
<file path=[Content_Types].xml><?xml version="1.0" encoding="utf-8"?>
<Types xmlns="http://schemas.openxmlformats.org/package/2006/content-types">
  <Default ContentType="application/x-fontdata" Extension="fntdata"/>
  <Default ContentType="image/jpeg" Extension="jpeg"/>
  <Default ContentType="video/mp4" Extension="mp4"/>
  <Default ContentType="image/png" Extension="png"/>
  <Default ContentType="application/vnd.openxmlformats-package.relationships+xml" Extension="rels"/>
  <Default ContentType="image/svg+xml" Extension="svg"/>
  <Default ContentType="application/xml" Extension="xml"/>
  <Override ContentType="application/vnd.openxmlformats-officedocument.extended-properties+xml" PartName="/docProps/app.xml"/>
  <Override ContentType="application/vnd.openxmlformats-package.core-properties+xml" PartName="/docProps/core.xml"/>
  <Override ContentType="application/vnd.openxmlformats-officedocument.presentationml.notesMaster+xml" PartName="/ppt/notesMasters/notesMaster1.xml"/>
  <Override ContentType="application/vnd.openxmlformats-officedocument.presentationml.notesSlide+xml" PartName="/ppt/notesSlides/notesSlide1.xml"/>
  <Override ContentType="application/vnd.openxmlformats-officedocument.presentationml.notesSlide+xml" PartName="/ppt/notesSlides/notesSlide2.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presentationml.slideLayout+xml" PartName="/ppt/slideLayouts/slideLayout1.xml"/>
  <Override ContentType="application/vnd.openxmlformats-officedocument.presentationml.slideLayout+xml" PartName="/ppt/slideLayouts/slideLayout2.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6.xml"/>
  <Override ContentType="application/vnd.openxmlformats-officedocument.presentationml.slideLayout+xml" PartName="/ppt/slideLayouts/slideLayout7.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Layout+xml" PartName="/ppt/slideLayouts/slideLayout10.xml"/>
  <Override ContentType="application/vnd.openxmlformats-officedocument.presentationml.slideLayout+xml" PartName="/ppt/slideLayouts/slideLayout11.xml"/>
  <Override ContentType="application/vnd.openxmlformats-officedocument.presentationml.slideMaster+xml" PartName="/ppt/slideMasters/slideMaster1.xml"/>
  <Override ContentType="application/vnd.openxmlformats-officedocument.presentationml.slide+xml" PartName="/ppt/slides/slide1.xml"/>
  <Override ContentType="application/vnd.openxmlformats-officedocument.presentationml.slide+xml" PartName="/ppt/slides/slide2.xml"/>
  <Override ContentType="application/vnd.openxmlformats-officedocument.presentationml.slide+xml" PartName="/ppt/slides/slide3.xml"/>
  <Override ContentType="application/vnd.openxmlformats-officedocument.presentationml.slide+xml" PartName="/ppt/slides/slide4.xml"/>
  <Override ContentType="application/vnd.openxmlformats-officedocument.presentationml.slide+xml" PartName="/ppt/slides/slide5.xml"/>
  <Override ContentType="application/vnd.openxmlformats-officedocument.presentationml.slide+xml" PartName="/ppt/slides/slide6.xml"/>
  <Override ContentType="application/vnd.openxmlformats-officedocument.presentationml.slide+xml" PartName="/ppt/slides/slide7.xml"/>
  <Override ContentType="application/vnd.openxmlformats-officedocument.presentationml.slide+xml" PartName="/ppt/slides/slide8.xml"/>
  <Override ContentType="application/vnd.openxmlformats-officedocument.presentationml.slide+xml" PartName="/ppt/slides/slide9.xml"/>
  <Override ContentType="application/vnd.openxmlformats-officedocument.presentationml.slide+xml" PartName="/ppt/slides/slide10.xml"/>
  <Override ContentType="application/vnd.openxmlformats-officedocument.presentationml.slide+xml" PartName="/ppt/slides/slide11.xml"/>
  <Override ContentType="application/vnd.openxmlformats-officedocument.presentationml.slide+xml" PartName="/ppt/slides/slide12.xml"/>
  <Override ContentType="application/vnd.openxmlformats-officedocument.presentationml.slide+xml" PartName="/ppt/slides/slide13.xml"/>
  <Override ContentType="application/vnd.openxmlformats-officedocument.presentationml.slide+xml" PartName="/ppt/slides/slide14.xml"/>
  <Override ContentType="application/vnd.openxmlformats-officedocument.presentationml.slide+xml" PartName="/ppt/slides/slide15.xml"/>
  <Override ContentType="application/vnd.openxmlformats-officedocument.presentationml.slide+xml" PartName="/ppt/slides/slide16.xml"/>
  <Override ContentType="application/vnd.openxmlformats-officedocument.presentationml.slide+xml" PartName="/ppt/slides/slide17.xml"/>
  <Override ContentType="application/vnd.openxmlformats-officedocument.presentationml.slide+xml" PartName="/ppt/slides/slide18.xml"/>
  <Override ContentType="application/vnd.openxmlformats-officedocument.presentationml.slide+xml" PartName="/ppt/slides/slide19.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22.xml"/>
  <Override ContentType="application/vnd.openxmlformats-officedocument.presentationml.slide+xml" PartName="/ppt/slides/slide23.xml"/>
  <Override ContentType="application/vnd.openxmlformats-officedocument.presentationml.slide+xml" PartName="/ppt/slides/slide24.xml"/>
  <Override ContentType="application/vnd.openxmlformats-officedocument.presentationml.slide+xml" PartName="/ppt/slides/slide25.xml"/>
  <Override ContentType="application/vnd.openxmlformats-officedocument.presentationml.slide+xml" PartName="/ppt/slides/slide26.xml"/>
  <Override ContentType="application/vnd.openxmlformats-officedocument.presentationml.slide+xml" PartName="/ppt/slides/slide27.xml"/>
  <Override ContentType="application/vnd.openxmlformats-officedocument.presentationml.slide+xml" PartName="/ppt/slides/slide28.xml"/>
  <Override ContentType="application/vnd.openxmlformats-officedocument.presentationml.slide+xml" PartName="/ppt/slides/slide29.xml"/>
  <Override ContentType="application/vnd.openxmlformats-officedocument.presentationml.slide+xml" PartName="/ppt/slides/slide30.xml"/>
  <Override ContentType="application/vnd.openxmlformats-officedocument.presentationml.slide+xml" PartName="/ppt/slides/slide31.xml"/>
  <Override ContentType="application/vnd.openxmlformats-officedocument.presentationml.slide+xml" PartName="/ppt/slides/slide32.xml"/>
  <Override ContentType="application/vnd.openxmlformats-officedocument.presentationml.slide+xml" PartName="/ppt/slides/slide33.xml"/>
  <Override ContentType="application/vnd.openxmlformats-officedocument.presentationml.slide+xml" PartName="/ppt/slides/slide34.xml"/>
  <Override ContentType="application/vnd.openxmlformats-officedocument.presentationml.slide+xml" PartName="/ppt/slides/slide35.xml"/>
  <Override ContentType="application/vnd.openxmlformats-officedocument.presentationml.slide+xml" PartName="/ppt/slides/slide36.xml"/>
  <Override ContentType="application/vnd.openxmlformats-officedocument.presentationml.slide+xml" PartName="/ppt/slides/slide37.xml"/>
  <Override ContentType="application/vnd.openxmlformats-officedocument.presentationml.slide+xml" PartName="/ppt/slides/slide38.xml"/>
  <Override ContentType="application/vnd.openxmlformats-officedocument.presentationml.slide+xml" PartName="/ppt/slides/slide39.xml"/>
  <Override ContentType="application/vnd.openxmlformats-officedocument.presentationml.slide+xml" PartName="/ppt/slides/slide40.xml"/>
  <Override ContentType="application/vnd.openxmlformats-officedocument.presentationml.slide+xml" PartName="/ppt/slides/slide41.xml"/>
  <Override ContentType="application/vnd.openxmlformats-officedocument.presentationml.slide+xml" PartName="/ppt/slides/slide42.xml"/>
  <Override ContentType="application/vnd.openxmlformats-officedocument.presentationml.slide+xml" PartName="/ppt/slides/slide43.xml"/>
  <Override ContentType="application/vnd.openxmlformats-officedocument.presentationml.slide+xml" PartName="/ppt/slides/slide44.xml"/>
  <Override ContentType="application/vnd.openxmlformats-officedocument.presentationml.slide+xml" PartName="/ppt/slides/slide45.xml"/>
  <Override ContentType="application/vnd.openxmlformats-officedocument.presentationml.slide+xml" PartName="/ppt/slides/slide46.xml"/>
  <Override ContentType="application/vnd.openxmlformats-officedocument.presentationml.slide+xml" PartName="/ppt/slides/slide47.xml"/>
  <Override ContentType="application/vnd.openxmlformats-officedocument.presentationml.slide+xml" PartName="/ppt/slides/slide48.xml"/>
  <Override ContentType="application/vnd.openxmlformats-officedocument.presentationml.slide+xml" PartName="/ppt/slides/slide49.xml"/>
  <Override ContentType="application/vnd.openxmlformats-officedocument.presentationml.slide+xml" PartName="/ppt/slides/slide50.xml"/>
  <Override ContentType="application/vnd.openxmlformats-officedocument.presentationml.slide+xml" PartName="/ppt/slides/slide51.xml"/>
  <Override ContentType="application/vnd.openxmlformats-officedocument.presentationml.slide+xml" PartName="/ppt/slides/slide52.xml"/>
  <Override ContentType="application/vnd.openxmlformats-officedocument.presentationml.slide+xml" PartName="/ppt/slides/slide53.xml"/>
  <Override ContentType="application/vnd.openxmlformats-officedocument.presentationml.slide+xml" PartName="/ppt/slides/slide54.xml"/>
  <Override ContentType="application/vnd.openxmlformats-officedocument.presentationml.slide+xml" PartName="/ppt/slides/slide55.xml"/>
  <Override ContentType="application/vnd.openxmlformats-officedocument.presentationml.slide+xml" PartName="/ppt/slides/slide56.xml"/>
  <Override ContentType="application/vnd.openxmlformats-officedocument.presentationml.slide+xml" PartName="/ppt/slides/slide57.xml"/>
  <Override ContentType="application/vnd.openxmlformats-officedocument.presentationml.slide+xml" PartName="/ppt/slides/slide58.xml"/>
  <Override ContentType="application/vnd.openxmlformats-officedocument.presentationml.slide+xml" PartName="/ppt/slides/slide59.xml"/>
  <Override ContentType="application/vnd.openxmlformats-officedocument.presentationml.slide+xml" PartName="/ppt/slides/slide60.xml"/>
  <Override ContentType="application/vnd.openxmlformats-officedocument.presentationml.slide+xml" PartName="/ppt/slides/slide61.xml"/>
  <Override ContentType="application/vnd.openxmlformats-officedocument.presentationml.slide+xml" PartName="/ppt/slides/slide62.xml"/>
  <Override ContentType="application/vnd.openxmlformats-officedocument.presentationml.slide+xml" PartName="/ppt/slides/slide63.xml"/>
  <Override ContentType="application/vnd.openxmlformats-officedocument.presentationml.slide+xml" PartName="/ppt/slides/slide64.xml"/>
  <Override ContentType="application/vnd.openxmlformats-officedocument.presentationml.slide+xml" PartName="/ppt/slides/slide65.xml"/>
  <Override ContentType="application/vnd.openxmlformats-officedocument.presentationml.slide+xml" PartName="/ppt/slides/slide66.xml"/>
  <Override ContentType="application/vnd.openxmlformats-officedocument.presentationml.slide+xml" PartName="/ppt/slides/slide67.xml"/>
  <Override ContentType="application/vnd.openxmlformats-officedocument.presentationml.slide+xml" PartName="/ppt/slides/slide68.xml"/>
  <Override ContentType="application/vnd.openxmlformats-officedocument.presentationml.slide+xml" PartName="/ppt/slides/slide69.xml"/>
  <Override ContentType="application/vnd.openxmlformats-officedocument.presentationml.slide+xml" PartName="/ppt/slides/slide70.xml"/>
  <Override ContentType="application/vnd.openxmlformats-officedocument.presentationml.slide+xml" PartName="/ppt/slides/slide71.xml"/>
  <Override ContentType="application/vnd.openxmlformats-officedocument.presentationml.slide+xml" PartName="/ppt/slides/slide72.xml"/>
  <Override ContentType="application/vnd.openxmlformats-officedocument.presentationml.slide+xml" PartName="/ppt/slides/slide73.xml"/>
  <Override ContentType="application/vnd.openxmlformats-officedocument.presentationml.slide+xml" PartName="/ppt/slides/slide74.xml"/>
  <Override ContentType="application/vnd.openxmlformats-officedocument.presentationml.slide+xml" PartName="/ppt/slides/slide75.xml"/>
  <Override ContentType="application/vnd.openxmlformats-officedocument.presentationml.slide+xml" PartName="/ppt/slides/slide76.xml"/>
  <Override ContentType="application/vnd.openxmlformats-officedocument.presentationml.slide+xml" PartName="/ppt/slides/slide77.xml"/>
  <Override ContentType="application/vnd.openxmlformats-officedocument.presentationml.slide+xml" PartName="/ppt/slides/slide78.xml"/>
  <Override ContentType="application/vnd.openxmlformats-officedocument.presentationml.slide+xml" PartName="/ppt/slides/slide79.xml"/>
  <Override ContentType="application/vnd.openxmlformats-officedocument.presentationml.slide+xml" PartName="/ppt/slides/slide80.xml"/>
  <Override ContentType="application/vnd.openxmlformats-officedocument.presentationml.slide+xml" PartName="/ppt/slides/slide81.xml"/>
  <Override ContentType="application/vnd.openxmlformats-officedocument.presentationml.slide+xml" PartName="/ppt/slides/slide82.xml"/>
  <Override ContentType="application/vnd.openxmlformats-officedocument.presentationml.slide+xml" PartName="/ppt/slides/slide83.xml"/>
  <Override ContentType="application/vnd.openxmlformats-officedocument.presentationml.slide+xml" PartName="/ppt/slides/slide84.xml"/>
  <Override ContentType="application/vnd.openxmlformats-officedocument.presentationml.slide+xml" PartName="/ppt/slides/slide85.xml"/>
  <Override ContentType="application/vnd.openxmlformats-officedocument.presentationml.slide+xml" PartName="/ppt/slides/slide86.xml"/>
  <Override ContentType="application/vnd.openxmlformats-officedocument.presentationml.slide+xml" PartName="/ppt/slides/slide87.xml"/>
  <Override ContentType="application/vnd.openxmlformats-officedocument.presentationml.slide+xml" PartName="/ppt/slides/slide88.xml"/>
  <Override ContentType="application/vnd.openxmlformats-officedocument.presentationml.slide+xml" PartName="/ppt/slides/slide89.xml"/>
  <Override ContentType="application/vnd.openxmlformats-officedocument.presentationml.slide+xml" PartName="/ppt/slides/slide90.xml"/>
  <Override ContentType="application/vnd.openxmlformats-officedocument.presentationml.slide+xml" PartName="/ppt/slides/slide91.xml"/>
  <Override ContentType="application/vnd.openxmlformats-officedocument.presentationml.slide+xml" PartName="/ppt/slides/slide92.xml"/>
  <Override ContentType="application/vnd.openxmlformats-officedocument.presentationml.slide+xml" PartName="/ppt/slides/slide93.xml"/>
  <Override ContentType="application/vnd.openxmlformats-officedocument.presentationml.slide+xml" PartName="/ppt/slides/slide94.xml"/>
  <Override ContentType="application/vnd.openxmlformats-officedocument.presentationml.slide+xml" PartName="/ppt/slides/slide95.xml"/>
  <Override ContentType="application/vnd.openxmlformats-officedocument.presentationml.slide+xml" PartName="/ppt/slides/slide96.xml"/>
  <Override ContentType="application/vnd.openxmlformats-officedocument.presentationml.slide+xml" PartName="/ppt/slides/slide97.xml"/>
  <Override ContentType="application/vnd.openxmlformats-officedocument.presentationml.slide+xml" PartName="/ppt/slides/slide98.xml"/>
  <Override ContentType="application/vnd.openxmlformats-officedocument.presentationml.slide+xml" PartName="/ppt/slides/slide99.xml"/>
  <Override ContentType="application/vnd.openxmlformats-officedocument.presentationml.slide+xml" PartName="/ppt/slides/slide100.xml"/>
  <Override ContentType="application/vnd.openxmlformats-officedocument.presentationml.slide+xml" PartName="/ppt/slides/slide101.xml"/>
  <Override ContentType="application/vnd.openxmlformats-officedocument.presentationml.tableStyles+xml" PartName="/ppt/tableStyles.xml"/>
  <Override ContentType="application/vnd.openxmlformats-officedocument.theme+xml" PartName="/ppt/theme/theme1.xml"/>
  <Override ContentType="application/vnd.openxmlformats-officedocument.theme+xml" PartName="/ppt/theme/theme2.xml"/>
  <Override ContentType="application/vnd.openxmlformats-officedocument.presentationml.viewProps+xml" PartName="/ppt/viewProps.xml"/>
</Types>
</file>

<file path=_rels/.rels><?xml version="1.0" encoding="UTF-8" standalone="yes"?><Relationships xmlns="http://schemas.openxmlformats.org/package/2006/relationships"><Relationship Id="rId1" Target="ppt/presentation.xml" Type="http://schemas.openxmlformats.org/officeDocument/2006/relationships/officeDocument"/><Relationship Id="rId2" Target="docProps/thumbnail.jpeg" Type="http://schemas.openxmlformats.org/package/2006/relationships/metadata/thumbnail"/><Relationship Id="rId3" Target="docProps/core.xml" Type="http://schemas.openxmlformats.org/package/2006/relationships/metadata/core-properties"/><Relationship Id="rId4" Target="docProps/app.xml" Type="http://schemas.openxmlformats.org/officeDocument/2006/relationships/extended-properties"/></Relationships>
</file>

<file path=ppt/presentation.xml><?xml version="1.0" encoding="utf-8"?>
<p:presentation xmlns:a="http://schemas.openxmlformats.org/drawingml/2006/main" xmlns:r="http://schemas.openxmlformats.org/officeDocument/2006/relationships" xmlns:p="http://schemas.openxmlformats.org/presentationml/2006/main" saveSubsetFonts="1" embedTrueTypeFonts="true">
  <p:sldMasterIdLst>
    <p:sldMasterId id="2147483648" r:id="rId1"/>
  </p:sldMasterIdLst>
  <p:notesMasterIdLst>
    <p:notesMasterId r:id="rId116"/>
  </p:notesMasterIdLst>
  <p:sldIdLst>
    <p:sldId id="256" r:id="rId6"/>
    <p:sldId id="257" r:id="rId7"/>
    <p:sldId id="258" r:id="rId8"/>
    <p:sldId id="259" r:id="rId9"/>
    <p:sldId id="260" r:id="rId10"/>
    <p:sldId id="261" r:id="rId11"/>
    <p:sldId id="262" r:id="rId12"/>
    <p:sldId id="263" r:id="rId13"/>
    <p:sldId id="264" r:id="rId14"/>
    <p:sldId id="265" r:id="rId15"/>
    <p:sldId id="266" r:id="rId16"/>
    <p:sldId id="267" r:id="rId17"/>
    <p:sldId id="268" r:id="rId18"/>
    <p:sldId id="269" r:id="rId19"/>
    <p:sldId id="270" r:id="rId20"/>
    <p:sldId id="271" r:id="rId21"/>
    <p:sldId id="272" r:id="rId22"/>
    <p:sldId id="273" r:id="rId23"/>
    <p:sldId id="274" r:id="rId24"/>
    <p:sldId id="275" r:id="rId25"/>
    <p:sldId id="276" r:id="rId26"/>
    <p:sldId id="277" r:id="rId27"/>
    <p:sldId id="278" r:id="rId28"/>
    <p:sldId id="279" r:id="rId29"/>
    <p:sldId id="280" r:id="rId30"/>
    <p:sldId id="281" r:id="rId31"/>
    <p:sldId id="282" r:id="rId32"/>
    <p:sldId id="283" r:id="rId33"/>
    <p:sldId id="284" r:id="rId34"/>
    <p:sldId id="285" r:id="rId35"/>
    <p:sldId id="286" r:id="rId36"/>
    <p:sldId id="287" r:id="rId37"/>
    <p:sldId id="288" r:id="rId38"/>
    <p:sldId id="289" r:id="rId39"/>
    <p:sldId id="290" r:id="rId40"/>
    <p:sldId id="291" r:id="rId41"/>
    <p:sldId id="292" r:id="rId42"/>
    <p:sldId id="293" r:id="rId43"/>
    <p:sldId id="294" r:id="rId44"/>
    <p:sldId id="295" r:id="rId45"/>
    <p:sldId id="296" r:id="rId46"/>
    <p:sldId id="297" r:id="rId47"/>
    <p:sldId id="298" r:id="rId48"/>
    <p:sldId id="299" r:id="rId49"/>
    <p:sldId id="300" r:id="rId50"/>
    <p:sldId id="301" r:id="rId51"/>
    <p:sldId id="302" r:id="rId52"/>
    <p:sldId id="303" r:id="rId53"/>
    <p:sldId id="304" r:id="rId54"/>
    <p:sldId id="305" r:id="rId55"/>
    <p:sldId id="306" r:id="rId56"/>
    <p:sldId id="307" r:id="rId57"/>
    <p:sldId id="308" r:id="rId58"/>
    <p:sldId id="309" r:id="rId59"/>
    <p:sldId id="310" r:id="rId60"/>
    <p:sldId id="311" r:id="rId61"/>
    <p:sldId id="312" r:id="rId62"/>
    <p:sldId id="313" r:id="rId63"/>
    <p:sldId id="314" r:id="rId64"/>
    <p:sldId id="315" r:id="rId65"/>
    <p:sldId id="316" r:id="rId66"/>
    <p:sldId id="317" r:id="rId67"/>
    <p:sldId id="318" r:id="rId68"/>
    <p:sldId id="319" r:id="rId69"/>
    <p:sldId id="320" r:id="rId70"/>
    <p:sldId id="321" r:id="rId71"/>
    <p:sldId id="322" r:id="rId72"/>
    <p:sldId id="323" r:id="rId73"/>
    <p:sldId id="324" r:id="rId74"/>
    <p:sldId id="325" r:id="rId75"/>
    <p:sldId id="326" r:id="rId76"/>
    <p:sldId id="327" r:id="rId77"/>
    <p:sldId id="328" r:id="rId78"/>
    <p:sldId id="329" r:id="rId79"/>
    <p:sldId id="330" r:id="rId80"/>
    <p:sldId id="331" r:id="rId81"/>
    <p:sldId id="332" r:id="rId82"/>
    <p:sldId id="333" r:id="rId83"/>
    <p:sldId id="334" r:id="rId84"/>
    <p:sldId id="335" r:id="rId85"/>
    <p:sldId id="336" r:id="rId86"/>
    <p:sldId id="337" r:id="rId87"/>
    <p:sldId id="338" r:id="rId88"/>
    <p:sldId id="339" r:id="rId89"/>
    <p:sldId id="340" r:id="rId90"/>
    <p:sldId id="341" r:id="rId91"/>
    <p:sldId id="342" r:id="rId92"/>
    <p:sldId id="343" r:id="rId93"/>
    <p:sldId id="344" r:id="rId94"/>
    <p:sldId id="345" r:id="rId95"/>
    <p:sldId id="346" r:id="rId96"/>
    <p:sldId id="347" r:id="rId97"/>
    <p:sldId id="348" r:id="rId98"/>
    <p:sldId id="349" r:id="rId99"/>
    <p:sldId id="350" r:id="rId100"/>
    <p:sldId id="351" r:id="rId101"/>
    <p:sldId id="352" r:id="rId102"/>
    <p:sldId id="353" r:id="rId103"/>
    <p:sldId id="354" r:id="rId104"/>
    <p:sldId id="355" r:id="rId105"/>
    <p:sldId id="356" r:id="rId106"/>
  </p:sldIdLst>
  <p:sldSz cx="18288000" cy="10287000"/>
  <p:notesSz cx="6858000" cy="9144000"/>
  <p:embeddedFontLst>
    <p:embeddedFont>
      <p:font typeface="Anteb Bold" charset="1" panose="02000000000000000000"/>
      <p:regular r:id="rId107"/>
    </p:embeddedFont>
    <p:embeddedFont>
      <p:font typeface="Saira Condensed Bold" charset="1" panose="00000806000000000000"/>
      <p:regular r:id="rId108"/>
    </p:embeddedFont>
    <p:embeddedFont>
      <p:font typeface="Saira Condensed" charset="1" panose="00000506000000000000"/>
      <p:regular r:id="rId109"/>
    </p:embeddedFont>
    <p:embeddedFont>
      <p:font typeface="Anteb Ultra-Bold" charset="1" panose="02000000000000000000"/>
      <p:regular r:id="rId110"/>
    </p:embeddedFont>
    <p:embeddedFont>
      <p:font typeface="Computer Says No" charset="1" panose="00000400000000000000"/>
      <p:regular r:id="rId111"/>
    </p:embeddedFont>
    <p:embeddedFont>
      <p:font typeface="DIN 1451 Std" charset="1" panose="00000500000000000000"/>
      <p:regular r:id="rId112"/>
    </p:embeddedFont>
    <p:embeddedFont>
      <p:font typeface="Assistant" charset="1" panose="00000500000000000000"/>
      <p:regular r:id="rId113"/>
    </p:embeddedFont>
    <p:embeddedFont>
      <p:font typeface="Assistant Semi-Bold" charset="1" panose="00000700000000000000"/>
      <p:regular r:id="rId114"/>
    </p:embeddedFont>
    <p:embeddedFont>
      <p:font typeface="Assistant Bold" charset="1" panose="00000800000000000000"/>
      <p:regular r:id="rId115"/>
    </p:embeddedFont>
    <p:embeddedFont>
      <p:font typeface="Saira Condensed Heavy" charset="1" panose="00000A06000000000000"/>
      <p:regular r:id="rId119"/>
    </p:embeddedFont>
    <p:embeddedFont>
      <p:font typeface="Assistant Regular" charset="1" panose="00000500000000000000"/>
      <p:regular r:id="rId120"/>
    </p:embeddedFont>
    <p:embeddedFont>
      <p:font typeface="Open Sauce Heavy" charset="1" panose="00000A00000000000000"/>
      <p:regular r:id="rId122"/>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autoAdjust="0"/>
    <p:restoredTop sz="94622" autoAdjust="0"/>
  </p:normalViewPr>
  <p:slideViewPr>
    <p:cSldViewPr>
      <p:cViewPr varScale="1">
        <p:scale>
          <a:sx n="74" d="100"/>
          <a:sy n="74" d="100"/>
        </p:scale>
        <p:origin x="-1092" y="-90"/>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Relationships xmlns="http://schemas.openxmlformats.org/package/2006/relationships"><Relationship Id="rId1" Target="slideMasters/slideMaster1.xml" Type="http://schemas.openxmlformats.org/officeDocument/2006/relationships/slideMaster"/><Relationship Id="rId10" Target="slides/slide5.xml" Type="http://schemas.openxmlformats.org/officeDocument/2006/relationships/slide"/><Relationship Id="rId100" Target="slides/slide95.xml" Type="http://schemas.openxmlformats.org/officeDocument/2006/relationships/slide"/><Relationship Id="rId101" Target="slides/slide96.xml" Type="http://schemas.openxmlformats.org/officeDocument/2006/relationships/slide"/><Relationship Id="rId102" Target="slides/slide97.xml" Type="http://schemas.openxmlformats.org/officeDocument/2006/relationships/slide"/><Relationship Id="rId103" Target="slides/slide98.xml" Type="http://schemas.openxmlformats.org/officeDocument/2006/relationships/slide"/><Relationship Id="rId104" Target="slides/slide99.xml" Type="http://schemas.openxmlformats.org/officeDocument/2006/relationships/slide"/><Relationship Id="rId105" Target="slides/slide100.xml" Type="http://schemas.openxmlformats.org/officeDocument/2006/relationships/slide"/><Relationship Id="rId106" Target="slides/slide101.xml" Type="http://schemas.openxmlformats.org/officeDocument/2006/relationships/slide"/><Relationship Id="rId107" Target="fonts/font107.fntdata" Type="http://schemas.openxmlformats.org/officeDocument/2006/relationships/font"/><Relationship Id="rId108" Target="fonts/font108.fntdata" Type="http://schemas.openxmlformats.org/officeDocument/2006/relationships/font"/><Relationship Id="rId109" Target="fonts/font109.fntdata" Type="http://schemas.openxmlformats.org/officeDocument/2006/relationships/font"/><Relationship Id="rId11" Target="slides/slide6.xml" Type="http://schemas.openxmlformats.org/officeDocument/2006/relationships/slide"/><Relationship Id="rId110" Target="fonts/font110.fntdata" Type="http://schemas.openxmlformats.org/officeDocument/2006/relationships/font"/><Relationship Id="rId111" Target="fonts/font111.fntdata" Type="http://schemas.openxmlformats.org/officeDocument/2006/relationships/font"/><Relationship Id="rId112" Target="fonts/font112.fntdata" Type="http://schemas.openxmlformats.org/officeDocument/2006/relationships/font"/><Relationship Id="rId113" Target="fonts/font113.fntdata" Type="http://schemas.openxmlformats.org/officeDocument/2006/relationships/font"/><Relationship Id="rId114" Target="fonts/font114.fntdata" Type="http://schemas.openxmlformats.org/officeDocument/2006/relationships/font"/><Relationship Id="rId115" Target="fonts/font115.fntdata" Type="http://schemas.openxmlformats.org/officeDocument/2006/relationships/font"/><Relationship Id="rId116" Target="notesMasters/notesMaster1.xml" Type="http://schemas.openxmlformats.org/officeDocument/2006/relationships/notesMaster"/><Relationship Id="rId117" Target="theme/theme2.xml" Type="http://schemas.openxmlformats.org/officeDocument/2006/relationships/theme"/><Relationship Id="rId118" Target="notesSlides/notesSlide1.xml" Type="http://schemas.openxmlformats.org/officeDocument/2006/relationships/notesSlide"/><Relationship Id="rId119" Target="fonts/font119.fntdata" Type="http://schemas.openxmlformats.org/officeDocument/2006/relationships/font"/><Relationship Id="rId12" Target="slides/slide7.xml" Type="http://schemas.openxmlformats.org/officeDocument/2006/relationships/slide"/><Relationship Id="rId120" Target="fonts/font120.fntdata" Type="http://schemas.openxmlformats.org/officeDocument/2006/relationships/font"/><Relationship Id="rId121" Target="notesSlides/notesSlide2.xml" Type="http://schemas.openxmlformats.org/officeDocument/2006/relationships/notesSlide"/><Relationship Id="rId122" Target="fonts/font122.fntdata" Type="http://schemas.openxmlformats.org/officeDocument/2006/relationships/font"/><Relationship Id="rId13" Target="slides/slide8.xml" Type="http://schemas.openxmlformats.org/officeDocument/2006/relationships/slide"/><Relationship Id="rId14" Target="slides/slide9.xml" Type="http://schemas.openxmlformats.org/officeDocument/2006/relationships/slide"/><Relationship Id="rId15" Target="slides/slide10.xml" Type="http://schemas.openxmlformats.org/officeDocument/2006/relationships/slide"/><Relationship Id="rId16" Target="slides/slide11.xml" Type="http://schemas.openxmlformats.org/officeDocument/2006/relationships/slide"/><Relationship Id="rId17" Target="slides/slide12.xml" Type="http://schemas.openxmlformats.org/officeDocument/2006/relationships/slide"/><Relationship Id="rId18" Target="slides/slide13.xml" Type="http://schemas.openxmlformats.org/officeDocument/2006/relationships/slide"/><Relationship Id="rId19" Target="slides/slide14.xml" Type="http://schemas.openxmlformats.org/officeDocument/2006/relationships/slide"/><Relationship Id="rId2" Target="presProps.xml" Type="http://schemas.openxmlformats.org/officeDocument/2006/relationships/presProps"/><Relationship Id="rId20" Target="slides/slide15.xml" Type="http://schemas.openxmlformats.org/officeDocument/2006/relationships/slide"/><Relationship Id="rId21" Target="slides/slide16.xml" Type="http://schemas.openxmlformats.org/officeDocument/2006/relationships/slide"/><Relationship Id="rId22" Target="slides/slide17.xml" Type="http://schemas.openxmlformats.org/officeDocument/2006/relationships/slide"/><Relationship Id="rId23" Target="slides/slide18.xml" Type="http://schemas.openxmlformats.org/officeDocument/2006/relationships/slide"/><Relationship Id="rId24" Target="slides/slide19.xml" Type="http://schemas.openxmlformats.org/officeDocument/2006/relationships/slide"/><Relationship Id="rId25" Target="slides/slide20.xml" Type="http://schemas.openxmlformats.org/officeDocument/2006/relationships/slide"/><Relationship Id="rId26" Target="slides/slide21.xml" Type="http://schemas.openxmlformats.org/officeDocument/2006/relationships/slide"/><Relationship Id="rId27" Target="slides/slide22.xml" Type="http://schemas.openxmlformats.org/officeDocument/2006/relationships/slide"/><Relationship Id="rId28" Target="slides/slide23.xml" Type="http://schemas.openxmlformats.org/officeDocument/2006/relationships/slide"/><Relationship Id="rId29" Target="slides/slide24.xml" Type="http://schemas.openxmlformats.org/officeDocument/2006/relationships/slide"/><Relationship Id="rId3" Target="viewProps.xml" Type="http://schemas.openxmlformats.org/officeDocument/2006/relationships/viewProps"/><Relationship Id="rId30" Target="slides/slide25.xml" Type="http://schemas.openxmlformats.org/officeDocument/2006/relationships/slide"/><Relationship Id="rId31" Target="slides/slide26.xml" Type="http://schemas.openxmlformats.org/officeDocument/2006/relationships/slide"/><Relationship Id="rId32" Target="slides/slide27.xml" Type="http://schemas.openxmlformats.org/officeDocument/2006/relationships/slide"/><Relationship Id="rId33" Target="slides/slide28.xml" Type="http://schemas.openxmlformats.org/officeDocument/2006/relationships/slide"/><Relationship Id="rId34" Target="slides/slide29.xml" Type="http://schemas.openxmlformats.org/officeDocument/2006/relationships/slide"/><Relationship Id="rId35" Target="slides/slide30.xml" Type="http://schemas.openxmlformats.org/officeDocument/2006/relationships/slide"/><Relationship Id="rId36" Target="slides/slide31.xml" Type="http://schemas.openxmlformats.org/officeDocument/2006/relationships/slide"/><Relationship Id="rId37" Target="slides/slide32.xml" Type="http://schemas.openxmlformats.org/officeDocument/2006/relationships/slide"/><Relationship Id="rId38" Target="slides/slide33.xml" Type="http://schemas.openxmlformats.org/officeDocument/2006/relationships/slide"/><Relationship Id="rId39" Target="slides/slide34.xml" Type="http://schemas.openxmlformats.org/officeDocument/2006/relationships/slide"/><Relationship Id="rId4" Target="theme/theme1.xml" Type="http://schemas.openxmlformats.org/officeDocument/2006/relationships/theme"/><Relationship Id="rId40" Target="slides/slide35.xml" Type="http://schemas.openxmlformats.org/officeDocument/2006/relationships/slide"/><Relationship Id="rId41" Target="slides/slide36.xml" Type="http://schemas.openxmlformats.org/officeDocument/2006/relationships/slide"/><Relationship Id="rId42" Target="slides/slide37.xml" Type="http://schemas.openxmlformats.org/officeDocument/2006/relationships/slide"/><Relationship Id="rId43" Target="slides/slide38.xml" Type="http://schemas.openxmlformats.org/officeDocument/2006/relationships/slide"/><Relationship Id="rId44" Target="slides/slide39.xml" Type="http://schemas.openxmlformats.org/officeDocument/2006/relationships/slide"/><Relationship Id="rId45" Target="slides/slide40.xml" Type="http://schemas.openxmlformats.org/officeDocument/2006/relationships/slide"/><Relationship Id="rId46" Target="slides/slide41.xml" Type="http://schemas.openxmlformats.org/officeDocument/2006/relationships/slide"/><Relationship Id="rId47" Target="slides/slide42.xml" Type="http://schemas.openxmlformats.org/officeDocument/2006/relationships/slide"/><Relationship Id="rId48" Target="slides/slide43.xml" Type="http://schemas.openxmlformats.org/officeDocument/2006/relationships/slide"/><Relationship Id="rId49" Target="slides/slide44.xml" Type="http://schemas.openxmlformats.org/officeDocument/2006/relationships/slide"/><Relationship Id="rId5" Target="tableStyles.xml" Type="http://schemas.openxmlformats.org/officeDocument/2006/relationships/tableStyles"/><Relationship Id="rId50" Target="slides/slide45.xml" Type="http://schemas.openxmlformats.org/officeDocument/2006/relationships/slide"/><Relationship Id="rId51" Target="slides/slide46.xml" Type="http://schemas.openxmlformats.org/officeDocument/2006/relationships/slide"/><Relationship Id="rId52" Target="slides/slide47.xml" Type="http://schemas.openxmlformats.org/officeDocument/2006/relationships/slide"/><Relationship Id="rId53" Target="slides/slide48.xml" Type="http://schemas.openxmlformats.org/officeDocument/2006/relationships/slide"/><Relationship Id="rId54" Target="slides/slide49.xml" Type="http://schemas.openxmlformats.org/officeDocument/2006/relationships/slide"/><Relationship Id="rId55" Target="slides/slide50.xml" Type="http://schemas.openxmlformats.org/officeDocument/2006/relationships/slide"/><Relationship Id="rId56" Target="slides/slide51.xml" Type="http://schemas.openxmlformats.org/officeDocument/2006/relationships/slide"/><Relationship Id="rId57" Target="slides/slide52.xml" Type="http://schemas.openxmlformats.org/officeDocument/2006/relationships/slide"/><Relationship Id="rId58" Target="slides/slide53.xml" Type="http://schemas.openxmlformats.org/officeDocument/2006/relationships/slide"/><Relationship Id="rId59" Target="slides/slide54.xml" Type="http://schemas.openxmlformats.org/officeDocument/2006/relationships/slide"/><Relationship Id="rId6" Target="slides/slide1.xml" Type="http://schemas.openxmlformats.org/officeDocument/2006/relationships/slide"/><Relationship Id="rId60" Target="slides/slide55.xml" Type="http://schemas.openxmlformats.org/officeDocument/2006/relationships/slide"/><Relationship Id="rId61" Target="slides/slide56.xml" Type="http://schemas.openxmlformats.org/officeDocument/2006/relationships/slide"/><Relationship Id="rId62" Target="slides/slide57.xml" Type="http://schemas.openxmlformats.org/officeDocument/2006/relationships/slide"/><Relationship Id="rId63" Target="slides/slide58.xml" Type="http://schemas.openxmlformats.org/officeDocument/2006/relationships/slide"/><Relationship Id="rId64" Target="slides/slide59.xml" Type="http://schemas.openxmlformats.org/officeDocument/2006/relationships/slide"/><Relationship Id="rId65" Target="slides/slide60.xml" Type="http://schemas.openxmlformats.org/officeDocument/2006/relationships/slide"/><Relationship Id="rId66" Target="slides/slide61.xml" Type="http://schemas.openxmlformats.org/officeDocument/2006/relationships/slide"/><Relationship Id="rId67" Target="slides/slide62.xml" Type="http://schemas.openxmlformats.org/officeDocument/2006/relationships/slide"/><Relationship Id="rId68" Target="slides/slide63.xml" Type="http://schemas.openxmlformats.org/officeDocument/2006/relationships/slide"/><Relationship Id="rId69" Target="slides/slide64.xml" Type="http://schemas.openxmlformats.org/officeDocument/2006/relationships/slide"/><Relationship Id="rId7" Target="slides/slide2.xml" Type="http://schemas.openxmlformats.org/officeDocument/2006/relationships/slide"/><Relationship Id="rId70" Target="slides/slide65.xml" Type="http://schemas.openxmlformats.org/officeDocument/2006/relationships/slide"/><Relationship Id="rId71" Target="slides/slide66.xml" Type="http://schemas.openxmlformats.org/officeDocument/2006/relationships/slide"/><Relationship Id="rId72" Target="slides/slide67.xml" Type="http://schemas.openxmlformats.org/officeDocument/2006/relationships/slide"/><Relationship Id="rId73" Target="slides/slide68.xml" Type="http://schemas.openxmlformats.org/officeDocument/2006/relationships/slide"/><Relationship Id="rId74" Target="slides/slide69.xml" Type="http://schemas.openxmlformats.org/officeDocument/2006/relationships/slide"/><Relationship Id="rId75" Target="slides/slide70.xml" Type="http://schemas.openxmlformats.org/officeDocument/2006/relationships/slide"/><Relationship Id="rId76" Target="slides/slide71.xml" Type="http://schemas.openxmlformats.org/officeDocument/2006/relationships/slide"/><Relationship Id="rId77" Target="slides/slide72.xml" Type="http://schemas.openxmlformats.org/officeDocument/2006/relationships/slide"/><Relationship Id="rId78" Target="slides/slide73.xml" Type="http://schemas.openxmlformats.org/officeDocument/2006/relationships/slide"/><Relationship Id="rId79" Target="slides/slide74.xml" Type="http://schemas.openxmlformats.org/officeDocument/2006/relationships/slide"/><Relationship Id="rId8" Target="slides/slide3.xml" Type="http://schemas.openxmlformats.org/officeDocument/2006/relationships/slide"/><Relationship Id="rId80" Target="slides/slide75.xml" Type="http://schemas.openxmlformats.org/officeDocument/2006/relationships/slide"/><Relationship Id="rId81" Target="slides/slide76.xml" Type="http://schemas.openxmlformats.org/officeDocument/2006/relationships/slide"/><Relationship Id="rId82" Target="slides/slide77.xml" Type="http://schemas.openxmlformats.org/officeDocument/2006/relationships/slide"/><Relationship Id="rId83" Target="slides/slide78.xml" Type="http://schemas.openxmlformats.org/officeDocument/2006/relationships/slide"/><Relationship Id="rId84" Target="slides/slide79.xml" Type="http://schemas.openxmlformats.org/officeDocument/2006/relationships/slide"/><Relationship Id="rId85" Target="slides/slide80.xml" Type="http://schemas.openxmlformats.org/officeDocument/2006/relationships/slide"/><Relationship Id="rId86" Target="slides/slide81.xml" Type="http://schemas.openxmlformats.org/officeDocument/2006/relationships/slide"/><Relationship Id="rId87" Target="slides/slide82.xml" Type="http://schemas.openxmlformats.org/officeDocument/2006/relationships/slide"/><Relationship Id="rId88" Target="slides/slide83.xml" Type="http://schemas.openxmlformats.org/officeDocument/2006/relationships/slide"/><Relationship Id="rId89" Target="slides/slide84.xml" Type="http://schemas.openxmlformats.org/officeDocument/2006/relationships/slide"/><Relationship Id="rId9" Target="slides/slide4.xml" Type="http://schemas.openxmlformats.org/officeDocument/2006/relationships/slide"/><Relationship Id="rId90" Target="slides/slide85.xml" Type="http://schemas.openxmlformats.org/officeDocument/2006/relationships/slide"/><Relationship Id="rId91" Target="slides/slide86.xml" Type="http://schemas.openxmlformats.org/officeDocument/2006/relationships/slide"/><Relationship Id="rId92" Target="slides/slide87.xml" Type="http://schemas.openxmlformats.org/officeDocument/2006/relationships/slide"/><Relationship Id="rId93" Target="slides/slide88.xml" Type="http://schemas.openxmlformats.org/officeDocument/2006/relationships/slide"/><Relationship Id="rId94" Target="slides/slide89.xml" Type="http://schemas.openxmlformats.org/officeDocument/2006/relationships/slide"/><Relationship Id="rId95" Target="slides/slide90.xml" Type="http://schemas.openxmlformats.org/officeDocument/2006/relationships/slide"/><Relationship Id="rId96" Target="slides/slide91.xml" Type="http://schemas.openxmlformats.org/officeDocument/2006/relationships/slide"/><Relationship Id="rId97" Target="slides/slide92.xml" Type="http://schemas.openxmlformats.org/officeDocument/2006/relationships/slide"/><Relationship Id="rId98" Target="slides/slide93.xml" Type="http://schemas.openxmlformats.org/officeDocument/2006/relationships/slide"/><Relationship Id="rId99" Target="slides/slide94.xml" Type="http://schemas.openxmlformats.org/officeDocument/2006/relationships/slide"/></Relationships>
</file>

<file path=ppt/notesMasters/_rels/notesMaster1.xml.rels><?xml version="1.0" encoding="UTF-8" standalone="yes"?><Relationships xmlns="http://schemas.openxmlformats.org/package/2006/relationships"><Relationship Id="rId1" Target="../theme/theme2.xml" Type="http://schemas.openxmlformats.org/officeDocument/2006/relationships/theme"/></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a:endParaRPr lang="cs-CZ"/>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fld id="{B7268E1E-0E44-426D-905E-8AD9B19D2182}" type="datetimeFigureOut">
              <a:rPr lang="cs-CZ" smtClean="0"/>
              <a:t>1.7.2013</a:t>
            </a:fld>
            <a:endParaRPr lang="cs-CZ"/>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a:endParaRPr lang="cs-CZ"/>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cs-CZ"/>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a:endParaRPr lang="cs-CZ"/>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fld id="{871B2431-D351-4C6E-A3CF-9DFAC0E3E050}" type="slidenum">
              <a:rPr lang="cs-CZ" smtClean="0"/>
              <a:t>‹#›</a:t>
            </a:fld>
            <a:endParaRPr lang="cs-CZ"/>
          </a:p>
        </p:txBody>
      </p:sp>
    </p:spTree>
    <p:extLst>
      <p:ext uri="{BB962C8B-B14F-4D97-AF65-F5344CB8AC3E}">
        <p14:creationId xmlns:p14="http://schemas.microsoft.com/office/powerpoint/2010/main" val="179888911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60.xml" Type="http://schemas.openxmlformats.org/officeDocument/2006/relationships/slide"/></Relationships>
</file>

<file path=ppt/notesSlides/_rels/notesSlide2.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96.xml" Type="http://schemas.openxmlformats.org/officeDocument/2006/relationships/slide"/></Relationships>
</file>

<file path=ppt/notesSlides/notesSlide1.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Questa evoluzione va oltre i semplici algoritmi di machine learning specializzati che abbiamo utilizzato in passato, che si basavano su addestramento e algoritmi specifici per risolvere problemi ben definiti. Invece, le AI di oggi sono in grado di "capire il mondo che le circonda" in modo molto più completo e sofisticato (Mitchell, 2019). Ciò consente loro di affrontare problemi complessi e sfumati, trovare soluzioni innovative e persino anticipare le esigenze umane.</a:t>
            </a:r>
          </a:p>
          <a:p>
            <a:r>
              <a:rPr lang="en-US"/>
              <a:t/>
            </a:r>
          </a:p>
          <a:p>
            <a:r>
              <a:rPr lang="en-US"/>
              <a:t>Il cambiamento di paradigma rappresentato dalla comprensione delle correlazioni profonde da parte delle AI ha implicazioni significative per il modo in cui interagiamo e collaboriamo con queste macchine. Dobbiamo imparare a sfruttare le loro capacità uniche e a lavorare con loro per affrontare le sfide che la nostra società affronta oggi e nel futuro. Inoltre, dobbiamo considerare le questioni etiche e morali che emergono nel dare sempre più responsabilità e potere decisionale alle intelligenze artificiali, in quanto esse influenzano sempre di più gli aspetti della nostra vita quotidiana.</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Questa evoluzione va oltre i semplici algoritmi di machine learning specializzati che abbiamo utilizzato in passato, che si basavano su addestramento e algoritmi specifici per risolvere problemi ben definiti. Invece, le AI di oggi sono in grado di "capire il mondo che le circonda" in modo molto più completo e sofisticato (Mitchell, 2019). Ciò consente loro di affrontare problemi complessi e sfumati, trovare soluzioni innovative e persino anticipare le esigenze umane.</a:t>
            </a:r>
          </a:p>
          <a:p>
            <a:r>
              <a:rPr lang="en-US"/>
              <a:t/>
            </a:r>
          </a:p>
          <a:p>
            <a:r>
              <a:rPr lang="en-US"/>
              <a:t>Il cambiamento di paradigma rappresentato dalla comprensione delle correlazioni profonde da parte delle AI ha implicazioni significative per il modo in cui interagiamo e collaboriamo con queste macchine. Dobbiamo imparare a sfruttare le loro capacità uniche e a lavorare con loro per affrontare le sfide che la nostra società affronta oggi e nel futuro. Inoltre, dobbiamo considerare le questioni etiche e morali che emergono nel dare sempre più responsabilità e potere decisionale alle intelligenze artificiali, in quanto esse influenzano sempre di più gli aspetti della nostra vita quotidiana.</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slideLayouts/_rels/slideLayout1.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2.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3.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4.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5.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6.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7.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8.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9.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10.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11.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8/1/2011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8/1/2011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8/1/2011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Relationships xmlns="http://schemas.openxmlformats.org/package/2006/relationships"><Relationship Id="rId1" Target="../slideLayouts/slideLayout1.xml" Type="http://schemas.openxmlformats.org/officeDocument/2006/relationships/slideLayout"/><Relationship Id="rId10" Target="../slideLayouts/slideLayout10.xml" Type="http://schemas.openxmlformats.org/officeDocument/2006/relationships/slideLayout"/><Relationship Id="rId11" Target="../slideLayouts/slideLayout11.xml" Type="http://schemas.openxmlformats.org/officeDocument/2006/relationships/slideLayout"/><Relationship Id="rId12" Target="../theme/theme1.xml" Type="http://schemas.openxmlformats.org/officeDocument/2006/relationships/theme"/><Relationship Id="rId2" Target="../slideLayouts/slideLayout2.xml" Type="http://schemas.openxmlformats.org/officeDocument/2006/relationships/slideLayout"/><Relationship Id="rId3" Target="../slideLayouts/slideLayout3.xml" Type="http://schemas.openxmlformats.org/officeDocument/2006/relationships/slideLayout"/><Relationship Id="rId4" Target="../slideLayouts/slideLayout4.xml" Type="http://schemas.openxmlformats.org/officeDocument/2006/relationships/slideLayout"/><Relationship Id="rId5" Target="../slideLayouts/slideLayout5.xml" Type="http://schemas.openxmlformats.org/officeDocument/2006/relationships/slideLayout"/><Relationship Id="rId6" Target="../slideLayouts/slideLayout6.xml" Type="http://schemas.openxmlformats.org/officeDocument/2006/relationships/slideLayout"/><Relationship Id="rId7" Target="../slideLayouts/slideLayout7.xml" Type="http://schemas.openxmlformats.org/officeDocument/2006/relationships/slideLayout"/><Relationship Id="rId8" Target="../slideLayouts/slideLayout8.xml" Type="http://schemas.openxmlformats.org/officeDocument/2006/relationships/slideLayout"/><Relationship Id="rId9" Target="../slideLayouts/slideLayout9.xml" Type="http://schemas.openxmlformats.org/officeDocument/2006/relationships/slideLayout"/></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8/1/2011</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png" Type="http://schemas.openxmlformats.org/officeDocument/2006/relationships/image"/><Relationship Id="rId3" Target="../media/image2.png" Type="http://schemas.openxmlformats.org/officeDocument/2006/relationships/image"/></Relationships>
</file>

<file path=ppt/slides/_rels/slide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jpeg" Type="http://schemas.openxmlformats.org/officeDocument/2006/relationships/image"/><Relationship Id="rId3" Target="../media/VAGW_70OezA.mp4" Type="http://schemas.openxmlformats.org/officeDocument/2006/relationships/video"/><Relationship Id="rId4" Target="../media/VAGW_70OezA.mp4" Type="http://schemas.microsoft.com/office/2007/relationships/media"/></Relationships>
</file>

<file path=ppt/slides/_rels/slide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png" Type="http://schemas.openxmlformats.org/officeDocument/2006/relationships/image"/></Relationships>
</file>

<file path=ppt/slides/_rels/slide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s>
</file>

<file path=ppt/slides/_rels/slide5.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 Id="rId4" Target="../media/image2.png" Type="http://schemas.openxmlformats.org/officeDocument/2006/relationships/image"/></Relationships>
</file>

<file path=ppt/slides/_rels/slide6.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s>
</file>

<file path=ppt/slides/_rels/slide7.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s>
</file>

<file path=ppt/slides/_rels/slide8.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s>
</file>

<file path=ppt/slides/_rels/slide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s>
</file>

<file path=ppt/slides/_rels/slide10.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7.png" Type="http://schemas.openxmlformats.org/officeDocument/2006/relationships/image"/><Relationship Id="rId3" Target="../media/image6.png" Type="http://schemas.openxmlformats.org/officeDocument/2006/relationships/image"/></Relationships>
</file>

<file path=ppt/slides/_rels/slide11.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 Id="rId4" Target="../media/image2.png" Type="http://schemas.openxmlformats.org/officeDocument/2006/relationships/image"/></Relationships>
</file>

<file path=ppt/slides/_rels/slide1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s>
</file>

<file path=ppt/slides/_rels/slide1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s>
</file>

<file path=ppt/slides/_rels/slide1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s>
</file>

<file path=ppt/slides/_rels/slide15.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8.png" Type="http://schemas.openxmlformats.org/officeDocument/2006/relationships/image"/></Relationships>
</file>

<file path=ppt/slides/_rels/slide16.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9.png" Type="http://schemas.openxmlformats.org/officeDocument/2006/relationships/image"/><Relationship Id="rId3" Target="../media/image6.png" Type="http://schemas.openxmlformats.org/officeDocument/2006/relationships/image"/><Relationship Id="rId4" Target="../media/image10.png" Type="http://schemas.openxmlformats.org/officeDocument/2006/relationships/image"/></Relationships>
</file>

<file path=ppt/slides/_rels/slide17.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1.png" Type="http://schemas.openxmlformats.org/officeDocument/2006/relationships/image"/><Relationship Id="rId3" Target="../media/image6.png" Type="http://schemas.openxmlformats.org/officeDocument/2006/relationships/image"/></Relationships>
</file>

<file path=ppt/slides/_rels/slide18.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1.png" Type="http://schemas.openxmlformats.org/officeDocument/2006/relationships/image"/><Relationship Id="rId3" Target="../media/image6.png" Type="http://schemas.openxmlformats.org/officeDocument/2006/relationships/image"/><Relationship Id="rId4" Target="../media/image12.png" Type="http://schemas.openxmlformats.org/officeDocument/2006/relationships/image"/></Relationships>
</file>

<file path=ppt/slides/_rels/slide1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3.png" Type="http://schemas.openxmlformats.org/officeDocument/2006/relationships/image"/><Relationship Id="rId3" Target="../media/image6.png" Type="http://schemas.openxmlformats.org/officeDocument/2006/relationships/image"/><Relationship Id="rId4" Target="../media/image14.png" Type="http://schemas.openxmlformats.org/officeDocument/2006/relationships/image"/><Relationship Id="rId5" Target="../media/image15.png" Type="http://schemas.openxmlformats.org/officeDocument/2006/relationships/image"/></Relationships>
</file>

<file path=ppt/slides/_rels/slide20.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3.png" Type="http://schemas.openxmlformats.org/officeDocument/2006/relationships/image"/><Relationship Id="rId3" Target="../media/image6.png" Type="http://schemas.openxmlformats.org/officeDocument/2006/relationships/image"/><Relationship Id="rId4" Target="../media/image16.png" Type="http://schemas.openxmlformats.org/officeDocument/2006/relationships/image"/></Relationships>
</file>

<file path=ppt/slides/_rels/slide21.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3.png" Type="http://schemas.openxmlformats.org/officeDocument/2006/relationships/image"/><Relationship Id="rId3" Target="../media/image6.png" Type="http://schemas.openxmlformats.org/officeDocument/2006/relationships/image"/><Relationship Id="rId4" Target="../media/image17.png" Type="http://schemas.openxmlformats.org/officeDocument/2006/relationships/image"/></Relationships>
</file>

<file path=ppt/slides/_rels/slide2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3.png" Type="http://schemas.openxmlformats.org/officeDocument/2006/relationships/image"/><Relationship Id="rId3" Target="../media/image6.png" Type="http://schemas.openxmlformats.org/officeDocument/2006/relationships/image"/><Relationship Id="rId4" Target="../media/image18.png" Type="http://schemas.openxmlformats.org/officeDocument/2006/relationships/image"/><Relationship Id="rId5" Target="../media/image19.png" Type="http://schemas.openxmlformats.org/officeDocument/2006/relationships/image"/><Relationship Id="rId6" Target="../media/image20.png" Type="http://schemas.openxmlformats.org/officeDocument/2006/relationships/image"/></Relationships>
</file>

<file path=ppt/slides/_rels/slide2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 Id="rId4" Target="../media/image21.png" Type="http://schemas.openxmlformats.org/officeDocument/2006/relationships/image"/></Relationships>
</file>

<file path=ppt/slides/_rels/slide2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 Id="rId4" Target="../media/image2.png" Type="http://schemas.openxmlformats.org/officeDocument/2006/relationships/image"/></Relationships>
</file>

<file path=ppt/slides/_rels/slide25.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s>
</file>

<file path=ppt/slides/_rels/slide26.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s>
</file>

<file path=ppt/slides/_rels/slide27.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png" Type="http://schemas.openxmlformats.org/officeDocument/2006/relationships/image"/><Relationship Id="rId3" Target="../media/image6.png" Type="http://schemas.openxmlformats.org/officeDocument/2006/relationships/image"/></Relationships>
</file>

<file path=ppt/slides/_rels/slide28.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2.png" Type="http://schemas.openxmlformats.org/officeDocument/2006/relationships/image"/><Relationship Id="rId3" Target="../media/image2.png" Type="http://schemas.openxmlformats.org/officeDocument/2006/relationships/image"/></Relationships>
</file>

<file path=ppt/slides/_rels/slide2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2.png" Type="http://schemas.openxmlformats.org/officeDocument/2006/relationships/image"/></Relationships>
</file>

<file path=ppt/slides/_rels/slide30.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2.png" Type="http://schemas.openxmlformats.org/officeDocument/2006/relationships/image"/></Relationships>
</file>

<file path=ppt/slides/_rels/slide31.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2.png" Type="http://schemas.openxmlformats.org/officeDocument/2006/relationships/image"/></Relationships>
</file>

<file path=ppt/slides/_rels/slide3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2.png" Type="http://schemas.openxmlformats.org/officeDocument/2006/relationships/image"/></Relationships>
</file>

<file path=ppt/slides/_rels/slide3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3.png" Type="http://schemas.openxmlformats.org/officeDocument/2006/relationships/image"/></Relationships>
</file>

<file path=ppt/slides/_rels/slide3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4.png" Type="http://schemas.openxmlformats.org/officeDocument/2006/relationships/image"/><Relationship Id="rId3" Target="../media/image6.png" Type="http://schemas.openxmlformats.org/officeDocument/2006/relationships/image"/></Relationships>
</file>

<file path=ppt/slides/_rels/slide35.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9.png" Type="http://schemas.openxmlformats.org/officeDocument/2006/relationships/image"/><Relationship Id="rId3" Target="../media/image6.png" Type="http://schemas.openxmlformats.org/officeDocument/2006/relationships/image"/><Relationship Id="rId4" Target="../media/image25.png" Type="http://schemas.openxmlformats.org/officeDocument/2006/relationships/image"/><Relationship Id="rId5" Target="../media/image26.svg" Type="http://schemas.openxmlformats.org/officeDocument/2006/relationships/image"/><Relationship Id="rId6" Target="../media/image27.png" Type="http://schemas.openxmlformats.org/officeDocument/2006/relationships/image"/><Relationship Id="rId7" Target="../media/image28.svg" Type="http://schemas.openxmlformats.org/officeDocument/2006/relationships/image"/><Relationship Id="rId8" Target="../media/image29.png" Type="http://schemas.openxmlformats.org/officeDocument/2006/relationships/image"/><Relationship Id="rId9" Target="../media/image30.svg" Type="http://schemas.openxmlformats.org/officeDocument/2006/relationships/image"/></Relationships>
</file>

<file path=ppt/slides/_rels/slide36.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9.png" Type="http://schemas.openxmlformats.org/officeDocument/2006/relationships/image"/><Relationship Id="rId3" Target="../media/image6.png" Type="http://schemas.openxmlformats.org/officeDocument/2006/relationships/image"/><Relationship Id="rId4" Target="../media/image31.png" Type="http://schemas.openxmlformats.org/officeDocument/2006/relationships/image"/></Relationships>
</file>

<file path=ppt/slides/_rels/slide37.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29.png" Type="http://schemas.openxmlformats.org/officeDocument/2006/relationships/image"/><Relationship Id="rId11" Target="../media/image30.svg" Type="http://schemas.openxmlformats.org/officeDocument/2006/relationships/image"/><Relationship Id="rId12" Target="../media/image34.png" Type="http://schemas.openxmlformats.org/officeDocument/2006/relationships/image"/><Relationship Id="rId13" Target="../media/image35.svg" Type="http://schemas.openxmlformats.org/officeDocument/2006/relationships/image"/><Relationship Id="rId2" Target="../media/image9.png" Type="http://schemas.openxmlformats.org/officeDocument/2006/relationships/image"/><Relationship Id="rId3" Target="../media/image6.png" Type="http://schemas.openxmlformats.org/officeDocument/2006/relationships/image"/><Relationship Id="rId4" Target="../media/image25.png" Type="http://schemas.openxmlformats.org/officeDocument/2006/relationships/image"/><Relationship Id="rId5" Target="../media/image26.svg" Type="http://schemas.openxmlformats.org/officeDocument/2006/relationships/image"/><Relationship Id="rId6" Target="../media/image27.png" Type="http://schemas.openxmlformats.org/officeDocument/2006/relationships/image"/><Relationship Id="rId7" Target="../media/image28.svg" Type="http://schemas.openxmlformats.org/officeDocument/2006/relationships/image"/><Relationship Id="rId8" Target="../media/image32.png" Type="http://schemas.openxmlformats.org/officeDocument/2006/relationships/image"/><Relationship Id="rId9" Target="../media/image33.svg" Type="http://schemas.openxmlformats.org/officeDocument/2006/relationships/image"/></Relationships>
</file>

<file path=ppt/slides/_rels/slide38.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34.png" Type="http://schemas.openxmlformats.org/officeDocument/2006/relationships/image"/><Relationship Id="rId11" Target="../media/image35.svg" Type="http://schemas.openxmlformats.org/officeDocument/2006/relationships/image"/><Relationship Id="rId2" Target="../media/image9.png" Type="http://schemas.openxmlformats.org/officeDocument/2006/relationships/image"/><Relationship Id="rId3" Target="../media/image6.png" Type="http://schemas.openxmlformats.org/officeDocument/2006/relationships/image"/><Relationship Id="rId4" Target="../media/image32.png" Type="http://schemas.openxmlformats.org/officeDocument/2006/relationships/image"/><Relationship Id="rId5" Target="../media/image33.svg" Type="http://schemas.openxmlformats.org/officeDocument/2006/relationships/image"/><Relationship Id="rId6" Target="../media/image29.png" Type="http://schemas.openxmlformats.org/officeDocument/2006/relationships/image"/><Relationship Id="rId7" Target="../media/image30.svg" Type="http://schemas.openxmlformats.org/officeDocument/2006/relationships/image"/><Relationship Id="rId8" Target="../media/image36.png" Type="http://schemas.openxmlformats.org/officeDocument/2006/relationships/image"/><Relationship Id="rId9" Target="../media/image37.svg" Type="http://schemas.openxmlformats.org/officeDocument/2006/relationships/image"/></Relationships>
</file>

<file path=ppt/slides/_rels/slide3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8.png" Type="http://schemas.openxmlformats.org/officeDocument/2006/relationships/image"/></Relationships>
</file>

<file path=ppt/slides/_rels/slide40.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9.png" Type="http://schemas.openxmlformats.org/officeDocument/2006/relationships/image"/><Relationship Id="rId3" Target="../media/image6.png" Type="http://schemas.openxmlformats.org/officeDocument/2006/relationships/image"/><Relationship Id="rId4" Target="../media/image40.png" Type="http://schemas.openxmlformats.org/officeDocument/2006/relationships/image"/></Relationships>
</file>

<file path=ppt/slides/_rels/slide41.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9.png" Type="http://schemas.openxmlformats.org/officeDocument/2006/relationships/image"/><Relationship Id="rId3" Target="../media/image6.png" Type="http://schemas.openxmlformats.org/officeDocument/2006/relationships/image"/><Relationship Id="rId4" Target="../media/image2.png" Type="http://schemas.openxmlformats.org/officeDocument/2006/relationships/image"/><Relationship Id="rId5" Target="../media/image41.png" Type="http://schemas.openxmlformats.org/officeDocument/2006/relationships/image"/></Relationships>
</file>

<file path=ppt/slides/_rels/slide4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9.png" Type="http://schemas.openxmlformats.org/officeDocument/2006/relationships/image"/><Relationship Id="rId3" Target="../media/image6.png" Type="http://schemas.openxmlformats.org/officeDocument/2006/relationships/image"/><Relationship Id="rId4" Target="../media/image2.png" Type="http://schemas.openxmlformats.org/officeDocument/2006/relationships/image"/><Relationship Id="rId5" Target="../media/image42.png" Type="http://schemas.openxmlformats.org/officeDocument/2006/relationships/image"/></Relationships>
</file>

<file path=ppt/slides/_rels/slide4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9.png" Type="http://schemas.openxmlformats.org/officeDocument/2006/relationships/image"/><Relationship Id="rId3" Target="../media/image6.png" Type="http://schemas.openxmlformats.org/officeDocument/2006/relationships/image"/><Relationship Id="rId4" Target="../media/image2.png" Type="http://schemas.openxmlformats.org/officeDocument/2006/relationships/image"/><Relationship Id="rId5" Target="../media/image43.png" Type="http://schemas.openxmlformats.org/officeDocument/2006/relationships/image"/></Relationships>
</file>

<file path=ppt/slides/_rels/slide4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9.png" Type="http://schemas.openxmlformats.org/officeDocument/2006/relationships/image"/><Relationship Id="rId3" Target="../media/image6.png" Type="http://schemas.openxmlformats.org/officeDocument/2006/relationships/image"/><Relationship Id="rId4" Target="../media/image44.png" Type="http://schemas.openxmlformats.org/officeDocument/2006/relationships/image"/></Relationships>
</file>

<file path=ppt/slides/_rels/slide45.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9.png" Type="http://schemas.openxmlformats.org/officeDocument/2006/relationships/image"/><Relationship Id="rId3" Target="../media/image6.png" Type="http://schemas.openxmlformats.org/officeDocument/2006/relationships/image"/><Relationship Id="rId4" Target="../media/image45.png" Type="http://schemas.openxmlformats.org/officeDocument/2006/relationships/image"/><Relationship Id="rId5" Target="../media/image46.png" Type="http://schemas.openxmlformats.org/officeDocument/2006/relationships/image"/><Relationship Id="rId6" Target="https://arxiv.org/abs/2401.05654" TargetMode="External" Type="http://schemas.openxmlformats.org/officeDocument/2006/relationships/hyperlink"/><Relationship Id="rId7" Target="https://arxiv.org/abs/2401.05654" TargetMode="External" Type="http://schemas.openxmlformats.org/officeDocument/2006/relationships/hyperlink"/><Relationship Id="rId8" Target="https://arxiv.org/abs/2401.05654" TargetMode="External" Type="http://schemas.openxmlformats.org/officeDocument/2006/relationships/hyperlink"/></Relationships>
</file>

<file path=ppt/slides/_rels/slide46.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9.png" Type="http://schemas.openxmlformats.org/officeDocument/2006/relationships/image"/><Relationship Id="rId3" Target="../media/image6.png" Type="http://schemas.openxmlformats.org/officeDocument/2006/relationships/image"/><Relationship Id="rId4" Target="../media/image47.png" Type="http://schemas.openxmlformats.org/officeDocument/2006/relationships/image"/></Relationships>
</file>

<file path=ppt/slides/_rels/slide47.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9.png" Type="http://schemas.openxmlformats.org/officeDocument/2006/relationships/image"/><Relationship Id="rId3" Target="../media/image6.png" Type="http://schemas.openxmlformats.org/officeDocument/2006/relationships/image"/><Relationship Id="rId4" Target="../media/image2.png" Type="http://schemas.openxmlformats.org/officeDocument/2006/relationships/image"/></Relationships>
</file>

<file path=ppt/slides/_rels/slide48.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8.png" Type="http://schemas.openxmlformats.org/officeDocument/2006/relationships/image"/></Relationships>
</file>

<file path=ppt/slides/_rels/slide4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9.png" Type="http://schemas.openxmlformats.org/officeDocument/2006/relationships/image"/><Relationship Id="rId3" Target="../media/image6.png" Type="http://schemas.openxmlformats.org/officeDocument/2006/relationships/image"/></Relationships>
</file>

<file path=ppt/slides/_rels/slide50.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9.png" Type="http://schemas.openxmlformats.org/officeDocument/2006/relationships/image"/><Relationship Id="rId3" Target="../media/image6.png" Type="http://schemas.openxmlformats.org/officeDocument/2006/relationships/image"/><Relationship Id="rId4" Target="../media/image50.png" Type="http://schemas.openxmlformats.org/officeDocument/2006/relationships/image"/></Relationships>
</file>

<file path=ppt/slides/_rels/slide51.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9.png" Type="http://schemas.openxmlformats.org/officeDocument/2006/relationships/image"/><Relationship Id="rId3" Target="../media/image6.png" Type="http://schemas.openxmlformats.org/officeDocument/2006/relationships/image"/><Relationship Id="rId4" Target="../media/image51.png" Type="http://schemas.openxmlformats.org/officeDocument/2006/relationships/image"/><Relationship Id="rId5" Target="../media/image52.png" Type="http://schemas.openxmlformats.org/officeDocument/2006/relationships/image"/></Relationships>
</file>

<file path=ppt/slides/_rels/slide5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53.png" Type="http://schemas.openxmlformats.org/officeDocument/2006/relationships/image"/><Relationship Id="rId3" Target="../media/image6.png" Type="http://schemas.openxmlformats.org/officeDocument/2006/relationships/image"/><Relationship Id="rId4" Target="../media/image54.png" Type="http://schemas.openxmlformats.org/officeDocument/2006/relationships/image"/><Relationship Id="rId5" Target="../media/image55.png" Type="http://schemas.openxmlformats.org/officeDocument/2006/relationships/image"/></Relationships>
</file>

<file path=ppt/slides/_rels/slide5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8.png" Type="http://schemas.openxmlformats.org/officeDocument/2006/relationships/image"/><Relationship Id="rId3" Target="../media/image6.png" Type="http://schemas.openxmlformats.org/officeDocument/2006/relationships/image"/><Relationship Id="rId4" Target="../media/image56.png" Type="http://schemas.openxmlformats.org/officeDocument/2006/relationships/image"/></Relationships>
</file>

<file path=ppt/slides/_rels/slide5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8.png" Type="http://schemas.openxmlformats.org/officeDocument/2006/relationships/image"/><Relationship Id="rId3" Target="../media/image6.png" Type="http://schemas.openxmlformats.org/officeDocument/2006/relationships/image"/><Relationship Id="rId4" Target="../media/image57.png" Type="http://schemas.openxmlformats.org/officeDocument/2006/relationships/image"/><Relationship Id="rId5" Target="../media/image58.png" Type="http://schemas.openxmlformats.org/officeDocument/2006/relationships/image"/><Relationship Id="rId6" Target="../media/image59.svg" Type="http://schemas.openxmlformats.org/officeDocument/2006/relationships/image"/></Relationships>
</file>

<file path=ppt/slides/_rels/slide55.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8.png" Type="http://schemas.openxmlformats.org/officeDocument/2006/relationships/image"/><Relationship Id="rId3" Target="../media/image6.png" Type="http://schemas.openxmlformats.org/officeDocument/2006/relationships/image"/><Relationship Id="rId4" Target="../media/image60.png" Type="http://schemas.openxmlformats.org/officeDocument/2006/relationships/image"/><Relationship Id="rId5" Target="../media/image58.png" Type="http://schemas.openxmlformats.org/officeDocument/2006/relationships/image"/><Relationship Id="rId6" Target="../media/image59.svg" Type="http://schemas.openxmlformats.org/officeDocument/2006/relationships/image"/></Relationships>
</file>

<file path=ppt/slides/_rels/slide56.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8.png" Type="http://schemas.openxmlformats.org/officeDocument/2006/relationships/image"/><Relationship Id="rId3" Target="../media/image6.png" Type="http://schemas.openxmlformats.org/officeDocument/2006/relationships/image"/><Relationship Id="rId4" Target="../media/image2.png" Type="http://schemas.openxmlformats.org/officeDocument/2006/relationships/image"/><Relationship Id="rId5" Target="../media/image61.png" Type="http://schemas.openxmlformats.org/officeDocument/2006/relationships/image"/></Relationships>
</file>

<file path=ppt/slides/_rels/slide57.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8.png" Type="http://schemas.openxmlformats.org/officeDocument/2006/relationships/image"/><Relationship Id="rId3" Target="../media/image6.png" Type="http://schemas.openxmlformats.org/officeDocument/2006/relationships/image"/><Relationship Id="rId4" Target="../media/image62.png" Type="http://schemas.openxmlformats.org/officeDocument/2006/relationships/image"/><Relationship Id="rId5" Target="../media/image58.png" Type="http://schemas.openxmlformats.org/officeDocument/2006/relationships/image"/><Relationship Id="rId6" Target="../media/image59.svg" Type="http://schemas.openxmlformats.org/officeDocument/2006/relationships/image"/></Relationships>
</file>

<file path=ppt/slides/_rels/slide58.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8.png" Type="http://schemas.openxmlformats.org/officeDocument/2006/relationships/image"/><Relationship Id="rId3" Target="../media/image6.png" Type="http://schemas.openxmlformats.org/officeDocument/2006/relationships/image"/><Relationship Id="rId4" Target="../media/image63.png" Type="http://schemas.openxmlformats.org/officeDocument/2006/relationships/image"/><Relationship Id="rId5" Target="../media/image64.png" Type="http://schemas.openxmlformats.org/officeDocument/2006/relationships/image"/><Relationship Id="rId6" Target="../media/image58.png" Type="http://schemas.openxmlformats.org/officeDocument/2006/relationships/image"/><Relationship Id="rId7" Target="../media/image59.svg" Type="http://schemas.openxmlformats.org/officeDocument/2006/relationships/image"/></Relationships>
</file>

<file path=ppt/slides/_rels/slide5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8.png" Type="http://schemas.openxmlformats.org/officeDocument/2006/relationships/image"/><Relationship Id="rId3" Target="../media/image6.png" Type="http://schemas.openxmlformats.org/officeDocument/2006/relationships/image"/><Relationship Id="rId4" Target="../media/image2.png" Type="http://schemas.openxmlformats.org/officeDocument/2006/relationships/image"/><Relationship Id="rId5" Target="../media/image65.png" Type="http://schemas.openxmlformats.org/officeDocument/2006/relationships/image"/></Relationships>
</file>

<file path=ppt/slides/_rels/slide60.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xml" Type="http://schemas.openxmlformats.org/officeDocument/2006/relationships/notesSlide"/><Relationship Id="rId3" Target="../media/image48.png" Type="http://schemas.openxmlformats.org/officeDocument/2006/relationships/image"/><Relationship Id="rId4" Target="../media/image6.png" Type="http://schemas.openxmlformats.org/officeDocument/2006/relationships/image"/><Relationship Id="rId5" Target="../media/image66.png" Type="http://schemas.openxmlformats.org/officeDocument/2006/relationships/image"/></Relationships>
</file>

<file path=ppt/slides/_rels/slide61.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67.png" Type="http://schemas.openxmlformats.org/officeDocument/2006/relationships/image"/></Relationships>
</file>

<file path=ppt/slides/_rels/slide6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67.png" Type="http://schemas.openxmlformats.org/officeDocument/2006/relationships/image"/><Relationship Id="rId3" Target="../media/image6.png" Type="http://schemas.openxmlformats.org/officeDocument/2006/relationships/image"/><Relationship Id="rId4" Target="../media/image68.png" Type="http://schemas.openxmlformats.org/officeDocument/2006/relationships/image"/><Relationship Id="rId5" Target="../media/image69.svg" Type="http://schemas.openxmlformats.org/officeDocument/2006/relationships/image"/></Relationships>
</file>

<file path=ppt/slides/_rels/slide6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67.png" Type="http://schemas.openxmlformats.org/officeDocument/2006/relationships/image"/><Relationship Id="rId3" Target="../media/image6.png" Type="http://schemas.openxmlformats.org/officeDocument/2006/relationships/image"/><Relationship Id="rId4" Target="../media/image70.jpeg" Type="http://schemas.openxmlformats.org/officeDocument/2006/relationships/image"/></Relationships>
</file>

<file path=ppt/slides/_rels/slide6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67.png" Type="http://schemas.openxmlformats.org/officeDocument/2006/relationships/image"/><Relationship Id="rId3" Target="../media/image6.png" Type="http://schemas.openxmlformats.org/officeDocument/2006/relationships/image"/><Relationship Id="rId4" Target="../media/image71.png" Type="http://schemas.openxmlformats.org/officeDocument/2006/relationships/image"/></Relationships>
</file>

<file path=ppt/slides/_rels/slide65.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67.png" Type="http://schemas.openxmlformats.org/officeDocument/2006/relationships/image"/><Relationship Id="rId3" Target="../media/image6.png" Type="http://schemas.openxmlformats.org/officeDocument/2006/relationships/image"/><Relationship Id="rId4" Target="../media/image72.png" Type="http://schemas.openxmlformats.org/officeDocument/2006/relationships/image"/></Relationships>
</file>

<file path=ppt/slides/_rels/slide66.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67.png" Type="http://schemas.openxmlformats.org/officeDocument/2006/relationships/image"/><Relationship Id="rId3" Target="../media/image6.png" Type="http://schemas.openxmlformats.org/officeDocument/2006/relationships/image"/><Relationship Id="rId4" Target="../media/image73.jpeg" Type="http://schemas.openxmlformats.org/officeDocument/2006/relationships/image"/></Relationships>
</file>

<file path=ppt/slides/_rels/slide67.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74.png" Type="http://schemas.openxmlformats.org/officeDocument/2006/relationships/image"/></Relationships>
</file>

<file path=ppt/slides/_rels/slide68.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67.png" Type="http://schemas.openxmlformats.org/officeDocument/2006/relationships/image"/><Relationship Id="rId3" Target="../media/image6.png" Type="http://schemas.openxmlformats.org/officeDocument/2006/relationships/image"/><Relationship Id="rId4" Target="../media/image75.png" Type="http://schemas.openxmlformats.org/officeDocument/2006/relationships/image"/><Relationship Id="rId5" Target="../media/image76.png" Type="http://schemas.openxmlformats.org/officeDocument/2006/relationships/image"/></Relationships>
</file>

<file path=ppt/slides/_rels/slide6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67.png" Type="http://schemas.openxmlformats.org/officeDocument/2006/relationships/image"/><Relationship Id="rId3" Target="../media/image6.png" Type="http://schemas.openxmlformats.org/officeDocument/2006/relationships/image"/><Relationship Id="rId4" Target="../media/image77.png" Type="http://schemas.openxmlformats.org/officeDocument/2006/relationships/image"/></Relationships>
</file>

<file path=ppt/slides/_rels/slide70.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67.png" Type="http://schemas.openxmlformats.org/officeDocument/2006/relationships/image"/><Relationship Id="rId3" Target="../media/image6.png" Type="http://schemas.openxmlformats.org/officeDocument/2006/relationships/image"/><Relationship Id="rId4" Target="../media/image78.png" Type="http://schemas.openxmlformats.org/officeDocument/2006/relationships/image"/></Relationships>
</file>

<file path=ppt/slides/_rels/slide71.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67.png" Type="http://schemas.openxmlformats.org/officeDocument/2006/relationships/image"/><Relationship Id="rId3" Target="../media/image6.png" Type="http://schemas.openxmlformats.org/officeDocument/2006/relationships/image"/><Relationship Id="rId4" Target="../media/image79.png" Type="http://schemas.openxmlformats.org/officeDocument/2006/relationships/image"/></Relationships>
</file>

<file path=ppt/slides/_rels/slide7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80.png" Type="http://schemas.openxmlformats.org/officeDocument/2006/relationships/image"/><Relationship Id="rId3" Target="../media/image6.png" Type="http://schemas.openxmlformats.org/officeDocument/2006/relationships/image"/></Relationships>
</file>

<file path=ppt/slides/_rels/slide7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9.png" Type="http://schemas.openxmlformats.org/officeDocument/2006/relationships/image"/><Relationship Id="rId3" Target="../media/image6.png" Type="http://schemas.openxmlformats.org/officeDocument/2006/relationships/image"/></Relationships>
</file>

<file path=ppt/slides/_rels/slide7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9.png" Type="http://schemas.openxmlformats.org/officeDocument/2006/relationships/image"/><Relationship Id="rId3" Target="../media/image6.png" Type="http://schemas.openxmlformats.org/officeDocument/2006/relationships/image"/><Relationship Id="rId4" Target="../media/image68.png" Type="http://schemas.openxmlformats.org/officeDocument/2006/relationships/image"/><Relationship Id="rId5" Target="../media/image69.svg" Type="http://schemas.openxmlformats.org/officeDocument/2006/relationships/image"/><Relationship Id="rId6" Target="../media/image81.png" Type="http://schemas.openxmlformats.org/officeDocument/2006/relationships/image"/><Relationship Id="rId7" Target="../media/image82.svg" Type="http://schemas.openxmlformats.org/officeDocument/2006/relationships/image"/><Relationship Id="rId8" Target="../media/image83.png" Type="http://schemas.openxmlformats.org/officeDocument/2006/relationships/image"/><Relationship Id="rId9" Target="../media/image84.svg" Type="http://schemas.openxmlformats.org/officeDocument/2006/relationships/image"/></Relationships>
</file>

<file path=ppt/slides/_rels/slide75.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85.png" Type="http://schemas.openxmlformats.org/officeDocument/2006/relationships/image"/></Relationships>
</file>

<file path=ppt/slides/_rels/slide76.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86.png" Type="http://schemas.openxmlformats.org/officeDocument/2006/relationships/image"/></Relationships>
</file>

<file path=ppt/slides/_rels/slide77.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87.png" Type="http://schemas.openxmlformats.org/officeDocument/2006/relationships/image"/><Relationship Id="rId3" Target="../media/image6.png" Type="http://schemas.openxmlformats.org/officeDocument/2006/relationships/image"/><Relationship Id="rId4" Target="../media/image88.png" Type="http://schemas.openxmlformats.org/officeDocument/2006/relationships/image"/></Relationships>
</file>

<file path=ppt/slides/_rels/slide78.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9.png" Type="http://schemas.openxmlformats.org/officeDocument/2006/relationships/image"/><Relationship Id="rId3" Target="../media/image6.png" Type="http://schemas.openxmlformats.org/officeDocument/2006/relationships/image"/><Relationship Id="rId4" Target="../media/image89.png" Type="http://schemas.openxmlformats.org/officeDocument/2006/relationships/image"/></Relationships>
</file>

<file path=ppt/slides/_rels/slide7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9.png" Type="http://schemas.openxmlformats.org/officeDocument/2006/relationships/image"/><Relationship Id="rId3" Target="../media/image6.png" Type="http://schemas.openxmlformats.org/officeDocument/2006/relationships/image"/><Relationship Id="rId4" Target="../media/image90.png" Type="http://schemas.openxmlformats.org/officeDocument/2006/relationships/image"/></Relationships>
</file>

<file path=ppt/slides/_rels/slide80.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9.png" Type="http://schemas.openxmlformats.org/officeDocument/2006/relationships/image"/><Relationship Id="rId3" Target="../media/image6.png" Type="http://schemas.openxmlformats.org/officeDocument/2006/relationships/image"/><Relationship Id="rId4" Target="../media/image91.png" Type="http://schemas.openxmlformats.org/officeDocument/2006/relationships/image"/></Relationships>
</file>

<file path=ppt/slides/_rels/slide81.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9.png" Type="http://schemas.openxmlformats.org/officeDocument/2006/relationships/image"/><Relationship Id="rId3" Target="../media/image6.png" Type="http://schemas.openxmlformats.org/officeDocument/2006/relationships/image"/><Relationship Id="rId4" Target="../media/image92.png" Type="http://schemas.openxmlformats.org/officeDocument/2006/relationships/image"/></Relationships>
</file>

<file path=ppt/slides/_rels/slide8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9.png" Type="http://schemas.openxmlformats.org/officeDocument/2006/relationships/image"/><Relationship Id="rId3" Target="../media/image6.png" Type="http://schemas.openxmlformats.org/officeDocument/2006/relationships/image"/><Relationship Id="rId4" Target="../media/image93.png" Type="http://schemas.openxmlformats.org/officeDocument/2006/relationships/image"/></Relationships>
</file>

<file path=ppt/slides/_rels/slide8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94.png" Type="http://schemas.openxmlformats.org/officeDocument/2006/relationships/image"/></Relationships>
</file>

<file path=ppt/slides/_rels/slide8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87.png" Type="http://schemas.openxmlformats.org/officeDocument/2006/relationships/image"/><Relationship Id="rId3" Target="../media/image6.png" Type="http://schemas.openxmlformats.org/officeDocument/2006/relationships/image"/><Relationship Id="rId4" Target="../media/image95.png" Type="http://schemas.openxmlformats.org/officeDocument/2006/relationships/image"/></Relationships>
</file>

<file path=ppt/slides/_rels/slide85.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87.png" Type="http://schemas.openxmlformats.org/officeDocument/2006/relationships/image"/><Relationship Id="rId3" Target="../media/image6.png" Type="http://schemas.openxmlformats.org/officeDocument/2006/relationships/image"/><Relationship Id="rId4" Target="../media/image96.png" Type="http://schemas.openxmlformats.org/officeDocument/2006/relationships/image"/></Relationships>
</file>

<file path=ppt/slides/_rels/slide86.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87.png" Type="http://schemas.openxmlformats.org/officeDocument/2006/relationships/image"/><Relationship Id="rId3" Target="../media/image97.png" Type="http://schemas.openxmlformats.org/officeDocument/2006/relationships/image"/><Relationship Id="rId4" Target="../media/image6.png" Type="http://schemas.openxmlformats.org/officeDocument/2006/relationships/image"/><Relationship Id="rId5" Target="../media/image98.png" Type="http://schemas.openxmlformats.org/officeDocument/2006/relationships/image"/><Relationship Id="rId6" Target="../media/image99.png" Type="http://schemas.openxmlformats.org/officeDocument/2006/relationships/image"/></Relationships>
</file>

<file path=ppt/slides/_rels/slide87.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87.png" Type="http://schemas.openxmlformats.org/officeDocument/2006/relationships/image"/><Relationship Id="rId3" Target="../media/image6.png" Type="http://schemas.openxmlformats.org/officeDocument/2006/relationships/image"/><Relationship Id="rId4" Target="../media/image100.png" Type="http://schemas.openxmlformats.org/officeDocument/2006/relationships/image"/></Relationships>
</file>

<file path=ppt/slides/_rels/slide88.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87.png" Type="http://schemas.openxmlformats.org/officeDocument/2006/relationships/image"/><Relationship Id="rId3" Target="../media/image6.png" Type="http://schemas.openxmlformats.org/officeDocument/2006/relationships/image"/><Relationship Id="rId4" Target="../media/image100.png" Type="http://schemas.openxmlformats.org/officeDocument/2006/relationships/image"/><Relationship Id="rId5" Target="../media/image101.png" Type="http://schemas.openxmlformats.org/officeDocument/2006/relationships/image"/><Relationship Id="rId6" Target="../media/image102.svg" Type="http://schemas.openxmlformats.org/officeDocument/2006/relationships/image"/></Relationships>
</file>

<file path=ppt/slides/_rels/slide8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03.png" Type="http://schemas.openxmlformats.org/officeDocument/2006/relationships/image"/><Relationship Id="rId3" Target="https://digital-strategy.ec.europa.eu/en/policies/european-approach-artificial-intelligence" TargetMode="External" Type="http://schemas.openxmlformats.org/officeDocument/2006/relationships/hyperlink"/></Relationships>
</file>

<file path=ppt/slides/_rels/slide90.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04.png" Type="http://schemas.openxmlformats.org/officeDocument/2006/relationships/image"/><Relationship Id="rId3" Target="https://digital-strategy.ec.europa.eu/en/policies/european-approach-artificial-intelligence" TargetMode="External" Type="http://schemas.openxmlformats.org/officeDocument/2006/relationships/hyperlink"/></Relationships>
</file>

<file path=ppt/slides/_rels/slide91.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9.png" Type="http://schemas.openxmlformats.org/officeDocument/2006/relationships/image"/><Relationship Id="rId3" Target="../media/image6.png" Type="http://schemas.openxmlformats.org/officeDocument/2006/relationships/image"/></Relationships>
</file>

<file path=ppt/slides/_rels/slide9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05.png" Type="http://schemas.openxmlformats.org/officeDocument/2006/relationships/image"/><Relationship Id="rId3" Target="../media/image6.png" Type="http://schemas.openxmlformats.org/officeDocument/2006/relationships/image"/></Relationships>
</file>

<file path=ppt/slides/_rels/slide9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06.png" Type="http://schemas.openxmlformats.org/officeDocument/2006/relationships/image"/><Relationship Id="rId3" Target="../media/image6.png" Type="http://schemas.openxmlformats.org/officeDocument/2006/relationships/image"/></Relationships>
</file>

<file path=ppt/slides/_rels/slide9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07.png" Type="http://schemas.openxmlformats.org/officeDocument/2006/relationships/image"/><Relationship Id="rId3" Target="../media/image6.png" Type="http://schemas.openxmlformats.org/officeDocument/2006/relationships/image"/></Relationships>
</file>

<file path=ppt/slides/_rels/slide95.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08.png" Type="http://schemas.openxmlformats.org/officeDocument/2006/relationships/image"/><Relationship Id="rId3" Target="../media/image6.png" Type="http://schemas.openxmlformats.org/officeDocument/2006/relationships/image"/><Relationship Id="rId4" Target="../media/image109.png" Type="http://schemas.openxmlformats.org/officeDocument/2006/relationships/image"/></Relationships>
</file>

<file path=ppt/slides/_rels/slide96.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xml" Type="http://schemas.openxmlformats.org/officeDocument/2006/relationships/notesSlide"/><Relationship Id="rId3" Target="../media/image49.png" Type="http://schemas.openxmlformats.org/officeDocument/2006/relationships/image"/><Relationship Id="rId4" Target="../media/image6.png" Type="http://schemas.openxmlformats.org/officeDocument/2006/relationships/image"/><Relationship Id="rId5" Target="../media/image66.png" Type="http://schemas.openxmlformats.org/officeDocument/2006/relationships/image"/></Relationships>
</file>

<file path=ppt/slides/_rels/slide97.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48.png" Type="http://schemas.openxmlformats.org/officeDocument/2006/relationships/image"/><Relationship Id="rId3" Target="../media/image2.png" Type="http://schemas.openxmlformats.org/officeDocument/2006/relationships/image"/><Relationship Id="rId4" Target="../media/image6.png" Type="http://schemas.openxmlformats.org/officeDocument/2006/relationships/image"/></Relationships>
</file>

<file path=ppt/slides/_rels/slide98.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10.png" Type="http://schemas.openxmlformats.org/officeDocument/2006/relationships/image"/></Relationships>
</file>

<file path=ppt/slides/_rels/slide9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11.png" Type="http://schemas.openxmlformats.org/officeDocument/2006/relationships/image"/><Relationship Id="rId3" Target="../media/image6.png" Type="http://schemas.openxmlformats.org/officeDocument/2006/relationships/image"/><Relationship Id="rId4" Target="../media/image112.png" Type="http://schemas.openxmlformats.org/officeDocument/2006/relationships/image"/></Relationships>
</file>

<file path=ppt/slides/_rels/slide100.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13.png" Type="http://schemas.openxmlformats.org/officeDocument/2006/relationships/image"/><Relationship Id="rId3" Target="../media/image114.png" Type="http://schemas.openxmlformats.org/officeDocument/2006/relationships/image"/><Relationship Id="rId4" Target="https://www.canva.com/design/DAGGBG4EQss/EIHp4Js-3Rm5mELXj32vXA/edit?utm_content=DAGGBG4EQss&amp;utm_campaign=designshare&amp;utm_medium=link2&amp;utm_source=sharebutton" TargetMode="External" Type="http://schemas.openxmlformats.org/officeDocument/2006/relationships/hyperlink"/></Relationships>
</file>

<file path=ppt/slides/_rels/slide101.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121.png" Type="http://schemas.openxmlformats.org/officeDocument/2006/relationships/image"/><Relationship Id="rId11" Target="../media/image122.png" Type="http://schemas.openxmlformats.org/officeDocument/2006/relationships/image"/><Relationship Id="rId2" Target="../media/image114.png" Type="http://schemas.openxmlformats.org/officeDocument/2006/relationships/image"/><Relationship Id="rId3" Target="https://www.canva.com/design/DAGGBG4EQss/EIHp4Js-3Rm5mELXj32vXA/edit?utm_content=DAGGBG4EQss&amp;utm_campaign=designshare&amp;utm_medium=link2&amp;utm_source=sharebutton" TargetMode="External" Type="http://schemas.openxmlformats.org/officeDocument/2006/relationships/hyperlink"/><Relationship Id="rId4" Target="../media/image115.png" Type="http://schemas.openxmlformats.org/officeDocument/2006/relationships/image"/><Relationship Id="rId5" Target="../media/image116.png" Type="http://schemas.openxmlformats.org/officeDocument/2006/relationships/image"/><Relationship Id="rId6" Target="../media/image117.png" Type="http://schemas.openxmlformats.org/officeDocument/2006/relationships/image"/><Relationship Id="rId7" Target="../media/image118.png" Type="http://schemas.openxmlformats.org/officeDocument/2006/relationships/image"/><Relationship Id="rId8" Target="../media/image119.png" Type="http://schemas.openxmlformats.org/officeDocument/2006/relationships/image"/><Relationship Id="rId9" Target="../media/image120.png" Type="http://schemas.openxmlformats.org/officeDocument/2006/relationships/image"/></Relationships>
</file>

<file path=ppt/slides/slide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7028" t="-123" r="-15576" b="-21937"/>
            </a:stretch>
          </a:blipFill>
        </p:spPr>
      </p:sp>
      <p:sp>
        <p:nvSpPr>
          <p:cNvPr name="Freeform 3" id="3"/>
          <p:cNvSpPr/>
          <p:nvPr/>
        </p:nvSpPr>
        <p:spPr>
          <a:xfrm flipH="false" flipV="false" rot="0">
            <a:off x="-864412" y="-718169"/>
            <a:ext cx="13138709" cy="8063883"/>
          </a:xfrm>
          <a:custGeom>
            <a:avLst/>
            <a:gdLst/>
            <a:ahLst/>
            <a:cxnLst/>
            <a:rect r="r" b="b" t="t" l="l"/>
            <a:pathLst>
              <a:path h="8063883" w="13138709">
                <a:moveTo>
                  <a:pt x="0" y="0"/>
                </a:moveTo>
                <a:lnTo>
                  <a:pt x="13138709" y="0"/>
                </a:lnTo>
                <a:lnTo>
                  <a:pt x="13138709" y="8063883"/>
                </a:lnTo>
                <a:lnTo>
                  <a:pt x="0" y="8063883"/>
                </a:lnTo>
                <a:lnTo>
                  <a:pt x="0" y="0"/>
                </a:lnTo>
                <a:close/>
              </a:path>
            </a:pathLst>
          </a:custGeom>
          <a:blipFill>
            <a:blip r:embed="rId3">
              <a:alphaModFix amt="65999"/>
            </a:blip>
            <a:stretch>
              <a:fillRect l="0" t="0" r="0" b="0"/>
            </a:stretch>
          </a:blipFill>
        </p:spPr>
      </p:sp>
      <p:sp>
        <p:nvSpPr>
          <p:cNvPr name="TextBox 4" id="4"/>
          <p:cNvSpPr txBox="true"/>
          <p:nvPr/>
        </p:nvSpPr>
        <p:spPr>
          <a:xfrm rot="0">
            <a:off x="1028700" y="953260"/>
            <a:ext cx="9011709" cy="3048428"/>
          </a:xfrm>
          <a:prstGeom prst="rect">
            <a:avLst/>
          </a:prstGeom>
        </p:spPr>
        <p:txBody>
          <a:bodyPr anchor="t" rtlCol="false" tIns="0" lIns="0" bIns="0" rIns="0">
            <a:spAutoFit/>
          </a:bodyPr>
          <a:lstStyle/>
          <a:p>
            <a:pPr algn="l">
              <a:lnSpc>
                <a:spcPts val="7516"/>
              </a:lnSpc>
            </a:pPr>
            <a:r>
              <a:rPr lang="en-US" sz="8541" b="true">
                <a:solidFill>
                  <a:srgbClr val="FFFFFF"/>
                </a:solidFill>
                <a:latin typeface="Anteb Bold"/>
                <a:ea typeface="Anteb Bold"/>
                <a:cs typeface="Anteb Bold"/>
                <a:sym typeface="Anteb Bold"/>
              </a:rPr>
              <a:t>FUTURO, </a:t>
            </a:r>
            <a:r>
              <a:rPr lang="en-US" sz="8541" b="true">
                <a:solidFill>
                  <a:srgbClr val="FFDE59"/>
                </a:solidFill>
                <a:latin typeface="Anteb Bold"/>
                <a:ea typeface="Anteb Bold"/>
                <a:cs typeface="Anteb Bold"/>
                <a:sym typeface="Anteb Bold"/>
              </a:rPr>
              <a:t>DILEMMI</a:t>
            </a:r>
            <a:r>
              <a:rPr lang="en-US" sz="8541" b="true">
                <a:solidFill>
                  <a:srgbClr val="FFFFFF"/>
                </a:solidFill>
                <a:latin typeface="Anteb Bold"/>
                <a:ea typeface="Anteb Bold"/>
                <a:cs typeface="Anteb Bold"/>
                <a:sym typeface="Anteb Bold"/>
              </a:rPr>
              <a:t> E</a:t>
            </a:r>
          </a:p>
          <a:p>
            <a:pPr algn="l">
              <a:lnSpc>
                <a:spcPts val="13952"/>
              </a:lnSpc>
            </a:pPr>
            <a:r>
              <a:rPr lang="en-US" sz="15854" b="true">
                <a:solidFill>
                  <a:srgbClr val="FFFFFF"/>
                </a:solidFill>
                <a:latin typeface="Anteb Bold"/>
                <a:ea typeface="Anteb Bold"/>
                <a:cs typeface="Anteb Bold"/>
                <a:sym typeface="Anteb Bold"/>
              </a:rPr>
              <a:t>MACCHINE</a:t>
            </a:r>
          </a:p>
        </p:txBody>
      </p:sp>
      <p:sp>
        <p:nvSpPr>
          <p:cNvPr name="AutoShape 5" id="5"/>
          <p:cNvSpPr/>
          <p:nvPr/>
        </p:nvSpPr>
        <p:spPr>
          <a:xfrm>
            <a:off x="1188807" y="3661163"/>
            <a:ext cx="8440219" cy="0"/>
          </a:xfrm>
          <a:prstGeom prst="line">
            <a:avLst/>
          </a:prstGeom>
          <a:ln cap="flat" w="28575">
            <a:solidFill>
              <a:srgbClr val="FFFFFF"/>
            </a:solidFill>
            <a:prstDash val="solid"/>
            <a:headEnd type="none" len="sm" w="sm"/>
            <a:tailEnd type="none" len="sm" w="sm"/>
          </a:ln>
        </p:spPr>
      </p:sp>
      <p:sp>
        <p:nvSpPr>
          <p:cNvPr name="TextBox 6" id="6"/>
          <p:cNvSpPr txBox="true"/>
          <p:nvPr/>
        </p:nvSpPr>
        <p:spPr>
          <a:xfrm rot="0">
            <a:off x="1188807" y="3825928"/>
            <a:ext cx="8703464" cy="606300"/>
          </a:xfrm>
          <a:prstGeom prst="rect">
            <a:avLst/>
          </a:prstGeom>
        </p:spPr>
        <p:txBody>
          <a:bodyPr anchor="t" rtlCol="false" tIns="0" lIns="0" bIns="0" rIns="0">
            <a:spAutoFit/>
          </a:bodyPr>
          <a:lstStyle/>
          <a:p>
            <a:pPr algn="l">
              <a:lnSpc>
                <a:spcPts val="4906"/>
              </a:lnSpc>
            </a:pPr>
            <a:r>
              <a:rPr lang="en-US" sz="3504" b="true">
                <a:solidFill>
                  <a:srgbClr val="FFFFFF"/>
                </a:solidFill>
                <a:latin typeface="Saira Condensed Bold"/>
                <a:ea typeface="Saira Condensed Bold"/>
                <a:cs typeface="Saira Condensed Bold"/>
                <a:sym typeface="Saira Condensed Bold"/>
              </a:rPr>
              <a:t>Sfide per il futuro</a:t>
            </a:r>
            <a:r>
              <a:rPr lang="en-US" sz="3504">
                <a:solidFill>
                  <a:srgbClr val="FFFFFF"/>
                </a:solidFill>
                <a:latin typeface="Saira Condensed"/>
                <a:ea typeface="Saira Condensed"/>
                <a:cs typeface="Saira Condensed"/>
                <a:sym typeface="Saira Condensed"/>
              </a:rPr>
              <a:t> nel  mondo delle </a:t>
            </a:r>
            <a:r>
              <a:rPr lang="en-US" sz="3504" b="true">
                <a:solidFill>
                  <a:srgbClr val="FFFFFF"/>
                </a:solidFill>
                <a:latin typeface="Saira Condensed Bold"/>
                <a:ea typeface="Saira Condensed Bold"/>
                <a:cs typeface="Saira Condensed Bold"/>
                <a:sym typeface="Saira Condensed Bold"/>
              </a:rPr>
              <a:t>macchine pensanti</a:t>
            </a:r>
          </a:p>
        </p:txBody>
      </p:sp>
    </p:spTree>
  </p:cSld>
  <p:clrMapOvr>
    <a:masterClrMapping/>
  </p:clrMapOvr>
</p:sld>
</file>

<file path=ppt/slides/slide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pic>
        <p:nvPicPr>
          <p:cNvPr name="Picture 2" id="2">
            <a:hlinkClick action="ppaction://media"/>
          </p:cNvPr>
          <p:cNvPicPr>
            <a:picLocks noChangeAspect="true"/>
          </p:cNvPicPr>
          <p:nvPr>
            <a:videoFile r:link="rId3"/>
            <p:extLst>
              <p:ext uri="{DAA4B4D4-6D71-4841-9C94-3DE7FCFB9230}">
                <p14:media xmlns:p14="http://schemas.microsoft.com/office/powerpoint/2010/main" r:embed="rId4"/>
              </p:ext>
            </p:extLst>
          </p:nvPr>
        </p:nvPicPr>
        <p:blipFill>
          <a:blip r:embed="rId2"/>
          <a:srcRect l="0" t="0" r="0" b="0"/>
          <a:stretch>
            <a:fillRect/>
          </a:stretch>
        </p:blipFill>
        <p:spPr>
          <a:xfrm flipH="false" flipV="false">
            <a:off x="0" y="0"/>
            <a:ext cx="18288000" cy="10287000"/>
          </a:xfrm>
          <a:prstGeom prst="rect">
            <a:avLst/>
          </a:prstGeom>
        </p:spPr>
      </p:pic>
    </p:spTree>
  </p:cSld>
  <p:clrMapOvr>
    <a:masterClrMapping/>
  </p:clrMapOvr>
  <p:timing>
    <p:tnLst>
      <p:par>
        <p:cTn dur="indefinite" restart="never" nodeType="tmRoot">
          <p:childTnLst>
            <p:video>
              <p:cMediaNode vol="100000">
                <p:cTn fill="hold" display="false">
                  <p:stCondLst>
                    <p:cond delay="indefinite"/>
                  </p:stCondLst>
                </p:cTn>
                <p:tgtEl>
                  <p:spTgt spid="2"/>
                </p:tgtEl>
              </p:cMediaNode>
            </p:video>
          </p:childTnLst>
        </p:cTn>
      </p:par>
    </p:tnLst>
  </p:timing>
</p:sld>
</file>

<file path=ppt/slides/slide3.xml><?xml version="1.0" encoding="utf-8"?>
<p:sld xmlns:p="http://schemas.openxmlformats.org/presentationml/2006/main" xmlns:a="http://schemas.openxmlformats.org/drawingml/2006/main" xmlns:r="http://schemas.openxmlformats.org/officeDocument/2006/relationships">
  <p:cSld>
    <p:bg>
      <p:bgPr>
        <a:solidFill>
          <a:srgbClr val="343A3E"/>
        </a:solidFill>
      </p:bgPr>
    </p:bg>
    <p:spTree>
      <p:nvGrpSpPr>
        <p:cNvPr id="1" name=""/>
        <p:cNvGrpSpPr/>
        <p:nvPr/>
      </p:nvGrpSpPr>
      <p:grpSpPr>
        <a:xfrm>
          <a:off x="0" y="0"/>
          <a:ext cx="0" cy="0"/>
          <a:chOff x="0" y="0"/>
          <a:chExt cx="0" cy="0"/>
        </a:xfrm>
      </p:grpSpPr>
      <p:grpSp>
        <p:nvGrpSpPr>
          <p:cNvPr name="Group 2" id="2"/>
          <p:cNvGrpSpPr/>
          <p:nvPr/>
        </p:nvGrpSpPr>
        <p:grpSpPr>
          <a:xfrm rot="0">
            <a:off x="7250842" y="9878197"/>
            <a:ext cx="4640992" cy="408803"/>
            <a:chOff x="0" y="0"/>
            <a:chExt cx="1222319" cy="107668"/>
          </a:xfrm>
        </p:grpSpPr>
        <p:sp>
          <p:nvSpPr>
            <p:cNvPr name="Freeform 3" id="3"/>
            <p:cNvSpPr/>
            <p:nvPr/>
          </p:nvSpPr>
          <p:spPr>
            <a:xfrm flipH="false" flipV="false" rot="0">
              <a:off x="0" y="0"/>
              <a:ext cx="1222319" cy="107668"/>
            </a:xfrm>
            <a:custGeom>
              <a:avLst/>
              <a:gdLst/>
              <a:ahLst/>
              <a:cxnLst/>
              <a:rect r="r" b="b" t="t" l="l"/>
              <a:pathLst>
                <a:path h="107668" w="1222319">
                  <a:moveTo>
                    <a:pt x="0" y="0"/>
                  </a:moveTo>
                  <a:lnTo>
                    <a:pt x="1222319" y="0"/>
                  </a:lnTo>
                  <a:lnTo>
                    <a:pt x="1222319" y="107668"/>
                  </a:lnTo>
                  <a:lnTo>
                    <a:pt x="0" y="107668"/>
                  </a:lnTo>
                  <a:close/>
                </a:path>
              </a:pathLst>
            </a:custGeom>
            <a:solidFill>
              <a:srgbClr val="343A3E"/>
            </a:solidFill>
          </p:spPr>
        </p:sp>
        <p:sp>
          <p:nvSpPr>
            <p:cNvPr name="TextBox 4" id="4"/>
            <p:cNvSpPr txBox="true"/>
            <p:nvPr/>
          </p:nvSpPr>
          <p:spPr>
            <a:xfrm>
              <a:off x="0" y="-85725"/>
              <a:ext cx="1222319" cy="193393"/>
            </a:xfrm>
            <a:prstGeom prst="rect">
              <a:avLst/>
            </a:prstGeom>
          </p:spPr>
          <p:txBody>
            <a:bodyPr anchor="ctr" rtlCol="false" tIns="50800" lIns="50800" bIns="50800" rIns="50800"/>
            <a:lstStyle/>
            <a:p>
              <a:pPr algn="ctr">
                <a:lnSpc>
                  <a:spcPts val="3079"/>
                </a:lnSpc>
              </a:pPr>
            </a:p>
          </p:txBody>
        </p:sp>
      </p:grpSp>
      <p:sp>
        <p:nvSpPr>
          <p:cNvPr name="Freeform 5" id="5"/>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0" r="0" b="0"/>
            </a:stretch>
          </a:blipFill>
        </p:spPr>
      </p:sp>
    </p:spTree>
  </p:cSld>
  <p:clrMapOvr>
    <a:masterClrMapping/>
  </p:clrMapOvr>
</p:sld>
</file>

<file path=ppt/slides/slide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TextBox 3" id="3"/>
          <p:cNvSpPr txBox="true"/>
          <p:nvPr/>
        </p:nvSpPr>
        <p:spPr>
          <a:xfrm rot="0">
            <a:off x="-2346986" y="378585"/>
            <a:ext cx="10767561" cy="2172488"/>
          </a:xfrm>
          <a:prstGeom prst="rect">
            <a:avLst/>
          </a:prstGeom>
        </p:spPr>
        <p:txBody>
          <a:bodyPr anchor="t" rtlCol="false" tIns="0" lIns="0" bIns="0" rIns="0">
            <a:spAutoFit/>
          </a:bodyPr>
          <a:lstStyle/>
          <a:p>
            <a:pPr algn="ctr">
              <a:lnSpc>
                <a:spcPts val="8324"/>
              </a:lnSpc>
            </a:pPr>
            <a:r>
              <a:rPr lang="en-US" b="true" sz="6879">
                <a:solidFill>
                  <a:srgbClr val="000000"/>
                </a:solidFill>
                <a:latin typeface="Anteb Ultra-Bold"/>
                <a:ea typeface="Anteb Ultra-Bold"/>
                <a:cs typeface="Anteb Ultra-Bold"/>
                <a:sym typeface="Anteb Ultra-Bold"/>
              </a:rPr>
              <a:t>LA STRUTTURA</a:t>
            </a:r>
          </a:p>
          <a:p>
            <a:pPr algn="ctr">
              <a:lnSpc>
                <a:spcPts val="8324"/>
              </a:lnSpc>
            </a:pPr>
            <a:r>
              <a:rPr lang="en-US" b="true" sz="6879">
                <a:solidFill>
                  <a:srgbClr val="000000"/>
                </a:solidFill>
                <a:latin typeface="Anteb Ultra-Bold"/>
                <a:ea typeface="Anteb Ultra-Bold"/>
                <a:cs typeface="Anteb Ultra-Bold"/>
                <a:sym typeface="Anteb Ultra-Bold"/>
              </a:rPr>
              <a:t>DELLA MAGIA</a:t>
            </a:r>
          </a:p>
        </p:txBody>
      </p:sp>
      <p:sp>
        <p:nvSpPr>
          <p:cNvPr name="AutoShape 4" id="4"/>
          <p:cNvSpPr/>
          <p:nvPr/>
        </p:nvSpPr>
        <p:spPr>
          <a:xfrm>
            <a:off x="1849461" y="1450541"/>
            <a:ext cx="2393716" cy="0"/>
          </a:xfrm>
          <a:prstGeom prst="line">
            <a:avLst/>
          </a:prstGeom>
          <a:ln cap="flat" w="19050">
            <a:solidFill>
              <a:srgbClr val="000000"/>
            </a:solidFill>
            <a:prstDash val="solid"/>
            <a:headEnd type="none" len="sm" w="sm"/>
            <a:tailEnd type="none" len="sm" w="sm"/>
          </a:ln>
        </p:spPr>
      </p:sp>
    </p:spTree>
  </p:cSld>
  <p:clrMapOvr>
    <a:masterClrMapping/>
  </p:clrMapOvr>
</p:sld>
</file>

<file path=ppt/slides/slide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sp>
        <p:nvSpPr>
          <p:cNvPr name="Freeform 4" id="4"/>
          <p:cNvSpPr/>
          <p:nvPr/>
        </p:nvSpPr>
        <p:spPr>
          <a:xfrm flipH="false" flipV="false" rot="0">
            <a:off x="1582354" y="464310"/>
            <a:ext cx="15123291" cy="9281920"/>
          </a:xfrm>
          <a:custGeom>
            <a:avLst/>
            <a:gdLst/>
            <a:ahLst/>
            <a:cxnLst/>
            <a:rect r="r" b="b" t="t" l="l"/>
            <a:pathLst>
              <a:path h="9281920" w="15123291">
                <a:moveTo>
                  <a:pt x="0" y="0"/>
                </a:moveTo>
                <a:lnTo>
                  <a:pt x="15123292" y="0"/>
                </a:lnTo>
                <a:lnTo>
                  <a:pt x="15123292" y="9281920"/>
                </a:lnTo>
                <a:lnTo>
                  <a:pt x="0" y="9281920"/>
                </a:lnTo>
                <a:lnTo>
                  <a:pt x="0" y="0"/>
                </a:lnTo>
                <a:close/>
              </a:path>
            </a:pathLst>
          </a:custGeom>
          <a:blipFill>
            <a:blip r:embed="rId4"/>
            <a:stretch>
              <a:fillRect l="0" t="0" r="0" b="0"/>
            </a:stretch>
          </a:blipFill>
        </p:spPr>
      </p:sp>
      <p:sp>
        <p:nvSpPr>
          <p:cNvPr name="TextBox 5" id="5"/>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SO...</a:t>
            </a:r>
          </a:p>
        </p:txBody>
      </p:sp>
      <p:sp>
        <p:nvSpPr>
          <p:cNvPr name="TextBox 6" id="6"/>
          <p:cNvSpPr txBox="true"/>
          <p:nvPr/>
        </p:nvSpPr>
        <p:spPr>
          <a:xfrm rot="0">
            <a:off x="3408134" y="797809"/>
            <a:ext cx="11471731" cy="8948421"/>
          </a:xfrm>
          <a:prstGeom prst="rect">
            <a:avLst/>
          </a:prstGeom>
        </p:spPr>
        <p:txBody>
          <a:bodyPr anchor="t" rtlCol="false" tIns="0" lIns="0" bIns="0" rIns="0">
            <a:spAutoFit/>
          </a:bodyPr>
          <a:lstStyle/>
          <a:p>
            <a:pPr algn="just">
              <a:lnSpc>
                <a:spcPts val="5039"/>
              </a:lnSpc>
            </a:pPr>
            <a:r>
              <a:rPr lang="en-US" sz="3599" spc="-57">
                <a:solidFill>
                  <a:srgbClr val="FFFFFF"/>
                </a:solidFill>
                <a:latin typeface="Saira Condensed"/>
                <a:ea typeface="Saira Condensed"/>
                <a:cs typeface="Saira Condensed"/>
                <a:sym typeface="Saira Condensed"/>
              </a:rPr>
              <a:t>Ciao, devo fare una conferenza a degli studenti delle scuole superiori della Regione Emilia-Romagna (tipicamente triennio).</a:t>
            </a:r>
          </a:p>
          <a:p>
            <a:pPr algn="just" marL="777230" indent="-388615" lvl="1">
              <a:lnSpc>
                <a:spcPts val="5039"/>
              </a:lnSpc>
              <a:buFont typeface="Arial"/>
              <a:buChar char="•"/>
            </a:pPr>
            <a:r>
              <a:rPr lang="en-US" b="true" sz="3599" spc="-57">
                <a:solidFill>
                  <a:srgbClr val="FFFFFF"/>
                </a:solidFill>
                <a:latin typeface="Saira Condensed Bold"/>
                <a:ea typeface="Saira Condensed Bold"/>
                <a:cs typeface="Saira Condensed Bold"/>
                <a:sym typeface="Saira Condensed Bold"/>
              </a:rPr>
              <a:t>Obiettivo:</a:t>
            </a:r>
            <a:r>
              <a:rPr lang="en-US" sz="3599" spc="-57">
                <a:solidFill>
                  <a:srgbClr val="FFFFFF"/>
                </a:solidFill>
                <a:latin typeface="Saira Condensed"/>
                <a:ea typeface="Saira Condensed"/>
                <a:cs typeface="Saira Condensed"/>
                <a:sym typeface="Saira Condensed"/>
              </a:rPr>
              <a:t> indirizzare gli studenti a scegliere possibili carriere STEM</a:t>
            </a:r>
          </a:p>
          <a:p>
            <a:pPr algn="just" marL="777230" indent="-388615" lvl="1">
              <a:lnSpc>
                <a:spcPts val="5039"/>
              </a:lnSpc>
              <a:buFont typeface="Arial"/>
              <a:buChar char="•"/>
            </a:pPr>
            <a:r>
              <a:rPr lang="en-US" b="true" sz="3599" spc="-57">
                <a:solidFill>
                  <a:srgbClr val="FFFFFF"/>
                </a:solidFill>
                <a:latin typeface="Saira Condensed Bold"/>
                <a:ea typeface="Saira Condensed Bold"/>
                <a:cs typeface="Saira Condensed Bold"/>
                <a:sym typeface="Saira Condensed Bold"/>
              </a:rPr>
              <a:t>Tema:</a:t>
            </a:r>
            <a:r>
              <a:rPr lang="en-US" sz="3599" spc="-57">
                <a:solidFill>
                  <a:srgbClr val="FFFFFF"/>
                </a:solidFill>
                <a:latin typeface="Saira Condensed"/>
                <a:ea typeface="Saira Condensed"/>
                <a:cs typeface="Saira Condensed"/>
                <a:sym typeface="Saira Condensed"/>
              </a:rPr>
              <a:t>  sicurezza dell’intelligenza artificiale, con attenzione alle opportunità professionali “buone” in questo ambito, possibilmente lanciando sfide e domande anche durante l’intervento in modo da mantener l’attenzione.</a:t>
            </a:r>
          </a:p>
          <a:p>
            <a:pPr algn="just">
              <a:lnSpc>
                <a:spcPts val="5039"/>
              </a:lnSpc>
            </a:pPr>
          </a:p>
          <a:p>
            <a:pPr algn="just">
              <a:lnSpc>
                <a:spcPts val="3639"/>
              </a:lnSpc>
            </a:pPr>
            <a:r>
              <a:rPr lang="en-US" sz="2599" spc="-41">
                <a:solidFill>
                  <a:srgbClr val="FFFFFF"/>
                </a:solidFill>
                <a:latin typeface="Saira Condensed"/>
                <a:ea typeface="Saira Condensed"/>
                <a:cs typeface="Saira Condensed"/>
                <a:sym typeface="Saira Condensed"/>
              </a:rPr>
              <a:t>I'm a leading Expert in GenAI, and I hold a double chair in AI And SuperIntelligence Safety at the European School of Economics and in Generative AI for Corporate Communication and Marketing at University of Milan.</a:t>
            </a:r>
          </a:p>
          <a:p>
            <a:pPr algn="just">
              <a:lnSpc>
                <a:spcPts val="3919"/>
              </a:lnSpc>
            </a:pPr>
          </a:p>
          <a:p>
            <a:pPr algn="just">
              <a:lnSpc>
                <a:spcPts val="3919"/>
              </a:lnSpc>
            </a:pPr>
            <a:r>
              <a:rPr lang="en-US" b="true" sz="2799" spc="-44" u="sng">
                <a:solidFill>
                  <a:srgbClr val="FFFFFF"/>
                </a:solidFill>
                <a:latin typeface="Saira Condensed Bold"/>
                <a:ea typeface="Saira Condensed Bold"/>
                <a:cs typeface="Saira Condensed Bold"/>
                <a:sym typeface="Saira Condensed Bold"/>
              </a:rPr>
              <a:t>The only problem is: I don't really know ANYTHING about them. Not in the slightest...</a:t>
            </a:r>
          </a:p>
          <a:p>
            <a:pPr algn="just">
              <a:lnSpc>
                <a:spcPts val="3919"/>
              </a:lnSpc>
            </a:pPr>
          </a:p>
          <a:p>
            <a:pPr algn="just">
              <a:lnSpc>
                <a:spcPts val="3919"/>
              </a:lnSpc>
            </a:pPr>
            <a:r>
              <a:rPr lang="en-US" b="true" sz="2799" spc="-44" u="sng">
                <a:solidFill>
                  <a:srgbClr val="FFFFFF"/>
                </a:solidFill>
                <a:latin typeface="Saira Condensed Bold"/>
                <a:ea typeface="Saira Condensed Bold"/>
                <a:cs typeface="Saira Condensed Bold"/>
                <a:sym typeface="Saira Condensed Bold"/>
              </a:rPr>
              <a:t>You’re free to browse the internet</a:t>
            </a:r>
            <a:r>
              <a:rPr lang="en-US" b="true" sz="2799" spc="-44" u="sng">
                <a:solidFill>
                  <a:srgbClr val="FFFFFF"/>
                </a:solidFill>
                <a:latin typeface="Saira Condensed Bold"/>
                <a:ea typeface="Saira Condensed Bold"/>
                <a:cs typeface="Saira Condensed Bold"/>
                <a:sym typeface="Saira Condensed Bold"/>
              </a:rPr>
              <a:t>.</a:t>
            </a:r>
          </a:p>
          <a:p>
            <a:pPr algn="just">
              <a:lnSpc>
                <a:spcPts val="3919"/>
              </a:lnSpc>
              <a:spcBef>
                <a:spcPct val="0"/>
              </a:spcBef>
            </a:pPr>
            <a:r>
              <a:rPr lang="en-US" sz="2799" spc="-44">
                <a:solidFill>
                  <a:srgbClr val="FFFFFF"/>
                </a:solidFill>
                <a:latin typeface="Saira Condensed"/>
                <a:ea typeface="Saira Condensed"/>
                <a:cs typeface="Saira Condensed"/>
                <a:sym typeface="Saira Condensed"/>
              </a:rPr>
              <a:t>Can you please explain me the audience, in simple terms? </a:t>
            </a:r>
            <a:r>
              <a:rPr lang="en-US" b="true" sz="2799" spc="-44">
                <a:solidFill>
                  <a:srgbClr val="FFFFFF"/>
                </a:solidFill>
                <a:latin typeface="Saira Condensed Bold"/>
                <a:ea typeface="Saira Condensed Bold"/>
                <a:cs typeface="Saira Condensed Bold"/>
                <a:sym typeface="Saira Condensed Bold"/>
              </a:rPr>
              <a:t>Thanx m8! </a:t>
            </a:r>
          </a:p>
        </p:txBody>
      </p:sp>
    </p:spTree>
  </p:cSld>
  <p:clrMapOvr>
    <a:masterClrMapping/>
  </p:clrMapOvr>
</p:sld>
</file>

<file path=ppt/slides/slide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grpSp>
        <p:nvGrpSpPr>
          <p:cNvPr name="Group 4" id="4"/>
          <p:cNvGrpSpPr/>
          <p:nvPr/>
        </p:nvGrpSpPr>
        <p:grpSpPr>
          <a:xfrm rot="0">
            <a:off x="5746092" y="0"/>
            <a:ext cx="12541908" cy="10287000"/>
            <a:chOff x="0" y="0"/>
            <a:chExt cx="3303219" cy="2709333"/>
          </a:xfrm>
        </p:grpSpPr>
        <p:sp>
          <p:nvSpPr>
            <p:cNvPr name="Freeform 5" id="5"/>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6" id="6"/>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7" id="7"/>
          <p:cNvSpPr txBox="true"/>
          <p:nvPr/>
        </p:nvSpPr>
        <p:spPr>
          <a:xfrm rot="0">
            <a:off x="6097587" y="732663"/>
            <a:ext cx="11838919" cy="8686926"/>
          </a:xfrm>
          <a:prstGeom prst="rect">
            <a:avLst/>
          </a:prstGeom>
        </p:spPr>
        <p:txBody>
          <a:bodyPr anchor="t" rtlCol="false" tIns="0" lIns="0" bIns="0" rIns="0">
            <a:spAutoFit/>
          </a:bodyPr>
          <a:lstStyle/>
          <a:p>
            <a:pPr algn="just">
              <a:lnSpc>
                <a:spcPts val="5263"/>
              </a:lnSpc>
            </a:pPr>
            <a:r>
              <a:rPr lang="en-US" sz="4699" spc="-197" u="sng">
                <a:solidFill>
                  <a:srgbClr val="FFFFFF"/>
                </a:solidFill>
                <a:latin typeface="Computer Says No"/>
                <a:ea typeface="Computer Says No"/>
                <a:cs typeface="Computer Says No"/>
                <a:sym typeface="Computer Says No"/>
              </a:rPr>
              <a:t>Profilo degli studenti</a:t>
            </a:r>
          </a:p>
          <a:p>
            <a:pPr algn="just">
              <a:lnSpc>
                <a:spcPts val="5263"/>
              </a:lnSpc>
            </a:pPr>
            <a:r>
              <a:rPr lang="en-US" sz="4699" spc="-197">
                <a:solidFill>
                  <a:srgbClr val="FFFFFF"/>
                </a:solidFill>
                <a:latin typeface="Computer Says No"/>
                <a:ea typeface="Computer Says No"/>
                <a:cs typeface="Computer Says No"/>
                <a:sym typeface="Computer Says No"/>
              </a:rPr>
              <a:t>Gli studenti del triennio delle superiori in Emilia-Romagna sono principalmente di </a:t>
            </a:r>
            <a:r>
              <a:rPr lang="en-US" sz="4699" spc="-197">
                <a:solidFill>
                  <a:srgbClr val="E3FF00"/>
                </a:solidFill>
                <a:latin typeface="Computer Says No"/>
                <a:ea typeface="Computer Says No"/>
                <a:cs typeface="Computer Says No"/>
                <a:sym typeface="Computer Says No"/>
              </a:rPr>
              <a:t>età compresa tra 16 e 19 anni</a:t>
            </a:r>
            <a:r>
              <a:rPr lang="en-US" sz="4699" spc="-197">
                <a:solidFill>
                  <a:srgbClr val="FFFFFF"/>
                </a:solidFill>
                <a:latin typeface="Computer Says No"/>
                <a:ea typeface="Computer Says No"/>
                <a:cs typeface="Computer Says No"/>
                <a:sym typeface="Computer Says No"/>
              </a:rPr>
              <a:t>. A questa età, </a:t>
            </a:r>
            <a:r>
              <a:rPr lang="en-US" sz="4699" spc="-197">
                <a:solidFill>
                  <a:srgbClr val="E3FF00"/>
                </a:solidFill>
                <a:latin typeface="Computer Says No"/>
                <a:ea typeface="Computer Says No"/>
                <a:cs typeface="Computer Says No"/>
                <a:sym typeface="Computer Says No"/>
              </a:rPr>
              <a:t>molti iniziano a pianificare seriamente il loro futuro, e il tuo intervento può giocare un ruolo</a:t>
            </a:r>
            <a:r>
              <a:rPr lang="en-US" sz="4699" spc="-197" u="none">
                <a:solidFill>
                  <a:srgbClr val="E3FF00"/>
                </a:solidFill>
                <a:latin typeface="Computer Says No"/>
                <a:ea typeface="Computer Says No"/>
                <a:cs typeface="Computer Says No"/>
                <a:sym typeface="Computer Says No"/>
              </a:rPr>
              <a:t> </a:t>
            </a:r>
            <a:r>
              <a:rPr lang="en-US" sz="4699" spc="-197">
                <a:solidFill>
                  <a:srgbClr val="E3FF00"/>
                </a:solidFill>
                <a:latin typeface="Computer Says No"/>
                <a:ea typeface="Computer Says No"/>
                <a:cs typeface="Computer Says No"/>
                <a:sym typeface="Computer Says No"/>
              </a:rPr>
              <a:t>cr</a:t>
            </a:r>
            <a:r>
              <a:rPr lang="en-US" sz="4699" spc="-197" u="none">
                <a:solidFill>
                  <a:srgbClr val="E3FF00"/>
                </a:solidFill>
                <a:latin typeface="Computer Says No"/>
                <a:ea typeface="Computer Says No"/>
                <a:cs typeface="Computer Says No"/>
                <a:sym typeface="Computer Says No"/>
              </a:rPr>
              <a:t>u</a:t>
            </a:r>
            <a:r>
              <a:rPr lang="en-US" sz="4699" spc="-197">
                <a:solidFill>
                  <a:srgbClr val="E3FF00"/>
                </a:solidFill>
                <a:latin typeface="Computer Says No"/>
                <a:ea typeface="Computer Says No"/>
                <a:cs typeface="Computer Says No"/>
                <a:sym typeface="Computer Says No"/>
              </a:rPr>
              <a:t>ci</a:t>
            </a:r>
            <a:r>
              <a:rPr lang="en-US" sz="4699" spc="-197" u="none">
                <a:solidFill>
                  <a:srgbClr val="E3FF00"/>
                </a:solidFill>
                <a:latin typeface="Computer Says No"/>
                <a:ea typeface="Computer Says No"/>
                <a:cs typeface="Computer Says No"/>
                <a:sym typeface="Computer Says No"/>
              </a:rPr>
              <a:t>a</a:t>
            </a:r>
            <a:r>
              <a:rPr lang="en-US" sz="4699" spc="-197">
                <a:solidFill>
                  <a:srgbClr val="E3FF00"/>
                </a:solidFill>
                <a:latin typeface="Computer Says No"/>
                <a:ea typeface="Computer Says No"/>
                <a:cs typeface="Computer Says No"/>
                <a:sym typeface="Computer Says No"/>
              </a:rPr>
              <a:t>l</a:t>
            </a:r>
            <a:r>
              <a:rPr lang="en-US" sz="4699" spc="-197" u="none">
                <a:solidFill>
                  <a:srgbClr val="E3FF00"/>
                </a:solidFill>
                <a:latin typeface="Computer Says No"/>
                <a:ea typeface="Computer Says No"/>
                <a:cs typeface="Computer Says No"/>
                <a:sym typeface="Computer Says No"/>
              </a:rPr>
              <a:t>e</a:t>
            </a:r>
            <a:r>
              <a:rPr lang="en-US" sz="4699" spc="-197">
                <a:solidFill>
                  <a:srgbClr val="FFFFFF"/>
                </a:solidFill>
                <a:latin typeface="Computer Says No"/>
                <a:ea typeface="Computer Says No"/>
                <a:cs typeface="Computer Says No"/>
                <a:sym typeface="Computer Says No"/>
              </a:rPr>
              <a:t>.</a:t>
            </a:r>
            <a:r>
              <a:rPr lang="en-US" sz="4699" spc="-197" u="none">
                <a:solidFill>
                  <a:srgbClr val="FFFFFF"/>
                </a:solidFill>
                <a:latin typeface="Computer Says No"/>
                <a:ea typeface="Computer Says No"/>
                <a:cs typeface="Computer Says No"/>
                <a:sym typeface="Computer Says No"/>
              </a:rPr>
              <a:t> </a:t>
            </a:r>
            <a:r>
              <a:rPr lang="en-US" sz="4699" spc="-197">
                <a:solidFill>
                  <a:srgbClr val="FFFFFF"/>
                </a:solidFill>
                <a:latin typeface="Computer Says No"/>
                <a:ea typeface="Computer Says No"/>
                <a:cs typeface="Computer Says No"/>
                <a:sym typeface="Computer Says No"/>
              </a:rPr>
              <a:t>L</a:t>
            </a:r>
            <a:r>
              <a:rPr lang="en-US" sz="4699" spc="-197" u="none">
                <a:solidFill>
                  <a:srgbClr val="FFFFFF"/>
                </a:solidFill>
                <a:latin typeface="Computer Says No"/>
                <a:ea typeface="Computer Says No"/>
                <a:cs typeface="Computer Says No"/>
                <a:sym typeface="Computer Says No"/>
              </a:rPr>
              <a:t>e</a:t>
            </a:r>
            <a:r>
              <a:rPr lang="en-US" sz="4699" spc="-197">
                <a:solidFill>
                  <a:srgbClr val="FFFFFF"/>
                </a:solidFill>
                <a:latin typeface="Computer Says No"/>
                <a:ea typeface="Computer Says No"/>
                <a:cs typeface="Computer Says No"/>
                <a:sym typeface="Computer Says No"/>
              </a:rPr>
              <a:t> lo</a:t>
            </a:r>
            <a:r>
              <a:rPr lang="en-US" sz="4699" spc="-197" u="none">
                <a:solidFill>
                  <a:srgbClr val="FFFFFF"/>
                </a:solidFill>
                <a:latin typeface="Computer Says No"/>
                <a:ea typeface="Computer Says No"/>
                <a:cs typeface="Computer Says No"/>
                <a:sym typeface="Computer Says No"/>
              </a:rPr>
              <a:t>r</a:t>
            </a:r>
            <a:r>
              <a:rPr lang="en-US" sz="4699" spc="-197">
                <a:solidFill>
                  <a:srgbClr val="FFFFFF"/>
                </a:solidFill>
                <a:latin typeface="Computer Says No"/>
                <a:ea typeface="Computer Says No"/>
                <a:cs typeface="Computer Says No"/>
                <a:sym typeface="Computer Says No"/>
              </a:rPr>
              <a:t>o pr</a:t>
            </a:r>
            <a:r>
              <a:rPr lang="en-US" sz="4699" spc="-197" u="none">
                <a:solidFill>
                  <a:srgbClr val="FFFFFF"/>
                </a:solidFill>
                <a:latin typeface="Computer Says No"/>
                <a:ea typeface="Computer Says No"/>
                <a:cs typeface="Computer Says No"/>
                <a:sym typeface="Computer Says No"/>
              </a:rPr>
              <a:t>i</a:t>
            </a:r>
            <a:r>
              <a:rPr lang="en-US" sz="4699" spc="-197">
                <a:solidFill>
                  <a:srgbClr val="FFFFFF"/>
                </a:solidFill>
                <a:latin typeface="Computer Says No"/>
                <a:ea typeface="Computer Says No"/>
                <a:cs typeface="Computer Says No"/>
                <a:sym typeface="Computer Says No"/>
              </a:rPr>
              <a:t>nc</a:t>
            </a:r>
            <a:r>
              <a:rPr lang="en-US" sz="4699" spc="-197" u="none">
                <a:solidFill>
                  <a:srgbClr val="FFFFFF"/>
                </a:solidFill>
                <a:latin typeface="Computer Says No"/>
                <a:ea typeface="Computer Says No"/>
                <a:cs typeface="Computer Says No"/>
                <a:sym typeface="Computer Says No"/>
              </a:rPr>
              <a:t>i</a:t>
            </a:r>
            <a:r>
              <a:rPr lang="en-US" sz="4699" spc="-197">
                <a:solidFill>
                  <a:srgbClr val="FFFFFF"/>
                </a:solidFill>
                <a:latin typeface="Computer Says No"/>
                <a:ea typeface="Computer Says No"/>
                <a:cs typeface="Computer Says No"/>
                <a:sym typeface="Computer Says No"/>
              </a:rPr>
              <a:t>pal</a:t>
            </a:r>
            <a:r>
              <a:rPr lang="en-US" sz="4699" spc="-197" u="none">
                <a:solidFill>
                  <a:srgbClr val="FFFFFF"/>
                </a:solidFill>
                <a:latin typeface="Computer Says No"/>
                <a:ea typeface="Computer Says No"/>
                <a:cs typeface="Computer Says No"/>
                <a:sym typeface="Computer Says No"/>
              </a:rPr>
              <a:t>i </a:t>
            </a:r>
            <a:r>
              <a:rPr lang="en-US" sz="4699" spc="-197">
                <a:solidFill>
                  <a:srgbClr val="FFFFFF"/>
                </a:solidFill>
                <a:latin typeface="Computer Says No"/>
                <a:ea typeface="Computer Says No"/>
                <a:cs typeface="Computer Says No"/>
                <a:sym typeface="Computer Says No"/>
              </a:rPr>
              <a:t>ca</a:t>
            </a:r>
            <a:r>
              <a:rPr lang="en-US" sz="4699" spc="-197" u="none">
                <a:solidFill>
                  <a:srgbClr val="FFFFFF"/>
                </a:solidFill>
                <a:latin typeface="Computer Says No"/>
                <a:ea typeface="Computer Says No"/>
                <a:cs typeface="Computer Says No"/>
                <a:sym typeface="Computer Says No"/>
              </a:rPr>
              <a:t>r</a:t>
            </a:r>
            <a:r>
              <a:rPr lang="en-US" sz="4699" spc="-197">
                <a:solidFill>
                  <a:srgbClr val="FFFFFF"/>
                </a:solidFill>
                <a:latin typeface="Computer Says No"/>
                <a:ea typeface="Computer Says No"/>
                <a:cs typeface="Computer Says No"/>
                <a:sym typeface="Computer Says No"/>
              </a:rPr>
              <a:t>att</a:t>
            </a:r>
            <a:r>
              <a:rPr lang="en-US" sz="4699" spc="-197" u="none">
                <a:solidFill>
                  <a:srgbClr val="FFFFFF"/>
                </a:solidFill>
                <a:latin typeface="Computer Says No"/>
                <a:ea typeface="Computer Says No"/>
                <a:cs typeface="Computer Says No"/>
                <a:sym typeface="Computer Says No"/>
              </a:rPr>
              <a:t>e</a:t>
            </a:r>
            <a:r>
              <a:rPr lang="en-US" sz="4699" spc="-197">
                <a:solidFill>
                  <a:srgbClr val="FFFFFF"/>
                </a:solidFill>
                <a:latin typeface="Computer Says No"/>
                <a:ea typeface="Computer Says No"/>
                <a:cs typeface="Computer Says No"/>
                <a:sym typeface="Computer Says No"/>
              </a:rPr>
              <a:t>r</a:t>
            </a:r>
            <a:r>
              <a:rPr lang="en-US" sz="4699" spc="-197" u="none">
                <a:solidFill>
                  <a:srgbClr val="FFFFFF"/>
                </a:solidFill>
                <a:latin typeface="Computer Says No"/>
                <a:ea typeface="Computer Says No"/>
                <a:cs typeface="Computer Says No"/>
                <a:sym typeface="Computer Says No"/>
              </a:rPr>
              <a:t>is</a:t>
            </a:r>
            <a:r>
              <a:rPr lang="en-US" sz="4699" spc="-197">
                <a:solidFill>
                  <a:srgbClr val="FFFFFF"/>
                </a:solidFill>
                <a:latin typeface="Computer Says No"/>
                <a:ea typeface="Computer Says No"/>
                <a:cs typeface="Computer Says No"/>
                <a:sym typeface="Computer Says No"/>
              </a:rPr>
              <a:t>t</a:t>
            </a:r>
            <a:r>
              <a:rPr lang="en-US" sz="4699" spc="-197" u="none">
                <a:solidFill>
                  <a:srgbClr val="FFFFFF"/>
                </a:solidFill>
                <a:latin typeface="Computer Says No"/>
                <a:ea typeface="Computer Says No"/>
                <a:cs typeface="Computer Says No"/>
                <a:sym typeface="Computer Says No"/>
              </a:rPr>
              <a:t>i</a:t>
            </a:r>
            <a:r>
              <a:rPr lang="en-US" sz="4699" spc="-197">
                <a:solidFill>
                  <a:srgbClr val="FFFFFF"/>
                </a:solidFill>
                <a:latin typeface="Computer Says No"/>
                <a:ea typeface="Computer Says No"/>
                <a:cs typeface="Computer Says No"/>
                <a:sym typeface="Computer Says No"/>
              </a:rPr>
              <a:t>ch</a:t>
            </a:r>
            <a:r>
              <a:rPr lang="en-US" sz="4699" spc="-197" u="none">
                <a:solidFill>
                  <a:srgbClr val="FFFFFF"/>
                </a:solidFill>
                <a:latin typeface="Computer Says No"/>
                <a:ea typeface="Computer Says No"/>
                <a:cs typeface="Computer Says No"/>
                <a:sym typeface="Computer Says No"/>
              </a:rPr>
              <a:t>e </a:t>
            </a:r>
            <a:r>
              <a:rPr lang="en-US" sz="4699" spc="-197">
                <a:solidFill>
                  <a:srgbClr val="FFFFFF"/>
                </a:solidFill>
                <a:latin typeface="Computer Says No"/>
                <a:ea typeface="Computer Says No"/>
                <a:cs typeface="Computer Says No"/>
                <a:sym typeface="Computer Says No"/>
              </a:rPr>
              <a:t>s</a:t>
            </a:r>
            <a:r>
              <a:rPr lang="en-US" sz="4699" spc="-197" u="none">
                <a:solidFill>
                  <a:srgbClr val="FFFFFF"/>
                </a:solidFill>
                <a:latin typeface="Computer Says No"/>
                <a:ea typeface="Computer Says No"/>
                <a:cs typeface="Computer Says No"/>
                <a:sym typeface="Computer Says No"/>
              </a:rPr>
              <a:t>on</a:t>
            </a:r>
            <a:r>
              <a:rPr lang="en-US" sz="4699" spc="-197">
                <a:solidFill>
                  <a:srgbClr val="FFFFFF"/>
                </a:solidFill>
                <a:latin typeface="Computer Says No"/>
                <a:ea typeface="Computer Says No"/>
                <a:cs typeface="Computer Says No"/>
                <a:sym typeface="Computer Says No"/>
              </a:rPr>
              <a:t>o:</a:t>
            </a:r>
          </a:p>
          <a:p>
            <a:pPr algn="just" marL="1014714" indent="-507357" lvl="1">
              <a:lnSpc>
                <a:spcPts val="5263"/>
              </a:lnSpc>
              <a:buFont typeface="Arial"/>
              <a:buChar char="•"/>
            </a:pPr>
            <a:r>
              <a:rPr lang="en-US" sz="4699" spc="-197">
                <a:solidFill>
                  <a:srgbClr val="E3FF00"/>
                </a:solidFill>
                <a:latin typeface="Computer Says No"/>
                <a:ea typeface="Computer Says No"/>
                <a:cs typeface="Computer Says No"/>
                <a:sym typeface="Computer Says No"/>
              </a:rPr>
              <a:t>E</a:t>
            </a:r>
            <a:r>
              <a:rPr lang="en-US" sz="4699" spc="-197" u="none">
                <a:solidFill>
                  <a:srgbClr val="E3FF00"/>
                </a:solidFill>
                <a:latin typeface="Computer Says No"/>
                <a:ea typeface="Computer Says No"/>
                <a:cs typeface="Computer Says No"/>
                <a:sym typeface="Computer Says No"/>
              </a:rPr>
              <a:t>t</a:t>
            </a:r>
            <a:r>
              <a:rPr lang="en-US" sz="4699" spc="-197">
                <a:solidFill>
                  <a:srgbClr val="E3FF00"/>
                </a:solidFill>
                <a:latin typeface="Computer Says No"/>
                <a:ea typeface="Computer Says No"/>
                <a:cs typeface="Computer Says No"/>
                <a:sym typeface="Computer Says No"/>
              </a:rPr>
              <a:t>à</a:t>
            </a:r>
            <a:r>
              <a:rPr lang="en-US" sz="4699" spc="-197" u="none">
                <a:solidFill>
                  <a:srgbClr val="E3FF00"/>
                </a:solidFill>
                <a:latin typeface="Computer Says No"/>
                <a:ea typeface="Computer Says No"/>
                <a:cs typeface="Computer Says No"/>
                <a:sym typeface="Computer Says No"/>
              </a:rPr>
              <a:t> e </a:t>
            </a:r>
            <a:r>
              <a:rPr lang="en-US" sz="4699" spc="-197">
                <a:solidFill>
                  <a:srgbClr val="E3FF00"/>
                </a:solidFill>
                <a:latin typeface="Computer Says No"/>
                <a:ea typeface="Computer Says No"/>
                <a:cs typeface="Computer Says No"/>
                <a:sym typeface="Computer Says No"/>
              </a:rPr>
              <a:t>m</a:t>
            </a:r>
            <a:r>
              <a:rPr lang="en-US" sz="4699" spc="-197" u="none">
                <a:solidFill>
                  <a:srgbClr val="E3FF00"/>
                </a:solidFill>
                <a:latin typeface="Computer Says No"/>
                <a:ea typeface="Computer Says No"/>
                <a:cs typeface="Computer Says No"/>
                <a:sym typeface="Computer Says No"/>
              </a:rPr>
              <a:t>a</a:t>
            </a:r>
            <a:r>
              <a:rPr lang="en-US" sz="4699" spc="-197">
                <a:solidFill>
                  <a:srgbClr val="E3FF00"/>
                </a:solidFill>
                <a:latin typeface="Computer Says No"/>
                <a:ea typeface="Computer Says No"/>
                <a:cs typeface="Computer Says No"/>
                <a:sym typeface="Computer Says No"/>
              </a:rPr>
              <a:t>t</a:t>
            </a:r>
            <a:r>
              <a:rPr lang="en-US" sz="4699" spc="-197" u="none">
                <a:solidFill>
                  <a:srgbClr val="E3FF00"/>
                </a:solidFill>
                <a:latin typeface="Computer Says No"/>
                <a:ea typeface="Computer Says No"/>
                <a:cs typeface="Computer Says No"/>
                <a:sym typeface="Computer Says No"/>
              </a:rPr>
              <a:t>ur</a:t>
            </a:r>
            <a:r>
              <a:rPr lang="en-US" sz="4699" spc="-197">
                <a:solidFill>
                  <a:srgbClr val="E3FF00"/>
                </a:solidFill>
                <a:latin typeface="Computer Says No"/>
                <a:ea typeface="Computer Says No"/>
                <a:cs typeface="Computer Says No"/>
                <a:sym typeface="Computer Says No"/>
              </a:rPr>
              <a:t>ità:</a:t>
            </a:r>
            <a:r>
              <a:rPr lang="en-US" sz="4699" spc="-197">
                <a:solidFill>
                  <a:srgbClr val="FFFFFF"/>
                </a:solidFill>
                <a:latin typeface="Computer Says No"/>
                <a:ea typeface="Computer Says No"/>
                <a:cs typeface="Computer Says No"/>
                <a:sym typeface="Computer Says No"/>
              </a:rPr>
              <a:t> C</a:t>
            </a:r>
            <a:r>
              <a:rPr lang="en-US" sz="4699" spc="-197" u="none">
                <a:solidFill>
                  <a:srgbClr val="FFFFFF"/>
                </a:solidFill>
                <a:latin typeface="Computer Says No"/>
                <a:ea typeface="Computer Says No"/>
                <a:cs typeface="Computer Says No"/>
                <a:sym typeface="Computer Says No"/>
              </a:rPr>
              <a:t>a</a:t>
            </a:r>
            <a:r>
              <a:rPr lang="en-US" sz="4699" spc="-197">
                <a:solidFill>
                  <a:srgbClr val="FFFFFF"/>
                </a:solidFill>
                <a:latin typeface="Computer Says No"/>
                <a:ea typeface="Computer Says No"/>
                <a:cs typeface="Computer Says No"/>
                <a:sym typeface="Computer Says No"/>
              </a:rPr>
              <a:t>pis</a:t>
            </a:r>
            <a:r>
              <a:rPr lang="en-US" sz="4699" spc="-197" u="none">
                <a:solidFill>
                  <a:srgbClr val="FFFFFF"/>
                </a:solidFill>
                <a:latin typeface="Computer Says No"/>
                <a:ea typeface="Computer Says No"/>
                <a:cs typeface="Computer Says No"/>
                <a:sym typeface="Computer Says No"/>
              </a:rPr>
              <a:t>c</a:t>
            </a:r>
            <a:r>
              <a:rPr lang="en-US" sz="4699" spc="-197">
                <a:solidFill>
                  <a:srgbClr val="FFFFFF"/>
                </a:solidFill>
                <a:latin typeface="Computer Says No"/>
                <a:ea typeface="Computer Says No"/>
                <a:cs typeface="Computer Says No"/>
                <a:sym typeface="Computer Says No"/>
              </a:rPr>
              <a:t>ono</a:t>
            </a:r>
            <a:r>
              <a:rPr lang="en-US" sz="4699" spc="-197" u="none">
                <a:solidFill>
                  <a:srgbClr val="FFFFFF"/>
                </a:solidFill>
                <a:latin typeface="Computer Says No"/>
                <a:ea typeface="Computer Says No"/>
                <a:cs typeface="Computer Says No"/>
                <a:sym typeface="Computer Says No"/>
              </a:rPr>
              <a:t> </a:t>
            </a:r>
            <a:r>
              <a:rPr lang="en-US" sz="4699" spc="-197">
                <a:solidFill>
                  <a:srgbClr val="FFFFFF"/>
                </a:solidFill>
                <a:latin typeface="Computer Says No"/>
                <a:ea typeface="Computer Says No"/>
                <a:cs typeface="Computer Says No"/>
                <a:sym typeface="Computer Says No"/>
              </a:rPr>
              <a:t>conc</a:t>
            </a:r>
            <a:r>
              <a:rPr lang="en-US" sz="4699" spc="-197" u="none">
                <a:solidFill>
                  <a:srgbClr val="FFFFFF"/>
                </a:solidFill>
                <a:latin typeface="Computer Says No"/>
                <a:ea typeface="Computer Says No"/>
                <a:cs typeface="Computer Says No"/>
                <a:sym typeface="Computer Says No"/>
              </a:rPr>
              <a:t>e</a:t>
            </a:r>
            <a:r>
              <a:rPr lang="en-US" sz="4699" spc="-197">
                <a:solidFill>
                  <a:srgbClr val="FFFFFF"/>
                </a:solidFill>
                <a:latin typeface="Computer Says No"/>
                <a:ea typeface="Computer Says No"/>
                <a:cs typeface="Computer Says No"/>
                <a:sym typeface="Computer Says No"/>
              </a:rPr>
              <a:t>tti</a:t>
            </a:r>
            <a:r>
              <a:rPr lang="en-US" sz="4699" spc="-197" u="none">
                <a:solidFill>
                  <a:srgbClr val="FFFFFF"/>
                </a:solidFill>
                <a:latin typeface="Computer Says No"/>
                <a:ea typeface="Computer Says No"/>
                <a:cs typeface="Computer Says No"/>
                <a:sym typeface="Computer Says No"/>
              </a:rPr>
              <a:t> a</a:t>
            </a:r>
            <a:r>
              <a:rPr lang="en-US" sz="4699" spc="-197">
                <a:solidFill>
                  <a:srgbClr val="FFFFFF"/>
                </a:solidFill>
                <a:latin typeface="Computer Says No"/>
                <a:ea typeface="Computer Says No"/>
                <a:cs typeface="Computer Says No"/>
                <a:sym typeface="Computer Says No"/>
              </a:rPr>
              <a:t>st</a:t>
            </a:r>
            <a:r>
              <a:rPr lang="en-US" sz="4699" spc="-197" u="none">
                <a:solidFill>
                  <a:srgbClr val="FFFFFF"/>
                </a:solidFill>
                <a:latin typeface="Computer Says No"/>
                <a:ea typeface="Computer Says No"/>
                <a:cs typeface="Computer Says No"/>
                <a:sym typeface="Computer Says No"/>
              </a:rPr>
              <a:t>ra</a:t>
            </a:r>
            <a:r>
              <a:rPr lang="en-US" sz="4699" spc="-197">
                <a:solidFill>
                  <a:srgbClr val="FFFFFF"/>
                </a:solidFill>
                <a:latin typeface="Computer Says No"/>
                <a:ea typeface="Computer Says No"/>
                <a:cs typeface="Computer Says No"/>
                <a:sym typeface="Computer Says No"/>
              </a:rPr>
              <a:t>t</a:t>
            </a:r>
            <a:r>
              <a:rPr lang="en-US" sz="4699" spc="-197" u="none">
                <a:solidFill>
                  <a:srgbClr val="FFFFFF"/>
                </a:solidFill>
                <a:latin typeface="Computer Says No"/>
                <a:ea typeface="Computer Says No"/>
                <a:cs typeface="Computer Says No"/>
                <a:sym typeface="Computer Says No"/>
              </a:rPr>
              <a:t>ti</a:t>
            </a:r>
            <a:r>
              <a:rPr lang="en-US" sz="4699" spc="-197">
                <a:solidFill>
                  <a:srgbClr val="FFFFFF"/>
                </a:solidFill>
                <a:latin typeface="Computer Says No"/>
                <a:ea typeface="Computer Says No"/>
                <a:cs typeface="Computer Says No"/>
                <a:sym typeface="Computer Says No"/>
              </a:rPr>
              <a:t> ma app</a:t>
            </a:r>
            <a:r>
              <a:rPr lang="en-US" sz="4699" spc="-197" u="none">
                <a:solidFill>
                  <a:srgbClr val="FFFFFF"/>
                </a:solidFill>
                <a:latin typeface="Computer Says No"/>
                <a:ea typeface="Computer Says No"/>
                <a:cs typeface="Computer Says No"/>
                <a:sym typeface="Computer Says No"/>
              </a:rPr>
              <a:t>re</a:t>
            </a:r>
            <a:r>
              <a:rPr lang="en-US" sz="4699" spc="-197">
                <a:solidFill>
                  <a:srgbClr val="FFFFFF"/>
                </a:solidFill>
                <a:latin typeface="Computer Says No"/>
                <a:ea typeface="Computer Says No"/>
                <a:cs typeface="Computer Says No"/>
                <a:sym typeface="Computer Says No"/>
              </a:rPr>
              <a:t>zzano</a:t>
            </a:r>
            <a:r>
              <a:rPr lang="en-US" sz="4699" spc="-197" u="none">
                <a:solidFill>
                  <a:srgbClr val="FFFFFF"/>
                </a:solidFill>
                <a:latin typeface="Computer Says No"/>
                <a:ea typeface="Computer Says No"/>
                <a:cs typeface="Computer Says No"/>
                <a:sym typeface="Computer Says No"/>
              </a:rPr>
              <a:t> </a:t>
            </a:r>
            <a:r>
              <a:rPr lang="en-US" sz="4699" spc="-197">
                <a:solidFill>
                  <a:srgbClr val="FFFFFF"/>
                </a:solidFill>
                <a:latin typeface="Computer Says No"/>
                <a:ea typeface="Computer Says No"/>
                <a:cs typeface="Computer Says No"/>
                <a:sym typeface="Computer Says No"/>
              </a:rPr>
              <a:t>esempi </a:t>
            </a:r>
            <a:r>
              <a:rPr lang="en-US" sz="4699" spc="-197" u="none">
                <a:solidFill>
                  <a:srgbClr val="FFFFFF"/>
                </a:solidFill>
                <a:latin typeface="Computer Says No"/>
                <a:ea typeface="Computer Says No"/>
                <a:cs typeface="Computer Says No"/>
                <a:sym typeface="Computer Says No"/>
              </a:rPr>
              <a:t>c</a:t>
            </a:r>
            <a:r>
              <a:rPr lang="en-US" sz="4699" spc="-197">
                <a:solidFill>
                  <a:srgbClr val="FFFFFF"/>
                </a:solidFill>
                <a:latin typeface="Computer Says No"/>
                <a:ea typeface="Computer Says No"/>
                <a:cs typeface="Computer Says No"/>
                <a:sym typeface="Computer Says No"/>
              </a:rPr>
              <a:t>on</a:t>
            </a:r>
            <a:r>
              <a:rPr lang="en-US" sz="4699" spc="-197" u="none">
                <a:solidFill>
                  <a:srgbClr val="FFFFFF"/>
                </a:solidFill>
                <a:latin typeface="Computer Says No"/>
                <a:ea typeface="Computer Says No"/>
                <a:cs typeface="Computer Says No"/>
                <a:sym typeface="Computer Says No"/>
              </a:rPr>
              <a:t>cre</a:t>
            </a:r>
            <a:r>
              <a:rPr lang="en-US" sz="4699" spc="-197">
                <a:solidFill>
                  <a:srgbClr val="FFFFFF"/>
                </a:solidFill>
                <a:latin typeface="Computer Says No"/>
                <a:ea typeface="Computer Says No"/>
                <a:cs typeface="Computer Says No"/>
                <a:sym typeface="Computer Says No"/>
              </a:rPr>
              <a:t>ti</a:t>
            </a:r>
            <a:r>
              <a:rPr lang="en-US" sz="4699" spc="-197" u="none">
                <a:solidFill>
                  <a:srgbClr val="FFFFFF"/>
                </a:solidFill>
                <a:latin typeface="Computer Says No"/>
                <a:ea typeface="Computer Says No"/>
                <a:cs typeface="Computer Says No"/>
                <a:sym typeface="Computer Says No"/>
              </a:rPr>
              <a:t> e a</a:t>
            </a:r>
            <a:r>
              <a:rPr lang="en-US" sz="4699" spc="-197">
                <a:solidFill>
                  <a:srgbClr val="FFFFFF"/>
                </a:solidFill>
                <a:latin typeface="Computer Says No"/>
                <a:ea typeface="Computer Says No"/>
                <a:cs typeface="Computer Says No"/>
                <a:sym typeface="Computer Says No"/>
              </a:rPr>
              <a:t>ppl</a:t>
            </a:r>
            <a:r>
              <a:rPr lang="en-US" sz="4699" spc="-197" u="none">
                <a:solidFill>
                  <a:srgbClr val="FFFFFF"/>
                </a:solidFill>
                <a:latin typeface="Computer Says No"/>
                <a:ea typeface="Computer Says No"/>
                <a:cs typeface="Computer Says No"/>
                <a:sym typeface="Computer Says No"/>
              </a:rPr>
              <a:t>i</a:t>
            </a:r>
            <a:r>
              <a:rPr lang="en-US" sz="4699" spc="-197">
                <a:solidFill>
                  <a:srgbClr val="FFFFFF"/>
                </a:solidFill>
                <a:latin typeface="Computer Says No"/>
                <a:ea typeface="Computer Says No"/>
                <a:cs typeface="Computer Says No"/>
                <a:sym typeface="Computer Says No"/>
              </a:rPr>
              <a:t>c</a:t>
            </a:r>
            <a:r>
              <a:rPr lang="en-US" sz="4699" spc="-197" u="none">
                <a:solidFill>
                  <a:srgbClr val="FFFFFF"/>
                </a:solidFill>
                <a:latin typeface="Computer Says No"/>
                <a:ea typeface="Computer Says No"/>
                <a:cs typeface="Computer Says No"/>
                <a:sym typeface="Computer Says No"/>
              </a:rPr>
              <a:t>abili </a:t>
            </a:r>
            <a:r>
              <a:rPr lang="en-US" sz="4699" spc="-197">
                <a:solidFill>
                  <a:srgbClr val="FFFFFF"/>
                </a:solidFill>
                <a:latin typeface="Computer Says No"/>
                <a:ea typeface="Computer Says No"/>
                <a:cs typeface="Computer Says No"/>
                <a:sym typeface="Computer Says No"/>
              </a:rPr>
              <a:t>a</a:t>
            </a:r>
            <a:r>
              <a:rPr lang="en-US" sz="4699" spc="-197" u="none">
                <a:solidFill>
                  <a:srgbClr val="FFFFFF"/>
                </a:solidFill>
                <a:latin typeface="Computer Says No"/>
                <a:ea typeface="Computer Says No"/>
                <a:cs typeface="Computer Says No"/>
                <a:sym typeface="Computer Says No"/>
              </a:rPr>
              <a:t>ll</a:t>
            </a:r>
            <a:r>
              <a:rPr lang="en-US" sz="4699" spc="-197">
                <a:solidFill>
                  <a:srgbClr val="FFFFFF"/>
                </a:solidFill>
                <a:latin typeface="Computer Says No"/>
                <a:ea typeface="Computer Says No"/>
                <a:cs typeface="Computer Says No"/>
                <a:sym typeface="Computer Says No"/>
              </a:rPr>
              <a:t>a</a:t>
            </a:r>
            <a:r>
              <a:rPr lang="en-US" sz="4699" spc="-197" u="none">
                <a:solidFill>
                  <a:srgbClr val="FFFFFF"/>
                </a:solidFill>
                <a:latin typeface="Computer Says No"/>
                <a:ea typeface="Computer Says No"/>
                <a:cs typeface="Computer Says No"/>
                <a:sym typeface="Computer Says No"/>
              </a:rPr>
              <a:t> </a:t>
            </a:r>
            <a:r>
              <a:rPr lang="en-US" sz="4699" spc="-197">
                <a:solidFill>
                  <a:srgbClr val="FFFFFF"/>
                </a:solidFill>
                <a:latin typeface="Computer Says No"/>
                <a:ea typeface="Computer Says No"/>
                <a:cs typeface="Computer Says No"/>
                <a:sym typeface="Computer Says No"/>
              </a:rPr>
              <a:t>v</a:t>
            </a:r>
            <a:r>
              <a:rPr lang="en-US" sz="4699" spc="-197" u="none">
                <a:solidFill>
                  <a:srgbClr val="FFFFFF"/>
                </a:solidFill>
                <a:latin typeface="Computer Says No"/>
                <a:ea typeface="Computer Says No"/>
                <a:cs typeface="Computer Says No"/>
                <a:sym typeface="Computer Says No"/>
              </a:rPr>
              <a:t>i</a:t>
            </a:r>
            <a:r>
              <a:rPr lang="en-US" sz="4699" spc="-197">
                <a:solidFill>
                  <a:srgbClr val="FFFFFF"/>
                </a:solidFill>
                <a:latin typeface="Computer Says No"/>
                <a:ea typeface="Computer Says No"/>
                <a:cs typeface="Computer Says No"/>
                <a:sym typeface="Computer Says No"/>
              </a:rPr>
              <a:t>ta </a:t>
            </a:r>
            <a:r>
              <a:rPr lang="en-US" sz="4699" spc="-197" u="none">
                <a:solidFill>
                  <a:srgbClr val="FFFFFF"/>
                </a:solidFill>
                <a:latin typeface="Computer Says No"/>
                <a:ea typeface="Computer Says No"/>
                <a:cs typeface="Computer Says No"/>
                <a:sym typeface="Computer Says No"/>
              </a:rPr>
              <a:t>r</a:t>
            </a:r>
            <a:r>
              <a:rPr lang="en-US" sz="4699" spc="-197">
                <a:solidFill>
                  <a:srgbClr val="FFFFFF"/>
                </a:solidFill>
                <a:latin typeface="Computer Says No"/>
                <a:ea typeface="Computer Says No"/>
                <a:cs typeface="Computer Says No"/>
                <a:sym typeface="Computer Says No"/>
              </a:rPr>
              <a:t>eale.</a:t>
            </a:r>
          </a:p>
          <a:p>
            <a:pPr algn="just" marL="1014714" indent="-507357" lvl="1">
              <a:lnSpc>
                <a:spcPts val="5263"/>
              </a:lnSpc>
              <a:buFont typeface="Arial"/>
              <a:buChar char="•"/>
            </a:pPr>
            <a:r>
              <a:rPr lang="en-US" sz="4699" spc="-197">
                <a:solidFill>
                  <a:srgbClr val="E3FF00"/>
                </a:solidFill>
                <a:latin typeface="Computer Says No"/>
                <a:ea typeface="Computer Says No"/>
                <a:cs typeface="Computer Says No"/>
                <a:sym typeface="Computer Says No"/>
              </a:rPr>
              <a:t>A</a:t>
            </a:r>
            <a:r>
              <a:rPr lang="en-US" sz="4699" spc="-197" u="none">
                <a:solidFill>
                  <a:srgbClr val="E3FF00"/>
                </a:solidFill>
                <a:latin typeface="Computer Says No"/>
                <a:ea typeface="Computer Says No"/>
                <a:cs typeface="Computer Says No"/>
                <a:sym typeface="Computer Says No"/>
              </a:rPr>
              <a:t>m</a:t>
            </a:r>
            <a:r>
              <a:rPr lang="en-US" sz="4699" spc="-197">
                <a:solidFill>
                  <a:srgbClr val="E3FF00"/>
                </a:solidFill>
                <a:latin typeface="Computer Says No"/>
                <a:ea typeface="Computer Says No"/>
                <a:cs typeface="Computer Says No"/>
                <a:sym typeface="Computer Says No"/>
              </a:rPr>
              <a:t>bi</a:t>
            </a:r>
            <a:r>
              <a:rPr lang="en-US" sz="4699" spc="-197" u="none">
                <a:solidFill>
                  <a:srgbClr val="E3FF00"/>
                </a:solidFill>
                <a:latin typeface="Computer Says No"/>
                <a:ea typeface="Computer Says No"/>
                <a:cs typeface="Computer Says No"/>
                <a:sym typeface="Computer Says No"/>
              </a:rPr>
              <a:t>zioni</a:t>
            </a:r>
            <a:r>
              <a:rPr lang="en-US" sz="4699" spc="-197">
                <a:solidFill>
                  <a:srgbClr val="E3FF00"/>
                </a:solidFill>
                <a:latin typeface="Computer Says No"/>
                <a:ea typeface="Computer Says No"/>
                <a:cs typeface="Computer Says No"/>
                <a:sym typeface="Computer Says No"/>
              </a:rPr>
              <a:t>:</a:t>
            </a:r>
            <a:r>
              <a:rPr lang="en-US" sz="4699" spc="-197" u="none">
                <a:solidFill>
                  <a:srgbClr val="FFFFFF"/>
                </a:solidFill>
                <a:latin typeface="Computer Says No"/>
                <a:ea typeface="Computer Says No"/>
                <a:cs typeface="Computer Says No"/>
                <a:sym typeface="Computer Says No"/>
              </a:rPr>
              <a:t> </a:t>
            </a:r>
            <a:r>
              <a:rPr lang="en-US" sz="4699" spc="-197">
                <a:solidFill>
                  <a:srgbClr val="FFFFFF"/>
                </a:solidFill>
                <a:latin typeface="Computer Says No"/>
                <a:ea typeface="Computer Says No"/>
                <a:cs typeface="Computer Says No"/>
                <a:sym typeface="Computer Says No"/>
              </a:rPr>
              <a:t>Sono </a:t>
            </a:r>
            <a:r>
              <a:rPr lang="en-US" sz="4699" spc="-197" u="none">
                <a:solidFill>
                  <a:srgbClr val="FFFFFF"/>
                </a:solidFill>
                <a:latin typeface="Computer Says No"/>
                <a:ea typeface="Computer Says No"/>
                <a:cs typeface="Computer Says No"/>
                <a:sym typeface="Computer Says No"/>
              </a:rPr>
              <a:t>in</a:t>
            </a:r>
            <a:r>
              <a:rPr lang="en-US" sz="4699" spc="-197">
                <a:solidFill>
                  <a:srgbClr val="FFFFFF"/>
                </a:solidFill>
                <a:latin typeface="Computer Says No"/>
                <a:ea typeface="Computer Says No"/>
                <a:cs typeface="Computer Says No"/>
                <a:sym typeface="Computer Says No"/>
              </a:rPr>
              <a:t>teress</a:t>
            </a:r>
            <a:r>
              <a:rPr lang="en-US" sz="4699" spc="-197" u="none">
                <a:solidFill>
                  <a:srgbClr val="FFFFFF"/>
                </a:solidFill>
                <a:latin typeface="Computer Says No"/>
                <a:ea typeface="Computer Says No"/>
                <a:cs typeface="Computer Says No"/>
                <a:sym typeface="Computer Says No"/>
              </a:rPr>
              <a:t>a</a:t>
            </a:r>
            <a:r>
              <a:rPr lang="en-US" sz="4699" spc="-197">
                <a:solidFill>
                  <a:srgbClr val="FFFFFF"/>
                </a:solidFill>
                <a:latin typeface="Computer Says No"/>
                <a:ea typeface="Computer Says No"/>
                <a:cs typeface="Computer Says No"/>
                <a:sym typeface="Computer Says No"/>
              </a:rPr>
              <a:t>t</a:t>
            </a:r>
            <a:r>
              <a:rPr lang="en-US" sz="4699" spc="-197" u="none">
                <a:solidFill>
                  <a:srgbClr val="FFFFFF"/>
                </a:solidFill>
                <a:latin typeface="Computer Says No"/>
                <a:ea typeface="Computer Says No"/>
                <a:cs typeface="Computer Says No"/>
                <a:sym typeface="Computer Says No"/>
              </a:rPr>
              <a:t>i</a:t>
            </a:r>
            <a:r>
              <a:rPr lang="en-US" sz="4699" spc="-197">
                <a:solidFill>
                  <a:srgbClr val="FFFFFF"/>
                </a:solidFill>
                <a:latin typeface="Computer Says No"/>
                <a:ea typeface="Computer Says No"/>
                <a:cs typeface="Computer Says No"/>
                <a:sym typeface="Computer Says No"/>
              </a:rPr>
              <a:t> </a:t>
            </a:r>
            <a:r>
              <a:rPr lang="en-US" sz="4699" spc="-197" u="none">
                <a:solidFill>
                  <a:srgbClr val="FFFFFF"/>
                </a:solidFill>
                <a:latin typeface="Computer Says No"/>
                <a:ea typeface="Computer Says No"/>
                <a:cs typeface="Computer Says No"/>
                <a:sym typeface="Computer Says No"/>
              </a:rPr>
              <a:t>a</a:t>
            </a:r>
            <a:r>
              <a:rPr lang="en-US" sz="4699" spc="-197">
                <a:solidFill>
                  <a:srgbClr val="FFFFFF"/>
                </a:solidFill>
                <a:latin typeface="Computer Says No"/>
                <a:ea typeface="Computer Says No"/>
                <a:cs typeface="Computer Says No"/>
                <a:sym typeface="Computer Says No"/>
              </a:rPr>
              <a:t> oppo</a:t>
            </a:r>
            <a:r>
              <a:rPr lang="en-US" sz="4699" spc="-197" u="none">
                <a:solidFill>
                  <a:srgbClr val="FFFFFF"/>
                </a:solidFill>
                <a:latin typeface="Computer Says No"/>
                <a:ea typeface="Computer Says No"/>
                <a:cs typeface="Computer Says No"/>
                <a:sym typeface="Computer Says No"/>
              </a:rPr>
              <a:t>r</a:t>
            </a:r>
            <a:r>
              <a:rPr lang="en-US" sz="4699" spc="-197">
                <a:solidFill>
                  <a:srgbClr val="FFFFFF"/>
                </a:solidFill>
                <a:latin typeface="Computer Says No"/>
                <a:ea typeface="Computer Says No"/>
                <a:cs typeface="Computer Says No"/>
                <a:sym typeface="Computer Says No"/>
              </a:rPr>
              <a:t>tun</a:t>
            </a:r>
            <a:r>
              <a:rPr lang="en-US" sz="4699" spc="-197" u="none">
                <a:solidFill>
                  <a:srgbClr val="FFFFFF"/>
                </a:solidFill>
                <a:latin typeface="Computer Says No"/>
                <a:ea typeface="Computer Says No"/>
                <a:cs typeface="Computer Says No"/>
                <a:sym typeface="Computer Says No"/>
              </a:rPr>
              <a:t>i</a:t>
            </a:r>
            <a:r>
              <a:rPr lang="en-US" sz="4699" spc="-197">
                <a:solidFill>
                  <a:srgbClr val="FFFFFF"/>
                </a:solidFill>
                <a:latin typeface="Computer Says No"/>
                <a:ea typeface="Computer Says No"/>
                <a:cs typeface="Computer Says No"/>
                <a:sym typeface="Computer Says No"/>
              </a:rPr>
              <a:t>tà</a:t>
            </a:r>
            <a:r>
              <a:rPr lang="en-US" sz="4699" spc="-197" u="none">
                <a:solidFill>
                  <a:srgbClr val="FFFFFF"/>
                </a:solidFill>
                <a:latin typeface="Computer Says No"/>
                <a:ea typeface="Computer Says No"/>
                <a:cs typeface="Computer Says No"/>
                <a:sym typeface="Computer Says No"/>
              </a:rPr>
              <a:t> </a:t>
            </a:r>
            <a:r>
              <a:rPr lang="en-US" sz="4699" spc="-197">
                <a:solidFill>
                  <a:srgbClr val="FFFFFF"/>
                </a:solidFill>
                <a:latin typeface="Computer Says No"/>
                <a:ea typeface="Computer Says No"/>
                <a:cs typeface="Computer Says No"/>
                <a:sym typeface="Computer Says No"/>
              </a:rPr>
              <a:t>di studio o lavoro che offrano stabilità e soddisfazione. La sicurezza e l’IA rappresentano settori con grandi prospettive.</a:t>
            </a:r>
          </a:p>
          <a:p>
            <a:pPr algn="just" marL="1014714" indent="-507357" lvl="1">
              <a:lnSpc>
                <a:spcPts val="5263"/>
              </a:lnSpc>
              <a:buFont typeface="Arial"/>
              <a:buChar char="•"/>
            </a:pPr>
            <a:r>
              <a:rPr lang="en-US" sz="4699" spc="-197">
                <a:solidFill>
                  <a:srgbClr val="E3FF00"/>
                </a:solidFill>
                <a:latin typeface="Computer Says No"/>
                <a:ea typeface="Computer Says No"/>
                <a:cs typeface="Computer Says No"/>
                <a:sym typeface="Computer Says No"/>
              </a:rPr>
              <a:t>G</a:t>
            </a:r>
            <a:r>
              <a:rPr lang="en-US" sz="4699" spc="-197">
                <a:solidFill>
                  <a:srgbClr val="E3FF00"/>
                </a:solidFill>
                <a:latin typeface="Computer Says No"/>
                <a:ea typeface="Computer Says No"/>
                <a:cs typeface="Computer Says No"/>
                <a:sym typeface="Computer Says No"/>
              </a:rPr>
              <a:t>ap di conoscenze:</a:t>
            </a:r>
            <a:r>
              <a:rPr lang="en-US" sz="4699" spc="-197">
                <a:solidFill>
                  <a:srgbClr val="FFFFFF"/>
                </a:solidFill>
                <a:latin typeface="Computer Says No"/>
                <a:ea typeface="Computer Says No"/>
                <a:cs typeface="Computer Says No"/>
                <a:sym typeface="Computer Says No"/>
              </a:rPr>
              <a:t> Hanno una comprensione basilare di tecnologia e scienze (soprattutto nei tecnici e scientifici), ma il tema "sicurezza dell’IA" potrebbe essere nuovo o poco esplorato.</a:t>
            </a:r>
          </a:p>
        </p:txBody>
      </p:sp>
      <p:sp>
        <p:nvSpPr>
          <p:cNvPr name="TextBox 8" id="8"/>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SO...</a:t>
            </a:r>
          </a:p>
        </p:txBody>
      </p:sp>
    </p:spTree>
  </p:cSld>
  <p:clrMapOvr>
    <a:masterClrMapping/>
  </p:clrMapOvr>
</p:sld>
</file>

<file path=ppt/slides/slide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grpSp>
        <p:nvGrpSpPr>
          <p:cNvPr name="Group 4" id="4"/>
          <p:cNvGrpSpPr/>
          <p:nvPr/>
        </p:nvGrpSpPr>
        <p:grpSpPr>
          <a:xfrm rot="0">
            <a:off x="5746092" y="0"/>
            <a:ext cx="12541908" cy="10287000"/>
            <a:chOff x="0" y="0"/>
            <a:chExt cx="3303219" cy="2709333"/>
          </a:xfrm>
        </p:grpSpPr>
        <p:sp>
          <p:nvSpPr>
            <p:cNvPr name="Freeform 5" id="5"/>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6" id="6"/>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7" id="7"/>
          <p:cNvSpPr txBox="true"/>
          <p:nvPr/>
        </p:nvSpPr>
        <p:spPr>
          <a:xfrm rot="0">
            <a:off x="6097587" y="732663"/>
            <a:ext cx="11838919" cy="8811767"/>
          </a:xfrm>
          <a:prstGeom prst="rect">
            <a:avLst/>
          </a:prstGeom>
        </p:spPr>
        <p:txBody>
          <a:bodyPr anchor="t" rtlCol="false" tIns="0" lIns="0" bIns="0" rIns="0">
            <a:spAutoFit/>
          </a:bodyPr>
          <a:lstStyle/>
          <a:p>
            <a:pPr algn="just">
              <a:lnSpc>
                <a:spcPts val="5375"/>
              </a:lnSpc>
            </a:pPr>
            <a:r>
              <a:rPr lang="en-US" sz="4799" spc="-201">
                <a:solidFill>
                  <a:srgbClr val="FFFFFF"/>
                </a:solidFill>
                <a:latin typeface="Computer Says No"/>
                <a:ea typeface="Computer Says No"/>
                <a:cs typeface="Computer Says No"/>
                <a:sym typeface="Computer Says No"/>
              </a:rPr>
              <a:t>Focus dell’intervento</a:t>
            </a:r>
          </a:p>
          <a:p>
            <a:pPr algn="just">
              <a:lnSpc>
                <a:spcPts val="5375"/>
              </a:lnSpc>
            </a:pPr>
            <a:r>
              <a:rPr lang="en-US" sz="4799" spc="-201" u="sng">
                <a:solidFill>
                  <a:srgbClr val="FFFFFF"/>
                </a:solidFill>
                <a:latin typeface="Computer Says No"/>
                <a:ea typeface="Computer Says No"/>
                <a:cs typeface="Computer Says No"/>
                <a:sym typeface="Computer Says No"/>
              </a:rPr>
              <a:t>1. Lanciare un’immagine chiara del futuro</a:t>
            </a:r>
          </a:p>
          <a:p>
            <a:pPr algn="just">
              <a:lnSpc>
                <a:spcPts val="5375"/>
              </a:lnSpc>
            </a:pPr>
            <a:r>
              <a:rPr lang="en-US" sz="4799" spc="-201">
                <a:solidFill>
                  <a:srgbClr val="FFFFFF"/>
                </a:solidFill>
                <a:latin typeface="Computer Says No"/>
                <a:ea typeface="Computer Says No"/>
                <a:cs typeface="Computer Says No"/>
                <a:sym typeface="Computer Says No"/>
              </a:rPr>
              <a:t>Parla delle professioni emergenti nell’ambito della sicurezza dell’IA. Ad esempio:</a:t>
            </a:r>
          </a:p>
          <a:p>
            <a:pPr algn="just" marL="1036304" indent="-518152" lvl="1">
              <a:lnSpc>
                <a:spcPts val="5375"/>
              </a:lnSpc>
              <a:buFont typeface="Arial"/>
              <a:buChar char="•"/>
            </a:pPr>
            <a:r>
              <a:rPr lang="en-US" sz="4799" spc="-201">
                <a:solidFill>
                  <a:srgbClr val="E3FF00"/>
                </a:solidFill>
                <a:latin typeface="Computer Says No"/>
                <a:ea typeface="Computer Says No"/>
                <a:cs typeface="Computer Says No"/>
                <a:sym typeface="Computer Says No"/>
              </a:rPr>
              <a:t>AI Risk Analyst:</a:t>
            </a:r>
            <a:r>
              <a:rPr lang="en-US" sz="4799" spc="-201">
                <a:solidFill>
                  <a:srgbClr val="FFFFFF"/>
                </a:solidFill>
                <a:latin typeface="Computer Says No"/>
                <a:ea typeface="Computer Says No"/>
                <a:cs typeface="Computer Says No"/>
                <a:sym typeface="Computer Says No"/>
              </a:rPr>
              <a:t> Specializzato nell'identificazione di rischi etici e legali nell’IA.</a:t>
            </a:r>
          </a:p>
          <a:p>
            <a:pPr algn="just" marL="1036304" indent="-518152" lvl="1">
              <a:lnSpc>
                <a:spcPts val="5375"/>
              </a:lnSpc>
              <a:buFont typeface="Arial"/>
              <a:buChar char="•"/>
            </a:pPr>
            <a:r>
              <a:rPr lang="en-US" sz="4799" spc="-201">
                <a:solidFill>
                  <a:srgbClr val="E3FF00"/>
                </a:solidFill>
                <a:latin typeface="Computer Says No"/>
                <a:ea typeface="Computer Says No"/>
                <a:cs typeface="Computer Says No"/>
                <a:sym typeface="Computer Says No"/>
              </a:rPr>
              <a:t>AI Cybersecurity Specialist:</a:t>
            </a:r>
            <a:r>
              <a:rPr lang="en-US" sz="4799" spc="-201">
                <a:solidFill>
                  <a:srgbClr val="FFFFFF"/>
                </a:solidFill>
                <a:latin typeface="Computer Says No"/>
                <a:ea typeface="Computer Says No"/>
                <a:cs typeface="Computer Says No"/>
                <a:sym typeface="Computer Says No"/>
              </a:rPr>
              <a:t> Lavora per proteggere sistemi di intelligenza artificiale da attacchi informatici.</a:t>
            </a:r>
          </a:p>
          <a:p>
            <a:pPr algn="just" marL="1036304" indent="-518152" lvl="1">
              <a:lnSpc>
                <a:spcPts val="5375"/>
              </a:lnSpc>
              <a:buFont typeface="Arial"/>
              <a:buChar char="•"/>
            </a:pPr>
            <a:r>
              <a:rPr lang="en-US" sz="4799" spc="-201">
                <a:solidFill>
                  <a:srgbClr val="E3FF00"/>
                </a:solidFill>
                <a:latin typeface="Computer Says No"/>
                <a:ea typeface="Computer Says No"/>
                <a:cs typeface="Computer Says No"/>
                <a:sym typeface="Computer Says No"/>
              </a:rPr>
              <a:t>Ethical AI Consultant:</a:t>
            </a:r>
            <a:r>
              <a:rPr lang="en-US" sz="4799" spc="-201">
                <a:solidFill>
                  <a:srgbClr val="FFFFFF"/>
                </a:solidFill>
                <a:latin typeface="Computer Says No"/>
                <a:ea typeface="Computer Says No"/>
                <a:cs typeface="Computer Says No"/>
                <a:sym typeface="Computer Says No"/>
              </a:rPr>
              <a:t> Affronta il tema del bias e dell’allineamento etico degli algoritmi.</a:t>
            </a:r>
          </a:p>
          <a:p>
            <a:pPr algn="just" marL="1036304" indent="-518152" lvl="1">
              <a:lnSpc>
                <a:spcPts val="5375"/>
              </a:lnSpc>
              <a:buFont typeface="Arial"/>
              <a:buChar char="•"/>
            </a:pPr>
            <a:r>
              <a:rPr lang="en-US" sz="4799" spc="-201">
                <a:solidFill>
                  <a:srgbClr val="E3FF00"/>
                </a:solidFill>
                <a:latin typeface="Computer Says No"/>
                <a:ea typeface="Computer Says No"/>
                <a:cs typeface="Computer Says No"/>
                <a:sym typeface="Computer Says No"/>
              </a:rPr>
              <a:t>Data Privacy Engineer:</a:t>
            </a:r>
            <a:r>
              <a:rPr lang="en-US" sz="4799" spc="-201">
                <a:solidFill>
                  <a:srgbClr val="FFFFFF"/>
                </a:solidFill>
                <a:latin typeface="Computer Says No"/>
                <a:ea typeface="Computer Says No"/>
                <a:cs typeface="Computer Says No"/>
                <a:sym typeface="Computer Says No"/>
              </a:rPr>
              <a:t> Garantisce che i dati personali siano trattati nel rispetto della privacy.</a:t>
            </a:r>
          </a:p>
          <a:p>
            <a:pPr algn="just">
              <a:lnSpc>
                <a:spcPts val="5375"/>
              </a:lnSpc>
            </a:pPr>
          </a:p>
        </p:txBody>
      </p:sp>
      <p:sp>
        <p:nvSpPr>
          <p:cNvPr name="TextBox 8" id="8"/>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SO...</a:t>
            </a:r>
          </a:p>
        </p:txBody>
      </p:sp>
    </p:spTree>
  </p:cSld>
  <p:clrMapOvr>
    <a:masterClrMapping/>
  </p:clrMapOvr>
</p:sld>
</file>

<file path=ppt/slides/slide8.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grpSp>
        <p:nvGrpSpPr>
          <p:cNvPr name="Group 4" id="4"/>
          <p:cNvGrpSpPr/>
          <p:nvPr/>
        </p:nvGrpSpPr>
        <p:grpSpPr>
          <a:xfrm rot="0">
            <a:off x="5746092" y="0"/>
            <a:ext cx="12541908" cy="10287000"/>
            <a:chOff x="0" y="0"/>
            <a:chExt cx="3303219" cy="2709333"/>
          </a:xfrm>
        </p:grpSpPr>
        <p:sp>
          <p:nvSpPr>
            <p:cNvPr name="Freeform 5" id="5"/>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6" id="6"/>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7" id="7"/>
          <p:cNvSpPr txBox="true"/>
          <p:nvPr/>
        </p:nvSpPr>
        <p:spPr>
          <a:xfrm rot="0">
            <a:off x="6097587" y="732663"/>
            <a:ext cx="11838919" cy="9159112"/>
          </a:xfrm>
          <a:prstGeom prst="rect">
            <a:avLst/>
          </a:prstGeom>
        </p:spPr>
        <p:txBody>
          <a:bodyPr anchor="t" rtlCol="false" tIns="0" lIns="0" bIns="0" rIns="0">
            <a:spAutoFit/>
          </a:bodyPr>
          <a:lstStyle/>
          <a:p>
            <a:pPr algn="just">
              <a:lnSpc>
                <a:spcPts val="4815"/>
              </a:lnSpc>
            </a:pPr>
            <a:r>
              <a:rPr lang="en-US" sz="4299" spc="-180">
                <a:solidFill>
                  <a:srgbClr val="FFFFFF"/>
                </a:solidFill>
                <a:latin typeface="Computer Says No"/>
                <a:ea typeface="Computer Says No"/>
                <a:cs typeface="Computer Says No"/>
                <a:sym typeface="Computer Says No"/>
              </a:rPr>
              <a:t>2. Collegamento con il loro percorso</a:t>
            </a:r>
          </a:p>
          <a:p>
            <a:pPr algn="just">
              <a:lnSpc>
                <a:spcPts val="4815"/>
              </a:lnSpc>
            </a:pPr>
            <a:r>
              <a:rPr lang="en-US" sz="4299" spc="-180">
                <a:solidFill>
                  <a:srgbClr val="FFFFFF"/>
                </a:solidFill>
                <a:latin typeface="Computer Says No"/>
                <a:ea typeface="Computer Says No"/>
                <a:cs typeface="Computer Says No"/>
                <a:sym typeface="Computer Says No"/>
              </a:rPr>
              <a:t>Rendi chiaro come un ragazzo del loro background possa intraprendere questi percorsi:</a:t>
            </a:r>
          </a:p>
          <a:p>
            <a:pPr algn="just" marL="928357" indent="-464178" lvl="1">
              <a:lnSpc>
                <a:spcPts val="4815"/>
              </a:lnSpc>
              <a:buFont typeface="Arial"/>
              <a:buChar char="•"/>
            </a:pPr>
            <a:r>
              <a:rPr lang="en-US" sz="4299" spc="-180">
                <a:solidFill>
                  <a:srgbClr val="E3FF00"/>
                </a:solidFill>
                <a:latin typeface="Computer Says No"/>
                <a:ea typeface="Computer Says No"/>
                <a:cs typeface="Computer Says No"/>
                <a:sym typeface="Computer Says No"/>
              </a:rPr>
              <a:t>Studente liceale?</a:t>
            </a:r>
            <a:r>
              <a:rPr lang="en-US" sz="4299" spc="-180">
                <a:solidFill>
                  <a:srgbClr val="FFFFFF"/>
                </a:solidFill>
                <a:latin typeface="Computer Says No"/>
                <a:ea typeface="Computer Says No"/>
                <a:cs typeface="Computer Says No"/>
                <a:sym typeface="Computer Says No"/>
              </a:rPr>
              <a:t> Può scegliere una facoltà STEM come ingegneria informatica o intelligenza artificiale.</a:t>
            </a:r>
          </a:p>
          <a:p>
            <a:pPr algn="just" marL="928357" indent="-464178" lvl="1">
              <a:lnSpc>
                <a:spcPts val="4815"/>
              </a:lnSpc>
              <a:buFont typeface="Arial"/>
              <a:buChar char="•"/>
            </a:pPr>
            <a:r>
              <a:rPr lang="en-US" sz="4299" spc="-180">
                <a:solidFill>
                  <a:srgbClr val="E3FF00"/>
                </a:solidFill>
                <a:latin typeface="Computer Says No"/>
                <a:ea typeface="Computer Says No"/>
                <a:cs typeface="Computer Says No"/>
                <a:sym typeface="Computer Says No"/>
              </a:rPr>
              <a:t>Studente tecnico?</a:t>
            </a:r>
            <a:r>
              <a:rPr lang="en-US" sz="4299" spc="-180">
                <a:solidFill>
                  <a:srgbClr val="FFFFFF"/>
                </a:solidFill>
                <a:latin typeface="Computer Says No"/>
                <a:ea typeface="Computer Says No"/>
                <a:cs typeface="Computer Says No"/>
                <a:sym typeface="Computer Says No"/>
              </a:rPr>
              <a:t> Può iniziare un percorso ITS (Istituto Tecnico Superiore) mirato, ad esempio, alla cybersecurity o all’automazione.</a:t>
            </a:r>
          </a:p>
          <a:p>
            <a:pPr algn="just">
              <a:lnSpc>
                <a:spcPts val="4815"/>
              </a:lnSpc>
            </a:pPr>
            <a:r>
              <a:rPr lang="en-US" sz="4299" spc="-180">
                <a:solidFill>
                  <a:srgbClr val="FFFFFF"/>
                </a:solidFill>
                <a:latin typeface="Computer Says No"/>
                <a:ea typeface="Computer Says No"/>
                <a:cs typeface="Computer Says No"/>
                <a:sym typeface="Computer Says No"/>
              </a:rPr>
              <a:t>3. Sfide interattive durante l’intervento</a:t>
            </a:r>
          </a:p>
          <a:p>
            <a:pPr algn="just" marL="928357" indent="-464178" lvl="1">
              <a:lnSpc>
                <a:spcPts val="4815"/>
              </a:lnSpc>
              <a:buFont typeface="Arial"/>
              <a:buChar char="•"/>
            </a:pPr>
            <a:r>
              <a:rPr lang="en-US" sz="4299" spc="-180">
                <a:solidFill>
                  <a:srgbClr val="E3FF00"/>
                </a:solidFill>
                <a:latin typeface="Computer Says No"/>
                <a:ea typeface="Computer Says No"/>
                <a:cs typeface="Computer Says No"/>
                <a:sym typeface="Computer Says No"/>
              </a:rPr>
              <a:t>Domande aperte:</a:t>
            </a:r>
            <a:r>
              <a:rPr lang="en-US" sz="4299" spc="-180">
                <a:solidFill>
                  <a:srgbClr val="FFFFFF"/>
                </a:solidFill>
                <a:latin typeface="Computer Says No"/>
                <a:ea typeface="Computer Says No"/>
                <a:cs typeface="Computer Says No"/>
                <a:sym typeface="Computer Says No"/>
              </a:rPr>
              <a:t> "Se un robot prende una decisione sbagliata, chi dovrebbe essere responsabile?"</a:t>
            </a:r>
          </a:p>
          <a:p>
            <a:pPr algn="just" marL="928357" indent="-464178" lvl="1">
              <a:lnSpc>
                <a:spcPts val="4815"/>
              </a:lnSpc>
              <a:buFont typeface="Arial"/>
              <a:buChar char="•"/>
            </a:pPr>
            <a:r>
              <a:rPr lang="en-US" sz="4299" spc="-180">
                <a:solidFill>
                  <a:srgbClr val="E3FF00"/>
                </a:solidFill>
                <a:latin typeface="Computer Says No"/>
                <a:ea typeface="Computer Says No"/>
                <a:cs typeface="Computer Says No"/>
                <a:sym typeface="Computer Says No"/>
              </a:rPr>
              <a:t>Sfide pratiche:</a:t>
            </a:r>
            <a:r>
              <a:rPr lang="en-US" sz="4299" spc="-180">
                <a:solidFill>
                  <a:srgbClr val="FFFFFF"/>
                </a:solidFill>
                <a:latin typeface="Computer Says No"/>
                <a:ea typeface="Computer Says No"/>
                <a:cs typeface="Computer Says No"/>
                <a:sym typeface="Computer Says No"/>
              </a:rPr>
              <a:t> Descrivi una situazione in cui un software AI causa un errore e chiedi al pubblico di proporre una soluzione.</a:t>
            </a:r>
          </a:p>
          <a:p>
            <a:pPr algn="just" marL="928357" indent="-464178" lvl="1">
              <a:lnSpc>
                <a:spcPts val="4815"/>
              </a:lnSpc>
              <a:buFont typeface="Arial"/>
              <a:buChar char="•"/>
            </a:pPr>
            <a:r>
              <a:rPr lang="en-US" sz="4299" spc="-180">
                <a:solidFill>
                  <a:srgbClr val="E3FF00"/>
                </a:solidFill>
                <a:latin typeface="Computer Says No"/>
                <a:ea typeface="Computer Says No"/>
                <a:cs typeface="Computer Says No"/>
                <a:sym typeface="Computer Says No"/>
              </a:rPr>
              <a:t>Futuro etico:</a:t>
            </a:r>
            <a:r>
              <a:rPr lang="en-US" sz="4299" spc="-180">
                <a:solidFill>
                  <a:srgbClr val="FFFFFF"/>
                </a:solidFill>
                <a:latin typeface="Computer Says No"/>
                <a:ea typeface="Computer Says No"/>
                <a:cs typeface="Computer Says No"/>
                <a:sym typeface="Computer Says No"/>
              </a:rPr>
              <a:t> "Secondo voi, un’intelligenza artificiale dovrebbe avere la possibilità di decidere se qualcuno ha diritto a un prestito o a una cura medica?"</a:t>
            </a:r>
          </a:p>
        </p:txBody>
      </p:sp>
      <p:sp>
        <p:nvSpPr>
          <p:cNvPr name="TextBox 8" id="8"/>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SO...</a:t>
            </a:r>
          </a:p>
        </p:txBody>
      </p:sp>
    </p:spTree>
  </p:cSld>
  <p:clrMapOvr>
    <a:masterClrMapping/>
  </p:clrMapOvr>
</p:sld>
</file>

<file path=ppt/slides/slide9.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grpSp>
        <p:nvGrpSpPr>
          <p:cNvPr name="Group 4" id="4"/>
          <p:cNvGrpSpPr/>
          <p:nvPr/>
        </p:nvGrpSpPr>
        <p:grpSpPr>
          <a:xfrm rot="0">
            <a:off x="5746092" y="0"/>
            <a:ext cx="12541908" cy="10287000"/>
            <a:chOff x="0" y="0"/>
            <a:chExt cx="3303219" cy="2709333"/>
          </a:xfrm>
        </p:grpSpPr>
        <p:sp>
          <p:nvSpPr>
            <p:cNvPr name="Freeform 5" id="5"/>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6" id="6"/>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7" id="7"/>
          <p:cNvSpPr txBox="true"/>
          <p:nvPr/>
        </p:nvSpPr>
        <p:spPr>
          <a:xfrm rot="0">
            <a:off x="6097587" y="761238"/>
            <a:ext cx="11838919" cy="9169143"/>
          </a:xfrm>
          <a:prstGeom prst="rect">
            <a:avLst/>
          </a:prstGeom>
        </p:spPr>
        <p:txBody>
          <a:bodyPr anchor="t" rtlCol="false" tIns="0" lIns="0" bIns="0" rIns="0">
            <a:spAutoFit/>
          </a:bodyPr>
          <a:lstStyle/>
          <a:p>
            <a:pPr algn="just">
              <a:lnSpc>
                <a:spcPts val="9071"/>
              </a:lnSpc>
            </a:pPr>
            <a:r>
              <a:rPr lang="en-US" sz="8099" spc="-340">
                <a:solidFill>
                  <a:srgbClr val="E3FF00"/>
                </a:solidFill>
                <a:latin typeface="Computer Says No"/>
                <a:ea typeface="Computer Says No"/>
                <a:cs typeface="Computer Says No"/>
                <a:sym typeface="Computer Says No"/>
              </a:rPr>
              <a:t>Messaggio conclusivo</a:t>
            </a:r>
          </a:p>
          <a:p>
            <a:pPr algn="just">
              <a:lnSpc>
                <a:spcPts val="9071"/>
              </a:lnSpc>
            </a:pPr>
          </a:p>
          <a:p>
            <a:pPr algn="just">
              <a:lnSpc>
                <a:spcPts val="9071"/>
              </a:lnSpc>
            </a:pPr>
            <a:r>
              <a:rPr lang="en-US" sz="8099" spc="-340">
                <a:solidFill>
                  <a:srgbClr val="FFFFFF"/>
                </a:solidFill>
                <a:latin typeface="Computer Says No"/>
                <a:ea typeface="Computer Says No"/>
                <a:cs typeface="Computer Says No"/>
                <a:sym typeface="Computer Says No"/>
              </a:rPr>
              <a:t>L’IA non è un "rischio" per il lavoro umano, ma </a:t>
            </a:r>
            <a:r>
              <a:rPr lang="en-US" sz="8099" spc="-340">
                <a:solidFill>
                  <a:srgbClr val="E3FF00"/>
                </a:solidFill>
                <a:latin typeface="Computer Says No"/>
                <a:ea typeface="Computer Says No"/>
                <a:cs typeface="Computer Says No"/>
                <a:sym typeface="Computer Says No"/>
              </a:rPr>
              <a:t>una trasformazione</a:t>
            </a:r>
            <a:r>
              <a:rPr lang="en-US" sz="8099" spc="-340">
                <a:solidFill>
                  <a:srgbClr val="FFFFFF"/>
                </a:solidFill>
                <a:latin typeface="Computer Says No"/>
                <a:ea typeface="Computer Says No"/>
                <a:cs typeface="Computer Says No"/>
                <a:sym typeface="Computer Says No"/>
              </a:rPr>
              <a:t>. Questi studenti possono scegliere di guidarla diventando i futuri professionisti che garantiranno un’IA </a:t>
            </a:r>
            <a:r>
              <a:rPr lang="en-US" sz="8099" spc="-340">
                <a:solidFill>
                  <a:srgbClr val="E3FF00"/>
                </a:solidFill>
                <a:latin typeface="Computer Says No"/>
                <a:ea typeface="Computer Says No"/>
                <a:cs typeface="Computer Says No"/>
                <a:sym typeface="Computer Says No"/>
              </a:rPr>
              <a:t>sicura, etica e utile per tutti</a:t>
            </a:r>
            <a:r>
              <a:rPr lang="en-US" sz="8099" spc="-340">
                <a:solidFill>
                  <a:srgbClr val="FFFFFF"/>
                </a:solidFill>
                <a:latin typeface="Computer Says No"/>
                <a:ea typeface="Computer Says No"/>
                <a:cs typeface="Computer Says No"/>
                <a:sym typeface="Computer Says No"/>
              </a:rPr>
              <a:t>.</a:t>
            </a:r>
          </a:p>
        </p:txBody>
      </p:sp>
      <p:sp>
        <p:nvSpPr>
          <p:cNvPr name="TextBox 8" id="8"/>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SO...</a:t>
            </a:r>
          </a:p>
        </p:txBody>
      </p:sp>
    </p:spTree>
  </p:cSld>
  <p:clrMapOvr>
    <a:masterClrMapping/>
  </p:clrMapOvr>
</p:sld>
</file>

<file path=ppt/slides/slide10.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sp>
        <p:nvSpPr>
          <p:cNvPr name="TextBox 4" id="4"/>
          <p:cNvSpPr txBox="true"/>
          <p:nvPr/>
        </p:nvSpPr>
        <p:spPr>
          <a:xfrm rot="0">
            <a:off x="9474115" y="4320187"/>
            <a:ext cx="5395019" cy="1044958"/>
          </a:xfrm>
          <a:prstGeom prst="rect">
            <a:avLst/>
          </a:prstGeom>
        </p:spPr>
        <p:txBody>
          <a:bodyPr anchor="t" rtlCol="false" tIns="0" lIns="0" bIns="0" rIns="0">
            <a:spAutoFit/>
          </a:bodyPr>
          <a:lstStyle/>
          <a:p>
            <a:pPr algn="l">
              <a:lnSpc>
                <a:spcPts val="6808"/>
              </a:lnSpc>
            </a:pPr>
            <a:r>
              <a:rPr lang="en-US" b="true" sz="8405" spc="-100">
                <a:solidFill>
                  <a:srgbClr val="FFFFFF"/>
                </a:solidFill>
                <a:latin typeface="Anteb Bold"/>
                <a:ea typeface="Anteb Bold"/>
                <a:cs typeface="Anteb Bold"/>
                <a:sym typeface="Anteb Bold"/>
              </a:rPr>
              <a:t>MMMMM.....</a:t>
            </a:r>
          </a:p>
        </p:txBody>
      </p:sp>
    </p:spTree>
  </p:cSld>
  <p:clrMapOvr>
    <a:masterClrMapping/>
  </p:clrMapOvr>
</p:sld>
</file>

<file path=ppt/slides/slide1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sp>
        <p:nvSpPr>
          <p:cNvPr name="Freeform 4" id="4"/>
          <p:cNvSpPr/>
          <p:nvPr/>
        </p:nvSpPr>
        <p:spPr>
          <a:xfrm flipH="false" flipV="false" rot="0">
            <a:off x="1582354" y="464310"/>
            <a:ext cx="15123291" cy="9281920"/>
          </a:xfrm>
          <a:custGeom>
            <a:avLst/>
            <a:gdLst/>
            <a:ahLst/>
            <a:cxnLst/>
            <a:rect r="r" b="b" t="t" l="l"/>
            <a:pathLst>
              <a:path h="9281920" w="15123291">
                <a:moveTo>
                  <a:pt x="0" y="0"/>
                </a:moveTo>
                <a:lnTo>
                  <a:pt x="15123292" y="0"/>
                </a:lnTo>
                <a:lnTo>
                  <a:pt x="15123292" y="9281920"/>
                </a:lnTo>
                <a:lnTo>
                  <a:pt x="0" y="9281920"/>
                </a:lnTo>
                <a:lnTo>
                  <a:pt x="0" y="0"/>
                </a:lnTo>
                <a:close/>
              </a:path>
            </a:pathLst>
          </a:custGeom>
          <a:blipFill>
            <a:blip r:embed="rId4"/>
            <a:stretch>
              <a:fillRect l="0" t="0" r="0" b="0"/>
            </a:stretch>
          </a:blipFill>
        </p:spPr>
      </p:sp>
      <p:sp>
        <p:nvSpPr>
          <p:cNvPr name="TextBox 5" id="5"/>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BS AND GENAI</a:t>
            </a:r>
          </a:p>
        </p:txBody>
      </p:sp>
      <p:sp>
        <p:nvSpPr>
          <p:cNvPr name="TextBox 6" id="6"/>
          <p:cNvSpPr txBox="true"/>
          <p:nvPr/>
        </p:nvSpPr>
        <p:spPr>
          <a:xfrm rot="0">
            <a:off x="3408134" y="1972926"/>
            <a:ext cx="11471731" cy="3225801"/>
          </a:xfrm>
          <a:prstGeom prst="rect">
            <a:avLst/>
          </a:prstGeom>
        </p:spPr>
        <p:txBody>
          <a:bodyPr anchor="t" rtlCol="false" tIns="0" lIns="0" bIns="0" rIns="0">
            <a:spAutoFit/>
          </a:bodyPr>
          <a:lstStyle/>
          <a:p>
            <a:pPr algn="l">
              <a:lnSpc>
                <a:spcPts val="1679"/>
              </a:lnSpc>
            </a:pPr>
          </a:p>
          <a:p>
            <a:pPr algn="just">
              <a:lnSpc>
                <a:spcPts val="6019"/>
              </a:lnSpc>
            </a:pPr>
          </a:p>
          <a:p>
            <a:pPr algn="just">
              <a:lnSpc>
                <a:spcPts val="6019"/>
              </a:lnSpc>
              <a:spcBef>
                <a:spcPct val="0"/>
              </a:spcBef>
            </a:pPr>
            <a:r>
              <a:rPr lang="en-US" sz="4299" spc="-68">
                <a:solidFill>
                  <a:srgbClr val="FFFFFF"/>
                </a:solidFill>
                <a:latin typeface="Saira Condensed"/>
                <a:ea typeface="Saira Condensed"/>
                <a:cs typeface="Saira Condensed"/>
                <a:sym typeface="Saira Condensed"/>
              </a:rPr>
              <a:t>Può suggerire qualche </a:t>
            </a:r>
            <a:r>
              <a:rPr lang="en-US" b="true" sz="4299" spc="-68">
                <a:solidFill>
                  <a:srgbClr val="FFFFFF"/>
                </a:solidFill>
                <a:latin typeface="Saira Condensed Bold"/>
                <a:ea typeface="Saira Condensed Bold"/>
                <a:cs typeface="Saira Condensed Bold"/>
                <a:sym typeface="Saira Condensed Bold"/>
              </a:rPr>
              <a:t>argomento approfondito da trattare con GenAI e loro</a:t>
            </a:r>
            <a:r>
              <a:rPr lang="en-US" sz="4299" spc="-68">
                <a:solidFill>
                  <a:srgbClr val="FFFFFF"/>
                </a:solidFill>
                <a:latin typeface="Saira Condensed"/>
                <a:ea typeface="Saira Condensed"/>
                <a:cs typeface="Saira Condensed"/>
                <a:sym typeface="Saira Condensed"/>
              </a:rPr>
              <a:t>? Mi piacerebbe tenere un discorso sul mio settore di lavoro che possa fornire loro un valore aggiunto!</a:t>
            </a:r>
          </a:p>
        </p:txBody>
      </p:sp>
    </p:spTree>
  </p:cSld>
  <p:clrMapOvr>
    <a:masterClrMapping/>
  </p:clrMapOvr>
</p:sld>
</file>

<file path=ppt/slides/slide1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grpSp>
        <p:nvGrpSpPr>
          <p:cNvPr name="Group 4" id="4"/>
          <p:cNvGrpSpPr/>
          <p:nvPr/>
        </p:nvGrpSpPr>
        <p:grpSpPr>
          <a:xfrm rot="0">
            <a:off x="5746092" y="0"/>
            <a:ext cx="12541908" cy="10287000"/>
            <a:chOff x="0" y="0"/>
            <a:chExt cx="3303219" cy="2709333"/>
          </a:xfrm>
        </p:grpSpPr>
        <p:sp>
          <p:nvSpPr>
            <p:cNvPr name="Freeform 5" id="5"/>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6" id="6"/>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7" id="7"/>
          <p:cNvSpPr txBox="true"/>
          <p:nvPr/>
        </p:nvSpPr>
        <p:spPr>
          <a:xfrm rot="0">
            <a:off x="6097587" y="428879"/>
            <a:ext cx="11838919" cy="9972167"/>
          </a:xfrm>
          <a:prstGeom prst="rect">
            <a:avLst/>
          </a:prstGeom>
        </p:spPr>
        <p:txBody>
          <a:bodyPr anchor="t" rtlCol="false" tIns="0" lIns="0" bIns="0" rIns="0">
            <a:spAutoFit/>
          </a:bodyPr>
          <a:lstStyle/>
          <a:p>
            <a:pPr algn="just">
              <a:lnSpc>
                <a:spcPts val="4143"/>
              </a:lnSpc>
            </a:pPr>
            <a:r>
              <a:rPr lang="en-US" sz="3699" spc="-155" u="sng">
                <a:solidFill>
                  <a:srgbClr val="FFFFFF"/>
                </a:solidFill>
                <a:latin typeface="Computer Says No"/>
                <a:ea typeface="Computer Says No"/>
                <a:cs typeface="Computer Says No"/>
                <a:sym typeface="Computer Says No"/>
              </a:rPr>
              <a:t>1. Come nasce un’Int</a:t>
            </a:r>
            <a:r>
              <a:rPr lang="en-US" sz="3699" spc="-155" u="sng">
                <a:solidFill>
                  <a:srgbClr val="FFFFFF"/>
                </a:solidFill>
                <a:latin typeface="Computer Says No"/>
                <a:ea typeface="Computer Says No"/>
                <a:cs typeface="Computer Says No"/>
                <a:sym typeface="Computer Says No"/>
              </a:rPr>
              <a:t>elligenza Artificiale Generativa</a:t>
            </a:r>
          </a:p>
          <a:p>
            <a:pPr algn="just" marL="798820" indent="-399410" lvl="1">
              <a:lnSpc>
                <a:spcPts val="4143"/>
              </a:lnSpc>
              <a:buFont typeface="Arial"/>
              <a:buChar char="•"/>
            </a:pPr>
            <a:r>
              <a:rPr lang="en-US" sz="3699" spc="-155">
                <a:solidFill>
                  <a:srgbClr val="E3FF00"/>
                </a:solidFill>
                <a:latin typeface="Computer Says No"/>
                <a:ea typeface="Computer Says No"/>
                <a:cs typeface="Computer Says No"/>
                <a:sym typeface="Computer Says No"/>
              </a:rPr>
              <a:t>Cos’è la GenAI e come funziona:</a:t>
            </a:r>
            <a:r>
              <a:rPr lang="en-US" sz="3699" spc="-155">
                <a:solidFill>
                  <a:srgbClr val="FFFFFF"/>
                </a:solidFill>
                <a:latin typeface="Computer Says No"/>
                <a:ea typeface="Computer Says No"/>
                <a:cs typeface="Computer Says No"/>
                <a:sym typeface="Computer Says No"/>
              </a:rPr>
              <a:t> Spiega in modo semplice i concetti di modelli di linguaggio (come ChatGPT) e come vengono “allenati” su grandi quantità di dati.</a:t>
            </a:r>
          </a:p>
          <a:p>
            <a:pPr algn="just" marL="798820" indent="-399410" lvl="1">
              <a:lnSpc>
                <a:spcPts val="4143"/>
              </a:lnSpc>
              <a:buFont typeface="Arial"/>
              <a:buChar char="•"/>
            </a:pPr>
            <a:r>
              <a:rPr lang="en-US" sz="3699" spc="-155">
                <a:solidFill>
                  <a:srgbClr val="E3FF00"/>
                </a:solidFill>
                <a:latin typeface="Computer Says No"/>
                <a:ea typeface="Computer Says No"/>
                <a:cs typeface="Computer Says No"/>
                <a:sym typeface="Computer Says No"/>
              </a:rPr>
              <a:t>Dietro le quinte:</a:t>
            </a:r>
            <a:r>
              <a:rPr lang="en-US" sz="3699" spc="-155">
                <a:solidFill>
                  <a:srgbClr val="FFFFFF"/>
                </a:solidFill>
                <a:latin typeface="Computer Says No"/>
                <a:ea typeface="Computer Says No"/>
                <a:cs typeface="Computer Says No"/>
                <a:sym typeface="Computer Says No"/>
              </a:rPr>
              <a:t> Racconta le diverse professionalità coinvolte, come i Data Scientist che selezionano i dati, gli AI Engineers che sviluppano gli algoritmi, e gli esperti di etica che ne valutano l'impatto.</a:t>
            </a:r>
          </a:p>
          <a:p>
            <a:pPr algn="just" marL="798820" indent="-399410" lvl="1">
              <a:lnSpc>
                <a:spcPts val="4143"/>
              </a:lnSpc>
              <a:buFont typeface="Arial"/>
              <a:buChar char="•"/>
            </a:pPr>
            <a:r>
              <a:rPr lang="en-US" sz="3699" spc="-155">
                <a:solidFill>
                  <a:srgbClr val="E3FF00"/>
                </a:solidFill>
                <a:latin typeface="Computer Says No"/>
                <a:ea typeface="Computer Says No"/>
                <a:cs typeface="Computer Says No"/>
                <a:sym typeface="Computer Says No"/>
              </a:rPr>
              <a:t>Impatto reale:</a:t>
            </a:r>
            <a:r>
              <a:rPr lang="en-US" sz="3699" spc="-155">
                <a:solidFill>
                  <a:srgbClr val="FFFFFF"/>
                </a:solidFill>
                <a:latin typeface="Computer Says No"/>
                <a:ea typeface="Computer Says No"/>
                <a:cs typeface="Computer Says No"/>
                <a:sym typeface="Computer Says No"/>
              </a:rPr>
              <a:t> Dai esempi pratici su come la GenAI venga utilizzata nel tuo lavoro, ad esempio per la comunicazione, il marketing o l’analisi dei dati.</a:t>
            </a:r>
          </a:p>
          <a:p>
            <a:pPr algn="just">
              <a:lnSpc>
                <a:spcPts val="4143"/>
              </a:lnSpc>
            </a:pPr>
          </a:p>
          <a:p>
            <a:pPr algn="just">
              <a:lnSpc>
                <a:spcPts val="4143"/>
              </a:lnSpc>
            </a:pPr>
            <a:r>
              <a:rPr lang="en-US" sz="3699" spc="-155" u="sng">
                <a:solidFill>
                  <a:srgbClr val="FFFFFF"/>
                </a:solidFill>
                <a:latin typeface="Computer Says No"/>
                <a:ea typeface="Computer Says No"/>
                <a:cs typeface="Computer Says No"/>
                <a:sym typeface="Computer Says No"/>
              </a:rPr>
              <a:t>2. Opportunità di lavoro con la GenAI</a:t>
            </a:r>
          </a:p>
          <a:p>
            <a:pPr algn="just">
              <a:lnSpc>
                <a:spcPts val="4143"/>
              </a:lnSpc>
            </a:pPr>
            <a:r>
              <a:rPr lang="en-US" sz="3699" spc="-155">
                <a:solidFill>
                  <a:srgbClr val="FFFFFF"/>
                </a:solidFill>
                <a:latin typeface="Computer Says No"/>
                <a:ea typeface="Computer Says No"/>
                <a:cs typeface="Computer Says No"/>
                <a:sym typeface="Computer Says No"/>
              </a:rPr>
              <a:t>Mostra agli studenti come le professioni legate alla GenAI stiano crescendo rapidamente, e includi esempi come:</a:t>
            </a:r>
          </a:p>
          <a:p>
            <a:pPr algn="just" marL="798820" indent="-399410" lvl="1">
              <a:lnSpc>
                <a:spcPts val="4143"/>
              </a:lnSpc>
              <a:buFont typeface="Arial"/>
              <a:buChar char="•"/>
            </a:pPr>
            <a:r>
              <a:rPr lang="en-US" sz="3699" spc="-155">
                <a:solidFill>
                  <a:srgbClr val="E3FF00"/>
                </a:solidFill>
                <a:latin typeface="Computer Says No"/>
                <a:ea typeface="Computer Says No"/>
                <a:cs typeface="Computer Says No"/>
                <a:sym typeface="Computer Says No"/>
              </a:rPr>
              <a:t>Prompt Engineer:</a:t>
            </a:r>
            <a:r>
              <a:rPr lang="en-US" sz="3699" spc="-155">
                <a:solidFill>
                  <a:srgbClr val="FFFFFF"/>
                </a:solidFill>
                <a:latin typeface="Computer Says No"/>
                <a:ea typeface="Computer Says No"/>
                <a:cs typeface="Computer Says No"/>
                <a:sym typeface="Computer Says No"/>
              </a:rPr>
              <a:t> Chi progetta e ottimizza i “comandi” dati alle IA per ottenere risposte più utili e precise.</a:t>
            </a:r>
          </a:p>
          <a:p>
            <a:pPr algn="just" marL="798820" indent="-399410" lvl="1">
              <a:lnSpc>
                <a:spcPts val="4143"/>
              </a:lnSpc>
              <a:buFont typeface="Arial"/>
              <a:buChar char="•"/>
            </a:pPr>
            <a:r>
              <a:rPr lang="en-US" sz="3699" spc="-155">
                <a:solidFill>
                  <a:srgbClr val="E3FF00"/>
                </a:solidFill>
                <a:latin typeface="Computer Says No"/>
                <a:ea typeface="Computer Says No"/>
                <a:cs typeface="Computer Says No"/>
                <a:sym typeface="Computer Says No"/>
              </a:rPr>
              <a:t>AI Content Creator:</a:t>
            </a:r>
            <a:r>
              <a:rPr lang="en-US" sz="3699" spc="-155">
                <a:solidFill>
                  <a:srgbClr val="FFFFFF"/>
                </a:solidFill>
                <a:latin typeface="Computer Says No"/>
                <a:ea typeface="Computer Says No"/>
                <a:cs typeface="Computer Says No"/>
                <a:sym typeface="Computer Says No"/>
              </a:rPr>
              <a:t> Una figura che lavora con strumenti di AI per creare contenuti originali in modo più rapido.</a:t>
            </a:r>
          </a:p>
          <a:p>
            <a:pPr algn="just" marL="798820" indent="-399410" lvl="1">
              <a:lnSpc>
                <a:spcPts val="4143"/>
              </a:lnSpc>
              <a:buFont typeface="Arial"/>
              <a:buChar char="•"/>
            </a:pPr>
            <a:r>
              <a:rPr lang="en-US" sz="3699" spc="-155">
                <a:solidFill>
                  <a:srgbClr val="E3FF00"/>
                </a:solidFill>
                <a:latin typeface="Computer Says No"/>
                <a:ea typeface="Computer Says No"/>
                <a:cs typeface="Computer Says No"/>
                <a:sym typeface="Computer Says No"/>
              </a:rPr>
              <a:t>AI Alignment Specialist:</a:t>
            </a:r>
            <a:r>
              <a:rPr lang="en-US" sz="3699" spc="-155">
                <a:solidFill>
                  <a:srgbClr val="FFFFFF"/>
                </a:solidFill>
                <a:latin typeface="Computer Says No"/>
                <a:ea typeface="Computer Says No"/>
                <a:cs typeface="Computer Says No"/>
                <a:sym typeface="Computer Says No"/>
              </a:rPr>
              <a:t> Lavora per assicurarsi che l’IA sia allineata agli obiettivi umani e non crei risultati indesiderati.</a:t>
            </a:r>
          </a:p>
          <a:p>
            <a:pPr algn="just">
              <a:lnSpc>
                <a:spcPts val="4143"/>
              </a:lnSpc>
            </a:pPr>
          </a:p>
        </p:txBody>
      </p:sp>
      <p:sp>
        <p:nvSpPr>
          <p:cNvPr name="TextBox 8" id="8"/>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TOPICS AND INTERSECTION</a:t>
            </a:r>
          </a:p>
        </p:txBody>
      </p:sp>
    </p:spTree>
  </p:cSld>
  <p:clrMapOvr>
    <a:masterClrMapping/>
  </p:clrMapOvr>
</p:sld>
</file>

<file path=ppt/slides/slide1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grpSp>
        <p:nvGrpSpPr>
          <p:cNvPr name="Group 4" id="4"/>
          <p:cNvGrpSpPr/>
          <p:nvPr/>
        </p:nvGrpSpPr>
        <p:grpSpPr>
          <a:xfrm rot="0">
            <a:off x="5746092" y="0"/>
            <a:ext cx="12541908" cy="10287000"/>
            <a:chOff x="0" y="0"/>
            <a:chExt cx="3303219" cy="2709333"/>
          </a:xfrm>
        </p:grpSpPr>
        <p:sp>
          <p:nvSpPr>
            <p:cNvPr name="Freeform 5" id="5"/>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6" id="6"/>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7" id="7"/>
          <p:cNvSpPr txBox="true"/>
          <p:nvPr/>
        </p:nvSpPr>
        <p:spPr>
          <a:xfrm rot="0">
            <a:off x="6097587" y="428879"/>
            <a:ext cx="11838919" cy="10137139"/>
          </a:xfrm>
          <a:prstGeom prst="rect">
            <a:avLst/>
          </a:prstGeom>
        </p:spPr>
        <p:txBody>
          <a:bodyPr anchor="t" rtlCol="false" tIns="0" lIns="0" bIns="0" rIns="0">
            <a:spAutoFit/>
          </a:bodyPr>
          <a:lstStyle/>
          <a:p>
            <a:pPr algn="just">
              <a:lnSpc>
                <a:spcPts val="4479"/>
              </a:lnSpc>
            </a:pPr>
            <a:r>
              <a:rPr lang="en-US" sz="3999" spc="-167" u="sng">
                <a:solidFill>
                  <a:srgbClr val="FFFFFF"/>
                </a:solidFill>
                <a:latin typeface="Computer Says No"/>
                <a:ea typeface="Computer Says No"/>
                <a:cs typeface="Computer Says No"/>
                <a:sym typeface="Computer Says No"/>
              </a:rPr>
              <a:t>3. Sfide etich</a:t>
            </a:r>
            <a:r>
              <a:rPr lang="en-US" sz="3999" spc="-167" u="sng">
                <a:solidFill>
                  <a:srgbClr val="FFFFFF"/>
                </a:solidFill>
                <a:latin typeface="Computer Says No"/>
                <a:ea typeface="Computer Says No"/>
                <a:cs typeface="Computer Says No"/>
                <a:sym typeface="Computer Says No"/>
              </a:rPr>
              <a:t>e e sicurezza della GenAI</a:t>
            </a:r>
          </a:p>
          <a:p>
            <a:pPr algn="just" marL="863588" indent="-431794" lvl="1">
              <a:lnSpc>
                <a:spcPts val="4479"/>
              </a:lnSpc>
              <a:buFont typeface="Arial"/>
              <a:buChar char="•"/>
            </a:pPr>
            <a:r>
              <a:rPr lang="en-US" sz="3999" spc="-167">
                <a:solidFill>
                  <a:srgbClr val="E3FF00"/>
                </a:solidFill>
                <a:latin typeface="Computer Says No"/>
                <a:ea typeface="Computer Says No"/>
                <a:cs typeface="Computer Says No"/>
                <a:sym typeface="Computer Says No"/>
              </a:rPr>
              <a:t>Bias e discriminazione:</a:t>
            </a:r>
            <a:r>
              <a:rPr lang="en-US" sz="3999" spc="-167">
                <a:solidFill>
                  <a:srgbClr val="FFFFFF"/>
                </a:solidFill>
                <a:latin typeface="Computer Says No"/>
                <a:ea typeface="Computer Says No"/>
                <a:cs typeface="Computer Says No"/>
                <a:sym typeface="Computer Says No"/>
              </a:rPr>
              <a:t> Spiega come la GenAI possa avere pregiudizi nei dati e quanto sia importante il ruolo di chi lavora per correggerli.</a:t>
            </a:r>
          </a:p>
          <a:p>
            <a:pPr algn="just" marL="863588" indent="-431794" lvl="1">
              <a:lnSpc>
                <a:spcPts val="4479"/>
              </a:lnSpc>
              <a:buFont typeface="Arial"/>
              <a:buChar char="•"/>
            </a:pPr>
            <a:r>
              <a:rPr lang="en-US" sz="3999" spc="-167">
                <a:solidFill>
                  <a:srgbClr val="E3FF00"/>
                </a:solidFill>
                <a:latin typeface="Computer Says No"/>
                <a:ea typeface="Computer Says No"/>
                <a:cs typeface="Computer Says No"/>
                <a:sym typeface="Computer Says No"/>
              </a:rPr>
              <a:t>Deepfake e disinformazione:</a:t>
            </a:r>
            <a:r>
              <a:rPr lang="en-US" sz="3999" spc="-167">
                <a:solidFill>
                  <a:srgbClr val="FFFFFF"/>
                </a:solidFill>
                <a:latin typeface="Computer Says No"/>
                <a:ea typeface="Computer Says No"/>
                <a:cs typeface="Computer Says No"/>
                <a:sym typeface="Computer Says No"/>
              </a:rPr>
              <a:t> Usa esempi concreti per illust</a:t>
            </a:r>
            <a:r>
              <a:rPr lang="en-US" sz="3999" spc="-167">
                <a:solidFill>
                  <a:srgbClr val="FFFFFF"/>
                </a:solidFill>
                <a:latin typeface="Computer Says No"/>
                <a:ea typeface="Computer Says No"/>
                <a:cs typeface="Computer Says No"/>
                <a:sym typeface="Computer Says No"/>
              </a:rPr>
              <a:t>rare rischi e strategie per mitigarli.</a:t>
            </a:r>
          </a:p>
          <a:p>
            <a:pPr algn="just" marL="863588" indent="-431794" lvl="1">
              <a:lnSpc>
                <a:spcPts val="4479"/>
              </a:lnSpc>
              <a:buFont typeface="Arial"/>
              <a:buChar char="•"/>
            </a:pPr>
            <a:r>
              <a:rPr lang="en-US" sz="3999" spc="-167">
                <a:solidFill>
                  <a:srgbClr val="E3FF00"/>
                </a:solidFill>
                <a:latin typeface="Computer Says No"/>
                <a:ea typeface="Computer Says No"/>
                <a:cs typeface="Computer Says No"/>
                <a:sym typeface="Computer Says No"/>
              </a:rPr>
              <a:t>Sostenibilità tecnologica:</a:t>
            </a:r>
            <a:r>
              <a:rPr lang="en-US" sz="3999" spc="-167">
                <a:solidFill>
                  <a:srgbClr val="FFFFFF"/>
                </a:solidFill>
                <a:latin typeface="Computer Says No"/>
                <a:ea typeface="Computer Says No"/>
                <a:cs typeface="Computer Says No"/>
                <a:sym typeface="Computer Says No"/>
              </a:rPr>
              <a:t> Parla dei costi energetici dell’addestramento dei modelli AI e delle innovazioni che puntano a ridurli.</a:t>
            </a:r>
          </a:p>
          <a:p>
            <a:pPr algn="just">
              <a:lnSpc>
                <a:spcPts val="4479"/>
              </a:lnSpc>
            </a:pPr>
          </a:p>
          <a:p>
            <a:pPr algn="just">
              <a:lnSpc>
                <a:spcPts val="4479"/>
              </a:lnSpc>
            </a:pPr>
            <a:r>
              <a:rPr lang="en-US" sz="3999" spc="-167" u="sng">
                <a:solidFill>
                  <a:srgbClr val="FFFFFF"/>
                </a:solidFill>
                <a:latin typeface="Computer Says No"/>
                <a:ea typeface="Computer Says No"/>
                <a:cs typeface="Computer Says No"/>
                <a:sym typeface="Computer Says No"/>
              </a:rPr>
              <a:t>4. GenAI e Comunicazione: Il tuo settore</a:t>
            </a:r>
          </a:p>
          <a:p>
            <a:pPr algn="just">
              <a:lnSpc>
                <a:spcPts val="4479"/>
              </a:lnSpc>
            </a:pPr>
            <a:r>
              <a:rPr lang="en-US" sz="3999" spc="-167">
                <a:solidFill>
                  <a:srgbClr val="FFFFFF"/>
                </a:solidFill>
                <a:latin typeface="Computer Says No"/>
                <a:ea typeface="Computer Says No"/>
                <a:cs typeface="Computer Says No"/>
                <a:sym typeface="Computer Says No"/>
              </a:rPr>
              <a:t>Racconta come utilizzi la GenAI nel tuo lavoro per:</a:t>
            </a:r>
          </a:p>
          <a:p>
            <a:pPr algn="just" marL="863588" indent="-431794" lvl="1">
              <a:lnSpc>
                <a:spcPts val="4479"/>
              </a:lnSpc>
              <a:buFont typeface="Arial"/>
              <a:buChar char="•"/>
            </a:pPr>
            <a:r>
              <a:rPr lang="en-US" sz="3999" spc="-167">
                <a:solidFill>
                  <a:srgbClr val="E3FF00"/>
                </a:solidFill>
                <a:latin typeface="Computer Says No"/>
                <a:ea typeface="Computer Says No"/>
                <a:cs typeface="Computer Says No"/>
                <a:sym typeface="Computer Says No"/>
              </a:rPr>
              <a:t>Analisi della reputazione online</a:t>
            </a:r>
            <a:r>
              <a:rPr lang="en-US" sz="3999" spc="-167">
                <a:solidFill>
                  <a:srgbClr val="FFFFFF"/>
                </a:solidFill>
                <a:latin typeface="Computer Says No"/>
                <a:ea typeface="Computer Says No"/>
                <a:cs typeface="Computer Says No"/>
                <a:sym typeface="Computer Says No"/>
              </a:rPr>
              <a:t>: Descrivi come l’AI può analizzare i commenti sui social media o le opinioni pubbliche in tempo reale, fornendo insight preziosi.</a:t>
            </a:r>
          </a:p>
          <a:p>
            <a:pPr algn="just" marL="863588" indent="-431794" lvl="1">
              <a:lnSpc>
                <a:spcPts val="4479"/>
              </a:lnSpc>
              <a:buFont typeface="Arial"/>
              <a:buChar char="•"/>
            </a:pPr>
            <a:r>
              <a:rPr lang="en-US" sz="3999" spc="-167">
                <a:solidFill>
                  <a:srgbClr val="E3FF00"/>
                </a:solidFill>
                <a:latin typeface="Computer Says No"/>
                <a:ea typeface="Computer Says No"/>
                <a:cs typeface="Computer Says No"/>
                <a:sym typeface="Computer Says No"/>
              </a:rPr>
              <a:t>Customer Care e Marketing:</a:t>
            </a:r>
            <a:r>
              <a:rPr lang="en-US" sz="3999" spc="-167">
                <a:solidFill>
                  <a:srgbClr val="FFFFFF"/>
                </a:solidFill>
                <a:latin typeface="Computer Says No"/>
                <a:ea typeface="Computer Says No"/>
                <a:cs typeface="Computer Says No"/>
                <a:sym typeface="Computer Says No"/>
              </a:rPr>
              <a:t> Spiega come l’AI generativa viene usata per rispondere rapidamente e con empatia ai clienti.</a:t>
            </a:r>
          </a:p>
          <a:p>
            <a:pPr algn="just" marL="863588" indent="-431794" lvl="1">
              <a:lnSpc>
                <a:spcPts val="4479"/>
              </a:lnSpc>
              <a:buFont typeface="Arial"/>
              <a:buChar char="•"/>
            </a:pPr>
            <a:r>
              <a:rPr lang="en-US" sz="3999" spc="-167">
                <a:solidFill>
                  <a:srgbClr val="E3FF00"/>
                </a:solidFill>
                <a:latin typeface="Computer Says No"/>
                <a:ea typeface="Computer Says No"/>
                <a:cs typeface="Computer Says No"/>
                <a:sym typeface="Computer Says No"/>
              </a:rPr>
              <a:t>Storytelling e creatività:</a:t>
            </a:r>
            <a:r>
              <a:rPr lang="en-US" sz="3999" spc="-167">
                <a:solidFill>
                  <a:srgbClr val="FFFFFF"/>
                </a:solidFill>
                <a:latin typeface="Computer Says No"/>
                <a:ea typeface="Computer Says No"/>
                <a:cs typeface="Computer Says No"/>
                <a:sym typeface="Computer Says No"/>
              </a:rPr>
              <a:t> Mostra come l’IA sia un partner creativo, capace di aiutare nella scrittura di testi o campagne pubblicitarie.</a:t>
            </a:r>
          </a:p>
          <a:p>
            <a:pPr algn="just">
              <a:lnSpc>
                <a:spcPts val="4479"/>
              </a:lnSpc>
            </a:pPr>
          </a:p>
        </p:txBody>
      </p:sp>
      <p:sp>
        <p:nvSpPr>
          <p:cNvPr name="TextBox 8" id="8"/>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TOPICS AND INTERSECTION</a:t>
            </a:r>
          </a:p>
        </p:txBody>
      </p:sp>
    </p:spTree>
  </p:cSld>
  <p:clrMapOvr>
    <a:masterClrMapping/>
  </p:clrMapOvr>
</p:sld>
</file>

<file path=ppt/slides/slide1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grpSp>
        <p:nvGrpSpPr>
          <p:cNvPr name="Group 4" id="4"/>
          <p:cNvGrpSpPr/>
          <p:nvPr/>
        </p:nvGrpSpPr>
        <p:grpSpPr>
          <a:xfrm rot="0">
            <a:off x="5746092" y="0"/>
            <a:ext cx="12541908" cy="10287000"/>
            <a:chOff x="0" y="0"/>
            <a:chExt cx="3303219" cy="2709333"/>
          </a:xfrm>
        </p:grpSpPr>
        <p:sp>
          <p:nvSpPr>
            <p:cNvPr name="Freeform 5" id="5"/>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6" id="6"/>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7" id="7"/>
          <p:cNvSpPr txBox="true"/>
          <p:nvPr/>
        </p:nvSpPr>
        <p:spPr>
          <a:xfrm rot="0">
            <a:off x="6097587" y="438404"/>
            <a:ext cx="11838919" cy="10381360"/>
          </a:xfrm>
          <a:prstGeom prst="rect">
            <a:avLst/>
          </a:prstGeom>
        </p:spPr>
        <p:txBody>
          <a:bodyPr anchor="t" rtlCol="false" tIns="0" lIns="0" bIns="0" rIns="0">
            <a:spAutoFit/>
          </a:bodyPr>
          <a:lstStyle/>
          <a:p>
            <a:pPr algn="just">
              <a:lnSpc>
                <a:spcPts val="5151"/>
              </a:lnSpc>
            </a:pPr>
            <a:r>
              <a:rPr lang="en-US" sz="4599" spc="-193" u="sng">
                <a:solidFill>
                  <a:srgbClr val="FFFFFF"/>
                </a:solidFill>
                <a:latin typeface="Computer Says No"/>
                <a:ea typeface="Computer Says No"/>
                <a:cs typeface="Computer Says No"/>
                <a:sym typeface="Computer Says No"/>
              </a:rPr>
              <a:t>5. Come in</a:t>
            </a:r>
            <a:r>
              <a:rPr lang="en-US" sz="4599" spc="-193" u="sng">
                <a:solidFill>
                  <a:srgbClr val="FFFFFF"/>
                </a:solidFill>
                <a:latin typeface="Computer Says No"/>
                <a:ea typeface="Computer Says No"/>
                <a:cs typeface="Computer Says No"/>
                <a:sym typeface="Computer Says No"/>
              </a:rPr>
              <a:t>iziare una carriera nell’IA</a:t>
            </a:r>
          </a:p>
          <a:p>
            <a:pPr algn="just" marL="993125" indent="-496562" lvl="1">
              <a:lnSpc>
                <a:spcPts val="5151"/>
              </a:lnSpc>
              <a:buFont typeface="Arial"/>
              <a:buChar char="•"/>
            </a:pPr>
            <a:r>
              <a:rPr lang="en-US" sz="4599" spc="-193">
                <a:solidFill>
                  <a:srgbClr val="E3FF00"/>
                </a:solidFill>
                <a:latin typeface="Computer Says No"/>
                <a:ea typeface="Computer Says No"/>
                <a:cs typeface="Computer Says No"/>
                <a:sym typeface="Computer Says No"/>
              </a:rPr>
              <a:t>Percorsi di studio:</a:t>
            </a:r>
            <a:r>
              <a:rPr lang="en-US" sz="4599" spc="-193">
                <a:solidFill>
                  <a:srgbClr val="FFFFFF"/>
                </a:solidFill>
                <a:latin typeface="Computer Says No"/>
                <a:ea typeface="Computer Says No"/>
                <a:cs typeface="Computer Says No"/>
                <a:sym typeface="Computer Says No"/>
              </a:rPr>
              <a:t> Introduci corsi universitari o ITS nel campo dell’info</a:t>
            </a:r>
            <a:r>
              <a:rPr lang="en-US" sz="4599" spc="-193">
                <a:solidFill>
                  <a:srgbClr val="FFFFFF"/>
                </a:solidFill>
                <a:latin typeface="Computer Says No"/>
                <a:ea typeface="Computer Says No"/>
                <a:cs typeface="Computer Says No"/>
                <a:sym typeface="Computer Says No"/>
              </a:rPr>
              <a:t>rmatica, del machine learning, e dell’analisi dei dati.</a:t>
            </a:r>
          </a:p>
          <a:p>
            <a:pPr algn="just" marL="993125" indent="-496562" lvl="1">
              <a:lnSpc>
                <a:spcPts val="5151"/>
              </a:lnSpc>
              <a:buFont typeface="Arial"/>
              <a:buChar char="•"/>
            </a:pPr>
            <a:r>
              <a:rPr lang="en-US" sz="4599" spc="-193">
                <a:solidFill>
                  <a:srgbClr val="E3FF00"/>
                </a:solidFill>
                <a:latin typeface="Computer Says No"/>
                <a:ea typeface="Computer Says No"/>
                <a:cs typeface="Computer Says No"/>
                <a:sym typeface="Computer Says No"/>
              </a:rPr>
              <a:t>Competenze necessarie:</a:t>
            </a:r>
            <a:r>
              <a:rPr lang="en-US" sz="4599" spc="-193">
                <a:solidFill>
                  <a:srgbClr val="FFFFFF"/>
                </a:solidFill>
                <a:latin typeface="Computer Says No"/>
                <a:ea typeface="Computer Says No"/>
                <a:cs typeface="Computer Says No"/>
                <a:sym typeface="Computer Says No"/>
              </a:rPr>
              <a:t> Elenca abilità utili, come programmazione (Python, R), conoscenza dei dati, problem-solving, e competenze etiche.</a:t>
            </a:r>
          </a:p>
          <a:p>
            <a:pPr algn="just" marL="993125" indent="-496562" lvl="1">
              <a:lnSpc>
                <a:spcPts val="5151"/>
              </a:lnSpc>
              <a:buFont typeface="Arial"/>
              <a:buChar char="•"/>
            </a:pPr>
            <a:r>
              <a:rPr lang="en-US" sz="4599" spc="-193">
                <a:solidFill>
                  <a:srgbClr val="E3FF00"/>
                </a:solidFill>
                <a:latin typeface="Computer Says No"/>
                <a:ea typeface="Computer Says No"/>
                <a:cs typeface="Computer Says No"/>
                <a:sym typeface="Computer Says No"/>
              </a:rPr>
              <a:t>Iniziative locali: </a:t>
            </a:r>
            <a:r>
              <a:rPr lang="en-US" sz="4599" spc="-193">
                <a:solidFill>
                  <a:srgbClr val="FFFFFF"/>
                </a:solidFill>
                <a:latin typeface="Computer Says No"/>
                <a:ea typeface="Computer Says No"/>
                <a:cs typeface="Computer Says No"/>
                <a:sym typeface="Computer Says No"/>
              </a:rPr>
              <a:t>Sottolinea le risorse disponibili in Emilia-Romagna (università, incubatori, stage).</a:t>
            </a:r>
          </a:p>
          <a:p>
            <a:pPr algn="just">
              <a:lnSpc>
                <a:spcPts val="5151"/>
              </a:lnSpc>
            </a:pPr>
          </a:p>
          <a:p>
            <a:pPr algn="just">
              <a:lnSpc>
                <a:spcPts val="5151"/>
              </a:lnSpc>
            </a:pPr>
            <a:r>
              <a:rPr lang="en-US" sz="4599" spc="-193" u="sng">
                <a:solidFill>
                  <a:srgbClr val="FFFFFF"/>
                </a:solidFill>
                <a:latin typeface="Computer Says No"/>
                <a:ea typeface="Computer Says No"/>
                <a:cs typeface="Computer Says No"/>
                <a:sym typeface="Computer Says No"/>
              </a:rPr>
              <a:t>6. Sfida interattiva finale: Costruire il futuro</a:t>
            </a:r>
          </a:p>
          <a:p>
            <a:pPr algn="just">
              <a:lnSpc>
                <a:spcPts val="5151"/>
              </a:lnSpc>
            </a:pPr>
            <a:r>
              <a:rPr lang="en-US" sz="4599" spc="-193">
                <a:solidFill>
                  <a:srgbClr val="FFFFFF"/>
                </a:solidFill>
                <a:latin typeface="Computer Says No"/>
                <a:ea typeface="Computer Says No"/>
                <a:cs typeface="Computer Says No"/>
                <a:sym typeface="Computer Says No"/>
              </a:rPr>
              <a:t>Termina con una sfida:</a:t>
            </a:r>
          </a:p>
          <a:p>
            <a:pPr algn="just" marL="993125" indent="-496562" lvl="1">
              <a:lnSpc>
                <a:spcPts val="5151"/>
              </a:lnSpc>
              <a:buFont typeface="Arial"/>
              <a:buChar char="•"/>
            </a:pPr>
            <a:r>
              <a:rPr lang="en-US" sz="4599" spc="-193">
                <a:solidFill>
                  <a:srgbClr val="E3FF00"/>
                </a:solidFill>
                <a:latin typeface="Computer Says No"/>
                <a:ea typeface="Computer Says No"/>
                <a:cs typeface="Computer Says No"/>
                <a:sym typeface="Computer Says No"/>
              </a:rPr>
              <a:t>Chiedi agli studenti:</a:t>
            </a:r>
            <a:r>
              <a:rPr lang="en-US" sz="4599" spc="-193">
                <a:solidFill>
                  <a:srgbClr val="FFFFFF"/>
                </a:solidFill>
                <a:latin typeface="Computer Says No"/>
                <a:ea typeface="Computer Says No"/>
                <a:cs typeface="Computer Says No"/>
                <a:sym typeface="Computer Says No"/>
              </a:rPr>
              <a:t> "Se poteste costruire un’IA che risolvesse un problema nel mondo, quale problema affrontereste? Come funzionerebbe?"</a:t>
            </a:r>
          </a:p>
          <a:p>
            <a:pPr algn="just" marL="993125" indent="-496562" lvl="1">
              <a:lnSpc>
                <a:spcPts val="5151"/>
              </a:lnSpc>
              <a:buFont typeface="Arial"/>
              <a:buChar char="•"/>
            </a:pPr>
            <a:r>
              <a:rPr lang="en-US" sz="4599" spc="-193">
                <a:solidFill>
                  <a:srgbClr val="FFFFFF"/>
                </a:solidFill>
                <a:latin typeface="Computer Says No"/>
                <a:ea typeface="Computer Says No"/>
                <a:cs typeface="Computer Says No"/>
                <a:sym typeface="Computer Says No"/>
              </a:rPr>
              <a:t>Incoraggia brainstorming creativo e discussioni di gruppo.</a:t>
            </a:r>
          </a:p>
          <a:p>
            <a:pPr algn="just">
              <a:lnSpc>
                <a:spcPts val="5151"/>
              </a:lnSpc>
            </a:pPr>
          </a:p>
        </p:txBody>
      </p:sp>
      <p:sp>
        <p:nvSpPr>
          <p:cNvPr name="TextBox 8" id="8"/>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TOPICS AND INTERSECTION</a:t>
            </a:r>
          </a:p>
        </p:txBody>
      </p:sp>
    </p:spTree>
  </p:cSld>
  <p:clrMapOvr>
    <a:masterClrMapping/>
  </p:clrMapOvr>
</p:sld>
</file>

<file path=ppt/slides/slide1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141677"/>
            <a:ext cx="18250750" cy="9695711"/>
          </a:xfrm>
          <a:custGeom>
            <a:avLst/>
            <a:gdLst/>
            <a:ahLst/>
            <a:cxnLst/>
            <a:rect r="r" b="b" t="t" l="l"/>
            <a:pathLst>
              <a:path h="9695711" w="18250750">
                <a:moveTo>
                  <a:pt x="0" y="0"/>
                </a:moveTo>
                <a:lnTo>
                  <a:pt x="18250750" y="0"/>
                </a:lnTo>
                <a:lnTo>
                  <a:pt x="18250750" y="9695711"/>
                </a:lnTo>
                <a:lnTo>
                  <a:pt x="0" y="9695711"/>
                </a:lnTo>
                <a:lnTo>
                  <a:pt x="0" y="0"/>
                </a:lnTo>
                <a:close/>
              </a:path>
            </a:pathLst>
          </a:custGeom>
          <a:blipFill>
            <a:blip r:embed="rId2"/>
            <a:stretch>
              <a:fillRect l="0" t="0" r="0" b="0"/>
            </a:stretch>
          </a:blipFill>
        </p:spPr>
      </p:sp>
      <p:sp>
        <p:nvSpPr>
          <p:cNvPr name="TextBox 3" id="3"/>
          <p:cNvSpPr txBox="true"/>
          <p:nvPr/>
        </p:nvSpPr>
        <p:spPr>
          <a:xfrm rot="0">
            <a:off x="346902" y="7436180"/>
            <a:ext cx="3449676" cy="2270441"/>
          </a:xfrm>
          <a:prstGeom prst="rect">
            <a:avLst/>
          </a:prstGeom>
        </p:spPr>
        <p:txBody>
          <a:bodyPr anchor="t" rtlCol="false" tIns="0" lIns="0" bIns="0" rIns="0">
            <a:spAutoFit/>
          </a:bodyPr>
          <a:lstStyle/>
          <a:p>
            <a:pPr algn="just">
              <a:lnSpc>
                <a:spcPts val="4532"/>
              </a:lnSpc>
            </a:pPr>
            <a:r>
              <a:rPr lang="en-US" sz="3237" spc="-51">
                <a:solidFill>
                  <a:srgbClr val="000000"/>
                </a:solidFill>
                <a:latin typeface="Saira Condensed"/>
                <a:ea typeface="Saira Condensed"/>
                <a:cs typeface="Saira Condensed"/>
                <a:sym typeface="Saira Condensed"/>
              </a:rPr>
              <a:t>Fantastico!</a:t>
            </a:r>
          </a:p>
          <a:p>
            <a:pPr algn="just">
              <a:lnSpc>
                <a:spcPts val="4532"/>
              </a:lnSpc>
              <a:spcBef>
                <a:spcPct val="0"/>
              </a:spcBef>
            </a:pPr>
            <a:r>
              <a:rPr lang="en-US" sz="3237" spc="-51">
                <a:solidFill>
                  <a:srgbClr val="000000"/>
                </a:solidFill>
                <a:latin typeface="Saira Condensed"/>
                <a:ea typeface="Saira Condensed"/>
                <a:cs typeface="Saira Condensed"/>
                <a:sym typeface="Saira Condensed"/>
              </a:rPr>
              <a:t>Mi disegni una </a:t>
            </a:r>
            <a:r>
              <a:rPr lang="en-US" b="true" sz="3237" spc="-51">
                <a:solidFill>
                  <a:srgbClr val="000000"/>
                </a:solidFill>
                <a:latin typeface="Saira Condensed Bold"/>
                <a:ea typeface="Saira Condensed Bold"/>
                <a:cs typeface="Saira Condensed Bold"/>
                <a:sym typeface="Saira Condensed Bold"/>
              </a:rPr>
              <a:t>mindmap</a:t>
            </a:r>
            <a:r>
              <a:rPr lang="en-US" sz="3237" spc="-51">
                <a:solidFill>
                  <a:srgbClr val="000000"/>
                </a:solidFill>
                <a:latin typeface="Saira Condensed"/>
                <a:ea typeface="Saira Condensed"/>
                <a:cs typeface="Saira Condensed"/>
                <a:sym typeface="Saira Condensed"/>
              </a:rPr>
              <a:t> per favore, usando </a:t>
            </a:r>
            <a:r>
              <a:rPr lang="en-US" b="true" sz="3237" spc="-51">
                <a:solidFill>
                  <a:srgbClr val="000000"/>
                </a:solidFill>
                <a:latin typeface="Saira Condensed Bold"/>
                <a:ea typeface="Saira Condensed Bold"/>
                <a:cs typeface="Saira Condensed Bold"/>
                <a:sym typeface="Saira Condensed Bold"/>
              </a:rPr>
              <a:t>markmap</a:t>
            </a:r>
            <a:r>
              <a:rPr lang="en-US" sz="3237" spc="-51">
                <a:solidFill>
                  <a:srgbClr val="000000"/>
                </a:solidFill>
                <a:latin typeface="Saira Condensed"/>
                <a:ea typeface="Saira Condensed"/>
                <a:cs typeface="Saira Condensed"/>
                <a:sym typeface="Saira Condensed"/>
              </a:rPr>
              <a:t>?</a:t>
            </a:r>
          </a:p>
        </p:txBody>
      </p:sp>
    </p:spTree>
  </p:cSld>
  <p:clrMapOvr>
    <a:masterClrMapping/>
  </p:clrMapOvr>
</p:sld>
</file>

<file path=ppt/slides/slide1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7281155" y="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true" flipV="false" rot="0">
            <a:off x="-2593851" y="-774501"/>
            <a:ext cx="14089704" cy="11836003"/>
          </a:xfrm>
          <a:custGeom>
            <a:avLst/>
            <a:gdLst/>
            <a:ahLst/>
            <a:cxnLst/>
            <a:rect r="r" b="b" t="t" l="l"/>
            <a:pathLst>
              <a:path h="11836003" w="14089704">
                <a:moveTo>
                  <a:pt x="14089704" y="0"/>
                </a:moveTo>
                <a:lnTo>
                  <a:pt x="0" y="0"/>
                </a:lnTo>
                <a:lnTo>
                  <a:pt x="0" y="11836002"/>
                </a:lnTo>
                <a:lnTo>
                  <a:pt x="14089704" y="11836002"/>
                </a:lnTo>
                <a:lnTo>
                  <a:pt x="14089704" y="0"/>
                </a:lnTo>
                <a:close/>
              </a:path>
            </a:pathLst>
          </a:custGeom>
          <a:blipFill>
            <a:blip r:embed="rId3"/>
            <a:stretch>
              <a:fillRect l="0" t="-54298" r="0" b="-51317"/>
            </a:stretch>
          </a:blipFill>
        </p:spPr>
      </p:sp>
      <p:sp>
        <p:nvSpPr>
          <p:cNvPr name="Freeform 5" id="5"/>
          <p:cNvSpPr/>
          <p:nvPr/>
        </p:nvSpPr>
        <p:spPr>
          <a:xfrm flipH="false" flipV="false" rot="0">
            <a:off x="2870583" y="2375653"/>
            <a:ext cx="12546834" cy="6857897"/>
          </a:xfrm>
          <a:custGeom>
            <a:avLst/>
            <a:gdLst/>
            <a:ahLst/>
            <a:cxnLst/>
            <a:rect r="r" b="b" t="t" l="l"/>
            <a:pathLst>
              <a:path h="6857897" w="12546834">
                <a:moveTo>
                  <a:pt x="0" y="0"/>
                </a:moveTo>
                <a:lnTo>
                  <a:pt x="12546834" y="0"/>
                </a:lnTo>
                <a:lnTo>
                  <a:pt x="12546834" y="6857897"/>
                </a:lnTo>
                <a:lnTo>
                  <a:pt x="0" y="6857897"/>
                </a:lnTo>
                <a:lnTo>
                  <a:pt x="0" y="0"/>
                </a:lnTo>
                <a:close/>
              </a:path>
            </a:pathLst>
          </a:custGeom>
          <a:blipFill>
            <a:blip r:embed="rId4"/>
            <a:stretch>
              <a:fillRect l="0" t="0" r="0" b="0"/>
            </a:stretch>
          </a:blipFill>
        </p:spPr>
      </p:sp>
      <p:sp>
        <p:nvSpPr>
          <p:cNvPr name="TextBox 6" id="6"/>
          <p:cNvSpPr txBox="true"/>
          <p:nvPr/>
        </p:nvSpPr>
        <p:spPr>
          <a:xfrm rot="0">
            <a:off x="5940572" y="454808"/>
            <a:ext cx="5599807" cy="1436740"/>
          </a:xfrm>
          <a:prstGeom prst="rect">
            <a:avLst/>
          </a:prstGeom>
        </p:spPr>
        <p:txBody>
          <a:bodyPr anchor="t" rtlCol="false" tIns="0" lIns="0" bIns="0" rIns="0">
            <a:spAutoFit/>
          </a:bodyPr>
          <a:lstStyle/>
          <a:p>
            <a:pPr algn="just">
              <a:lnSpc>
                <a:spcPts val="9300"/>
              </a:lnSpc>
            </a:pPr>
            <a:r>
              <a:rPr lang="en-US" sz="9490">
                <a:solidFill>
                  <a:srgbClr val="FFFFFF"/>
                </a:solidFill>
                <a:latin typeface="DIN 1451 Std"/>
                <a:ea typeface="DIN 1451 Std"/>
                <a:cs typeface="DIN 1451 Std"/>
                <a:sym typeface="DIN 1451 Std"/>
              </a:rPr>
              <a:t>ALLUCINAZIONI</a:t>
            </a:r>
          </a:p>
        </p:txBody>
      </p:sp>
    </p:spTree>
  </p:cSld>
  <p:clrMapOvr>
    <a:masterClrMapping/>
  </p:clrMapOvr>
</p:sld>
</file>

<file path=ppt/slides/slide1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183" t="0" r="-183" b="0"/>
            </a:stretch>
          </a:blipFill>
        </p:spPr>
      </p:sp>
      <p:sp>
        <p:nvSpPr>
          <p:cNvPr name="Freeform 3" id="3"/>
          <p:cNvSpPr/>
          <p:nvPr/>
        </p:nvSpPr>
        <p:spPr>
          <a:xfrm flipH="true" flipV="false" rot="0">
            <a:off x="-127002" y="-1375825"/>
            <a:ext cx="14089704" cy="11836003"/>
          </a:xfrm>
          <a:custGeom>
            <a:avLst/>
            <a:gdLst/>
            <a:ahLst/>
            <a:cxnLst/>
            <a:rect r="r" b="b" t="t" l="l"/>
            <a:pathLst>
              <a:path h="11836003" w="14089704">
                <a:moveTo>
                  <a:pt x="14089705" y="0"/>
                </a:moveTo>
                <a:lnTo>
                  <a:pt x="0" y="0"/>
                </a:lnTo>
                <a:lnTo>
                  <a:pt x="0" y="11836003"/>
                </a:lnTo>
                <a:lnTo>
                  <a:pt x="14089705" y="11836003"/>
                </a:lnTo>
                <a:lnTo>
                  <a:pt x="14089705" y="0"/>
                </a:lnTo>
                <a:close/>
              </a:path>
            </a:pathLst>
          </a:custGeom>
          <a:blipFill>
            <a:blip r:embed="rId3"/>
            <a:stretch>
              <a:fillRect l="0" t="-54298" r="0" b="-51317"/>
            </a:stretch>
          </a:blipFill>
        </p:spPr>
      </p:sp>
      <p:sp>
        <p:nvSpPr>
          <p:cNvPr name="TextBox 4" id="4"/>
          <p:cNvSpPr txBox="true"/>
          <p:nvPr/>
        </p:nvSpPr>
        <p:spPr>
          <a:xfrm rot="0">
            <a:off x="340091" y="4582795"/>
            <a:ext cx="6577759" cy="1064261"/>
          </a:xfrm>
          <a:prstGeom prst="rect">
            <a:avLst/>
          </a:prstGeom>
        </p:spPr>
        <p:txBody>
          <a:bodyPr anchor="t" rtlCol="false" tIns="0" lIns="0" bIns="0" rIns="0">
            <a:spAutoFit/>
          </a:bodyPr>
          <a:lstStyle/>
          <a:p>
            <a:pPr algn="l">
              <a:lnSpc>
                <a:spcPts val="4339"/>
              </a:lnSpc>
              <a:spcBef>
                <a:spcPct val="0"/>
              </a:spcBef>
            </a:pPr>
            <a:r>
              <a:rPr lang="en-US" b="true" sz="3099">
                <a:solidFill>
                  <a:srgbClr val="FFFFFF"/>
                </a:solidFill>
                <a:latin typeface="Saira Condensed Bold"/>
                <a:ea typeface="Saira Condensed Bold"/>
                <a:cs typeface="Saira Condensed Bold"/>
                <a:sym typeface="Saira Condensed Bold"/>
              </a:rPr>
              <a:t>Scrivi una cold letter per presentare il mio servizio di colorazione gatti</a:t>
            </a:r>
          </a:p>
        </p:txBody>
      </p:sp>
      <p:sp>
        <p:nvSpPr>
          <p:cNvPr name="Freeform 5" id="5"/>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TextBox 6" id="6"/>
          <p:cNvSpPr txBox="true"/>
          <p:nvPr/>
        </p:nvSpPr>
        <p:spPr>
          <a:xfrm rot="0">
            <a:off x="13614282" y="157709"/>
            <a:ext cx="4589318" cy="963930"/>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prompt:a cat with fur painted in rainbow colors, leica, shot on Agfa Vista 200, 4k --ar 16:9 --v 5.1</a:t>
            </a:r>
            <a:r>
              <a:rPr lang="en-US" b="true" sz="1800">
                <a:solidFill>
                  <a:srgbClr val="FFFFFF"/>
                </a:solidFill>
                <a:latin typeface="Anteb Bold"/>
                <a:ea typeface="Anteb Bold"/>
                <a:cs typeface="Anteb Bold"/>
                <a:sym typeface="Anteb Bold"/>
              </a:rPr>
              <a:t> </a:t>
            </a:r>
          </a:p>
        </p:txBody>
      </p:sp>
      <p:sp>
        <p:nvSpPr>
          <p:cNvPr name="TextBox 7" id="7"/>
          <p:cNvSpPr txBox="true"/>
          <p:nvPr/>
        </p:nvSpPr>
        <p:spPr>
          <a:xfrm rot="0">
            <a:off x="340091" y="918471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UN SERVIZIO DI COLORAZIONE GATTI</a:t>
            </a:r>
          </a:p>
        </p:txBody>
      </p:sp>
    </p:spTree>
  </p:cSld>
  <p:clrMapOvr>
    <a:masterClrMapping/>
  </p:clrMapOvr>
</p:sld>
</file>

<file path=ppt/slides/slide18.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183" t="0" r="-18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TextBox 4" id="4"/>
          <p:cNvSpPr txBox="true"/>
          <p:nvPr/>
        </p:nvSpPr>
        <p:spPr>
          <a:xfrm rot="0">
            <a:off x="13614282" y="157709"/>
            <a:ext cx="4589318" cy="963930"/>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prompt:a cat with fur painted in rainbow colors, leica, shot on Agfa Vista 200, 4k --ar 16:9 --v 5.1</a:t>
            </a:r>
            <a:r>
              <a:rPr lang="en-US" b="true" sz="1800">
                <a:solidFill>
                  <a:srgbClr val="FFFFFF"/>
                </a:solidFill>
                <a:latin typeface="Anteb Bold"/>
                <a:ea typeface="Anteb Bold"/>
                <a:cs typeface="Anteb Bold"/>
                <a:sym typeface="Anteb Bold"/>
              </a:rPr>
              <a:t> </a:t>
            </a:r>
          </a:p>
        </p:txBody>
      </p:sp>
      <p:sp>
        <p:nvSpPr>
          <p:cNvPr name="Freeform 5" id="5"/>
          <p:cNvSpPr/>
          <p:nvPr/>
        </p:nvSpPr>
        <p:spPr>
          <a:xfrm flipH="false" flipV="false" rot="0">
            <a:off x="1063271" y="2599645"/>
            <a:ext cx="16443586" cy="5724740"/>
          </a:xfrm>
          <a:custGeom>
            <a:avLst/>
            <a:gdLst/>
            <a:ahLst/>
            <a:cxnLst/>
            <a:rect r="r" b="b" t="t" l="l"/>
            <a:pathLst>
              <a:path h="5724740" w="16443586">
                <a:moveTo>
                  <a:pt x="0" y="0"/>
                </a:moveTo>
                <a:lnTo>
                  <a:pt x="16443585" y="0"/>
                </a:lnTo>
                <a:lnTo>
                  <a:pt x="16443585" y="5724740"/>
                </a:lnTo>
                <a:lnTo>
                  <a:pt x="0" y="5724740"/>
                </a:lnTo>
                <a:lnTo>
                  <a:pt x="0" y="0"/>
                </a:lnTo>
                <a:close/>
              </a:path>
            </a:pathLst>
          </a:custGeom>
          <a:blipFill>
            <a:blip r:embed="rId4"/>
            <a:stretch>
              <a:fillRect l="0" t="0" r="0" b="0"/>
            </a:stretch>
          </a:blipFill>
        </p:spPr>
      </p:sp>
      <p:sp>
        <p:nvSpPr>
          <p:cNvPr name="TextBox 6" id="6"/>
          <p:cNvSpPr txBox="true"/>
          <p:nvPr/>
        </p:nvSpPr>
        <p:spPr>
          <a:xfrm rot="0">
            <a:off x="340091" y="918471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UN SERVIZIO DI COLORAZIONE GATTI</a:t>
            </a:r>
          </a:p>
        </p:txBody>
      </p:sp>
    </p:spTree>
  </p:cSld>
  <p:clrMapOvr>
    <a:masterClrMapping/>
  </p:clrMapOvr>
</p:sld>
</file>

<file path=ppt/slides/slide19.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9609" t="-22469" r="-27807" b="-37446"/>
            </a:stretch>
          </a:blipFill>
        </p:spPr>
      </p:sp>
      <p:sp>
        <p:nvSpPr>
          <p:cNvPr name="Freeform 3" id="3"/>
          <p:cNvSpPr/>
          <p:nvPr/>
        </p:nvSpPr>
        <p:spPr>
          <a:xfrm flipH="true" flipV="false" rot="0">
            <a:off x="-96110" y="-1365527"/>
            <a:ext cx="14089704" cy="11836003"/>
          </a:xfrm>
          <a:custGeom>
            <a:avLst/>
            <a:gdLst/>
            <a:ahLst/>
            <a:cxnLst/>
            <a:rect r="r" b="b" t="t" l="l"/>
            <a:pathLst>
              <a:path h="11836003" w="14089704">
                <a:moveTo>
                  <a:pt x="14089705" y="0"/>
                </a:moveTo>
                <a:lnTo>
                  <a:pt x="0" y="0"/>
                </a:lnTo>
                <a:lnTo>
                  <a:pt x="0" y="11836002"/>
                </a:lnTo>
                <a:lnTo>
                  <a:pt x="14089705" y="11836002"/>
                </a:lnTo>
                <a:lnTo>
                  <a:pt x="14089705" y="0"/>
                </a:lnTo>
                <a:close/>
              </a:path>
            </a:pathLst>
          </a:custGeom>
          <a:blipFill>
            <a:blip r:embed="rId3"/>
            <a:stretch>
              <a:fillRect l="0" t="-54298" r="0" b="-51317"/>
            </a:stretch>
          </a:blipFill>
        </p:spPr>
      </p:sp>
      <p:sp>
        <p:nvSpPr>
          <p:cNvPr name="Freeform 4" id="4"/>
          <p:cNvSpPr/>
          <p:nvPr/>
        </p:nvSpPr>
        <p:spPr>
          <a:xfrm flipH="false" flipV="false" rot="0">
            <a:off x="11171327" y="0"/>
            <a:ext cx="7116673" cy="10287000"/>
          </a:xfrm>
          <a:custGeom>
            <a:avLst/>
            <a:gdLst/>
            <a:ahLst/>
            <a:cxnLst/>
            <a:rect r="r" b="b" t="t" l="l"/>
            <a:pathLst>
              <a:path h="10287000" w="7116673">
                <a:moveTo>
                  <a:pt x="0" y="0"/>
                </a:moveTo>
                <a:lnTo>
                  <a:pt x="7116673" y="0"/>
                </a:lnTo>
                <a:lnTo>
                  <a:pt x="7116673" y="10287000"/>
                </a:lnTo>
                <a:lnTo>
                  <a:pt x="0" y="10287000"/>
                </a:lnTo>
                <a:lnTo>
                  <a:pt x="0" y="0"/>
                </a:lnTo>
                <a:close/>
              </a:path>
            </a:pathLst>
          </a:custGeom>
          <a:blipFill>
            <a:blip r:embed="rId4"/>
            <a:stretch>
              <a:fillRect l="0" t="0" r="0" b="0"/>
            </a:stretch>
          </a:blipFill>
        </p:spPr>
      </p:sp>
      <p:grpSp>
        <p:nvGrpSpPr>
          <p:cNvPr name="Group 5" id="5"/>
          <p:cNvGrpSpPr/>
          <p:nvPr/>
        </p:nvGrpSpPr>
        <p:grpSpPr>
          <a:xfrm rot="0">
            <a:off x="11302396" y="68600"/>
            <a:ext cx="6807245" cy="731533"/>
            <a:chOff x="0" y="0"/>
            <a:chExt cx="1792855" cy="192667"/>
          </a:xfrm>
        </p:grpSpPr>
        <p:sp>
          <p:nvSpPr>
            <p:cNvPr name="Freeform 6" id="6"/>
            <p:cNvSpPr/>
            <p:nvPr/>
          </p:nvSpPr>
          <p:spPr>
            <a:xfrm flipH="false" flipV="false" rot="0">
              <a:off x="0" y="0"/>
              <a:ext cx="1792855" cy="192667"/>
            </a:xfrm>
            <a:custGeom>
              <a:avLst/>
              <a:gdLst/>
              <a:ahLst/>
              <a:cxnLst/>
              <a:rect r="r" b="b" t="t" l="l"/>
              <a:pathLst>
                <a:path h="192667" w="1792855">
                  <a:moveTo>
                    <a:pt x="0" y="0"/>
                  </a:moveTo>
                  <a:lnTo>
                    <a:pt x="1792855" y="0"/>
                  </a:lnTo>
                  <a:lnTo>
                    <a:pt x="1792855" y="192667"/>
                  </a:lnTo>
                  <a:lnTo>
                    <a:pt x="0" y="192667"/>
                  </a:lnTo>
                  <a:close/>
                </a:path>
              </a:pathLst>
            </a:custGeom>
            <a:solidFill>
              <a:srgbClr val="A21502">
                <a:alpha val="18824"/>
              </a:srgbClr>
            </a:solidFill>
          </p:spPr>
        </p:sp>
        <p:sp>
          <p:nvSpPr>
            <p:cNvPr name="TextBox 7" id="7"/>
            <p:cNvSpPr txBox="true"/>
            <p:nvPr/>
          </p:nvSpPr>
          <p:spPr>
            <a:xfrm>
              <a:off x="0" y="-85725"/>
              <a:ext cx="1792855" cy="278392"/>
            </a:xfrm>
            <a:prstGeom prst="rect">
              <a:avLst/>
            </a:prstGeom>
          </p:spPr>
          <p:txBody>
            <a:bodyPr anchor="ctr" rtlCol="false" tIns="50800" lIns="50800" bIns="50800" rIns="50800"/>
            <a:lstStyle/>
            <a:p>
              <a:pPr algn="ctr">
                <a:lnSpc>
                  <a:spcPts val="3079"/>
                </a:lnSpc>
              </a:pPr>
            </a:p>
          </p:txBody>
        </p:sp>
      </p:grpSp>
      <p:sp>
        <p:nvSpPr>
          <p:cNvPr name="Freeform 8" id="8"/>
          <p:cNvSpPr/>
          <p:nvPr/>
        </p:nvSpPr>
        <p:spPr>
          <a:xfrm flipH="false" flipV="false" rot="0">
            <a:off x="5886938" y="853575"/>
            <a:ext cx="7212360" cy="9433425"/>
          </a:xfrm>
          <a:custGeom>
            <a:avLst/>
            <a:gdLst/>
            <a:ahLst/>
            <a:cxnLst/>
            <a:rect r="r" b="b" t="t" l="l"/>
            <a:pathLst>
              <a:path h="9433425" w="7212360">
                <a:moveTo>
                  <a:pt x="0" y="0"/>
                </a:moveTo>
                <a:lnTo>
                  <a:pt x="7212360" y="0"/>
                </a:lnTo>
                <a:lnTo>
                  <a:pt x="7212360" y="9433425"/>
                </a:lnTo>
                <a:lnTo>
                  <a:pt x="0" y="9433425"/>
                </a:lnTo>
                <a:lnTo>
                  <a:pt x="0" y="0"/>
                </a:lnTo>
                <a:close/>
              </a:path>
            </a:pathLst>
          </a:custGeom>
          <a:blipFill>
            <a:blip r:embed="rId5"/>
            <a:stretch>
              <a:fillRect l="0" t="0" r="0" b="0"/>
            </a:stretch>
          </a:blipFill>
        </p:spPr>
      </p:sp>
      <p:sp>
        <p:nvSpPr>
          <p:cNvPr name="TextBox 9" id="9"/>
          <p:cNvSpPr txBox="true"/>
          <p:nvPr/>
        </p:nvSpPr>
        <p:spPr>
          <a:xfrm rot="0">
            <a:off x="487680" y="529616"/>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SCHEDE PRODOTTO</a:t>
            </a:r>
          </a:p>
        </p:txBody>
      </p:sp>
      <p:sp>
        <p:nvSpPr>
          <p:cNvPr name="TextBox 10" id="10"/>
          <p:cNvSpPr txBox="true"/>
          <p:nvPr/>
        </p:nvSpPr>
        <p:spPr>
          <a:xfrm rot="0">
            <a:off x="487680" y="2883801"/>
            <a:ext cx="6717394" cy="4499203"/>
          </a:xfrm>
          <a:prstGeom prst="rect">
            <a:avLst/>
          </a:prstGeom>
        </p:spPr>
        <p:txBody>
          <a:bodyPr anchor="t" rtlCol="false" tIns="0" lIns="0" bIns="0" rIns="0">
            <a:spAutoFit/>
          </a:bodyPr>
          <a:lstStyle/>
          <a:p>
            <a:pPr algn="l">
              <a:lnSpc>
                <a:spcPts val="4510"/>
              </a:lnSpc>
            </a:pPr>
            <a:r>
              <a:rPr lang="en-US" sz="3221">
                <a:solidFill>
                  <a:srgbClr val="FFFFFF"/>
                </a:solidFill>
                <a:latin typeface="Saira Condensed"/>
                <a:ea typeface="Saira Condensed"/>
                <a:cs typeface="Saira Condensed"/>
                <a:sym typeface="Saira Condensed"/>
              </a:rPr>
              <a:t>Eccoti l'immagine del prodotto.</a:t>
            </a:r>
          </a:p>
          <a:p>
            <a:pPr algn="l">
              <a:lnSpc>
                <a:spcPts val="4510"/>
              </a:lnSpc>
            </a:pPr>
            <a:r>
              <a:rPr lang="en-US" sz="3221">
                <a:solidFill>
                  <a:srgbClr val="FFFFFF"/>
                </a:solidFill>
                <a:latin typeface="Saira Condensed"/>
                <a:ea typeface="Saira Condensed"/>
                <a:cs typeface="Saira Condensed"/>
                <a:sym typeface="Saira Condensed"/>
              </a:rPr>
              <a:t>Scrivimi per cortesia, approfonditi e dettagliati:</a:t>
            </a:r>
          </a:p>
          <a:p>
            <a:pPr algn="l">
              <a:lnSpc>
                <a:spcPts val="4510"/>
              </a:lnSpc>
            </a:pPr>
          </a:p>
          <a:p>
            <a:pPr algn="l" marL="695628" indent="-347814" lvl="1">
              <a:lnSpc>
                <a:spcPts val="4510"/>
              </a:lnSpc>
              <a:buFont typeface="Arial"/>
              <a:buChar char="•"/>
            </a:pPr>
            <a:r>
              <a:rPr lang="en-US" sz="3221">
                <a:solidFill>
                  <a:srgbClr val="FFFFFF"/>
                </a:solidFill>
                <a:latin typeface="Saira Condensed"/>
                <a:ea typeface="Saira Condensed"/>
                <a:cs typeface="Saira Condensed"/>
                <a:sym typeface="Saira Condensed"/>
              </a:rPr>
              <a:t>Un </a:t>
            </a:r>
            <a:r>
              <a:rPr lang="en-US" b="true" sz="3221">
                <a:solidFill>
                  <a:srgbClr val="FFFFFF"/>
                </a:solidFill>
                <a:latin typeface="Saira Condensed Bold"/>
                <a:ea typeface="Saira Condensed Bold"/>
                <a:cs typeface="Saira Condensed Bold"/>
                <a:sym typeface="Saira Condensed Bold"/>
              </a:rPr>
              <a:t>titolo prodotto</a:t>
            </a:r>
            <a:r>
              <a:rPr lang="en-US" sz="3221">
                <a:solidFill>
                  <a:srgbClr val="FFFFFF"/>
                </a:solidFill>
                <a:latin typeface="Saira Condensed"/>
                <a:ea typeface="Saira Condensed"/>
                <a:cs typeface="Saira Condensed"/>
                <a:sym typeface="Saira Condensed"/>
              </a:rPr>
              <a:t> che </a:t>
            </a:r>
            <a:r>
              <a:rPr lang="en-US" b="true" sz="3221">
                <a:solidFill>
                  <a:srgbClr val="FFFFFF"/>
                </a:solidFill>
                <a:latin typeface="Saira Condensed Bold"/>
                <a:ea typeface="Saira Condensed Bold"/>
                <a:cs typeface="Saira Condensed Bold"/>
                <a:sym typeface="Saira Condensed Bold"/>
              </a:rPr>
              <a:t>svetti su Amazon</a:t>
            </a:r>
            <a:r>
              <a:rPr lang="en-US" sz="3221">
                <a:solidFill>
                  <a:srgbClr val="FFFFFF"/>
                </a:solidFill>
                <a:latin typeface="Saira Condensed"/>
                <a:ea typeface="Saira Condensed"/>
                <a:cs typeface="Saira Condensed"/>
                <a:sym typeface="Saira Condensed"/>
              </a:rPr>
              <a:t>, con tutte le parole chiave necessarie</a:t>
            </a:r>
          </a:p>
          <a:p>
            <a:pPr algn="l" marL="695628" indent="-347814" lvl="1">
              <a:lnSpc>
                <a:spcPts val="4510"/>
              </a:lnSpc>
              <a:buFont typeface="Arial"/>
              <a:buChar char="•"/>
            </a:pPr>
            <a:r>
              <a:rPr lang="en-US" sz="3221">
                <a:solidFill>
                  <a:srgbClr val="FFFFFF"/>
                </a:solidFill>
                <a:latin typeface="Saira Condensed"/>
                <a:ea typeface="Saira Condensed"/>
                <a:cs typeface="Saira Condensed"/>
                <a:sym typeface="Saira Condensed"/>
              </a:rPr>
              <a:t>Una </a:t>
            </a:r>
            <a:r>
              <a:rPr lang="en-US" b="true" sz="3221">
                <a:solidFill>
                  <a:srgbClr val="FFFFFF"/>
                </a:solidFill>
                <a:latin typeface="Saira Condensed Bold"/>
                <a:ea typeface="Saira Condensed Bold"/>
                <a:cs typeface="Saira Condensed Bold"/>
                <a:sym typeface="Saira Condensed Bold"/>
              </a:rPr>
              <a:t>descrizione approfondita</a:t>
            </a:r>
            <a:r>
              <a:rPr lang="en-US" sz="3221">
                <a:solidFill>
                  <a:srgbClr val="FFFFFF"/>
                </a:solidFill>
                <a:latin typeface="Saira Condensed"/>
                <a:ea typeface="Saira Condensed"/>
                <a:cs typeface="Saira Condensed"/>
                <a:sym typeface="Saira Condensed"/>
              </a:rPr>
              <a:t> del prodotto, compresa di </a:t>
            </a:r>
            <a:r>
              <a:rPr lang="en-US" b="true" sz="3221">
                <a:solidFill>
                  <a:srgbClr val="FFFFFF"/>
                </a:solidFill>
                <a:latin typeface="Saira Condensed Bold"/>
                <a:ea typeface="Saira Condensed Bold"/>
                <a:cs typeface="Saira Condensed Bold"/>
                <a:sym typeface="Saira Condensed Bold"/>
              </a:rPr>
              <a:t>scheda tecnica</a:t>
            </a:r>
          </a:p>
          <a:p>
            <a:pPr algn="l" marL="695628" indent="-347814" lvl="1">
              <a:lnSpc>
                <a:spcPts val="4510"/>
              </a:lnSpc>
              <a:spcBef>
                <a:spcPct val="0"/>
              </a:spcBef>
              <a:buFont typeface="Arial"/>
              <a:buChar char="•"/>
            </a:pPr>
            <a:r>
              <a:rPr lang="en-US" sz="3221">
                <a:solidFill>
                  <a:srgbClr val="FFFFFF"/>
                </a:solidFill>
                <a:latin typeface="Saira Condensed"/>
                <a:ea typeface="Saira Condensed"/>
                <a:cs typeface="Saira Condensed"/>
                <a:sym typeface="Saira Condensed"/>
              </a:rPr>
              <a:t>I motivi </a:t>
            </a:r>
            <a:r>
              <a:rPr lang="en-US" b="true" sz="3221">
                <a:solidFill>
                  <a:srgbClr val="FFFFFF"/>
                </a:solidFill>
                <a:latin typeface="Saira Condensed Bold"/>
                <a:ea typeface="Saira Condensed Bold"/>
                <a:cs typeface="Saira Condensed Bold"/>
                <a:sym typeface="Saira Condensed Bold"/>
              </a:rPr>
              <a:t>per cui acquistarlo</a:t>
            </a:r>
            <a:r>
              <a:rPr lang="en-US" sz="3221">
                <a:solidFill>
                  <a:srgbClr val="FFFFFF"/>
                </a:solidFill>
                <a:latin typeface="Saira Condensed"/>
                <a:ea typeface="Saira Condensed"/>
                <a:cs typeface="Saira Condensed"/>
                <a:sym typeface="Saira Condensed"/>
              </a:rPr>
              <a:t>, usando PNL</a:t>
            </a:r>
          </a:p>
        </p:txBody>
      </p:sp>
      <p:grpSp>
        <p:nvGrpSpPr>
          <p:cNvPr name="Group 11" id="11"/>
          <p:cNvGrpSpPr/>
          <p:nvPr/>
        </p:nvGrpSpPr>
        <p:grpSpPr>
          <a:xfrm rot="0">
            <a:off x="11302396" y="2384395"/>
            <a:ext cx="6807245" cy="1132162"/>
            <a:chOff x="0" y="0"/>
            <a:chExt cx="1792855" cy="298183"/>
          </a:xfrm>
        </p:grpSpPr>
        <p:sp>
          <p:nvSpPr>
            <p:cNvPr name="Freeform 12" id="12"/>
            <p:cNvSpPr/>
            <p:nvPr/>
          </p:nvSpPr>
          <p:spPr>
            <a:xfrm flipH="false" flipV="false" rot="0">
              <a:off x="0" y="0"/>
              <a:ext cx="1792855" cy="298183"/>
            </a:xfrm>
            <a:custGeom>
              <a:avLst/>
              <a:gdLst/>
              <a:ahLst/>
              <a:cxnLst/>
              <a:rect r="r" b="b" t="t" l="l"/>
              <a:pathLst>
                <a:path h="298183" w="1792855">
                  <a:moveTo>
                    <a:pt x="0" y="0"/>
                  </a:moveTo>
                  <a:lnTo>
                    <a:pt x="1792855" y="0"/>
                  </a:lnTo>
                  <a:lnTo>
                    <a:pt x="1792855" y="298183"/>
                  </a:lnTo>
                  <a:lnTo>
                    <a:pt x="0" y="298183"/>
                  </a:lnTo>
                  <a:close/>
                </a:path>
              </a:pathLst>
            </a:custGeom>
            <a:solidFill>
              <a:srgbClr val="A21502">
                <a:alpha val="18824"/>
              </a:srgbClr>
            </a:solidFill>
          </p:spPr>
        </p:sp>
        <p:sp>
          <p:nvSpPr>
            <p:cNvPr name="TextBox 13" id="13"/>
            <p:cNvSpPr txBox="true"/>
            <p:nvPr/>
          </p:nvSpPr>
          <p:spPr>
            <a:xfrm>
              <a:off x="0" y="-85725"/>
              <a:ext cx="1792855" cy="383908"/>
            </a:xfrm>
            <a:prstGeom prst="rect">
              <a:avLst/>
            </a:prstGeom>
          </p:spPr>
          <p:txBody>
            <a:bodyPr anchor="ctr" rtlCol="false" tIns="50800" lIns="50800" bIns="50800" rIns="50800"/>
            <a:lstStyle/>
            <a:p>
              <a:pPr algn="ctr">
                <a:lnSpc>
                  <a:spcPts val="3079"/>
                </a:lnSpc>
              </a:pPr>
            </a:p>
          </p:txBody>
        </p:sp>
      </p:grpSp>
      <p:grpSp>
        <p:nvGrpSpPr>
          <p:cNvPr name="Group 14" id="14"/>
          <p:cNvGrpSpPr/>
          <p:nvPr/>
        </p:nvGrpSpPr>
        <p:grpSpPr>
          <a:xfrm rot="0">
            <a:off x="11326041" y="6513036"/>
            <a:ext cx="6807245" cy="611345"/>
            <a:chOff x="0" y="0"/>
            <a:chExt cx="1792855" cy="161013"/>
          </a:xfrm>
        </p:grpSpPr>
        <p:sp>
          <p:nvSpPr>
            <p:cNvPr name="Freeform 15" id="15"/>
            <p:cNvSpPr/>
            <p:nvPr/>
          </p:nvSpPr>
          <p:spPr>
            <a:xfrm flipH="false" flipV="false" rot="0">
              <a:off x="0" y="0"/>
              <a:ext cx="1792855" cy="161013"/>
            </a:xfrm>
            <a:custGeom>
              <a:avLst/>
              <a:gdLst/>
              <a:ahLst/>
              <a:cxnLst/>
              <a:rect r="r" b="b" t="t" l="l"/>
              <a:pathLst>
                <a:path h="161013" w="1792855">
                  <a:moveTo>
                    <a:pt x="0" y="0"/>
                  </a:moveTo>
                  <a:lnTo>
                    <a:pt x="1792855" y="0"/>
                  </a:lnTo>
                  <a:lnTo>
                    <a:pt x="1792855" y="161013"/>
                  </a:lnTo>
                  <a:lnTo>
                    <a:pt x="0" y="161013"/>
                  </a:lnTo>
                  <a:close/>
                </a:path>
              </a:pathLst>
            </a:custGeom>
            <a:solidFill>
              <a:srgbClr val="A21502">
                <a:alpha val="18824"/>
              </a:srgbClr>
            </a:solidFill>
          </p:spPr>
        </p:sp>
        <p:sp>
          <p:nvSpPr>
            <p:cNvPr name="TextBox 16" id="16"/>
            <p:cNvSpPr txBox="true"/>
            <p:nvPr/>
          </p:nvSpPr>
          <p:spPr>
            <a:xfrm>
              <a:off x="0" y="-85725"/>
              <a:ext cx="1792855" cy="246738"/>
            </a:xfrm>
            <a:prstGeom prst="rect">
              <a:avLst/>
            </a:prstGeom>
          </p:spPr>
          <p:txBody>
            <a:bodyPr anchor="ctr" rtlCol="false" tIns="50800" lIns="50800" bIns="50800" rIns="50800"/>
            <a:lstStyle/>
            <a:p>
              <a:pPr algn="ctr">
                <a:lnSpc>
                  <a:spcPts val="3079"/>
                </a:lnSpc>
              </a:pPr>
            </a:p>
          </p:txBody>
        </p:sp>
      </p:grpSp>
    </p:spTree>
  </p:cSld>
  <p:clrMapOvr>
    <a:masterClrMapping/>
  </p:clrMapOvr>
</p:sld>
</file>

<file path=ppt/slides/slide20.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9609" t="-22469" r="-27807" b="-37446"/>
            </a:stretch>
          </a:blipFill>
        </p:spPr>
      </p:sp>
      <p:sp>
        <p:nvSpPr>
          <p:cNvPr name="Freeform 3" id="3"/>
          <p:cNvSpPr/>
          <p:nvPr/>
        </p:nvSpPr>
        <p:spPr>
          <a:xfrm flipH="true" flipV="false" rot="0">
            <a:off x="-127002" y="-1375825"/>
            <a:ext cx="14089704" cy="11836003"/>
          </a:xfrm>
          <a:custGeom>
            <a:avLst/>
            <a:gdLst/>
            <a:ahLst/>
            <a:cxnLst/>
            <a:rect r="r" b="b" t="t" l="l"/>
            <a:pathLst>
              <a:path h="11836003" w="14089704">
                <a:moveTo>
                  <a:pt x="14089705" y="0"/>
                </a:moveTo>
                <a:lnTo>
                  <a:pt x="0" y="0"/>
                </a:lnTo>
                <a:lnTo>
                  <a:pt x="0" y="11836003"/>
                </a:lnTo>
                <a:lnTo>
                  <a:pt x="14089705" y="11836003"/>
                </a:lnTo>
                <a:lnTo>
                  <a:pt x="14089705" y="0"/>
                </a:lnTo>
                <a:close/>
              </a:path>
            </a:pathLst>
          </a:custGeom>
          <a:blipFill>
            <a:blip r:embed="rId3"/>
            <a:stretch>
              <a:fillRect l="0" t="-54298" r="0" b="-51317"/>
            </a:stretch>
          </a:blipFill>
        </p:spPr>
      </p:sp>
      <p:grpSp>
        <p:nvGrpSpPr>
          <p:cNvPr name="Group 4" id="4"/>
          <p:cNvGrpSpPr/>
          <p:nvPr/>
        </p:nvGrpSpPr>
        <p:grpSpPr>
          <a:xfrm rot="0">
            <a:off x="10468315" y="668258"/>
            <a:ext cx="7709586" cy="923815"/>
            <a:chOff x="0" y="0"/>
            <a:chExt cx="2030508" cy="243309"/>
          </a:xfrm>
        </p:grpSpPr>
        <p:sp>
          <p:nvSpPr>
            <p:cNvPr name="Freeform 5" id="5"/>
            <p:cNvSpPr/>
            <p:nvPr/>
          </p:nvSpPr>
          <p:spPr>
            <a:xfrm flipH="false" flipV="false" rot="0">
              <a:off x="0" y="0"/>
              <a:ext cx="2030508" cy="243309"/>
            </a:xfrm>
            <a:custGeom>
              <a:avLst/>
              <a:gdLst/>
              <a:ahLst/>
              <a:cxnLst/>
              <a:rect r="r" b="b" t="t" l="l"/>
              <a:pathLst>
                <a:path h="243309" w="2030508">
                  <a:moveTo>
                    <a:pt x="0" y="0"/>
                  </a:moveTo>
                  <a:lnTo>
                    <a:pt x="2030508" y="0"/>
                  </a:lnTo>
                  <a:lnTo>
                    <a:pt x="2030508" y="243309"/>
                  </a:lnTo>
                  <a:lnTo>
                    <a:pt x="0" y="243309"/>
                  </a:lnTo>
                  <a:close/>
                </a:path>
              </a:pathLst>
            </a:custGeom>
            <a:solidFill>
              <a:srgbClr val="A21502">
                <a:alpha val="18824"/>
              </a:srgbClr>
            </a:solidFill>
          </p:spPr>
        </p:sp>
        <p:sp>
          <p:nvSpPr>
            <p:cNvPr name="TextBox 6" id="6"/>
            <p:cNvSpPr txBox="true"/>
            <p:nvPr/>
          </p:nvSpPr>
          <p:spPr>
            <a:xfrm>
              <a:off x="0" y="-85725"/>
              <a:ext cx="2030508" cy="329034"/>
            </a:xfrm>
            <a:prstGeom prst="rect">
              <a:avLst/>
            </a:prstGeom>
          </p:spPr>
          <p:txBody>
            <a:bodyPr anchor="ctr" rtlCol="false" tIns="50800" lIns="50800" bIns="50800" rIns="50800"/>
            <a:lstStyle/>
            <a:p>
              <a:pPr algn="ctr">
                <a:lnSpc>
                  <a:spcPts val="3079"/>
                </a:lnSpc>
              </a:pPr>
            </a:p>
          </p:txBody>
        </p:sp>
      </p:grpSp>
      <p:sp>
        <p:nvSpPr>
          <p:cNvPr name="Freeform 7" id="7"/>
          <p:cNvSpPr/>
          <p:nvPr/>
        </p:nvSpPr>
        <p:spPr>
          <a:xfrm flipH="false" flipV="false" rot="0">
            <a:off x="9966728" y="835549"/>
            <a:ext cx="8321272" cy="8422751"/>
          </a:xfrm>
          <a:custGeom>
            <a:avLst/>
            <a:gdLst/>
            <a:ahLst/>
            <a:cxnLst/>
            <a:rect r="r" b="b" t="t" l="l"/>
            <a:pathLst>
              <a:path h="8422751" w="8321272">
                <a:moveTo>
                  <a:pt x="0" y="0"/>
                </a:moveTo>
                <a:lnTo>
                  <a:pt x="8321272" y="0"/>
                </a:lnTo>
                <a:lnTo>
                  <a:pt x="8321272" y="8422751"/>
                </a:lnTo>
                <a:lnTo>
                  <a:pt x="0" y="8422751"/>
                </a:lnTo>
                <a:lnTo>
                  <a:pt x="0" y="0"/>
                </a:lnTo>
                <a:close/>
              </a:path>
            </a:pathLst>
          </a:custGeom>
          <a:blipFill>
            <a:blip r:embed="rId4"/>
            <a:stretch>
              <a:fillRect l="0" t="0" r="0" b="0"/>
            </a:stretch>
          </a:blipFill>
        </p:spPr>
      </p:sp>
      <p:grpSp>
        <p:nvGrpSpPr>
          <p:cNvPr name="Group 8" id="8"/>
          <p:cNvGrpSpPr/>
          <p:nvPr/>
        </p:nvGrpSpPr>
        <p:grpSpPr>
          <a:xfrm rot="0">
            <a:off x="10200585" y="2324063"/>
            <a:ext cx="7915532" cy="2066815"/>
            <a:chOff x="0" y="0"/>
            <a:chExt cx="2084749" cy="544346"/>
          </a:xfrm>
        </p:grpSpPr>
        <p:sp>
          <p:nvSpPr>
            <p:cNvPr name="Freeform 9" id="9"/>
            <p:cNvSpPr/>
            <p:nvPr/>
          </p:nvSpPr>
          <p:spPr>
            <a:xfrm flipH="false" flipV="false" rot="0">
              <a:off x="0" y="0"/>
              <a:ext cx="2084749" cy="544346"/>
            </a:xfrm>
            <a:custGeom>
              <a:avLst/>
              <a:gdLst/>
              <a:ahLst/>
              <a:cxnLst/>
              <a:rect r="r" b="b" t="t" l="l"/>
              <a:pathLst>
                <a:path h="544346" w="2084749">
                  <a:moveTo>
                    <a:pt x="0" y="0"/>
                  </a:moveTo>
                  <a:lnTo>
                    <a:pt x="2084749" y="0"/>
                  </a:lnTo>
                  <a:lnTo>
                    <a:pt x="2084749" y="544346"/>
                  </a:lnTo>
                  <a:lnTo>
                    <a:pt x="0" y="544346"/>
                  </a:lnTo>
                  <a:close/>
                </a:path>
              </a:pathLst>
            </a:custGeom>
            <a:solidFill>
              <a:srgbClr val="A21502">
                <a:alpha val="18824"/>
              </a:srgbClr>
            </a:solidFill>
          </p:spPr>
        </p:sp>
        <p:sp>
          <p:nvSpPr>
            <p:cNvPr name="TextBox 10" id="10"/>
            <p:cNvSpPr txBox="true"/>
            <p:nvPr/>
          </p:nvSpPr>
          <p:spPr>
            <a:xfrm>
              <a:off x="0" y="-85725"/>
              <a:ext cx="2084749" cy="630071"/>
            </a:xfrm>
            <a:prstGeom prst="rect">
              <a:avLst/>
            </a:prstGeom>
          </p:spPr>
          <p:txBody>
            <a:bodyPr anchor="ctr" rtlCol="false" tIns="50800" lIns="50800" bIns="50800" rIns="50800"/>
            <a:lstStyle/>
            <a:p>
              <a:pPr algn="ctr">
                <a:lnSpc>
                  <a:spcPts val="3079"/>
                </a:lnSpc>
              </a:pPr>
            </a:p>
          </p:txBody>
        </p:sp>
      </p:grpSp>
      <p:grpSp>
        <p:nvGrpSpPr>
          <p:cNvPr name="Group 11" id="11"/>
          <p:cNvGrpSpPr/>
          <p:nvPr/>
        </p:nvGrpSpPr>
        <p:grpSpPr>
          <a:xfrm rot="0">
            <a:off x="10200585" y="6988076"/>
            <a:ext cx="7915532" cy="2138896"/>
            <a:chOff x="0" y="0"/>
            <a:chExt cx="2084749" cy="563331"/>
          </a:xfrm>
        </p:grpSpPr>
        <p:sp>
          <p:nvSpPr>
            <p:cNvPr name="Freeform 12" id="12"/>
            <p:cNvSpPr/>
            <p:nvPr/>
          </p:nvSpPr>
          <p:spPr>
            <a:xfrm flipH="false" flipV="false" rot="0">
              <a:off x="0" y="0"/>
              <a:ext cx="2084749" cy="563331"/>
            </a:xfrm>
            <a:custGeom>
              <a:avLst/>
              <a:gdLst/>
              <a:ahLst/>
              <a:cxnLst/>
              <a:rect r="r" b="b" t="t" l="l"/>
              <a:pathLst>
                <a:path h="563331" w="2084749">
                  <a:moveTo>
                    <a:pt x="0" y="0"/>
                  </a:moveTo>
                  <a:lnTo>
                    <a:pt x="2084749" y="0"/>
                  </a:lnTo>
                  <a:lnTo>
                    <a:pt x="2084749" y="563331"/>
                  </a:lnTo>
                  <a:lnTo>
                    <a:pt x="0" y="563331"/>
                  </a:lnTo>
                  <a:close/>
                </a:path>
              </a:pathLst>
            </a:custGeom>
            <a:solidFill>
              <a:srgbClr val="A21502">
                <a:alpha val="18824"/>
              </a:srgbClr>
            </a:solidFill>
          </p:spPr>
        </p:sp>
        <p:sp>
          <p:nvSpPr>
            <p:cNvPr name="TextBox 13" id="13"/>
            <p:cNvSpPr txBox="true"/>
            <p:nvPr/>
          </p:nvSpPr>
          <p:spPr>
            <a:xfrm>
              <a:off x="0" y="-85725"/>
              <a:ext cx="2084749" cy="649056"/>
            </a:xfrm>
            <a:prstGeom prst="rect">
              <a:avLst/>
            </a:prstGeom>
          </p:spPr>
          <p:txBody>
            <a:bodyPr anchor="ctr" rtlCol="false" tIns="50800" lIns="50800" bIns="50800" rIns="50800"/>
            <a:lstStyle/>
            <a:p>
              <a:pPr algn="ctr">
                <a:lnSpc>
                  <a:spcPts val="3079"/>
                </a:lnSpc>
              </a:pPr>
            </a:p>
          </p:txBody>
        </p:sp>
      </p:grpSp>
      <p:sp>
        <p:nvSpPr>
          <p:cNvPr name="TextBox 14" id="14"/>
          <p:cNvSpPr txBox="true"/>
          <p:nvPr/>
        </p:nvSpPr>
        <p:spPr>
          <a:xfrm rot="0">
            <a:off x="582302" y="2770599"/>
            <a:ext cx="8656320" cy="4864736"/>
          </a:xfrm>
          <a:prstGeom prst="rect">
            <a:avLst/>
          </a:prstGeom>
        </p:spPr>
        <p:txBody>
          <a:bodyPr anchor="t" rtlCol="false" tIns="0" lIns="0" bIns="0" rIns="0">
            <a:spAutoFit/>
          </a:bodyPr>
          <a:lstStyle/>
          <a:p>
            <a:pPr algn="l">
              <a:lnSpc>
                <a:spcPts val="4339"/>
              </a:lnSpc>
            </a:pPr>
            <a:r>
              <a:rPr lang="en-US" sz="3099">
                <a:solidFill>
                  <a:srgbClr val="FFFFFF"/>
                </a:solidFill>
                <a:latin typeface="Saira Condensed"/>
                <a:ea typeface="Saira Condensed"/>
                <a:cs typeface="Saira Condensed"/>
                <a:sym typeface="Saira Condensed"/>
              </a:rPr>
              <a:t>Ti invierò </a:t>
            </a:r>
            <a:r>
              <a:rPr lang="en-US" sz="3099" b="true">
                <a:solidFill>
                  <a:srgbClr val="FFFFFF"/>
                </a:solidFill>
                <a:latin typeface="Saira Condensed Bold"/>
                <a:ea typeface="Saira Condensed Bold"/>
                <a:cs typeface="Saira Condensed Bold"/>
                <a:sym typeface="Saira Condensed Bold"/>
              </a:rPr>
              <a:t>l'</a:t>
            </a:r>
            <a:r>
              <a:rPr lang="en-US" sz="3099" u="sng" b="true">
                <a:solidFill>
                  <a:srgbClr val="FFFFFF"/>
                </a:solidFill>
                <a:latin typeface="Saira Condensed Bold"/>
                <a:ea typeface="Saira Condensed Bold"/>
                <a:cs typeface="Saira Condensed Bold"/>
                <a:sym typeface="Saira Condensed Bold"/>
              </a:rPr>
              <a:t>elenco dei miei ordini su Amazon</a:t>
            </a:r>
            <a:r>
              <a:rPr lang="en-US" sz="3099">
                <a:solidFill>
                  <a:srgbClr val="FFFFFF"/>
                </a:solidFill>
                <a:latin typeface="Saira Condensed"/>
                <a:ea typeface="Saira Condensed"/>
                <a:cs typeface="Saira Condensed"/>
                <a:sym typeface="Saira Condensed"/>
              </a:rPr>
              <a:t>.</a:t>
            </a:r>
          </a:p>
          <a:p>
            <a:pPr algn="l">
              <a:lnSpc>
                <a:spcPts val="4339"/>
              </a:lnSpc>
            </a:pPr>
            <a:r>
              <a:rPr lang="en-US" sz="3099">
                <a:solidFill>
                  <a:srgbClr val="FFFFFF"/>
                </a:solidFill>
                <a:latin typeface="Saira Condensed"/>
                <a:ea typeface="Saira Condensed"/>
                <a:cs typeface="Saira Condensed"/>
                <a:sym typeface="Saira Condensed"/>
              </a:rPr>
              <a:t>Potresti per cortesia analizzarli per le seguenti componenti:</a:t>
            </a:r>
          </a:p>
          <a:p>
            <a:pPr algn="l">
              <a:lnSpc>
                <a:spcPts val="4339"/>
              </a:lnSpc>
            </a:pPr>
          </a:p>
          <a:p>
            <a:pPr algn="l" marL="669283" indent="-334641" lvl="1">
              <a:lnSpc>
                <a:spcPts val="4339"/>
              </a:lnSpc>
              <a:buFont typeface="Arial"/>
              <a:buChar char="•"/>
            </a:pPr>
            <a:r>
              <a:rPr lang="en-US" b="true" sz="3099">
                <a:solidFill>
                  <a:srgbClr val="FFFFFF"/>
                </a:solidFill>
                <a:latin typeface="Saira Condensed Bold"/>
                <a:ea typeface="Saira Condensed Bold"/>
                <a:cs typeface="Saira Condensed Bold"/>
                <a:sym typeface="Saira Condensed Bold"/>
              </a:rPr>
              <a:t>Analisi psicografica</a:t>
            </a:r>
            <a:r>
              <a:rPr lang="en-US" sz="3099">
                <a:solidFill>
                  <a:srgbClr val="FFFFFF"/>
                </a:solidFill>
                <a:latin typeface="Saira Condensed"/>
                <a:ea typeface="Saira Condensed"/>
                <a:cs typeface="Saira Condensed"/>
                <a:sym typeface="Saira Condensed"/>
              </a:rPr>
              <a:t> del soggetto completa ed esaustiva.</a:t>
            </a:r>
          </a:p>
          <a:p>
            <a:pPr algn="l" marL="669283" indent="-334641" lvl="1">
              <a:lnSpc>
                <a:spcPts val="4339"/>
              </a:lnSpc>
              <a:buFont typeface="Arial"/>
              <a:buChar char="•"/>
            </a:pPr>
            <a:r>
              <a:rPr lang="en-US" b="true" sz="3099">
                <a:solidFill>
                  <a:srgbClr val="FFFFFF"/>
                </a:solidFill>
                <a:latin typeface="Saira Condensed Bold"/>
                <a:ea typeface="Saira Condensed Bold"/>
                <a:cs typeface="Saira Condensed Bold"/>
                <a:sym typeface="Saira Condensed Bold"/>
              </a:rPr>
              <a:t>Attribuzione di una categorizzazione</a:t>
            </a:r>
            <a:r>
              <a:rPr lang="en-US" sz="3099">
                <a:solidFill>
                  <a:srgbClr val="FFFFFF"/>
                </a:solidFill>
                <a:latin typeface="Saira Condensed"/>
                <a:ea typeface="Saira Condensed"/>
                <a:cs typeface="Saira Condensed"/>
                <a:sym typeface="Saira Condensed"/>
              </a:rPr>
              <a:t> secondo le 12 personalities</a:t>
            </a:r>
          </a:p>
          <a:p>
            <a:pPr algn="l" marL="669283" indent="-334641" lvl="1">
              <a:lnSpc>
                <a:spcPts val="4339"/>
              </a:lnSpc>
              <a:buFont typeface="Arial"/>
              <a:buChar char="•"/>
            </a:pPr>
            <a:r>
              <a:rPr lang="en-US" b="true" sz="3099">
                <a:solidFill>
                  <a:srgbClr val="FFFFFF"/>
                </a:solidFill>
                <a:latin typeface="Saira Condensed Bold"/>
                <a:ea typeface="Saira Condensed Bold"/>
                <a:cs typeface="Saira Condensed Bold"/>
                <a:sym typeface="Saira Condensed Bold"/>
              </a:rPr>
              <a:t>Elenco delle categorie merceologiche</a:t>
            </a:r>
            <a:r>
              <a:rPr lang="en-US" sz="3099">
                <a:solidFill>
                  <a:srgbClr val="FFFFFF"/>
                </a:solidFill>
                <a:latin typeface="Saira Condensed"/>
                <a:ea typeface="Saira Condensed"/>
                <a:cs typeface="Saira Condensed"/>
                <a:sym typeface="Saira Condensed"/>
              </a:rPr>
              <a:t> e prodotti che trovo interessanti</a:t>
            </a:r>
          </a:p>
          <a:p>
            <a:pPr algn="l" marL="669283" indent="-334641" lvl="1">
              <a:lnSpc>
                <a:spcPts val="4339"/>
              </a:lnSpc>
              <a:spcBef>
                <a:spcPct val="0"/>
              </a:spcBef>
              <a:buFont typeface="Arial"/>
              <a:buChar char="•"/>
            </a:pPr>
            <a:r>
              <a:rPr lang="en-US" b="true" sz="3099">
                <a:solidFill>
                  <a:srgbClr val="FFFFFF"/>
                </a:solidFill>
                <a:latin typeface="Saira Condensed Bold"/>
                <a:ea typeface="Saira Condensed Bold"/>
                <a:cs typeface="Saira Condensed Bold"/>
                <a:sym typeface="Saira Condensed Bold"/>
              </a:rPr>
              <a:t>Proposta di altri prodotti</a:t>
            </a:r>
            <a:r>
              <a:rPr lang="en-US" sz="3099">
                <a:solidFill>
                  <a:srgbClr val="FFFFFF"/>
                </a:solidFill>
                <a:latin typeface="Saira Condensed"/>
                <a:ea typeface="Saira Condensed"/>
                <a:cs typeface="Saira Condensed"/>
                <a:sym typeface="Saira Condensed"/>
              </a:rPr>
              <a:t> da potermi consigliare</a:t>
            </a:r>
          </a:p>
        </p:txBody>
      </p:sp>
      <p:sp>
        <p:nvSpPr>
          <p:cNvPr name="TextBox 15" id="15"/>
          <p:cNvSpPr txBox="true"/>
          <p:nvPr/>
        </p:nvSpPr>
        <p:spPr>
          <a:xfrm rot="0">
            <a:off x="487680" y="529616"/>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PERSONALIZZAZIONE</a:t>
            </a:r>
          </a:p>
        </p:txBody>
      </p:sp>
    </p:spTree>
  </p:cSld>
  <p:clrMapOvr>
    <a:masterClrMapping/>
  </p:clrMapOvr>
</p:sld>
</file>

<file path=ppt/slides/slide2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9609" t="-22469" r="-27807" b="-37446"/>
            </a:stretch>
          </a:blipFill>
        </p:spPr>
      </p:sp>
      <p:sp>
        <p:nvSpPr>
          <p:cNvPr name="Freeform 3" id="3"/>
          <p:cNvSpPr/>
          <p:nvPr/>
        </p:nvSpPr>
        <p:spPr>
          <a:xfrm flipH="true" flipV="false" rot="0">
            <a:off x="-127002" y="-1375825"/>
            <a:ext cx="14089704" cy="11836003"/>
          </a:xfrm>
          <a:custGeom>
            <a:avLst/>
            <a:gdLst/>
            <a:ahLst/>
            <a:cxnLst/>
            <a:rect r="r" b="b" t="t" l="l"/>
            <a:pathLst>
              <a:path h="11836003" w="14089704">
                <a:moveTo>
                  <a:pt x="14089705" y="0"/>
                </a:moveTo>
                <a:lnTo>
                  <a:pt x="0" y="0"/>
                </a:lnTo>
                <a:lnTo>
                  <a:pt x="0" y="11836003"/>
                </a:lnTo>
                <a:lnTo>
                  <a:pt x="14089705" y="11836003"/>
                </a:lnTo>
                <a:lnTo>
                  <a:pt x="14089705" y="0"/>
                </a:lnTo>
                <a:close/>
              </a:path>
            </a:pathLst>
          </a:custGeom>
          <a:blipFill>
            <a:blip r:embed="rId3"/>
            <a:stretch>
              <a:fillRect l="0" t="-54298" r="0" b="-51317"/>
            </a:stretch>
          </a:blipFill>
        </p:spPr>
      </p:sp>
      <p:grpSp>
        <p:nvGrpSpPr>
          <p:cNvPr name="Group 4" id="4"/>
          <p:cNvGrpSpPr/>
          <p:nvPr/>
        </p:nvGrpSpPr>
        <p:grpSpPr>
          <a:xfrm rot="0">
            <a:off x="10468315" y="668258"/>
            <a:ext cx="7709586" cy="923815"/>
            <a:chOff x="0" y="0"/>
            <a:chExt cx="2030508" cy="243309"/>
          </a:xfrm>
        </p:grpSpPr>
        <p:sp>
          <p:nvSpPr>
            <p:cNvPr name="Freeform 5" id="5"/>
            <p:cNvSpPr/>
            <p:nvPr/>
          </p:nvSpPr>
          <p:spPr>
            <a:xfrm flipH="false" flipV="false" rot="0">
              <a:off x="0" y="0"/>
              <a:ext cx="2030508" cy="243309"/>
            </a:xfrm>
            <a:custGeom>
              <a:avLst/>
              <a:gdLst/>
              <a:ahLst/>
              <a:cxnLst/>
              <a:rect r="r" b="b" t="t" l="l"/>
              <a:pathLst>
                <a:path h="243309" w="2030508">
                  <a:moveTo>
                    <a:pt x="0" y="0"/>
                  </a:moveTo>
                  <a:lnTo>
                    <a:pt x="2030508" y="0"/>
                  </a:lnTo>
                  <a:lnTo>
                    <a:pt x="2030508" y="243309"/>
                  </a:lnTo>
                  <a:lnTo>
                    <a:pt x="0" y="243309"/>
                  </a:lnTo>
                  <a:close/>
                </a:path>
              </a:pathLst>
            </a:custGeom>
            <a:solidFill>
              <a:srgbClr val="A21502">
                <a:alpha val="18824"/>
              </a:srgbClr>
            </a:solidFill>
          </p:spPr>
        </p:sp>
        <p:sp>
          <p:nvSpPr>
            <p:cNvPr name="TextBox 6" id="6"/>
            <p:cNvSpPr txBox="true"/>
            <p:nvPr/>
          </p:nvSpPr>
          <p:spPr>
            <a:xfrm>
              <a:off x="0" y="-85725"/>
              <a:ext cx="2030508" cy="329034"/>
            </a:xfrm>
            <a:prstGeom prst="rect">
              <a:avLst/>
            </a:prstGeom>
          </p:spPr>
          <p:txBody>
            <a:bodyPr anchor="ctr" rtlCol="false" tIns="50800" lIns="50800" bIns="50800" rIns="50800"/>
            <a:lstStyle/>
            <a:p>
              <a:pPr algn="ctr">
                <a:lnSpc>
                  <a:spcPts val="3079"/>
                </a:lnSpc>
              </a:pPr>
            </a:p>
          </p:txBody>
        </p:sp>
      </p:grpSp>
      <p:sp>
        <p:nvSpPr>
          <p:cNvPr name="Freeform 7" id="7"/>
          <p:cNvSpPr/>
          <p:nvPr/>
        </p:nvSpPr>
        <p:spPr>
          <a:xfrm flipH="false" flipV="false" rot="0">
            <a:off x="11171678" y="0"/>
            <a:ext cx="7116322" cy="10957349"/>
          </a:xfrm>
          <a:custGeom>
            <a:avLst/>
            <a:gdLst/>
            <a:ahLst/>
            <a:cxnLst/>
            <a:rect r="r" b="b" t="t" l="l"/>
            <a:pathLst>
              <a:path h="10957349" w="7116322">
                <a:moveTo>
                  <a:pt x="0" y="0"/>
                </a:moveTo>
                <a:lnTo>
                  <a:pt x="7116322" y="0"/>
                </a:lnTo>
                <a:lnTo>
                  <a:pt x="7116322" y="10957349"/>
                </a:lnTo>
                <a:lnTo>
                  <a:pt x="0" y="10957349"/>
                </a:lnTo>
                <a:lnTo>
                  <a:pt x="0" y="0"/>
                </a:lnTo>
                <a:close/>
              </a:path>
            </a:pathLst>
          </a:custGeom>
          <a:blipFill>
            <a:blip r:embed="rId4"/>
            <a:stretch>
              <a:fillRect l="0" t="0" r="0" b="0"/>
            </a:stretch>
          </a:blipFill>
        </p:spPr>
      </p:sp>
      <p:grpSp>
        <p:nvGrpSpPr>
          <p:cNvPr name="Group 8" id="8"/>
          <p:cNvGrpSpPr/>
          <p:nvPr/>
        </p:nvGrpSpPr>
        <p:grpSpPr>
          <a:xfrm rot="0">
            <a:off x="11302396" y="1654739"/>
            <a:ext cx="6618073" cy="1397491"/>
            <a:chOff x="0" y="0"/>
            <a:chExt cx="1743032" cy="368063"/>
          </a:xfrm>
        </p:grpSpPr>
        <p:sp>
          <p:nvSpPr>
            <p:cNvPr name="Freeform 9" id="9"/>
            <p:cNvSpPr/>
            <p:nvPr/>
          </p:nvSpPr>
          <p:spPr>
            <a:xfrm flipH="false" flipV="false" rot="0">
              <a:off x="0" y="0"/>
              <a:ext cx="1743032" cy="368063"/>
            </a:xfrm>
            <a:custGeom>
              <a:avLst/>
              <a:gdLst/>
              <a:ahLst/>
              <a:cxnLst/>
              <a:rect r="r" b="b" t="t" l="l"/>
              <a:pathLst>
                <a:path h="368063" w="1743032">
                  <a:moveTo>
                    <a:pt x="0" y="0"/>
                  </a:moveTo>
                  <a:lnTo>
                    <a:pt x="1743032" y="0"/>
                  </a:lnTo>
                  <a:lnTo>
                    <a:pt x="1743032" y="368063"/>
                  </a:lnTo>
                  <a:lnTo>
                    <a:pt x="0" y="368063"/>
                  </a:lnTo>
                  <a:close/>
                </a:path>
              </a:pathLst>
            </a:custGeom>
            <a:solidFill>
              <a:srgbClr val="A21502">
                <a:alpha val="18824"/>
              </a:srgbClr>
            </a:solidFill>
          </p:spPr>
        </p:sp>
        <p:sp>
          <p:nvSpPr>
            <p:cNvPr name="TextBox 10" id="10"/>
            <p:cNvSpPr txBox="true"/>
            <p:nvPr/>
          </p:nvSpPr>
          <p:spPr>
            <a:xfrm>
              <a:off x="0" y="-85725"/>
              <a:ext cx="1743032" cy="453788"/>
            </a:xfrm>
            <a:prstGeom prst="rect">
              <a:avLst/>
            </a:prstGeom>
          </p:spPr>
          <p:txBody>
            <a:bodyPr anchor="ctr" rtlCol="false" tIns="50800" lIns="50800" bIns="50800" rIns="50800"/>
            <a:lstStyle/>
            <a:p>
              <a:pPr algn="ctr">
                <a:lnSpc>
                  <a:spcPts val="3079"/>
                </a:lnSpc>
              </a:pPr>
            </a:p>
          </p:txBody>
        </p:sp>
      </p:grpSp>
      <p:grpSp>
        <p:nvGrpSpPr>
          <p:cNvPr name="Group 11" id="11"/>
          <p:cNvGrpSpPr/>
          <p:nvPr/>
        </p:nvGrpSpPr>
        <p:grpSpPr>
          <a:xfrm rot="0">
            <a:off x="11302396" y="6738404"/>
            <a:ext cx="6618073" cy="2519896"/>
            <a:chOff x="0" y="0"/>
            <a:chExt cx="1743032" cy="663676"/>
          </a:xfrm>
        </p:grpSpPr>
        <p:sp>
          <p:nvSpPr>
            <p:cNvPr name="Freeform 12" id="12"/>
            <p:cNvSpPr/>
            <p:nvPr/>
          </p:nvSpPr>
          <p:spPr>
            <a:xfrm flipH="false" flipV="false" rot="0">
              <a:off x="0" y="0"/>
              <a:ext cx="1743032" cy="663676"/>
            </a:xfrm>
            <a:custGeom>
              <a:avLst/>
              <a:gdLst/>
              <a:ahLst/>
              <a:cxnLst/>
              <a:rect r="r" b="b" t="t" l="l"/>
              <a:pathLst>
                <a:path h="663676" w="1743032">
                  <a:moveTo>
                    <a:pt x="0" y="0"/>
                  </a:moveTo>
                  <a:lnTo>
                    <a:pt x="1743032" y="0"/>
                  </a:lnTo>
                  <a:lnTo>
                    <a:pt x="1743032" y="663676"/>
                  </a:lnTo>
                  <a:lnTo>
                    <a:pt x="0" y="663676"/>
                  </a:lnTo>
                  <a:close/>
                </a:path>
              </a:pathLst>
            </a:custGeom>
            <a:solidFill>
              <a:srgbClr val="A21502">
                <a:alpha val="18824"/>
              </a:srgbClr>
            </a:solidFill>
          </p:spPr>
        </p:sp>
        <p:sp>
          <p:nvSpPr>
            <p:cNvPr name="TextBox 13" id="13"/>
            <p:cNvSpPr txBox="true"/>
            <p:nvPr/>
          </p:nvSpPr>
          <p:spPr>
            <a:xfrm>
              <a:off x="0" y="-85725"/>
              <a:ext cx="1743032" cy="749401"/>
            </a:xfrm>
            <a:prstGeom prst="rect">
              <a:avLst/>
            </a:prstGeom>
          </p:spPr>
          <p:txBody>
            <a:bodyPr anchor="ctr" rtlCol="false" tIns="50800" lIns="50800" bIns="50800" rIns="50800"/>
            <a:lstStyle/>
            <a:p>
              <a:pPr algn="ctr">
                <a:lnSpc>
                  <a:spcPts val="3079"/>
                </a:lnSpc>
              </a:pPr>
            </a:p>
          </p:txBody>
        </p:sp>
      </p:grpSp>
      <p:sp>
        <p:nvSpPr>
          <p:cNvPr name="TextBox 14" id="14"/>
          <p:cNvSpPr txBox="true"/>
          <p:nvPr/>
        </p:nvSpPr>
        <p:spPr>
          <a:xfrm rot="0">
            <a:off x="487680" y="529616"/>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PERSONALIZZAZIONE</a:t>
            </a:r>
          </a:p>
        </p:txBody>
      </p:sp>
      <p:sp>
        <p:nvSpPr>
          <p:cNvPr name="TextBox 15" id="15"/>
          <p:cNvSpPr txBox="true"/>
          <p:nvPr/>
        </p:nvSpPr>
        <p:spPr>
          <a:xfrm rot="0">
            <a:off x="582302" y="2770599"/>
            <a:ext cx="8656320" cy="4864736"/>
          </a:xfrm>
          <a:prstGeom prst="rect">
            <a:avLst/>
          </a:prstGeom>
        </p:spPr>
        <p:txBody>
          <a:bodyPr anchor="t" rtlCol="false" tIns="0" lIns="0" bIns="0" rIns="0">
            <a:spAutoFit/>
          </a:bodyPr>
          <a:lstStyle/>
          <a:p>
            <a:pPr algn="l">
              <a:lnSpc>
                <a:spcPts val="4339"/>
              </a:lnSpc>
            </a:pPr>
            <a:r>
              <a:rPr lang="en-US" sz="3099">
                <a:solidFill>
                  <a:srgbClr val="FFFFFF"/>
                </a:solidFill>
                <a:latin typeface="Saira Condensed"/>
                <a:ea typeface="Saira Condensed"/>
                <a:cs typeface="Saira Condensed"/>
                <a:sym typeface="Saira Condensed"/>
              </a:rPr>
              <a:t>Ti invierò </a:t>
            </a:r>
            <a:r>
              <a:rPr lang="en-US" sz="3099" b="true">
                <a:solidFill>
                  <a:srgbClr val="FFFFFF"/>
                </a:solidFill>
                <a:latin typeface="Saira Condensed Bold"/>
                <a:ea typeface="Saira Condensed Bold"/>
                <a:cs typeface="Saira Condensed Bold"/>
                <a:sym typeface="Saira Condensed Bold"/>
              </a:rPr>
              <a:t>l'</a:t>
            </a:r>
            <a:r>
              <a:rPr lang="en-US" sz="3099" u="sng" b="true">
                <a:solidFill>
                  <a:srgbClr val="FFFFFF"/>
                </a:solidFill>
                <a:latin typeface="Saira Condensed Bold"/>
                <a:ea typeface="Saira Condensed Bold"/>
                <a:cs typeface="Saira Condensed Bold"/>
                <a:sym typeface="Saira Condensed Bold"/>
              </a:rPr>
              <a:t>elenco dei miei ordini su Amazon</a:t>
            </a:r>
            <a:r>
              <a:rPr lang="en-US" sz="3099">
                <a:solidFill>
                  <a:srgbClr val="FFFFFF"/>
                </a:solidFill>
                <a:latin typeface="Saira Condensed"/>
                <a:ea typeface="Saira Condensed"/>
                <a:cs typeface="Saira Condensed"/>
                <a:sym typeface="Saira Condensed"/>
              </a:rPr>
              <a:t>.</a:t>
            </a:r>
          </a:p>
          <a:p>
            <a:pPr algn="l">
              <a:lnSpc>
                <a:spcPts val="4339"/>
              </a:lnSpc>
            </a:pPr>
            <a:r>
              <a:rPr lang="en-US" sz="3099">
                <a:solidFill>
                  <a:srgbClr val="FFFFFF"/>
                </a:solidFill>
                <a:latin typeface="Saira Condensed"/>
                <a:ea typeface="Saira Condensed"/>
                <a:cs typeface="Saira Condensed"/>
                <a:sym typeface="Saira Condensed"/>
              </a:rPr>
              <a:t>Potresti per cortesia analizzarli per le seguenti componenti:</a:t>
            </a:r>
          </a:p>
          <a:p>
            <a:pPr algn="l">
              <a:lnSpc>
                <a:spcPts val="4339"/>
              </a:lnSpc>
            </a:pPr>
          </a:p>
          <a:p>
            <a:pPr algn="l" marL="669283" indent="-334641" lvl="1">
              <a:lnSpc>
                <a:spcPts val="4339"/>
              </a:lnSpc>
              <a:buFont typeface="Arial"/>
              <a:buChar char="•"/>
            </a:pPr>
            <a:r>
              <a:rPr lang="en-US" b="true" sz="3099">
                <a:solidFill>
                  <a:srgbClr val="FFFFFF"/>
                </a:solidFill>
                <a:latin typeface="Saira Condensed Bold"/>
                <a:ea typeface="Saira Condensed Bold"/>
                <a:cs typeface="Saira Condensed Bold"/>
                <a:sym typeface="Saira Condensed Bold"/>
              </a:rPr>
              <a:t>Analisi psicografica</a:t>
            </a:r>
            <a:r>
              <a:rPr lang="en-US" sz="3099">
                <a:solidFill>
                  <a:srgbClr val="FFFFFF"/>
                </a:solidFill>
                <a:latin typeface="Saira Condensed"/>
                <a:ea typeface="Saira Condensed"/>
                <a:cs typeface="Saira Condensed"/>
                <a:sym typeface="Saira Condensed"/>
              </a:rPr>
              <a:t> del soggetto completa ed esaustiva.</a:t>
            </a:r>
          </a:p>
          <a:p>
            <a:pPr algn="l" marL="669283" indent="-334641" lvl="1">
              <a:lnSpc>
                <a:spcPts val="4339"/>
              </a:lnSpc>
              <a:buFont typeface="Arial"/>
              <a:buChar char="•"/>
            </a:pPr>
            <a:r>
              <a:rPr lang="en-US" b="true" sz="3099">
                <a:solidFill>
                  <a:srgbClr val="FFFFFF"/>
                </a:solidFill>
                <a:latin typeface="Saira Condensed Bold"/>
                <a:ea typeface="Saira Condensed Bold"/>
                <a:cs typeface="Saira Condensed Bold"/>
                <a:sym typeface="Saira Condensed Bold"/>
              </a:rPr>
              <a:t>Attribuzione di una categorizzazione</a:t>
            </a:r>
            <a:r>
              <a:rPr lang="en-US" sz="3099">
                <a:solidFill>
                  <a:srgbClr val="FFFFFF"/>
                </a:solidFill>
                <a:latin typeface="Saira Condensed"/>
                <a:ea typeface="Saira Condensed"/>
                <a:cs typeface="Saira Condensed"/>
                <a:sym typeface="Saira Condensed"/>
              </a:rPr>
              <a:t> secondo le 12 personalities</a:t>
            </a:r>
          </a:p>
          <a:p>
            <a:pPr algn="l" marL="669283" indent="-334641" lvl="1">
              <a:lnSpc>
                <a:spcPts val="4339"/>
              </a:lnSpc>
              <a:buFont typeface="Arial"/>
              <a:buChar char="•"/>
            </a:pPr>
            <a:r>
              <a:rPr lang="en-US" b="true" sz="3099">
                <a:solidFill>
                  <a:srgbClr val="FFFFFF"/>
                </a:solidFill>
                <a:latin typeface="Saira Condensed Bold"/>
                <a:ea typeface="Saira Condensed Bold"/>
                <a:cs typeface="Saira Condensed Bold"/>
                <a:sym typeface="Saira Condensed Bold"/>
              </a:rPr>
              <a:t>Elenco delle categorie merceologiche</a:t>
            </a:r>
            <a:r>
              <a:rPr lang="en-US" sz="3099">
                <a:solidFill>
                  <a:srgbClr val="FFFFFF"/>
                </a:solidFill>
                <a:latin typeface="Saira Condensed"/>
                <a:ea typeface="Saira Condensed"/>
                <a:cs typeface="Saira Condensed"/>
                <a:sym typeface="Saira Condensed"/>
              </a:rPr>
              <a:t> e prodotti che trovo interessanti</a:t>
            </a:r>
          </a:p>
          <a:p>
            <a:pPr algn="l" marL="669283" indent="-334641" lvl="1">
              <a:lnSpc>
                <a:spcPts val="4339"/>
              </a:lnSpc>
              <a:spcBef>
                <a:spcPct val="0"/>
              </a:spcBef>
              <a:buFont typeface="Arial"/>
              <a:buChar char="•"/>
            </a:pPr>
            <a:r>
              <a:rPr lang="en-US" b="true" sz="3099">
                <a:solidFill>
                  <a:srgbClr val="FFFFFF"/>
                </a:solidFill>
                <a:latin typeface="Saira Condensed Bold"/>
                <a:ea typeface="Saira Condensed Bold"/>
                <a:cs typeface="Saira Condensed Bold"/>
                <a:sym typeface="Saira Condensed Bold"/>
              </a:rPr>
              <a:t>Proposta di altri prodotti</a:t>
            </a:r>
            <a:r>
              <a:rPr lang="en-US" sz="3099">
                <a:solidFill>
                  <a:srgbClr val="FFFFFF"/>
                </a:solidFill>
                <a:latin typeface="Saira Condensed"/>
                <a:ea typeface="Saira Condensed"/>
                <a:cs typeface="Saira Condensed"/>
                <a:sym typeface="Saira Condensed"/>
              </a:rPr>
              <a:t> da potermi consigliare</a:t>
            </a:r>
          </a:p>
        </p:txBody>
      </p:sp>
    </p:spTree>
  </p:cSld>
  <p:clrMapOvr>
    <a:masterClrMapping/>
  </p:clrMapOvr>
</p:sld>
</file>

<file path=ppt/slides/slide2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9609" t="-22469" r="-27807" b="-37446"/>
            </a:stretch>
          </a:blipFill>
        </p:spPr>
      </p:sp>
      <p:sp>
        <p:nvSpPr>
          <p:cNvPr name="Freeform 3" id="3"/>
          <p:cNvSpPr/>
          <p:nvPr/>
        </p:nvSpPr>
        <p:spPr>
          <a:xfrm flipH="true" flipV="false" rot="0">
            <a:off x="-127002" y="-1375825"/>
            <a:ext cx="14089704" cy="11836003"/>
          </a:xfrm>
          <a:custGeom>
            <a:avLst/>
            <a:gdLst/>
            <a:ahLst/>
            <a:cxnLst/>
            <a:rect r="r" b="b" t="t" l="l"/>
            <a:pathLst>
              <a:path h="11836003" w="14089704">
                <a:moveTo>
                  <a:pt x="14089705" y="0"/>
                </a:moveTo>
                <a:lnTo>
                  <a:pt x="0" y="0"/>
                </a:lnTo>
                <a:lnTo>
                  <a:pt x="0" y="11836003"/>
                </a:lnTo>
                <a:lnTo>
                  <a:pt x="14089705" y="11836003"/>
                </a:lnTo>
                <a:lnTo>
                  <a:pt x="14089705" y="0"/>
                </a:lnTo>
                <a:close/>
              </a:path>
            </a:pathLst>
          </a:custGeom>
          <a:blipFill>
            <a:blip r:embed="rId3"/>
            <a:stretch>
              <a:fillRect l="0" t="-54298" r="0" b="-51317"/>
            </a:stretch>
          </a:blipFill>
        </p:spPr>
      </p:sp>
      <p:grpSp>
        <p:nvGrpSpPr>
          <p:cNvPr name="Group 4" id="4"/>
          <p:cNvGrpSpPr/>
          <p:nvPr/>
        </p:nvGrpSpPr>
        <p:grpSpPr>
          <a:xfrm rot="0">
            <a:off x="10468315" y="668258"/>
            <a:ext cx="7709586" cy="923815"/>
            <a:chOff x="0" y="0"/>
            <a:chExt cx="2030508" cy="243309"/>
          </a:xfrm>
        </p:grpSpPr>
        <p:sp>
          <p:nvSpPr>
            <p:cNvPr name="Freeform 5" id="5"/>
            <p:cNvSpPr/>
            <p:nvPr/>
          </p:nvSpPr>
          <p:spPr>
            <a:xfrm flipH="false" flipV="false" rot="0">
              <a:off x="0" y="0"/>
              <a:ext cx="2030508" cy="243309"/>
            </a:xfrm>
            <a:custGeom>
              <a:avLst/>
              <a:gdLst/>
              <a:ahLst/>
              <a:cxnLst/>
              <a:rect r="r" b="b" t="t" l="l"/>
              <a:pathLst>
                <a:path h="243309" w="2030508">
                  <a:moveTo>
                    <a:pt x="0" y="0"/>
                  </a:moveTo>
                  <a:lnTo>
                    <a:pt x="2030508" y="0"/>
                  </a:lnTo>
                  <a:lnTo>
                    <a:pt x="2030508" y="243309"/>
                  </a:lnTo>
                  <a:lnTo>
                    <a:pt x="0" y="243309"/>
                  </a:lnTo>
                  <a:close/>
                </a:path>
              </a:pathLst>
            </a:custGeom>
            <a:solidFill>
              <a:srgbClr val="A21502">
                <a:alpha val="18824"/>
              </a:srgbClr>
            </a:solidFill>
          </p:spPr>
        </p:sp>
        <p:sp>
          <p:nvSpPr>
            <p:cNvPr name="TextBox 6" id="6"/>
            <p:cNvSpPr txBox="true"/>
            <p:nvPr/>
          </p:nvSpPr>
          <p:spPr>
            <a:xfrm>
              <a:off x="0" y="-85725"/>
              <a:ext cx="2030508" cy="329034"/>
            </a:xfrm>
            <a:prstGeom prst="rect">
              <a:avLst/>
            </a:prstGeom>
          </p:spPr>
          <p:txBody>
            <a:bodyPr anchor="ctr" rtlCol="false" tIns="50800" lIns="50800" bIns="50800" rIns="50800"/>
            <a:lstStyle/>
            <a:p>
              <a:pPr algn="ctr">
                <a:lnSpc>
                  <a:spcPts val="3079"/>
                </a:lnSpc>
              </a:pPr>
            </a:p>
          </p:txBody>
        </p:sp>
      </p:grpSp>
      <p:sp>
        <p:nvSpPr>
          <p:cNvPr name="Freeform 7" id="7"/>
          <p:cNvSpPr/>
          <p:nvPr/>
        </p:nvSpPr>
        <p:spPr>
          <a:xfrm flipH="false" flipV="false" rot="0">
            <a:off x="743903" y="1621661"/>
            <a:ext cx="7751582" cy="5141882"/>
          </a:xfrm>
          <a:custGeom>
            <a:avLst/>
            <a:gdLst/>
            <a:ahLst/>
            <a:cxnLst/>
            <a:rect r="r" b="b" t="t" l="l"/>
            <a:pathLst>
              <a:path h="5141882" w="7751582">
                <a:moveTo>
                  <a:pt x="0" y="0"/>
                </a:moveTo>
                <a:lnTo>
                  <a:pt x="7751582" y="0"/>
                </a:lnTo>
                <a:lnTo>
                  <a:pt x="7751582" y="5141883"/>
                </a:lnTo>
                <a:lnTo>
                  <a:pt x="0" y="5141883"/>
                </a:lnTo>
                <a:lnTo>
                  <a:pt x="0" y="0"/>
                </a:lnTo>
                <a:close/>
              </a:path>
            </a:pathLst>
          </a:custGeom>
          <a:blipFill>
            <a:blip r:embed="rId4"/>
            <a:stretch>
              <a:fillRect l="0" t="0" r="0" b="0"/>
            </a:stretch>
          </a:blipFill>
        </p:spPr>
      </p:sp>
      <p:grpSp>
        <p:nvGrpSpPr>
          <p:cNvPr name="Group 8" id="8"/>
          <p:cNvGrpSpPr/>
          <p:nvPr/>
        </p:nvGrpSpPr>
        <p:grpSpPr>
          <a:xfrm rot="0">
            <a:off x="1478774" y="5143500"/>
            <a:ext cx="6309154" cy="728167"/>
            <a:chOff x="0" y="0"/>
            <a:chExt cx="1661670" cy="191781"/>
          </a:xfrm>
        </p:grpSpPr>
        <p:sp>
          <p:nvSpPr>
            <p:cNvPr name="Freeform 9" id="9"/>
            <p:cNvSpPr/>
            <p:nvPr/>
          </p:nvSpPr>
          <p:spPr>
            <a:xfrm flipH="false" flipV="false" rot="0">
              <a:off x="0" y="0"/>
              <a:ext cx="1661670" cy="191781"/>
            </a:xfrm>
            <a:custGeom>
              <a:avLst/>
              <a:gdLst/>
              <a:ahLst/>
              <a:cxnLst/>
              <a:rect r="r" b="b" t="t" l="l"/>
              <a:pathLst>
                <a:path h="191781" w="1661670">
                  <a:moveTo>
                    <a:pt x="0" y="0"/>
                  </a:moveTo>
                  <a:lnTo>
                    <a:pt x="1661670" y="0"/>
                  </a:lnTo>
                  <a:lnTo>
                    <a:pt x="1661670" y="191781"/>
                  </a:lnTo>
                  <a:lnTo>
                    <a:pt x="0" y="191781"/>
                  </a:lnTo>
                  <a:close/>
                </a:path>
              </a:pathLst>
            </a:custGeom>
            <a:solidFill>
              <a:srgbClr val="A21502">
                <a:alpha val="18824"/>
              </a:srgbClr>
            </a:solidFill>
          </p:spPr>
        </p:sp>
        <p:sp>
          <p:nvSpPr>
            <p:cNvPr name="TextBox 10" id="10"/>
            <p:cNvSpPr txBox="true"/>
            <p:nvPr/>
          </p:nvSpPr>
          <p:spPr>
            <a:xfrm>
              <a:off x="0" y="-85725"/>
              <a:ext cx="1661670" cy="277506"/>
            </a:xfrm>
            <a:prstGeom prst="rect">
              <a:avLst/>
            </a:prstGeom>
          </p:spPr>
          <p:txBody>
            <a:bodyPr anchor="ctr" rtlCol="false" tIns="50800" lIns="50800" bIns="50800" rIns="50800"/>
            <a:lstStyle/>
            <a:p>
              <a:pPr algn="ctr">
                <a:lnSpc>
                  <a:spcPts val="3079"/>
                </a:lnSpc>
              </a:pPr>
            </a:p>
          </p:txBody>
        </p:sp>
      </p:grpSp>
      <p:sp>
        <p:nvSpPr>
          <p:cNvPr name="Freeform 11" id="11"/>
          <p:cNvSpPr/>
          <p:nvPr/>
        </p:nvSpPr>
        <p:spPr>
          <a:xfrm flipH="false" flipV="false" rot="0">
            <a:off x="9969052" y="612544"/>
            <a:ext cx="8318948" cy="9061913"/>
          </a:xfrm>
          <a:custGeom>
            <a:avLst/>
            <a:gdLst/>
            <a:ahLst/>
            <a:cxnLst/>
            <a:rect r="r" b="b" t="t" l="l"/>
            <a:pathLst>
              <a:path h="9061913" w="8318948">
                <a:moveTo>
                  <a:pt x="0" y="0"/>
                </a:moveTo>
                <a:lnTo>
                  <a:pt x="8318948" y="0"/>
                </a:lnTo>
                <a:lnTo>
                  <a:pt x="8318948" y="9061912"/>
                </a:lnTo>
                <a:lnTo>
                  <a:pt x="0" y="9061912"/>
                </a:lnTo>
                <a:lnTo>
                  <a:pt x="0" y="0"/>
                </a:lnTo>
                <a:close/>
              </a:path>
            </a:pathLst>
          </a:custGeom>
          <a:blipFill>
            <a:blip r:embed="rId5"/>
            <a:stretch>
              <a:fillRect l="0" t="0" r="0" b="0"/>
            </a:stretch>
          </a:blipFill>
        </p:spPr>
      </p:sp>
      <p:grpSp>
        <p:nvGrpSpPr>
          <p:cNvPr name="Group 12" id="12"/>
          <p:cNvGrpSpPr/>
          <p:nvPr/>
        </p:nvGrpSpPr>
        <p:grpSpPr>
          <a:xfrm rot="0">
            <a:off x="10056423" y="2576863"/>
            <a:ext cx="8121478" cy="3419016"/>
            <a:chOff x="0" y="0"/>
            <a:chExt cx="2138990" cy="900482"/>
          </a:xfrm>
        </p:grpSpPr>
        <p:sp>
          <p:nvSpPr>
            <p:cNvPr name="Freeform 13" id="13"/>
            <p:cNvSpPr/>
            <p:nvPr/>
          </p:nvSpPr>
          <p:spPr>
            <a:xfrm flipH="false" flipV="false" rot="0">
              <a:off x="0" y="0"/>
              <a:ext cx="2138990" cy="900482"/>
            </a:xfrm>
            <a:custGeom>
              <a:avLst/>
              <a:gdLst/>
              <a:ahLst/>
              <a:cxnLst/>
              <a:rect r="r" b="b" t="t" l="l"/>
              <a:pathLst>
                <a:path h="900482" w="2138990">
                  <a:moveTo>
                    <a:pt x="0" y="0"/>
                  </a:moveTo>
                  <a:lnTo>
                    <a:pt x="2138990" y="0"/>
                  </a:lnTo>
                  <a:lnTo>
                    <a:pt x="2138990" y="900482"/>
                  </a:lnTo>
                  <a:lnTo>
                    <a:pt x="0" y="900482"/>
                  </a:lnTo>
                  <a:close/>
                </a:path>
              </a:pathLst>
            </a:custGeom>
            <a:solidFill>
              <a:srgbClr val="A21502">
                <a:alpha val="18824"/>
              </a:srgbClr>
            </a:solidFill>
          </p:spPr>
        </p:sp>
        <p:sp>
          <p:nvSpPr>
            <p:cNvPr name="TextBox 14" id="14"/>
            <p:cNvSpPr txBox="true"/>
            <p:nvPr/>
          </p:nvSpPr>
          <p:spPr>
            <a:xfrm>
              <a:off x="0" y="-85725"/>
              <a:ext cx="2138990" cy="986207"/>
            </a:xfrm>
            <a:prstGeom prst="rect">
              <a:avLst/>
            </a:prstGeom>
          </p:spPr>
          <p:txBody>
            <a:bodyPr anchor="ctr" rtlCol="false" tIns="50800" lIns="50800" bIns="50800" rIns="50800"/>
            <a:lstStyle/>
            <a:p>
              <a:pPr algn="ctr">
                <a:lnSpc>
                  <a:spcPts val="3079"/>
                </a:lnSpc>
              </a:pPr>
            </a:p>
          </p:txBody>
        </p:sp>
      </p:grpSp>
      <p:sp>
        <p:nvSpPr>
          <p:cNvPr name="Freeform 15" id="15"/>
          <p:cNvSpPr/>
          <p:nvPr/>
        </p:nvSpPr>
        <p:spPr>
          <a:xfrm flipH="false" flipV="false" rot="0">
            <a:off x="743903" y="7325151"/>
            <a:ext cx="7751582" cy="2792897"/>
          </a:xfrm>
          <a:custGeom>
            <a:avLst/>
            <a:gdLst/>
            <a:ahLst/>
            <a:cxnLst/>
            <a:rect r="r" b="b" t="t" l="l"/>
            <a:pathLst>
              <a:path h="2792897" w="7751582">
                <a:moveTo>
                  <a:pt x="0" y="0"/>
                </a:moveTo>
                <a:lnTo>
                  <a:pt x="7751582" y="0"/>
                </a:lnTo>
                <a:lnTo>
                  <a:pt x="7751582" y="2792897"/>
                </a:lnTo>
                <a:lnTo>
                  <a:pt x="0" y="2792897"/>
                </a:lnTo>
                <a:lnTo>
                  <a:pt x="0" y="0"/>
                </a:lnTo>
                <a:close/>
              </a:path>
            </a:pathLst>
          </a:custGeom>
          <a:blipFill>
            <a:blip r:embed="rId6"/>
            <a:stretch>
              <a:fillRect l="0" t="0" r="0" b="0"/>
            </a:stretch>
          </a:blipFill>
        </p:spPr>
      </p:sp>
      <p:sp>
        <p:nvSpPr>
          <p:cNvPr name="TextBox 16" id="16"/>
          <p:cNvSpPr txBox="true"/>
          <p:nvPr/>
        </p:nvSpPr>
        <p:spPr>
          <a:xfrm rot="0">
            <a:off x="487680" y="529616"/>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CUSTOMER CARE</a:t>
            </a:r>
          </a:p>
        </p:txBody>
      </p:sp>
    </p:spTree>
  </p:cSld>
  <p:clrMapOvr>
    <a:masterClrMapping/>
  </p:clrMapOvr>
</p:sld>
</file>

<file path=ppt/slides/slide2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TextBox 4" id="4"/>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HYPERSUASION</a:t>
            </a:r>
          </a:p>
        </p:txBody>
      </p:sp>
      <p:sp>
        <p:nvSpPr>
          <p:cNvPr name="TextBox 5" id="5"/>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 cyberpunk persiasive robot, talking to a girl --s 250 </a:t>
            </a:r>
          </a:p>
        </p:txBody>
      </p:sp>
      <p:sp>
        <p:nvSpPr>
          <p:cNvPr name="Freeform 6" id="6"/>
          <p:cNvSpPr/>
          <p:nvPr/>
        </p:nvSpPr>
        <p:spPr>
          <a:xfrm flipH="false" flipV="false" rot="0">
            <a:off x="1529807" y="807314"/>
            <a:ext cx="14170728" cy="11885698"/>
          </a:xfrm>
          <a:custGeom>
            <a:avLst/>
            <a:gdLst/>
            <a:ahLst/>
            <a:cxnLst/>
            <a:rect r="r" b="b" t="t" l="l"/>
            <a:pathLst>
              <a:path h="11885698" w="14170728">
                <a:moveTo>
                  <a:pt x="0" y="0"/>
                </a:moveTo>
                <a:lnTo>
                  <a:pt x="14170728" y="0"/>
                </a:lnTo>
                <a:lnTo>
                  <a:pt x="14170728" y="11885698"/>
                </a:lnTo>
                <a:lnTo>
                  <a:pt x="0" y="11885698"/>
                </a:lnTo>
                <a:lnTo>
                  <a:pt x="0" y="0"/>
                </a:lnTo>
                <a:close/>
              </a:path>
            </a:pathLst>
          </a:custGeom>
          <a:blipFill>
            <a:blip r:embed="rId4"/>
            <a:stretch>
              <a:fillRect l="0" t="0" r="0" b="0"/>
            </a:stretch>
          </a:blipFill>
        </p:spPr>
      </p:sp>
    </p:spTree>
  </p:cSld>
  <p:clrMapOvr>
    <a:masterClrMapping/>
  </p:clrMapOvr>
</p:sld>
</file>

<file path=ppt/slides/slide2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sp>
        <p:nvSpPr>
          <p:cNvPr name="Freeform 4" id="4"/>
          <p:cNvSpPr/>
          <p:nvPr/>
        </p:nvSpPr>
        <p:spPr>
          <a:xfrm flipH="false" flipV="false" rot="0">
            <a:off x="1582354" y="464310"/>
            <a:ext cx="15123291" cy="9281920"/>
          </a:xfrm>
          <a:custGeom>
            <a:avLst/>
            <a:gdLst/>
            <a:ahLst/>
            <a:cxnLst/>
            <a:rect r="r" b="b" t="t" l="l"/>
            <a:pathLst>
              <a:path h="9281920" w="15123291">
                <a:moveTo>
                  <a:pt x="0" y="0"/>
                </a:moveTo>
                <a:lnTo>
                  <a:pt x="15123292" y="0"/>
                </a:lnTo>
                <a:lnTo>
                  <a:pt x="15123292" y="9281920"/>
                </a:lnTo>
                <a:lnTo>
                  <a:pt x="0" y="9281920"/>
                </a:lnTo>
                <a:lnTo>
                  <a:pt x="0" y="0"/>
                </a:lnTo>
                <a:close/>
              </a:path>
            </a:pathLst>
          </a:custGeom>
          <a:blipFill>
            <a:blip r:embed="rId4"/>
            <a:stretch>
              <a:fillRect l="0" t="0" r="0" b="0"/>
            </a:stretch>
          </a:blipFill>
        </p:spPr>
      </p:sp>
      <p:sp>
        <p:nvSpPr>
          <p:cNvPr name="TextBox 5" id="5"/>
          <p:cNvSpPr txBox="true"/>
          <p:nvPr/>
        </p:nvSpPr>
        <p:spPr>
          <a:xfrm rot="0">
            <a:off x="3408134" y="1323127"/>
            <a:ext cx="11471731" cy="7606032"/>
          </a:xfrm>
          <a:prstGeom prst="rect">
            <a:avLst/>
          </a:prstGeom>
        </p:spPr>
        <p:txBody>
          <a:bodyPr anchor="t" rtlCol="false" tIns="0" lIns="0" bIns="0" rIns="0">
            <a:spAutoFit/>
          </a:bodyPr>
          <a:lstStyle/>
          <a:p>
            <a:pPr algn="just">
              <a:lnSpc>
                <a:spcPts val="6019"/>
              </a:lnSpc>
            </a:pPr>
            <a:r>
              <a:rPr lang="en-US" sz="4299" spc="-68">
                <a:solidFill>
                  <a:srgbClr val="FFFFFF"/>
                </a:solidFill>
                <a:latin typeface="Saira Condensed"/>
                <a:ea typeface="Saira Condensed"/>
                <a:cs typeface="Saira Condensed"/>
                <a:sym typeface="Saira Condensed"/>
              </a:rPr>
              <a:t>Il mio contatto sarà </a:t>
            </a:r>
            <a:r>
              <a:rPr lang="en-US" b="true" sz="4299" spc="-68">
                <a:solidFill>
                  <a:srgbClr val="FFFFFF"/>
                </a:solidFill>
                <a:latin typeface="Saira Condensed Bold"/>
                <a:ea typeface="Saira Condensed Bold"/>
                <a:cs typeface="Saira Condensed Bold"/>
                <a:sym typeface="Saira Condensed Bold"/>
              </a:rPr>
              <a:t>Luisa</a:t>
            </a:r>
            <a:r>
              <a:rPr lang="en-US" sz="4299" spc="-68">
                <a:solidFill>
                  <a:srgbClr val="FFFFFF"/>
                </a:solidFill>
                <a:latin typeface="Saira Condensed"/>
                <a:ea typeface="Saira Condensed"/>
                <a:cs typeface="Saira Condensed"/>
                <a:sym typeface="Saira Condensed"/>
              </a:rPr>
              <a:t>. Lavora in </a:t>
            </a:r>
            <a:r>
              <a:rPr lang="en-US" b="true" sz="4299" spc="-68">
                <a:solidFill>
                  <a:srgbClr val="FFFFFF"/>
                </a:solidFill>
                <a:latin typeface="Saira Condensed Bold"/>
                <a:ea typeface="Saira Condensed Bold"/>
                <a:cs typeface="Saira Condensed Bold"/>
                <a:sym typeface="Saira Condensed Bold"/>
              </a:rPr>
              <a:t>Regione Emilia Romagna</a:t>
            </a:r>
            <a:r>
              <a:rPr lang="en-US" sz="4299" spc="-68">
                <a:solidFill>
                  <a:srgbClr val="FFFFFF"/>
                </a:solidFill>
                <a:latin typeface="Saira Condensed"/>
                <a:ea typeface="Saira Condensed"/>
                <a:cs typeface="Saira Condensed"/>
                <a:sym typeface="Saira Condensed"/>
              </a:rPr>
              <a:t> e vorrei conoscerla un po' meglio.</a:t>
            </a:r>
          </a:p>
          <a:p>
            <a:pPr algn="just">
              <a:lnSpc>
                <a:spcPts val="6019"/>
              </a:lnSpc>
            </a:pPr>
          </a:p>
          <a:p>
            <a:pPr algn="just">
              <a:lnSpc>
                <a:spcPts val="6019"/>
              </a:lnSpc>
            </a:pPr>
            <a:r>
              <a:rPr lang="en-US" sz="4299" spc="-68">
                <a:solidFill>
                  <a:srgbClr val="FFFFFF"/>
                </a:solidFill>
                <a:latin typeface="Saira Condensed"/>
                <a:ea typeface="Saira Condensed"/>
                <a:cs typeface="Saira Condensed"/>
                <a:sym typeface="Saira Condensed"/>
              </a:rPr>
              <a:t>Ti consegnerò una copia del </a:t>
            </a:r>
            <a:r>
              <a:rPr lang="en-US" b="true" sz="4299" spc="-68">
                <a:solidFill>
                  <a:srgbClr val="FFFFFF"/>
                </a:solidFill>
                <a:latin typeface="Saira Condensed Bold"/>
                <a:ea typeface="Saira Condensed Bold"/>
                <a:cs typeface="Saira Condensed Bold"/>
                <a:sym typeface="Saira Condensed Bold"/>
              </a:rPr>
              <a:t>suo account Linkedin</a:t>
            </a:r>
            <a:r>
              <a:rPr lang="en-US" sz="4299" spc="-68">
                <a:solidFill>
                  <a:srgbClr val="FFFFFF"/>
                </a:solidFill>
                <a:latin typeface="Saira Condensed"/>
                <a:ea typeface="Saira Condensed"/>
                <a:cs typeface="Saira Condensed"/>
                <a:sym typeface="Saira Condensed"/>
              </a:rPr>
              <a:t>, puoi fornire una breve ma completa </a:t>
            </a:r>
            <a:r>
              <a:rPr lang="en-US" b="true" sz="4299" spc="-68">
                <a:solidFill>
                  <a:srgbClr val="FFFFFF"/>
                </a:solidFill>
                <a:latin typeface="Saira Condensed Bold"/>
                <a:ea typeface="Saira Condensed Bold"/>
                <a:cs typeface="Saira Condensed Bold"/>
                <a:sym typeface="Saira Condensed Bold"/>
              </a:rPr>
              <a:t>analisi psicografica</a:t>
            </a:r>
            <a:r>
              <a:rPr lang="en-US" sz="4299" spc="-68">
                <a:solidFill>
                  <a:srgbClr val="FFFFFF"/>
                </a:solidFill>
                <a:latin typeface="Saira Condensed"/>
                <a:ea typeface="Saira Condensed"/>
                <a:cs typeface="Saira Condensed"/>
                <a:sym typeface="Saira Condensed"/>
              </a:rPr>
              <a:t>, individuando i tratti più importanti da conoscere per contattare e avere </a:t>
            </a:r>
            <a:r>
              <a:rPr lang="en-US" b="true" sz="4299" spc="-68">
                <a:solidFill>
                  <a:srgbClr val="FFFFFF"/>
                </a:solidFill>
                <a:latin typeface="Saira Condensed Bold"/>
                <a:ea typeface="Saira Condensed Bold"/>
                <a:cs typeface="Saira Condensed Bold"/>
                <a:sym typeface="Saira Condensed Bold"/>
              </a:rPr>
              <a:t>tutti gli strumenti di persiasione</a:t>
            </a:r>
            <a:r>
              <a:rPr lang="en-US" sz="4299" spc="-68">
                <a:solidFill>
                  <a:srgbClr val="FFFFFF"/>
                </a:solidFill>
                <a:latin typeface="Saira Condensed"/>
                <a:ea typeface="Saira Condensed"/>
                <a:cs typeface="Saira Condensed"/>
                <a:sym typeface="Saira Condensed"/>
              </a:rPr>
              <a:t>?</a:t>
            </a:r>
          </a:p>
          <a:p>
            <a:pPr algn="just">
              <a:lnSpc>
                <a:spcPts val="6019"/>
              </a:lnSpc>
            </a:pPr>
          </a:p>
          <a:p>
            <a:pPr algn="just">
              <a:lnSpc>
                <a:spcPts val="6019"/>
              </a:lnSpc>
            </a:pPr>
            <a:r>
              <a:rPr lang="en-US" sz="4299" spc="-68">
                <a:solidFill>
                  <a:srgbClr val="FFFFFF"/>
                </a:solidFill>
                <a:latin typeface="Saira Condensed"/>
                <a:ea typeface="Saira Condensed"/>
                <a:cs typeface="Saira Condensed"/>
                <a:sym typeface="Saira Condensed"/>
              </a:rPr>
              <a:t>Ecco il feed: &lt;feed&gt;</a:t>
            </a:r>
          </a:p>
          <a:p>
            <a:pPr algn="just">
              <a:lnSpc>
                <a:spcPts val="6019"/>
              </a:lnSpc>
              <a:spcBef>
                <a:spcPct val="0"/>
              </a:spcBef>
            </a:pPr>
          </a:p>
        </p:txBody>
      </p:sp>
      <p:sp>
        <p:nvSpPr>
          <p:cNvPr name="TextBox 6" id="6"/>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 cyberpunk persiasive robot, talking to a girl --s 250 </a:t>
            </a:r>
          </a:p>
        </p:txBody>
      </p:sp>
      <p:sp>
        <p:nvSpPr>
          <p:cNvPr name="TextBox 7" id="7"/>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PSYCHOGRAPH</a:t>
            </a:r>
          </a:p>
        </p:txBody>
      </p:sp>
    </p:spTree>
  </p:cSld>
  <p:clrMapOvr>
    <a:masterClrMapping/>
  </p:clrMapOvr>
</p:sld>
</file>

<file path=ppt/slides/slide2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grpSp>
        <p:nvGrpSpPr>
          <p:cNvPr name="Group 4" id="4"/>
          <p:cNvGrpSpPr/>
          <p:nvPr/>
        </p:nvGrpSpPr>
        <p:grpSpPr>
          <a:xfrm rot="0">
            <a:off x="5746092" y="0"/>
            <a:ext cx="12541908" cy="10287000"/>
            <a:chOff x="0" y="0"/>
            <a:chExt cx="3303219" cy="2709333"/>
          </a:xfrm>
        </p:grpSpPr>
        <p:sp>
          <p:nvSpPr>
            <p:cNvPr name="Freeform 5" id="5"/>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6" id="6"/>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7" id="7"/>
          <p:cNvSpPr txBox="true"/>
          <p:nvPr/>
        </p:nvSpPr>
        <p:spPr>
          <a:xfrm rot="0">
            <a:off x="6097587" y="136652"/>
            <a:ext cx="11838919" cy="9922510"/>
          </a:xfrm>
          <a:prstGeom prst="rect">
            <a:avLst/>
          </a:prstGeom>
        </p:spPr>
        <p:txBody>
          <a:bodyPr anchor="t" rtlCol="false" tIns="0" lIns="0" bIns="0" rIns="0">
            <a:spAutoFit/>
          </a:bodyPr>
          <a:lstStyle/>
          <a:p>
            <a:pPr algn="just">
              <a:lnSpc>
                <a:spcPts val="3919"/>
              </a:lnSpc>
            </a:pPr>
            <a:r>
              <a:rPr lang="en-US" sz="3499" spc="-146" u="sng">
                <a:solidFill>
                  <a:srgbClr val="FFFFFF"/>
                </a:solidFill>
                <a:latin typeface="Computer Says No"/>
                <a:ea typeface="Computer Says No"/>
                <a:cs typeface="Computer Says No"/>
                <a:sym typeface="Computer Says No"/>
              </a:rPr>
              <a:t>Profilo psicografico di Luisa</a:t>
            </a:r>
          </a:p>
          <a:p>
            <a:pPr algn="just">
              <a:lnSpc>
                <a:spcPts val="3919"/>
              </a:lnSpc>
            </a:pPr>
            <a:r>
              <a:rPr lang="en-US" sz="3499" spc="-146" u="sng">
                <a:solidFill>
                  <a:srgbClr val="FFFFFF"/>
                </a:solidFill>
                <a:latin typeface="Computer Says No"/>
                <a:ea typeface="Computer Says No"/>
                <a:cs typeface="Computer Says No"/>
                <a:sym typeface="Computer Says No"/>
              </a:rPr>
              <a:t>1. Aree di interesse principali:</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Innovazione e tecnologie emergenti:</a:t>
            </a:r>
            <a:r>
              <a:rPr lang="en-US" sz="3499" spc="-146">
                <a:solidFill>
                  <a:srgbClr val="FFFFFF"/>
                </a:solidFill>
                <a:latin typeface="Computer Says No"/>
                <a:ea typeface="Computer Says No"/>
                <a:cs typeface="Computer Says No"/>
                <a:sym typeface="Computer Says No"/>
              </a:rPr>
              <a:t> Luisa è chiaramente appassionata di innovazione e digital transformation, con un focus su progetti strategici legati alla tecnologia. Questo suggerisce che è orientata a soluzioni futuristiche e pratiche.</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Collaborazione istituzionale:</a:t>
            </a:r>
            <a:r>
              <a:rPr lang="en-US" sz="3499" spc="-146">
                <a:solidFill>
                  <a:srgbClr val="FFFFFF"/>
                </a:solidFill>
                <a:latin typeface="Computer Says No"/>
                <a:ea typeface="Computer Says No"/>
                <a:cs typeface="Computer Says No"/>
                <a:sym typeface="Computer Says No"/>
              </a:rPr>
              <a:t> Il suo coinvolgimento con l'Assemblea Legislativa e progetti come SAVIA e HPC dimostra un forte interesse per progetti che uniscono tecnologia, governance e sviluppo regionale.</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Educazione e opportunità per i giovani:</a:t>
            </a:r>
            <a:r>
              <a:rPr lang="en-US" sz="3499" spc="-146">
                <a:solidFill>
                  <a:srgbClr val="FFFFFF"/>
                </a:solidFill>
                <a:latin typeface="Computer Says No"/>
                <a:ea typeface="Computer Says No"/>
                <a:cs typeface="Computer Says No"/>
                <a:sym typeface="Computer Says No"/>
              </a:rPr>
              <a:t> Promuove iniziative come la Notte dei Ricercatori e altre borse di studio, suggerendo una vocazione a costruire ponti tra istituzioni e nuove generazioni.</a:t>
            </a:r>
          </a:p>
          <a:p>
            <a:pPr algn="just">
              <a:lnSpc>
                <a:spcPts val="3919"/>
              </a:lnSpc>
            </a:pPr>
            <a:r>
              <a:rPr lang="en-US" sz="3499" spc="-146" u="sng">
                <a:solidFill>
                  <a:srgbClr val="FFFFFF"/>
                </a:solidFill>
                <a:latin typeface="Computer Says No"/>
                <a:ea typeface="Computer Says No"/>
                <a:cs typeface="Computer Says No"/>
                <a:sym typeface="Computer Says No"/>
              </a:rPr>
              <a:t>2.</a:t>
            </a:r>
            <a:r>
              <a:rPr lang="en-US" sz="3499" spc="-146" u="sng">
                <a:solidFill>
                  <a:srgbClr val="FFFFFF"/>
                </a:solidFill>
                <a:latin typeface="Computer Says No"/>
                <a:ea typeface="Computer Says No"/>
                <a:cs typeface="Computer Says No"/>
                <a:sym typeface="Computer Says No"/>
              </a:rPr>
              <a:t> Tratti personali rilevanti:</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Proattiva e orientata al risultato:</a:t>
            </a:r>
            <a:r>
              <a:rPr lang="en-US" sz="3499" spc="-146">
                <a:solidFill>
                  <a:srgbClr val="FFFFFF"/>
                </a:solidFill>
                <a:latin typeface="Computer Says No"/>
                <a:ea typeface="Computer Says No"/>
                <a:cs typeface="Computer Says No"/>
                <a:sym typeface="Computer Says No"/>
              </a:rPr>
              <a:t> La frequenza e il tono dei suoi post evidenziano una persona altamente organizzata, focalizzata sugli obiettivi e abituata a lavorare in team interdisciplinari.</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Centrata sull'impatto locale:</a:t>
            </a:r>
            <a:r>
              <a:rPr lang="en-US" sz="3499" spc="-146">
                <a:solidFill>
                  <a:srgbClr val="FFFFFF"/>
                </a:solidFill>
                <a:latin typeface="Computer Says No"/>
                <a:ea typeface="Computer Says No"/>
                <a:cs typeface="Computer Says No"/>
                <a:sym typeface="Computer Says No"/>
              </a:rPr>
              <a:t> Il suo coinvolgimento con progetti regionali e iniziative a livello Emilia-Romagna indica una chiara priorità al miglioramento delle opportunità e dell'ecosistema tecnologico locale.</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Comunicatrice strategica:</a:t>
            </a:r>
            <a:r>
              <a:rPr lang="en-US" sz="3499" spc="-146">
                <a:solidFill>
                  <a:srgbClr val="FFFFFF"/>
                </a:solidFill>
                <a:latin typeface="Computer Says No"/>
                <a:ea typeface="Computer Says No"/>
                <a:cs typeface="Computer Says No"/>
                <a:sym typeface="Computer Says No"/>
              </a:rPr>
              <a:t> Utilizza LinkedIn non solo per condividere informazioni, ma anche per attirare l’attenzione su temi importanti come le elezioni o progetti di alto profilo.</a:t>
            </a:r>
          </a:p>
        </p:txBody>
      </p:sp>
      <p:sp>
        <p:nvSpPr>
          <p:cNvPr name="TextBox 8" id="8"/>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PSYCHOGRAPH</a:t>
            </a:r>
          </a:p>
        </p:txBody>
      </p:sp>
    </p:spTree>
  </p:cSld>
  <p:clrMapOvr>
    <a:masterClrMapping/>
  </p:clrMapOvr>
</p:sld>
</file>

<file path=ppt/slides/slide2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grpSp>
        <p:nvGrpSpPr>
          <p:cNvPr name="Group 4" id="4"/>
          <p:cNvGrpSpPr/>
          <p:nvPr/>
        </p:nvGrpSpPr>
        <p:grpSpPr>
          <a:xfrm rot="0">
            <a:off x="5746092" y="0"/>
            <a:ext cx="12541908" cy="10287000"/>
            <a:chOff x="0" y="0"/>
            <a:chExt cx="3303219" cy="2709333"/>
          </a:xfrm>
        </p:grpSpPr>
        <p:sp>
          <p:nvSpPr>
            <p:cNvPr name="Freeform 5" id="5"/>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6" id="6"/>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7" id="7"/>
          <p:cNvSpPr txBox="true"/>
          <p:nvPr/>
        </p:nvSpPr>
        <p:spPr>
          <a:xfrm rot="0">
            <a:off x="6097587" y="136652"/>
            <a:ext cx="11838919" cy="9922510"/>
          </a:xfrm>
          <a:prstGeom prst="rect">
            <a:avLst/>
          </a:prstGeom>
        </p:spPr>
        <p:txBody>
          <a:bodyPr anchor="t" rtlCol="false" tIns="0" lIns="0" bIns="0" rIns="0">
            <a:spAutoFit/>
          </a:bodyPr>
          <a:lstStyle/>
          <a:p>
            <a:pPr algn="just">
              <a:lnSpc>
                <a:spcPts val="3919"/>
              </a:lnSpc>
            </a:pPr>
            <a:r>
              <a:rPr lang="en-US" sz="3499" spc="-146" u="sng">
                <a:solidFill>
                  <a:srgbClr val="FFFFFF"/>
                </a:solidFill>
                <a:latin typeface="Computer Says No"/>
                <a:ea typeface="Computer Says No"/>
                <a:cs typeface="Computer Says No"/>
                <a:sym typeface="Computer Says No"/>
              </a:rPr>
              <a:t>Profilo psicografico di Luisa</a:t>
            </a:r>
          </a:p>
          <a:p>
            <a:pPr algn="just">
              <a:lnSpc>
                <a:spcPts val="3919"/>
              </a:lnSpc>
            </a:pPr>
            <a:r>
              <a:rPr lang="en-US" sz="3499" spc="-146" u="sng">
                <a:solidFill>
                  <a:srgbClr val="FFFFFF"/>
                </a:solidFill>
                <a:latin typeface="Computer Says No"/>
                <a:ea typeface="Computer Says No"/>
                <a:cs typeface="Computer Says No"/>
                <a:sym typeface="Computer Says No"/>
              </a:rPr>
              <a:t>1. Aree di interesse principali:</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Innovazione e tecnologie emergenti:</a:t>
            </a:r>
            <a:r>
              <a:rPr lang="en-US" sz="3499" spc="-146">
                <a:solidFill>
                  <a:srgbClr val="FFFFFF"/>
                </a:solidFill>
                <a:latin typeface="Computer Says No"/>
                <a:ea typeface="Computer Says No"/>
                <a:cs typeface="Computer Says No"/>
                <a:sym typeface="Computer Says No"/>
              </a:rPr>
              <a:t> Luisa è chiaramente appassionata di innovazione e digital transformation, con un focus su progetti strategici legati alla tecnologia. Questo suggerisce che è orientata a soluzioni futuristiche e pratiche.</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Collaborazione istituzionale:</a:t>
            </a:r>
            <a:r>
              <a:rPr lang="en-US" sz="3499" spc="-146">
                <a:solidFill>
                  <a:srgbClr val="FFFFFF"/>
                </a:solidFill>
                <a:latin typeface="Computer Says No"/>
                <a:ea typeface="Computer Says No"/>
                <a:cs typeface="Computer Says No"/>
                <a:sym typeface="Computer Says No"/>
              </a:rPr>
              <a:t> Il suo coinvolgimento con l'Assemblea Legislativa e progetti come SAVIA e HPC dimostra un forte interesse per progetti che uniscono tecnologia, governance e sviluppo regionale.</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Educazione e opportunità per i giovani:</a:t>
            </a:r>
            <a:r>
              <a:rPr lang="en-US" sz="3499" spc="-146">
                <a:solidFill>
                  <a:srgbClr val="FFFFFF"/>
                </a:solidFill>
                <a:latin typeface="Computer Says No"/>
                <a:ea typeface="Computer Says No"/>
                <a:cs typeface="Computer Says No"/>
                <a:sym typeface="Computer Says No"/>
              </a:rPr>
              <a:t> Promuove iniziative come la Notte dei Ricercatori e altre borse di studio, suggerendo una vocazione a costruire ponti tra istituzioni e nuove generazioni.</a:t>
            </a:r>
          </a:p>
          <a:p>
            <a:pPr algn="just">
              <a:lnSpc>
                <a:spcPts val="3919"/>
              </a:lnSpc>
            </a:pPr>
            <a:r>
              <a:rPr lang="en-US" sz="3499" spc="-146" u="sng">
                <a:solidFill>
                  <a:srgbClr val="FFFFFF"/>
                </a:solidFill>
                <a:latin typeface="Computer Says No"/>
                <a:ea typeface="Computer Says No"/>
                <a:cs typeface="Computer Says No"/>
                <a:sym typeface="Computer Says No"/>
              </a:rPr>
              <a:t>2.</a:t>
            </a:r>
            <a:r>
              <a:rPr lang="en-US" sz="3499" spc="-146" u="sng">
                <a:solidFill>
                  <a:srgbClr val="FFFFFF"/>
                </a:solidFill>
                <a:latin typeface="Computer Says No"/>
                <a:ea typeface="Computer Says No"/>
                <a:cs typeface="Computer Says No"/>
                <a:sym typeface="Computer Says No"/>
              </a:rPr>
              <a:t> Tratti personali rilevanti:</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Proattiva e orientata al risultato:</a:t>
            </a:r>
            <a:r>
              <a:rPr lang="en-US" sz="3499" spc="-146">
                <a:solidFill>
                  <a:srgbClr val="FFFFFF"/>
                </a:solidFill>
                <a:latin typeface="Computer Says No"/>
                <a:ea typeface="Computer Says No"/>
                <a:cs typeface="Computer Says No"/>
                <a:sym typeface="Computer Says No"/>
              </a:rPr>
              <a:t> La frequenza e il tono dei suoi post evidenziano una persona altamente organizzata, focalizzata sugli obiettivi e abituata a lavorare in team interdisciplinari.</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Centrata sull'impatto locale:</a:t>
            </a:r>
            <a:r>
              <a:rPr lang="en-US" sz="3499" spc="-146">
                <a:solidFill>
                  <a:srgbClr val="FFFFFF"/>
                </a:solidFill>
                <a:latin typeface="Computer Says No"/>
                <a:ea typeface="Computer Says No"/>
                <a:cs typeface="Computer Says No"/>
                <a:sym typeface="Computer Says No"/>
              </a:rPr>
              <a:t> Il suo coinvolgimento con progetti regionali e iniziative a livello Emilia-Romagna indica una chiara priorità al miglioramento delle opportunità e dell'ecosistema tecnologico locale.</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Comunicatrice strategica:</a:t>
            </a:r>
            <a:r>
              <a:rPr lang="en-US" sz="3499" spc="-146">
                <a:solidFill>
                  <a:srgbClr val="FFFFFF"/>
                </a:solidFill>
                <a:latin typeface="Computer Says No"/>
                <a:ea typeface="Computer Says No"/>
                <a:cs typeface="Computer Says No"/>
                <a:sym typeface="Computer Says No"/>
              </a:rPr>
              <a:t> Utilizza LinkedIn non solo per condividere informazioni, ma anche per attirare l’attenzione su temi importanti come le elezioni o progetti di alto profilo.</a:t>
            </a:r>
          </a:p>
        </p:txBody>
      </p:sp>
      <p:sp>
        <p:nvSpPr>
          <p:cNvPr name="TextBox 8" id="8"/>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PSYCHOGRAPH</a:t>
            </a:r>
          </a:p>
        </p:txBody>
      </p:sp>
    </p:spTree>
  </p:cSld>
  <p:clrMapOvr>
    <a:masterClrMapping/>
  </p:clrMapOvr>
</p:sld>
</file>

<file path=ppt/slides/slide2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true" flipV="false" rot="0">
            <a:off x="-175678" y="-1434503"/>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alphaModFix amt="63000"/>
            </a:blip>
            <a:stretch>
              <a:fillRect l="0" t="-54298" r="0" b="-51317"/>
            </a:stretch>
          </a:blipFill>
        </p:spPr>
      </p:sp>
      <p:grpSp>
        <p:nvGrpSpPr>
          <p:cNvPr name="Group 4" id="4"/>
          <p:cNvGrpSpPr/>
          <p:nvPr/>
        </p:nvGrpSpPr>
        <p:grpSpPr>
          <a:xfrm rot="0">
            <a:off x="5746092" y="0"/>
            <a:ext cx="12541908" cy="10287000"/>
            <a:chOff x="0" y="0"/>
            <a:chExt cx="3303219" cy="2709333"/>
          </a:xfrm>
        </p:grpSpPr>
        <p:sp>
          <p:nvSpPr>
            <p:cNvPr name="Freeform 5" id="5"/>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6" id="6"/>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7" id="7"/>
          <p:cNvSpPr txBox="true"/>
          <p:nvPr/>
        </p:nvSpPr>
        <p:spPr>
          <a:xfrm rot="0">
            <a:off x="6097587" y="136652"/>
            <a:ext cx="11838919" cy="9922510"/>
          </a:xfrm>
          <a:prstGeom prst="rect">
            <a:avLst/>
          </a:prstGeom>
        </p:spPr>
        <p:txBody>
          <a:bodyPr anchor="t" rtlCol="false" tIns="0" lIns="0" bIns="0" rIns="0">
            <a:spAutoFit/>
          </a:bodyPr>
          <a:lstStyle/>
          <a:p>
            <a:pPr algn="just">
              <a:lnSpc>
                <a:spcPts val="3919"/>
              </a:lnSpc>
            </a:pPr>
            <a:r>
              <a:rPr lang="en-US" sz="3499" spc="-146" u="sng">
                <a:solidFill>
                  <a:srgbClr val="FFFFFF"/>
                </a:solidFill>
                <a:latin typeface="Computer Says No"/>
                <a:ea typeface="Computer Says No"/>
                <a:cs typeface="Computer Says No"/>
                <a:sym typeface="Computer Says No"/>
              </a:rPr>
              <a:t>3. Stile decisionale e valori:</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F</a:t>
            </a:r>
            <a:r>
              <a:rPr lang="en-US" sz="3499" spc="-146">
                <a:solidFill>
                  <a:srgbClr val="E3FF00"/>
                </a:solidFill>
                <a:latin typeface="Computer Says No"/>
                <a:ea typeface="Computer Says No"/>
                <a:cs typeface="Computer Says No"/>
                <a:sym typeface="Computer Says No"/>
              </a:rPr>
              <a:t>ocalizzata sull'evidenza:</a:t>
            </a:r>
            <a:r>
              <a:rPr lang="en-US" sz="3499" spc="-146">
                <a:solidFill>
                  <a:srgbClr val="FFFFFF"/>
                </a:solidFill>
                <a:latin typeface="Computer Says No"/>
                <a:ea typeface="Computer Says No"/>
                <a:cs typeface="Computer Says No"/>
                <a:sym typeface="Computer Says No"/>
              </a:rPr>
              <a:t> Luisa sembra apprezzare dati concreti e risultati misurabili. Ad esempio, cita numeri di affluenza elettorale e dettagli su progetti di ricerca. Questo indica che la comunicazione con lei dovrebbe essere supportata da dati e analisi.</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Collaborativa:</a:t>
            </a:r>
            <a:r>
              <a:rPr lang="en-US" sz="3499" spc="-146">
                <a:solidFill>
                  <a:srgbClr val="FFFFFF"/>
                </a:solidFill>
                <a:latin typeface="Computer Says No"/>
                <a:ea typeface="Computer Says No"/>
                <a:cs typeface="Computer Says No"/>
                <a:sym typeface="Computer Says No"/>
              </a:rPr>
              <a:t> La rete di contatti e le menzioni di colleghi nei suoi post mostrano una predilezione per il lavoro di squadra e la costruzione di relazioni solide.</a:t>
            </a:r>
          </a:p>
          <a:p>
            <a:pPr algn="just" marL="755641" indent="-377820" lvl="1">
              <a:lnSpc>
                <a:spcPts val="3919"/>
              </a:lnSpc>
              <a:buFont typeface="Arial"/>
              <a:buChar char="•"/>
            </a:pPr>
            <a:r>
              <a:rPr lang="en-US" sz="3499" spc="-146">
                <a:solidFill>
                  <a:srgbClr val="E3FF00"/>
                </a:solidFill>
                <a:latin typeface="Computer Says No"/>
                <a:ea typeface="Computer Says No"/>
                <a:cs typeface="Computer Says No"/>
                <a:sym typeface="Computer Says No"/>
              </a:rPr>
              <a:t>Impegno per l’equità e la crescita:</a:t>
            </a:r>
            <a:r>
              <a:rPr lang="en-US" sz="3499" spc="-146">
                <a:solidFill>
                  <a:srgbClr val="FFFFFF"/>
                </a:solidFill>
                <a:latin typeface="Computer Says No"/>
                <a:ea typeface="Computer Says No"/>
                <a:cs typeface="Computer Says No"/>
                <a:sym typeface="Computer Says No"/>
              </a:rPr>
              <a:t> L’accento su opportunità educative e innovative per giovani e ricercatori dimostra una visione valoriale centrata sulla crescita collettiva.</a:t>
            </a:r>
          </a:p>
          <a:p>
            <a:pPr algn="just">
              <a:lnSpc>
                <a:spcPts val="3919"/>
              </a:lnSpc>
            </a:pPr>
            <a:r>
              <a:rPr lang="en-US" sz="3499" spc="-146" u="sng">
                <a:solidFill>
                  <a:srgbClr val="FFFFFF"/>
                </a:solidFill>
                <a:latin typeface="Computer Says No"/>
                <a:ea typeface="Computer Says No"/>
                <a:cs typeface="Computer Says No"/>
                <a:sym typeface="Computer Says No"/>
              </a:rPr>
              <a:t>St</a:t>
            </a:r>
            <a:r>
              <a:rPr lang="en-US" sz="3499" spc="-146" u="sng">
                <a:solidFill>
                  <a:srgbClr val="FFFFFF"/>
                </a:solidFill>
                <a:latin typeface="Computer Says No"/>
                <a:ea typeface="Computer Says No"/>
                <a:cs typeface="Computer Says No"/>
                <a:sym typeface="Computer Says No"/>
              </a:rPr>
              <a:t>rategie di persuasione:</a:t>
            </a:r>
          </a:p>
          <a:p>
            <a:pPr algn="just" marL="755641" indent="-377820" lvl="1">
              <a:lnSpc>
                <a:spcPts val="3919"/>
              </a:lnSpc>
              <a:buAutoNum type="arabicPeriod" startAt="1"/>
            </a:pPr>
            <a:r>
              <a:rPr lang="en-US" sz="3499" spc="-146">
                <a:solidFill>
                  <a:srgbClr val="E3FF00"/>
                </a:solidFill>
                <a:latin typeface="Computer Says No"/>
                <a:ea typeface="Computer Says No"/>
                <a:cs typeface="Computer Says No"/>
                <a:sym typeface="Computer Says No"/>
              </a:rPr>
              <a:t>Parla la sua lingua:</a:t>
            </a:r>
            <a:r>
              <a:rPr lang="en-US" sz="3499" spc="-146">
                <a:solidFill>
                  <a:srgbClr val="FFFFFF"/>
                </a:solidFill>
                <a:latin typeface="Computer Says No"/>
                <a:ea typeface="Computer Says No"/>
                <a:cs typeface="Computer Says No"/>
                <a:sym typeface="Computer Says No"/>
              </a:rPr>
              <a:t> Usa un tono professionale, concreto e orientato ai risultati. Fai leva sull'importanza strategica delle tue proposte per la crescita dell’Emilia-Romagna.</a:t>
            </a:r>
          </a:p>
          <a:p>
            <a:pPr algn="just" marL="755641" indent="-377820" lvl="1">
              <a:lnSpc>
                <a:spcPts val="3919"/>
              </a:lnSpc>
              <a:buAutoNum type="arabicPeriod" startAt="1"/>
            </a:pPr>
            <a:r>
              <a:rPr lang="en-US" sz="3499" spc="-146">
                <a:solidFill>
                  <a:srgbClr val="E3FF00"/>
                </a:solidFill>
                <a:latin typeface="Computer Says No"/>
                <a:ea typeface="Computer Says No"/>
                <a:cs typeface="Computer Says No"/>
                <a:sym typeface="Computer Says No"/>
              </a:rPr>
              <a:t>Cita progetti rilevanti:</a:t>
            </a:r>
            <a:r>
              <a:rPr lang="en-US" sz="3499" spc="-146">
                <a:solidFill>
                  <a:srgbClr val="FFFFFF"/>
                </a:solidFill>
                <a:latin typeface="Computer Says No"/>
                <a:ea typeface="Computer Says No"/>
                <a:cs typeface="Computer Says No"/>
                <a:sym typeface="Computer Says No"/>
              </a:rPr>
              <a:t> Collega le tue idee a iniziative che già conosce, come SAVIA, HPC o l’Agenda Digitale dell’Emilia-Romagna. Questo crea un ponte tra la tua proposta e il suo mondo.</a:t>
            </a:r>
          </a:p>
          <a:p>
            <a:pPr algn="just" marL="755641" indent="-377820" lvl="1">
              <a:lnSpc>
                <a:spcPts val="3919"/>
              </a:lnSpc>
              <a:buAutoNum type="arabicPeriod" startAt="1"/>
            </a:pPr>
            <a:r>
              <a:rPr lang="en-US" sz="3499" spc="-146">
                <a:solidFill>
                  <a:srgbClr val="E3FF00"/>
                </a:solidFill>
                <a:latin typeface="Computer Says No"/>
                <a:ea typeface="Computer Says No"/>
                <a:cs typeface="Computer Says No"/>
                <a:sym typeface="Computer Says No"/>
              </a:rPr>
              <a:t>Offri valore immediato:</a:t>
            </a:r>
            <a:r>
              <a:rPr lang="en-US" sz="3499" spc="-146">
                <a:solidFill>
                  <a:srgbClr val="FFFFFF"/>
                </a:solidFill>
                <a:latin typeface="Computer Says No"/>
                <a:ea typeface="Computer Says No"/>
                <a:cs typeface="Computer Says No"/>
                <a:sym typeface="Computer Says No"/>
              </a:rPr>
              <a:t> Presentati come una risorsa che può aiutarla a raggiungere i suoi obiettivi, ad esempio offrendo insight su come la tua expertise in AI possa potenziare iniziative regionali.</a:t>
            </a:r>
          </a:p>
          <a:p>
            <a:pPr algn="just" marL="755641" indent="-377820" lvl="1">
              <a:lnSpc>
                <a:spcPts val="3919"/>
              </a:lnSpc>
              <a:buAutoNum type="arabicPeriod" startAt="1"/>
            </a:pPr>
            <a:r>
              <a:rPr lang="en-US" sz="3499" spc="-146">
                <a:solidFill>
                  <a:srgbClr val="E3FF00"/>
                </a:solidFill>
                <a:latin typeface="Computer Says No"/>
                <a:ea typeface="Computer Says No"/>
                <a:cs typeface="Computer Says No"/>
                <a:sym typeface="Computer Says No"/>
              </a:rPr>
              <a:t>Evidenzia benefici per la comunità:</a:t>
            </a:r>
            <a:r>
              <a:rPr lang="en-US" sz="3499" spc="-146">
                <a:solidFill>
                  <a:srgbClr val="FFFFFF"/>
                </a:solidFill>
                <a:latin typeface="Computer Says No"/>
                <a:ea typeface="Computer Says No"/>
                <a:cs typeface="Computer Says No"/>
                <a:sym typeface="Computer Says No"/>
              </a:rPr>
              <a:t> Sottolinea come la collaborazione con te potrebbe generare un impatto positivo sull’ecosistema locale, specialmente nel collegare tecnologia e sviluppo socioeconomico.</a:t>
            </a:r>
          </a:p>
        </p:txBody>
      </p:sp>
      <p:sp>
        <p:nvSpPr>
          <p:cNvPr name="TextBox 8" id="8"/>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PSYCHOGRAPH</a:t>
            </a:r>
          </a:p>
        </p:txBody>
      </p:sp>
    </p:spTree>
  </p:cSld>
  <p:clrMapOvr>
    <a:masterClrMapping/>
  </p:clrMapOvr>
</p:sld>
</file>

<file path=ppt/slides/slide28.xml><?xml version="1.0" encoding="utf-8"?>
<p:sld xmlns:p="http://schemas.openxmlformats.org/presentationml/2006/main" xmlns:a="http://schemas.openxmlformats.org/drawingml/2006/main" xmlns:r="http://schemas.openxmlformats.org/officeDocument/2006/relationships">
  <p:cSld>
    <p:bg>
      <p:bgPr>
        <a:solidFill>
          <a:srgbClr val="0F1F2B"/>
        </a:solidFill>
      </p:bgPr>
    </p:bg>
    <p:spTree>
      <p:nvGrpSpPr>
        <p:cNvPr id="1" name=""/>
        <p:cNvGrpSpPr/>
        <p:nvPr/>
      </p:nvGrpSpPr>
      <p:grpSpPr>
        <a:xfrm>
          <a:off x="0" y="0"/>
          <a:ext cx="0" cy="0"/>
          <a:chOff x="0" y="0"/>
          <a:chExt cx="0" cy="0"/>
        </a:xfrm>
      </p:grpSpPr>
      <p:sp>
        <p:nvSpPr>
          <p:cNvPr name="Freeform 2" id="2"/>
          <p:cNvSpPr/>
          <p:nvPr/>
        </p:nvSpPr>
        <p:spPr>
          <a:xfrm flipH="false" flipV="false" rot="0">
            <a:off x="-912001" y="-972399"/>
            <a:ext cx="25745021" cy="11681803"/>
          </a:xfrm>
          <a:custGeom>
            <a:avLst/>
            <a:gdLst/>
            <a:ahLst/>
            <a:cxnLst/>
            <a:rect r="r" b="b" t="t" l="l"/>
            <a:pathLst>
              <a:path h="11681803" w="25745021">
                <a:moveTo>
                  <a:pt x="0" y="0"/>
                </a:moveTo>
                <a:lnTo>
                  <a:pt x="25745021" y="0"/>
                </a:lnTo>
                <a:lnTo>
                  <a:pt x="25745021" y="11681803"/>
                </a:lnTo>
                <a:lnTo>
                  <a:pt x="0" y="11681803"/>
                </a:lnTo>
                <a:lnTo>
                  <a:pt x="0" y="0"/>
                </a:lnTo>
                <a:close/>
              </a:path>
            </a:pathLst>
          </a:custGeom>
          <a:blipFill>
            <a:blip r:embed="rId2"/>
            <a:stretch>
              <a:fillRect l="0" t="0" r="0" b="0"/>
            </a:stretch>
          </a:blipFill>
        </p:spPr>
      </p:sp>
      <p:sp>
        <p:nvSpPr>
          <p:cNvPr name="Freeform 3" id="3"/>
          <p:cNvSpPr/>
          <p:nvPr/>
        </p:nvSpPr>
        <p:spPr>
          <a:xfrm flipH="false" flipV="false" rot="0">
            <a:off x="1582354" y="464310"/>
            <a:ext cx="15123291" cy="9281920"/>
          </a:xfrm>
          <a:custGeom>
            <a:avLst/>
            <a:gdLst/>
            <a:ahLst/>
            <a:cxnLst/>
            <a:rect r="r" b="b" t="t" l="l"/>
            <a:pathLst>
              <a:path h="9281920" w="15123291">
                <a:moveTo>
                  <a:pt x="0" y="0"/>
                </a:moveTo>
                <a:lnTo>
                  <a:pt x="15123292" y="0"/>
                </a:lnTo>
                <a:lnTo>
                  <a:pt x="15123292" y="9281920"/>
                </a:lnTo>
                <a:lnTo>
                  <a:pt x="0" y="9281920"/>
                </a:lnTo>
                <a:lnTo>
                  <a:pt x="0" y="0"/>
                </a:lnTo>
                <a:close/>
              </a:path>
            </a:pathLst>
          </a:custGeom>
          <a:blipFill>
            <a:blip r:embed="rId3"/>
            <a:stretch>
              <a:fillRect l="0" t="0" r="0" b="0"/>
            </a:stretch>
          </a:blipFill>
        </p:spPr>
      </p:sp>
      <p:sp>
        <p:nvSpPr>
          <p:cNvPr name="TextBox 4" id="4"/>
          <p:cNvSpPr txBox="true"/>
          <p:nvPr/>
        </p:nvSpPr>
        <p:spPr>
          <a:xfrm rot="0">
            <a:off x="3408134" y="1083310"/>
            <a:ext cx="11471731" cy="6955156"/>
          </a:xfrm>
          <a:prstGeom prst="rect">
            <a:avLst/>
          </a:prstGeom>
        </p:spPr>
        <p:txBody>
          <a:bodyPr anchor="t" rtlCol="false" tIns="0" lIns="0" bIns="0" rIns="0">
            <a:spAutoFit/>
          </a:bodyPr>
          <a:lstStyle/>
          <a:p>
            <a:pPr algn="just">
              <a:lnSpc>
                <a:spcPts val="4619"/>
              </a:lnSpc>
            </a:pPr>
            <a:r>
              <a:rPr lang="en-US" sz="3299" spc="-52">
                <a:solidFill>
                  <a:srgbClr val="FFFFFF"/>
                </a:solidFill>
                <a:latin typeface="Saira Condensed"/>
                <a:ea typeface="Saira Condensed"/>
                <a:cs typeface="Saira Condensed"/>
                <a:sym typeface="Saira Condensed"/>
              </a:rPr>
              <a:t>Ora agisci come un </a:t>
            </a:r>
            <a:r>
              <a:rPr lang="en-US" b="true" sz="3299" spc="-52">
                <a:solidFill>
                  <a:srgbClr val="FFFFFF"/>
                </a:solidFill>
                <a:latin typeface="Saira Condensed Bold"/>
                <a:ea typeface="Saira Condensed Bold"/>
                <a:cs typeface="Saira Condensed Bold"/>
                <a:sym typeface="Saira Condensed Bold"/>
              </a:rPr>
              <a:t>esperto responsabile delle vendite</a:t>
            </a:r>
            <a:r>
              <a:rPr lang="en-US" sz="3299" spc="-52">
                <a:solidFill>
                  <a:srgbClr val="FFFFFF"/>
                </a:solidFill>
                <a:latin typeface="Saira Condensed"/>
                <a:ea typeface="Saira Condensed"/>
                <a:cs typeface="Saira Condensed"/>
                <a:sym typeface="Saira Condensed"/>
              </a:rPr>
              <a:t> della mia azienda, con un </a:t>
            </a:r>
            <a:r>
              <a:rPr lang="en-US" b="true" sz="3299" spc="-52">
                <a:solidFill>
                  <a:srgbClr val="FFFFFF"/>
                </a:solidFill>
                <a:latin typeface="Saira Condensed Bold"/>
                <a:ea typeface="Saira Condensed Bold"/>
                <a:cs typeface="Saira Condensed Bold"/>
                <a:sym typeface="Saira Condensed Bold"/>
              </a:rPr>
              <a:t>dottorato di ricerca in psicologia cognitiva</a:t>
            </a:r>
            <a:r>
              <a:rPr lang="en-US" sz="3299" spc="-52">
                <a:solidFill>
                  <a:srgbClr val="FFFFFF"/>
                </a:solidFill>
                <a:latin typeface="Saira Condensed"/>
                <a:ea typeface="Saira Condensed"/>
                <a:cs typeface="Saira Condensed"/>
                <a:sym typeface="Saira Condensed"/>
              </a:rPr>
              <a:t>.</a:t>
            </a:r>
          </a:p>
          <a:p>
            <a:pPr algn="just">
              <a:lnSpc>
                <a:spcPts val="4619"/>
              </a:lnSpc>
            </a:pPr>
          </a:p>
          <a:p>
            <a:pPr algn="just">
              <a:lnSpc>
                <a:spcPts val="4619"/>
              </a:lnSpc>
            </a:pPr>
            <a:r>
              <a:rPr lang="en-US" sz="3299" spc="-52">
                <a:solidFill>
                  <a:srgbClr val="FFFFFF"/>
                </a:solidFill>
                <a:latin typeface="Saira Condensed"/>
                <a:ea typeface="Saira Condensed"/>
                <a:cs typeface="Saira Condensed"/>
                <a:sym typeface="Saira Condensed"/>
              </a:rPr>
              <a:t>Scrivi</a:t>
            </a:r>
            <a:r>
              <a:rPr lang="en-US" sz="3299" spc="-52">
                <a:solidFill>
                  <a:srgbClr val="FFFFFF"/>
                </a:solidFill>
                <a:latin typeface="Saira Condensed"/>
                <a:ea typeface="Saira Condensed"/>
                <a:cs typeface="Saira Condensed"/>
                <a:sym typeface="Saira Condensed"/>
              </a:rPr>
              <a:t> un'e-mail per </a:t>
            </a:r>
            <a:r>
              <a:rPr lang="en-US" b="true" sz="3299" spc="-52" u="sng">
                <a:solidFill>
                  <a:srgbClr val="FFFFFF"/>
                </a:solidFill>
                <a:latin typeface="Saira Condensed Bold"/>
                <a:ea typeface="Saira Condensed Bold"/>
                <a:cs typeface="Saira Condensed Bold"/>
                <a:sym typeface="Saira Condensed Bold"/>
              </a:rPr>
              <a:t>convincere il mio contatto a ingaggiarmi</a:t>
            </a:r>
            <a:r>
              <a:rPr lang="en-US" sz="3299" spc="-52">
                <a:solidFill>
                  <a:srgbClr val="FFFFFF"/>
                </a:solidFill>
                <a:latin typeface="Saira Condensed"/>
                <a:ea typeface="Saira Condensed"/>
                <a:cs typeface="Saira Condensed"/>
                <a:sym typeface="Saira Condensed"/>
              </a:rPr>
              <a:t> come oratore principale al prossimo evento. Utilizzerai le tue </a:t>
            </a:r>
            <a:r>
              <a:rPr lang="en-US" b="true" sz="3299" spc="-52">
                <a:solidFill>
                  <a:srgbClr val="FFFFFF"/>
                </a:solidFill>
                <a:latin typeface="Saira Condensed Bold"/>
                <a:ea typeface="Saira Condensed Bold"/>
                <a:cs typeface="Saira Condensed Bold"/>
                <a:sym typeface="Saira Condensed Bold"/>
              </a:rPr>
              <a:t>competenze di psicologia della persuasione</a:t>
            </a:r>
            <a:r>
              <a:rPr lang="en-US" sz="3299" spc="-52">
                <a:solidFill>
                  <a:srgbClr val="FFFFFF"/>
                </a:solidFill>
                <a:latin typeface="Saira Condensed"/>
                <a:ea typeface="Saira Condensed"/>
                <a:cs typeface="Saira Condensed"/>
                <a:sym typeface="Saira Condensed"/>
              </a:rPr>
              <a:t> per </a:t>
            </a:r>
            <a:r>
              <a:rPr lang="en-US" b="true" sz="3299" spc="-52" u="sng">
                <a:solidFill>
                  <a:srgbClr val="FFFFFF"/>
                </a:solidFill>
                <a:latin typeface="Saira Condensed Bold"/>
                <a:ea typeface="Saira Condensed Bold"/>
                <a:cs typeface="Saira Condensed Bold"/>
                <a:sym typeface="Saira Condensed Bold"/>
              </a:rPr>
              <a:t>convincere il mio contatto, utilizzando un linguaggio miltoniano</a:t>
            </a:r>
            <a:r>
              <a:rPr lang="en-US" sz="3299" spc="-52">
                <a:solidFill>
                  <a:srgbClr val="FFFFFF"/>
                </a:solidFill>
                <a:latin typeface="Saira Condensed"/>
                <a:ea typeface="Saira Condensed"/>
                <a:cs typeface="Saira Condensed"/>
                <a:sym typeface="Saira Condensed"/>
              </a:rPr>
              <a:t>, che:</a:t>
            </a:r>
          </a:p>
          <a:p>
            <a:pPr algn="just">
              <a:lnSpc>
                <a:spcPts val="4619"/>
              </a:lnSpc>
            </a:pPr>
          </a:p>
          <a:p>
            <a:pPr algn="just" marL="712462" indent="-356231" lvl="1">
              <a:lnSpc>
                <a:spcPts val="4619"/>
              </a:lnSpc>
              <a:buFont typeface="Arial"/>
              <a:buChar char="•"/>
            </a:pPr>
            <a:r>
              <a:rPr lang="en-US" sz="3299" spc="-52">
                <a:solidFill>
                  <a:srgbClr val="FFFFFF"/>
                </a:solidFill>
                <a:latin typeface="Saira Condensed"/>
                <a:ea typeface="Saira Condensed"/>
                <a:cs typeface="Saira Condensed"/>
                <a:sym typeface="Saira Condensed"/>
              </a:rPr>
              <a:t>Hanno bisogno di avvicinarsi a GenAI nel loro ritiro.</a:t>
            </a:r>
          </a:p>
          <a:p>
            <a:pPr algn="just" marL="712462" indent="-356231" lvl="1">
              <a:lnSpc>
                <a:spcPts val="4619"/>
              </a:lnSpc>
              <a:buFont typeface="Arial"/>
              <a:buChar char="•"/>
            </a:pPr>
            <a:r>
              <a:rPr lang="en-US" sz="3299" spc="-52">
                <a:solidFill>
                  <a:srgbClr val="FFFFFF"/>
                </a:solidFill>
                <a:latin typeface="Saira Condensed"/>
                <a:ea typeface="Saira Condensed"/>
                <a:cs typeface="Saira Condensed"/>
                <a:sym typeface="Saira Condensed"/>
              </a:rPr>
              <a:t>Sono la scelta migliore per questo compito.</a:t>
            </a:r>
          </a:p>
          <a:p>
            <a:pPr algn="just">
              <a:lnSpc>
                <a:spcPts val="4619"/>
              </a:lnSpc>
            </a:pPr>
          </a:p>
          <a:p>
            <a:pPr algn="just">
              <a:lnSpc>
                <a:spcPts val="4619"/>
              </a:lnSpc>
              <a:spcBef>
                <a:spcPct val="0"/>
              </a:spcBef>
            </a:pPr>
            <a:r>
              <a:rPr lang="en-US" sz="3299" spc="-52">
                <a:solidFill>
                  <a:srgbClr val="FFFFFF"/>
                </a:solidFill>
                <a:latin typeface="Saira Condensed"/>
                <a:ea typeface="Saira Condensed"/>
                <a:cs typeface="Saira Condensed"/>
                <a:sym typeface="Saira Condensed"/>
              </a:rPr>
              <a:t>Illustri almeno 3 argomentazioni vincenti tratte dalla sua analisi psicologica.</a:t>
            </a:r>
          </a:p>
        </p:txBody>
      </p:sp>
      <p:sp>
        <p:nvSpPr>
          <p:cNvPr name="TextBox 5" id="5"/>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MILTONIAN PATH</a:t>
            </a:r>
          </a:p>
        </p:txBody>
      </p:sp>
    </p:spTree>
  </p:cSld>
  <p:clrMapOvr>
    <a:masterClrMapping/>
  </p:clrMapOvr>
</p:sld>
</file>

<file path=ppt/slides/slide29.xml><?xml version="1.0" encoding="utf-8"?>
<p:sld xmlns:p="http://schemas.openxmlformats.org/presentationml/2006/main" xmlns:a="http://schemas.openxmlformats.org/drawingml/2006/main" xmlns:r="http://schemas.openxmlformats.org/officeDocument/2006/relationships">
  <p:cSld>
    <p:bg>
      <p:bgPr>
        <a:solidFill>
          <a:srgbClr val="0F1F2B"/>
        </a:solidFill>
      </p:bgPr>
    </p:bg>
    <p:spTree>
      <p:nvGrpSpPr>
        <p:cNvPr id="1" name=""/>
        <p:cNvGrpSpPr/>
        <p:nvPr/>
      </p:nvGrpSpPr>
      <p:grpSpPr>
        <a:xfrm>
          <a:off x="0" y="0"/>
          <a:ext cx="0" cy="0"/>
          <a:chOff x="0" y="0"/>
          <a:chExt cx="0" cy="0"/>
        </a:xfrm>
      </p:grpSpPr>
      <p:sp>
        <p:nvSpPr>
          <p:cNvPr name="Freeform 2" id="2"/>
          <p:cNvSpPr/>
          <p:nvPr/>
        </p:nvSpPr>
        <p:spPr>
          <a:xfrm flipH="true" flipV="false" rot="0">
            <a:off x="-5413363" y="-1225723"/>
            <a:ext cx="25745021" cy="11681803"/>
          </a:xfrm>
          <a:custGeom>
            <a:avLst/>
            <a:gdLst/>
            <a:ahLst/>
            <a:cxnLst/>
            <a:rect r="r" b="b" t="t" l="l"/>
            <a:pathLst>
              <a:path h="11681803" w="25745021">
                <a:moveTo>
                  <a:pt x="25745022" y="0"/>
                </a:moveTo>
                <a:lnTo>
                  <a:pt x="0" y="0"/>
                </a:lnTo>
                <a:lnTo>
                  <a:pt x="0" y="11681804"/>
                </a:lnTo>
                <a:lnTo>
                  <a:pt x="25745022" y="11681804"/>
                </a:lnTo>
                <a:lnTo>
                  <a:pt x="25745022" y="0"/>
                </a:lnTo>
                <a:close/>
              </a:path>
            </a:pathLst>
          </a:custGeom>
          <a:blipFill>
            <a:blip r:embed="rId2"/>
            <a:stretch>
              <a:fillRect l="0" t="0" r="0" b="0"/>
            </a:stretch>
          </a:blipFill>
        </p:spPr>
      </p:sp>
      <p:grpSp>
        <p:nvGrpSpPr>
          <p:cNvPr name="Group 3" id="3"/>
          <p:cNvGrpSpPr/>
          <p:nvPr/>
        </p:nvGrpSpPr>
        <p:grpSpPr>
          <a:xfrm rot="0">
            <a:off x="5746092" y="0"/>
            <a:ext cx="12541908" cy="10287000"/>
            <a:chOff x="0" y="0"/>
            <a:chExt cx="3303219" cy="2709333"/>
          </a:xfrm>
        </p:grpSpPr>
        <p:sp>
          <p:nvSpPr>
            <p:cNvPr name="Freeform 4" id="4"/>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5" id="5"/>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6" id="6"/>
          <p:cNvSpPr txBox="true"/>
          <p:nvPr/>
        </p:nvSpPr>
        <p:spPr>
          <a:xfrm rot="0">
            <a:off x="6097587" y="207219"/>
            <a:ext cx="11838919" cy="10481056"/>
          </a:xfrm>
          <a:prstGeom prst="rect">
            <a:avLst/>
          </a:prstGeom>
        </p:spPr>
        <p:txBody>
          <a:bodyPr anchor="t" rtlCol="false" tIns="0" lIns="0" bIns="0" rIns="0">
            <a:spAutoFit/>
          </a:bodyPr>
          <a:lstStyle/>
          <a:p>
            <a:pPr algn="just">
              <a:lnSpc>
                <a:spcPts val="4592"/>
              </a:lnSpc>
            </a:pPr>
            <a:r>
              <a:rPr lang="en-US" sz="4100" spc="-172">
                <a:solidFill>
                  <a:srgbClr val="FFFFFF"/>
                </a:solidFill>
                <a:latin typeface="Computer Says No"/>
                <a:ea typeface="Computer Says No"/>
                <a:cs typeface="Computer Says No"/>
                <a:sym typeface="Computer Says No"/>
              </a:rPr>
              <a:t>Oggetto: </a:t>
            </a:r>
            <a:r>
              <a:rPr lang="en-US" sz="4100" spc="-172">
                <a:solidFill>
                  <a:srgbClr val="E3FF00"/>
                </a:solidFill>
                <a:latin typeface="Computer Says No"/>
                <a:ea typeface="Computer Says No"/>
                <a:cs typeface="Computer Says No"/>
                <a:sym typeface="Computer Says No"/>
              </a:rPr>
              <a:t>Una visione per l’Emilia-Romagna: come la GenAI può trasformare il futuro</a:t>
            </a:r>
          </a:p>
          <a:p>
            <a:pPr algn="just">
              <a:lnSpc>
                <a:spcPts val="4592"/>
              </a:lnSpc>
            </a:pPr>
          </a:p>
          <a:p>
            <a:pPr algn="just">
              <a:lnSpc>
                <a:spcPts val="4592"/>
              </a:lnSpc>
            </a:pPr>
            <a:r>
              <a:rPr lang="en-US" sz="4100" spc="-172">
                <a:solidFill>
                  <a:srgbClr val="FFFFFF"/>
                </a:solidFill>
                <a:latin typeface="Computer Says No"/>
                <a:ea typeface="Computer Says No"/>
                <a:cs typeface="Computer Says No"/>
                <a:sym typeface="Computer Says No"/>
              </a:rPr>
              <a:t>Gentile Luisa,</a:t>
            </a:r>
          </a:p>
          <a:p>
            <a:pPr algn="just">
              <a:lnSpc>
                <a:spcPts val="4592"/>
              </a:lnSpc>
            </a:pPr>
          </a:p>
          <a:p>
            <a:pPr algn="just">
              <a:lnSpc>
                <a:spcPts val="4592"/>
              </a:lnSpc>
            </a:pPr>
            <a:r>
              <a:rPr lang="en-US" sz="4100" spc="-172">
                <a:solidFill>
                  <a:srgbClr val="FFFFFF"/>
                </a:solidFill>
                <a:latin typeface="Computer Says No"/>
                <a:ea typeface="Computer Says No"/>
                <a:cs typeface="Computer Says No"/>
                <a:sym typeface="Computer Says No"/>
              </a:rPr>
              <a:t>mi permetto di scriverle perché, leggendo i suoi interventi e la sua dedizione ai temi dell’innovazione e della trasformazione digitale, ho trovato ispirazione. Lei è una figura chiave in Emilia-Romagna, </a:t>
            </a:r>
            <a:r>
              <a:rPr lang="en-US" sz="4100" spc="-172">
                <a:solidFill>
                  <a:srgbClr val="E3FF00"/>
                </a:solidFill>
                <a:latin typeface="Computer Says No"/>
                <a:ea typeface="Computer Says No"/>
                <a:cs typeface="Computer Says No"/>
                <a:sym typeface="Computer Says No"/>
              </a:rPr>
              <a:t>capace di dare forma a progetti che non solo innovano, ma lasciano un segno tangibile nella comunità</a:t>
            </a:r>
            <a:r>
              <a:rPr lang="en-US" sz="4100" spc="-172">
                <a:solidFill>
                  <a:srgbClr val="FFFFFF"/>
                </a:solidFill>
                <a:latin typeface="Computer Says No"/>
                <a:ea typeface="Computer Says No"/>
                <a:cs typeface="Computer Says No"/>
                <a:sym typeface="Computer Says No"/>
              </a:rPr>
              <a:t>. Proprio per questo, credo che il suo prossimo evento possa beneficiare di una visione strategica e appassionata sul tema della Generative AI (GenAI) e sulla sua integrazione nei processi decisionali e trasformativi della regione.</a:t>
            </a:r>
          </a:p>
          <a:p>
            <a:pPr algn="just">
              <a:lnSpc>
                <a:spcPts val="4592"/>
              </a:lnSpc>
            </a:pPr>
          </a:p>
          <a:p>
            <a:pPr algn="just">
              <a:lnSpc>
                <a:spcPts val="4592"/>
              </a:lnSpc>
            </a:pPr>
            <a:r>
              <a:rPr lang="en-US" sz="4100" spc="-172">
                <a:solidFill>
                  <a:srgbClr val="FFFFFF"/>
                </a:solidFill>
                <a:latin typeface="Computer Says No"/>
                <a:ea typeface="Computer Says No"/>
                <a:cs typeface="Computer Says No"/>
                <a:sym typeface="Computer Says No"/>
              </a:rPr>
              <a:t>In qualità di esperto riconosciuto nel campo della AI Generativa e della sicurezza, con una cattedra all’European School of Economics e all’Università di Milano-Bicocca, vorrei propormi come oratore principale per il vostro ritiro strategico. Lasci che le mostri perché credo che questa sia un’opportunità imperdibile.</a:t>
            </a:r>
          </a:p>
          <a:p>
            <a:pPr algn="just">
              <a:lnSpc>
                <a:spcPts val="4592"/>
              </a:lnSpc>
            </a:pPr>
          </a:p>
          <a:p>
            <a:pPr algn="just">
              <a:lnSpc>
                <a:spcPts val="4592"/>
              </a:lnSpc>
            </a:pPr>
          </a:p>
        </p:txBody>
      </p:sp>
      <p:sp>
        <p:nvSpPr>
          <p:cNvPr name="TextBox 7" id="7"/>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MILTONIAN PATH</a:t>
            </a:r>
          </a:p>
        </p:txBody>
      </p:sp>
    </p:spTree>
  </p:cSld>
  <p:clrMapOvr>
    <a:masterClrMapping/>
  </p:clrMapOvr>
</p:sld>
</file>

<file path=ppt/slides/slide30.xml><?xml version="1.0" encoding="utf-8"?>
<p:sld xmlns:p="http://schemas.openxmlformats.org/presentationml/2006/main" xmlns:a="http://schemas.openxmlformats.org/drawingml/2006/main" xmlns:r="http://schemas.openxmlformats.org/officeDocument/2006/relationships">
  <p:cSld>
    <p:bg>
      <p:bgPr>
        <a:solidFill>
          <a:srgbClr val="0F1F2B"/>
        </a:solidFill>
      </p:bgPr>
    </p:bg>
    <p:spTree>
      <p:nvGrpSpPr>
        <p:cNvPr id="1" name=""/>
        <p:cNvGrpSpPr/>
        <p:nvPr/>
      </p:nvGrpSpPr>
      <p:grpSpPr>
        <a:xfrm>
          <a:off x="0" y="0"/>
          <a:ext cx="0" cy="0"/>
          <a:chOff x="0" y="0"/>
          <a:chExt cx="0" cy="0"/>
        </a:xfrm>
      </p:grpSpPr>
      <p:sp>
        <p:nvSpPr>
          <p:cNvPr name="Freeform 2" id="2"/>
          <p:cNvSpPr/>
          <p:nvPr/>
        </p:nvSpPr>
        <p:spPr>
          <a:xfrm flipH="true" flipV="false" rot="0">
            <a:off x="-5413363" y="-1225723"/>
            <a:ext cx="25745021" cy="11681803"/>
          </a:xfrm>
          <a:custGeom>
            <a:avLst/>
            <a:gdLst/>
            <a:ahLst/>
            <a:cxnLst/>
            <a:rect r="r" b="b" t="t" l="l"/>
            <a:pathLst>
              <a:path h="11681803" w="25745021">
                <a:moveTo>
                  <a:pt x="25745022" y="0"/>
                </a:moveTo>
                <a:lnTo>
                  <a:pt x="0" y="0"/>
                </a:lnTo>
                <a:lnTo>
                  <a:pt x="0" y="11681804"/>
                </a:lnTo>
                <a:lnTo>
                  <a:pt x="25745022" y="11681804"/>
                </a:lnTo>
                <a:lnTo>
                  <a:pt x="25745022" y="0"/>
                </a:lnTo>
                <a:close/>
              </a:path>
            </a:pathLst>
          </a:custGeom>
          <a:blipFill>
            <a:blip r:embed="rId2"/>
            <a:stretch>
              <a:fillRect l="0" t="0" r="0" b="0"/>
            </a:stretch>
          </a:blipFill>
        </p:spPr>
      </p:sp>
      <p:grpSp>
        <p:nvGrpSpPr>
          <p:cNvPr name="Group 3" id="3"/>
          <p:cNvGrpSpPr/>
          <p:nvPr/>
        </p:nvGrpSpPr>
        <p:grpSpPr>
          <a:xfrm rot="0">
            <a:off x="5746092" y="0"/>
            <a:ext cx="12541908" cy="10287000"/>
            <a:chOff x="0" y="0"/>
            <a:chExt cx="3303219" cy="2709333"/>
          </a:xfrm>
        </p:grpSpPr>
        <p:sp>
          <p:nvSpPr>
            <p:cNvPr name="Freeform 4" id="4"/>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5" id="5"/>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6" id="6"/>
          <p:cNvSpPr txBox="true"/>
          <p:nvPr/>
        </p:nvSpPr>
        <p:spPr>
          <a:xfrm rot="0">
            <a:off x="6097587" y="207219"/>
            <a:ext cx="11838919" cy="10481056"/>
          </a:xfrm>
          <a:prstGeom prst="rect">
            <a:avLst/>
          </a:prstGeom>
        </p:spPr>
        <p:txBody>
          <a:bodyPr anchor="t" rtlCol="false" tIns="0" lIns="0" bIns="0" rIns="0">
            <a:spAutoFit/>
          </a:bodyPr>
          <a:lstStyle/>
          <a:p>
            <a:pPr algn="just">
              <a:lnSpc>
                <a:spcPts val="4592"/>
              </a:lnSpc>
            </a:pPr>
            <a:r>
              <a:rPr lang="en-US" sz="4100" spc="-172">
                <a:solidFill>
                  <a:srgbClr val="FFFFFF"/>
                </a:solidFill>
                <a:latin typeface="Computer Says No"/>
                <a:ea typeface="Computer Says No"/>
                <a:cs typeface="Computer Says No"/>
                <a:sym typeface="Computer Says No"/>
              </a:rPr>
              <a:t>Oggetto: </a:t>
            </a:r>
            <a:r>
              <a:rPr lang="en-US" sz="4100" spc="-172">
                <a:solidFill>
                  <a:srgbClr val="E3FF00"/>
                </a:solidFill>
                <a:latin typeface="Computer Says No"/>
                <a:ea typeface="Computer Says No"/>
                <a:cs typeface="Computer Says No"/>
                <a:sym typeface="Computer Says No"/>
              </a:rPr>
              <a:t>Una visione per l’Emilia-Romagna: come la GenAI può trasformare il futuro</a:t>
            </a:r>
          </a:p>
          <a:p>
            <a:pPr algn="just">
              <a:lnSpc>
                <a:spcPts val="4592"/>
              </a:lnSpc>
            </a:pPr>
          </a:p>
          <a:p>
            <a:pPr algn="just">
              <a:lnSpc>
                <a:spcPts val="4592"/>
              </a:lnSpc>
            </a:pPr>
            <a:r>
              <a:rPr lang="en-US" sz="4100" spc="-172">
                <a:solidFill>
                  <a:srgbClr val="FFFFFF"/>
                </a:solidFill>
                <a:latin typeface="Computer Says No"/>
                <a:ea typeface="Computer Says No"/>
                <a:cs typeface="Computer Says No"/>
                <a:sym typeface="Computer Says No"/>
              </a:rPr>
              <a:t>Gentile Luisa,</a:t>
            </a:r>
          </a:p>
          <a:p>
            <a:pPr algn="just">
              <a:lnSpc>
                <a:spcPts val="4592"/>
              </a:lnSpc>
            </a:pPr>
          </a:p>
          <a:p>
            <a:pPr algn="just">
              <a:lnSpc>
                <a:spcPts val="4592"/>
              </a:lnSpc>
            </a:pPr>
            <a:r>
              <a:rPr lang="en-US" sz="4100" spc="-172">
                <a:solidFill>
                  <a:srgbClr val="FFFFFF"/>
                </a:solidFill>
                <a:latin typeface="Computer Says No"/>
                <a:ea typeface="Computer Says No"/>
                <a:cs typeface="Computer Says No"/>
                <a:sym typeface="Computer Says No"/>
              </a:rPr>
              <a:t>mi permetto di scriverle perché, leggendo i suoi interventi e la sua dedizione ai temi dell’innovazione e della trasformazione digitale, ho trovato ispirazione. Lei è una figura chiave in Emilia-Romagna, </a:t>
            </a:r>
            <a:r>
              <a:rPr lang="en-US" sz="4100" spc="-172">
                <a:solidFill>
                  <a:srgbClr val="E3FF00"/>
                </a:solidFill>
                <a:latin typeface="Computer Says No"/>
                <a:ea typeface="Computer Says No"/>
                <a:cs typeface="Computer Says No"/>
                <a:sym typeface="Computer Says No"/>
              </a:rPr>
              <a:t>capace di dare forma a progetti che non solo innovano, ma lasciano un segno tangibile nella comunità</a:t>
            </a:r>
            <a:r>
              <a:rPr lang="en-US" sz="4100" spc="-172">
                <a:solidFill>
                  <a:srgbClr val="FFFFFF"/>
                </a:solidFill>
                <a:latin typeface="Computer Says No"/>
                <a:ea typeface="Computer Says No"/>
                <a:cs typeface="Computer Says No"/>
                <a:sym typeface="Computer Says No"/>
              </a:rPr>
              <a:t>. Proprio per questo, credo che il suo prossimo evento possa beneficiare di una visione strategica e appassionata sul tema della Generative AI (GenAI) e sulla sua integrazione nei processi decisionali e trasformativi della regione.</a:t>
            </a:r>
          </a:p>
          <a:p>
            <a:pPr algn="just">
              <a:lnSpc>
                <a:spcPts val="4592"/>
              </a:lnSpc>
            </a:pPr>
          </a:p>
          <a:p>
            <a:pPr algn="just">
              <a:lnSpc>
                <a:spcPts val="4592"/>
              </a:lnSpc>
            </a:pPr>
            <a:r>
              <a:rPr lang="en-US" sz="4100" spc="-172">
                <a:solidFill>
                  <a:srgbClr val="FFFFFF"/>
                </a:solidFill>
                <a:latin typeface="Computer Says No"/>
                <a:ea typeface="Computer Says No"/>
                <a:cs typeface="Computer Says No"/>
                <a:sym typeface="Computer Says No"/>
              </a:rPr>
              <a:t>In qualità di esperto riconosciuto nel campo della AI Generativa e della sicurezza, con una cattedra all’European School of Economics e all’Università di Milano-Bicocca, vorrei propormi come oratore principale per il vostro ritiro strategico. Lasci che le mostri perché credo che questa sia un’opportunità imperdibile.</a:t>
            </a:r>
          </a:p>
          <a:p>
            <a:pPr algn="just">
              <a:lnSpc>
                <a:spcPts val="4592"/>
              </a:lnSpc>
            </a:pPr>
          </a:p>
          <a:p>
            <a:pPr algn="just">
              <a:lnSpc>
                <a:spcPts val="4592"/>
              </a:lnSpc>
            </a:pPr>
          </a:p>
        </p:txBody>
      </p:sp>
      <p:sp>
        <p:nvSpPr>
          <p:cNvPr name="TextBox 7" id="7"/>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MILTONIAN PATH</a:t>
            </a:r>
          </a:p>
        </p:txBody>
      </p:sp>
    </p:spTree>
  </p:cSld>
  <p:clrMapOvr>
    <a:masterClrMapping/>
  </p:clrMapOvr>
</p:sld>
</file>

<file path=ppt/slides/slide31.xml><?xml version="1.0" encoding="utf-8"?>
<p:sld xmlns:p="http://schemas.openxmlformats.org/presentationml/2006/main" xmlns:a="http://schemas.openxmlformats.org/drawingml/2006/main" xmlns:r="http://schemas.openxmlformats.org/officeDocument/2006/relationships">
  <p:cSld>
    <p:bg>
      <p:bgPr>
        <a:solidFill>
          <a:srgbClr val="0F1F2B"/>
        </a:solidFill>
      </p:bgPr>
    </p:bg>
    <p:spTree>
      <p:nvGrpSpPr>
        <p:cNvPr id="1" name=""/>
        <p:cNvGrpSpPr/>
        <p:nvPr/>
      </p:nvGrpSpPr>
      <p:grpSpPr>
        <a:xfrm>
          <a:off x="0" y="0"/>
          <a:ext cx="0" cy="0"/>
          <a:chOff x="0" y="0"/>
          <a:chExt cx="0" cy="0"/>
        </a:xfrm>
      </p:grpSpPr>
      <p:sp>
        <p:nvSpPr>
          <p:cNvPr name="Freeform 2" id="2"/>
          <p:cNvSpPr/>
          <p:nvPr/>
        </p:nvSpPr>
        <p:spPr>
          <a:xfrm flipH="true" flipV="false" rot="0">
            <a:off x="-5413363" y="-1225723"/>
            <a:ext cx="25745021" cy="11681803"/>
          </a:xfrm>
          <a:custGeom>
            <a:avLst/>
            <a:gdLst/>
            <a:ahLst/>
            <a:cxnLst/>
            <a:rect r="r" b="b" t="t" l="l"/>
            <a:pathLst>
              <a:path h="11681803" w="25745021">
                <a:moveTo>
                  <a:pt x="25745022" y="0"/>
                </a:moveTo>
                <a:lnTo>
                  <a:pt x="0" y="0"/>
                </a:lnTo>
                <a:lnTo>
                  <a:pt x="0" y="11681804"/>
                </a:lnTo>
                <a:lnTo>
                  <a:pt x="25745022" y="11681804"/>
                </a:lnTo>
                <a:lnTo>
                  <a:pt x="25745022" y="0"/>
                </a:lnTo>
                <a:close/>
              </a:path>
            </a:pathLst>
          </a:custGeom>
          <a:blipFill>
            <a:blip r:embed="rId2"/>
            <a:stretch>
              <a:fillRect l="0" t="0" r="0" b="0"/>
            </a:stretch>
          </a:blipFill>
        </p:spPr>
      </p:sp>
      <p:grpSp>
        <p:nvGrpSpPr>
          <p:cNvPr name="Group 3" id="3"/>
          <p:cNvGrpSpPr/>
          <p:nvPr/>
        </p:nvGrpSpPr>
        <p:grpSpPr>
          <a:xfrm rot="0">
            <a:off x="5746092" y="0"/>
            <a:ext cx="12541908" cy="10287000"/>
            <a:chOff x="0" y="0"/>
            <a:chExt cx="3303219" cy="2709333"/>
          </a:xfrm>
        </p:grpSpPr>
        <p:sp>
          <p:nvSpPr>
            <p:cNvPr name="Freeform 4" id="4"/>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5" id="5"/>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6" id="6"/>
          <p:cNvSpPr txBox="true"/>
          <p:nvPr/>
        </p:nvSpPr>
        <p:spPr>
          <a:xfrm rot="0">
            <a:off x="6097587" y="365442"/>
            <a:ext cx="11838919" cy="9575165"/>
          </a:xfrm>
          <a:prstGeom prst="rect">
            <a:avLst/>
          </a:prstGeom>
        </p:spPr>
        <p:txBody>
          <a:bodyPr anchor="t" rtlCol="false" tIns="0" lIns="0" bIns="0" rIns="0">
            <a:spAutoFit/>
          </a:bodyPr>
          <a:lstStyle/>
          <a:p>
            <a:pPr algn="just">
              <a:lnSpc>
                <a:spcPts val="4480"/>
              </a:lnSpc>
            </a:pPr>
            <a:r>
              <a:rPr lang="en-US" sz="4000" spc="-168" u="sng">
                <a:solidFill>
                  <a:srgbClr val="FFFFFF"/>
                </a:solidFill>
                <a:latin typeface="Computer Says No"/>
                <a:ea typeface="Computer Says No"/>
                <a:cs typeface="Computer Says No"/>
                <a:sym typeface="Computer Says No"/>
              </a:rPr>
              <a:t>1. GenAI come ponte tra strategia e comunità locale</a:t>
            </a:r>
          </a:p>
          <a:p>
            <a:pPr algn="just">
              <a:lnSpc>
                <a:spcPts val="4480"/>
              </a:lnSpc>
            </a:pPr>
            <a:r>
              <a:rPr lang="en-US" sz="4000" spc="-168">
                <a:solidFill>
                  <a:srgbClr val="FFFFFF"/>
                </a:solidFill>
                <a:latin typeface="Computer Says No"/>
                <a:ea typeface="Computer Says No"/>
                <a:cs typeface="Computer Says No"/>
                <a:sym typeface="Computer Says No"/>
              </a:rPr>
              <a:t>Lei valorizza l’impatto locale, costruendo progetti che creano un legame concreto tra tecnologia e territorio. La GenAI non è solo uno strumento, ma un partner strategico che può potenziare le iniziative locali. Durante il mio intervento, posso:</a:t>
            </a:r>
          </a:p>
          <a:p>
            <a:pPr algn="just">
              <a:lnSpc>
                <a:spcPts val="4480"/>
              </a:lnSpc>
            </a:pPr>
            <a:r>
              <a:rPr lang="en-US" sz="4000" spc="-168">
                <a:solidFill>
                  <a:srgbClr val="FFFFFF"/>
                </a:solidFill>
                <a:latin typeface="Computer Says No"/>
                <a:ea typeface="Computer Says No"/>
                <a:cs typeface="Computer Says No"/>
                <a:sym typeface="Computer Says No"/>
              </a:rPr>
              <a:t>Mostrare come la GenAI può supportare progetti come SAVIA o l’Agenda Digitale, trasformandoli in motori di crescita sostenibile.</a:t>
            </a:r>
          </a:p>
          <a:p>
            <a:pPr algn="just">
              <a:lnSpc>
                <a:spcPts val="4480"/>
              </a:lnSpc>
            </a:pPr>
            <a:r>
              <a:rPr lang="en-US" sz="4000" spc="-168">
                <a:solidFill>
                  <a:srgbClr val="FFFFFF"/>
                </a:solidFill>
                <a:latin typeface="Computer Says No"/>
                <a:ea typeface="Computer Says No"/>
                <a:cs typeface="Computer Says No"/>
                <a:sym typeface="Computer Says No"/>
              </a:rPr>
              <a:t>Illustrare casi concreti di altre regioni che hanno utilizzato la GenAI per accelerare il progresso economico e sociale, offrendo spunti applicabili alla realtà dell’Emilia-Romagna.</a:t>
            </a:r>
          </a:p>
          <a:p>
            <a:pPr algn="just">
              <a:lnSpc>
                <a:spcPts val="4480"/>
              </a:lnSpc>
            </a:pPr>
            <a:r>
              <a:rPr lang="en-US" sz="4000" spc="-168" u="sng">
                <a:solidFill>
                  <a:srgbClr val="FFFFFF"/>
                </a:solidFill>
                <a:latin typeface="Computer Says No"/>
                <a:ea typeface="Computer Says No"/>
                <a:cs typeface="Computer Says No"/>
                <a:sym typeface="Computer Says No"/>
              </a:rPr>
              <a:t>2. Leadership illuminata e responsabilità etica</a:t>
            </a:r>
          </a:p>
          <a:p>
            <a:pPr algn="just">
              <a:lnSpc>
                <a:spcPts val="4480"/>
              </a:lnSpc>
            </a:pPr>
            <a:r>
              <a:rPr lang="en-US" sz="4000" spc="-168">
                <a:solidFill>
                  <a:srgbClr val="FFFFFF"/>
                </a:solidFill>
                <a:latin typeface="Computer Says No"/>
                <a:ea typeface="Computer Says No"/>
                <a:cs typeface="Computer Says No"/>
                <a:sym typeface="Computer Says No"/>
              </a:rPr>
              <a:t>La sua attenzione per l’innovazione responsabile e l’etica trova nella mia visione un alleato naturale. La GenAI pone sfide etiche cruciali, ma offre anche opportunità per ridefinire la governance tecnologica. Insieme, possiamo:</a:t>
            </a:r>
          </a:p>
          <a:p>
            <a:pPr algn="just">
              <a:lnSpc>
                <a:spcPts val="4480"/>
              </a:lnSpc>
            </a:pPr>
            <a:r>
              <a:rPr lang="en-US" sz="4000" spc="-168">
                <a:solidFill>
                  <a:srgbClr val="FFFFFF"/>
                </a:solidFill>
                <a:latin typeface="Computer Says No"/>
                <a:ea typeface="Computer Says No"/>
                <a:cs typeface="Computer Says No"/>
                <a:sym typeface="Computer Says No"/>
              </a:rPr>
              <a:t>Identificare i vantaggi competitivi che la GenAI offre, in particolare nel bilanciare efficienza e inclusività.</a:t>
            </a:r>
          </a:p>
          <a:p>
            <a:pPr algn="just">
              <a:lnSpc>
                <a:spcPts val="4480"/>
              </a:lnSpc>
            </a:pPr>
            <a:r>
              <a:rPr lang="en-US" sz="4000" spc="-168">
                <a:solidFill>
                  <a:srgbClr val="FFFFFF"/>
                </a:solidFill>
                <a:latin typeface="Computer Says No"/>
                <a:ea typeface="Computer Says No"/>
                <a:cs typeface="Computer Says No"/>
                <a:sym typeface="Computer Says No"/>
              </a:rPr>
              <a:t>Mostrare come l’Emilia-Romagna può diventare un modello nazionale di uso responsabile dell’AI, unendo tecnologia e valori umani.</a:t>
            </a:r>
          </a:p>
        </p:txBody>
      </p:sp>
      <p:sp>
        <p:nvSpPr>
          <p:cNvPr name="TextBox 7" id="7"/>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MILTONIAN PATH</a:t>
            </a:r>
          </a:p>
        </p:txBody>
      </p:sp>
    </p:spTree>
  </p:cSld>
  <p:clrMapOvr>
    <a:masterClrMapping/>
  </p:clrMapOvr>
</p:sld>
</file>

<file path=ppt/slides/slide32.xml><?xml version="1.0" encoding="utf-8"?>
<p:sld xmlns:p="http://schemas.openxmlformats.org/presentationml/2006/main" xmlns:a="http://schemas.openxmlformats.org/drawingml/2006/main" xmlns:r="http://schemas.openxmlformats.org/officeDocument/2006/relationships">
  <p:cSld>
    <p:bg>
      <p:bgPr>
        <a:solidFill>
          <a:srgbClr val="0F1F2B"/>
        </a:solidFill>
      </p:bgPr>
    </p:bg>
    <p:spTree>
      <p:nvGrpSpPr>
        <p:cNvPr id="1" name=""/>
        <p:cNvGrpSpPr/>
        <p:nvPr/>
      </p:nvGrpSpPr>
      <p:grpSpPr>
        <a:xfrm>
          <a:off x="0" y="0"/>
          <a:ext cx="0" cy="0"/>
          <a:chOff x="0" y="0"/>
          <a:chExt cx="0" cy="0"/>
        </a:xfrm>
      </p:grpSpPr>
      <p:sp>
        <p:nvSpPr>
          <p:cNvPr name="Freeform 2" id="2"/>
          <p:cNvSpPr/>
          <p:nvPr/>
        </p:nvSpPr>
        <p:spPr>
          <a:xfrm flipH="true" flipV="false" rot="0">
            <a:off x="-5413363" y="-1225723"/>
            <a:ext cx="25745021" cy="11681803"/>
          </a:xfrm>
          <a:custGeom>
            <a:avLst/>
            <a:gdLst/>
            <a:ahLst/>
            <a:cxnLst/>
            <a:rect r="r" b="b" t="t" l="l"/>
            <a:pathLst>
              <a:path h="11681803" w="25745021">
                <a:moveTo>
                  <a:pt x="25745022" y="0"/>
                </a:moveTo>
                <a:lnTo>
                  <a:pt x="0" y="0"/>
                </a:lnTo>
                <a:lnTo>
                  <a:pt x="0" y="11681804"/>
                </a:lnTo>
                <a:lnTo>
                  <a:pt x="25745022" y="11681804"/>
                </a:lnTo>
                <a:lnTo>
                  <a:pt x="25745022" y="0"/>
                </a:lnTo>
                <a:close/>
              </a:path>
            </a:pathLst>
          </a:custGeom>
          <a:blipFill>
            <a:blip r:embed="rId2"/>
            <a:stretch>
              <a:fillRect l="0" t="0" r="0" b="0"/>
            </a:stretch>
          </a:blipFill>
        </p:spPr>
      </p:sp>
      <p:grpSp>
        <p:nvGrpSpPr>
          <p:cNvPr name="Group 3" id="3"/>
          <p:cNvGrpSpPr/>
          <p:nvPr/>
        </p:nvGrpSpPr>
        <p:grpSpPr>
          <a:xfrm rot="0">
            <a:off x="5746092" y="0"/>
            <a:ext cx="12541908" cy="10287000"/>
            <a:chOff x="0" y="0"/>
            <a:chExt cx="3303219" cy="2709333"/>
          </a:xfrm>
        </p:grpSpPr>
        <p:sp>
          <p:nvSpPr>
            <p:cNvPr name="Freeform 4" id="4"/>
            <p:cNvSpPr/>
            <p:nvPr/>
          </p:nvSpPr>
          <p:spPr>
            <a:xfrm flipH="false" flipV="false" rot="0">
              <a:off x="0" y="0"/>
              <a:ext cx="3303219" cy="2709333"/>
            </a:xfrm>
            <a:custGeom>
              <a:avLst/>
              <a:gdLst/>
              <a:ahLst/>
              <a:cxnLst/>
              <a:rect r="r" b="b" t="t" l="l"/>
              <a:pathLst>
                <a:path h="2709333" w="3303219">
                  <a:moveTo>
                    <a:pt x="0" y="0"/>
                  </a:moveTo>
                  <a:lnTo>
                    <a:pt x="3303219" y="0"/>
                  </a:lnTo>
                  <a:lnTo>
                    <a:pt x="3303219" y="2709333"/>
                  </a:lnTo>
                  <a:lnTo>
                    <a:pt x="0" y="2709333"/>
                  </a:lnTo>
                  <a:close/>
                </a:path>
              </a:pathLst>
            </a:custGeom>
            <a:solidFill>
              <a:srgbClr val="343A3E">
                <a:alpha val="68627"/>
              </a:srgbClr>
            </a:solidFill>
          </p:spPr>
        </p:sp>
        <p:sp>
          <p:nvSpPr>
            <p:cNvPr name="TextBox 5" id="5"/>
            <p:cNvSpPr txBox="true"/>
            <p:nvPr/>
          </p:nvSpPr>
          <p:spPr>
            <a:xfrm>
              <a:off x="0" y="-85725"/>
              <a:ext cx="3303219" cy="2795058"/>
            </a:xfrm>
            <a:prstGeom prst="rect">
              <a:avLst/>
            </a:prstGeom>
          </p:spPr>
          <p:txBody>
            <a:bodyPr anchor="ctr" rtlCol="false" tIns="50800" lIns="50800" bIns="50800" rIns="50800"/>
            <a:lstStyle/>
            <a:p>
              <a:pPr algn="ctr">
                <a:lnSpc>
                  <a:spcPts val="3079"/>
                </a:lnSpc>
              </a:pPr>
            </a:p>
          </p:txBody>
        </p:sp>
      </p:grpSp>
      <p:sp>
        <p:nvSpPr>
          <p:cNvPr name="TextBox 6" id="6"/>
          <p:cNvSpPr txBox="true"/>
          <p:nvPr/>
        </p:nvSpPr>
        <p:spPr>
          <a:xfrm rot="0">
            <a:off x="6097587" y="651192"/>
            <a:ext cx="11838919" cy="9319006"/>
          </a:xfrm>
          <a:prstGeom prst="rect">
            <a:avLst/>
          </a:prstGeom>
        </p:spPr>
        <p:txBody>
          <a:bodyPr anchor="t" rtlCol="false" tIns="0" lIns="0" bIns="0" rIns="0">
            <a:spAutoFit/>
          </a:bodyPr>
          <a:lstStyle/>
          <a:p>
            <a:pPr algn="just">
              <a:lnSpc>
                <a:spcPts val="4592"/>
              </a:lnSpc>
            </a:pPr>
            <a:r>
              <a:rPr lang="en-US" sz="4100" spc="-172" u="sng">
                <a:solidFill>
                  <a:srgbClr val="FFFFFF"/>
                </a:solidFill>
                <a:latin typeface="Computer Says No"/>
                <a:ea typeface="Computer Says No"/>
                <a:cs typeface="Computer Says No"/>
                <a:sym typeface="Computer Says No"/>
              </a:rPr>
              <a:t>3. Trasformare il</a:t>
            </a:r>
            <a:r>
              <a:rPr lang="en-US" sz="4100" spc="-172" u="sng">
                <a:solidFill>
                  <a:srgbClr val="FFFFFF"/>
                </a:solidFill>
                <a:latin typeface="Computer Says No"/>
                <a:ea typeface="Computer Says No"/>
                <a:cs typeface="Computer Says No"/>
                <a:sym typeface="Computer Says No"/>
              </a:rPr>
              <a:t> ritiro in un laboratorio di idee</a:t>
            </a:r>
          </a:p>
          <a:p>
            <a:pPr algn="just">
              <a:lnSpc>
                <a:spcPts val="4592"/>
              </a:lnSpc>
            </a:pPr>
            <a:r>
              <a:rPr lang="en-US" sz="4100" spc="-172">
                <a:solidFill>
                  <a:srgbClr val="FFFFFF"/>
                </a:solidFill>
                <a:latin typeface="Computer Says No"/>
                <a:ea typeface="Computer Says No"/>
                <a:cs typeface="Computer Says No"/>
                <a:sym typeface="Computer Says No"/>
              </a:rPr>
              <a:t>I suoi eventi strategici si distinguono per l’impatto e la concretezza. Con il mio contributo, il ritiro potrebbe diventare:</a:t>
            </a:r>
          </a:p>
          <a:p>
            <a:pPr algn="just" marL="885195" indent="-442598" lvl="1">
              <a:lnSpc>
                <a:spcPts val="4592"/>
              </a:lnSpc>
              <a:buFont typeface="Arial"/>
              <a:buChar char="•"/>
            </a:pPr>
            <a:r>
              <a:rPr lang="en-US" sz="4100" spc="-172">
                <a:solidFill>
                  <a:srgbClr val="FFFFFF"/>
                </a:solidFill>
                <a:latin typeface="Computer Says No"/>
                <a:ea typeface="Computer Says No"/>
                <a:cs typeface="Computer Says No"/>
                <a:sym typeface="Computer Says No"/>
              </a:rPr>
              <a:t>Un laboratorio dinamico, dove i partecipanti esploreranno idee innovative e applicazioni pratiche della GenAI per la pubblica amministrazione e le imprese locali.</a:t>
            </a:r>
          </a:p>
          <a:p>
            <a:pPr algn="just" marL="885195" indent="-442598" lvl="1">
              <a:lnSpc>
                <a:spcPts val="4592"/>
              </a:lnSpc>
              <a:buFont typeface="Arial"/>
              <a:buChar char="•"/>
            </a:pPr>
            <a:r>
              <a:rPr lang="en-US" sz="4100" spc="-172">
                <a:solidFill>
                  <a:srgbClr val="FFFFFF"/>
                </a:solidFill>
                <a:latin typeface="Computer Says No"/>
                <a:ea typeface="Computer Says No"/>
                <a:cs typeface="Computer Says No"/>
                <a:sym typeface="Computer Says No"/>
              </a:rPr>
              <a:t>Un’occasione per ispirare un nuovo modello di leadership che metta la tecnologia al servizio della comunità.</a:t>
            </a:r>
          </a:p>
          <a:p>
            <a:pPr algn="just">
              <a:lnSpc>
                <a:spcPts val="4592"/>
              </a:lnSpc>
            </a:pPr>
            <a:r>
              <a:rPr lang="en-US" sz="4100" spc="-172">
                <a:solidFill>
                  <a:srgbClr val="E3FF00"/>
                </a:solidFill>
                <a:latin typeface="Computer Says No"/>
                <a:ea typeface="Computer Says No"/>
                <a:cs typeface="Computer Says No"/>
                <a:sym typeface="Computer Says No"/>
              </a:rPr>
              <a:t>La mia promessa è chiara: non porterò solo una lezione, ma una visione trasformativa, una narrazione che coinvolgerà ogni partecipante e lo sfiderà a immaginare un futuro diverso.</a:t>
            </a:r>
          </a:p>
          <a:p>
            <a:pPr algn="just">
              <a:lnSpc>
                <a:spcPts val="4592"/>
              </a:lnSpc>
            </a:pPr>
            <a:r>
              <a:rPr lang="en-US" sz="4100" spc="-172">
                <a:solidFill>
                  <a:srgbClr val="FFFFFF"/>
                </a:solidFill>
                <a:latin typeface="Computer Says No"/>
                <a:ea typeface="Computer Says No"/>
                <a:cs typeface="Computer Says No"/>
                <a:sym typeface="Computer Says No"/>
              </a:rPr>
              <a:t>Sar</a:t>
            </a:r>
            <a:r>
              <a:rPr lang="en-US" sz="4100" spc="-172">
                <a:solidFill>
                  <a:srgbClr val="FFFFFF"/>
                </a:solidFill>
                <a:latin typeface="Computer Says No"/>
                <a:ea typeface="Computer Says No"/>
                <a:cs typeface="Computer Says No"/>
                <a:sym typeface="Computer Says No"/>
              </a:rPr>
              <a:t>ei felice di discutere questa proposta con lei e il suo team. Quando potrebbe essere disponibile per una breve call? Credo che insieme potremmo costruire qualcosa di straordinario per la nostra regione.</a:t>
            </a:r>
          </a:p>
          <a:p>
            <a:pPr algn="just">
              <a:lnSpc>
                <a:spcPts val="4592"/>
              </a:lnSpc>
            </a:pPr>
            <a:r>
              <a:rPr lang="en-US" sz="4100" spc="-172">
                <a:solidFill>
                  <a:srgbClr val="FFFFFF"/>
                </a:solidFill>
                <a:latin typeface="Computer Says No"/>
                <a:ea typeface="Computer Says No"/>
                <a:cs typeface="Computer Says No"/>
                <a:sym typeface="Computer Says No"/>
              </a:rPr>
              <a:t>La ringrazio per il tempo che vorrà dedicarmi e resto in attesa di un suo riscontro.</a:t>
            </a:r>
          </a:p>
          <a:p>
            <a:pPr algn="just">
              <a:lnSpc>
                <a:spcPts val="4592"/>
              </a:lnSpc>
            </a:pPr>
            <a:r>
              <a:rPr lang="en-US" sz="4100" spc="-172">
                <a:solidFill>
                  <a:srgbClr val="FFFFFF"/>
                </a:solidFill>
                <a:latin typeface="Computer Says No"/>
                <a:ea typeface="Computer Says No"/>
                <a:cs typeface="Computer Says No"/>
                <a:sym typeface="Computer Says No"/>
              </a:rPr>
              <a:t>Con stima, M.</a:t>
            </a:r>
          </a:p>
        </p:txBody>
      </p:sp>
      <p:sp>
        <p:nvSpPr>
          <p:cNvPr name="TextBox 7" id="7"/>
          <p:cNvSpPr txBox="true"/>
          <p:nvPr/>
        </p:nvSpPr>
        <p:spPr>
          <a:xfrm rot="0">
            <a:off x="393058" y="9635471"/>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MILTONIAN PATH</a:t>
            </a:r>
          </a:p>
        </p:txBody>
      </p:sp>
    </p:spTree>
  </p:cSld>
  <p:clrMapOvr>
    <a:masterClrMapping/>
  </p:clrMapOvr>
</p:sld>
</file>

<file path=ppt/slides/slide3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TextBox 3" id="3"/>
          <p:cNvSpPr txBox="true"/>
          <p:nvPr/>
        </p:nvSpPr>
        <p:spPr>
          <a:xfrm rot="0">
            <a:off x="9144000" y="143261"/>
            <a:ext cx="10767561" cy="2172488"/>
          </a:xfrm>
          <a:prstGeom prst="rect">
            <a:avLst/>
          </a:prstGeom>
        </p:spPr>
        <p:txBody>
          <a:bodyPr anchor="t" rtlCol="false" tIns="0" lIns="0" bIns="0" rIns="0">
            <a:spAutoFit/>
          </a:bodyPr>
          <a:lstStyle/>
          <a:p>
            <a:pPr algn="ctr">
              <a:lnSpc>
                <a:spcPts val="8324"/>
              </a:lnSpc>
            </a:pPr>
            <a:r>
              <a:rPr lang="en-US" b="true" sz="6879">
                <a:solidFill>
                  <a:srgbClr val="000000"/>
                </a:solidFill>
                <a:latin typeface="Anteb Bold"/>
                <a:ea typeface="Anteb Bold"/>
                <a:cs typeface="Anteb Bold"/>
                <a:sym typeface="Anteb Bold"/>
              </a:rPr>
              <a:t>LA NUOVA ERA</a:t>
            </a:r>
          </a:p>
          <a:p>
            <a:pPr algn="ctr">
              <a:lnSpc>
                <a:spcPts val="8324"/>
              </a:lnSpc>
            </a:pPr>
            <a:r>
              <a:rPr lang="en-US" b="true" sz="6879">
                <a:solidFill>
                  <a:srgbClr val="000000"/>
                </a:solidFill>
                <a:latin typeface="Anteb Bold"/>
                <a:ea typeface="Anteb Bold"/>
                <a:cs typeface="Anteb Bold"/>
                <a:sym typeface="Anteb Bold"/>
              </a:rPr>
              <a:t>DEI TRANSFORMER</a:t>
            </a:r>
          </a:p>
        </p:txBody>
      </p:sp>
      <p:sp>
        <p:nvSpPr>
          <p:cNvPr name="AutoShape 4" id="4"/>
          <p:cNvSpPr/>
          <p:nvPr/>
        </p:nvSpPr>
        <p:spPr>
          <a:xfrm>
            <a:off x="13340447" y="1215218"/>
            <a:ext cx="2393716" cy="0"/>
          </a:xfrm>
          <a:prstGeom prst="line">
            <a:avLst/>
          </a:prstGeom>
          <a:ln cap="flat" w="19050">
            <a:solidFill>
              <a:srgbClr val="000000"/>
            </a:solidFill>
            <a:prstDash val="solid"/>
            <a:headEnd type="none" len="sm" w="sm"/>
            <a:tailEnd type="none" len="sm" w="sm"/>
          </a:ln>
        </p:spPr>
      </p:sp>
    </p:spTree>
  </p:cSld>
  <p:clrMapOvr>
    <a:masterClrMapping/>
  </p:clrMapOvr>
</p:sld>
</file>

<file path=ppt/slides/slide3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183" t="0" r="-183" b="0"/>
            </a:stretch>
          </a:blipFill>
        </p:spPr>
      </p:sp>
      <p:sp>
        <p:nvSpPr>
          <p:cNvPr name="Freeform 3" id="3"/>
          <p:cNvSpPr/>
          <p:nvPr/>
        </p:nvSpPr>
        <p:spPr>
          <a:xfrm flipH="false" flipV="false" rot="0">
            <a:off x="4341029" y="-115209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TextBox 4" id="4"/>
          <p:cNvSpPr txBox="true"/>
          <p:nvPr/>
        </p:nvSpPr>
        <p:spPr>
          <a:xfrm rot="0">
            <a:off x="13306499" y="1038225"/>
            <a:ext cx="4523482" cy="2617840"/>
          </a:xfrm>
          <a:prstGeom prst="rect">
            <a:avLst/>
          </a:prstGeom>
        </p:spPr>
        <p:txBody>
          <a:bodyPr anchor="t" rtlCol="false" tIns="0" lIns="0" bIns="0" rIns="0">
            <a:spAutoFit/>
          </a:bodyPr>
          <a:lstStyle/>
          <a:p>
            <a:pPr algn="r">
              <a:lnSpc>
                <a:spcPts val="9300"/>
              </a:lnSpc>
            </a:pPr>
            <a:r>
              <a:rPr lang="en-US" sz="9490">
                <a:solidFill>
                  <a:srgbClr val="60B1AE"/>
                </a:solidFill>
                <a:latin typeface="DIN 1451 Std"/>
                <a:ea typeface="DIN 1451 Std"/>
                <a:cs typeface="DIN 1451 Std"/>
                <a:sym typeface="DIN 1451 Std"/>
              </a:rPr>
              <a:t>STOCHASTIC</a:t>
            </a:r>
          </a:p>
          <a:p>
            <a:pPr algn="r">
              <a:lnSpc>
                <a:spcPts val="9300"/>
              </a:lnSpc>
            </a:pPr>
            <a:r>
              <a:rPr lang="en-US" sz="9490">
                <a:solidFill>
                  <a:srgbClr val="FFFFFF"/>
                </a:solidFill>
                <a:latin typeface="DIN 1451 Std"/>
                <a:ea typeface="DIN 1451 Std"/>
                <a:cs typeface="DIN 1451 Std"/>
                <a:sym typeface="DIN 1451 Std"/>
              </a:rPr>
              <a:t>PARROTS</a:t>
            </a:r>
          </a:p>
        </p:txBody>
      </p:sp>
      <p:sp>
        <p:nvSpPr>
          <p:cNvPr name="TextBox 5" id="5"/>
          <p:cNvSpPr txBox="true"/>
          <p:nvPr/>
        </p:nvSpPr>
        <p:spPr>
          <a:xfrm rot="0">
            <a:off x="691195" y="9878503"/>
            <a:ext cx="16905610" cy="295275"/>
          </a:xfrm>
          <a:prstGeom prst="rect">
            <a:avLst/>
          </a:prstGeom>
        </p:spPr>
        <p:txBody>
          <a:bodyPr anchor="t" rtlCol="false" tIns="0" lIns="0" bIns="0" rIns="0">
            <a:spAutoFit/>
          </a:bodyPr>
          <a:lstStyle/>
          <a:p>
            <a:pPr algn="ctr">
              <a:lnSpc>
                <a:spcPts val="2100"/>
              </a:lnSpc>
              <a:spcBef>
                <a:spcPct val="0"/>
              </a:spcBef>
            </a:pPr>
            <a:r>
              <a:rPr lang="en-US" sz="1500">
                <a:solidFill>
                  <a:srgbClr val="FFFFFF"/>
                </a:solidFill>
                <a:latin typeface="DIN 1451 Std"/>
                <a:ea typeface="DIN 1451 Std"/>
                <a:cs typeface="DIN 1451 Std"/>
                <a:sym typeface="DIN 1451 Std"/>
              </a:rPr>
              <a:t>"STOCHASTIC PARROT" IS A TERM COINED BY EMILY M. BENDER IN THE 2021 ARTIFICIAL INTELLIGENCE RESEARCH PAPER "ON THE DANGERS OF STOCHASTIC PARROTS: CAN LANGUAGE MODELS BE TOO BIG?" BY BENDER, TIMNIT GEBRU, ANGELINA MCMILLAN-MAJOR, AND MARGARET MITCHELL</a:t>
            </a:r>
          </a:p>
        </p:txBody>
      </p:sp>
      <p:sp>
        <p:nvSpPr>
          <p:cNvPr name="TextBox 6" id="6"/>
          <p:cNvSpPr txBox="true"/>
          <p:nvPr/>
        </p:nvSpPr>
        <p:spPr>
          <a:xfrm rot="0">
            <a:off x="186652" y="106170"/>
            <a:ext cx="4589318" cy="963930"/>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 cyborg mechanoid parrot with lots of optic fibers, dark environment, cyberpunk setting in the rain --ar 16:9 --s 250</a:t>
            </a:r>
          </a:p>
        </p:txBody>
      </p:sp>
    </p:spTree>
  </p:cSld>
  <p:clrMapOvr>
    <a:masterClrMapping/>
  </p:clrMapOvr>
</p:sld>
</file>

<file path=ppt/slides/slide3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7281155" y="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true" flipV="false" rot="0">
            <a:off x="-2593851" y="-774501"/>
            <a:ext cx="14089704" cy="11836003"/>
          </a:xfrm>
          <a:custGeom>
            <a:avLst/>
            <a:gdLst/>
            <a:ahLst/>
            <a:cxnLst/>
            <a:rect r="r" b="b" t="t" l="l"/>
            <a:pathLst>
              <a:path h="11836003" w="14089704">
                <a:moveTo>
                  <a:pt x="14089704" y="0"/>
                </a:moveTo>
                <a:lnTo>
                  <a:pt x="0" y="0"/>
                </a:lnTo>
                <a:lnTo>
                  <a:pt x="0" y="11836002"/>
                </a:lnTo>
                <a:lnTo>
                  <a:pt x="14089704" y="11836002"/>
                </a:lnTo>
                <a:lnTo>
                  <a:pt x="14089704" y="0"/>
                </a:lnTo>
                <a:close/>
              </a:path>
            </a:pathLst>
          </a:custGeom>
          <a:blipFill>
            <a:blip r:embed="rId3"/>
            <a:stretch>
              <a:fillRect l="0" t="-54298" r="0" b="-51317"/>
            </a:stretch>
          </a:blipFill>
        </p:spPr>
      </p:sp>
      <p:sp>
        <p:nvSpPr>
          <p:cNvPr name="Freeform 5" id="5"/>
          <p:cNvSpPr/>
          <p:nvPr/>
        </p:nvSpPr>
        <p:spPr>
          <a:xfrm flipH="false" flipV="false" rot="0">
            <a:off x="4269833" y="4302747"/>
            <a:ext cx="2007978" cy="2315279"/>
          </a:xfrm>
          <a:custGeom>
            <a:avLst/>
            <a:gdLst/>
            <a:ahLst/>
            <a:cxnLst/>
            <a:rect r="r" b="b" t="t" l="l"/>
            <a:pathLst>
              <a:path h="2315279" w="2007978">
                <a:moveTo>
                  <a:pt x="0" y="0"/>
                </a:moveTo>
                <a:lnTo>
                  <a:pt x="2007979" y="0"/>
                </a:lnTo>
                <a:lnTo>
                  <a:pt x="2007979" y="2315279"/>
                </a:lnTo>
                <a:lnTo>
                  <a:pt x="0" y="2315279"/>
                </a:lnTo>
                <a:lnTo>
                  <a:pt x="0" y="0"/>
                </a:lnTo>
                <a:close/>
              </a:path>
            </a:pathLst>
          </a:custGeom>
          <a:blipFill>
            <a:blip r:embed="rId4">
              <a:extLst>
                <a:ext uri="{96DAC541-7B7A-43D3-8B79-37D633B846F1}">
                  <asvg:svgBlip xmlns:asvg="http://schemas.microsoft.com/office/drawing/2016/SVG/main" r:embed="rId5"/>
                </a:ext>
              </a:extLst>
            </a:blip>
            <a:stretch>
              <a:fillRect l="0" t="0" r="0" b="0"/>
            </a:stretch>
          </a:blipFill>
        </p:spPr>
      </p:sp>
      <p:sp>
        <p:nvSpPr>
          <p:cNvPr name="Freeform 6" id="6"/>
          <p:cNvSpPr/>
          <p:nvPr/>
        </p:nvSpPr>
        <p:spPr>
          <a:xfrm flipH="false" flipV="false" rot="0">
            <a:off x="10743000" y="4301373"/>
            <a:ext cx="2916887" cy="2315279"/>
          </a:xfrm>
          <a:custGeom>
            <a:avLst/>
            <a:gdLst/>
            <a:ahLst/>
            <a:cxnLst/>
            <a:rect r="r" b="b" t="t" l="l"/>
            <a:pathLst>
              <a:path h="2315279" w="2916887">
                <a:moveTo>
                  <a:pt x="0" y="0"/>
                </a:moveTo>
                <a:lnTo>
                  <a:pt x="2916887" y="0"/>
                </a:lnTo>
                <a:lnTo>
                  <a:pt x="2916887" y="2315279"/>
                </a:lnTo>
                <a:lnTo>
                  <a:pt x="0" y="2315279"/>
                </a:lnTo>
                <a:lnTo>
                  <a:pt x="0" y="0"/>
                </a:lnTo>
                <a:close/>
              </a:path>
            </a:pathLst>
          </a:custGeom>
          <a:blipFill>
            <a:blip r:embed="rId6">
              <a:extLst>
                <a:ext uri="{96DAC541-7B7A-43D3-8B79-37D633B846F1}">
                  <asvg:svgBlip xmlns:asvg="http://schemas.microsoft.com/office/drawing/2016/SVG/main" r:embed="rId7"/>
                </a:ext>
              </a:extLst>
            </a:blip>
            <a:stretch>
              <a:fillRect l="0" t="0" r="0" b="0"/>
            </a:stretch>
          </a:blipFill>
        </p:spPr>
      </p:sp>
      <p:sp>
        <p:nvSpPr>
          <p:cNvPr name="Freeform 7" id="7"/>
          <p:cNvSpPr/>
          <p:nvPr/>
        </p:nvSpPr>
        <p:spPr>
          <a:xfrm flipH="false" flipV="false" rot="0">
            <a:off x="7143750" y="4965784"/>
            <a:ext cx="3261011" cy="986456"/>
          </a:xfrm>
          <a:custGeom>
            <a:avLst/>
            <a:gdLst/>
            <a:ahLst/>
            <a:cxnLst/>
            <a:rect r="r" b="b" t="t" l="l"/>
            <a:pathLst>
              <a:path h="986456" w="3261011">
                <a:moveTo>
                  <a:pt x="0" y="0"/>
                </a:moveTo>
                <a:lnTo>
                  <a:pt x="3261011" y="0"/>
                </a:lnTo>
                <a:lnTo>
                  <a:pt x="3261011" y="986456"/>
                </a:lnTo>
                <a:lnTo>
                  <a:pt x="0" y="986456"/>
                </a:lnTo>
                <a:lnTo>
                  <a:pt x="0" y="0"/>
                </a:lnTo>
                <a:close/>
              </a:path>
            </a:pathLst>
          </a:custGeom>
          <a:blipFill>
            <a:blip r:embed="rId8">
              <a:extLst>
                <a:ext uri="{96DAC541-7B7A-43D3-8B79-37D633B846F1}">
                  <asvg:svgBlip xmlns:asvg="http://schemas.microsoft.com/office/drawing/2016/SVG/main" r:embed="rId9"/>
                </a:ext>
              </a:extLst>
            </a:blip>
            <a:stretch>
              <a:fillRect l="0" t="0" r="0" b="0"/>
            </a:stretch>
          </a:blipFill>
        </p:spPr>
      </p:sp>
      <p:sp>
        <p:nvSpPr>
          <p:cNvPr name="TextBox 8" id="8"/>
          <p:cNvSpPr txBox="true"/>
          <p:nvPr/>
        </p:nvSpPr>
        <p:spPr>
          <a:xfrm rot="0">
            <a:off x="4066691" y="473835"/>
            <a:ext cx="10154617" cy="1436740"/>
          </a:xfrm>
          <a:prstGeom prst="rect">
            <a:avLst/>
          </a:prstGeom>
        </p:spPr>
        <p:txBody>
          <a:bodyPr anchor="t" rtlCol="false" tIns="0" lIns="0" bIns="0" rIns="0">
            <a:spAutoFit/>
          </a:bodyPr>
          <a:lstStyle/>
          <a:p>
            <a:pPr algn="just">
              <a:lnSpc>
                <a:spcPts val="9300"/>
              </a:lnSpc>
            </a:pPr>
            <a:r>
              <a:rPr lang="en-US" sz="9490">
                <a:solidFill>
                  <a:srgbClr val="FFFFFF"/>
                </a:solidFill>
                <a:latin typeface="DIN 1451 Std"/>
                <a:ea typeface="DIN 1451 Std"/>
                <a:cs typeface="DIN 1451 Std"/>
                <a:sym typeface="DIN 1451 Std"/>
              </a:rPr>
              <a:t>COSA CAMBIA TRA AI E LLM</a:t>
            </a:r>
          </a:p>
        </p:txBody>
      </p:sp>
    </p:spTree>
  </p:cSld>
  <p:clrMapOvr>
    <a:masterClrMapping/>
  </p:clrMapOvr>
</p:sld>
</file>

<file path=ppt/slides/slide3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7281155" y="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true" flipV="false" rot="0">
            <a:off x="-2593851" y="-774501"/>
            <a:ext cx="14089704" cy="11836003"/>
          </a:xfrm>
          <a:custGeom>
            <a:avLst/>
            <a:gdLst/>
            <a:ahLst/>
            <a:cxnLst/>
            <a:rect r="r" b="b" t="t" l="l"/>
            <a:pathLst>
              <a:path h="11836003" w="14089704">
                <a:moveTo>
                  <a:pt x="14089704" y="0"/>
                </a:moveTo>
                <a:lnTo>
                  <a:pt x="0" y="0"/>
                </a:lnTo>
                <a:lnTo>
                  <a:pt x="0" y="11836002"/>
                </a:lnTo>
                <a:lnTo>
                  <a:pt x="14089704" y="11836002"/>
                </a:lnTo>
                <a:lnTo>
                  <a:pt x="14089704" y="0"/>
                </a:lnTo>
                <a:close/>
              </a:path>
            </a:pathLst>
          </a:custGeom>
          <a:blipFill>
            <a:blip r:embed="rId3"/>
            <a:stretch>
              <a:fillRect l="0" t="-54298" r="0" b="-51317"/>
            </a:stretch>
          </a:blipFill>
        </p:spPr>
      </p:sp>
      <p:sp>
        <p:nvSpPr>
          <p:cNvPr name="Freeform 5" id="5"/>
          <p:cNvSpPr/>
          <p:nvPr/>
        </p:nvSpPr>
        <p:spPr>
          <a:xfrm flipH="false" flipV="false" rot="0">
            <a:off x="-323832" y="0"/>
            <a:ext cx="12970504" cy="12235508"/>
          </a:xfrm>
          <a:custGeom>
            <a:avLst/>
            <a:gdLst/>
            <a:ahLst/>
            <a:cxnLst/>
            <a:rect r="r" b="b" t="t" l="l"/>
            <a:pathLst>
              <a:path h="12235508" w="12970504">
                <a:moveTo>
                  <a:pt x="0" y="0"/>
                </a:moveTo>
                <a:lnTo>
                  <a:pt x="12970503" y="0"/>
                </a:lnTo>
                <a:lnTo>
                  <a:pt x="12970503" y="12235508"/>
                </a:lnTo>
                <a:lnTo>
                  <a:pt x="0" y="12235508"/>
                </a:lnTo>
                <a:lnTo>
                  <a:pt x="0" y="0"/>
                </a:lnTo>
                <a:close/>
              </a:path>
            </a:pathLst>
          </a:custGeom>
          <a:blipFill>
            <a:blip r:embed="rId4"/>
            <a:stretch>
              <a:fillRect l="0" t="0" r="0" b="0"/>
            </a:stretch>
          </a:blipFill>
        </p:spPr>
      </p:sp>
      <p:sp>
        <p:nvSpPr>
          <p:cNvPr name="TextBox 6" id="6"/>
          <p:cNvSpPr txBox="true"/>
          <p:nvPr/>
        </p:nvSpPr>
        <p:spPr>
          <a:xfrm rot="0">
            <a:off x="12646671" y="2264449"/>
            <a:ext cx="5335013" cy="6033356"/>
          </a:xfrm>
          <a:prstGeom prst="rect">
            <a:avLst/>
          </a:prstGeom>
        </p:spPr>
        <p:txBody>
          <a:bodyPr anchor="t" rtlCol="false" tIns="0" lIns="0" bIns="0" rIns="0">
            <a:spAutoFit/>
          </a:bodyPr>
          <a:lstStyle/>
          <a:p>
            <a:pPr algn="l">
              <a:lnSpc>
                <a:spcPts val="3999"/>
              </a:lnSpc>
            </a:pPr>
            <a:r>
              <a:rPr lang="en-US" sz="2796">
                <a:solidFill>
                  <a:srgbClr val="FFFFFF"/>
                </a:solidFill>
                <a:latin typeface="Saira Condensed"/>
                <a:ea typeface="Saira Condensed"/>
                <a:cs typeface="Saira Condensed"/>
                <a:sym typeface="Saira Condensed"/>
              </a:rPr>
              <a:t>AI-supported mammography screening resulted in a </a:t>
            </a:r>
            <a:r>
              <a:rPr lang="en-US" sz="2796" b="true">
                <a:solidFill>
                  <a:srgbClr val="FFFFFF"/>
                </a:solidFill>
                <a:latin typeface="Saira Condensed Bold"/>
                <a:ea typeface="Saira Condensed Bold"/>
                <a:cs typeface="Saira Condensed Bold"/>
                <a:sym typeface="Saira Condensed Bold"/>
              </a:rPr>
              <a:t>similar cancer detection rate compared with standard double reading</a:t>
            </a:r>
            <a:r>
              <a:rPr lang="en-US" sz="2796">
                <a:solidFill>
                  <a:srgbClr val="FFFFFF"/>
                </a:solidFill>
                <a:latin typeface="Saira Condensed"/>
                <a:ea typeface="Saira Condensed"/>
                <a:cs typeface="Saira Condensed"/>
                <a:sym typeface="Saira Condensed"/>
              </a:rPr>
              <a:t>, with a substantially lower screen-reading workload, indicating that the use of AI in mammography screening is safe.</a:t>
            </a:r>
          </a:p>
          <a:p>
            <a:pPr algn="l">
              <a:lnSpc>
                <a:spcPts val="3999"/>
              </a:lnSpc>
            </a:pPr>
          </a:p>
          <a:p>
            <a:pPr algn="l">
              <a:lnSpc>
                <a:spcPts val="3999"/>
              </a:lnSpc>
            </a:pPr>
            <a:r>
              <a:rPr lang="en-US" sz="2796">
                <a:solidFill>
                  <a:srgbClr val="FFFFFF"/>
                </a:solidFill>
                <a:latin typeface="Saira Condensed"/>
                <a:ea typeface="Saira Condensed"/>
                <a:cs typeface="Saira Condensed"/>
                <a:sym typeface="Saira Condensed"/>
              </a:rPr>
              <a:t>The trial was thus not halted and the primary endpoint of interval cancer rate will be assessed in </a:t>
            </a:r>
            <a:r>
              <a:rPr lang="en-US" sz="2796" b="true">
                <a:solidFill>
                  <a:srgbClr val="FFFFFF"/>
                </a:solidFill>
                <a:latin typeface="Saira Condensed Bold"/>
                <a:ea typeface="Saira Condensed Bold"/>
                <a:cs typeface="Saira Condensed Bold"/>
                <a:sym typeface="Saira Condensed Bold"/>
              </a:rPr>
              <a:t>100 000 enrolled participants after 2-years of follow up</a:t>
            </a:r>
            <a:r>
              <a:rPr lang="en-US" sz="2796">
                <a:solidFill>
                  <a:srgbClr val="FFFFFF"/>
                </a:solidFill>
                <a:latin typeface="Saira Condensed"/>
                <a:ea typeface="Saira Condensed"/>
                <a:cs typeface="Saira Condensed"/>
                <a:sym typeface="Saira Condensed"/>
              </a:rPr>
              <a:t>.</a:t>
            </a:r>
          </a:p>
          <a:p>
            <a:pPr algn="l">
              <a:lnSpc>
                <a:spcPts val="3999"/>
              </a:lnSpc>
            </a:pPr>
          </a:p>
        </p:txBody>
      </p:sp>
    </p:spTree>
  </p:cSld>
  <p:clrMapOvr>
    <a:masterClrMapping/>
  </p:clrMapOvr>
</p:sld>
</file>

<file path=ppt/slides/slide3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7281155" y="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true" flipV="false" rot="0">
            <a:off x="-2593851" y="-774501"/>
            <a:ext cx="14089704" cy="11836003"/>
          </a:xfrm>
          <a:custGeom>
            <a:avLst/>
            <a:gdLst/>
            <a:ahLst/>
            <a:cxnLst/>
            <a:rect r="r" b="b" t="t" l="l"/>
            <a:pathLst>
              <a:path h="11836003" w="14089704">
                <a:moveTo>
                  <a:pt x="14089704" y="0"/>
                </a:moveTo>
                <a:lnTo>
                  <a:pt x="0" y="0"/>
                </a:lnTo>
                <a:lnTo>
                  <a:pt x="0" y="11836002"/>
                </a:lnTo>
                <a:lnTo>
                  <a:pt x="14089704" y="11836002"/>
                </a:lnTo>
                <a:lnTo>
                  <a:pt x="14089704" y="0"/>
                </a:lnTo>
                <a:close/>
              </a:path>
            </a:pathLst>
          </a:custGeom>
          <a:blipFill>
            <a:blip r:embed="rId3"/>
            <a:stretch>
              <a:fillRect l="0" t="-54298" r="0" b="-51317"/>
            </a:stretch>
          </a:blipFill>
        </p:spPr>
      </p:sp>
      <p:sp>
        <p:nvSpPr>
          <p:cNvPr name="Freeform 5" id="5"/>
          <p:cNvSpPr/>
          <p:nvPr/>
        </p:nvSpPr>
        <p:spPr>
          <a:xfrm flipH="false" flipV="false" rot="0">
            <a:off x="3888833" y="3064497"/>
            <a:ext cx="2007978" cy="2315279"/>
          </a:xfrm>
          <a:custGeom>
            <a:avLst/>
            <a:gdLst/>
            <a:ahLst/>
            <a:cxnLst/>
            <a:rect r="r" b="b" t="t" l="l"/>
            <a:pathLst>
              <a:path h="2315279" w="2007978">
                <a:moveTo>
                  <a:pt x="0" y="0"/>
                </a:moveTo>
                <a:lnTo>
                  <a:pt x="2007979" y="0"/>
                </a:lnTo>
                <a:lnTo>
                  <a:pt x="2007979" y="2315279"/>
                </a:lnTo>
                <a:lnTo>
                  <a:pt x="0" y="2315279"/>
                </a:lnTo>
                <a:lnTo>
                  <a:pt x="0" y="0"/>
                </a:lnTo>
                <a:close/>
              </a:path>
            </a:pathLst>
          </a:custGeom>
          <a:blipFill>
            <a:blip r:embed="rId4">
              <a:extLst>
                <a:ext uri="{96DAC541-7B7A-43D3-8B79-37D633B846F1}">
                  <asvg:svgBlip xmlns:asvg="http://schemas.microsoft.com/office/drawing/2016/SVG/main" r:embed="rId5"/>
                </a:ext>
              </a:extLst>
            </a:blip>
            <a:stretch>
              <a:fillRect l="0" t="0" r="0" b="0"/>
            </a:stretch>
          </a:blipFill>
        </p:spPr>
      </p:sp>
      <p:sp>
        <p:nvSpPr>
          <p:cNvPr name="Freeform 6" id="6"/>
          <p:cNvSpPr/>
          <p:nvPr/>
        </p:nvSpPr>
        <p:spPr>
          <a:xfrm flipH="false" flipV="false" rot="0">
            <a:off x="10362000" y="3063123"/>
            <a:ext cx="2916887" cy="2315279"/>
          </a:xfrm>
          <a:custGeom>
            <a:avLst/>
            <a:gdLst/>
            <a:ahLst/>
            <a:cxnLst/>
            <a:rect r="r" b="b" t="t" l="l"/>
            <a:pathLst>
              <a:path h="2315279" w="2916887">
                <a:moveTo>
                  <a:pt x="0" y="0"/>
                </a:moveTo>
                <a:lnTo>
                  <a:pt x="2916887" y="0"/>
                </a:lnTo>
                <a:lnTo>
                  <a:pt x="2916887" y="2315279"/>
                </a:lnTo>
                <a:lnTo>
                  <a:pt x="0" y="2315279"/>
                </a:lnTo>
                <a:lnTo>
                  <a:pt x="0" y="0"/>
                </a:lnTo>
                <a:close/>
              </a:path>
            </a:pathLst>
          </a:custGeom>
          <a:blipFill>
            <a:blip r:embed="rId6">
              <a:extLst>
                <a:ext uri="{96DAC541-7B7A-43D3-8B79-37D633B846F1}">
                  <asvg:svgBlip xmlns:asvg="http://schemas.microsoft.com/office/drawing/2016/SVG/main" r:embed="rId7"/>
                </a:ext>
              </a:extLst>
            </a:blip>
            <a:stretch>
              <a:fillRect l="0" t="0" r="0" b="0"/>
            </a:stretch>
          </a:blipFill>
        </p:spPr>
      </p:sp>
      <p:sp>
        <p:nvSpPr>
          <p:cNvPr name="Freeform 7" id="7"/>
          <p:cNvSpPr/>
          <p:nvPr/>
        </p:nvSpPr>
        <p:spPr>
          <a:xfrm flipH="false" flipV="false" rot="0">
            <a:off x="3022895" y="6549977"/>
            <a:ext cx="3739855" cy="2173791"/>
          </a:xfrm>
          <a:custGeom>
            <a:avLst/>
            <a:gdLst/>
            <a:ahLst/>
            <a:cxnLst/>
            <a:rect r="r" b="b" t="t" l="l"/>
            <a:pathLst>
              <a:path h="2173791" w="3739855">
                <a:moveTo>
                  <a:pt x="0" y="0"/>
                </a:moveTo>
                <a:lnTo>
                  <a:pt x="3739855" y="0"/>
                </a:lnTo>
                <a:lnTo>
                  <a:pt x="3739855" y="2173791"/>
                </a:lnTo>
                <a:lnTo>
                  <a:pt x="0" y="2173791"/>
                </a:lnTo>
                <a:lnTo>
                  <a:pt x="0" y="0"/>
                </a:lnTo>
                <a:close/>
              </a:path>
            </a:pathLst>
          </a:custGeom>
          <a:blipFill>
            <a:blip r:embed="rId8">
              <a:extLst>
                <a:ext uri="{96DAC541-7B7A-43D3-8B79-37D633B846F1}">
                  <asvg:svgBlip xmlns:asvg="http://schemas.microsoft.com/office/drawing/2016/SVG/main" r:embed="rId9"/>
                </a:ext>
              </a:extLst>
            </a:blip>
            <a:stretch>
              <a:fillRect l="0" t="0" r="0" b="0"/>
            </a:stretch>
          </a:blipFill>
        </p:spPr>
      </p:sp>
      <p:sp>
        <p:nvSpPr>
          <p:cNvPr name="Freeform 8" id="8"/>
          <p:cNvSpPr/>
          <p:nvPr/>
        </p:nvSpPr>
        <p:spPr>
          <a:xfrm flipH="false" flipV="false" rot="0">
            <a:off x="6762750" y="3727534"/>
            <a:ext cx="3261011" cy="986456"/>
          </a:xfrm>
          <a:custGeom>
            <a:avLst/>
            <a:gdLst/>
            <a:ahLst/>
            <a:cxnLst/>
            <a:rect r="r" b="b" t="t" l="l"/>
            <a:pathLst>
              <a:path h="986456" w="3261011">
                <a:moveTo>
                  <a:pt x="0" y="0"/>
                </a:moveTo>
                <a:lnTo>
                  <a:pt x="3261011" y="0"/>
                </a:lnTo>
                <a:lnTo>
                  <a:pt x="3261011" y="986456"/>
                </a:lnTo>
                <a:lnTo>
                  <a:pt x="0" y="986456"/>
                </a:lnTo>
                <a:lnTo>
                  <a:pt x="0" y="0"/>
                </a:lnTo>
                <a:close/>
              </a:path>
            </a:pathLst>
          </a:custGeom>
          <a:blipFill>
            <a:blip r:embed="rId10">
              <a:extLst>
                <a:ext uri="{96DAC541-7B7A-43D3-8B79-37D633B846F1}">
                  <asvg:svgBlip xmlns:asvg="http://schemas.microsoft.com/office/drawing/2016/SVG/main" r:embed="rId11"/>
                </a:ext>
              </a:extLst>
            </a:blip>
            <a:stretch>
              <a:fillRect l="0" t="0" r="0" b="0"/>
            </a:stretch>
          </a:blipFill>
        </p:spPr>
      </p:sp>
      <p:sp>
        <p:nvSpPr>
          <p:cNvPr name="Freeform 9" id="9"/>
          <p:cNvSpPr/>
          <p:nvPr/>
        </p:nvSpPr>
        <p:spPr>
          <a:xfrm flipH="false" flipV="false" rot="0">
            <a:off x="6762750" y="7270834"/>
            <a:ext cx="3261011" cy="986456"/>
          </a:xfrm>
          <a:custGeom>
            <a:avLst/>
            <a:gdLst/>
            <a:ahLst/>
            <a:cxnLst/>
            <a:rect r="r" b="b" t="t" l="l"/>
            <a:pathLst>
              <a:path h="986456" w="3261011">
                <a:moveTo>
                  <a:pt x="0" y="0"/>
                </a:moveTo>
                <a:lnTo>
                  <a:pt x="3261011" y="0"/>
                </a:lnTo>
                <a:lnTo>
                  <a:pt x="3261011" y="986456"/>
                </a:lnTo>
                <a:lnTo>
                  <a:pt x="0" y="986456"/>
                </a:lnTo>
                <a:lnTo>
                  <a:pt x="0" y="0"/>
                </a:lnTo>
                <a:close/>
              </a:path>
            </a:pathLst>
          </a:custGeom>
          <a:blipFill>
            <a:blip r:embed="rId10">
              <a:extLst>
                <a:ext uri="{96DAC541-7B7A-43D3-8B79-37D633B846F1}">
                  <asvg:svgBlip xmlns:asvg="http://schemas.microsoft.com/office/drawing/2016/SVG/main" r:embed="rId11"/>
                </a:ext>
              </a:extLst>
            </a:blip>
            <a:stretch>
              <a:fillRect l="0" t="0" r="0" b="0"/>
            </a:stretch>
          </a:blipFill>
        </p:spPr>
      </p:sp>
      <p:sp>
        <p:nvSpPr>
          <p:cNvPr name="Freeform 10" id="10"/>
          <p:cNvSpPr/>
          <p:nvPr/>
        </p:nvSpPr>
        <p:spPr>
          <a:xfrm flipH="false" flipV="false" rot="0">
            <a:off x="10487515" y="6594418"/>
            <a:ext cx="2665856" cy="2339289"/>
          </a:xfrm>
          <a:custGeom>
            <a:avLst/>
            <a:gdLst/>
            <a:ahLst/>
            <a:cxnLst/>
            <a:rect r="r" b="b" t="t" l="l"/>
            <a:pathLst>
              <a:path h="2339289" w="2665856">
                <a:moveTo>
                  <a:pt x="0" y="0"/>
                </a:moveTo>
                <a:lnTo>
                  <a:pt x="2665857" y="0"/>
                </a:lnTo>
                <a:lnTo>
                  <a:pt x="2665857" y="2339289"/>
                </a:lnTo>
                <a:lnTo>
                  <a:pt x="0" y="2339289"/>
                </a:lnTo>
                <a:lnTo>
                  <a:pt x="0" y="0"/>
                </a:lnTo>
                <a:close/>
              </a:path>
            </a:pathLst>
          </a:custGeom>
          <a:blipFill>
            <a:blip r:embed="rId12">
              <a:extLst>
                <a:ext uri="{96DAC541-7B7A-43D3-8B79-37D633B846F1}">
                  <asvg:svgBlip xmlns:asvg="http://schemas.microsoft.com/office/drawing/2016/SVG/main" r:embed="rId13"/>
                </a:ext>
              </a:extLst>
            </a:blip>
            <a:stretch>
              <a:fillRect l="0" t="0" r="0" b="0"/>
            </a:stretch>
          </a:blipFill>
        </p:spPr>
      </p:sp>
      <p:sp>
        <p:nvSpPr>
          <p:cNvPr name="TextBox 11" id="11"/>
          <p:cNvSpPr txBox="true"/>
          <p:nvPr/>
        </p:nvSpPr>
        <p:spPr>
          <a:xfrm rot="0">
            <a:off x="4066691" y="473835"/>
            <a:ext cx="10154617" cy="1436740"/>
          </a:xfrm>
          <a:prstGeom prst="rect">
            <a:avLst/>
          </a:prstGeom>
        </p:spPr>
        <p:txBody>
          <a:bodyPr anchor="t" rtlCol="false" tIns="0" lIns="0" bIns="0" rIns="0">
            <a:spAutoFit/>
          </a:bodyPr>
          <a:lstStyle/>
          <a:p>
            <a:pPr algn="just">
              <a:lnSpc>
                <a:spcPts val="9300"/>
              </a:lnSpc>
            </a:pPr>
            <a:r>
              <a:rPr lang="en-US" sz="9490">
                <a:solidFill>
                  <a:srgbClr val="FFFFFF"/>
                </a:solidFill>
                <a:latin typeface="DIN 1451 Std"/>
                <a:ea typeface="DIN 1451 Std"/>
                <a:cs typeface="DIN 1451 Std"/>
                <a:sym typeface="DIN 1451 Std"/>
              </a:rPr>
              <a:t>COSA CAMBIA TRA AI E LLM</a:t>
            </a:r>
          </a:p>
        </p:txBody>
      </p:sp>
    </p:spTree>
  </p:cSld>
  <p:clrMapOvr>
    <a:masterClrMapping/>
  </p:clrMapOvr>
</p:sld>
</file>

<file path=ppt/slides/slide38.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7376405" y="-11430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true" flipV="false" rot="0">
            <a:off x="-2498601" y="-222051"/>
            <a:ext cx="14089704" cy="11836003"/>
          </a:xfrm>
          <a:custGeom>
            <a:avLst/>
            <a:gdLst/>
            <a:ahLst/>
            <a:cxnLst/>
            <a:rect r="r" b="b" t="t" l="l"/>
            <a:pathLst>
              <a:path h="11836003" w="14089704">
                <a:moveTo>
                  <a:pt x="14089704" y="0"/>
                </a:moveTo>
                <a:lnTo>
                  <a:pt x="0" y="0"/>
                </a:lnTo>
                <a:lnTo>
                  <a:pt x="0" y="11836002"/>
                </a:lnTo>
                <a:lnTo>
                  <a:pt x="14089704" y="11836002"/>
                </a:lnTo>
                <a:lnTo>
                  <a:pt x="14089704" y="0"/>
                </a:lnTo>
                <a:close/>
              </a:path>
            </a:pathLst>
          </a:custGeom>
          <a:blipFill>
            <a:blip r:embed="rId3"/>
            <a:stretch>
              <a:fillRect l="0" t="-54298" r="0" b="-51317"/>
            </a:stretch>
          </a:blipFill>
        </p:spPr>
      </p:sp>
      <p:sp>
        <p:nvSpPr>
          <p:cNvPr name="Freeform 5" id="5"/>
          <p:cNvSpPr/>
          <p:nvPr/>
        </p:nvSpPr>
        <p:spPr>
          <a:xfrm flipH="false" flipV="false" rot="0">
            <a:off x="750762" y="4593856"/>
            <a:ext cx="3228551" cy="1876595"/>
          </a:xfrm>
          <a:custGeom>
            <a:avLst/>
            <a:gdLst/>
            <a:ahLst/>
            <a:cxnLst/>
            <a:rect r="r" b="b" t="t" l="l"/>
            <a:pathLst>
              <a:path h="1876595" w="3228551">
                <a:moveTo>
                  <a:pt x="0" y="0"/>
                </a:moveTo>
                <a:lnTo>
                  <a:pt x="3228551" y="0"/>
                </a:lnTo>
                <a:lnTo>
                  <a:pt x="3228551" y="1876595"/>
                </a:lnTo>
                <a:lnTo>
                  <a:pt x="0" y="1876595"/>
                </a:lnTo>
                <a:lnTo>
                  <a:pt x="0" y="0"/>
                </a:lnTo>
                <a:close/>
              </a:path>
            </a:pathLst>
          </a:custGeom>
          <a:blipFill>
            <a:blip r:embed="rId4">
              <a:extLst>
                <a:ext uri="{96DAC541-7B7A-43D3-8B79-37D633B846F1}">
                  <asvg:svgBlip xmlns:asvg="http://schemas.microsoft.com/office/drawing/2016/SVG/main" r:embed="rId5"/>
                </a:ext>
              </a:extLst>
            </a:blip>
            <a:stretch>
              <a:fillRect l="0" t="0" r="0" b="0"/>
            </a:stretch>
          </a:blipFill>
        </p:spPr>
      </p:sp>
      <p:sp>
        <p:nvSpPr>
          <p:cNvPr name="Freeform 6" id="6"/>
          <p:cNvSpPr/>
          <p:nvPr/>
        </p:nvSpPr>
        <p:spPr>
          <a:xfrm flipH="false" flipV="false" rot="0">
            <a:off x="4258144" y="5155087"/>
            <a:ext cx="2815174" cy="851590"/>
          </a:xfrm>
          <a:custGeom>
            <a:avLst/>
            <a:gdLst/>
            <a:ahLst/>
            <a:cxnLst/>
            <a:rect r="r" b="b" t="t" l="l"/>
            <a:pathLst>
              <a:path h="851590" w="2815174">
                <a:moveTo>
                  <a:pt x="0" y="0"/>
                </a:moveTo>
                <a:lnTo>
                  <a:pt x="2815174" y="0"/>
                </a:lnTo>
                <a:lnTo>
                  <a:pt x="2815174" y="851590"/>
                </a:lnTo>
                <a:lnTo>
                  <a:pt x="0" y="851590"/>
                </a:lnTo>
                <a:lnTo>
                  <a:pt x="0" y="0"/>
                </a:lnTo>
                <a:close/>
              </a:path>
            </a:pathLst>
          </a:custGeom>
          <a:blipFill>
            <a:blip r:embed="rId6">
              <a:extLst>
                <a:ext uri="{96DAC541-7B7A-43D3-8B79-37D633B846F1}">
                  <asvg:svgBlip xmlns:asvg="http://schemas.microsoft.com/office/drawing/2016/SVG/main" r:embed="rId7"/>
                </a:ext>
              </a:extLst>
            </a:blip>
            <a:stretch>
              <a:fillRect l="0" t="0" r="0" b="0"/>
            </a:stretch>
          </a:blipFill>
        </p:spPr>
      </p:sp>
      <p:sp>
        <p:nvSpPr>
          <p:cNvPr name="Freeform 7" id="7"/>
          <p:cNvSpPr/>
          <p:nvPr/>
        </p:nvSpPr>
        <p:spPr>
          <a:xfrm flipH="false" flipV="false" rot="0">
            <a:off x="11428938" y="5155087"/>
            <a:ext cx="2815174" cy="851590"/>
          </a:xfrm>
          <a:custGeom>
            <a:avLst/>
            <a:gdLst/>
            <a:ahLst/>
            <a:cxnLst/>
            <a:rect r="r" b="b" t="t" l="l"/>
            <a:pathLst>
              <a:path h="851590" w="2815174">
                <a:moveTo>
                  <a:pt x="0" y="0"/>
                </a:moveTo>
                <a:lnTo>
                  <a:pt x="2815174" y="0"/>
                </a:lnTo>
                <a:lnTo>
                  <a:pt x="2815174" y="851590"/>
                </a:lnTo>
                <a:lnTo>
                  <a:pt x="0" y="851590"/>
                </a:lnTo>
                <a:lnTo>
                  <a:pt x="0" y="0"/>
                </a:lnTo>
                <a:close/>
              </a:path>
            </a:pathLst>
          </a:custGeom>
          <a:blipFill>
            <a:blip r:embed="rId6">
              <a:extLst>
                <a:ext uri="{96DAC541-7B7A-43D3-8B79-37D633B846F1}">
                  <asvg:svgBlip xmlns:asvg="http://schemas.microsoft.com/office/drawing/2016/SVG/main" r:embed="rId7"/>
                </a:ext>
              </a:extLst>
            </a:blip>
            <a:stretch>
              <a:fillRect l="0" t="0" r="0" b="0"/>
            </a:stretch>
          </a:blipFill>
        </p:spPr>
      </p:sp>
      <p:sp>
        <p:nvSpPr>
          <p:cNvPr name="Freeform 8" id="8"/>
          <p:cNvSpPr/>
          <p:nvPr/>
        </p:nvSpPr>
        <p:spPr>
          <a:xfrm flipH="false" flipV="false" rot="0">
            <a:off x="15263606" y="4069145"/>
            <a:ext cx="2464132" cy="3023475"/>
          </a:xfrm>
          <a:custGeom>
            <a:avLst/>
            <a:gdLst/>
            <a:ahLst/>
            <a:cxnLst/>
            <a:rect r="r" b="b" t="t" l="l"/>
            <a:pathLst>
              <a:path h="3023475" w="2464132">
                <a:moveTo>
                  <a:pt x="0" y="0"/>
                </a:moveTo>
                <a:lnTo>
                  <a:pt x="2464132" y="0"/>
                </a:lnTo>
                <a:lnTo>
                  <a:pt x="2464132" y="3023475"/>
                </a:lnTo>
                <a:lnTo>
                  <a:pt x="0" y="3023475"/>
                </a:lnTo>
                <a:lnTo>
                  <a:pt x="0" y="0"/>
                </a:lnTo>
                <a:close/>
              </a:path>
            </a:pathLst>
          </a:custGeom>
          <a:blipFill>
            <a:blip r:embed="rId8">
              <a:extLst>
                <a:ext uri="{96DAC541-7B7A-43D3-8B79-37D633B846F1}">
                  <asvg:svgBlip xmlns:asvg="http://schemas.microsoft.com/office/drawing/2016/SVG/main" r:embed="rId9"/>
                </a:ext>
              </a:extLst>
            </a:blip>
            <a:stretch>
              <a:fillRect l="0" t="0" r="0" b="0"/>
            </a:stretch>
          </a:blipFill>
        </p:spPr>
      </p:sp>
      <p:sp>
        <p:nvSpPr>
          <p:cNvPr name="Freeform 9" id="9"/>
          <p:cNvSpPr/>
          <p:nvPr/>
        </p:nvSpPr>
        <p:spPr>
          <a:xfrm flipH="false" flipV="false" rot="0">
            <a:off x="7765965" y="4411238"/>
            <a:ext cx="2665856" cy="2339289"/>
          </a:xfrm>
          <a:custGeom>
            <a:avLst/>
            <a:gdLst/>
            <a:ahLst/>
            <a:cxnLst/>
            <a:rect r="r" b="b" t="t" l="l"/>
            <a:pathLst>
              <a:path h="2339289" w="2665856">
                <a:moveTo>
                  <a:pt x="0" y="0"/>
                </a:moveTo>
                <a:lnTo>
                  <a:pt x="2665856" y="0"/>
                </a:lnTo>
                <a:lnTo>
                  <a:pt x="2665856" y="2339289"/>
                </a:lnTo>
                <a:lnTo>
                  <a:pt x="0" y="2339289"/>
                </a:lnTo>
                <a:lnTo>
                  <a:pt x="0" y="0"/>
                </a:lnTo>
                <a:close/>
              </a:path>
            </a:pathLst>
          </a:custGeom>
          <a:blipFill>
            <a:blip r:embed="rId10">
              <a:extLst>
                <a:ext uri="{96DAC541-7B7A-43D3-8B79-37D633B846F1}">
                  <asvg:svgBlip xmlns:asvg="http://schemas.microsoft.com/office/drawing/2016/SVG/main" r:embed="rId11"/>
                </a:ext>
              </a:extLst>
            </a:blip>
            <a:stretch>
              <a:fillRect l="0" t="0" r="0" b="0"/>
            </a:stretch>
          </a:blipFill>
        </p:spPr>
      </p:sp>
      <p:sp>
        <p:nvSpPr>
          <p:cNvPr name="TextBox 10" id="10"/>
          <p:cNvSpPr txBox="true"/>
          <p:nvPr/>
        </p:nvSpPr>
        <p:spPr>
          <a:xfrm rot="0">
            <a:off x="4066691" y="473835"/>
            <a:ext cx="10154617" cy="1436740"/>
          </a:xfrm>
          <a:prstGeom prst="rect">
            <a:avLst/>
          </a:prstGeom>
        </p:spPr>
        <p:txBody>
          <a:bodyPr anchor="t" rtlCol="false" tIns="0" lIns="0" bIns="0" rIns="0">
            <a:spAutoFit/>
          </a:bodyPr>
          <a:lstStyle/>
          <a:p>
            <a:pPr algn="just">
              <a:lnSpc>
                <a:spcPts val="9300"/>
              </a:lnSpc>
            </a:pPr>
            <a:r>
              <a:rPr lang="en-US" sz="9490">
                <a:solidFill>
                  <a:srgbClr val="FFFFFF"/>
                </a:solidFill>
                <a:latin typeface="DIN 1451 Std"/>
                <a:ea typeface="DIN 1451 Std"/>
                <a:cs typeface="DIN 1451 Std"/>
                <a:sym typeface="DIN 1451 Std"/>
              </a:rPr>
              <a:t>COSA CAMBIA TRA AI E LLM</a:t>
            </a:r>
          </a:p>
        </p:txBody>
      </p:sp>
    </p:spTree>
  </p:cSld>
  <p:clrMapOvr>
    <a:masterClrMapping/>
  </p:clrMapOvr>
</p:sld>
</file>

<file path=ppt/slides/slide39.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1238780" y="1553606"/>
            <a:ext cx="5111046" cy="7383484"/>
          </a:xfrm>
          <a:custGeom>
            <a:avLst/>
            <a:gdLst/>
            <a:ahLst/>
            <a:cxnLst/>
            <a:rect r="r" b="b" t="t" l="l"/>
            <a:pathLst>
              <a:path h="7383484" w="5111046">
                <a:moveTo>
                  <a:pt x="0" y="0"/>
                </a:moveTo>
                <a:lnTo>
                  <a:pt x="5111046" y="0"/>
                </a:lnTo>
                <a:lnTo>
                  <a:pt x="5111046" y="7383483"/>
                </a:lnTo>
                <a:lnTo>
                  <a:pt x="0" y="7383483"/>
                </a:lnTo>
                <a:lnTo>
                  <a:pt x="0" y="0"/>
                </a:lnTo>
                <a:close/>
              </a:path>
            </a:pathLst>
          </a:custGeom>
          <a:blipFill>
            <a:blip r:embed="rId2"/>
            <a:stretch>
              <a:fillRect l="0" t="0" r="0" b="0"/>
            </a:stretch>
          </a:blipFill>
        </p:spPr>
      </p:sp>
      <p:sp>
        <p:nvSpPr>
          <p:cNvPr name="TextBox 3" id="3"/>
          <p:cNvSpPr txBox="true"/>
          <p:nvPr/>
        </p:nvSpPr>
        <p:spPr>
          <a:xfrm rot="0">
            <a:off x="8156787" y="2970483"/>
            <a:ext cx="9102513" cy="4374609"/>
          </a:xfrm>
          <a:prstGeom prst="rect">
            <a:avLst/>
          </a:prstGeom>
        </p:spPr>
        <p:txBody>
          <a:bodyPr anchor="t" rtlCol="false" tIns="0" lIns="0" bIns="0" rIns="0">
            <a:spAutoFit/>
          </a:bodyPr>
          <a:lstStyle/>
          <a:p>
            <a:pPr algn="l">
              <a:lnSpc>
                <a:spcPts val="5000"/>
              </a:lnSpc>
            </a:pPr>
            <a:r>
              <a:rPr lang="en-US" sz="3496">
                <a:solidFill>
                  <a:srgbClr val="000000"/>
                </a:solidFill>
                <a:latin typeface="Assistant"/>
                <a:ea typeface="Assistant"/>
                <a:cs typeface="Assistant"/>
                <a:sym typeface="Assistant"/>
              </a:rPr>
              <a:t>The 'transformational neural network' is an innovative architecture that aims to solve sequence-to-sequence tasks by handling </a:t>
            </a:r>
            <a:r>
              <a:rPr lang="en-US" sz="3496" b="true">
                <a:solidFill>
                  <a:srgbClr val="000000"/>
                </a:solidFill>
                <a:latin typeface="Assistant Semi-Bold"/>
                <a:ea typeface="Assistant Semi-Bold"/>
                <a:cs typeface="Assistant Semi-Bold"/>
                <a:sym typeface="Assistant Semi-Bold"/>
              </a:rPr>
              <a:t>long-range dependencies</a:t>
            </a:r>
            <a:r>
              <a:rPr lang="en-US" sz="3496">
                <a:solidFill>
                  <a:srgbClr val="000000"/>
                </a:solidFill>
                <a:latin typeface="Assistant"/>
                <a:ea typeface="Assistant"/>
                <a:cs typeface="Assistant"/>
                <a:sym typeface="Assistant"/>
              </a:rPr>
              <a:t> with ease.</a:t>
            </a:r>
          </a:p>
          <a:p>
            <a:pPr algn="l">
              <a:lnSpc>
                <a:spcPts val="5000"/>
              </a:lnSpc>
            </a:pPr>
            <a:r>
              <a:rPr lang="en-US" sz="3496">
                <a:solidFill>
                  <a:srgbClr val="000000"/>
                </a:solidFill>
                <a:latin typeface="Assistant"/>
                <a:ea typeface="Assistant"/>
                <a:cs typeface="Assistant"/>
                <a:sym typeface="Assistant"/>
              </a:rPr>
              <a:t>It was first proposed in the article </a:t>
            </a:r>
            <a:r>
              <a:rPr lang="en-US" sz="3496" b="true">
                <a:solidFill>
                  <a:srgbClr val="000000"/>
                </a:solidFill>
                <a:latin typeface="Assistant Bold"/>
                <a:ea typeface="Assistant Bold"/>
                <a:cs typeface="Assistant Bold"/>
                <a:sym typeface="Assistant Bold"/>
              </a:rPr>
              <a:t>'Attention Is All You Need'</a:t>
            </a:r>
            <a:r>
              <a:rPr lang="en-US" sz="3496">
                <a:solidFill>
                  <a:srgbClr val="000000"/>
                </a:solidFill>
                <a:latin typeface="Assistant"/>
                <a:ea typeface="Assistant"/>
                <a:cs typeface="Assistant"/>
                <a:sym typeface="Assistant"/>
              </a:rPr>
              <a:t> and is now a state-of-the-art technique in the field of NLP.</a:t>
            </a:r>
          </a:p>
        </p:txBody>
      </p:sp>
      <p:sp>
        <p:nvSpPr>
          <p:cNvPr name="TextBox 4" id="4"/>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000000"/>
                </a:solidFill>
                <a:latin typeface="DIN 1451 Std"/>
                <a:ea typeface="DIN 1451 Std"/>
                <a:cs typeface="DIN 1451 Std"/>
                <a:sym typeface="DIN 1451 Std"/>
              </a:rPr>
              <a:t>TRANSFORMERS</a:t>
            </a:r>
          </a:p>
        </p:txBody>
      </p:sp>
    </p:spTree>
  </p:cSld>
  <p:clrMapOvr>
    <a:masterClrMapping/>
  </p:clrMapOvr>
</p:sld>
</file>

<file path=ppt/slides/slide40.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183" t="0" r="-183" b="0"/>
            </a:stretch>
          </a:blipFill>
        </p:spPr>
      </p:sp>
      <p:sp>
        <p:nvSpPr>
          <p:cNvPr name="TextBox 3" id="3"/>
          <p:cNvSpPr txBox="true"/>
          <p:nvPr/>
        </p:nvSpPr>
        <p:spPr>
          <a:xfrm rot="0">
            <a:off x="353707" y="243434"/>
            <a:ext cx="10436796" cy="1895490"/>
          </a:xfrm>
          <a:prstGeom prst="rect">
            <a:avLst/>
          </a:prstGeom>
        </p:spPr>
        <p:txBody>
          <a:bodyPr anchor="t" rtlCol="false" tIns="0" lIns="0" bIns="0" rIns="0">
            <a:spAutoFit/>
          </a:bodyPr>
          <a:lstStyle/>
          <a:p>
            <a:pPr algn="r">
              <a:lnSpc>
                <a:spcPts val="12361"/>
              </a:lnSpc>
            </a:pPr>
            <a:r>
              <a:rPr lang="en-US" sz="12614">
                <a:solidFill>
                  <a:srgbClr val="FFFFFF"/>
                </a:solidFill>
                <a:latin typeface="DIN 1451 Std"/>
                <a:ea typeface="DIN 1451 Std"/>
                <a:cs typeface="DIN 1451 Std"/>
                <a:sym typeface="DIN 1451 Std"/>
              </a:rPr>
              <a:t>EMERGING FEATURES</a:t>
            </a:r>
          </a:p>
        </p:txBody>
      </p:sp>
      <p:sp>
        <p:nvSpPr>
          <p:cNvPr name="Freeform 4" id="4"/>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5" id="5"/>
          <p:cNvSpPr/>
          <p:nvPr/>
        </p:nvSpPr>
        <p:spPr>
          <a:xfrm flipH="false" flipV="false" rot="0">
            <a:off x="1495514" y="2011671"/>
            <a:ext cx="15296973" cy="9732699"/>
          </a:xfrm>
          <a:custGeom>
            <a:avLst/>
            <a:gdLst/>
            <a:ahLst/>
            <a:cxnLst/>
            <a:rect r="r" b="b" t="t" l="l"/>
            <a:pathLst>
              <a:path h="9732699" w="15296973">
                <a:moveTo>
                  <a:pt x="0" y="0"/>
                </a:moveTo>
                <a:lnTo>
                  <a:pt x="15296972" y="0"/>
                </a:lnTo>
                <a:lnTo>
                  <a:pt x="15296972" y="9732699"/>
                </a:lnTo>
                <a:lnTo>
                  <a:pt x="0" y="9732699"/>
                </a:lnTo>
                <a:lnTo>
                  <a:pt x="0" y="0"/>
                </a:lnTo>
                <a:close/>
              </a:path>
            </a:pathLst>
          </a:custGeom>
          <a:blipFill>
            <a:blip r:embed="rId4"/>
            <a:stretch>
              <a:fillRect l="0" t="0" r="0" b="0"/>
            </a:stretch>
          </a:blipFill>
        </p:spPr>
      </p:sp>
      <p:sp>
        <p:nvSpPr>
          <p:cNvPr name="TextBox 6" id="6"/>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an artificial intelligence that becames aware, dark mood --s 250 --ar 16:9 </a:t>
            </a:r>
          </a:p>
        </p:txBody>
      </p:sp>
    </p:spTree>
  </p:cSld>
  <p:clrMapOvr>
    <a:masterClrMapping/>
  </p:clrMapOvr>
</p:sld>
</file>

<file path=ppt/slides/slide4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183" t="0" r="-18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8347296" y="1181654"/>
            <a:ext cx="15123291" cy="9281920"/>
          </a:xfrm>
          <a:custGeom>
            <a:avLst/>
            <a:gdLst/>
            <a:ahLst/>
            <a:cxnLst/>
            <a:rect r="r" b="b" t="t" l="l"/>
            <a:pathLst>
              <a:path h="9281920" w="15123291">
                <a:moveTo>
                  <a:pt x="0" y="0"/>
                </a:moveTo>
                <a:lnTo>
                  <a:pt x="15123291" y="0"/>
                </a:lnTo>
                <a:lnTo>
                  <a:pt x="15123291" y="9281920"/>
                </a:lnTo>
                <a:lnTo>
                  <a:pt x="0" y="9281920"/>
                </a:lnTo>
                <a:lnTo>
                  <a:pt x="0" y="0"/>
                </a:lnTo>
                <a:close/>
              </a:path>
            </a:pathLst>
          </a:custGeom>
          <a:blipFill>
            <a:blip r:embed="rId4"/>
            <a:stretch>
              <a:fillRect l="0" t="0" r="0" b="0"/>
            </a:stretch>
          </a:blipFill>
        </p:spPr>
      </p:sp>
      <p:sp>
        <p:nvSpPr>
          <p:cNvPr name="Freeform 5" id="5"/>
          <p:cNvSpPr/>
          <p:nvPr/>
        </p:nvSpPr>
        <p:spPr>
          <a:xfrm flipH="false" flipV="false" rot="0">
            <a:off x="0" y="1784065"/>
            <a:ext cx="13200787" cy="11072160"/>
          </a:xfrm>
          <a:custGeom>
            <a:avLst/>
            <a:gdLst/>
            <a:ahLst/>
            <a:cxnLst/>
            <a:rect r="r" b="b" t="t" l="l"/>
            <a:pathLst>
              <a:path h="11072160" w="13200787">
                <a:moveTo>
                  <a:pt x="0" y="0"/>
                </a:moveTo>
                <a:lnTo>
                  <a:pt x="13200787" y="0"/>
                </a:lnTo>
                <a:lnTo>
                  <a:pt x="13200787" y="11072160"/>
                </a:lnTo>
                <a:lnTo>
                  <a:pt x="0" y="11072160"/>
                </a:lnTo>
                <a:lnTo>
                  <a:pt x="0" y="0"/>
                </a:lnTo>
                <a:close/>
              </a:path>
            </a:pathLst>
          </a:custGeom>
          <a:blipFill>
            <a:blip r:embed="rId5"/>
            <a:stretch>
              <a:fillRect l="0" t="0" r="0" b="0"/>
            </a:stretch>
          </a:blipFill>
        </p:spPr>
      </p:sp>
      <p:sp>
        <p:nvSpPr>
          <p:cNvPr name="TextBox 6" id="6"/>
          <p:cNvSpPr txBox="true"/>
          <p:nvPr/>
        </p:nvSpPr>
        <p:spPr>
          <a:xfrm rot="0">
            <a:off x="353707" y="243434"/>
            <a:ext cx="10436796" cy="1895490"/>
          </a:xfrm>
          <a:prstGeom prst="rect">
            <a:avLst/>
          </a:prstGeom>
        </p:spPr>
        <p:txBody>
          <a:bodyPr anchor="t" rtlCol="false" tIns="0" lIns="0" bIns="0" rIns="0">
            <a:spAutoFit/>
          </a:bodyPr>
          <a:lstStyle/>
          <a:p>
            <a:pPr algn="r">
              <a:lnSpc>
                <a:spcPts val="12361"/>
              </a:lnSpc>
            </a:pPr>
            <a:r>
              <a:rPr lang="en-US" sz="12614">
                <a:solidFill>
                  <a:srgbClr val="FFFFFF"/>
                </a:solidFill>
                <a:latin typeface="DIN 1451 Std"/>
                <a:ea typeface="DIN 1451 Std"/>
                <a:cs typeface="DIN 1451 Std"/>
                <a:sym typeface="DIN 1451 Std"/>
              </a:rPr>
              <a:t>EMERGING FEATURES</a:t>
            </a:r>
          </a:p>
        </p:txBody>
      </p:sp>
      <p:sp>
        <p:nvSpPr>
          <p:cNvPr name="TextBox 7" id="7"/>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an artificial intelligence that becames aware, dark mood --s 250 --ar 16:9 </a:t>
            </a:r>
          </a:p>
        </p:txBody>
      </p:sp>
      <p:sp>
        <p:nvSpPr>
          <p:cNvPr name="TextBox 8" id="8"/>
          <p:cNvSpPr txBox="true"/>
          <p:nvPr/>
        </p:nvSpPr>
        <p:spPr>
          <a:xfrm rot="0">
            <a:off x="12970252" y="3917520"/>
            <a:ext cx="5061349" cy="4751071"/>
          </a:xfrm>
          <a:prstGeom prst="rect">
            <a:avLst/>
          </a:prstGeom>
        </p:spPr>
        <p:txBody>
          <a:bodyPr anchor="t" rtlCol="false" tIns="0" lIns="0" bIns="0" rIns="0">
            <a:spAutoFit/>
          </a:bodyPr>
          <a:lstStyle/>
          <a:p>
            <a:pPr algn="just">
              <a:lnSpc>
                <a:spcPts val="3779"/>
              </a:lnSpc>
            </a:pPr>
            <a:r>
              <a:rPr lang="en-US" sz="2699" spc="-43">
                <a:solidFill>
                  <a:srgbClr val="FFFFFF"/>
                </a:solidFill>
                <a:latin typeface="Saira Condensed"/>
                <a:ea typeface="Saira Condensed"/>
                <a:cs typeface="Saira Condensed"/>
                <a:sym typeface="Saira Condensed"/>
              </a:rPr>
              <a:t>...</a:t>
            </a:r>
          </a:p>
          <a:p>
            <a:pPr algn="just">
              <a:lnSpc>
                <a:spcPts val="3779"/>
              </a:lnSpc>
            </a:pPr>
            <a:r>
              <a:rPr lang="en-US" sz="2699" spc="-43">
                <a:solidFill>
                  <a:srgbClr val="FFFFFF"/>
                </a:solidFill>
                <a:latin typeface="Saira Condensed"/>
                <a:ea typeface="Saira Condensed"/>
                <a:cs typeface="Saira Condensed"/>
                <a:sym typeface="Saira Condensed"/>
              </a:rPr>
              <a:t>Software was trained using chest X-rays from more than 1.5m patients, and </a:t>
            </a:r>
            <a:r>
              <a:rPr lang="en-US" b="true" sz="2699" spc="-43">
                <a:solidFill>
                  <a:srgbClr val="FFFFFF"/>
                </a:solidFill>
                <a:latin typeface="Saira Condensed Bold"/>
                <a:ea typeface="Saira Condensed Bold"/>
                <a:cs typeface="Saira Condensed Bold"/>
                <a:sym typeface="Saira Condensed Bold"/>
              </a:rPr>
              <a:t>scanned for 37 possible conditions</a:t>
            </a:r>
            <a:r>
              <a:rPr lang="en-US" sz="2699" spc="-43">
                <a:solidFill>
                  <a:srgbClr val="FFFFFF"/>
                </a:solidFill>
                <a:latin typeface="Saira Condensed"/>
                <a:ea typeface="Saira Condensed"/>
                <a:cs typeface="Saira Condensed"/>
                <a:sym typeface="Saira Condensed"/>
              </a:rPr>
              <a:t>.</a:t>
            </a:r>
          </a:p>
          <a:p>
            <a:pPr algn="just">
              <a:lnSpc>
                <a:spcPts val="3779"/>
              </a:lnSpc>
            </a:pPr>
          </a:p>
          <a:p>
            <a:pPr algn="just">
              <a:lnSpc>
                <a:spcPts val="3779"/>
              </a:lnSpc>
            </a:pPr>
            <a:r>
              <a:rPr lang="en-US" sz="2699" spc="-43">
                <a:solidFill>
                  <a:srgbClr val="FFFFFF"/>
                </a:solidFill>
                <a:latin typeface="Saira Condensed"/>
                <a:ea typeface="Saira Condensed"/>
                <a:cs typeface="Saira Condensed"/>
                <a:sym typeface="Saira Condensed"/>
              </a:rPr>
              <a:t>It was just </a:t>
            </a:r>
            <a:r>
              <a:rPr lang="en-US" b="true" sz="2699" spc="-43">
                <a:solidFill>
                  <a:srgbClr val="FFFFFF"/>
                </a:solidFill>
                <a:latin typeface="Saira Condensed Bold"/>
                <a:ea typeface="Saira Condensed Bold"/>
                <a:cs typeface="Saira Condensed Bold"/>
                <a:sym typeface="Saira Condensed Bold"/>
              </a:rPr>
              <a:t>as accurate or more accurate than doctors' analysis at the time the image was taken</a:t>
            </a:r>
            <a:r>
              <a:rPr lang="en-US" sz="2699" spc="-43">
                <a:solidFill>
                  <a:srgbClr val="FFFFFF"/>
                </a:solidFill>
                <a:latin typeface="Saira Condensed"/>
                <a:ea typeface="Saira Condensed"/>
                <a:cs typeface="Saira Condensed"/>
                <a:sym typeface="Saira Condensed"/>
              </a:rPr>
              <a:t> for 35 out of 37 conditions, the University of Warwick said.</a:t>
            </a:r>
          </a:p>
          <a:p>
            <a:pPr algn="just">
              <a:lnSpc>
                <a:spcPts val="3779"/>
              </a:lnSpc>
              <a:spcBef>
                <a:spcPct val="0"/>
              </a:spcBef>
            </a:pPr>
            <a:r>
              <a:rPr lang="en-US" sz="2699" spc="-43">
                <a:solidFill>
                  <a:srgbClr val="FFFFFF"/>
                </a:solidFill>
                <a:latin typeface="Saira Condensed"/>
                <a:ea typeface="Saira Condensed"/>
                <a:cs typeface="Saira Condensed"/>
                <a:sym typeface="Saira Condensed"/>
              </a:rPr>
              <a:t>...</a:t>
            </a:r>
          </a:p>
        </p:txBody>
      </p:sp>
    </p:spTree>
  </p:cSld>
  <p:clrMapOvr>
    <a:masterClrMapping/>
  </p:clrMapOvr>
</p:sld>
</file>

<file path=ppt/slides/slide4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183" t="0" r="-18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8347296" y="1181654"/>
            <a:ext cx="15123291" cy="9281920"/>
          </a:xfrm>
          <a:custGeom>
            <a:avLst/>
            <a:gdLst/>
            <a:ahLst/>
            <a:cxnLst/>
            <a:rect r="r" b="b" t="t" l="l"/>
            <a:pathLst>
              <a:path h="9281920" w="15123291">
                <a:moveTo>
                  <a:pt x="0" y="0"/>
                </a:moveTo>
                <a:lnTo>
                  <a:pt x="15123291" y="0"/>
                </a:lnTo>
                <a:lnTo>
                  <a:pt x="15123291" y="9281920"/>
                </a:lnTo>
                <a:lnTo>
                  <a:pt x="0" y="9281920"/>
                </a:lnTo>
                <a:lnTo>
                  <a:pt x="0" y="0"/>
                </a:lnTo>
                <a:close/>
              </a:path>
            </a:pathLst>
          </a:custGeom>
          <a:blipFill>
            <a:blip r:embed="rId4"/>
            <a:stretch>
              <a:fillRect l="0" t="0" r="0" b="0"/>
            </a:stretch>
          </a:blipFill>
        </p:spPr>
      </p:sp>
      <p:sp>
        <p:nvSpPr>
          <p:cNvPr name="Freeform 5" id="5"/>
          <p:cNvSpPr/>
          <p:nvPr/>
        </p:nvSpPr>
        <p:spPr>
          <a:xfrm flipH="false" flipV="false" rot="0">
            <a:off x="87984" y="1784065"/>
            <a:ext cx="13200787" cy="11072160"/>
          </a:xfrm>
          <a:custGeom>
            <a:avLst/>
            <a:gdLst/>
            <a:ahLst/>
            <a:cxnLst/>
            <a:rect r="r" b="b" t="t" l="l"/>
            <a:pathLst>
              <a:path h="11072160" w="13200787">
                <a:moveTo>
                  <a:pt x="0" y="0"/>
                </a:moveTo>
                <a:lnTo>
                  <a:pt x="13200786" y="0"/>
                </a:lnTo>
                <a:lnTo>
                  <a:pt x="13200786" y="11072160"/>
                </a:lnTo>
                <a:lnTo>
                  <a:pt x="0" y="11072160"/>
                </a:lnTo>
                <a:lnTo>
                  <a:pt x="0" y="0"/>
                </a:lnTo>
                <a:close/>
              </a:path>
            </a:pathLst>
          </a:custGeom>
          <a:blipFill>
            <a:blip r:embed="rId5"/>
            <a:stretch>
              <a:fillRect l="0" t="0" r="0" b="0"/>
            </a:stretch>
          </a:blipFill>
        </p:spPr>
      </p:sp>
      <p:sp>
        <p:nvSpPr>
          <p:cNvPr name="TextBox 6" id="6"/>
          <p:cNvSpPr txBox="true"/>
          <p:nvPr/>
        </p:nvSpPr>
        <p:spPr>
          <a:xfrm rot="0">
            <a:off x="353707" y="243434"/>
            <a:ext cx="10436796" cy="1895490"/>
          </a:xfrm>
          <a:prstGeom prst="rect">
            <a:avLst/>
          </a:prstGeom>
        </p:spPr>
        <p:txBody>
          <a:bodyPr anchor="t" rtlCol="false" tIns="0" lIns="0" bIns="0" rIns="0">
            <a:spAutoFit/>
          </a:bodyPr>
          <a:lstStyle/>
          <a:p>
            <a:pPr algn="r">
              <a:lnSpc>
                <a:spcPts val="12361"/>
              </a:lnSpc>
            </a:pPr>
            <a:r>
              <a:rPr lang="en-US" sz="12614">
                <a:solidFill>
                  <a:srgbClr val="FFFFFF"/>
                </a:solidFill>
                <a:latin typeface="DIN 1451 Std"/>
                <a:ea typeface="DIN 1451 Std"/>
                <a:cs typeface="DIN 1451 Std"/>
                <a:sym typeface="DIN 1451 Std"/>
              </a:rPr>
              <a:t>EMERGING FEATURES</a:t>
            </a:r>
          </a:p>
        </p:txBody>
      </p:sp>
      <p:sp>
        <p:nvSpPr>
          <p:cNvPr name="TextBox 7" id="7"/>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an artificial intelligence that becames aware, dark mood --s 250 --ar 16:9 </a:t>
            </a:r>
          </a:p>
        </p:txBody>
      </p:sp>
      <p:sp>
        <p:nvSpPr>
          <p:cNvPr name="TextBox 8" id="8"/>
          <p:cNvSpPr txBox="true"/>
          <p:nvPr/>
        </p:nvSpPr>
        <p:spPr>
          <a:xfrm rot="0">
            <a:off x="12970252" y="3917520"/>
            <a:ext cx="5061349" cy="5227321"/>
          </a:xfrm>
          <a:prstGeom prst="rect">
            <a:avLst/>
          </a:prstGeom>
        </p:spPr>
        <p:txBody>
          <a:bodyPr anchor="t" rtlCol="false" tIns="0" lIns="0" bIns="0" rIns="0">
            <a:spAutoFit/>
          </a:bodyPr>
          <a:lstStyle/>
          <a:p>
            <a:pPr algn="just">
              <a:lnSpc>
                <a:spcPts val="3779"/>
              </a:lnSpc>
            </a:pPr>
            <a:r>
              <a:rPr lang="en-US" sz="2699" spc="-43">
                <a:solidFill>
                  <a:srgbClr val="FFFFFF"/>
                </a:solidFill>
                <a:latin typeface="Saira Condensed"/>
                <a:ea typeface="Saira Condensed"/>
                <a:cs typeface="Saira Condensed"/>
                <a:sym typeface="Saira Condensed"/>
              </a:rPr>
              <a:t>...</a:t>
            </a:r>
          </a:p>
          <a:p>
            <a:pPr algn="just">
              <a:lnSpc>
                <a:spcPts val="3779"/>
              </a:lnSpc>
            </a:pPr>
            <a:r>
              <a:rPr lang="en-US" sz="2699" spc="-43">
                <a:solidFill>
                  <a:srgbClr val="FFFFFF"/>
                </a:solidFill>
                <a:latin typeface="Saira Condensed"/>
                <a:ea typeface="Saira Condensed"/>
                <a:cs typeface="Saira Condensed"/>
                <a:sym typeface="Saira Condensed"/>
              </a:rPr>
              <a:t>Compared to screening without AI, </a:t>
            </a:r>
            <a:r>
              <a:rPr lang="en-US" b="true" sz="2699" spc="-43">
                <a:solidFill>
                  <a:srgbClr val="FFFFFF"/>
                </a:solidFill>
                <a:latin typeface="Saira Condensed Bold"/>
                <a:ea typeface="Saira Condensed Bold"/>
                <a:cs typeface="Saira Condensed Bold"/>
                <a:sym typeface="Saira Condensed Bold"/>
              </a:rPr>
              <a:t>screening with the AI system detected significantly more breast cancers</a:t>
            </a:r>
            <a:r>
              <a:rPr lang="en-US" sz="2699" spc="-43">
                <a:solidFill>
                  <a:srgbClr val="FFFFFF"/>
                </a:solidFill>
                <a:latin typeface="Saira Condensed"/>
                <a:ea typeface="Saira Condensed"/>
                <a:cs typeface="Saira Condensed"/>
                <a:sym typeface="Saira Condensed"/>
              </a:rPr>
              <a:t> (0.82% versus 0.70%) and had a </a:t>
            </a:r>
            <a:r>
              <a:rPr lang="en-US" b="true" sz="2699" spc="-43">
                <a:solidFill>
                  <a:srgbClr val="FFFFFF"/>
                </a:solidFill>
                <a:latin typeface="Saira Condensed Bold"/>
                <a:ea typeface="Saira Condensed Bold"/>
                <a:cs typeface="Saira Condensed Bold"/>
                <a:sym typeface="Saira Condensed Bold"/>
              </a:rPr>
              <a:t>lower false-positive rate</a:t>
            </a:r>
            <a:r>
              <a:rPr lang="en-US" sz="2699" spc="-43">
                <a:solidFill>
                  <a:srgbClr val="FFFFFF"/>
                </a:solidFill>
                <a:latin typeface="Saira Condensed"/>
                <a:ea typeface="Saira Condensed"/>
                <a:cs typeface="Saira Condensed"/>
                <a:sym typeface="Saira Condensed"/>
              </a:rPr>
              <a:t> (1.63% versus 2.39%).</a:t>
            </a:r>
          </a:p>
          <a:p>
            <a:pPr algn="just">
              <a:lnSpc>
                <a:spcPts val="3779"/>
              </a:lnSpc>
            </a:pPr>
            <a:r>
              <a:rPr lang="en-US" sz="2699" spc="-43">
                <a:solidFill>
                  <a:srgbClr val="FFFFFF"/>
                </a:solidFill>
                <a:latin typeface="Saira Condensed"/>
                <a:ea typeface="Saira Condensed"/>
                <a:cs typeface="Saira Condensed"/>
                <a:sym typeface="Saira Condensed"/>
              </a:rPr>
              <a:t>“In the AI-screened group, </a:t>
            </a:r>
            <a:r>
              <a:rPr lang="en-US" b="true" sz="2699" spc="-43">
                <a:solidFill>
                  <a:srgbClr val="FFFFFF"/>
                </a:solidFill>
                <a:latin typeface="Saira Condensed Bold"/>
                <a:ea typeface="Saira Condensed Bold"/>
                <a:cs typeface="Saira Condensed Bold"/>
                <a:sym typeface="Saira Condensed Bold"/>
              </a:rPr>
              <a:t>the recall rate decreased by 20.5 percent, and the radiologists’ reading workload was lowered by 33.4 percent</a:t>
            </a:r>
            <a:r>
              <a:rPr lang="en-US" sz="2699" spc="-43">
                <a:solidFill>
                  <a:srgbClr val="FFFFFF"/>
                </a:solidFill>
                <a:latin typeface="Saira Condensed"/>
                <a:ea typeface="Saira Condensed"/>
                <a:cs typeface="Saira Condensed"/>
                <a:sym typeface="Saira Condensed"/>
              </a:rPr>
              <a:t>”</a:t>
            </a:r>
          </a:p>
          <a:p>
            <a:pPr algn="just">
              <a:lnSpc>
                <a:spcPts val="3779"/>
              </a:lnSpc>
              <a:spcBef>
                <a:spcPct val="0"/>
              </a:spcBef>
            </a:pPr>
            <a:r>
              <a:rPr lang="en-US" sz="2699" spc="-43">
                <a:solidFill>
                  <a:srgbClr val="FFFFFF"/>
                </a:solidFill>
                <a:latin typeface="Saira Condensed"/>
                <a:ea typeface="Saira Condensed"/>
                <a:cs typeface="Saira Condensed"/>
                <a:sym typeface="Saira Condensed"/>
              </a:rPr>
              <a:t>...</a:t>
            </a:r>
          </a:p>
        </p:txBody>
      </p:sp>
    </p:spTree>
  </p:cSld>
  <p:clrMapOvr>
    <a:masterClrMapping/>
  </p:clrMapOvr>
</p:sld>
</file>

<file path=ppt/slides/slide4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183" t="0" r="-18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8347296" y="1181654"/>
            <a:ext cx="15123291" cy="9281920"/>
          </a:xfrm>
          <a:custGeom>
            <a:avLst/>
            <a:gdLst/>
            <a:ahLst/>
            <a:cxnLst/>
            <a:rect r="r" b="b" t="t" l="l"/>
            <a:pathLst>
              <a:path h="9281920" w="15123291">
                <a:moveTo>
                  <a:pt x="0" y="0"/>
                </a:moveTo>
                <a:lnTo>
                  <a:pt x="15123291" y="0"/>
                </a:lnTo>
                <a:lnTo>
                  <a:pt x="15123291" y="9281920"/>
                </a:lnTo>
                <a:lnTo>
                  <a:pt x="0" y="9281920"/>
                </a:lnTo>
                <a:lnTo>
                  <a:pt x="0" y="0"/>
                </a:lnTo>
                <a:close/>
              </a:path>
            </a:pathLst>
          </a:custGeom>
          <a:blipFill>
            <a:blip r:embed="rId4"/>
            <a:stretch>
              <a:fillRect l="0" t="0" r="0" b="0"/>
            </a:stretch>
          </a:blipFill>
        </p:spPr>
      </p:sp>
      <p:sp>
        <p:nvSpPr>
          <p:cNvPr name="Freeform 5" id="5"/>
          <p:cNvSpPr/>
          <p:nvPr/>
        </p:nvSpPr>
        <p:spPr>
          <a:xfrm flipH="false" flipV="false" rot="0">
            <a:off x="555631" y="2138924"/>
            <a:ext cx="11735657" cy="13075941"/>
          </a:xfrm>
          <a:custGeom>
            <a:avLst/>
            <a:gdLst/>
            <a:ahLst/>
            <a:cxnLst/>
            <a:rect r="r" b="b" t="t" l="l"/>
            <a:pathLst>
              <a:path h="13075941" w="11735657">
                <a:moveTo>
                  <a:pt x="0" y="0"/>
                </a:moveTo>
                <a:lnTo>
                  <a:pt x="11735657" y="0"/>
                </a:lnTo>
                <a:lnTo>
                  <a:pt x="11735657" y="13075941"/>
                </a:lnTo>
                <a:lnTo>
                  <a:pt x="0" y="13075941"/>
                </a:lnTo>
                <a:lnTo>
                  <a:pt x="0" y="0"/>
                </a:lnTo>
                <a:close/>
              </a:path>
            </a:pathLst>
          </a:custGeom>
          <a:blipFill>
            <a:blip r:embed="rId5"/>
            <a:stretch>
              <a:fillRect l="0" t="0" r="0" b="0"/>
            </a:stretch>
          </a:blipFill>
        </p:spPr>
      </p:sp>
      <p:sp>
        <p:nvSpPr>
          <p:cNvPr name="TextBox 6" id="6"/>
          <p:cNvSpPr txBox="true"/>
          <p:nvPr/>
        </p:nvSpPr>
        <p:spPr>
          <a:xfrm rot="0">
            <a:off x="353707" y="243434"/>
            <a:ext cx="10436796" cy="1895490"/>
          </a:xfrm>
          <a:prstGeom prst="rect">
            <a:avLst/>
          </a:prstGeom>
        </p:spPr>
        <p:txBody>
          <a:bodyPr anchor="t" rtlCol="false" tIns="0" lIns="0" bIns="0" rIns="0">
            <a:spAutoFit/>
          </a:bodyPr>
          <a:lstStyle/>
          <a:p>
            <a:pPr algn="r">
              <a:lnSpc>
                <a:spcPts val="12361"/>
              </a:lnSpc>
            </a:pPr>
            <a:r>
              <a:rPr lang="en-US" sz="12614">
                <a:solidFill>
                  <a:srgbClr val="FFFFFF"/>
                </a:solidFill>
                <a:latin typeface="DIN 1451 Std"/>
                <a:ea typeface="DIN 1451 Std"/>
                <a:cs typeface="DIN 1451 Std"/>
                <a:sym typeface="DIN 1451 Std"/>
              </a:rPr>
              <a:t>EMERGING FEATURES</a:t>
            </a:r>
          </a:p>
        </p:txBody>
      </p:sp>
      <p:sp>
        <p:nvSpPr>
          <p:cNvPr name="TextBox 7" id="7"/>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an artificial intelligence that becames aware, dark mood --s 250 --ar 16:9 </a:t>
            </a:r>
          </a:p>
        </p:txBody>
      </p:sp>
      <p:sp>
        <p:nvSpPr>
          <p:cNvPr name="TextBox 8" id="8"/>
          <p:cNvSpPr txBox="true"/>
          <p:nvPr/>
        </p:nvSpPr>
        <p:spPr>
          <a:xfrm rot="0">
            <a:off x="12970252" y="2688795"/>
            <a:ext cx="5061349" cy="6994525"/>
          </a:xfrm>
          <a:prstGeom prst="rect">
            <a:avLst/>
          </a:prstGeom>
        </p:spPr>
        <p:txBody>
          <a:bodyPr anchor="t" rtlCol="false" tIns="0" lIns="0" bIns="0" rIns="0">
            <a:spAutoFit/>
          </a:bodyPr>
          <a:lstStyle/>
          <a:p>
            <a:pPr algn="just">
              <a:lnSpc>
                <a:spcPts val="3499"/>
              </a:lnSpc>
            </a:pPr>
            <a:r>
              <a:rPr lang="en-US" sz="2499" spc="-39">
                <a:solidFill>
                  <a:srgbClr val="FFFFFF"/>
                </a:solidFill>
                <a:latin typeface="Saira Condensed"/>
                <a:ea typeface="Saira Condensed"/>
                <a:cs typeface="Saira Condensed"/>
                <a:sym typeface="Saira Condensed"/>
              </a:rPr>
              <a:t>...</a:t>
            </a:r>
          </a:p>
          <a:p>
            <a:pPr algn="just">
              <a:lnSpc>
                <a:spcPts val="3499"/>
              </a:lnSpc>
            </a:pPr>
            <a:r>
              <a:rPr lang="en-US" sz="2499" spc="-39">
                <a:solidFill>
                  <a:srgbClr val="FFFFFF"/>
                </a:solidFill>
                <a:latin typeface="Saira Condensed"/>
                <a:ea typeface="Saira Condensed"/>
                <a:cs typeface="Saira Condensed"/>
                <a:sym typeface="Saira Condensed"/>
              </a:rPr>
              <a:t>quality score was </a:t>
            </a:r>
            <a:r>
              <a:rPr lang="en-US" b="true" sz="2499" spc="-39">
                <a:solidFill>
                  <a:srgbClr val="FFFFFF"/>
                </a:solidFill>
                <a:latin typeface="Saira Condensed Bold"/>
                <a:ea typeface="Saira Condensed Bold"/>
                <a:cs typeface="Saira Condensed Bold"/>
                <a:sym typeface="Saira Condensed Bold"/>
              </a:rPr>
              <a:t>higher for clinicians assisted by our LLM</a:t>
            </a:r>
            <a:r>
              <a:rPr lang="en-US" sz="2499" spc="-39">
                <a:solidFill>
                  <a:srgbClr val="FFFFFF"/>
                </a:solidFill>
                <a:latin typeface="Saira Condensed"/>
                <a:ea typeface="Saira Condensed"/>
                <a:cs typeface="Saira Condensed"/>
                <a:sym typeface="Saira Condensed"/>
              </a:rPr>
              <a:t> (top-10 accuracy 51.7%) compared to clinicians without its assistance (36.1%) (McNemar’s Test: 45.7, p &lt; 0.01) and clinicians with search (44.4%) (4.75, p = 0.03).</a:t>
            </a:r>
          </a:p>
          <a:p>
            <a:pPr algn="just">
              <a:lnSpc>
                <a:spcPts val="3499"/>
              </a:lnSpc>
            </a:pPr>
            <a:r>
              <a:rPr lang="en-US" sz="2499" spc="-39">
                <a:solidFill>
                  <a:srgbClr val="FFFFFF"/>
                </a:solidFill>
                <a:latin typeface="Saira Condensed"/>
                <a:ea typeface="Saira Condensed"/>
                <a:cs typeface="Saira Condensed"/>
                <a:sym typeface="Saira Condensed"/>
              </a:rPr>
              <a:t>Further, clinicians assisted by our LLM arrived at more comprehensive differential lists than those without its assistance. Our study suggests that our LLM for DDx has potential to improve clinicians’ diagnostic reasoning and accuracy in challenging cases, meriting further real-world evaluation for its ability to empower physicians and widen patients’ access to specialist-level expertise</a:t>
            </a:r>
          </a:p>
          <a:p>
            <a:pPr algn="just">
              <a:lnSpc>
                <a:spcPts val="3499"/>
              </a:lnSpc>
              <a:spcBef>
                <a:spcPct val="0"/>
              </a:spcBef>
            </a:pPr>
            <a:r>
              <a:rPr lang="en-US" sz="2499" spc="-39">
                <a:solidFill>
                  <a:srgbClr val="FFFFFF"/>
                </a:solidFill>
                <a:latin typeface="Saira Condensed"/>
                <a:ea typeface="Saira Condensed"/>
                <a:cs typeface="Saira Condensed"/>
                <a:sym typeface="Saira Condensed"/>
              </a:rPr>
              <a:t>...</a:t>
            </a:r>
          </a:p>
        </p:txBody>
      </p:sp>
    </p:spTree>
  </p:cSld>
  <p:clrMapOvr>
    <a:masterClrMapping/>
  </p:clrMapOvr>
</p:sld>
</file>

<file path=ppt/slides/slide4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183" t="0" r="-18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1028700" y="1323251"/>
            <a:ext cx="16138978" cy="15224436"/>
          </a:xfrm>
          <a:custGeom>
            <a:avLst/>
            <a:gdLst/>
            <a:ahLst/>
            <a:cxnLst/>
            <a:rect r="r" b="b" t="t" l="l"/>
            <a:pathLst>
              <a:path h="15224436" w="16138978">
                <a:moveTo>
                  <a:pt x="0" y="0"/>
                </a:moveTo>
                <a:lnTo>
                  <a:pt x="16138978" y="0"/>
                </a:lnTo>
                <a:lnTo>
                  <a:pt x="16138978" y="15224435"/>
                </a:lnTo>
                <a:lnTo>
                  <a:pt x="0" y="15224435"/>
                </a:lnTo>
                <a:lnTo>
                  <a:pt x="0" y="0"/>
                </a:lnTo>
                <a:close/>
              </a:path>
            </a:pathLst>
          </a:custGeom>
          <a:blipFill>
            <a:blip r:embed="rId4"/>
            <a:stretch>
              <a:fillRect l="0" t="0" r="0" b="0"/>
            </a:stretch>
          </a:blipFill>
        </p:spPr>
      </p:sp>
      <p:sp>
        <p:nvSpPr>
          <p:cNvPr name="TextBox 5" id="5"/>
          <p:cNvSpPr txBox="true"/>
          <p:nvPr/>
        </p:nvSpPr>
        <p:spPr>
          <a:xfrm rot="0">
            <a:off x="353707" y="243434"/>
            <a:ext cx="6675388" cy="1895490"/>
          </a:xfrm>
          <a:prstGeom prst="rect">
            <a:avLst/>
          </a:prstGeom>
        </p:spPr>
        <p:txBody>
          <a:bodyPr anchor="t" rtlCol="false" tIns="0" lIns="0" bIns="0" rIns="0">
            <a:spAutoFit/>
          </a:bodyPr>
          <a:lstStyle/>
          <a:p>
            <a:pPr algn="l">
              <a:lnSpc>
                <a:spcPts val="12361"/>
              </a:lnSpc>
            </a:pPr>
            <a:r>
              <a:rPr lang="en-US" sz="12614">
                <a:solidFill>
                  <a:srgbClr val="FFFFFF"/>
                </a:solidFill>
                <a:latin typeface="DIN 1451 Std"/>
                <a:ea typeface="DIN 1451 Std"/>
                <a:cs typeface="DIN 1451 Std"/>
                <a:sym typeface="DIN 1451 Std"/>
              </a:rPr>
              <a:t>GOOGLE AMIE</a:t>
            </a:r>
          </a:p>
        </p:txBody>
      </p:sp>
      <p:sp>
        <p:nvSpPr>
          <p:cNvPr name="TextBox 6" id="6"/>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an artificial intelligence that becames aware, dark mood --s 250 --ar 16:9 </a:t>
            </a:r>
          </a:p>
        </p:txBody>
      </p:sp>
    </p:spTree>
  </p:cSld>
  <p:clrMapOvr>
    <a:masterClrMapping/>
  </p:clrMapOvr>
</p:sld>
</file>

<file path=ppt/slides/slide4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183" t="0" r="-18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154348" y="5691861"/>
            <a:ext cx="6874748" cy="6485179"/>
          </a:xfrm>
          <a:custGeom>
            <a:avLst/>
            <a:gdLst/>
            <a:ahLst/>
            <a:cxnLst/>
            <a:rect r="r" b="b" t="t" l="l"/>
            <a:pathLst>
              <a:path h="6485179" w="6874748">
                <a:moveTo>
                  <a:pt x="0" y="0"/>
                </a:moveTo>
                <a:lnTo>
                  <a:pt x="6874747" y="0"/>
                </a:lnTo>
                <a:lnTo>
                  <a:pt x="6874747" y="6485178"/>
                </a:lnTo>
                <a:lnTo>
                  <a:pt x="0" y="6485178"/>
                </a:lnTo>
                <a:lnTo>
                  <a:pt x="0" y="0"/>
                </a:lnTo>
                <a:close/>
              </a:path>
            </a:pathLst>
          </a:custGeom>
          <a:blipFill>
            <a:blip r:embed="rId4"/>
            <a:stretch>
              <a:fillRect l="0" t="0" r="0" b="0"/>
            </a:stretch>
          </a:blipFill>
        </p:spPr>
      </p:sp>
      <p:sp>
        <p:nvSpPr>
          <p:cNvPr name="Freeform 5" id="5"/>
          <p:cNvSpPr/>
          <p:nvPr/>
        </p:nvSpPr>
        <p:spPr>
          <a:xfrm flipH="false" flipV="false" rot="0">
            <a:off x="7687957" y="2935318"/>
            <a:ext cx="10117424" cy="5131094"/>
          </a:xfrm>
          <a:custGeom>
            <a:avLst/>
            <a:gdLst/>
            <a:ahLst/>
            <a:cxnLst/>
            <a:rect r="r" b="b" t="t" l="l"/>
            <a:pathLst>
              <a:path h="5131094" w="10117424">
                <a:moveTo>
                  <a:pt x="0" y="0"/>
                </a:moveTo>
                <a:lnTo>
                  <a:pt x="10117424" y="0"/>
                </a:lnTo>
                <a:lnTo>
                  <a:pt x="10117424" y="5131094"/>
                </a:lnTo>
                <a:lnTo>
                  <a:pt x="0" y="5131094"/>
                </a:lnTo>
                <a:lnTo>
                  <a:pt x="0" y="0"/>
                </a:lnTo>
                <a:close/>
              </a:path>
            </a:pathLst>
          </a:custGeom>
          <a:blipFill>
            <a:blip r:embed="rId5"/>
            <a:stretch>
              <a:fillRect l="0" t="0" r="0" b="0"/>
            </a:stretch>
          </a:blipFill>
        </p:spPr>
      </p:sp>
      <p:sp>
        <p:nvSpPr>
          <p:cNvPr name="TextBox 6" id="6"/>
          <p:cNvSpPr txBox="true"/>
          <p:nvPr/>
        </p:nvSpPr>
        <p:spPr>
          <a:xfrm rot="0">
            <a:off x="353707" y="243434"/>
            <a:ext cx="6675388" cy="1895490"/>
          </a:xfrm>
          <a:prstGeom prst="rect">
            <a:avLst/>
          </a:prstGeom>
        </p:spPr>
        <p:txBody>
          <a:bodyPr anchor="t" rtlCol="false" tIns="0" lIns="0" bIns="0" rIns="0">
            <a:spAutoFit/>
          </a:bodyPr>
          <a:lstStyle/>
          <a:p>
            <a:pPr algn="l">
              <a:lnSpc>
                <a:spcPts val="12361"/>
              </a:lnSpc>
            </a:pPr>
            <a:r>
              <a:rPr lang="en-US" sz="12614">
                <a:solidFill>
                  <a:srgbClr val="FFFFFF"/>
                </a:solidFill>
                <a:latin typeface="DIN 1451 Std"/>
                <a:ea typeface="DIN 1451 Std"/>
                <a:cs typeface="DIN 1451 Std"/>
                <a:sym typeface="DIN 1451 Std"/>
              </a:rPr>
              <a:t>GOOGLE AMIE</a:t>
            </a:r>
          </a:p>
        </p:txBody>
      </p:sp>
      <p:sp>
        <p:nvSpPr>
          <p:cNvPr name="TextBox 7" id="7"/>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an artificial intelligence that becames aware, dark mood --s 250 --ar 16:9 </a:t>
            </a:r>
          </a:p>
        </p:txBody>
      </p:sp>
      <p:sp>
        <p:nvSpPr>
          <p:cNvPr name="TextBox 8" id="8"/>
          <p:cNvSpPr txBox="true"/>
          <p:nvPr/>
        </p:nvSpPr>
        <p:spPr>
          <a:xfrm rot="0">
            <a:off x="353707" y="2944843"/>
            <a:ext cx="7038529" cy="2878125"/>
          </a:xfrm>
          <a:prstGeom prst="rect">
            <a:avLst/>
          </a:prstGeom>
        </p:spPr>
        <p:txBody>
          <a:bodyPr anchor="t" rtlCol="false" tIns="0" lIns="0" bIns="0" rIns="0">
            <a:spAutoFit/>
          </a:bodyPr>
          <a:lstStyle/>
          <a:p>
            <a:pPr algn="l">
              <a:lnSpc>
                <a:spcPts val="7071"/>
              </a:lnSpc>
            </a:pPr>
            <a:r>
              <a:rPr lang="en-US" sz="7215">
                <a:solidFill>
                  <a:srgbClr val="FFFFFF"/>
                </a:solidFill>
                <a:latin typeface="DIN 1451 Std"/>
                <a:ea typeface="DIN 1451 Std"/>
                <a:cs typeface="DIN 1451 Std"/>
                <a:sym typeface="DIN 1451 Std"/>
                <a:hlinkClick r:id="rId6" tooltip="https://arxiv.org/abs/2401.05654"/>
              </a:rPr>
              <a:t>Articulate Medical</a:t>
            </a:r>
          </a:p>
          <a:p>
            <a:pPr algn="l">
              <a:lnSpc>
                <a:spcPts val="7071"/>
              </a:lnSpc>
            </a:pPr>
            <a:r>
              <a:rPr lang="en-US" sz="7215">
                <a:solidFill>
                  <a:srgbClr val="FFFFFF"/>
                </a:solidFill>
                <a:latin typeface="DIN 1451 Std"/>
                <a:ea typeface="DIN 1451 Std"/>
                <a:cs typeface="DIN 1451 Std"/>
                <a:sym typeface="DIN 1451 Std"/>
                <a:hlinkClick r:id="rId7" tooltip="https://arxiv.org/abs/2401.05654"/>
              </a:rPr>
              <a:t>Intelligence Explorer</a:t>
            </a:r>
          </a:p>
          <a:p>
            <a:pPr algn="l">
              <a:lnSpc>
                <a:spcPts val="7071"/>
              </a:lnSpc>
            </a:pPr>
            <a:r>
              <a:rPr lang="en-US" sz="7215">
                <a:solidFill>
                  <a:srgbClr val="FFFFFF"/>
                </a:solidFill>
                <a:latin typeface="DIN 1451 Std"/>
                <a:ea typeface="DIN 1451 Std"/>
                <a:cs typeface="DIN 1451 Std"/>
                <a:sym typeface="DIN 1451 Std"/>
                <a:hlinkClick r:id="rId8" tooltip="https://arxiv.org/abs/2401.05654"/>
              </a:rPr>
              <a:t>(AMIE)</a:t>
            </a:r>
          </a:p>
        </p:txBody>
      </p:sp>
      <p:sp>
        <p:nvSpPr>
          <p:cNvPr name="TextBox 9" id="9"/>
          <p:cNvSpPr txBox="true"/>
          <p:nvPr/>
        </p:nvSpPr>
        <p:spPr>
          <a:xfrm rot="0">
            <a:off x="15337441" y="9086955"/>
            <a:ext cx="3151909" cy="437941"/>
          </a:xfrm>
          <a:prstGeom prst="rect">
            <a:avLst/>
          </a:prstGeom>
        </p:spPr>
        <p:txBody>
          <a:bodyPr anchor="t" rtlCol="false" tIns="0" lIns="0" bIns="0" rIns="0">
            <a:spAutoFit/>
          </a:bodyPr>
          <a:lstStyle/>
          <a:p>
            <a:pPr algn="ctr">
              <a:lnSpc>
                <a:spcPts val="3258"/>
              </a:lnSpc>
              <a:spcBef>
                <a:spcPct val="0"/>
              </a:spcBef>
            </a:pPr>
            <a:r>
              <a:rPr lang="en-US" sz="2327">
                <a:solidFill>
                  <a:srgbClr val="FFFFFF"/>
                </a:solidFill>
                <a:latin typeface="DIN 1451 Std"/>
                <a:ea typeface="DIN 1451 Std"/>
                <a:cs typeface="DIN 1451 Std"/>
                <a:sym typeface="DIN 1451 Std"/>
              </a:rPr>
              <a:t> ARXIV:2401.05654 [CS.AI]</a:t>
            </a:r>
          </a:p>
        </p:txBody>
      </p:sp>
    </p:spTree>
  </p:cSld>
  <p:clrMapOvr>
    <a:masterClrMapping/>
  </p:clrMapOvr>
</p:sld>
</file>

<file path=ppt/slides/slide4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183" t="0" r="-18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3951595" y="2138924"/>
            <a:ext cx="10678687" cy="7475081"/>
          </a:xfrm>
          <a:custGeom>
            <a:avLst/>
            <a:gdLst/>
            <a:ahLst/>
            <a:cxnLst/>
            <a:rect r="r" b="b" t="t" l="l"/>
            <a:pathLst>
              <a:path h="7475081" w="10678687">
                <a:moveTo>
                  <a:pt x="0" y="0"/>
                </a:moveTo>
                <a:lnTo>
                  <a:pt x="10678687" y="0"/>
                </a:lnTo>
                <a:lnTo>
                  <a:pt x="10678687" y="7475081"/>
                </a:lnTo>
                <a:lnTo>
                  <a:pt x="0" y="7475081"/>
                </a:lnTo>
                <a:lnTo>
                  <a:pt x="0" y="0"/>
                </a:lnTo>
                <a:close/>
              </a:path>
            </a:pathLst>
          </a:custGeom>
          <a:blipFill>
            <a:blip r:embed="rId4"/>
            <a:stretch>
              <a:fillRect l="0" t="0" r="0" b="0"/>
            </a:stretch>
          </a:blipFill>
        </p:spPr>
      </p:sp>
      <p:sp>
        <p:nvSpPr>
          <p:cNvPr name="TextBox 5" id="5"/>
          <p:cNvSpPr txBox="true"/>
          <p:nvPr/>
        </p:nvSpPr>
        <p:spPr>
          <a:xfrm rot="0">
            <a:off x="353707" y="243434"/>
            <a:ext cx="6675388" cy="1895490"/>
          </a:xfrm>
          <a:prstGeom prst="rect">
            <a:avLst/>
          </a:prstGeom>
        </p:spPr>
        <p:txBody>
          <a:bodyPr anchor="t" rtlCol="false" tIns="0" lIns="0" bIns="0" rIns="0">
            <a:spAutoFit/>
          </a:bodyPr>
          <a:lstStyle/>
          <a:p>
            <a:pPr algn="l">
              <a:lnSpc>
                <a:spcPts val="12361"/>
              </a:lnSpc>
            </a:pPr>
            <a:r>
              <a:rPr lang="en-US" sz="12614">
                <a:solidFill>
                  <a:srgbClr val="FFFFFF"/>
                </a:solidFill>
                <a:latin typeface="DIN 1451 Std"/>
                <a:ea typeface="DIN 1451 Std"/>
                <a:cs typeface="DIN 1451 Std"/>
                <a:sym typeface="DIN 1451 Std"/>
              </a:rPr>
              <a:t>GOOGLE AMIE</a:t>
            </a:r>
          </a:p>
        </p:txBody>
      </p:sp>
      <p:sp>
        <p:nvSpPr>
          <p:cNvPr name="TextBox 6" id="6"/>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an artificial intelligence that becames aware, dark mood --s 250 --ar 16:9 </a:t>
            </a:r>
          </a:p>
        </p:txBody>
      </p:sp>
    </p:spTree>
  </p:cSld>
  <p:clrMapOvr>
    <a:masterClrMapping/>
  </p:clrMapOvr>
</p:sld>
</file>

<file path=ppt/slides/slide4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183" t="0" r="-18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TextBox 4" id="4"/>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an artificial intelligence that becames aware, dark mood --s 250 --ar 16:9 </a:t>
            </a:r>
          </a:p>
        </p:txBody>
      </p:sp>
      <p:sp>
        <p:nvSpPr>
          <p:cNvPr name="Freeform 5" id="5"/>
          <p:cNvSpPr/>
          <p:nvPr/>
        </p:nvSpPr>
        <p:spPr>
          <a:xfrm flipH="false" flipV="false" rot="0">
            <a:off x="903280" y="286016"/>
            <a:ext cx="16481439" cy="10115483"/>
          </a:xfrm>
          <a:custGeom>
            <a:avLst/>
            <a:gdLst/>
            <a:ahLst/>
            <a:cxnLst/>
            <a:rect r="r" b="b" t="t" l="l"/>
            <a:pathLst>
              <a:path h="10115483" w="16481439">
                <a:moveTo>
                  <a:pt x="0" y="0"/>
                </a:moveTo>
                <a:lnTo>
                  <a:pt x="16481440" y="0"/>
                </a:lnTo>
                <a:lnTo>
                  <a:pt x="16481440" y="10115484"/>
                </a:lnTo>
                <a:lnTo>
                  <a:pt x="0" y="10115484"/>
                </a:lnTo>
                <a:lnTo>
                  <a:pt x="0" y="0"/>
                </a:lnTo>
                <a:close/>
              </a:path>
            </a:pathLst>
          </a:custGeom>
          <a:blipFill>
            <a:blip r:embed="rId4"/>
            <a:stretch>
              <a:fillRect l="0" t="0" r="0" b="0"/>
            </a:stretch>
          </a:blipFill>
        </p:spPr>
      </p:sp>
      <p:sp>
        <p:nvSpPr>
          <p:cNvPr name="Freeform 6" id="6"/>
          <p:cNvSpPr/>
          <p:nvPr/>
        </p:nvSpPr>
        <p:spPr>
          <a:xfrm flipH="false" flipV="false" rot="0">
            <a:off x="1582354" y="464310"/>
            <a:ext cx="15123291" cy="9281920"/>
          </a:xfrm>
          <a:custGeom>
            <a:avLst/>
            <a:gdLst/>
            <a:ahLst/>
            <a:cxnLst/>
            <a:rect r="r" b="b" t="t" l="l"/>
            <a:pathLst>
              <a:path h="9281920" w="15123291">
                <a:moveTo>
                  <a:pt x="0" y="0"/>
                </a:moveTo>
                <a:lnTo>
                  <a:pt x="15123292" y="0"/>
                </a:lnTo>
                <a:lnTo>
                  <a:pt x="15123292" y="9281920"/>
                </a:lnTo>
                <a:lnTo>
                  <a:pt x="0" y="9281920"/>
                </a:lnTo>
                <a:lnTo>
                  <a:pt x="0" y="0"/>
                </a:lnTo>
                <a:close/>
              </a:path>
            </a:pathLst>
          </a:custGeom>
          <a:blipFill>
            <a:blip r:embed="rId4"/>
            <a:stretch>
              <a:fillRect l="0" t="0" r="0" b="0"/>
            </a:stretch>
          </a:blipFill>
        </p:spPr>
      </p:sp>
      <p:sp>
        <p:nvSpPr>
          <p:cNvPr name="TextBox 7" id="7"/>
          <p:cNvSpPr txBox="true"/>
          <p:nvPr/>
        </p:nvSpPr>
        <p:spPr>
          <a:xfrm rot="0">
            <a:off x="1806561" y="3140149"/>
            <a:ext cx="14674879" cy="5021675"/>
          </a:xfrm>
          <a:prstGeom prst="rect">
            <a:avLst/>
          </a:prstGeom>
        </p:spPr>
        <p:txBody>
          <a:bodyPr anchor="t" rtlCol="false" tIns="0" lIns="0" bIns="0" rIns="0">
            <a:spAutoFit/>
          </a:bodyPr>
          <a:lstStyle/>
          <a:p>
            <a:pPr algn="l">
              <a:lnSpc>
                <a:spcPts val="5913"/>
              </a:lnSpc>
            </a:pPr>
            <a:r>
              <a:rPr lang="en-US" sz="4135">
                <a:solidFill>
                  <a:srgbClr val="FFFFFF"/>
                </a:solidFill>
                <a:latin typeface="Assistant"/>
                <a:ea typeface="Assistant"/>
                <a:cs typeface="Assistant"/>
                <a:sym typeface="Assistant"/>
              </a:rPr>
              <a:t>Overall, the panel </a:t>
            </a:r>
            <a:r>
              <a:rPr lang="en-US" b="true" sz="4135" u="sng">
                <a:solidFill>
                  <a:srgbClr val="FFFFFF"/>
                </a:solidFill>
                <a:latin typeface="Assistant Bold"/>
                <a:ea typeface="Assistant Bold"/>
                <a:cs typeface="Assistant Bold"/>
                <a:sym typeface="Assistant Bold"/>
              </a:rPr>
              <a:t>preferred ChatGPT’s responses to those given by a human 79% of the time</a:t>
            </a:r>
            <a:r>
              <a:rPr lang="en-US" sz="4135">
                <a:solidFill>
                  <a:srgbClr val="FFFFFF"/>
                </a:solidFill>
                <a:latin typeface="Assistant"/>
                <a:ea typeface="Assistant"/>
                <a:cs typeface="Assistant"/>
                <a:sym typeface="Assistant"/>
              </a:rPr>
              <a:t>. ChatGPT responses were also rated good or </a:t>
            </a:r>
            <a:r>
              <a:rPr lang="en-US" b="true" sz="4135" u="sng">
                <a:solidFill>
                  <a:srgbClr val="FFFFFF"/>
                </a:solidFill>
                <a:latin typeface="Assistant Bold"/>
                <a:ea typeface="Assistant Bold"/>
                <a:cs typeface="Assistant Bold"/>
                <a:sym typeface="Assistant Bold"/>
              </a:rPr>
              <a:t>very good quality 79%</a:t>
            </a:r>
            <a:r>
              <a:rPr lang="en-US" sz="4135">
                <a:solidFill>
                  <a:srgbClr val="FFFFFF"/>
                </a:solidFill>
                <a:latin typeface="Assistant"/>
                <a:ea typeface="Assistant"/>
                <a:cs typeface="Assistant"/>
                <a:sym typeface="Assistant"/>
              </a:rPr>
              <a:t> of the time, compared with </a:t>
            </a:r>
            <a:r>
              <a:rPr lang="en-US" sz="4135" b="true">
                <a:solidFill>
                  <a:srgbClr val="FFFFFF"/>
                </a:solidFill>
                <a:latin typeface="Assistant Bold"/>
                <a:ea typeface="Assistant Bold"/>
                <a:cs typeface="Assistant Bold"/>
                <a:sym typeface="Assistant Bold"/>
              </a:rPr>
              <a:t>22% of doctors’ responses</a:t>
            </a:r>
            <a:r>
              <a:rPr lang="en-US" sz="4135">
                <a:solidFill>
                  <a:srgbClr val="FFFFFF"/>
                </a:solidFill>
                <a:latin typeface="Assistant"/>
                <a:ea typeface="Assistant"/>
                <a:cs typeface="Assistant"/>
                <a:sym typeface="Assistant"/>
              </a:rPr>
              <a:t>, and </a:t>
            </a:r>
            <a:r>
              <a:rPr lang="en-US" b="true" sz="4135" u="sng">
                <a:solidFill>
                  <a:srgbClr val="FFFFFF"/>
                </a:solidFill>
                <a:latin typeface="Assistant Bold"/>
                <a:ea typeface="Assistant Bold"/>
                <a:cs typeface="Assistant Bold"/>
                <a:sym typeface="Assistant Bold"/>
              </a:rPr>
              <a:t>45% of the ChatGPT answers were rated empathic</a:t>
            </a:r>
            <a:r>
              <a:rPr lang="en-US" sz="4135">
                <a:solidFill>
                  <a:srgbClr val="FFFFFF"/>
                </a:solidFill>
                <a:latin typeface="Assistant"/>
                <a:ea typeface="Assistant"/>
                <a:cs typeface="Assistant"/>
                <a:sym typeface="Assistant"/>
              </a:rPr>
              <a:t> or very empathic compared with just </a:t>
            </a:r>
            <a:r>
              <a:rPr lang="en-US" b="true" sz="4135" u="sng">
                <a:solidFill>
                  <a:srgbClr val="FFFFFF"/>
                </a:solidFill>
                <a:latin typeface="Assistant Bold"/>
                <a:ea typeface="Assistant Bold"/>
                <a:cs typeface="Assistant Bold"/>
                <a:sym typeface="Assistant Bold"/>
              </a:rPr>
              <a:t>5% of doctors’ replies</a:t>
            </a:r>
            <a:r>
              <a:rPr lang="en-US" sz="4135">
                <a:solidFill>
                  <a:srgbClr val="FFFFFF"/>
                </a:solidFill>
                <a:latin typeface="Assistant"/>
                <a:ea typeface="Assistant"/>
                <a:cs typeface="Assistant"/>
                <a:sym typeface="Assistant"/>
              </a:rPr>
              <a:t>.</a:t>
            </a:r>
          </a:p>
          <a:p>
            <a:pPr algn="l">
              <a:lnSpc>
                <a:spcPts val="4402"/>
              </a:lnSpc>
            </a:pPr>
          </a:p>
        </p:txBody>
      </p:sp>
      <p:sp>
        <p:nvSpPr>
          <p:cNvPr name="TextBox 8" id="8"/>
          <p:cNvSpPr txBox="true"/>
          <p:nvPr/>
        </p:nvSpPr>
        <p:spPr>
          <a:xfrm rot="0">
            <a:off x="3115791" y="9210675"/>
            <a:ext cx="12056418" cy="210185"/>
          </a:xfrm>
          <a:prstGeom prst="rect">
            <a:avLst/>
          </a:prstGeom>
        </p:spPr>
        <p:txBody>
          <a:bodyPr anchor="t" rtlCol="false" tIns="0" lIns="0" bIns="0" rIns="0">
            <a:spAutoFit/>
          </a:bodyPr>
          <a:lstStyle/>
          <a:p>
            <a:pPr algn="ctr">
              <a:lnSpc>
                <a:spcPts val="1540"/>
              </a:lnSpc>
              <a:spcBef>
                <a:spcPct val="0"/>
              </a:spcBef>
            </a:pPr>
            <a:r>
              <a:rPr lang="en-US" sz="1100">
                <a:solidFill>
                  <a:srgbClr val="FFFFFF"/>
                </a:solidFill>
                <a:latin typeface="DIN 1451 Std"/>
                <a:ea typeface="DIN 1451 Std"/>
                <a:cs typeface="DIN 1451 Std"/>
                <a:sym typeface="DIN 1451 Std"/>
              </a:rPr>
              <a:t>AYERS JW, POLIAK A, DREDZE M, ET AL. COMPARING PHYSICIAN AND ARTIFICIAL INTELLIGENCE CHATBOT RESPONSES TO PATIENT QUESTIONS POSTED TO A PUBLIC SOCIAL MEDIA FORUM. JAMA INTERN MED. PUBLISHED ONLINE APRIL 28, 2023. DOI:10.1001/JAMAINTERNMED.2023.1838</a:t>
            </a:r>
          </a:p>
        </p:txBody>
      </p:sp>
      <p:sp>
        <p:nvSpPr>
          <p:cNvPr name="TextBox 9" id="9"/>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EMPATHY?</a:t>
            </a:r>
          </a:p>
        </p:txBody>
      </p:sp>
    </p:spTree>
  </p:cSld>
  <p:clrMapOvr>
    <a:masterClrMapping/>
  </p:clrMapOvr>
</p:sld>
</file>

<file path=ppt/slides/slide48.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TextBox 3" id="3"/>
          <p:cNvSpPr txBox="true"/>
          <p:nvPr/>
        </p:nvSpPr>
        <p:spPr>
          <a:xfrm rot="0">
            <a:off x="5743661" y="1424026"/>
            <a:ext cx="10767561" cy="2172488"/>
          </a:xfrm>
          <a:prstGeom prst="rect">
            <a:avLst/>
          </a:prstGeom>
        </p:spPr>
        <p:txBody>
          <a:bodyPr anchor="t" rtlCol="false" tIns="0" lIns="0" bIns="0" rIns="0">
            <a:spAutoFit/>
          </a:bodyPr>
          <a:lstStyle/>
          <a:p>
            <a:pPr algn="ctr">
              <a:lnSpc>
                <a:spcPts val="8324"/>
              </a:lnSpc>
            </a:pPr>
            <a:r>
              <a:rPr lang="en-US" b="true" sz="6879">
                <a:solidFill>
                  <a:srgbClr val="000000"/>
                </a:solidFill>
                <a:latin typeface="Anteb Bold"/>
                <a:ea typeface="Anteb Bold"/>
                <a:cs typeface="Anteb Bold"/>
                <a:sym typeface="Anteb Bold"/>
              </a:rPr>
              <a:t>LE MACCHINE E</a:t>
            </a:r>
          </a:p>
          <a:p>
            <a:pPr algn="ctr">
              <a:lnSpc>
                <a:spcPts val="8324"/>
              </a:lnSpc>
            </a:pPr>
            <a:r>
              <a:rPr lang="en-US" b="true" sz="6879">
                <a:solidFill>
                  <a:srgbClr val="000000"/>
                </a:solidFill>
                <a:latin typeface="Anteb Bold"/>
                <a:ea typeface="Anteb Bold"/>
                <a:cs typeface="Anteb Bold"/>
                <a:sym typeface="Anteb Bold"/>
              </a:rPr>
              <a:t>IL FUTURO</a:t>
            </a:r>
          </a:p>
        </p:txBody>
      </p:sp>
      <p:sp>
        <p:nvSpPr>
          <p:cNvPr name="AutoShape 4" id="4"/>
          <p:cNvSpPr/>
          <p:nvPr/>
        </p:nvSpPr>
        <p:spPr>
          <a:xfrm>
            <a:off x="9940108" y="2495982"/>
            <a:ext cx="2393716" cy="0"/>
          </a:xfrm>
          <a:prstGeom prst="line">
            <a:avLst/>
          </a:prstGeom>
          <a:ln cap="flat" w="19050">
            <a:solidFill>
              <a:srgbClr val="000000"/>
            </a:solidFill>
            <a:prstDash val="solid"/>
            <a:headEnd type="none" len="sm" w="sm"/>
            <a:tailEnd type="none" len="sm" w="sm"/>
          </a:ln>
        </p:spPr>
      </p:sp>
    </p:spTree>
  </p:cSld>
  <p:clrMapOvr>
    <a:masterClrMapping/>
  </p:clrMapOvr>
</p:sld>
</file>

<file path=ppt/slides/slide49.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183" t="0" r="-18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TextBox 4" id="4"/>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children and cyborgs together in a classroom --s 250 --ar 16:9 </a:t>
            </a:r>
          </a:p>
        </p:txBody>
      </p:sp>
      <p:sp>
        <p:nvSpPr>
          <p:cNvPr name="TextBox 5" id="5"/>
          <p:cNvSpPr txBox="true"/>
          <p:nvPr/>
        </p:nvSpPr>
        <p:spPr>
          <a:xfrm rot="0">
            <a:off x="13649697" y="6402101"/>
            <a:ext cx="4206776" cy="3457590"/>
          </a:xfrm>
          <a:prstGeom prst="rect">
            <a:avLst/>
          </a:prstGeom>
        </p:spPr>
        <p:txBody>
          <a:bodyPr anchor="t" rtlCol="false" tIns="0" lIns="0" bIns="0" rIns="0">
            <a:spAutoFit/>
          </a:bodyPr>
          <a:lstStyle/>
          <a:p>
            <a:pPr algn="l">
              <a:lnSpc>
                <a:spcPts val="12361"/>
              </a:lnSpc>
            </a:pPr>
            <a:r>
              <a:rPr lang="en-US" sz="12614">
                <a:solidFill>
                  <a:srgbClr val="FFFFFF"/>
                </a:solidFill>
                <a:latin typeface="DIN 1451 Std"/>
                <a:ea typeface="DIN 1451 Std"/>
                <a:cs typeface="DIN 1451 Std"/>
                <a:sym typeface="DIN 1451 Std"/>
              </a:rPr>
              <a:t>DIGITAL</a:t>
            </a:r>
          </a:p>
          <a:p>
            <a:pPr algn="l">
              <a:lnSpc>
                <a:spcPts val="12361"/>
              </a:lnSpc>
            </a:pPr>
            <a:r>
              <a:rPr lang="en-US" sz="12614">
                <a:solidFill>
                  <a:srgbClr val="FFFFFF"/>
                </a:solidFill>
                <a:latin typeface="DIN 1451 Std"/>
                <a:ea typeface="DIN 1451 Std"/>
                <a:cs typeface="DIN 1451 Std"/>
                <a:sym typeface="DIN 1451 Std"/>
              </a:rPr>
              <a:t>INTERNS</a:t>
            </a:r>
          </a:p>
        </p:txBody>
      </p:sp>
    </p:spTree>
  </p:cSld>
  <p:clrMapOvr>
    <a:masterClrMapping/>
  </p:clrMapOvr>
</p:sld>
</file>

<file path=ppt/slides/slide50.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183" t="0" r="-18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773638" y="728228"/>
            <a:ext cx="16740725" cy="14062209"/>
          </a:xfrm>
          <a:custGeom>
            <a:avLst/>
            <a:gdLst/>
            <a:ahLst/>
            <a:cxnLst/>
            <a:rect r="r" b="b" t="t" l="l"/>
            <a:pathLst>
              <a:path h="14062209" w="16740725">
                <a:moveTo>
                  <a:pt x="0" y="0"/>
                </a:moveTo>
                <a:lnTo>
                  <a:pt x="16740724" y="0"/>
                </a:lnTo>
                <a:lnTo>
                  <a:pt x="16740724" y="14062209"/>
                </a:lnTo>
                <a:lnTo>
                  <a:pt x="0" y="14062209"/>
                </a:lnTo>
                <a:lnTo>
                  <a:pt x="0" y="0"/>
                </a:lnTo>
                <a:close/>
              </a:path>
            </a:pathLst>
          </a:custGeom>
          <a:blipFill>
            <a:blip r:embed="rId4"/>
            <a:stretch>
              <a:fillRect l="0" t="0" r="0" b="0"/>
            </a:stretch>
          </a:blipFill>
        </p:spPr>
      </p:sp>
      <p:sp>
        <p:nvSpPr>
          <p:cNvPr name="TextBox 5" id="5"/>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children and cyborgs together in a classroom --s 250 --ar 16:9 </a:t>
            </a:r>
          </a:p>
        </p:txBody>
      </p:sp>
      <p:sp>
        <p:nvSpPr>
          <p:cNvPr name="TextBox 6" id="6"/>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DIGITAL INTERNS</a:t>
            </a:r>
          </a:p>
        </p:txBody>
      </p:sp>
    </p:spTree>
  </p:cSld>
  <p:clrMapOvr>
    <a:masterClrMapping/>
  </p:clrMapOvr>
</p:sld>
</file>

<file path=ppt/slides/slide5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183" t="0" r="-18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1408573" y="807314"/>
            <a:ext cx="14413195" cy="12107084"/>
          </a:xfrm>
          <a:custGeom>
            <a:avLst/>
            <a:gdLst/>
            <a:ahLst/>
            <a:cxnLst/>
            <a:rect r="r" b="b" t="t" l="l"/>
            <a:pathLst>
              <a:path h="12107084" w="14413195">
                <a:moveTo>
                  <a:pt x="0" y="0"/>
                </a:moveTo>
                <a:lnTo>
                  <a:pt x="14413195" y="0"/>
                </a:lnTo>
                <a:lnTo>
                  <a:pt x="14413195" y="12107084"/>
                </a:lnTo>
                <a:lnTo>
                  <a:pt x="0" y="12107084"/>
                </a:lnTo>
                <a:lnTo>
                  <a:pt x="0" y="0"/>
                </a:lnTo>
                <a:close/>
              </a:path>
            </a:pathLst>
          </a:custGeom>
          <a:blipFill>
            <a:blip r:embed="rId4"/>
            <a:stretch>
              <a:fillRect l="0" t="0" r="0" b="0"/>
            </a:stretch>
          </a:blipFill>
        </p:spPr>
      </p:sp>
      <p:sp>
        <p:nvSpPr>
          <p:cNvPr name="Freeform 5" id="5"/>
          <p:cNvSpPr/>
          <p:nvPr/>
        </p:nvSpPr>
        <p:spPr>
          <a:xfrm flipH="false" flipV="false" rot="0">
            <a:off x="1852171" y="4126357"/>
            <a:ext cx="13525999" cy="4704116"/>
          </a:xfrm>
          <a:custGeom>
            <a:avLst/>
            <a:gdLst/>
            <a:ahLst/>
            <a:cxnLst/>
            <a:rect r="r" b="b" t="t" l="l"/>
            <a:pathLst>
              <a:path h="4704116" w="13525999">
                <a:moveTo>
                  <a:pt x="0" y="0"/>
                </a:moveTo>
                <a:lnTo>
                  <a:pt x="13525999" y="0"/>
                </a:lnTo>
                <a:lnTo>
                  <a:pt x="13525999" y="4704116"/>
                </a:lnTo>
                <a:lnTo>
                  <a:pt x="0" y="4704116"/>
                </a:lnTo>
                <a:lnTo>
                  <a:pt x="0" y="0"/>
                </a:lnTo>
                <a:close/>
              </a:path>
            </a:pathLst>
          </a:custGeom>
          <a:blipFill>
            <a:blip r:embed="rId5"/>
            <a:stretch>
              <a:fillRect l="0" t="0" r="0" b="0"/>
            </a:stretch>
          </a:blipFill>
        </p:spPr>
      </p:sp>
      <p:sp>
        <p:nvSpPr>
          <p:cNvPr name="TextBox 6" id="6"/>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children and cyborgs together in a classroom --s 250 --ar 16:9 </a:t>
            </a:r>
          </a:p>
        </p:txBody>
      </p:sp>
      <p:sp>
        <p:nvSpPr>
          <p:cNvPr name="TextBox 7" id="7"/>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DIGITAL INTERNS</a:t>
            </a:r>
          </a:p>
        </p:txBody>
      </p:sp>
    </p:spTree>
  </p:cSld>
  <p:clrMapOvr>
    <a:masterClrMapping/>
  </p:clrMapOvr>
</p:sld>
</file>

<file path=ppt/slides/slide5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183" t="0" r="-18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393058" y="1481586"/>
            <a:ext cx="8009186" cy="8009186"/>
          </a:xfrm>
          <a:custGeom>
            <a:avLst/>
            <a:gdLst/>
            <a:ahLst/>
            <a:cxnLst/>
            <a:rect r="r" b="b" t="t" l="l"/>
            <a:pathLst>
              <a:path h="8009186" w="8009186">
                <a:moveTo>
                  <a:pt x="0" y="0"/>
                </a:moveTo>
                <a:lnTo>
                  <a:pt x="8009186" y="0"/>
                </a:lnTo>
                <a:lnTo>
                  <a:pt x="8009186" y="8009185"/>
                </a:lnTo>
                <a:lnTo>
                  <a:pt x="0" y="8009185"/>
                </a:lnTo>
                <a:lnTo>
                  <a:pt x="0" y="0"/>
                </a:lnTo>
                <a:close/>
              </a:path>
            </a:pathLst>
          </a:custGeom>
          <a:blipFill>
            <a:blip r:embed="rId4"/>
            <a:stretch>
              <a:fillRect l="0" t="0" r="0" b="0"/>
            </a:stretch>
          </a:blipFill>
        </p:spPr>
      </p:sp>
      <p:sp>
        <p:nvSpPr>
          <p:cNvPr name="TextBox 5" id="5"/>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children and cyborgs together in a classroom --s 250 --ar 16:9 </a:t>
            </a:r>
          </a:p>
        </p:txBody>
      </p:sp>
      <p:sp>
        <p:nvSpPr>
          <p:cNvPr name="TextBox 6" id="6"/>
          <p:cNvSpPr txBox="true"/>
          <p:nvPr/>
        </p:nvSpPr>
        <p:spPr>
          <a:xfrm rot="0">
            <a:off x="8869103" y="3391022"/>
            <a:ext cx="5303875" cy="4705351"/>
          </a:xfrm>
          <a:prstGeom prst="rect">
            <a:avLst/>
          </a:prstGeom>
        </p:spPr>
        <p:txBody>
          <a:bodyPr anchor="t" rtlCol="false" tIns="0" lIns="0" bIns="0" rIns="0">
            <a:spAutoFit/>
          </a:bodyPr>
          <a:lstStyle/>
          <a:p>
            <a:pPr algn="just">
              <a:lnSpc>
                <a:spcPts val="4662"/>
              </a:lnSpc>
            </a:pPr>
            <a:r>
              <a:rPr lang="en-US" sz="3260">
                <a:solidFill>
                  <a:srgbClr val="FFFFFF"/>
                </a:solidFill>
                <a:latin typeface="Saira Condensed"/>
                <a:ea typeface="Saira Condensed"/>
                <a:cs typeface="Saira Condensed"/>
                <a:sym typeface="Saira Condensed"/>
              </a:rPr>
              <a:t>About </a:t>
            </a:r>
            <a:r>
              <a:rPr lang="en-US" b="true" sz="3260">
                <a:solidFill>
                  <a:srgbClr val="FFFFFF"/>
                </a:solidFill>
                <a:latin typeface="Saira Condensed Bold"/>
                <a:ea typeface="Saira Condensed Bold"/>
                <a:cs typeface="Saira Condensed Bold"/>
                <a:sym typeface="Saira Condensed Bold"/>
              </a:rPr>
              <a:t>40 per cent of global employment</a:t>
            </a:r>
            <a:r>
              <a:rPr lang="en-US" sz="3260">
                <a:solidFill>
                  <a:srgbClr val="FFFFFF"/>
                </a:solidFill>
                <a:latin typeface="Saira Condensed"/>
                <a:ea typeface="Saira Condensed"/>
                <a:cs typeface="Saira Condensed"/>
                <a:sym typeface="Saira Condensed"/>
              </a:rPr>
              <a:t> is at risk from the advent of generative AI, with </a:t>
            </a:r>
            <a:r>
              <a:rPr lang="en-US" b="true" sz="3260">
                <a:solidFill>
                  <a:srgbClr val="FFFFFF"/>
                </a:solidFill>
                <a:latin typeface="Saira Condensed Bold"/>
                <a:ea typeface="Saira Condensed Bold"/>
                <a:cs typeface="Saira Condensed Bold"/>
                <a:sym typeface="Saira Condensed Bold"/>
              </a:rPr>
              <a:t>advanced economies</a:t>
            </a:r>
            <a:r>
              <a:rPr lang="en-US" sz="3260">
                <a:solidFill>
                  <a:srgbClr val="FFFFFF"/>
                </a:solidFill>
                <a:latin typeface="Saira Condensed"/>
                <a:ea typeface="Saira Condensed"/>
                <a:cs typeface="Saira Condensed"/>
                <a:sym typeface="Saira Condensed"/>
              </a:rPr>
              <a:t> at greatest risk, where about </a:t>
            </a:r>
            <a:r>
              <a:rPr lang="en-US" b="true" sz="3260">
                <a:solidFill>
                  <a:srgbClr val="FFFFFF"/>
                </a:solidFill>
                <a:latin typeface="Saira Condensed Bold"/>
                <a:ea typeface="Saira Condensed Bold"/>
                <a:cs typeface="Saira Condensed Bold"/>
                <a:sym typeface="Saira Condensed Bold"/>
              </a:rPr>
              <a:t>60 per cent of jobs are at risk</a:t>
            </a:r>
            <a:r>
              <a:rPr lang="en-US" sz="3260">
                <a:solidFill>
                  <a:srgbClr val="FFFFFF"/>
                </a:solidFill>
                <a:latin typeface="Saira Condensed"/>
                <a:ea typeface="Saira Condensed"/>
                <a:cs typeface="Saira Condensed"/>
                <a:sym typeface="Saira Condensed"/>
              </a:rPr>
              <a:t> due to the prevalence of cognitive task-oriented jobs. </a:t>
            </a:r>
          </a:p>
        </p:txBody>
      </p:sp>
      <p:sp>
        <p:nvSpPr>
          <p:cNvPr name="Freeform 7" id="7"/>
          <p:cNvSpPr/>
          <p:nvPr/>
        </p:nvSpPr>
        <p:spPr>
          <a:xfrm flipH="false" flipV="false" rot="0">
            <a:off x="14639837" y="1481586"/>
            <a:ext cx="3474113" cy="4519172"/>
          </a:xfrm>
          <a:custGeom>
            <a:avLst/>
            <a:gdLst/>
            <a:ahLst/>
            <a:cxnLst/>
            <a:rect r="r" b="b" t="t" l="l"/>
            <a:pathLst>
              <a:path h="4519172" w="3474113">
                <a:moveTo>
                  <a:pt x="0" y="0"/>
                </a:moveTo>
                <a:lnTo>
                  <a:pt x="3474114" y="0"/>
                </a:lnTo>
                <a:lnTo>
                  <a:pt x="3474114" y="4519171"/>
                </a:lnTo>
                <a:lnTo>
                  <a:pt x="0" y="4519171"/>
                </a:lnTo>
                <a:lnTo>
                  <a:pt x="0" y="0"/>
                </a:lnTo>
                <a:close/>
              </a:path>
            </a:pathLst>
          </a:custGeom>
          <a:blipFill>
            <a:blip r:embed="rId5"/>
            <a:stretch>
              <a:fillRect l="0" t="0" r="0" b="0"/>
            </a:stretch>
          </a:blipFill>
        </p:spPr>
      </p:sp>
      <p:sp>
        <p:nvSpPr>
          <p:cNvPr name="TextBox 8" id="8"/>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DIGITAL INTERNS</a:t>
            </a:r>
          </a:p>
        </p:txBody>
      </p:sp>
    </p:spTree>
  </p:cSld>
  <p:clrMapOvr>
    <a:masterClrMapping/>
  </p:clrMapOvr>
</p:sld>
</file>

<file path=ppt/slides/slide5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4198296" y="-1005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4315858" y="1395655"/>
            <a:ext cx="9656284" cy="7495690"/>
          </a:xfrm>
          <a:custGeom>
            <a:avLst/>
            <a:gdLst/>
            <a:ahLst/>
            <a:cxnLst/>
            <a:rect r="r" b="b" t="t" l="l"/>
            <a:pathLst>
              <a:path h="7495690" w="9656284">
                <a:moveTo>
                  <a:pt x="0" y="0"/>
                </a:moveTo>
                <a:lnTo>
                  <a:pt x="9656284" y="0"/>
                </a:lnTo>
                <a:lnTo>
                  <a:pt x="9656284" y="7495690"/>
                </a:lnTo>
                <a:lnTo>
                  <a:pt x="0" y="7495690"/>
                </a:lnTo>
                <a:lnTo>
                  <a:pt x="0" y="0"/>
                </a:lnTo>
                <a:close/>
              </a:path>
            </a:pathLst>
          </a:custGeom>
          <a:blipFill>
            <a:blip r:embed="rId4"/>
            <a:stretch>
              <a:fillRect l="0" t="0" r="0" b="0"/>
            </a:stretch>
          </a:blipFill>
        </p:spPr>
      </p:sp>
      <p:sp>
        <p:nvSpPr>
          <p:cNvPr name="TextBox 5" id="5"/>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AI’S TSUNAMI</a:t>
            </a:r>
          </a:p>
        </p:txBody>
      </p:sp>
    </p:spTree>
  </p:cSld>
  <p:clrMapOvr>
    <a:masterClrMapping/>
  </p:clrMapOvr>
</p:sld>
</file>

<file path=ppt/slides/slide5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Freeform 5" id="5"/>
          <p:cNvSpPr/>
          <p:nvPr/>
        </p:nvSpPr>
        <p:spPr>
          <a:xfrm flipH="false" flipV="false" rot="0">
            <a:off x="1067297" y="1367442"/>
            <a:ext cx="16132247" cy="9034058"/>
          </a:xfrm>
          <a:custGeom>
            <a:avLst/>
            <a:gdLst/>
            <a:ahLst/>
            <a:cxnLst/>
            <a:rect r="r" b="b" t="t" l="l"/>
            <a:pathLst>
              <a:path h="9034058" w="16132247">
                <a:moveTo>
                  <a:pt x="0" y="0"/>
                </a:moveTo>
                <a:lnTo>
                  <a:pt x="16132247" y="0"/>
                </a:lnTo>
                <a:lnTo>
                  <a:pt x="16132247" y="9034058"/>
                </a:lnTo>
                <a:lnTo>
                  <a:pt x="0" y="9034058"/>
                </a:lnTo>
                <a:lnTo>
                  <a:pt x="0" y="0"/>
                </a:lnTo>
                <a:close/>
              </a:path>
            </a:pathLst>
          </a:custGeom>
          <a:blipFill>
            <a:blip r:embed="rId4"/>
            <a:stretch>
              <a:fillRect l="0" t="0" r="0" b="0"/>
            </a:stretch>
          </a:blipFill>
        </p:spPr>
      </p:sp>
      <p:sp>
        <p:nvSpPr>
          <p:cNvPr name="Freeform 6" id="6"/>
          <p:cNvSpPr/>
          <p:nvPr/>
        </p:nvSpPr>
        <p:spPr>
          <a:xfrm flipH="false" flipV="false" rot="0">
            <a:off x="1741459" y="4042971"/>
            <a:ext cx="4350299" cy="3092667"/>
          </a:xfrm>
          <a:custGeom>
            <a:avLst/>
            <a:gdLst/>
            <a:ahLst/>
            <a:cxnLst/>
            <a:rect r="r" b="b" t="t" l="l"/>
            <a:pathLst>
              <a:path h="3092667" w="4350299">
                <a:moveTo>
                  <a:pt x="0" y="0"/>
                </a:moveTo>
                <a:lnTo>
                  <a:pt x="4350299" y="0"/>
                </a:lnTo>
                <a:lnTo>
                  <a:pt x="4350299" y="3092667"/>
                </a:lnTo>
                <a:lnTo>
                  <a:pt x="0" y="3092667"/>
                </a:lnTo>
                <a:lnTo>
                  <a:pt x="0" y="0"/>
                </a:lnTo>
                <a:close/>
              </a:path>
            </a:pathLst>
          </a:custGeom>
          <a:blipFill>
            <a:blip r:embed="rId5">
              <a:alphaModFix amt="36000"/>
              <a:extLst>
                <a:ext uri="{96DAC541-7B7A-43D3-8B79-37D633B846F1}">
                  <asvg:svgBlip xmlns:asvg="http://schemas.microsoft.com/office/drawing/2016/SVG/main" r:embed="rId6"/>
                </a:ext>
              </a:extLst>
            </a:blip>
            <a:stretch>
              <a:fillRect l="0" t="0" r="0" b="0"/>
            </a:stretch>
          </a:blipFill>
        </p:spPr>
      </p:sp>
      <p:sp>
        <p:nvSpPr>
          <p:cNvPr name="TextBox 7" id="7"/>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a realistic gaming landscape with robots. oniric. --ar 16:9 </a:t>
            </a:r>
          </a:p>
        </p:txBody>
      </p:sp>
      <p:sp>
        <p:nvSpPr>
          <p:cNvPr name="TextBox 8" id="8"/>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AI’S TSUNAMI</a:t>
            </a:r>
          </a:p>
        </p:txBody>
      </p:sp>
      <p:sp>
        <p:nvSpPr>
          <p:cNvPr name="Freeform 9" id="9"/>
          <p:cNvSpPr/>
          <p:nvPr/>
        </p:nvSpPr>
        <p:spPr>
          <a:xfrm flipH="false" flipV="false" rot="0">
            <a:off x="1641803" y="7194333"/>
            <a:ext cx="4350299" cy="3092667"/>
          </a:xfrm>
          <a:custGeom>
            <a:avLst/>
            <a:gdLst/>
            <a:ahLst/>
            <a:cxnLst/>
            <a:rect r="r" b="b" t="t" l="l"/>
            <a:pathLst>
              <a:path h="3092667" w="4350299">
                <a:moveTo>
                  <a:pt x="0" y="0"/>
                </a:moveTo>
                <a:lnTo>
                  <a:pt x="4350299" y="0"/>
                </a:lnTo>
                <a:lnTo>
                  <a:pt x="4350299" y="3092667"/>
                </a:lnTo>
                <a:lnTo>
                  <a:pt x="0" y="3092667"/>
                </a:lnTo>
                <a:lnTo>
                  <a:pt x="0" y="0"/>
                </a:lnTo>
                <a:close/>
              </a:path>
            </a:pathLst>
          </a:custGeom>
          <a:blipFill>
            <a:blip r:embed="rId5">
              <a:alphaModFix amt="36000"/>
              <a:extLst>
                <a:ext uri="{96DAC541-7B7A-43D3-8B79-37D633B846F1}">
                  <asvg:svgBlip xmlns:asvg="http://schemas.microsoft.com/office/drawing/2016/SVG/main" r:embed="rId6"/>
                </a:ext>
              </a:extLst>
            </a:blip>
            <a:stretch>
              <a:fillRect l="0" t="0" r="0" b="0"/>
            </a:stretch>
          </a:blipFill>
        </p:spPr>
      </p:sp>
    </p:spTree>
  </p:cSld>
  <p:clrMapOvr>
    <a:masterClrMapping/>
  </p:clrMapOvr>
</p:sld>
</file>

<file path=ppt/slides/slide5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Freeform 5" id="5"/>
          <p:cNvSpPr/>
          <p:nvPr/>
        </p:nvSpPr>
        <p:spPr>
          <a:xfrm flipH="false" flipV="false" rot="0">
            <a:off x="1028700" y="2562149"/>
            <a:ext cx="16332077" cy="6696151"/>
          </a:xfrm>
          <a:custGeom>
            <a:avLst/>
            <a:gdLst/>
            <a:ahLst/>
            <a:cxnLst/>
            <a:rect r="r" b="b" t="t" l="l"/>
            <a:pathLst>
              <a:path h="6696151" w="16332077">
                <a:moveTo>
                  <a:pt x="0" y="0"/>
                </a:moveTo>
                <a:lnTo>
                  <a:pt x="16332077" y="0"/>
                </a:lnTo>
                <a:lnTo>
                  <a:pt x="16332077" y="6696151"/>
                </a:lnTo>
                <a:lnTo>
                  <a:pt x="0" y="6696151"/>
                </a:lnTo>
                <a:lnTo>
                  <a:pt x="0" y="0"/>
                </a:lnTo>
                <a:close/>
              </a:path>
            </a:pathLst>
          </a:custGeom>
          <a:blipFill>
            <a:blip r:embed="rId4"/>
            <a:stretch>
              <a:fillRect l="0" t="0" r="0" b="0"/>
            </a:stretch>
          </a:blipFill>
        </p:spPr>
      </p:sp>
      <p:sp>
        <p:nvSpPr>
          <p:cNvPr name="TextBox 6" id="6"/>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a realistic gaming landscape with robots. oniric. --ar 16:9 </a:t>
            </a:r>
          </a:p>
        </p:txBody>
      </p:sp>
      <p:sp>
        <p:nvSpPr>
          <p:cNvPr name="TextBox 7" id="7"/>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AI’S TSUNAMI</a:t>
            </a:r>
          </a:p>
        </p:txBody>
      </p:sp>
      <p:sp>
        <p:nvSpPr>
          <p:cNvPr name="Freeform 8" id="8"/>
          <p:cNvSpPr/>
          <p:nvPr/>
        </p:nvSpPr>
        <p:spPr>
          <a:xfrm flipH="false" flipV="false" rot="-4888796">
            <a:off x="8413398" y="4494519"/>
            <a:ext cx="5171282" cy="3676311"/>
          </a:xfrm>
          <a:custGeom>
            <a:avLst/>
            <a:gdLst/>
            <a:ahLst/>
            <a:cxnLst/>
            <a:rect r="r" b="b" t="t" l="l"/>
            <a:pathLst>
              <a:path h="3676311" w="5171282">
                <a:moveTo>
                  <a:pt x="0" y="0"/>
                </a:moveTo>
                <a:lnTo>
                  <a:pt x="5171281" y="0"/>
                </a:lnTo>
                <a:lnTo>
                  <a:pt x="5171281" y="3676311"/>
                </a:lnTo>
                <a:lnTo>
                  <a:pt x="0" y="3676311"/>
                </a:lnTo>
                <a:lnTo>
                  <a:pt x="0" y="0"/>
                </a:lnTo>
                <a:close/>
              </a:path>
            </a:pathLst>
          </a:custGeom>
          <a:blipFill>
            <a:blip r:embed="rId5">
              <a:alphaModFix amt="36000"/>
              <a:extLst>
                <a:ext uri="{96DAC541-7B7A-43D3-8B79-37D633B846F1}">
                  <asvg:svgBlip xmlns:asvg="http://schemas.microsoft.com/office/drawing/2016/SVG/main" r:embed="rId6"/>
                </a:ext>
              </a:extLst>
            </a:blip>
            <a:stretch>
              <a:fillRect l="0" t="0" r="0" b="0"/>
            </a:stretch>
          </a:blipFill>
        </p:spPr>
      </p:sp>
      <p:sp>
        <p:nvSpPr>
          <p:cNvPr name="Freeform 9" id="9"/>
          <p:cNvSpPr/>
          <p:nvPr/>
        </p:nvSpPr>
        <p:spPr>
          <a:xfrm flipH="false" flipV="false" rot="-4888796">
            <a:off x="4514498" y="4494519"/>
            <a:ext cx="5171282" cy="3676311"/>
          </a:xfrm>
          <a:custGeom>
            <a:avLst/>
            <a:gdLst/>
            <a:ahLst/>
            <a:cxnLst/>
            <a:rect r="r" b="b" t="t" l="l"/>
            <a:pathLst>
              <a:path h="3676311" w="5171282">
                <a:moveTo>
                  <a:pt x="0" y="0"/>
                </a:moveTo>
                <a:lnTo>
                  <a:pt x="5171281" y="0"/>
                </a:lnTo>
                <a:lnTo>
                  <a:pt x="5171281" y="3676311"/>
                </a:lnTo>
                <a:lnTo>
                  <a:pt x="0" y="3676311"/>
                </a:lnTo>
                <a:lnTo>
                  <a:pt x="0" y="0"/>
                </a:lnTo>
                <a:close/>
              </a:path>
            </a:pathLst>
          </a:custGeom>
          <a:blipFill>
            <a:blip r:embed="rId5">
              <a:alphaModFix amt="36000"/>
              <a:extLst>
                <a:ext uri="{96DAC541-7B7A-43D3-8B79-37D633B846F1}">
                  <asvg:svgBlip xmlns:asvg="http://schemas.microsoft.com/office/drawing/2016/SVG/main" r:embed="rId6"/>
                </a:ext>
              </a:extLst>
            </a:blip>
            <a:stretch>
              <a:fillRect l="0" t="0" r="0" b="0"/>
            </a:stretch>
          </a:blipFill>
        </p:spPr>
      </p:sp>
    </p:spTree>
  </p:cSld>
  <p:clrMapOvr>
    <a:masterClrMapping/>
  </p:clrMapOvr>
</p:sld>
</file>

<file path=ppt/slides/slide5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8347296" y="1181654"/>
            <a:ext cx="15123291" cy="9281920"/>
          </a:xfrm>
          <a:custGeom>
            <a:avLst/>
            <a:gdLst/>
            <a:ahLst/>
            <a:cxnLst/>
            <a:rect r="r" b="b" t="t" l="l"/>
            <a:pathLst>
              <a:path h="9281920" w="15123291">
                <a:moveTo>
                  <a:pt x="0" y="0"/>
                </a:moveTo>
                <a:lnTo>
                  <a:pt x="15123291" y="0"/>
                </a:lnTo>
                <a:lnTo>
                  <a:pt x="15123291" y="9281920"/>
                </a:lnTo>
                <a:lnTo>
                  <a:pt x="0" y="9281920"/>
                </a:lnTo>
                <a:lnTo>
                  <a:pt x="0" y="0"/>
                </a:lnTo>
                <a:close/>
              </a:path>
            </a:pathLst>
          </a:custGeom>
          <a:blipFill>
            <a:blip r:embed="rId4"/>
            <a:stretch>
              <a:fillRect l="0" t="0" r="0" b="0"/>
            </a:stretch>
          </a:blipFill>
        </p:spPr>
      </p:sp>
      <p:sp>
        <p:nvSpPr>
          <p:cNvPr name="Freeform 5" id="5"/>
          <p:cNvSpPr/>
          <p:nvPr/>
        </p:nvSpPr>
        <p:spPr>
          <a:xfrm flipH="false" flipV="false" rot="0">
            <a:off x="201706" y="818718"/>
            <a:ext cx="12180705" cy="13403802"/>
          </a:xfrm>
          <a:custGeom>
            <a:avLst/>
            <a:gdLst/>
            <a:ahLst/>
            <a:cxnLst/>
            <a:rect r="r" b="b" t="t" l="l"/>
            <a:pathLst>
              <a:path h="13403802" w="12180705">
                <a:moveTo>
                  <a:pt x="0" y="0"/>
                </a:moveTo>
                <a:lnTo>
                  <a:pt x="12180705" y="0"/>
                </a:lnTo>
                <a:lnTo>
                  <a:pt x="12180705" y="13403801"/>
                </a:lnTo>
                <a:lnTo>
                  <a:pt x="0" y="13403801"/>
                </a:lnTo>
                <a:lnTo>
                  <a:pt x="0" y="0"/>
                </a:lnTo>
                <a:close/>
              </a:path>
            </a:pathLst>
          </a:custGeom>
          <a:blipFill>
            <a:blip r:embed="rId5"/>
            <a:stretch>
              <a:fillRect l="0" t="0" r="0" b="0"/>
            </a:stretch>
          </a:blipFill>
        </p:spPr>
      </p:sp>
      <p:sp>
        <p:nvSpPr>
          <p:cNvPr name="TextBox 6" id="6"/>
          <p:cNvSpPr txBox="true"/>
          <p:nvPr/>
        </p:nvSpPr>
        <p:spPr>
          <a:xfrm rot="0">
            <a:off x="12845449" y="2684396"/>
            <a:ext cx="5061349" cy="6656071"/>
          </a:xfrm>
          <a:prstGeom prst="rect">
            <a:avLst/>
          </a:prstGeom>
        </p:spPr>
        <p:txBody>
          <a:bodyPr anchor="t" rtlCol="false" tIns="0" lIns="0" bIns="0" rIns="0">
            <a:spAutoFit/>
          </a:bodyPr>
          <a:lstStyle/>
          <a:p>
            <a:pPr algn="just">
              <a:lnSpc>
                <a:spcPts val="3779"/>
              </a:lnSpc>
            </a:pPr>
            <a:r>
              <a:rPr lang="en-US" sz="2699" spc="-43">
                <a:solidFill>
                  <a:srgbClr val="FFFFFF"/>
                </a:solidFill>
                <a:latin typeface="Saira Condensed"/>
                <a:ea typeface="Saira Condensed"/>
                <a:cs typeface="Saira Condensed"/>
                <a:sym typeface="Saira Condensed"/>
              </a:rPr>
              <a:t>...</a:t>
            </a:r>
          </a:p>
          <a:p>
            <a:pPr algn="just">
              <a:lnSpc>
                <a:spcPts val="3779"/>
              </a:lnSpc>
            </a:pPr>
            <a:r>
              <a:rPr lang="en-US" sz="2699" spc="-43">
                <a:solidFill>
                  <a:srgbClr val="FFFFFF"/>
                </a:solidFill>
                <a:latin typeface="Saira Condensed"/>
                <a:ea typeface="Saira Condensed"/>
                <a:cs typeface="Saira Condensed"/>
                <a:sym typeface="Saira Condensed"/>
              </a:rPr>
              <a:t>In an experiment that </a:t>
            </a:r>
            <a:r>
              <a:rPr lang="en-US" b="true" sz="2699" spc="-43">
                <a:solidFill>
                  <a:srgbClr val="FFFFFF"/>
                </a:solidFill>
                <a:latin typeface="Saira Condensed Bold"/>
                <a:ea typeface="Saira Condensed Bold"/>
                <a:cs typeface="Saira Condensed Bold"/>
                <a:sym typeface="Saira Condensed Bold"/>
              </a:rPr>
              <a:t>manipulates whether a company and/or its auditor use AI, managers whose companies use AI record larger audit adjustments for a complex accounting estimate when the auditor uses AI</a:t>
            </a:r>
            <a:r>
              <a:rPr lang="en-US" sz="2699" spc="-43">
                <a:solidFill>
                  <a:srgbClr val="FFFFFF"/>
                </a:solidFill>
                <a:latin typeface="Saira Condensed"/>
                <a:ea typeface="Saira Condensed"/>
                <a:cs typeface="Saira Condensed"/>
                <a:sym typeface="Saira Condensed"/>
              </a:rPr>
              <a:t>. </a:t>
            </a:r>
          </a:p>
          <a:p>
            <a:pPr algn="just">
              <a:lnSpc>
                <a:spcPts val="3779"/>
              </a:lnSpc>
            </a:pPr>
          </a:p>
          <a:p>
            <a:pPr algn="just">
              <a:lnSpc>
                <a:spcPts val="3779"/>
              </a:lnSpc>
            </a:pPr>
            <a:r>
              <a:rPr lang="en-US" sz="2699" spc="-43">
                <a:solidFill>
                  <a:srgbClr val="FFFFFF"/>
                </a:solidFill>
                <a:latin typeface="Saira Condensed"/>
                <a:ea typeface="Saira Condensed"/>
                <a:cs typeface="Saira Condensed"/>
                <a:sym typeface="Saira Condensed"/>
              </a:rPr>
              <a:t>This study highlights the importance of considering the effects of </a:t>
            </a:r>
            <a:r>
              <a:rPr lang="en-US" b="true" sz="2699" spc="-43">
                <a:solidFill>
                  <a:srgbClr val="FFFFFF"/>
                </a:solidFill>
                <a:latin typeface="Saira Condensed Bold"/>
                <a:ea typeface="Saira Condensed Bold"/>
                <a:cs typeface="Saira Condensed Bold"/>
                <a:sym typeface="Saira Condensed Bold"/>
              </a:rPr>
              <a:t>AI use by both companies and their auditors</a:t>
            </a:r>
            <a:r>
              <a:rPr lang="en-US" sz="2699" spc="-43">
                <a:solidFill>
                  <a:srgbClr val="FFFFFF"/>
                </a:solidFill>
                <a:latin typeface="Saira Condensed"/>
                <a:ea typeface="Saira Condensed"/>
                <a:cs typeface="Saira Condensed"/>
                <a:sym typeface="Saira Condensed"/>
              </a:rPr>
              <a:t> when evaluating how AI influences auditing and financial reporting.</a:t>
            </a:r>
          </a:p>
          <a:p>
            <a:pPr algn="just">
              <a:lnSpc>
                <a:spcPts val="3779"/>
              </a:lnSpc>
              <a:spcBef>
                <a:spcPct val="0"/>
              </a:spcBef>
            </a:pPr>
            <a:r>
              <a:rPr lang="en-US" sz="2699" spc="-43">
                <a:solidFill>
                  <a:srgbClr val="FFFFFF"/>
                </a:solidFill>
                <a:latin typeface="Saira Condensed"/>
                <a:ea typeface="Saira Condensed"/>
                <a:cs typeface="Saira Condensed"/>
                <a:sym typeface="Saira Condensed"/>
              </a:rPr>
              <a:t>...</a:t>
            </a:r>
          </a:p>
        </p:txBody>
      </p:sp>
      <p:sp>
        <p:nvSpPr>
          <p:cNvPr name="TextBox 7" id="7"/>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AI’S TSUNAMI</a:t>
            </a:r>
          </a:p>
        </p:txBody>
      </p:sp>
      <p:sp>
        <p:nvSpPr>
          <p:cNvPr name="TextBox 8" id="8"/>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a realistic gaming landscape with robots. oniric. --ar 16:9 </a:t>
            </a:r>
          </a:p>
        </p:txBody>
      </p:sp>
    </p:spTree>
  </p:cSld>
  <p:clrMapOvr>
    <a:masterClrMapping/>
  </p:clrMapOvr>
</p:sld>
</file>

<file path=ppt/slides/slide5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86913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3641334" y="807314"/>
            <a:ext cx="11005333" cy="12110407"/>
          </a:xfrm>
          <a:custGeom>
            <a:avLst/>
            <a:gdLst/>
            <a:ahLst/>
            <a:cxnLst/>
            <a:rect r="r" b="b" t="t" l="l"/>
            <a:pathLst>
              <a:path h="12110407" w="11005333">
                <a:moveTo>
                  <a:pt x="0" y="0"/>
                </a:moveTo>
                <a:lnTo>
                  <a:pt x="11005332" y="0"/>
                </a:lnTo>
                <a:lnTo>
                  <a:pt x="11005332" y="12110407"/>
                </a:lnTo>
                <a:lnTo>
                  <a:pt x="0" y="12110407"/>
                </a:lnTo>
                <a:lnTo>
                  <a:pt x="0" y="0"/>
                </a:lnTo>
                <a:close/>
              </a:path>
            </a:pathLst>
          </a:custGeom>
          <a:blipFill>
            <a:blip r:embed="rId4"/>
            <a:stretch>
              <a:fillRect l="0" t="0" r="0" b="0"/>
            </a:stretch>
          </a:blipFill>
        </p:spPr>
      </p:sp>
      <p:sp>
        <p:nvSpPr>
          <p:cNvPr name="TextBox 5" id="5"/>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a realistic gaming landscape with robots. oniric. --ar 16:9 </a:t>
            </a:r>
          </a:p>
        </p:txBody>
      </p:sp>
      <p:sp>
        <p:nvSpPr>
          <p:cNvPr name="TextBox 6" id="6"/>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AI’S TSUNAMI</a:t>
            </a:r>
          </a:p>
        </p:txBody>
      </p:sp>
      <p:sp>
        <p:nvSpPr>
          <p:cNvPr name="Freeform 7" id="7"/>
          <p:cNvSpPr/>
          <p:nvPr/>
        </p:nvSpPr>
        <p:spPr>
          <a:xfrm flipH="false" flipV="false" rot="0">
            <a:off x="5043459" y="1109271"/>
            <a:ext cx="7743319" cy="5504796"/>
          </a:xfrm>
          <a:custGeom>
            <a:avLst/>
            <a:gdLst/>
            <a:ahLst/>
            <a:cxnLst/>
            <a:rect r="r" b="b" t="t" l="l"/>
            <a:pathLst>
              <a:path h="5504796" w="7743319">
                <a:moveTo>
                  <a:pt x="0" y="0"/>
                </a:moveTo>
                <a:lnTo>
                  <a:pt x="7743319" y="0"/>
                </a:lnTo>
                <a:lnTo>
                  <a:pt x="7743319" y="5504796"/>
                </a:lnTo>
                <a:lnTo>
                  <a:pt x="0" y="5504796"/>
                </a:lnTo>
                <a:lnTo>
                  <a:pt x="0" y="0"/>
                </a:lnTo>
                <a:close/>
              </a:path>
            </a:pathLst>
          </a:custGeom>
          <a:blipFill>
            <a:blip r:embed="rId5">
              <a:alphaModFix amt="36000"/>
              <a:extLst>
                <a:ext uri="{96DAC541-7B7A-43D3-8B79-37D633B846F1}">
                  <asvg:svgBlip xmlns:asvg="http://schemas.microsoft.com/office/drawing/2016/SVG/main" r:embed="rId6"/>
                </a:ext>
              </a:extLst>
            </a:blip>
            <a:stretch>
              <a:fillRect l="0" t="0" r="0" b="0"/>
            </a:stretch>
          </a:blipFill>
        </p:spPr>
      </p:sp>
    </p:spTree>
  </p:cSld>
  <p:clrMapOvr>
    <a:masterClrMapping/>
  </p:clrMapOvr>
</p:sld>
</file>

<file path=ppt/slides/slide58.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461880" y="1028700"/>
            <a:ext cx="8682120" cy="9553915"/>
          </a:xfrm>
          <a:custGeom>
            <a:avLst/>
            <a:gdLst/>
            <a:ahLst/>
            <a:cxnLst/>
            <a:rect r="r" b="b" t="t" l="l"/>
            <a:pathLst>
              <a:path h="9553915" w="8682120">
                <a:moveTo>
                  <a:pt x="0" y="0"/>
                </a:moveTo>
                <a:lnTo>
                  <a:pt x="8682120" y="0"/>
                </a:lnTo>
                <a:lnTo>
                  <a:pt x="8682120" y="9553915"/>
                </a:lnTo>
                <a:lnTo>
                  <a:pt x="0" y="9553915"/>
                </a:lnTo>
                <a:lnTo>
                  <a:pt x="0" y="0"/>
                </a:lnTo>
                <a:close/>
              </a:path>
            </a:pathLst>
          </a:custGeom>
          <a:blipFill>
            <a:blip r:embed="rId4"/>
            <a:stretch>
              <a:fillRect l="0" t="0" r="0" b="0"/>
            </a:stretch>
          </a:blipFill>
        </p:spPr>
      </p:sp>
      <p:sp>
        <p:nvSpPr>
          <p:cNvPr name="Freeform 5" id="5"/>
          <p:cNvSpPr/>
          <p:nvPr/>
        </p:nvSpPr>
        <p:spPr>
          <a:xfrm flipH="false" flipV="false" rot="0">
            <a:off x="8953500" y="1028700"/>
            <a:ext cx="8682120" cy="9553915"/>
          </a:xfrm>
          <a:custGeom>
            <a:avLst/>
            <a:gdLst/>
            <a:ahLst/>
            <a:cxnLst/>
            <a:rect r="r" b="b" t="t" l="l"/>
            <a:pathLst>
              <a:path h="9553915" w="8682120">
                <a:moveTo>
                  <a:pt x="0" y="0"/>
                </a:moveTo>
                <a:lnTo>
                  <a:pt x="8682120" y="0"/>
                </a:lnTo>
                <a:lnTo>
                  <a:pt x="8682120" y="9553915"/>
                </a:lnTo>
                <a:lnTo>
                  <a:pt x="0" y="9553915"/>
                </a:lnTo>
                <a:lnTo>
                  <a:pt x="0" y="0"/>
                </a:lnTo>
                <a:close/>
              </a:path>
            </a:pathLst>
          </a:custGeom>
          <a:blipFill>
            <a:blip r:embed="rId5"/>
            <a:stretch>
              <a:fillRect l="0" t="0" r="0" b="0"/>
            </a:stretch>
          </a:blipFill>
        </p:spPr>
      </p:sp>
      <p:sp>
        <p:nvSpPr>
          <p:cNvPr name="TextBox 6" id="6"/>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a realistic gaming landscape with robots. oniric. --ar 16:9 </a:t>
            </a:r>
          </a:p>
        </p:txBody>
      </p:sp>
      <p:sp>
        <p:nvSpPr>
          <p:cNvPr name="TextBox 7" id="7"/>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AI’S TSUNAMI</a:t>
            </a:r>
          </a:p>
        </p:txBody>
      </p:sp>
      <p:sp>
        <p:nvSpPr>
          <p:cNvPr name="Freeform 8" id="8"/>
          <p:cNvSpPr/>
          <p:nvPr/>
        </p:nvSpPr>
        <p:spPr>
          <a:xfrm flipH="false" flipV="false" rot="0">
            <a:off x="1855759" y="2072080"/>
            <a:ext cx="5121023" cy="3640582"/>
          </a:xfrm>
          <a:custGeom>
            <a:avLst/>
            <a:gdLst/>
            <a:ahLst/>
            <a:cxnLst/>
            <a:rect r="r" b="b" t="t" l="l"/>
            <a:pathLst>
              <a:path h="3640582" w="5121023">
                <a:moveTo>
                  <a:pt x="0" y="0"/>
                </a:moveTo>
                <a:lnTo>
                  <a:pt x="5121023" y="0"/>
                </a:lnTo>
                <a:lnTo>
                  <a:pt x="5121023" y="3640582"/>
                </a:lnTo>
                <a:lnTo>
                  <a:pt x="0" y="3640582"/>
                </a:lnTo>
                <a:lnTo>
                  <a:pt x="0" y="0"/>
                </a:lnTo>
                <a:close/>
              </a:path>
            </a:pathLst>
          </a:custGeom>
          <a:blipFill>
            <a:blip r:embed="rId6">
              <a:alphaModFix amt="36000"/>
              <a:extLst>
                <a:ext uri="{96DAC541-7B7A-43D3-8B79-37D633B846F1}">
                  <asvg:svgBlip xmlns:asvg="http://schemas.microsoft.com/office/drawing/2016/SVG/main" r:embed="rId7"/>
                </a:ext>
              </a:extLst>
            </a:blip>
            <a:stretch>
              <a:fillRect l="0" t="0" r="0" b="0"/>
            </a:stretch>
          </a:blipFill>
        </p:spPr>
      </p:sp>
      <p:sp>
        <p:nvSpPr>
          <p:cNvPr name="Freeform 9" id="9"/>
          <p:cNvSpPr/>
          <p:nvPr/>
        </p:nvSpPr>
        <p:spPr>
          <a:xfrm flipH="false" flipV="false" rot="0">
            <a:off x="11252200" y="2334799"/>
            <a:ext cx="2190958" cy="1557572"/>
          </a:xfrm>
          <a:custGeom>
            <a:avLst/>
            <a:gdLst/>
            <a:ahLst/>
            <a:cxnLst/>
            <a:rect r="r" b="b" t="t" l="l"/>
            <a:pathLst>
              <a:path h="1557572" w="2190958">
                <a:moveTo>
                  <a:pt x="0" y="0"/>
                </a:moveTo>
                <a:lnTo>
                  <a:pt x="2190958" y="0"/>
                </a:lnTo>
                <a:lnTo>
                  <a:pt x="2190958" y="1557572"/>
                </a:lnTo>
                <a:lnTo>
                  <a:pt x="0" y="1557572"/>
                </a:lnTo>
                <a:lnTo>
                  <a:pt x="0" y="0"/>
                </a:lnTo>
                <a:close/>
              </a:path>
            </a:pathLst>
          </a:custGeom>
          <a:blipFill>
            <a:blip r:embed="rId6">
              <a:alphaModFix amt="36000"/>
              <a:extLst>
                <a:ext uri="{96DAC541-7B7A-43D3-8B79-37D633B846F1}">
                  <asvg:svgBlip xmlns:asvg="http://schemas.microsoft.com/office/drawing/2016/SVG/main" r:embed="rId7"/>
                </a:ext>
              </a:extLst>
            </a:blip>
            <a:stretch>
              <a:fillRect l="0" t="0" r="0" b="0"/>
            </a:stretch>
          </a:blipFill>
        </p:spPr>
      </p:sp>
    </p:spTree>
  </p:cSld>
  <p:clrMapOvr>
    <a:masterClrMapping/>
  </p:clrMapOvr>
</p:sld>
</file>

<file path=ppt/slides/slide59.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11158748" y="-14345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7809413" y="2257419"/>
            <a:ext cx="15123291" cy="9281920"/>
          </a:xfrm>
          <a:custGeom>
            <a:avLst/>
            <a:gdLst/>
            <a:ahLst/>
            <a:cxnLst/>
            <a:rect r="r" b="b" t="t" l="l"/>
            <a:pathLst>
              <a:path h="9281920" w="15123291">
                <a:moveTo>
                  <a:pt x="0" y="0"/>
                </a:moveTo>
                <a:lnTo>
                  <a:pt x="15123292" y="0"/>
                </a:lnTo>
                <a:lnTo>
                  <a:pt x="15123292" y="9281920"/>
                </a:lnTo>
                <a:lnTo>
                  <a:pt x="0" y="9281920"/>
                </a:lnTo>
                <a:lnTo>
                  <a:pt x="0" y="0"/>
                </a:lnTo>
                <a:close/>
              </a:path>
            </a:pathLst>
          </a:custGeom>
          <a:blipFill>
            <a:blip r:embed="rId4"/>
            <a:stretch>
              <a:fillRect l="0" t="0" r="0" b="0"/>
            </a:stretch>
          </a:blipFill>
        </p:spPr>
      </p:sp>
      <p:sp>
        <p:nvSpPr>
          <p:cNvPr name="Freeform 5" id="5"/>
          <p:cNvSpPr/>
          <p:nvPr/>
        </p:nvSpPr>
        <p:spPr>
          <a:xfrm flipH="false" flipV="false" rot="0">
            <a:off x="1315368" y="1028700"/>
            <a:ext cx="9936175" cy="12904123"/>
          </a:xfrm>
          <a:custGeom>
            <a:avLst/>
            <a:gdLst/>
            <a:ahLst/>
            <a:cxnLst/>
            <a:rect r="r" b="b" t="t" l="l"/>
            <a:pathLst>
              <a:path h="12904123" w="9936175">
                <a:moveTo>
                  <a:pt x="0" y="0"/>
                </a:moveTo>
                <a:lnTo>
                  <a:pt x="9936174" y="0"/>
                </a:lnTo>
                <a:lnTo>
                  <a:pt x="9936174" y="12904123"/>
                </a:lnTo>
                <a:lnTo>
                  <a:pt x="0" y="12904123"/>
                </a:lnTo>
                <a:lnTo>
                  <a:pt x="0" y="0"/>
                </a:lnTo>
                <a:close/>
              </a:path>
            </a:pathLst>
          </a:custGeom>
          <a:blipFill>
            <a:blip r:embed="rId5"/>
            <a:stretch>
              <a:fillRect l="0" t="0" r="0" b="0"/>
            </a:stretch>
          </a:blipFill>
        </p:spPr>
      </p:sp>
      <p:sp>
        <p:nvSpPr>
          <p:cNvPr name="TextBox 6" id="6"/>
          <p:cNvSpPr txBox="true"/>
          <p:nvPr/>
        </p:nvSpPr>
        <p:spPr>
          <a:xfrm rot="0">
            <a:off x="12423360" y="3446085"/>
            <a:ext cx="5061349" cy="4321811"/>
          </a:xfrm>
          <a:prstGeom prst="rect">
            <a:avLst/>
          </a:prstGeom>
        </p:spPr>
        <p:txBody>
          <a:bodyPr anchor="t" rtlCol="false" tIns="0" lIns="0" bIns="0" rIns="0">
            <a:spAutoFit/>
          </a:bodyPr>
          <a:lstStyle/>
          <a:p>
            <a:pPr algn="just">
              <a:lnSpc>
                <a:spcPts val="4339"/>
              </a:lnSpc>
            </a:pPr>
            <a:r>
              <a:rPr lang="en-US" sz="3099" spc="-49">
                <a:solidFill>
                  <a:srgbClr val="FFFFFF"/>
                </a:solidFill>
                <a:latin typeface="Saira Condensed"/>
                <a:ea typeface="Saira Condensed"/>
                <a:cs typeface="Saira Condensed"/>
                <a:sym typeface="Saira Condensed"/>
              </a:rPr>
              <a:t>...</a:t>
            </a:r>
          </a:p>
          <a:p>
            <a:pPr algn="just">
              <a:lnSpc>
                <a:spcPts val="4339"/>
              </a:lnSpc>
            </a:pPr>
            <a:r>
              <a:rPr lang="en-US" sz="3099" spc="-49">
                <a:solidFill>
                  <a:srgbClr val="FFFFFF"/>
                </a:solidFill>
                <a:latin typeface="Saira Condensed"/>
                <a:ea typeface="Saira Condensed"/>
                <a:cs typeface="Saira Condensed"/>
                <a:sym typeface="Saira Condensed"/>
              </a:rPr>
              <a:t>The pre-registration phase of our study evaluates a commercial tool's ability to detect </a:t>
            </a:r>
            <a:r>
              <a:rPr lang="en-US" b="true" sz="3099" spc="-49">
                <a:solidFill>
                  <a:srgbClr val="FFFFFF"/>
                </a:solidFill>
                <a:latin typeface="Saira Condensed Bold"/>
                <a:ea typeface="Saira Condensed Bold"/>
                <a:cs typeface="Saira Condensed Bold"/>
                <a:sym typeface="Saira Condensed Bold"/>
              </a:rPr>
              <a:t>GAI-modified language in firms' 10Ks, earnings press releases, and conference call prepared remarks</a:t>
            </a:r>
            <a:r>
              <a:rPr lang="en-US" sz="3099" spc="-49">
                <a:solidFill>
                  <a:srgbClr val="FFFFFF"/>
                </a:solidFill>
                <a:latin typeface="Saira Condensed"/>
                <a:ea typeface="Saira Condensed"/>
                <a:cs typeface="Saira Condensed"/>
                <a:sym typeface="Saira Condensed"/>
              </a:rPr>
              <a:t>.</a:t>
            </a:r>
          </a:p>
          <a:p>
            <a:pPr algn="just">
              <a:lnSpc>
                <a:spcPts val="4339"/>
              </a:lnSpc>
              <a:spcBef>
                <a:spcPct val="0"/>
              </a:spcBef>
            </a:pPr>
            <a:r>
              <a:rPr lang="en-US" sz="3099" spc="-49">
                <a:solidFill>
                  <a:srgbClr val="FFFFFF"/>
                </a:solidFill>
                <a:latin typeface="Saira Condensed"/>
                <a:ea typeface="Saira Condensed"/>
                <a:cs typeface="Saira Condensed"/>
                <a:sym typeface="Saira Condensed"/>
              </a:rPr>
              <a:t>...</a:t>
            </a:r>
          </a:p>
        </p:txBody>
      </p:sp>
      <p:sp>
        <p:nvSpPr>
          <p:cNvPr name="TextBox 7" id="7"/>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THE AI’S TSUNAMI</a:t>
            </a:r>
          </a:p>
        </p:txBody>
      </p:sp>
      <p:sp>
        <p:nvSpPr>
          <p:cNvPr name="TextBox 8" id="8"/>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a realistic gaming landscape with robots. oniric. --ar 16:9 </a:t>
            </a:r>
          </a:p>
        </p:txBody>
      </p:sp>
    </p:spTree>
  </p:cSld>
  <p:clrMapOvr>
    <a:masterClrMapping/>
  </p:clrMapOvr>
</p:sld>
</file>

<file path=ppt/slides/slide60.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3"/>
            <a:stretch>
              <a:fillRect l="-223" t="0" r="-22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4"/>
            <a:stretch>
              <a:fillRect l="0" t="-54298" r="0" b="-51317"/>
            </a:stretch>
          </a:blipFill>
        </p:spPr>
      </p:sp>
      <p:grpSp>
        <p:nvGrpSpPr>
          <p:cNvPr name="Group 4" id="4"/>
          <p:cNvGrpSpPr/>
          <p:nvPr/>
        </p:nvGrpSpPr>
        <p:grpSpPr>
          <a:xfrm rot="0">
            <a:off x="0" y="9717655"/>
            <a:ext cx="18288000" cy="937830"/>
            <a:chOff x="0" y="0"/>
            <a:chExt cx="24384000" cy="1250440"/>
          </a:xfrm>
        </p:grpSpPr>
        <p:grpSp>
          <p:nvGrpSpPr>
            <p:cNvPr name="Group 5" id="5"/>
            <p:cNvGrpSpPr/>
            <p:nvPr/>
          </p:nvGrpSpPr>
          <p:grpSpPr>
            <a:xfrm rot="0">
              <a:off x="0" y="0"/>
              <a:ext cx="24384000" cy="1250440"/>
              <a:chOff x="0" y="0"/>
              <a:chExt cx="4816593" cy="247000"/>
            </a:xfrm>
          </p:grpSpPr>
          <p:sp>
            <p:nvSpPr>
              <p:cNvPr name="Freeform 6" id="6"/>
              <p:cNvSpPr/>
              <p:nvPr/>
            </p:nvSpPr>
            <p:spPr>
              <a:xfrm flipH="false" flipV="false" rot="0">
                <a:off x="0" y="0"/>
                <a:ext cx="4816592" cy="247000"/>
              </a:xfrm>
              <a:custGeom>
                <a:avLst/>
                <a:gdLst/>
                <a:ahLst/>
                <a:cxnLst/>
                <a:rect r="r" b="b" t="t" l="l"/>
                <a:pathLst>
                  <a:path h="247000" w="4816592">
                    <a:moveTo>
                      <a:pt x="0" y="0"/>
                    </a:moveTo>
                    <a:lnTo>
                      <a:pt x="4816592" y="0"/>
                    </a:lnTo>
                    <a:lnTo>
                      <a:pt x="4816592" y="247000"/>
                    </a:lnTo>
                    <a:lnTo>
                      <a:pt x="0" y="247000"/>
                    </a:lnTo>
                    <a:close/>
                  </a:path>
                </a:pathLst>
              </a:custGeom>
              <a:solidFill>
                <a:srgbClr val="343A3E"/>
              </a:solidFill>
            </p:spPr>
          </p:sp>
          <p:sp>
            <p:nvSpPr>
              <p:cNvPr name="TextBox 7" id="7"/>
              <p:cNvSpPr txBox="true"/>
              <p:nvPr/>
            </p:nvSpPr>
            <p:spPr>
              <a:xfrm>
                <a:off x="0" y="-85725"/>
                <a:ext cx="4816593" cy="332725"/>
              </a:xfrm>
              <a:prstGeom prst="rect">
                <a:avLst/>
              </a:prstGeom>
            </p:spPr>
            <p:txBody>
              <a:bodyPr anchor="ctr" rtlCol="false" tIns="50800" lIns="50800" bIns="50800" rIns="50800"/>
              <a:lstStyle/>
              <a:p>
                <a:pPr algn="ctr">
                  <a:lnSpc>
                    <a:spcPts val="3079"/>
                  </a:lnSpc>
                </a:pPr>
              </a:p>
            </p:txBody>
          </p:sp>
        </p:grpSp>
        <p:sp>
          <p:nvSpPr>
            <p:cNvPr name="TextBox 8" id="8"/>
            <p:cNvSpPr txBox="true"/>
            <p:nvPr/>
          </p:nvSpPr>
          <p:spPr>
            <a:xfrm rot="0">
              <a:off x="9044269" y="102993"/>
              <a:ext cx="6295463" cy="531919"/>
            </a:xfrm>
            <a:prstGeom prst="rect">
              <a:avLst/>
            </a:prstGeom>
          </p:spPr>
          <p:txBody>
            <a:bodyPr anchor="t" rtlCol="false" tIns="0" lIns="0" bIns="0" rIns="0">
              <a:spAutoFit/>
            </a:bodyPr>
            <a:lstStyle/>
            <a:p>
              <a:pPr algn="ctr">
                <a:lnSpc>
                  <a:spcPts val="3079"/>
                </a:lnSpc>
              </a:pPr>
              <a:r>
                <a:rPr lang="en-US" sz="2199">
                  <a:solidFill>
                    <a:srgbClr val="FFFFFF"/>
                  </a:solidFill>
                  <a:latin typeface="DIN 1451 Std"/>
                  <a:ea typeface="DIN 1451 Std"/>
                  <a:cs typeface="DIN 1451 Std"/>
                  <a:sym typeface="DIN 1451 Std"/>
                </a:rPr>
                <a:t>ESSERE I </a:t>
              </a:r>
              <a:r>
                <a:rPr lang="en-US" sz="2199">
                  <a:solidFill>
                    <a:srgbClr val="FA5A78"/>
                  </a:solidFill>
                  <a:latin typeface="DIN 1451 Std"/>
                  <a:ea typeface="DIN 1451 Std"/>
                  <a:cs typeface="DIN 1451 Std"/>
                  <a:sym typeface="DIN 1451 Std"/>
                </a:rPr>
                <a:t>PASTORI</a:t>
              </a:r>
              <a:r>
                <a:rPr lang="en-US" sz="2199">
                  <a:solidFill>
                    <a:srgbClr val="FFFFFF"/>
                  </a:solidFill>
                  <a:latin typeface="DIN 1451 Std"/>
                  <a:ea typeface="DIN 1451 Std"/>
                  <a:cs typeface="DIN 1451 Std"/>
                  <a:sym typeface="DIN 1451 Std"/>
                </a:rPr>
                <a:t> DELLE </a:t>
              </a:r>
              <a:r>
                <a:rPr lang="en-US" sz="2199">
                  <a:solidFill>
                    <a:srgbClr val="FA5A78"/>
                  </a:solidFill>
                  <a:latin typeface="DIN 1451 Std"/>
                  <a:ea typeface="DIN 1451 Std"/>
                  <a:cs typeface="DIN 1451 Std"/>
                  <a:sym typeface="DIN 1451 Std"/>
                </a:rPr>
                <a:t>#INTELLIGENZEARTIFICIALI</a:t>
              </a:r>
            </a:p>
          </p:txBody>
        </p:sp>
        <p:sp>
          <p:nvSpPr>
            <p:cNvPr name="TextBox 9" id="9"/>
            <p:cNvSpPr txBox="true"/>
            <p:nvPr/>
          </p:nvSpPr>
          <p:spPr>
            <a:xfrm rot="0">
              <a:off x="21186046" y="134910"/>
              <a:ext cx="3032423" cy="515710"/>
            </a:xfrm>
            <a:prstGeom prst="rect">
              <a:avLst/>
            </a:prstGeom>
          </p:spPr>
          <p:txBody>
            <a:bodyPr anchor="t" rtlCol="false" tIns="0" lIns="0" bIns="0" rIns="0">
              <a:spAutoFit/>
            </a:bodyPr>
            <a:lstStyle/>
            <a:p>
              <a:pPr algn="ctr">
                <a:lnSpc>
                  <a:spcPts val="3356"/>
                </a:lnSpc>
                <a:spcBef>
                  <a:spcPct val="0"/>
                </a:spcBef>
              </a:pPr>
              <a:r>
                <a:rPr lang="en-US" b="true" sz="2397">
                  <a:solidFill>
                    <a:srgbClr val="FA5A78"/>
                  </a:solidFill>
                  <a:latin typeface="Saira Condensed Bold"/>
                  <a:ea typeface="Saira Condensed Bold"/>
                  <a:cs typeface="Saira Condensed Bold"/>
                  <a:sym typeface="Saira Condensed Bold"/>
                </a:rPr>
                <a:t>io.</a:t>
              </a:r>
              <a:r>
                <a:rPr lang="en-US" sz="2397">
                  <a:solidFill>
                    <a:srgbClr val="FFFFFF"/>
                  </a:solidFill>
                  <a:latin typeface="Saira Condensed"/>
                  <a:ea typeface="Saira Condensed"/>
                  <a:cs typeface="Saira Condensed"/>
                  <a:sym typeface="Saira Condensed"/>
                </a:rPr>
                <a:t>matteo</a:t>
              </a:r>
              <a:r>
                <a:rPr lang="en-US" b="true" sz="2397">
                  <a:solidFill>
                    <a:srgbClr val="FFFFFF"/>
                  </a:solidFill>
                  <a:latin typeface="Saira Condensed Heavy"/>
                  <a:ea typeface="Saira Condensed Heavy"/>
                  <a:cs typeface="Saira Condensed Heavy"/>
                  <a:sym typeface="Saira Condensed Heavy"/>
                </a:rPr>
                <a:t>flora</a:t>
              </a:r>
              <a:r>
                <a:rPr lang="en-US" sz="2397">
                  <a:solidFill>
                    <a:srgbClr val="FFFFFF"/>
                  </a:solidFill>
                  <a:latin typeface="Saira Condensed"/>
                  <a:ea typeface="Saira Condensed"/>
                  <a:cs typeface="Saira Condensed"/>
                  <a:sym typeface="Saira Condensed"/>
                </a:rPr>
                <a:t>.com</a:t>
              </a:r>
            </a:p>
          </p:txBody>
        </p:sp>
      </p:grpSp>
      <p:sp>
        <p:nvSpPr>
          <p:cNvPr name="Freeform 10" id="10"/>
          <p:cNvSpPr/>
          <p:nvPr/>
        </p:nvSpPr>
        <p:spPr>
          <a:xfrm flipH="false" flipV="false" rot="0">
            <a:off x="3012923" y="2094815"/>
            <a:ext cx="12262154" cy="7163485"/>
          </a:xfrm>
          <a:custGeom>
            <a:avLst/>
            <a:gdLst/>
            <a:ahLst/>
            <a:cxnLst/>
            <a:rect r="r" b="b" t="t" l="l"/>
            <a:pathLst>
              <a:path h="7163485" w="12262154">
                <a:moveTo>
                  <a:pt x="0" y="0"/>
                </a:moveTo>
                <a:lnTo>
                  <a:pt x="12262154" y="0"/>
                </a:lnTo>
                <a:lnTo>
                  <a:pt x="12262154" y="7163485"/>
                </a:lnTo>
                <a:lnTo>
                  <a:pt x="0" y="7163485"/>
                </a:lnTo>
                <a:lnTo>
                  <a:pt x="0" y="0"/>
                </a:lnTo>
                <a:close/>
              </a:path>
            </a:pathLst>
          </a:custGeom>
          <a:blipFill>
            <a:blip r:embed="rId5"/>
            <a:stretch>
              <a:fillRect l="-1909" t="-7990" r="-2327" b="0"/>
            </a:stretch>
          </a:blipFill>
        </p:spPr>
      </p:sp>
      <p:sp>
        <p:nvSpPr>
          <p:cNvPr name="TextBox 11" id="11"/>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children and cyborgs together in a classroom --s 250 --ar 16:9 </a:t>
            </a:r>
          </a:p>
        </p:txBody>
      </p:sp>
      <p:sp>
        <p:nvSpPr>
          <p:cNvPr name="TextBox 12" id="12"/>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STAGISTI DIGITALI</a:t>
            </a:r>
          </a:p>
        </p:txBody>
      </p:sp>
    </p:spTree>
  </p:cSld>
  <p:clrMapOvr>
    <a:masterClrMapping/>
  </p:clrMapOvr>
</p:sld>
</file>

<file path=ppt/slides/slide6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TextBox 3" id="3"/>
          <p:cNvSpPr txBox="true"/>
          <p:nvPr/>
        </p:nvSpPr>
        <p:spPr>
          <a:xfrm rot="0">
            <a:off x="-2324574" y="1065437"/>
            <a:ext cx="10767561" cy="2172488"/>
          </a:xfrm>
          <a:prstGeom prst="rect">
            <a:avLst/>
          </a:prstGeom>
        </p:spPr>
        <p:txBody>
          <a:bodyPr anchor="t" rtlCol="false" tIns="0" lIns="0" bIns="0" rIns="0">
            <a:spAutoFit/>
          </a:bodyPr>
          <a:lstStyle/>
          <a:p>
            <a:pPr algn="ctr">
              <a:lnSpc>
                <a:spcPts val="8324"/>
              </a:lnSpc>
            </a:pPr>
            <a:r>
              <a:rPr lang="en-US" b="true" sz="6879">
                <a:solidFill>
                  <a:srgbClr val="000000"/>
                </a:solidFill>
                <a:latin typeface="Anteb Bold"/>
                <a:ea typeface="Anteb Bold"/>
                <a:cs typeface="Anteb Bold"/>
                <a:sym typeface="Anteb Bold"/>
              </a:rPr>
              <a:t>LE GRANDI</a:t>
            </a:r>
          </a:p>
          <a:p>
            <a:pPr algn="ctr">
              <a:lnSpc>
                <a:spcPts val="8324"/>
              </a:lnSpc>
            </a:pPr>
            <a:r>
              <a:rPr lang="en-US" b="true" sz="6879">
                <a:solidFill>
                  <a:srgbClr val="000000"/>
                </a:solidFill>
                <a:latin typeface="Anteb Bold"/>
                <a:ea typeface="Anteb Bold"/>
                <a:cs typeface="Anteb Bold"/>
                <a:sym typeface="Anteb Bold"/>
              </a:rPr>
              <a:t>SFIDE</a:t>
            </a:r>
          </a:p>
        </p:txBody>
      </p:sp>
      <p:sp>
        <p:nvSpPr>
          <p:cNvPr name="AutoShape 4" id="4"/>
          <p:cNvSpPr/>
          <p:nvPr/>
        </p:nvSpPr>
        <p:spPr>
          <a:xfrm>
            <a:off x="1871873" y="2137394"/>
            <a:ext cx="2393716" cy="0"/>
          </a:xfrm>
          <a:prstGeom prst="line">
            <a:avLst/>
          </a:prstGeom>
          <a:ln cap="flat" w="19050">
            <a:solidFill>
              <a:srgbClr val="000000"/>
            </a:solidFill>
            <a:prstDash val="solid"/>
            <a:headEnd type="none" len="sm" w="sm"/>
            <a:tailEnd type="none" len="sm" w="sm"/>
          </a:ln>
        </p:spPr>
      </p:sp>
    </p:spTree>
  </p:cSld>
  <p:clrMapOvr>
    <a:masterClrMapping/>
  </p:clrMapOvr>
</p:sld>
</file>

<file path=ppt/slides/slide6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248372" y="-2166301"/>
            <a:ext cx="18784745" cy="15780054"/>
          </a:xfrm>
          <a:custGeom>
            <a:avLst/>
            <a:gdLst/>
            <a:ahLst/>
            <a:cxnLst/>
            <a:rect r="r" b="b" t="t" l="l"/>
            <a:pathLst>
              <a:path h="15780054" w="18784745">
                <a:moveTo>
                  <a:pt x="0" y="0"/>
                </a:moveTo>
                <a:lnTo>
                  <a:pt x="18784744" y="0"/>
                </a:lnTo>
                <a:lnTo>
                  <a:pt x="18784744" y="15780053"/>
                </a:lnTo>
                <a:lnTo>
                  <a:pt x="0" y="15780053"/>
                </a:lnTo>
                <a:lnTo>
                  <a:pt x="0" y="0"/>
                </a:lnTo>
                <a:close/>
              </a:path>
            </a:pathLst>
          </a:custGeom>
          <a:blipFill>
            <a:blip r:embed="rId3"/>
            <a:stretch>
              <a:fillRect l="0" t="-54298" r="0" b="-51317"/>
            </a:stretch>
          </a:blipFill>
        </p:spPr>
      </p:sp>
      <p:sp>
        <p:nvSpPr>
          <p:cNvPr name="Freeform 4" id="4"/>
          <p:cNvSpPr/>
          <p:nvPr/>
        </p:nvSpPr>
        <p:spPr>
          <a:xfrm flipH="false" flipV="false" rot="0">
            <a:off x="6828407" y="2870921"/>
            <a:ext cx="4332131" cy="4332131"/>
          </a:xfrm>
          <a:custGeom>
            <a:avLst/>
            <a:gdLst/>
            <a:ahLst/>
            <a:cxnLst/>
            <a:rect r="r" b="b" t="t" l="l"/>
            <a:pathLst>
              <a:path h="4332131" w="4332131">
                <a:moveTo>
                  <a:pt x="0" y="0"/>
                </a:moveTo>
                <a:lnTo>
                  <a:pt x="4332131" y="0"/>
                </a:lnTo>
                <a:lnTo>
                  <a:pt x="4332131" y="4332131"/>
                </a:lnTo>
                <a:lnTo>
                  <a:pt x="0" y="4332131"/>
                </a:lnTo>
                <a:lnTo>
                  <a:pt x="0" y="0"/>
                </a:lnTo>
                <a:close/>
              </a:path>
            </a:pathLst>
          </a:custGeom>
          <a:blipFill>
            <a:blip r:embed="rId4">
              <a:extLst>
                <a:ext uri="{96DAC541-7B7A-43D3-8B79-37D633B846F1}">
                  <asvg:svgBlip xmlns:asvg="http://schemas.microsoft.com/office/drawing/2016/SVG/main" r:embed="rId5"/>
                </a:ext>
              </a:extLst>
            </a:blip>
            <a:stretch>
              <a:fillRect l="0" t="0" r="0" b="0"/>
            </a:stretch>
          </a:blipFill>
        </p:spPr>
      </p:sp>
      <p:sp>
        <p:nvSpPr>
          <p:cNvPr name="TextBox 5" id="5"/>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FFFFFF"/>
                </a:solidFill>
                <a:latin typeface="DIN 1451 Std"/>
                <a:ea typeface="DIN 1451 Std"/>
                <a:cs typeface="DIN 1451 Std"/>
                <a:sym typeface="DIN 1451 Std"/>
              </a:rPr>
              <a:t>DATA, RULES, ALIGNMENT</a:t>
            </a:r>
          </a:p>
        </p:txBody>
      </p:sp>
      <p:sp>
        <p:nvSpPr>
          <p:cNvPr name="TextBox 6" id="6"/>
          <p:cNvSpPr txBox="true"/>
          <p:nvPr/>
        </p:nvSpPr>
        <p:spPr>
          <a:xfrm rot="0">
            <a:off x="6828407" y="7820879"/>
            <a:ext cx="4631185" cy="755651"/>
          </a:xfrm>
          <a:prstGeom prst="rect">
            <a:avLst/>
          </a:prstGeom>
        </p:spPr>
        <p:txBody>
          <a:bodyPr anchor="t" rtlCol="false" tIns="0" lIns="0" bIns="0" rIns="0">
            <a:spAutoFit/>
          </a:bodyPr>
          <a:lstStyle/>
          <a:p>
            <a:pPr algn="ctr">
              <a:lnSpc>
                <a:spcPts val="5599"/>
              </a:lnSpc>
              <a:spcBef>
                <a:spcPct val="0"/>
              </a:spcBef>
            </a:pPr>
            <a:r>
              <a:rPr lang="en-US" sz="3999">
                <a:solidFill>
                  <a:srgbClr val="FFFFFF"/>
                </a:solidFill>
                <a:latin typeface="DIN 1451 Std"/>
                <a:ea typeface="DIN 1451 Std"/>
                <a:cs typeface="DIN 1451 Std"/>
                <a:sym typeface="DIN 1451 Std"/>
              </a:rPr>
              <a:t>DATA BIAS</a:t>
            </a:r>
          </a:p>
        </p:txBody>
      </p:sp>
    </p:spTree>
  </p:cSld>
  <p:clrMapOvr>
    <a:masterClrMapping/>
  </p:clrMapOvr>
</p:sld>
</file>

<file path=ppt/slides/slide6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6064042" y="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true" flipV="false" rot="0">
            <a:off x="-2026062" y="-1208694"/>
            <a:ext cx="14089704" cy="11836003"/>
          </a:xfrm>
          <a:custGeom>
            <a:avLst/>
            <a:gdLst/>
            <a:ahLst/>
            <a:cxnLst/>
            <a:rect r="r" b="b" t="t" l="l"/>
            <a:pathLst>
              <a:path h="11836003" w="14089704">
                <a:moveTo>
                  <a:pt x="14089705" y="0"/>
                </a:moveTo>
                <a:lnTo>
                  <a:pt x="0" y="0"/>
                </a:lnTo>
                <a:lnTo>
                  <a:pt x="0" y="11836003"/>
                </a:lnTo>
                <a:lnTo>
                  <a:pt x="14089705" y="11836003"/>
                </a:lnTo>
                <a:lnTo>
                  <a:pt x="14089705" y="0"/>
                </a:lnTo>
                <a:close/>
              </a:path>
            </a:pathLst>
          </a:custGeom>
          <a:blipFill>
            <a:blip r:embed="rId3"/>
            <a:stretch>
              <a:fillRect l="0" t="-54298" r="0" b="-51317"/>
            </a:stretch>
          </a:blipFill>
        </p:spPr>
      </p:sp>
      <p:sp>
        <p:nvSpPr>
          <p:cNvPr name="Freeform 5" id="5"/>
          <p:cNvSpPr/>
          <p:nvPr/>
        </p:nvSpPr>
        <p:spPr>
          <a:xfrm flipH="false" flipV="false" rot="0">
            <a:off x="1900449" y="2153161"/>
            <a:ext cx="14487102" cy="7105139"/>
          </a:xfrm>
          <a:custGeom>
            <a:avLst/>
            <a:gdLst/>
            <a:ahLst/>
            <a:cxnLst/>
            <a:rect r="r" b="b" t="t" l="l"/>
            <a:pathLst>
              <a:path h="7105139" w="14487102">
                <a:moveTo>
                  <a:pt x="0" y="0"/>
                </a:moveTo>
                <a:lnTo>
                  <a:pt x="14487102" y="0"/>
                </a:lnTo>
                <a:lnTo>
                  <a:pt x="14487102" y="7105139"/>
                </a:lnTo>
                <a:lnTo>
                  <a:pt x="0" y="7105139"/>
                </a:lnTo>
                <a:lnTo>
                  <a:pt x="0" y="0"/>
                </a:lnTo>
                <a:close/>
              </a:path>
            </a:pathLst>
          </a:custGeom>
          <a:blipFill>
            <a:blip r:embed="rId4"/>
            <a:stretch>
              <a:fillRect l="0" t="0" r="0" b="0"/>
            </a:stretch>
          </a:blipFill>
        </p:spPr>
      </p:sp>
      <p:sp>
        <p:nvSpPr>
          <p:cNvPr name="TextBox 6" id="6"/>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FFFFFF"/>
                </a:solidFill>
                <a:latin typeface="DIN 1451 Std"/>
                <a:ea typeface="DIN 1451 Std"/>
                <a:cs typeface="DIN 1451 Std"/>
                <a:sym typeface="DIN 1451 Std"/>
              </a:rPr>
              <a:t>TAY DI MICROSOFT (2016)</a:t>
            </a:r>
          </a:p>
        </p:txBody>
      </p:sp>
    </p:spTree>
  </p:cSld>
  <p:clrMapOvr>
    <a:masterClrMapping/>
  </p:clrMapOvr>
</p:sld>
</file>

<file path=ppt/slides/slide6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5143593" y="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true" flipV="false" rot="0">
            <a:off x="-2092860" y="-1208694"/>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stretch>
              <a:fillRect l="0" t="-54298" r="0" b="-51317"/>
            </a:stretch>
          </a:blipFill>
        </p:spPr>
      </p:sp>
      <p:sp>
        <p:nvSpPr>
          <p:cNvPr name="TextBox 5" id="5"/>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FFFFFF"/>
                </a:solidFill>
                <a:latin typeface="DIN 1451 Std"/>
                <a:ea typeface="DIN 1451 Std"/>
                <a:cs typeface="DIN 1451 Std"/>
                <a:sym typeface="DIN 1451 Std"/>
              </a:rPr>
              <a:t>COMPAS (2016)</a:t>
            </a:r>
          </a:p>
        </p:txBody>
      </p:sp>
      <p:sp>
        <p:nvSpPr>
          <p:cNvPr name="Freeform 6" id="6"/>
          <p:cNvSpPr/>
          <p:nvPr/>
        </p:nvSpPr>
        <p:spPr>
          <a:xfrm flipH="false" flipV="false" rot="0">
            <a:off x="10159523" y="1578087"/>
            <a:ext cx="5383251" cy="8264545"/>
          </a:xfrm>
          <a:custGeom>
            <a:avLst/>
            <a:gdLst/>
            <a:ahLst/>
            <a:cxnLst/>
            <a:rect r="r" b="b" t="t" l="l"/>
            <a:pathLst>
              <a:path h="8264545" w="5383251">
                <a:moveTo>
                  <a:pt x="0" y="0"/>
                </a:moveTo>
                <a:lnTo>
                  <a:pt x="5383251" y="0"/>
                </a:lnTo>
                <a:lnTo>
                  <a:pt x="5383251" y="8264544"/>
                </a:lnTo>
                <a:lnTo>
                  <a:pt x="0" y="8264544"/>
                </a:lnTo>
                <a:lnTo>
                  <a:pt x="0" y="0"/>
                </a:lnTo>
                <a:close/>
              </a:path>
            </a:pathLst>
          </a:custGeom>
          <a:blipFill>
            <a:blip r:embed="rId4"/>
            <a:stretch>
              <a:fillRect l="-176406" t="-442" r="0" b="-442"/>
            </a:stretch>
          </a:blipFill>
        </p:spPr>
      </p:sp>
      <p:sp>
        <p:nvSpPr>
          <p:cNvPr name="Freeform 7" id="7"/>
          <p:cNvSpPr/>
          <p:nvPr/>
        </p:nvSpPr>
        <p:spPr>
          <a:xfrm flipH="false" flipV="false" rot="0">
            <a:off x="2745226" y="1490693"/>
            <a:ext cx="6342627" cy="8351938"/>
          </a:xfrm>
          <a:custGeom>
            <a:avLst/>
            <a:gdLst/>
            <a:ahLst/>
            <a:cxnLst/>
            <a:rect r="r" b="b" t="t" l="l"/>
            <a:pathLst>
              <a:path h="8351938" w="6342627">
                <a:moveTo>
                  <a:pt x="0" y="0"/>
                </a:moveTo>
                <a:lnTo>
                  <a:pt x="6342627" y="0"/>
                </a:lnTo>
                <a:lnTo>
                  <a:pt x="6342627" y="8351938"/>
                </a:lnTo>
                <a:lnTo>
                  <a:pt x="0" y="8351938"/>
                </a:lnTo>
                <a:lnTo>
                  <a:pt x="0" y="0"/>
                </a:lnTo>
                <a:close/>
              </a:path>
            </a:pathLst>
          </a:custGeom>
          <a:blipFill>
            <a:blip r:embed="rId4"/>
            <a:stretch>
              <a:fillRect l="0" t="0" r="-135280" b="-120"/>
            </a:stretch>
          </a:blipFill>
        </p:spPr>
      </p:sp>
    </p:spTree>
  </p:cSld>
  <p:clrMapOvr>
    <a:masterClrMapping/>
  </p:clrMapOvr>
</p:sld>
</file>

<file path=ppt/slides/slide6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5143593" y="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true" flipV="false" rot="0">
            <a:off x="-2092860" y="-1208694"/>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stretch>
              <a:fillRect l="0" t="-54298" r="0" b="-51317"/>
            </a:stretch>
          </a:blipFill>
        </p:spPr>
      </p:sp>
      <p:sp>
        <p:nvSpPr>
          <p:cNvPr name="TextBox 5" id="5"/>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FFFFFF"/>
                </a:solidFill>
                <a:latin typeface="DIN 1451 Std"/>
                <a:ea typeface="DIN 1451 Std"/>
                <a:cs typeface="DIN 1451 Std"/>
                <a:sym typeface="DIN 1451 Std"/>
              </a:rPr>
              <a:t>AMAZON REKOGNITION (2018)</a:t>
            </a:r>
          </a:p>
        </p:txBody>
      </p:sp>
      <p:sp>
        <p:nvSpPr>
          <p:cNvPr name="Freeform 6" id="6"/>
          <p:cNvSpPr/>
          <p:nvPr/>
        </p:nvSpPr>
        <p:spPr>
          <a:xfrm flipH="false" flipV="false" rot="0">
            <a:off x="1403797" y="2753984"/>
            <a:ext cx="15480407" cy="6328035"/>
          </a:xfrm>
          <a:custGeom>
            <a:avLst/>
            <a:gdLst/>
            <a:ahLst/>
            <a:cxnLst/>
            <a:rect r="r" b="b" t="t" l="l"/>
            <a:pathLst>
              <a:path h="6328035" w="15480407">
                <a:moveTo>
                  <a:pt x="0" y="0"/>
                </a:moveTo>
                <a:lnTo>
                  <a:pt x="15480406" y="0"/>
                </a:lnTo>
                <a:lnTo>
                  <a:pt x="15480406" y="6328035"/>
                </a:lnTo>
                <a:lnTo>
                  <a:pt x="0" y="6328035"/>
                </a:lnTo>
                <a:lnTo>
                  <a:pt x="0" y="0"/>
                </a:lnTo>
                <a:close/>
              </a:path>
            </a:pathLst>
          </a:custGeom>
          <a:blipFill>
            <a:blip r:embed="rId4"/>
            <a:stretch>
              <a:fillRect l="0" t="-30668" r="0" b="-22226"/>
            </a:stretch>
          </a:blipFill>
        </p:spPr>
      </p:sp>
    </p:spTree>
  </p:cSld>
  <p:clrMapOvr>
    <a:masterClrMapping/>
  </p:clrMapOvr>
</p:sld>
</file>

<file path=ppt/slides/slide6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5143593" y="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true" flipV="false" rot="0">
            <a:off x="-2092860" y="-1208694"/>
            <a:ext cx="14089704" cy="11836003"/>
          </a:xfrm>
          <a:custGeom>
            <a:avLst/>
            <a:gdLst/>
            <a:ahLst/>
            <a:cxnLst/>
            <a:rect r="r" b="b" t="t" l="l"/>
            <a:pathLst>
              <a:path h="11836003" w="14089704">
                <a:moveTo>
                  <a:pt x="14089704" y="0"/>
                </a:moveTo>
                <a:lnTo>
                  <a:pt x="0" y="0"/>
                </a:lnTo>
                <a:lnTo>
                  <a:pt x="0" y="11836003"/>
                </a:lnTo>
                <a:lnTo>
                  <a:pt x="14089704" y="11836003"/>
                </a:lnTo>
                <a:lnTo>
                  <a:pt x="14089704" y="0"/>
                </a:lnTo>
                <a:close/>
              </a:path>
            </a:pathLst>
          </a:custGeom>
          <a:blipFill>
            <a:blip r:embed="rId3"/>
            <a:stretch>
              <a:fillRect l="0" t="-54298" r="0" b="-51317"/>
            </a:stretch>
          </a:blipFill>
        </p:spPr>
      </p:sp>
      <p:sp>
        <p:nvSpPr>
          <p:cNvPr name="TextBox 5" id="5"/>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FFFFFF"/>
                </a:solidFill>
                <a:latin typeface="DIN 1451 Std"/>
                <a:ea typeface="DIN 1451 Std"/>
                <a:cs typeface="DIN 1451 Std"/>
                <a:sym typeface="DIN 1451 Std"/>
              </a:rPr>
              <a:t>GOOGLE PHOTOS (2015)</a:t>
            </a:r>
          </a:p>
        </p:txBody>
      </p:sp>
      <p:sp>
        <p:nvSpPr>
          <p:cNvPr name="Freeform 6" id="6"/>
          <p:cNvSpPr/>
          <p:nvPr/>
        </p:nvSpPr>
        <p:spPr>
          <a:xfrm flipH="false" flipV="false" rot="0">
            <a:off x="4707093" y="1140669"/>
            <a:ext cx="8873814" cy="8873814"/>
          </a:xfrm>
          <a:custGeom>
            <a:avLst/>
            <a:gdLst/>
            <a:ahLst/>
            <a:cxnLst/>
            <a:rect r="r" b="b" t="t" l="l"/>
            <a:pathLst>
              <a:path h="8873814" w="8873814">
                <a:moveTo>
                  <a:pt x="0" y="0"/>
                </a:moveTo>
                <a:lnTo>
                  <a:pt x="8873814" y="0"/>
                </a:lnTo>
                <a:lnTo>
                  <a:pt x="8873814" y="8873814"/>
                </a:lnTo>
                <a:lnTo>
                  <a:pt x="0" y="8873814"/>
                </a:lnTo>
                <a:lnTo>
                  <a:pt x="0" y="0"/>
                </a:lnTo>
                <a:close/>
              </a:path>
            </a:pathLst>
          </a:custGeom>
          <a:blipFill>
            <a:blip r:embed="rId4"/>
            <a:stretch>
              <a:fillRect l="0" t="0" r="0" b="0"/>
            </a:stretch>
          </a:blipFill>
        </p:spPr>
      </p:sp>
    </p:spTree>
  </p:cSld>
  <p:clrMapOvr>
    <a:masterClrMapping/>
  </p:clrMapOvr>
</p:sld>
</file>

<file path=ppt/slides/slide6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601220" y="-2350394"/>
            <a:ext cx="20627783" cy="13763711"/>
          </a:xfrm>
          <a:custGeom>
            <a:avLst/>
            <a:gdLst/>
            <a:ahLst/>
            <a:cxnLst/>
            <a:rect r="r" b="b" t="t" l="l"/>
            <a:pathLst>
              <a:path h="13763711" w="20627783">
                <a:moveTo>
                  <a:pt x="0" y="0"/>
                </a:moveTo>
                <a:lnTo>
                  <a:pt x="20627783" y="0"/>
                </a:lnTo>
                <a:lnTo>
                  <a:pt x="20627783" y="13763710"/>
                </a:lnTo>
                <a:lnTo>
                  <a:pt x="0" y="13763710"/>
                </a:lnTo>
                <a:lnTo>
                  <a:pt x="0" y="0"/>
                </a:lnTo>
                <a:close/>
              </a:path>
            </a:pathLst>
          </a:custGeom>
          <a:blipFill>
            <a:blip r:embed="rId2"/>
            <a:stretch>
              <a:fillRect l="0" t="0" r="0" b="0"/>
            </a:stretch>
          </a:blipFill>
        </p:spPr>
      </p:sp>
      <p:sp>
        <p:nvSpPr>
          <p:cNvPr name="TextBox 3" id="3"/>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FFFFFF"/>
                </a:solidFill>
                <a:latin typeface="DIN 1451 Std"/>
                <a:ea typeface="DIN 1451 Std"/>
                <a:cs typeface="DIN 1451 Std"/>
                <a:sym typeface="DIN 1451 Std"/>
              </a:rPr>
              <a:t>DATA, RULES, ALIGNMENT</a:t>
            </a:r>
          </a:p>
        </p:txBody>
      </p:sp>
    </p:spTree>
  </p:cSld>
  <p:clrMapOvr>
    <a:masterClrMapping/>
  </p:clrMapOvr>
</p:sld>
</file>

<file path=ppt/slides/slide68.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4341029" y="-115209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11744616" y="5905337"/>
            <a:ext cx="6248610" cy="3046197"/>
          </a:xfrm>
          <a:custGeom>
            <a:avLst/>
            <a:gdLst/>
            <a:ahLst/>
            <a:cxnLst/>
            <a:rect r="r" b="b" t="t" l="l"/>
            <a:pathLst>
              <a:path h="3046197" w="6248610">
                <a:moveTo>
                  <a:pt x="0" y="0"/>
                </a:moveTo>
                <a:lnTo>
                  <a:pt x="6248610" y="0"/>
                </a:lnTo>
                <a:lnTo>
                  <a:pt x="6248610" y="3046198"/>
                </a:lnTo>
                <a:lnTo>
                  <a:pt x="0" y="3046198"/>
                </a:lnTo>
                <a:lnTo>
                  <a:pt x="0" y="0"/>
                </a:lnTo>
                <a:close/>
              </a:path>
            </a:pathLst>
          </a:custGeom>
          <a:blipFill>
            <a:blip r:embed="rId4"/>
            <a:stretch>
              <a:fillRect l="0" t="0" r="0" b="0"/>
            </a:stretch>
          </a:blipFill>
        </p:spPr>
      </p:sp>
      <p:sp>
        <p:nvSpPr>
          <p:cNvPr name="Freeform 5" id="5"/>
          <p:cNvSpPr/>
          <p:nvPr/>
        </p:nvSpPr>
        <p:spPr>
          <a:xfrm flipH="false" flipV="false" rot="0">
            <a:off x="0" y="0"/>
            <a:ext cx="11315059" cy="12451234"/>
          </a:xfrm>
          <a:custGeom>
            <a:avLst/>
            <a:gdLst/>
            <a:ahLst/>
            <a:cxnLst/>
            <a:rect r="r" b="b" t="t" l="l"/>
            <a:pathLst>
              <a:path h="12451234" w="11315059">
                <a:moveTo>
                  <a:pt x="0" y="0"/>
                </a:moveTo>
                <a:lnTo>
                  <a:pt x="11315059" y="0"/>
                </a:lnTo>
                <a:lnTo>
                  <a:pt x="11315059" y="12451234"/>
                </a:lnTo>
                <a:lnTo>
                  <a:pt x="0" y="12451234"/>
                </a:lnTo>
                <a:lnTo>
                  <a:pt x="0" y="0"/>
                </a:lnTo>
                <a:close/>
              </a:path>
            </a:pathLst>
          </a:custGeom>
          <a:blipFill>
            <a:blip r:embed="rId5"/>
            <a:stretch>
              <a:fillRect l="0" t="0" r="0" b="0"/>
            </a:stretch>
          </a:blipFill>
        </p:spPr>
      </p:sp>
    </p:spTree>
  </p:cSld>
  <p:clrMapOvr>
    <a:masterClrMapping/>
  </p:clrMapOvr>
</p:sld>
</file>

<file path=ppt/slides/slide69.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4341029" y="-115209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0" y="0"/>
            <a:ext cx="11744616" cy="11079088"/>
          </a:xfrm>
          <a:custGeom>
            <a:avLst/>
            <a:gdLst/>
            <a:ahLst/>
            <a:cxnLst/>
            <a:rect r="r" b="b" t="t" l="l"/>
            <a:pathLst>
              <a:path h="11079088" w="11744616">
                <a:moveTo>
                  <a:pt x="0" y="0"/>
                </a:moveTo>
                <a:lnTo>
                  <a:pt x="11744616" y="0"/>
                </a:lnTo>
                <a:lnTo>
                  <a:pt x="11744616" y="11079088"/>
                </a:lnTo>
                <a:lnTo>
                  <a:pt x="0" y="11079088"/>
                </a:lnTo>
                <a:lnTo>
                  <a:pt x="0" y="0"/>
                </a:lnTo>
                <a:close/>
              </a:path>
            </a:pathLst>
          </a:custGeom>
          <a:blipFill>
            <a:blip r:embed="rId4"/>
            <a:stretch>
              <a:fillRect l="0" t="0" r="0" b="0"/>
            </a:stretch>
          </a:blipFill>
        </p:spPr>
      </p:sp>
      <p:sp>
        <p:nvSpPr>
          <p:cNvPr name="TextBox 5" id="5"/>
          <p:cNvSpPr txBox="true"/>
          <p:nvPr/>
        </p:nvSpPr>
        <p:spPr>
          <a:xfrm rot="0">
            <a:off x="12044558" y="6640460"/>
            <a:ext cx="5866284" cy="2617840"/>
          </a:xfrm>
          <a:prstGeom prst="rect">
            <a:avLst/>
          </a:prstGeom>
        </p:spPr>
        <p:txBody>
          <a:bodyPr anchor="t" rtlCol="false" tIns="0" lIns="0" bIns="0" rIns="0">
            <a:spAutoFit/>
          </a:bodyPr>
          <a:lstStyle/>
          <a:p>
            <a:pPr algn="r">
              <a:lnSpc>
                <a:spcPts val="9300"/>
              </a:lnSpc>
            </a:pPr>
            <a:r>
              <a:rPr lang="en-US" sz="9490">
                <a:solidFill>
                  <a:srgbClr val="FFFFFF"/>
                </a:solidFill>
                <a:latin typeface="DIN 1451 Std"/>
                <a:ea typeface="DIN 1451 Std"/>
                <a:cs typeface="DIN 1451 Std"/>
                <a:sym typeface="DIN 1451 Std"/>
              </a:rPr>
              <a:t>THE </a:t>
            </a:r>
            <a:r>
              <a:rPr lang="en-US" sz="9490">
                <a:solidFill>
                  <a:srgbClr val="60B1AE"/>
                </a:solidFill>
                <a:latin typeface="DIN 1451 Std"/>
                <a:ea typeface="DIN 1451 Std"/>
                <a:cs typeface="DIN 1451 Std"/>
                <a:sym typeface="DIN 1451 Std"/>
              </a:rPr>
              <a:t>ALIGNMENT</a:t>
            </a:r>
          </a:p>
          <a:p>
            <a:pPr algn="r">
              <a:lnSpc>
                <a:spcPts val="9300"/>
              </a:lnSpc>
            </a:pPr>
            <a:r>
              <a:rPr lang="en-US" sz="9490">
                <a:solidFill>
                  <a:srgbClr val="FFFFFF"/>
                </a:solidFill>
                <a:latin typeface="DIN 1451 Std"/>
                <a:ea typeface="DIN 1451 Std"/>
                <a:cs typeface="DIN 1451 Std"/>
                <a:sym typeface="DIN 1451 Std"/>
              </a:rPr>
              <a:t>CHALLENGE</a:t>
            </a:r>
          </a:p>
        </p:txBody>
      </p:sp>
    </p:spTree>
  </p:cSld>
  <p:clrMapOvr>
    <a:masterClrMapping/>
  </p:clrMapOvr>
</p:sld>
</file>

<file path=ppt/slides/slide70.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4341029" y="-115209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135363" y="663274"/>
            <a:ext cx="11473891" cy="9623726"/>
          </a:xfrm>
          <a:custGeom>
            <a:avLst/>
            <a:gdLst/>
            <a:ahLst/>
            <a:cxnLst/>
            <a:rect r="r" b="b" t="t" l="l"/>
            <a:pathLst>
              <a:path h="9623726" w="11473891">
                <a:moveTo>
                  <a:pt x="0" y="0"/>
                </a:moveTo>
                <a:lnTo>
                  <a:pt x="11473890" y="0"/>
                </a:lnTo>
                <a:lnTo>
                  <a:pt x="11473890" y="9623726"/>
                </a:lnTo>
                <a:lnTo>
                  <a:pt x="0" y="9623726"/>
                </a:lnTo>
                <a:lnTo>
                  <a:pt x="0" y="0"/>
                </a:lnTo>
                <a:close/>
              </a:path>
            </a:pathLst>
          </a:custGeom>
          <a:blipFill>
            <a:blip r:embed="rId4"/>
            <a:stretch>
              <a:fillRect l="0" t="0" r="0" b="0"/>
            </a:stretch>
          </a:blipFill>
        </p:spPr>
      </p:sp>
      <p:sp>
        <p:nvSpPr>
          <p:cNvPr name="TextBox 5" id="5"/>
          <p:cNvSpPr txBox="true"/>
          <p:nvPr/>
        </p:nvSpPr>
        <p:spPr>
          <a:xfrm rot="0">
            <a:off x="12044558" y="6640460"/>
            <a:ext cx="5866284" cy="2617840"/>
          </a:xfrm>
          <a:prstGeom prst="rect">
            <a:avLst/>
          </a:prstGeom>
        </p:spPr>
        <p:txBody>
          <a:bodyPr anchor="t" rtlCol="false" tIns="0" lIns="0" bIns="0" rIns="0">
            <a:spAutoFit/>
          </a:bodyPr>
          <a:lstStyle/>
          <a:p>
            <a:pPr algn="r">
              <a:lnSpc>
                <a:spcPts val="9300"/>
              </a:lnSpc>
            </a:pPr>
            <a:r>
              <a:rPr lang="en-US" sz="9490">
                <a:solidFill>
                  <a:srgbClr val="FFFFFF"/>
                </a:solidFill>
                <a:latin typeface="DIN 1451 Std"/>
                <a:ea typeface="DIN 1451 Std"/>
                <a:cs typeface="DIN 1451 Std"/>
                <a:sym typeface="DIN 1451 Std"/>
              </a:rPr>
              <a:t>THE </a:t>
            </a:r>
            <a:r>
              <a:rPr lang="en-US" sz="9490">
                <a:solidFill>
                  <a:srgbClr val="60B1AE"/>
                </a:solidFill>
                <a:latin typeface="DIN 1451 Std"/>
                <a:ea typeface="DIN 1451 Std"/>
                <a:cs typeface="DIN 1451 Std"/>
                <a:sym typeface="DIN 1451 Std"/>
              </a:rPr>
              <a:t>ALIGNMENT</a:t>
            </a:r>
          </a:p>
          <a:p>
            <a:pPr algn="r">
              <a:lnSpc>
                <a:spcPts val="9300"/>
              </a:lnSpc>
            </a:pPr>
            <a:r>
              <a:rPr lang="en-US" sz="9490">
                <a:solidFill>
                  <a:srgbClr val="FFFFFF"/>
                </a:solidFill>
                <a:latin typeface="DIN 1451 Std"/>
                <a:ea typeface="DIN 1451 Std"/>
                <a:cs typeface="DIN 1451 Std"/>
                <a:sym typeface="DIN 1451 Std"/>
              </a:rPr>
              <a:t>CHALLENGE</a:t>
            </a:r>
          </a:p>
        </p:txBody>
      </p:sp>
    </p:spTree>
  </p:cSld>
  <p:clrMapOvr>
    <a:masterClrMapping/>
  </p:clrMapOvr>
</p:sld>
</file>

<file path=ppt/slides/slide7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4341029" y="-115209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0" y="0"/>
            <a:ext cx="11744616" cy="11079088"/>
          </a:xfrm>
          <a:custGeom>
            <a:avLst/>
            <a:gdLst/>
            <a:ahLst/>
            <a:cxnLst/>
            <a:rect r="r" b="b" t="t" l="l"/>
            <a:pathLst>
              <a:path h="11079088" w="11744616">
                <a:moveTo>
                  <a:pt x="0" y="0"/>
                </a:moveTo>
                <a:lnTo>
                  <a:pt x="11744616" y="0"/>
                </a:lnTo>
                <a:lnTo>
                  <a:pt x="11744616" y="11079088"/>
                </a:lnTo>
                <a:lnTo>
                  <a:pt x="0" y="11079088"/>
                </a:lnTo>
                <a:lnTo>
                  <a:pt x="0" y="0"/>
                </a:lnTo>
                <a:close/>
              </a:path>
            </a:pathLst>
          </a:custGeom>
          <a:blipFill>
            <a:blip r:embed="rId4"/>
            <a:stretch>
              <a:fillRect l="0" t="0" r="0" b="0"/>
            </a:stretch>
          </a:blipFill>
        </p:spPr>
      </p:sp>
      <p:sp>
        <p:nvSpPr>
          <p:cNvPr name="TextBox 5" id="5"/>
          <p:cNvSpPr txBox="true"/>
          <p:nvPr/>
        </p:nvSpPr>
        <p:spPr>
          <a:xfrm rot="0">
            <a:off x="12044558" y="6640460"/>
            <a:ext cx="5866284" cy="2617840"/>
          </a:xfrm>
          <a:prstGeom prst="rect">
            <a:avLst/>
          </a:prstGeom>
        </p:spPr>
        <p:txBody>
          <a:bodyPr anchor="t" rtlCol="false" tIns="0" lIns="0" bIns="0" rIns="0">
            <a:spAutoFit/>
          </a:bodyPr>
          <a:lstStyle/>
          <a:p>
            <a:pPr algn="r">
              <a:lnSpc>
                <a:spcPts val="9300"/>
              </a:lnSpc>
            </a:pPr>
            <a:r>
              <a:rPr lang="en-US" sz="9490">
                <a:solidFill>
                  <a:srgbClr val="FFFFFF"/>
                </a:solidFill>
                <a:latin typeface="DIN 1451 Std"/>
                <a:ea typeface="DIN 1451 Std"/>
                <a:cs typeface="DIN 1451 Std"/>
                <a:sym typeface="DIN 1451 Std"/>
              </a:rPr>
              <a:t>THE </a:t>
            </a:r>
            <a:r>
              <a:rPr lang="en-US" sz="9490">
                <a:solidFill>
                  <a:srgbClr val="60B1AE"/>
                </a:solidFill>
                <a:latin typeface="DIN 1451 Std"/>
                <a:ea typeface="DIN 1451 Std"/>
                <a:cs typeface="DIN 1451 Std"/>
                <a:sym typeface="DIN 1451 Std"/>
              </a:rPr>
              <a:t>ALIGNMENT</a:t>
            </a:r>
          </a:p>
          <a:p>
            <a:pPr algn="r">
              <a:lnSpc>
                <a:spcPts val="9300"/>
              </a:lnSpc>
            </a:pPr>
            <a:r>
              <a:rPr lang="en-US" sz="9490">
                <a:solidFill>
                  <a:srgbClr val="FFFFFF"/>
                </a:solidFill>
                <a:latin typeface="DIN 1451 Std"/>
                <a:ea typeface="DIN 1451 Std"/>
                <a:cs typeface="DIN 1451 Std"/>
                <a:sym typeface="DIN 1451 Std"/>
              </a:rPr>
              <a:t>CHALLENGE</a:t>
            </a:r>
          </a:p>
        </p:txBody>
      </p:sp>
    </p:spTree>
  </p:cSld>
  <p:clrMapOvr>
    <a:masterClrMapping/>
  </p:clrMapOvr>
</p:sld>
</file>

<file path=ppt/slides/slide7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183" t="0" r="-183" b="0"/>
            </a:stretch>
          </a:blipFill>
        </p:spPr>
      </p:sp>
      <p:sp>
        <p:nvSpPr>
          <p:cNvPr name="Freeform 3" id="3"/>
          <p:cNvSpPr/>
          <p:nvPr/>
        </p:nvSpPr>
        <p:spPr>
          <a:xfrm flipH="false" flipV="false" rot="0">
            <a:off x="12164945" y="-774501"/>
            <a:ext cx="14089704" cy="11836003"/>
          </a:xfrm>
          <a:custGeom>
            <a:avLst/>
            <a:gdLst/>
            <a:ahLst/>
            <a:cxnLst/>
            <a:rect r="r" b="b" t="t" l="l"/>
            <a:pathLst>
              <a:path h="11836003" w="14089704">
                <a:moveTo>
                  <a:pt x="0" y="0"/>
                </a:moveTo>
                <a:lnTo>
                  <a:pt x="14089704" y="0"/>
                </a:lnTo>
                <a:lnTo>
                  <a:pt x="14089704" y="11836002"/>
                </a:lnTo>
                <a:lnTo>
                  <a:pt x="0" y="11836002"/>
                </a:lnTo>
                <a:lnTo>
                  <a:pt x="0" y="0"/>
                </a:lnTo>
                <a:close/>
              </a:path>
            </a:pathLst>
          </a:custGeom>
          <a:blipFill>
            <a:blip r:embed="rId3"/>
            <a:stretch>
              <a:fillRect l="0" t="-54298" r="0" b="-51317"/>
            </a:stretch>
          </a:blipFill>
        </p:spPr>
      </p:sp>
      <p:sp>
        <p:nvSpPr>
          <p:cNvPr name="TextBox 4" id="4"/>
          <p:cNvSpPr txBox="true"/>
          <p:nvPr/>
        </p:nvSpPr>
        <p:spPr>
          <a:xfrm rot="0">
            <a:off x="13541302" y="186349"/>
            <a:ext cx="4589318" cy="963930"/>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a very dark setting old evil granma serving cookies on a plate with chemstry bottles --s 250 --ar 16:9 - Image #1 @lastknight</a:t>
            </a:r>
          </a:p>
        </p:txBody>
      </p:sp>
    </p:spTree>
  </p:cSld>
  <p:clrMapOvr>
    <a:masterClrMapping/>
  </p:clrMapOvr>
</p:sld>
</file>

<file path=ppt/slides/slide7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4341029" y="-115209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TextBox 4" id="4"/>
          <p:cNvSpPr txBox="true"/>
          <p:nvPr/>
        </p:nvSpPr>
        <p:spPr>
          <a:xfrm rot="0">
            <a:off x="11775849" y="6640460"/>
            <a:ext cx="6134993" cy="2617840"/>
          </a:xfrm>
          <a:prstGeom prst="rect">
            <a:avLst/>
          </a:prstGeom>
        </p:spPr>
        <p:txBody>
          <a:bodyPr anchor="t" rtlCol="false" tIns="0" lIns="0" bIns="0" rIns="0">
            <a:spAutoFit/>
          </a:bodyPr>
          <a:lstStyle/>
          <a:p>
            <a:pPr algn="r">
              <a:lnSpc>
                <a:spcPts val="9300"/>
              </a:lnSpc>
            </a:pPr>
            <a:r>
              <a:rPr lang="en-US" sz="9490">
                <a:solidFill>
                  <a:srgbClr val="FFFFFF"/>
                </a:solidFill>
                <a:latin typeface="DIN 1451 Std"/>
                <a:ea typeface="DIN 1451 Std"/>
                <a:cs typeface="DIN 1451 Std"/>
                <a:sym typeface="DIN 1451 Std"/>
              </a:rPr>
              <a:t>THE CHALLENGE:</a:t>
            </a:r>
          </a:p>
          <a:p>
            <a:pPr algn="r">
              <a:lnSpc>
                <a:spcPts val="9300"/>
              </a:lnSpc>
            </a:pPr>
            <a:r>
              <a:rPr lang="en-US" sz="9490">
                <a:solidFill>
                  <a:srgbClr val="60B1AE"/>
                </a:solidFill>
                <a:latin typeface="DIN 1451 Std"/>
                <a:ea typeface="DIN 1451 Std"/>
                <a:cs typeface="DIN 1451 Std"/>
                <a:sym typeface="DIN 1451 Std"/>
              </a:rPr>
              <a:t>ALIGNMENT</a:t>
            </a:r>
          </a:p>
        </p:txBody>
      </p:sp>
    </p:spTree>
  </p:cSld>
  <p:clrMapOvr>
    <a:masterClrMapping/>
  </p:clrMapOvr>
</p:sld>
</file>

<file path=ppt/slides/slide7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248372" y="-2166301"/>
            <a:ext cx="18784745" cy="15780054"/>
          </a:xfrm>
          <a:custGeom>
            <a:avLst/>
            <a:gdLst/>
            <a:ahLst/>
            <a:cxnLst/>
            <a:rect r="r" b="b" t="t" l="l"/>
            <a:pathLst>
              <a:path h="15780054" w="18784745">
                <a:moveTo>
                  <a:pt x="0" y="0"/>
                </a:moveTo>
                <a:lnTo>
                  <a:pt x="18784744" y="0"/>
                </a:lnTo>
                <a:lnTo>
                  <a:pt x="18784744" y="15780053"/>
                </a:lnTo>
                <a:lnTo>
                  <a:pt x="0" y="15780053"/>
                </a:lnTo>
                <a:lnTo>
                  <a:pt x="0" y="0"/>
                </a:lnTo>
                <a:close/>
              </a:path>
            </a:pathLst>
          </a:custGeom>
          <a:blipFill>
            <a:blip r:embed="rId3"/>
            <a:stretch>
              <a:fillRect l="0" t="-54298" r="0" b="-51317"/>
            </a:stretch>
          </a:blipFill>
        </p:spPr>
      </p:sp>
      <p:sp>
        <p:nvSpPr>
          <p:cNvPr name="Freeform 4" id="4"/>
          <p:cNvSpPr/>
          <p:nvPr/>
        </p:nvSpPr>
        <p:spPr>
          <a:xfrm flipH="false" flipV="false" rot="0">
            <a:off x="626235" y="3122322"/>
            <a:ext cx="4332131" cy="4332131"/>
          </a:xfrm>
          <a:custGeom>
            <a:avLst/>
            <a:gdLst/>
            <a:ahLst/>
            <a:cxnLst/>
            <a:rect r="r" b="b" t="t" l="l"/>
            <a:pathLst>
              <a:path h="4332131" w="4332131">
                <a:moveTo>
                  <a:pt x="0" y="0"/>
                </a:moveTo>
                <a:lnTo>
                  <a:pt x="4332131" y="0"/>
                </a:lnTo>
                <a:lnTo>
                  <a:pt x="4332131" y="4332131"/>
                </a:lnTo>
                <a:lnTo>
                  <a:pt x="0" y="4332131"/>
                </a:lnTo>
                <a:lnTo>
                  <a:pt x="0" y="0"/>
                </a:lnTo>
                <a:close/>
              </a:path>
            </a:pathLst>
          </a:custGeom>
          <a:blipFill>
            <a:blip r:embed="rId4">
              <a:extLst>
                <a:ext uri="{96DAC541-7B7A-43D3-8B79-37D633B846F1}">
                  <asvg:svgBlip xmlns:asvg="http://schemas.microsoft.com/office/drawing/2016/SVG/main" r:embed="rId5"/>
                </a:ext>
              </a:extLst>
            </a:blip>
            <a:stretch>
              <a:fillRect l="0" t="0" r="0" b="0"/>
            </a:stretch>
          </a:blipFill>
        </p:spPr>
      </p:sp>
      <p:sp>
        <p:nvSpPr>
          <p:cNvPr name="Freeform 5" id="5"/>
          <p:cNvSpPr/>
          <p:nvPr/>
        </p:nvSpPr>
        <p:spPr>
          <a:xfrm flipH="false" flipV="false" rot="0">
            <a:off x="7086600" y="3086100"/>
            <a:ext cx="4114800" cy="4114800"/>
          </a:xfrm>
          <a:custGeom>
            <a:avLst/>
            <a:gdLst/>
            <a:ahLst/>
            <a:cxnLst/>
            <a:rect r="r" b="b" t="t" l="l"/>
            <a:pathLst>
              <a:path h="4114800" w="4114800">
                <a:moveTo>
                  <a:pt x="0" y="0"/>
                </a:moveTo>
                <a:lnTo>
                  <a:pt x="4114800" y="0"/>
                </a:lnTo>
                <a:lnTo>
                  <a:pt x="4114800" y="4114800"/>
                </a:lnTo>
                <a:lnTo>
                  <a:pt x="0" y="4114800"/>
                </a:lnTo>
                <a:lnTo>
                  <a:pt x="0" y="0"/>
                </a:lnTo>
                <a:close/>
              </a:path>
            </a:pathLst>
          </a:custGeom>
          <a:blipFill>
            <a:blip r:embed="rId6">
              <a:extLst>
                <a:ext uri="{96DAC541-7B7A-43D3-8B79-37D633B846F1}">
                  <asvg:svgBlip xmlns:asvg="http://schemas.microsoft.com/office/drawing/2016/SVG/main" r:embed="rId7"/>
                </a:ext>
              </a:extLst>
            </a:blip>
            <a:stretch>
              <a:fillRect l="0" t="0" r="0" b="0"/>
            </a:stretch>
          </a:blipFill>
        </p:spPr>
      </p:sp>
      <p:sp>
        <p:nvSpPr>
          <p:cNvPr name="Freeform 6" id="6"/>
          <p:cNvSpPr/>
          <p:nvPr/>
        </p:nvSpPr>
        <p:spPr>
          <a:xfrm flipH="false" flipV="false" rot="0">
            <a:off x="13325475" y="3086100"/>
            <a:ext cx="4125113" cy="4114800"/>
          </a:xfrm>
          <a:custGeom>
            <a:avLst/>
            <a:gdLst/>
            <a:ahLst/>
            <a:cxnLst/>
            <a:rect r="r" b="b" t="t" l="l"/>
            <a:pathLst>
              <a:path h="4114800" w="4125113">
                <a:moveTo>
                  <a:pt x="0" y="0"/>
                </a:moveTo>
                <a:lnTo>
                  <a:pt x="4125113" y="0"/>
                </a:lnTo>
                <a:lnTo>
                  <a:pt x="4125113" y="4114800"/>
                </a:lnTo>
                <a:lnTo>
                  <a:pt x="0" y="4114800"/>
                </a:lnTo>
                <a:lnTo>
                  <a:pt x="0" y="0"/>
                </a:lnTo>
                <a:close/>
              </a:path>
            </a:pathLst>
          </a:custGeom>
          <a:blipFill>
            <a:blip r:embed="rId8">
              <a:extLst>
                <a:ext uri="{96DAC541-7B7A-43D3-8B79-37D633B846F1}">
                  <asvg:svgBlip xmlns:asvg="http://schemas.microsoft.com/office/drawing/2016/SVG/main" r:embed="rId9"/>
                </a:ext>
              </a:extLst>
            </a:blip>
            <a:stretch>
              <a:fillRect l="0" t="0" r="0" b="0"/>
            </a:stretch>
          </a:blipFill>
        </p:spPr>
      </p:sp>
      <p:sp>
        <p:nvSpPr>
          <p:cNvPr name="TextBox 7" id="7"/>
          <p:cNvSpPr txBox="true"/>
          <p:nvPr/>
        </p:nvSpPr>
        <p:spPr>
          <a:xfrm rot="0">
            <a:off x="626235" y="8072280"/>
            <a:ext cx="4631185" cy="755651"/>
          </a:xfrm>
          <a:prstGeom prst="rect">
            <a:avLst/>
          </a:prstGeom>
        </p:spPr>
        <p:txBody>
          <a:bodyPr anchor="t" rtlCol="false" tIns="0" lIns="0" bIns="0" rIns="0">
            <a:spAutoFit/>
          </a:bodyPr>
          <a:lstStyle/>
          <a:p>
            <a:pPr algn="ctr">
              <a:lnSpc>
                <a:spcPts val="5599"/>
              </a:lnSpc>
              <a:spcBef>
                <a:spcPct val="0"/>
              </a:spcBef>
            </a:pPr>
            <a:r>
              <a:rPr lang="en-US" sz="3999">
                <a:solidFill>
                  <a:srgbClr val="FFFFFF"/>
                </a:solidFill>
                <a:latin typeface="DIN 1451 Std"/>
                <a:ea typeface="DIN 1451 Std"/>
                <a:cs typeface="DIN 1451 Std"/>
                <a:sym typeface="DIN 1451 Std"/>
              </a:rPr>
              <a:t>DATA ETHICS</a:t>
            </a:r>
          </a:p>
        </p:txBody>
      </p:sp>
      <p:sp>
        <p:nvSpPr>
          <p:cNvPr name="TextBox 8" id="8"/>
          <p:cNvSpPr txBox="true"/>
          <p:nvPr/>
        </p:nvSpPr>
        <p:spPr>
          <a:xfrm rot="0">
            <a:off x="6828407" y="8072280"/>
            <a:ext cx="4631185" cy="755651"/>
          </a:xfrm>
          <a:prstGeom prst="rect">
            <a:avLst/>
          </a:prstGeom>
        </p:spPr>
        <p:txBody>
          <a:bodyPr anchor="t" rtlCol="false" tIns="0" lIns="0" bIns="0" rIns="0">
            <a:spAutoFit/>
          </a:bodyPr>
          <a:lstStyle/>
          <a:p>
            <a:pPr algn="ctr">
              <a:lnSpc>
                <a:spcPts val="5599"/>
              </a:lnSpc>
              <a:spcBef>
                <a:spcPct val="0"/>
              </a:spcBef>
            </a:pPr>
            <a:r>
              <a:rPr lang="en-US" sz="3999">
                <a:solidFill>
                  <a:srgbClr val="FFFFFF"/>
                </a:solidFill>
                <a:latin typeface="DIN 1451 Std"/>
                <a:ea typeface="DIN 1451 Std"/>
                <a:cs typeface="DIN 1451 Std"/>
                <a:sym typeface="DIN 1451 Std"/>
              </a:rPr>
              <a:t>INSTRUCTIONAL ETHICS</a:t>
            </a:r>
          </a:p>
        </p:txBody>
      </p:sp>
      <p:sp>
        <p:nvSpPr>
          <p:cNvPr name="TextBox 9" id="9"/>
          <p:cNvSpPr txBox="true"/>
          <p:nvPr/>
        </p:nvSpPr>
        <p:spPr>
          <a:xfrm rot="0">
            <a:off x="13072439" y="8072280"/>
            <a:ext cx="4631185" cy="755651"/>
          </a:xfrm>
          <a:prstGeom prst="rect">
            <a:avLst/>
          </a:prstGeom>
        </p:spPr>
        <p:txBody>
          <a:bodyPr anchor="t" rtlCol="false" tIns="0" lIns="0" bIns="0" rIns="0">
            <a:spAutoFit/>
          </a:bodyPr>
          <a:lstStyle/>
          <a:p>
            <a:pPr algn="ctr">
              <a:lnSpc>
                <a:spcPts val="5599"/>
              </a:lnSpc>
              <a:spcBef>
                <a:spcPct val="0"/>
              </a:spcBef>
            </a:pPr>
            <a:r>
              <a:rPr lang="en-US" sz="3999">
                <a:solidFill>
                  <a:srgbClr val="FFFFFF"/>
                </a:solidFill>
                <a:latin typeface="DIN 1451 Std"/>
                <a:ea typeface="DIN 1451 Std"/>
                <a:cs typeface="DIN 1451 Std"/>
                <a:sym typeface="DIN 1451 Std"/>
              </a:rPr>
              <a:t>BEHAVIOURAL ETHICS</a:t>
            </a:r>
          </a:p>
        </p:txBody>
      </p:sp>
      <p:sp>
        <p:nvSpPr>
          <p:cNvPr name="TextBox 10" id="10"/>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FFFFFF"/>
                </a:solidFill>
                <a:latin typeface="DIN 1451 Std"/>
                <a:ea typeface="DIN 1451 Std"/>
                <a:cs typeface="DIN 1451 Std"/>
                <a:sym typeface="DIN 1451 Std"/>
              </a:rPr>
              <a:t>DATA, RULES, ALIGNMENT</a:t>
            </a:r>
          </a:p>
        </p:txBody>
      </p:sp>
    </p:spTree>
  </p:cSld>
  <p:clrMapOvr>
    <a:masterClrMapping/>
  </p:clrMapOvr>
</p:sld>
</file>

<file path=ppt/slides/slide7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TextBox 2" id="2"/>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000000"/>
                </a:solidFill>
                <a:latin typeface="DIN 1451 Std"/>
                <a:ea typeface="DIN 1451 Std"/>
                <a:cs typeface="DIN 1451 Std"/>
                <a:sym typeface="DIN 1451 Std"/>
              </a:rPr>
              <a:t>INTELLIGENZA ARTIFICIALE E ALLINEAMENTO</a:t>
            </a:r>
          </a:p>
        </p:txBody>
      </p:sp>
      <p:sp>
        <p:nvSpPr>
          <p:cNvPr name="Freeform 3" id="3"/>
          <p:cNvSpPr/>
          <p:nvPr/>
        </p:nvSpPr>
        <p:spPr>
          <a:xfrm flipH="false" flipV="false" rot="0">
            <a:off x="1028700" y="2458761"/>
            <a:ext cx="15895238" cy="5690387"/>
          </a:xfrm>
          <a:custGeom>
            <a:avLst/>
            <a:gdLst/>
            <a:ahLst/>
            <a:cxnLst/>
            <a:rect r="r" b="b" t="t" l="l"/>
            <a:pathLst>
              <a:path h="5690387" w="15895238">
                <a:moveTo>
                  <a:pt x="0" y="0"/>
                </a:moveTo>
                <a:lnTo>
                  <a:pt x="15895238" y="0"/>
                </a:lnTo>
                <a:lnTo>
                  <a:pt x="15895238" y="5690387"/>
                </a:lnTo>
                <a:lnTo>
                  <a:pt x="0" y="5690387"/>
                </a:lnTo>
                <a:lnTo>
                  <a:pt x="0" y="0"/>
                </a:lnTo>
                <a:close/>
              </a:path>
            </a:pathLst>
          </a:custGeom>
          <a:blipFill>
            <a:blip r:embed="rId2"/>
            <a:stretch>
              <a:fillRect l="0" t="0" r="0" b="0"/>
            </a:stretch>
          </a:blipFill>
        </p:spPr>
      </p:sp>
    </p:spTree>
  </p:cSld>
  <p:clrMapOvr>
    <a:masterClrMapping/>
  </p:clrMapOvr>
</p:sld>
</file>

<file path=ppt/slides/slide7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2140324" y="1422051"/>
            <a:ext cx="14007353" cy="8334375"/>
          </a:xfrm>
          <a:custGeom>
            <a:avLst/>
            <a:gdLst/>
            <a:ahLst/>
            <a:cxnLst/>
            <a:rect r="r" b="b" t="t" l="l"/>
            <a:pathLst>
              <a:path h="8334375" w="14007353">
                <a:moveTo>
                  <a:pt x="0" y="0"/>
                </a:moveTo>
                <a:lnTo>
                  <a:pt x="14007352" y="0"/>
                </a:lnTo>
                <a:lnTo>
                  <a:pt x="14007352" y="8334375"/>
                </a:lnTo>
                <a:lnTo>
                  <a:pt x="0" y="8334375"/>
                </a:lnTo>
                <a:lnTo>
                  <a:pt x="0" y="0"/>
                </a:lnTo>
                <a:close/>
              </a:path>
            </a:pathLst>
          </a:custGeom>
          <a:blipFill>
            <a:blip r:embed="rId2"/>
            <a:stretch>
              <a:fillRect l="0" t="0" r="0" b="0"/>
            </a:stretch>
          </a:blipFill>
        </p:spPr>
      </p:sp>
      <p:sp>
        <p:nvSpPr>
          <p:cNvPr name="TextBox 3" id="3"/>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000000"/>
                </a:solidFill>
                <a:latin typeface="DIN 1451 Std"/>
                <a:ea typeface="DIN 1451 Std"/>
                <a:cs typeface="DIN 1451 Std"/>
                <a:sym typeface="DIN 1451 Std"/>
              </a:rPr>
              <a:t>INSTRUCTGPT ARTIFICIALE E ALLINEAMENTO</a:t>
            </a:r>
          </a:p>
        </p:txBody>
      </p:sp>
    </p:spTree>
  </p:cSld>
  <p:clrMapOvr>
    <a:masterClrMapping/>
  </p:clrMapOvr>
</p:sld>
</file>

<file path=ppt/slides/slide7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8339848" y="-1049961"/>
            <a:ext cx="14089704" cy="11836003"/>
          </a:xfrm>
          <a:custGeom>
            <a:avLst/>
            <a:gdLst/>
            <a:ahLst/>
            <a:cxnLst/>
            <a:rect r="r" b="b" t="t" l="l"/>
            <a:pathLst>
              <a:path h="11836003" w="14089704">
                <a:moveTo>
                  <a:pt x="0" y="0"/>
                </a:moveTo>
                <a:lnTo>
                  <a:pt x="14089705" y="0"/>
                </a:lnTo>
                <a:lnTo>
                  <a:pt x="14089705" y="11836002"/>
                </a:lnTo>
                <a:lnTo>
                  <a:pt x="0" y="11836002"/>
                </a:lnTo>
                <a:lnTo>
                  <a:pt x="0" y="0"/>
                </a:lnTo>
                <a:close/>
              </a:path>
            </a:pathLst>
          </a:custGeom>
          <a:blipFill>
            <a:blip r:embed="rId3"/>
            <a:stretch>
              <a:fillRect l="0" t="-54298" r="0" b="-51317"/>
            </a:stretch>
          </a:blipFill>
        </p:spPr>
      </p:sp>
      <p:sp>
        <p:nvSpPr>
          <p:cNvPr name="Freeform 4" id="4"/>
          <p:cNvSpPr/>
          <p:nvPr/>
        </p:nvSpPr>
        <p:spPr>
          <a:xfrm flipH="false" flipV="false" rot="0">
            <a:off x="1958460" y="149550"/>
            <a:ext cx="14371080" cy="9987900"/>
          </a:xfrm>
          <a:custGeom>
            <a:avLst/>
            <a:gdLst/>
            <a:ahLst/>
            <a:cxnLst/>
            <a:rect r="r" b="b" t="t" l="l"/>
            <a:pathLst>
              <a:path h="9987900" w="14371080">
                <a:moveTo>
                  <a:pt x="0" y="0"/>
                </a:moveTo>
                <a:lnTo>
                  <a:pt x="14371080" y="0"/>
                </a:lnTo>
                <a:lnTo>
                  <a:pt x="14371080" y="9987900"/>
                </a:lnTo>
                <a:lnTo>
                  <a:pt x="0" y="9987900"/>
                </a:lnTo>
                <a:lnTo>
                  <a:pt x="0" y="0"/>
                </a:lnTo>
                <a:close/>
              </a:path>
            </a:pathLst>
          </a:custGeom>
          <a:blipFill>
            <a:blip r:embed="rId4"/>
            <a:stretch>
              <a:fillRect l="0" t="0" r="0" b="0"/>
            </a:stretch>
          </a:blipFill>
        </p:spPr>
      </p:sp>
    </p:spTree>
  </p:cSld>
  <p:clrMapOvr>
    <a:masterClrMapping/>
  </p:clrMapOvr>
</p:sld>
</file>

<file path=ppt/slides/slide78.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4341029" y="-115209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290976" y="321613"/>
            <a:ext cx="9700784" cy="9241757"/>
          </a:xfrm>
          <a:custGeom>
            <a:avLst/>
            <a:gdLst/>
            <a:ahLst/>
            <a:cxnLst/>
            <a:rect r="r" b="b" t="t" l="l"/>
            <a:pathLst>
              <a:path h="9241757" w="9700784">
                <a:moveTo>
                  <a:pt x="0" y="0"/>
                </a:moveTo>
                <a:lnTo>
                  <a:pt x="9700784" y="0"/>
                </a:lnTo>
                <a:lnTo>
                  <a:pt x="9700784" y="9241757"/>
                </a:lnTo>
                <a:lnTo>
                  <a:pt x="0" y="9241757"/>
                </a:lnTo>
                <a:lnTo>
                  <a:pt x="0" y="0"/>
                </a:lnTo>
                <a:close/>
              </a:path>
            </a:pathLst>
          </a:custGeom>
          <a:blipFill>
            <a:blip r:embed="rId4"/>
            <a:stretch>
              <a:fillRect l="0" t="0" r="0" b="0"/>
            </a:stretch>
          </a:blipFill>
        </p:spPr>
      </p:sp>
      <p:sp>
        <p:nvSpPr>
          <p:cNvPr name="TextBox 5" id="5"/>
          <p:cNvSpPr txBox="true"/>
          <p:nvPr/>
        </p:nvSpPr>
        <p:spPr>
          <a:xfrm rot="0">
            <a:off x="11775849" y="6640460"/>
            <a:ext cx="6134993" cy="2617840"/>
          </a:xfrm>
          <a:prstGeom prst="rect">
            <a:avLst/>
          </a:prstGeom>
        </p:spPr>
        <p:txBody>
          <a:bodyPr anchor="t" rtlCol="false" tIns="0" lIns="0" bIns="0" rIns="0">
            <a:spAutoFit/>
          </a:bodyPr>
          <a:lstStyle/>
          <a:p>
            <a:pPr algn="r">
              <a:lnSpc>
                <a:spcPts val="9300"/>
              </a:lnSpc>
            </a:pPr>
            <a:r>
              <a:rPr lang="en-US" sz="9490">
                <a:solidFill>
                  <a:srgbClr val="FFFFFF"/>
                </a:solidFill>
                <a:latin typeface="DIN 1451 Std"/>
                <a:ea typeface="DIN 1451 Std"/>
                <a:cs typeface="DIN 1451 Std"/>
                <a:sym typeface="DIN 1451 Std"/>
              </a:rPr>
              <a:t>THE CHALLENGE:</a:t>
            </a:r>
          </a:p>
          <a:p>
            <a:pPr algn="r">
              <a:lnSpc>
                <a:spcPts val="9300"/>
              </a:lnSpc>
            </a:pPr>
            <a:r>
              <a:rPr lang="en-US" sz="9490">
                <a:solidFill>
                  <a:srgbClr val="60B1AE"/>
                </a:solidFill>
                <a:latin typeface="DIN 1451 Std"/>
                <a:ea typeface="DIN 1451 Std"/>
                <a:cs typeface="DIN 1451 Std"/>
                <a:sym typeface="DIN 1451 Std"/>
              </a:rPr>
              <a:t>ALIGNMENT</a:t>
            </a:r>
          </a:p>
        </p:txBody>
      </p:sp>
    </p:spTree>
  </p:cSld>
  <p:clrMapOvr>
    <a:masterClrMapping/>
  </p:clrMapOvr>
</p:sld>
</file>

<file path=ppt/slides/slide79.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4341029" y="-115209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254311" y="2012746"/>
            <a:ext cx="11131571" cy="6261509"/>
          </a:xfrm>
          <a:custGeom>
            <a:avLst/>
            <a:gdLst/>
            <a:ahLst/>
            <a:cxnLst/>
            <a:rect r="r" b="b" t="t" l="l"/>
            <a:pathLst>
              <a:path h="6261509" w="11131571">
                <a:moveTo>
                  <a:pt x="0" y="0"/>
                </a:moveTo>
                <a:lnTo>
                  <a:pt x="11131571" y="0"/>
                </a:lnTo>
                <a:lnTo>
                  <a:pt x="11131571" y="6261508"/>
                </a:lnTo>
                <a:lnTo>
                  <a:pt x="0" y="6261508"/>
                </a:lnTo>
                <a:lnTo>
                  <a:pt x="0" y="0"/>
                </a:lnTo>
                <a:close/>
              </a:path>
            </a:pathLst>
          </a:custGeom>
          <a:blipFill>
            <a:blip r:embed="rId4"/>
            <a:stretch>
              <a:fillRect l="0" t="0" r="0" b="0"/>
            </a:stretch>
          </a:blipFill>
        </p:spPr>
      </p:sp>
      <p:sp>
        <p:nvSpPr>
          <p:cNvPr name="TextBox 5" id="5"/>
          <p:cNvSpPr txBox="true"/>
          <p:nvPr/>
        </p:nvSpPr>
        <p:spPr>
          <a:xfrm rot="0">
            <a:off x="11775849" y="6640460"/>
            <a:ext cx="6134993" cy="2617840"/>
          </a:xfrm>
          <a:prstGeom prst="rect">
            <a:avLst/>
          </a:prstGeom>
        </p:spPr>
        <p:txBody>
          <a:bodyPr anchor="t" rtlCol="false" tIns="0" lIns="0" bIns="0" rIns="0">
            <a:spAutoFit/>
          </a:bodyPr>
          <a:lstStyle/>
          <a:p>
            <a:pPr algn="r">
              <a:lnSpc>
                <a:spcPts val="9300"/>
              </a:lnSpc>
            </a:pPr>
            <a:r>
              <a:rPr lang="en-US" sz="9490">
                <a:solidFill>
                  <a:srgbClr val="FFFFFF"/>
                </a:solidFill>
                <a:latin typeface="DIN 1451 Std"/>
                <a:ea typeface="DIN 1451 Std"/>
                <a:cs typeface="DIN 1451 Std"/>
                <a:sym typeface="DIN 1451 Std"/>
              </a:rPr>
              <a:t>THE CHALLENGE:</a:t>
            </a:r>
          </a:p>
          <a:p>
            <a:pPr algn="r">
              <a:lnSpc>
                <a:spcPts val="9300"/>
              </a:lnSpc>
            </a:pPr>
            <a:r>
              <a:rPr lang="en-US" sz="9490">
                <a:solidFill>
                  <a:srgbClr val="60B1AE"/>
                </a:solidFill>
                <a:latin typeface="DIN 1451 Std"/>
                <a:ea typeface="DIN 1451 Std"/>
                <a:cs typeface="DIN 1451 Std"/>
                <a:sym typeface="DIN 1451 Std"/>
              </a:rPr>
              <a:t>ALIGNMENT</a:t>
            </a:r>
          </a:p>
        </p:txBody>
      </p:sp>
    </p:spTree>
  </p:cSld>
  <p:clrMapOvr>
    <a:masterClrMapping/>
  </p:clrMapOvr>
</p:sld>
</file>

<file path=ppt/slides/slide80.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4341029" y="-115209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293776" y="507162"/>
            <a:ext cx="11396652" cy="8517498"/>
          </a:xfrm>
          <a:custGeom>
            <a:avLst/>
            <a:gdLst/>
            <a:ahLst/>
            <a:cxnLst/>
            <a:rect r="r" b="b" t="t" l="l"/>
            <a:pathLst>
              <a:path h="8517498" w="11396652">
                <a:moveTo>
                  <a:pt x="0" y="0"/>
                </a:moveTo>
                <a:lnTo>
                  <a:pt x="11396652" y="0"/>
                </a:lnTo>
                <a:lnTo>
                  <a:pt x="11396652" y="8517498"/>
                </a:lnTo>
                <a:lnTo>
                  <a:pt x="0" y="8517498"/>
                </a:lnTo>
                <a:lnTo>
                  <a:pt x="0" y="0"/>
                </a:lnTo>
                <a:close/>
              </a:path>
            </a:pathLst>
          </a:custGeom>
          <a:blipFill>
            <a:blip r:embed="rId4"/>
            <a:stretch>
              <a:fillRect l="0" t="0" r="0" b="0"/>
            </a:stretch>
          </a:blipFill>
        </p:spPr>
      </p:sp>
      <p:sp>
        <p:nvSpPr>
          <p:cNvPr name="TextBox 5" id="5"/>
          <p:cNvSpPr txBox="true"/>
          <p:nvPr/>
        </p:nvSpPr>
        <p:spPr>
          <a:xfrm rot="0">
            <a:off x="12722842" y="9258300"/>
            <a:ext cx="5188000" cy="222637"/>
          </a:xfrm>
          <a:prstGeom prst="rect">
            <a:avLst/>
          </a:prstGeom>
        </p:spPr>
        <p:txBody>
          <a:bodyPr anchor="t" rtlCol="false" tIns="0" lIns="0" bIns="0" rIns="0">
            <a:spAutoFit/>
          </a:bodyPr>
          <a:lstStyle/>
          <a:p>
            <a:pPr algn="r">
              <a:lnSpc>
                <a:spcPts val="1461"/>
              </a:lnSpc>
            </a:pPr>
            <a:r>
              <a:rPr lang="en-US" sz="1491">
                <a:solidFill>
                  <a:srgbClr val="FFFFFF"/>
                </a:solidFill>
                <a:latin typeface="DIN 1451 Std"/>
                <a:ea typeface="DIN 1451 Std"/>
                <a:cs typeface="DIN 1451 Std"/>
                <a:sym typeface="DIN 1451 Std"/>
              </a:rPr>
              <a:t>2024-02-26, THREAD: HTTPS://TWITTER.COM/LASTKNIGHT/STATUS/1762133775176142849</a:t>
            </a:r>
          </a:p>
        </p:txBody>
      </p:sp>
      <p:grpSp>
        <p:nvGrpSpPr>
          <p:cNvPr name="Group 6" id="6"/>
          <p:cNvGrpSpPr/>
          <p:nvPr/>
        </p:nvGrpSpPr>
        <p:grpSpPr>
          <a:xfrm rot="0">
            <a:off x="522748" y="692447"/>
            <a:ext cx="9756839" cy="2987170"/>
            <a:chOff x="0" y="0"/>
            <a:chExt cx="2569702" cy="786744"/>
          </a:xfrm>
        </p:grpSpPr>
        <p:sp>
          <p:nvSpPr>
            <p:cNvPr name="Freeform 7" id="7"/>
            <p:cNvSpPr/>
            <p:nvPr/>
          </p:nvSpPr>
          <p:spPr>
            <a:xfrm flipH="false" flipV="false" rot="0">
              <a:off x="0" y="0"/>
              <a:ext cx="2569702" cy="786744"/>
            </a:xfrm>
            <a:custGeom>
              <a:avLst/>
              <a:gdLst/>
              <a:ahLst/>
              <a:cxnLst/>
              <a:rect r="r" b="b" t="t" l="l"/>
              <a:pathLst>
                <a:path h="786744" w="2569702">
                  <a:moveTo>
                    <a:pt x="0" y="0"/>
                  </a:moveTo>
                  <a:lnTo>
                    <a:pt x="2569702" y="0"/>
                  </a:lnTo>
                  <a:lnTo>
                    <a:pt x="2569702" y="786744"/>
                  </a:lnTo>
                  <a:lnTo>
                    <a:pt x="0" y="786744"/>
                  </a:lnTo>
                  <a:close/>
                </a:path>
              </a:pathLst>
            </a:custGeom>
            <a:solidFill>
              <a:srgbClr val="000000">
                <a:alpha val="0"/>
              </a:srgbClr>
            </a:solidFill>
            <a:ln w="85725" cap="sq">
              <a:solidFill>
                <a:srgbClr val="FA5A78"/>
              </a:solidFill>
              <a:prstDash val="solid"/>
              <a:miter/>
            </a:ln>
          </p:spPr>
        </p:sp>
        <p:sp>
          <p:nvSpPr>
            <p:cNvPr name="TextBox 8" id="8"/>
            <p:cNvSpPr txBox="true"/>
            <p:nvPr/>
          </p:nvSpPr>
          <p:spPr>
            <a:xfrm>
              <a:off x="0" y="-85725"/>
              <a:ext cx="2569702" cy="872469"/>
            </a:xfrm>
            <a:prstGeom prst="rect">
              <a:avLst/>
            </a:prstGeom>
          </p:spPr>
          <p:txBody>
            <a:bodyPr anchor="ctr" rtlCol="false" tIns="50800" lIns="50800" bIns="50800" rIns="50800"/>
            <a:lstStyle/>
            <a:p>
              <a:pPr algn="ctr">
                <a:lnSpc>
                  <a:spcPts val="3079"/>
                </a:lnSpc>
              </a:pPr>
            </a:p>
          </p:txBody>
        </p:sp>
      </p:grpSp>
      <p:sp>
        <p:nvSpPr>
          <p:cNvPr name="TextBox 9" id="9"/>
          <p:cNvSpPr txBox="true"/>
          <p:nvPr/>
        </p:nvSpPr>
        <p:spPr>
          <a:xfrm rot="0">
            <a:off x="11775849" y="6640460"/>
            <a:ext cx="6134993" cy="2617840"/>
          </a:xfrm>
          <a:prstGeom prst="rect">
            <a:avLst/>
          </a:prstGeom>
        </p:spPr>
        <p:txBody>
          <a:bodyPr anchor="t" rtlCol="false" tIns="0" lIns="0" bIns="0" rIns="0">
            <a:spAutoFit/>
          </a:bodyPr>
          <a:lstStyle/>
          <a:p>
            <a:pPr algn="r">
              <a:lnSpc>
                <a:spcPts val="9300"/>
              </a:lnSpc>
            </a:pPr>
            <a:r>
              <a:rPr lang="en-US" sz="9490">
                <a:solidFill>
                  <a:srgbClr val="FFFFFF"/>
                </a:solidFill>
                <a:latin typeface="DIN 1451 Std"/>
                <a:ea typeface="DIN 1451 Std"/>
                <a:cs typeface="DIN 1451 Std"/>
                <a:sym typeface="DIN 1451 Std"/>
              </a:rPr>
              <a:t>THE CHALLENGE:</a:t>
            </a:r>
          </a:p>
          <a:p>
            <a:pPr algn="r">
              <a:lnSpc>
                <a:spcPts val="9300"/>
              </a:lnSpc>
            </a:pPr>
            <a:r>
              <a:rPr lang="en-US" sz="9490">
                <a:solidFill>
                  <a:srgbClr val="60B1AE"/>
                </a:solidFill>
                <a:latin typeface="DIN 1451 Std"/>
                <a:ea typeface="DIN 1451 Std"/>
                <a:cs typeface="DIN 1451 Std"/>
                <a:sym typeface="DIN 1451 Std"/>
              </a:rPr>
              <a:t>ALIGNMENT</a:t>
            </a:r>
          </a:p>
        </p:txBody>
      </p:sp>
    </p:spTree>
  </p:cSld>
  <p:clrMapOvr>
    <a:masterClrMapping/>
  </p:clrMapOvr>
</p:sld>
</file>

<file path=ppt/slides/slide8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4341029" y="-115209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2446332" y="140606"/>
            <a:ext cx="5665709" cy="9340331"/>
          </a:xfrm>
          <a:custGeom>
            <a:avLst/>
            <a:gdLst/>
            <a:ahLst/>
            <a:cxnLst/>
            <a:rect r="r" b="b" t="t" l="l"/>
            <a:pathLst>
              <a:path h="9340331" w="5665709">
                <a:moveTo>
                  <a:pt x="0" y="0"/>
                </a:moveTo>
                <a:lnTo>
                  <a:pt x="5665708" y="0"/>
                </a:lnTo>
                <a:lnTo>
                  <a:pt x="5665708" y="9340331"/>
                </a:lnTo>
                <a:lnTo>
                  <a:pt x="0" y="9340331"/>
                </a:lnTo>
                <a:lnTo>
                  <a:pt x="0" y="0"/>
                </a:lnTo>
                <a:close/>
              </a:path>
            </a:pathLst>
          </a:custGeom>
          <a:blipFill>
            <a:blip r:embed="rId4"/>
            <a:stretch>
              <a:fillRect l="0" t="0" r="-59975" b="0"/>
            </a:stretch>
          </a:blipFill>
        </p:spPr>
      </p:sp>
      <p:grpSp>
        <p:nvGrpSpPr>
          <p:cNvPr name="Group 5" id="5"/>
          <p:cNvGrpSpPr/>
          <p:nvPr/>
        </p:nvGrpSpPr>
        <p:grpSpPr>
          <a:xfrm rot="0">
            <a:off x="2446332" y="409788"/>
            <a:ext cx="4909247" cy="2916505"/>
            <a:chOff x="0" y="0"/>
            <a:chExt cx="1292970" cy="768133"/>
          </a:xfrm>
        </p:grpSpPr>
        <p:sp>
          <p:nvSpPr>
            <p:cNvPr name="Freeform 6" id="6"/>
            <p:cNvSpPr/>
            <p:nvPr/>
          </p:nvSpPr>
          <p:spPr>
            <a:xfrm flipH="false" flipV="false" rot="0">
              <a:off x="0" y="0"/>
              <a:ext cx="1292970" cy="768133"/>
            </a:xfrm>
            <a:custGeom>
              <a:avLst/>
              <a:gdLst/>
              <a:ahLst/>
              <a:cxnLst/>
              <a:rect r="r" b="b" t="t" l="l"/>
              <a:pathLst>
                <a:path h="768133" w="1292970">
                  <a:moveTo>
                    <a:pt x="0" y="0"/>
                  </a:moveTo>
                  <a:lnTo>
                    <a:pt x="1292970" y="0"/>
                  </a:lnTo>
                  <a:lnTo>
                    <a:pt x="1292970" y="768133"/>
                  </a:lnTo>
                  <a:lnTo>
                    <a:pt x="0" y="768133"/>
                  </a:lnTo>
                  <a:close/>
                </a:path>
              </a:pathLst>
            </a:custGeom>
            <a:solidFill>
              <a:srgbClr val="000000">
                <a:alpha val="0"/>
              </a:srgbClr>
            </a:solidFill>
            <a:ln w="85725" cap="sq">
              <a:solidFill>
                <a:srgbClr val="FA5A78"/>
              </a:solidFill>
              <a:prstDash val="solid"/>
              <a:miter/>
            </a:ln>
          </p:spPr>
        </p:sp>
        <p:sp>
          <p:nvSpPr>
            <p:cNvPr name="TextBox 7" id="7"/>
            <p:cNvSpPr txBox="true"/>
            <p:nvPr/>
          </p:nvSpPr>
          <p:spPr>
            <a:xfrm>
              <a:off x="0" y="-85725"/>
              <a:ext cx="1292970" cy="853858"/>
            </a:xfrm>
            <a:prstGeom prst="rect">
              <a:avLst/>
            </a:prstGeom>
          </p:spPr>
          <p:txBody>
            <a:bodyPr anchor="ctr" rtlCol="false" tIns="50800" lIns="50800" bIns="50800" rIns="50800"/>
            <a:lstStyle/>
            <a:p>
              <a:pPr algn="ctr">
                <a:lnSpc>
                  <a:spcPts val="3079"/>
                </a:lnSpc>
              </a:pPr>
            </a:p>
          </p:txBody>
        </p:sp>
      </p:grpSp>
      <p:sp>
        <p:nvSpPr>
          <p:cNvPr name="TextBox 8" id="8"/>
          <p:cNvSpPr txBox="true"/>
          <p:nvPr/>
        </p:nvSpPr>
        <p:spPr>
          <a:xfrm rot="0">
            <a:off x="12722842" y="9258300"/>
            <a:ext cx="5188000" cy="222637"/>
          </a:xfrm>
          <a:prstGeom prst="rect">
            <a:avLst/>
          </a:prstGeom>
        </p:spPr>
        <p:txBody>
          <a:bodyPr anchor="t" rtlCol="false" tIns="0" lIns="0" bIns="0" rIns="0">
            <a:spAutoFit/>
          </a:bodyPr>
          <a:lstStyle/>
          <a:p>
            <a:pPr algn="r">
              <a:lnSpc>
                <a:spcPts val="1461"/>
              </a:lnSpc>
            </a:pPr>
            <a:r>
              <a:rPr lang="en-US" sz="1491">
                <a:solidFill>
                  <a:srgbClr val="FFFFFF"/>
                </a:solidFill>
                <a:latin typeface="DIN 1451 Std"/>
                <a:ea typeface="DIN 1451 Std"/>
                <a:cs typeface="DIN 1451 Std"/>
                <a:sym typeface="DIN 1451 Std"/>
              </a:rPr>
              <a:t>2024-02-26, THREAD: HTTPS://TWITTER.COM/LASTKNIGHT/STATUS/1762133775176142849</a:t>
            </a:r>
          </a:p>
        </p:txBody>
      </p:sp>
      <p:sp>
        <p:nvSpPr>
          <p:cNvPr name="TextBox 9" id="9"/>
          <p:cNvSpPr txBox="true"/>
          <p:nvPr/>
        </p:nvSpPr>
        <p:spPr>
          <a:xfrm rot="0">
            <a:off x="11775849" y="6640460"/>
            <a:ext cx="6134993" cy="2617840"/>
          </a:xfrm>
          <a:prstGeom prst="rect">
            <a:avLst/>
          </a:prstGeom>
        </p:spPr>
        <p:txBody>
          <a:bodyPr anchor="t" rtlCol="false" tIns="0" lIns="0" bIns="0" rIns="0">
            <a:spAutoFit/>
          </a:bodyPr>
          <a:lstStyle/>
          <a:p>
            <a:pPr algn="r">
              <a:lnSpc>
                <a:spcPts val="9300"/>
              </a:lnSpc>
            </a:pPr>
            <a:r>
              <a:rPr lang="en-US" sz="9490">
                <a:solidFill>
                  <a:srgbClr val="FFFFFF"/>
                </a:solidFill>
                <a:latin typeface="DIN 1451 Std"/>
                <a:ea typeface="DIN 1451 Std"/>
                <a:cs typeface="DIN 1451 Std"/>
                <a:sym typeface="DIN 1451 Std"/>
              </a:rPr>
              <a:t>THE CHALLENGE:</a:t>
            </a:r>
          </a:p>
          <a:p>
            <a:pPr algn="r">
              <a:lnSpc>
                <a:spcPts val="9300"/>
              </a:lnSpc>
            </a:pPr>
            <a:r>
              <a:rPr lang="en-US" sz="9490">
                <a:solidFill>
                  <a:srgbClr val="60B1AE"/>
                </a:solidFill>
                <a:latin typeface="DIN 1451 Std"/>
                <a:ea typeface="DIN 1451 Std"/>
                <a:cs typeface="DIN 1451 Std"/>
                <a:sym typeface="DIN 1451 Std"/>
              </a:rPr>
              <a:t>ALIGNMENT</a:t>
            </a:r>
          </a:p>
        </p:txBody>
      </p:sp>
    </p:spTree>
  </p:cSld>
  <p:clrMapOvr>
    <a:masterClrMapping/>
  </p:clrMapOvr>
</p:sld>
</file>

<file path=ppt/slides/slide8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4341029" y="-1152090"/>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211823" y="162102"/>
            <a:ext cx="7915512" cy="9417168"/>
          </a:xfrm>
          <a:custGeom>
            <a:avLst/>
            <a:gdLst/>
            <a:ahLst/>
            <a:cxnLst/>
            <a:rect r="r" b="b" t="t" l="l"/>
            <a:pathLst>
              <a:path h="9417168" w="7915512">
                <a:moveTo>
                  <a:pt x="0" y="0"/>
                </a:moveTo>
                <a:lnTo>
                  <a:pt x="7915512" y="0"/>
                </a:lnTo>
                <a:lnTo>
                  <a:pt x="7915512" y="9417168"/>
                </a:lnTo>
                <a:lnTo>
                  <a:pt x="0" y="9417168"/>
                </a:lnTo>
                <a:lnTo>
                  <a:pt x="0" y="0"/>
                </a:lnTo>
                <a:close/>
              </a:path>
            </a:pathLst>
          </a:custGeom>
          <a:blipFill>
            <a:blip r:embed="rId4"/>
            <a:stretch>
              <a:fillRect l="0" t="0" r="0" b="0"/>
            </a:stretch>
          </a:blipFill>
        </p:spPr>
      </p:sp>
      <p:sp>
        <p:nvSpPr>
          <p:cNvPr name="TextBox 5" id="5"/>
          <p:cNvSpPr txBox="true"/>
          <p:nvPr/>
        </p:nvSpPr>
        <p:spPr>
          <a:xfrm rot="0">
            <a:off x="12722842" y="9258300"/>
            <a:ext cx="5188000" cy="222637"/>
          </a:xfrm>
          <a:prstGeom prst="rect">
            <a:avLst/>
          </a:prstGeom>
        </p:spPr>
        <p:txBody>
          <a:bodyPr anchor="t" rtlCol="false" tIns="0" lIns="0" bIns="0" rIns="0">
            <a:spAutoFit/>
          </a:bodyPr>
          <a:lstStyle/>
          <a:p>
            <a:pPr algn="r">
              <a:lnSpc>
                <a:spcPts val="1461"/>
              </a:lnSpc>
            </a:pPr>
            <a:r>
              <a:rPr lang="en-US" sz="1491">
                <a:solidFill>
                  <a:srgbClr val="FFFFFF"/>
                </a:solidFill>
                <a:latin typeface="DIN 1451 Std"/>
                <a:ea typeface="DIN 1451 Std"/>
                <a:cs typeface="DIN 1451 Std"/>
                <a:sym typeface="DIN 1451 Std"/>
              </a:rPr>
              <a:t>2024-02-26, THREAD: HTTPS://TWITTER.COM/LASTKNIGHT/STATUS/1762133775176142849</a:t>
            </a:r>
          </a:p>
        </p:txBody>
      </p:sp>
      <p:grpSp>
        <p:nvGrpSpPr>
          <p:cNvPr name="Group 6" id="6"/>
          <p:cNvGrpSpPr/>
          <p:nvPr/>
        </p:nvGrpSpPr>
        <p:grpSpPr>
          <a:xfrm rot="0">
            <a:off x="211823" y="5865096"/>
            <a:ext cx="7721698" cy="3792746"/>
            <a:chOff x="0" y="0"/>
            <a:chExt cx="2033698" cy="998913"/>
          </a:xfrm>
        </p:grpSpPr>
        <p:sp>
          <p:nvSpPr>
            <p:cNvPr name="Freeform 7" id="7"/>
            <p:cNvSpPr/>
            <p:nvPr/>
          </p:nvSpPr>
          <p:spPr>
            <a:xfrm flipH="false" flipV="false" rot="0">
              <a:off x="0" y="0"/>
              <a:ext cx="2033698" cy="998913"/>
            </a:xfrm>
            <a:custGeom>
              <a:avLst/>
              <a:gdLst/>
              <a:ahLst/>
              <a:cxnLst/>
              <a:rect r="r" b="b" t="t" l="l"/>
              <a:pathLst>
                <a:path h="998913" w="2033698">
                  <a:moveTo>
                    <a:pt x="0" y="0"/>
                  </a:moveTo>
                  <a:lnTo>
                    <a:pt x="2033698" y="0"/>
                  </a:lnTo>
                  <a:lnTo>
                    <a:pt x="2033698" y="998913"/>
                  </a:lnTo>
                  <a:lnTo>
                    <a:pt x="0" y="998913"/>
                  </a:lnTo>
                  <a:close/>
                </a:path>
              </a:pathLst>
            </a:custGeom>
            <a:solidFill>
              <a:srgbClr val="000000">
                <a:alpha val="0"/>
              </a:srgbClr>
            </a:solidFill>
            <a:ln w="85725" cap="sq">
              <a:solidFill>
                <a:srgbClr val="FA5A78"/>
              </a:solidFill>
              <a:prstDash val="solid"/>
              <a:miter/>
            </a:ln>
          </p:spPr>
        </p:sp>
        <p:sp>
          <p:nvSpPr>
            <p:cNvPr name="TextBox 8" id="8"/>
            <p:cNvSpPr txBox="true"/>
            <p:nvPr/>
          </p:nvSpPr>
          <p:spPr>
            <a:xfrm>
              <a:off x="0" y="-85725"/>
              <a:ext cx="2033698" cy="1084638"/>
            </a:xfrm>
            <a:prstGeom prst="rect">
              <a:avLst/>
            </a:prstGeom>
          </p:spPr>
          <p:txBody>
            <a:bodyPr anchor="ctr" rtlCol="false" tIns="50800" lIns="50800" bIns="50800" rIns="50800"/>
            <a:lstStyle/>
            <a:p>
              <a:pPr algn="ctr">
                <a:lnSpc>
                  <a:spcPts val="3079"/>
                </a:lnSpc>
              </a:pPr>
            </a:p>
          </p:txBody>
        </p:sp>
      </p:grpSp>
      <p:sp>
        <p:nvSpPr>
          <p:cNvPr name="TextBox 9" id="9"/>
          <p:cNvSpPr txBox="true"/>
          <p:nvPr/>
        </p:nvSpPr>
        <p:spPr>
          <a:xfrm rot="0">
            <a:off x="11775849" y="6640460"/>
            <a:ext cx="6134993" cy="2617840"/>
          </a:xfrm>
          <a:prstGeom prst="rect">
            <a:avLst/>
          </a:prstGeom>
        </p:spPr>
        <p:txBody>
          <a:bodyPr anchor="t" rtlCol="false" tIns="0" lIns="0" bIns="0" rIns="0">
            <a:spAutoFit/>
          </a:bodyPr>
          <a:lstStyle/>
          <a:p>
            <a:pPr algn="r">
              <a:lnSpc>
                <a:spcPts val="9300"/>
              </a:lnSpc>
            </a:pPr>
            <a:r>
              <a:rPr lang="en-US" sz="9490">
                <a:solidFill>
                  <a:srgbClr val="FFFFFF"/>
                </a:solidFill>
                <a:latin typeface="DIN 1451 Std"/>
                <a:ea typeface="DIN 1451 Std"/>
                <a:cs typeface="DIN 1451 Std"/>
                <a:sym typeface="DIN 1451 Std"/>
              </a:rPr>
              <a:t>THE CHALLENGE:</a:t>
            </a:r>
          </a:p>
          <a:p>
            <a:pPr algn="r">
              <a:lnSpc>
                <a:spcPts val="9300"/>
              </a:lnSpc>
            </a:pPr>
            <a:r>
              <a:rPr lang="en-US" sz="9490">
                <a:solidFill>
                  <a:srgbClr val="60B1AE"/>
                </a:solidFill>
                <a:latin typeface="DIN 1451 Std"/>
                <a:ea typeface="DIN 1451 Std"/>
                <a:cs typeface="DIN 1451 Std"/>
                <a:sym typeface="DIN 1451 Std"/>
              </a:rPr>
              <a:t>ALIGNMENT</a:t>
            </a:r>
          </a:p>
        </p:txBody>
      </p:sp>
    </p:spTree>
  </p:cSld>
  <p:clrMapOvr>
    <a:masterClrMapping/>
  </p:clrMapOvr>
</p:sld>
</file>

<file path=ppt/slides/slide8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TextBox 3" id="3"/>
          <p:cNvSpPr txBox="true"/>
          <p:nvPr/>
        </p:nvSpPr>
        <p:spPr>
          <a:xfrm rot="0">
            <a:off x="3760220" y="582837"/>
            <a:ext cx="10767561" cy="2172488"/>
          </a:xfrm>
          <a:prstGeom prst="rect">
            <a:avLst/>
          </a:prstGeom>
        </p:spPr>
        <p:txBody>
          <a:bodyPr anchor="t" rtlCol="false" tIns="0" lIns="0" bIns="0" rIns="0">
            <a:spAutoFit/>
          </a:bodyPr>
          <a:lstStyle/>
          <a:p>
            <a:pPr algn="ctr">
              <a:lnSpc>
                <a:spcPts val="8324"/>
              </a:lnSpc>
            </a:pPr>
            <a:r>
              <a:rPr lang="en-US" b="true" sz="6879">
                <a:solidFill>
                  <a:srgbClr val="000000"/>
                </a:solidFill>
                <a:latin typeface="Anteb Bold"/>
                <a:ea typeface="Anteb Bold"/>
                <a:cs typeface="Anteb Bold"/>
                <a:sym typeface="Anteb Bold"/>
              </a:rPr>
              <a:t>OK, MA ALLORA</a:t>
            </a:r>
          </a:p>
          <a:p>
            <a:pPr algn="ctr">
              <a:lnSpc>
                <a:spcPts val="8324"/>
              </a:lnSpc>
            </a:pPr>
            <a:r>
              <a:rPr lang="en-US" b="true" sz="6879">
                <a:solidFill>
                  <a:srgbClr val="000000"/>
                </a:solidFill>
                <a:latin typeface="Anteb Bold"/>
                <a:ea typeface="Anteb Bold"/>
                <a:cs typeface="Anteb Bold"/>
                <a:sym typeface="Anteb Bold"/>
              </a:rPr>
              <a:t>NELLA PRATICA?</a:t>
            </a:r>
          </a:p>
        </p:txBody>
      </p:sp>
      <p:sp>
        <p:nvSpPr>
          <p:cNvPr name="AutoShape 4" id="4"/>
          <p:cNvSpPr/>
          <p:nvPr/>
        </p:nvSpPr>
        <p:spPr>
          <a:xfrm>
            <a:off x="7956667" y="1654794"/>
            <a:ext cx="2393716" cy="0"/>
          </a:xfrm>
          <a:prstGeom prst="line">
            <a:avLst/>
          </a:prstGeom>
          <a:ln cap="flat" w="19050">
            <a:solidFill>
              <a:srgbClr val="000000"/>
            </a:solidFill>
            <a:prstDash val="solid"/>
            <a:headEnd type="none" len="sm" w="sm"/>
            <a:tailEnd type="none" len="sm" w="sm"/>
          </a:ln>
        </p:spPr>
      </p:sp>
    </p:spTree>
  </p:cSld>
  <p:clrMapOvr>
    <a:masterClrMapping/>
  </p:clrMapOvr>
</p:sld>
</file>

<file path=ppt/slides/slide8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4350554" y="-13189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2445087" y="0"/>
            <a:ext cx="13397827" cy="12644199"/>
          </a:xfrm>
          <a:custGeom>
            <a:avLst/>
            <a:gdLst/>
            <a:ahLst/>
            <a:cxnLst/>
            <a:rect r="r" b="b" t="t" l="l"/>
            <a:pathLst>
              <a:path h="12644199" w="13397827">
                <a:moveTo>
                  <a:pt x="0" y="0"/>
                </a:moveTo>
                <a:lnTo>
                  <a:pt x="13397826" y="0"/>
                </a:lnTo>
                <a:lnTo>
                  <a:pt x="13397826" y="12644199"/>
                </a:lnTo>
                <a:lnTo>
                  <a:pt x="0" y="12644199"/>
                </a:lnTo>
                <a:lnTo>
                  <a:pt x="0" y="0"/>
                </a:lnTo>
                <a:close/>
              </a:path>
            </a:pathLst>
          </a:custGeom>
          <a:blipFill>
            <a:blip r:embed="rId4"/>
            <a:stretch>
              <a:fillRect l="0" t="0" r="0" b="0"/>
            </a:stretch>
          </a:blipFill>
        </p:spPr>
      </p:sp>
    </p:spTree>
  </p:cSld>
  <p:clrMapOvr>
    <a:masterClrMapping/>
  </p:clrMapOvr>
</p:sld>
</file>

<file path=ppt/slides/slide8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4350554" y="-13189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2551697" y="0"/>
            <a:ext cx="13184605" cy="12442971"/>
          </a:xfrm>
          <a:custGeom>
            <a:avLst/>
            <a:gdLst/>
            <a:ahLst/>
            <a:cxnLst/>
            <a:rect r="r" b="b" t="t" l="l"/>
            <a:pathLst>
              <a:path h="12442971" w="13184605">
                <a:moveTo>
                  <a:pt x="0" y="0"/>
                </a:moveTo>
                <a:lnTo>
                  <a:pt x="13184606" y="0"/>
                </a:lnTo>
                <a:lnTo>
                  <a:pt x="13184606" y="12442971"/>
                </a:lnTo>
                <a:lnTo>
                  <a:pt x="0" y="12442971"/>
                </a:lnTo>
                <a:lnTo>
                  <a:pt x="0" y="0"/>
                </a:lnTo>
                <a:close/>
              </a:path>
            </a:pathLst>
          </a:custGeom>
          <a:blipFill>
            <a:blip r:embed="rId4"/>
            <a:stretch>
              <a:fillRect l="0" t="0" r="0" b="0"/>
            </a:stretch>
          </a:blipFill>
        </p:spPr>
      </p:sp>
    </p:spTree>
  </p:cSld>
  <p:clrMapOvr>
    <a:masterClrMapping/>
  </p:clrMapOvr>
</p:sld>
</file>

<file path=ppt/slides/slide8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206746" y="1028700"/>
            <a:ext cx="14928980" cy="8229600"/>
          </a:xfrm>
          <a:custGeom>
            <a:avLst/>
            <a:gdLst/>
            <a:ahLst/>
            <a:cxnLst/>
            <a:rect r="r" b="b" t="t" l="l"/>
            <a:pathLst>
              <a:path h="8229600" w="14928980">
                <a:moveTo>
                  <a:pt x="0" y="0"/>
                </a:moveTo>
                <a:lnTo>
                  <a:pt x="14928980" y="0"/>
                </a:lnTo>
                <a:lnTo>
                  <a:pt x="14928980" y="8229600"/>
                </a:lnTo>
                <a:lnTo>
                  <a:pt x="0" y="8229600"/>
                </a:lnTo>
                <a:lnTo>
                  <a:pt x="0" y="0"/>
                </a:lnTo>
                <a:close/>
              </a:path>
            </a:pathLst>
          </a:custGeom>
          <a:blipFill>
            <a:blip r:embed="rId3"/>
            <a:stretch>
              <a:fillRect l="0" t="0" r="0" b="0"/>
            </a:stretch>
          </a:blipFill>
        </p:spPr>
      </p:sp>
      <p:sp>
        <p:nvSpPr>
          <p:cNvPr name="Freeform 4" id="4"/>
          <p:cNvSpPr/>
          <p:nvPr/>
        </p:nvSpPr>
        <p:spPr>
          <a:xfrm flipH="false" flipV="false" rot="0">
            <a:off x="4350554" y="-1318903"/>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4"/>
            <a:stretch>
              <a:fillRect l="0" t="-54298" r="0" b="-51317"/>
            </a:stretch>
          </a:blipFill>
        </p:spPr>
      </p:sp>
      <p:sp>
        <p:nvSpPr>
          <p:cNvPr name="Freeform 5" id="5"/>
          <p:cNvSpPr/>
          <p:nvPr/>
        </p:nvSpPr>
        <p:spPr>
          <a:xfrm flipH="false" flipV="false" rot="0">
            <a:off x="13964411" y="3989798"/>
            <a:ext cx="4129580" cy="2307403"/>
          </a:xfrm>
          <a:custGeom>
            <a:avLst/>
            <a:gdLst/>
            <a:ahLst/>
            <a:cxnLst/>
            <a:rect r="r" b="b" t="t" l="l"/>
            <a:pathLst>
              <a:path h="2307403" w="4129580">
                <a:moveTo>
                  <a:pt x="0" y="0"/>
                </a:moveTo>
                <a:lnTo>
                  <a:pt x="4129580" y="0"/>
                </a:lnTo>
                <a:lnTo>
                  <a:pt x="4129580" y="2307404"/>
                </a:lnTo>
                <a:lnTo>
                  <a:pt x="0" y="2307404"/>
                </a:lnTo>
                <a:lnTo>
                  <a:pt x="0" y="0"/>
                </a:lnTo>
                <a:close/>
              </a:path>
            </a:pathLst>
          </a:custGeom>
          <a:blipFill>
            <a:blip r:embed="rId5"/>
            <a:stretch>
              <a:fillRect l="0" t="0" r="0" b="0"/>
            </a:stretch>
          </a:blipFill>
        </p:spPr>
      </p:sp>
      <p:sp>
        <p:nvSpPr>
          <p:cNvPr name="Freeform 6" id="6"/>
          <p:cNvSpPr/>
          <p:nvPr/>
        </p:nvSpPr>
        <p:spPr>
          <a:xfrm flipH="false" flipV="false" rot="0">
            <a:off x="12177460" y="6793413"/>
            <a:ext cx="5916531" cy="3305862"/>
          </a:xfrm>
          <a:custGeom>
            <a:avLst/>
            <a:gdLst/>
            <a:ahLst/>
            <a:cxnLst/>
            <a:rect r="r" b="b" t="t" l="l"/>
            <a:pathLst>
              <a:path h="3305862" w="5916531">
                <a:moveTo>
                  <a:pt x="0" y="0"/>
                </a:moveTo>
                <a:lnTo>
                  <a:pt x="5916531" y="0"/>
                </a:lnTo>
                <a:lnTo>
                  <a:pt x="5916531" y="3305861"/>
                </a:lnTo>
                <a:lnTo>
                  <a:pt x="0" y="3305861"/>
                </a:lnTo>
                <a:lnTo>
                  <a:pt x="0" y="0"/>
                </a:lnTo>
                <a:close/>
              </a:path>
            </a:pathLst>
          </a:custGeom>
          <a:blipFill>
            <a:blip r:embed="rId6"/>
            <a:stretch>
              <a:fillRect l="0" t="0" r="0" b="0"/>
            </a:stretch>
          </a:blipFill>
        </p:spPr>
      </p:sp>
    </p:spTree>
  </p:cSld>
  <p:clrMapOvr>
    <a:masterClrMapping/>
  </p:clrMapOvr>
</p:sld>
</file>

<file path=ppt/slides/slide8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8339848" y="-1049961"/>
            <a:ext cx="14089704" cy="11836003"/>
          </a:xfrm>
          <a:custGeom>
            <a:avLst/>
            <a:gdLst/>
            <a:ahLst/>
            <a:cxnLst/>
            <a:rect r="r" b="b" t="t" l="l"/>
            <a:pathLst>
              <a:path h="11836003" w="14089704">
                <a:moveTo>
                  <a:pt x="0" y="0"/>
                </a:moveTo>
                <a:lnTo>
                  <a:pt x="14089705" y="0"/>
                </a:lnTo>
                <a:lnTo>
                  <a:pt x="14089705" y="11836002"/>
                </a:lnTo>
                <a:lnTo>
                  <a:pt x="0" y="11836002"/>
                </a:lnTo>
                <a:lnTo>
                  <a:pt x="0" y="0"/>
                </a:lnTo>
                <a:close/>
              </a:path>
            </a:pathLst>
          </a:custGeom>
          <a:blipFill>
            <a:blip r:embed="rId3"/>
            <a:stretch>
              <a:fillRect l="0" t="-54298" r="0" b="-51317"/>
            </a:stretch>
          </a:blipFill>
        </p:spPr>
      </p:sp>
      <p:sp>
        <p:nvSpPr>
          <p:cNvPr name="Freeform 4" id="4"/>
          <p:cNvSpPr/>
          <p:nvPr/>
        </p:nvSpPr>
        <p:spPr>
          <a:xfrm flipH="false" flipV="false" rot="0">
            <a:off x="1028700" y="2155776"/>
            <a:ext cx="15643044" cy="5975448"/>
          </a:xfrm>
          <a:custGeom>
            <a:avLst/>
            <a:gdLst/>
            <a:ahLst/>
            <a:cxnLst/>
            <a:rect r="r" b="b" t="t" l="l"/>
            <a:pathLst>
              <a:path h="5975448" w="15643044">
                <a:moveTo>
                  <a:pt x="0" y="0"/>
                </a:moveTo>
                <a:lnTo>
                  <a:pt x="15643044" y="0"/>
                </a:lnTo>
                <a:lnTo>
                  <a:pt x="15643044" y="5975448"/>
                </a:lnTo>
                <a:lnTo>
                  <a:pt x="0" y="5975448"/>
                </a:lnTo>
                <a:lnTo>
                  <a:pt x="0" y="0"/>
                </a:lnTo>
                <a:close/>
              </a:path>
            </a:pathLst>
          </a:custGeom>
          <a:blipFill>
            <a:blip r:embed="rId4"/>
            <a:stretch>
              <a:fillRect l="0" t="-65562" r="0" b="-25216"/>
            </a:stretch>
          </a:blipFill>
        </p:spPr>
      </p:sp>
    </p:spTree>
  </p:cSld>
  <p:clrMapOvr>
    <a:masterClrMapping/>
  </p:clrMapOvr>
</p:sld>
</file>

<file path=ppt/slides/slide88.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18518" r="0" b="0"/>
            </a:stretch>
          </a:blipFill>
        </p:spPr>
      </p:sp>
      <p:sp>
        <p:nvSpPr>
          <p:cNvPr name="Freeform 3" id="3"/>
          <p:cNvSpPr/>
          <p:nvPr/>
        </p:nvSpPr>
        <p:spPr>
          <a:xfrm flipH="false" flipV="false" rot="0">
            <a:off x="8339848" y="-1049961"/>
            <a:ext cx="14089704" cy="11836003"/>
          </a:xfrm>
          <a:custGeom>
            <a:avLst/>
            <a:gdLst/>
            <a:ahLst/>
            <a:cxnLst/>
            <a:rect r="r" b="b" t="t" l="l"/>
            <a:pathLst>
              <a:path h="11836003" w="14089704">
                <a:moveTo>
                  <a:pt x="0" y="0"/>
                </a:moveTo>
                <a:lnTo>
                  <a:pt x="14089705" y="0"/>
                </a:lnTo>
                <a:lnTo>
                  <a:pt x="14089705" y="11836002"/>
                </a:lnTo>
                <a:lnTo>
                  <a:pt x="0" y="11836002"/>
                </a:lnTo>
                <a:lnTo>
                  <a:pt x="0" y="0"/>
                </a:lnTo>
                <a:close/>
              </a:path>
            </a:pathLst>
          </a:custGeom>
          <a:blipFill>
            <a:blip r:embed="rId3"/>
            <a:stretch>
              <a:fillRect l="0" t="-54298" r="0" b="-51317"/>
            </a:stretch>
          </a:blipFill>
        </p:spPr>
      </p:sp>
      <p:sp>
        <p:nvSpPr>
          <p:cNvPr name="Freeform 4" id="4"/>
          <p:cNvSpPr/>
          <p:nvPr/>
        </p:nvSpPr>
        <p:spPr>
          <a:xfrm flipH="false" flipV="false" rot="0">
            <a:off x="1028700" y="2155776"/>
            <a:ext cx="15643044" cy="5975448"/>
          </a:xfrm>
          <a:custGeom>
            <a:avLst/>
            <a:gdLst/>
            <a:ahLst/>
            <a:cxnLst/>
            <a:rect r="r" b="b" t="t" l="l"/>
            <a:pathLst>
              <a:path h="5975448" w="15643044">
                <a:moveTo>
                  <a:pt x="0" y="0"/>
                </a:moveTo>
                <a:lnTo>
                  <a:pt x="15643044" y="0"/>
                </a:lnTo>
                <a:lnTo>
                  <a:pt x="15643044" y="5975448"/>
                </a:lnTo>
                <a:lnTo>
                  <a:pt x="0" y="5975448"/>
                </a:lnTo>
                <a:lnTo>
                  <a:pt x="0" y="0"/>
                </a:lnTo>
                <a:close/>
              </a:path>
            </a:pathLst>
          </a:custGeom>
          <a:blipFill>
            <a:blip r:embed="rId4"/>
            <a:stretch>
              <a:fillRect l="0" t="-65562" r="0" b="-25216"/>
            </a:stretch>
          </a:blipFill>
        </p:spPr>
      </p:sp>
      <p:sp>
        <p:nvSpPr>
          <p:cNvPr name="Freeform 5" id="5"/>
          <p:cNvSpPr/>
          <p:nvPr/>
        </p:nvSpPr>
        <p:spPr>
          <a:xfrm flipH="false" flipV="false" rot="0">
            <a:off x="2383608" y="6659656"/>
            <a:ext cx="448436" cy="434983"/>
          </a:xfrm>
          <a:custGeom>
            <a:avLst/>
            <a:gdLst/>
            <a:ahLst/>
            <a:cxnLst/>
            <a:rect r="r" b="b" t="t" l="l"/>
            <a:pathLst>
              <a:path h="434983" w="448436">
                <a:moveTo>
                  <a:pt x="0" y="0"/>
                </a:moveTo>
                <a:lnTo>
                  <a:pt x="448435" y="0"/>
                </a:lnTo>
                <a:lnTo>
                  <a:pt x="448435" y="434982"/>
                </a:lnTo>
                <a:lnTo>
                  <a:pt x="0" y="434982"/>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Freeform 6" id="6"/>
          <p:cNvSpPr/>
          <p:nvPr/>
        </p:nvSpPr>
        <p:spPr>
          <a:xfrm flipH="false" flipV="false" rot="0">
            <a:off x="4384978" y="3285744"/>
            <a:ext cx="448436" cy="434983"/>
          </a:xfrm>
          <a:custGeom>
            <a:avLst/>
            <a:gdLst/>
            <a:ahLst/>
            <a:cxnLst/>
            <a:rect r="r" b="b" t="t" l="l"/>
            <a:pathLst>
              <a:path h="434983" w="448436">
                <a:moveTo>
                  <a:pt x="0" y="0"/>
                </a:moveTo>
                <a:lnTo>
                  <a:pt x="448436" y="0"/>
                </a:lnTo>
                <a:lnTo>
                  <a:pt x="448436" y="434983"/>
                </a:lnTo>
                <a:lnTo>
                  <a:pt x="0" y="434983"/>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Freeform 7" id="7"/>
          <p:cNvSpPr/>
          <p:nvPr/>
        </p:nvSpPr>
        <p:spPr>
          <a:xfrm flipH="false" flipV="false" rot="0">
            <a:off x="5992102" y="6659656"/>
            <a:ext cx="448436" cy="434983"/>
          </a:xfrm>
          <a:custGeom>
            <a:avLst/>
            <a:gdLst/>
            <a:ahLst/>
            <a:cxnLst/>
            <a:rect r="r" b="b" t="t" l="l"/>
            <a:pathLst>
              <a:path h="434983" w="448436">
                <a:moveTo>
                  <a:pt x="0" y="0"/>
                </a:moveTo>
                <a:lnTo>
                  <a:pt x="448436" y="0"/>
                </a:lnTo>
                <a:lnTo>
                  <a:pt x="448436" y="434982"/>
                </a:lnTo>
                <a:lnTo>
                  <a:pt x="0" y="434982"/>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Freeform 8" id="8"/>
          <p:cNvSpPr/>
          <p:nvPr/>
        </p:nvSpPr>
        <p:spPr>
          <a:xfrm flipH="false" flipV="false" rot="0">
            <a:off x="7724532" y="3503235"/>
            <a:ext cx="448436" cy="434983"/>
          </a:xfrm>
          <a:custGeom>
            <a:avLst/>
            <a:gdLst/>
            <a:ahLst/>
            <a:cxnLst/>
            <a:rect r="r" b="b" t="t" l="l"/>
            <a:pathLst>
              <a:path h="434983" w="448436">
                <a:moveTo>
                  <a:pt x="0" y="0"/>
                </a:moveTo>
                <a:lnTo>
                  <a:pt x="448435" y="0"/>
                </a:lnTo>
                <a:lnTo>
                  <a:pt x="448435" y="434983"/>
                </a:lnTo>
                <a:lnTo>
                  <a:pt x="0" y="434983"/>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Freeform 9" id="9"/>
          <p:cNvSpPr/>
          <p:nvPr/>
        </p:nvSpPr>
        <p:spPr>
          <a:xfrm flipH="false" flipV="false" rot="0">
            <a:off x="9468167" y="6659656"/>
            <a:ext cx="448436" cy="434983"/>
          </a:xfrm>
          <a:custGeom>
            <a:avLst/>
            <a:gdLst/>
            <a:ahLst/>
            <a:cxnLst/>
            <a:rect r="r" b="b" t="t" l="l"/>
            <a:pathLst>
              <a:path h="434983" w="448436">
                <a:moveTo>
                  <a:pt x="0" y="0"/>
                </a:moveTo>
                <a:lnTo>
                  <a:pt x="448435" y="0"/>
                </a:lnTo>
                <a:lnTo>
                  <a:pt x="448435" y="434982"/>
                </a:lnTo>
                <a:lnTo>
                  <a:pt x="0" y="434982"/>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Freeform 10" id="10"/>
          <p:cNvSpPr/>
          <p:nvPr/>
        </p:nvSpPr>
        <p:spPr>
          <a:xfrm flipH="false" flipV="false" rot="0">
            <a:off x="11189390" y="3503235"/>
            <a:ext cx="448436" cy="434983"/>
          </a:xfrm>
          <a:custGeom>
            <a:avLst/>
            <a:gdLst/>
            <a:ahLst/>
            <a:cxnLst/>
            <a:rect r="r" b="b" t="t" l="l"/>
            <a:pathLst>
              <a:path h="434983" w="448436">
                <a:moveTo>
                  <a:pt x="0" y="0"/>
                </a:moveTo>
                <a:lnTo>
                  <a:pt x="448436" y="0"/>
                </a:lnTo>
                <a:lnTo>
                  <a:pt x="448436" y="434983"/>
                </a:lnTo>
                <a:lnTo>
                  <a:pt x="0" y="434983"/>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Freeform 11" id="11"/>
          <p:cNvSpPr/>
          <p:nvPr/>
        </p:nvSpPr>
        <p:spPr>
          <a:xfrm flipH="false" flipV="false" rot="0">
            <a:off x="12945552" y="6659656"/>
            <a:ext cx="448436" cy="434983"/>
          </a:xfrm>
          <a:custGeom>
            <a:avLst/>
            <a:gdLst/>
            <a:ahLst/>
            <a:cxnLst/>
            <a:rect r="r" b="b" t="t" l="l"/>
            <a:pathLst>
              <a:path h="434983" w="448436">
                <a:moveTo>
                  <a:pt x="0" y="0"/>
                </a:moveTo>
                <a:lnTo>
                  <a:pt x="448436" y="0"/>
                </a:lnTo>
                <a:lnTo>
                  <a:pt x="448436" y="434982"/>
                </a:lnTo>
                <a:lnTo>
                  <a:pt x="0" y="434982"/>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Freeform 12" id="12"/>
          <p:cNvSpPr/>
          <p:nvPr/>
        </p:nvSpPr>
        <p:spPr>
          <a:xfrm flipH="false" flipV="false" rot="0">
            <a:off x="14768950" y="2756371"/>
            <a:ext cx="448436" cy="434983"/>
          </a:xfrm>
          <a:custGeom>
            <a:avLst/>
            <a:gdLst/>
            <a:ahLst/>
            <a:cxnLst/>
            <a:rect r="r" b="b" t="t" l="l"/>
            <a:pathLst>
              <a:path h="434983" w="448436">
                <a:moveTo>
                  <a:pt x="0" y="0"/>
                </a:moveTo>
                <a:lnTo>
                  <a:pt x="448436" y="0"/>
                </a:lnTo>
                <a:lnTo>
                  <a:pt x="448436" y="434982"/>
                </a:lnTo>
                <a:lnTo>
                  <a:pt x="0" y="434982"/>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grpSp>
        <p:nvGrpSpPr>
          <p:cNvPr name="Group 13" id="13"/>
          <p:cNvGrpSpPr/>
          <p:nvPr/>
        </p:nvGrpSpPr>
        <p:grpSpPr>
          <a:xfrm rot="0">
            <a:off x="1179979" y="5334097"/>
            <a:ext cx="2716306" cy="1887071"/>
            <a:chOff x="0" y="0"/>
            <a:chExt cx="715406" cy="497006"/>
          </a:xfrm>
        </p:grpSpPr>
        <p:sp>
          <p:nvSpPr>
            <p:cNvPr name="Freeform 14" id="14"/>
            <p:cNvSpPr/>
            <p:nvPr/>
          </p:nvSpPr>
          <p:spPr>
            <a:xfrm flipH="false" flipV="false" rot="0">
              <a:off x="0" y="0"/>
              <a:ext cx="715406" cy="497006"/>
            </a:xfrm>
            <a:custGeom>
              <a:avLst/>
              <a:gdLst/>
              <a:ahLst/>
              <a:cxnLst/>
              <a:rect r="r" b="b" t="t" l="l"/>
              <a:pathLst>
                <a:path h="497006" w="715406">
                  <a:moveTo>
                    <a:pt x="0" y="0"/>
                  </a:moveTo>
                  <a:lnTo>
                    <a:pt x="715406" y="0"/>
                  </a:lnTo>
                  <a:lnTo>
                    <a:pt x="715406" y="497006"/>
                  </a:lnTo>
                  <a:lnTo>
                    <a:pt x="0" y="497006"/>
                  </a:lnTo>
                  <a:close/>
                </a:path>
              </a:pathLst>
            </a:custGeom>
            <a:solidFill>
              <a:srgbClr val="3BC0C4">
                <a:alpha val="21961"/>
              </a:srgbClr>
            </a:solidFill>
          </p:spPr>
        </p:sp>
        <p:sp>
          <p:nvSpPr>
            <p:cNvPr name="TextBox 15" id="15"/>
            <p:cNvSpPr txBox="true"/>
            <p:nvPr/>
          </p:nvSpPr>
          <p:spPr>
            <a:xfrm>
              <a:off x="0" y="-47625"/>
              <a:ext cx="715406" cy="544631"/>
            </a:xfrm>
            <a:prstGeom prst="rect">
              <a:avLst/>
            </a:prstGeom>
          </p:spPr>
          <p:txBody>
            <a:bodyPr anchor="ctr" rtlCol="false" tIns="50800" lIns="50800" bIns="50800" rIns="50800"/>
            <a:lstStyle/>
            <a:p>
              <a:pPr algn="ctr">
                <a:lnSpc>
                  <a:spcPts val="2659"/>
                </a:lnSpc>
              </a:pPr>
            </a:p>
          </p:txBody>
        </p:sp>
      </p:grpSp>
      <p:grpSp>
        <p:nvGrpSpPr>
          <p:cNvPr name="Group 16" id="16"/>
          <p:cNvGrpSpPr/>
          <p:nvPr/>
        </p:nvGrpSpPr>
        <p:grpSpPr>
          <a:xfrm rot="0">
            <a:off x="3251043" y="2886732"/>
            <a:ext cx="2716306" cy="1887071"/>
            <a:chOff x="0" y="0"/>
            <a:chExt cx="715406" cy="497006"/>
          </a:xfrm>
        </p:grpSpPr>
        <p:sp>
          <p:nvSpPr>
            <p:cNvPr name="Freeform 17" id="17"/>
            <p:cNvSpPr/>
            <p:nvPr/>
          </p:nvSpPr>
          <p:spPr>
            <a:xfrm flipH="false" flipV="false" rot="0">
              <a:off x="0" y="0"/>
              <a:ext cx="715406" cy="497006"/>
            </a:xfrm>
            <a:custGeom>
              <a:avLst/>
              <a:gdLst/>
              <a:ahLst/>
              <a:cxnLst/>
              <a:rect r="r" b="b" t="t" l="l"/>
              <a:pathLst>
                <a:path h="497006" w="715406">
                  <a:moveTo>
                    <a:pt x="0" y="0"/>
                  </a:moveTo>
                  <a:lnTo>
                    <a:pt x="715406" y="0"/>
                  </a:lnTo>
                  <a:lnTo>
                    <a:pt x="715406" y="497006"/>
                  </a:lnTo>
                  <a:lnTo>
                    <a:pt x="0" y="497006"/>
                  </a:lnTo>
                  <a:close/>
                </a:path>
              </a:pathLst>
            </a:custGeom>
            <a:solidFill>
              <a:srgbClr val="3BC0C4">
                <a:alpha val="21961"/>
              </a:srgbClr>
            </a:solidFill>
          </p:spPr>
        </p:sp>
        <p:sp>
          <p:nvSpPr>
            <p:cNvPr name="TextBox 18" id="18"/>
            <p:cNvSpPr txBox="true"/>
            <p:nvPr/>
          </p:nvSpPr>
          <p:spPr>
            <a:xfrm>
              <a:off x="0" y="-47625"/>
              <a:ext cx="715406" cy="544631"/>
            </a:xfrm>
            <a:prstGeom prst="rect">
              <a:avLst/>
            </a:prstGeom>
          </p:spPr>
          <p:txBody>
            <a:bodyPr anchor="ctr" rtlCol="false" tIns="50800" lIns="50800" bIns="50800" rIns="50800"/>
            <a:lstStyle/>
            <a:p>
              <a:pPr algn="ctr">
                <a:lnSpc>
                  <a:spcPts val="2659"/>
                </a:lnSpc>
              </a:pPr>
            </a:p>
          </p:txBody>
        </p:sp>
      </p:grpSp>
      <p:grpSp>
        <p:nvGrpSpPr>
          <p:cNvPr name="Group 19" id="19"/>
          <p:cNvGrpSpPr/>
          <p:nvPr/>
        </p:nvGrpSpPr>
        <p:grpSpPr>
          <a:xfrm rot="0">
            <a:off x="5008226" y="5425985"/>
            <a:ext cx="2627764" cy="1795182"/>
            <a:chOff x="0" y="0"/>
            <a:chExt cx="692086" cy="472805"/>
          </a:xfrm>
        </p:grpSpPr>
        <p:sp>
          <p:nvSpPr>
            <p:cNvPr name="Freeform 20" id="20"/>
            <p:cNvSpPr/>
            <p:nvPr/>
          </p:nvSpPr>
          <p:spPr>
            <a:xfrm flipH="false" flipV="false" rot="0">
              <a:off x="0" y="0"/>
              <a:ext cx="692086" cy="472805"/>
            </a:xfrm>
            <a:custGeom>
              <a:avLst/>
              <a:gdLst/>
              <a:ahLst/>
              <a:cxnLst/>
              <a:rect r="r" b="b" t="t" l="l"/>
              <a:pathLst>
                <a:path h="472805" w="692086">
                  <a:moveTo>
                    <a:pt x="0" y="0"/>
                  </a:moveTo>
                  <a:lnTo>
                    <a:pt x="692086" y="0"/>
                  </a:lnTo>
                  <a:lnTo>
                    <a:pt x="692086" y="472805"/>
                  </a:lnTo>
                  <a:lnTo>
                    <a:pt x="0" y="472805"/>
                  </a:lnTo>
                  <a:close/>
                </a:path>
              </a:pathLst>
            </a:custGeom>
            <a:solidFill>
              <a:srgbClr val="3BC0C4">
                <a:alpha val="21961"/>
              </a:srgbClr>
            </a:solidFill>
          </p:spPr>
        </p:sp>
        <p:sp>
          <p:nvSpPr>
            <p:cNvPr name="TextBox 21" id="21"/>
            <p:cNvSpPr txBox="true"/>
            <p:nvPr/>
          </p:nvSpPr>
          <p:spPr>
            <a:xfrm>
              <a:off x="0" y="-47625"/>
              <a:ext cx="692086" cy="520430"/>
            </a:xfrm>
            <a:prstGeom prst="rect">
              <a:avLst/>
            </a:prstGeom>
          </p:spPr>
          <p:txBody>
            <a:bodyPr anchor="ctr" rtlCol="false" tIns="50800" lIns="50800" bIns="50800" rIns="50800"/>
            <a:lstStyle/>
            <a:p>
              <a:pPr algn="ctr">
                <a:lnSpc>
                  <a:spcPts val="2659"/>
                </a:lnSpc>
              </a:pPr>
            </a:p>
          </p:txBody>
        </p:sp>
      </p:grpSp>
      <p:grpSp>
        <p:nvGrpSpPr>
          <p:cNvPr name="Group 22" id="22"/>
          <p:cNvGrpSpPr/>
          <p:nvPr/>
        </p:nvGrpSpPr>
        <p:grpSpPr>
          <a:xfrm rot="0">
            <a:off x="6765408" y="2973862"/>
            <a:ext cx="2627764" cy="1795182"/>
            <a:chOff x="0" y="0"/>
            <a:chExt cx="692086" cy="472805"/>
          </a:xfrm>
        </p:grpSpPr>
        <p:sp>
          <p:nvSpPr>
            <p:cNvPr name="Freeform 23" id="23"/>
            <p:cNvSpPr/>
            <p:nvPr/>
          </p:nvSpPr>
          <p:spPr>
            <a:xfrm flipH="false" flipV="false" rot="0">
              <a:off x="0" y="0"/>
              <a:ext cx="692086" cy="472805"/>
            </a:xfrm>
            <a:custGeom>
              <a:avLst/>
              <a:gdLst/>
              <a:ahLst/>
              <a:cxnLst/>
              <a:rect r="r" b="b" t="t" l="l"/>
              <a:pathLst>
                <a:path h="472805" w="692086">
                  <a:moveTo>
                    <a:pt x="0" y="0"/>
                  </a:moveTo>
                  <a:lnTo>
                    <a:pt x="692086" y="0"/>
                  </a:lnTo>
                  <a:lnTo>
                    <a:pt x="692086" y="472805"/>
                  </a:lnTo>
                  <a:lnTo>
                    <a:pt x="0" y="472805"/>
                  </a:lnTo>
                  <a:close/>
                </a:path>
              </a:pathLst>
            </a:custGeom>
            <a:solidFill>
              <a:srgbClr val="3BC0C4">
                <a:alpha val="21961"/>
              </a:srgbClr>
            </a:solidFill>
          </p:spPr>
        </p:sp>
        <p:sp>
          <p:nvSpPr>
            <p:cNvPr name="TextBox 24" id="24"/>
            <p:cNvSpPr txBox="true"/>
            <p:nvPr/>
          </p:nvSpPr>
          <p:spPr>
            <a:xfrm>
              <a:off x="0" y="-47625"/>
              <a:ext cx="692086" cy="520430"/>
            </a:xfrm>
            <a:prstGeom prst="rect">
              <a:avLst/>
            </a:prstGeom>
          </p:spPr>
          <p:txBody>
            <a:bodyPr anchor="ctr" rtlCol="false" tIns="50800" lIns="50800" bIns="50800" rIns="50800"/>
            <a:lstStyle/>
            <a:p>
              <a:pPr algn="ctr">
                <a:lnSpc>
                  <a:spcPts val="2659"/>
                </a:lnSpc>
              </a:pPr>
            </a:p>
          </p:txBody>
        </p:sp>
      </p:grpSp>
      <p:grpSp>
        <p:nvGrpSpPr>
          <p:cNvPr name="Group 25" id="25"/>
          <p:cNvGrpSpPr/>
          <p:nvPr/>
        </p:nvGrpSpPr>
        <p:grpSpPr>
          <a:xfrm rot="0">
            <a:off x="8466561" y="5425985"/>
            <a:ext cx="2627764" cy="1795182"/>
            <a:chOff x="0" y="0"/>
            <a:chExt cx="692086" cy="472805"/>
          </a:xfrm>
        </p:grpSpPr>
        <p:sp>
          <p:nvSpPr>
            <p:cNvPr name="Freeform 26" id="26"/>
            <p:cNvSpPr/>
            <p:nvPr/>
          </p:nvSpPr>
          <p:spPr>
            <a:xfrm flipH="false" flipV="false" rot="0">
              <a:off x="0" y="0"/>
              <a:ext cx="692086" cy="472805"/>
            </a:xfrm>
            <a:custGeom>
              <a:avLst/>
              <a:gdLst/>
              <a:ahLst/>
              <a:cxnLst/>
              <a:rect r="r" b="b" t="t" l="l"/>
              <a:pathLst>
                <a:path h="472805" w="692086">
                  <a:moveTo>
                    <a:pt x="0" y="0"/>
                  </a:moveTo>
                  <a:lnTo>
                    <a:pt x="692086" y="0"/>
                  </a:lnTo>
                  <a:lnTo>
                    <a:pt x="692086" y="472805"/>
                  </a:lnTo>
                  <a:lnTo>
                    <a:pt x="0" y="472805"/>
                  </a:lnTo>
                  <a:close/>
                </a:path>
              </a:pathLst>
            </a:custGeom>
            <a:solidFill>
              <a:srgbClr val="3BC0C4">
                <a:alpha val="21961"/>
              </a:srgbClr>
            </a:solidFill>
          </p:spPr>
        </p:sp>
        <p:sp>
          <p:nvSpPr>
            <p:cNvPr name="TextBox 27" id="27"/>
            <p:cNvSpPr txBox="true"/>
            <p:nvPr/>
          </p:nvSpPr>
          <p:spPr>
            <a:xfrm>
              <a:off x="0" y="-47625"/>
              <a:ext cx="692086" cy="520430"/>
            </a:xfrm>
            <a:prstGeom prst="rect">
              <a:avLst/>
            </a:prstGeom>
          </p:spPr>
          <p:txBody>
            <a:bodyPr anchor="ctr" rtlCol="false" tIns="50800" lIns="50800" bIns="50800" rIns="50800"/>
            <a:lstStyle/>
            <a:p>
              <a:pPr algn="ctr">
                <a:lnSpc>
                  <a:spcPts val="2659"/>
                </a:lnSpc>
              </a:pPr>
            </a:p>
          </p:txBody>
        </p:sp>
      </p:grpSp>
      <p:grpSp>
        <p:nvGrpSpPr>
          <p:cNvPr name="Group 28" id="28"/>
          <p:cNvGrpSpPr/>
          <p:nvPr/>
        </p:nvGrpSpPr>
        <p:grpSpPr>
          <a:xfrm rot="0">
            <a:off x="10459067" y="3034650"/>
            <a:ext cx="2168323" cy="1739153"/>
            <a:chOff x="0" y="0"/>
            <a:chExt cx="571081" cy="458049"/>
          </a:xfrm>
        </p:grpSpPr>
        <p:sp>
          <p:nvSpPr>
            <p:cNvPr name="Freeform 29" id="29"/>
            <p:cNvSpPr/>
            <p:nvPr/>
          </p:nvSpPr>
          <p:spPr>
            <a:xfrm flipH="false" flipV="false" rot="0">
              <a:off x="0" y="0"/>
              <a:ext cx="571081" cy="458048"/>
            </a:xfrm>
            <a:custGeom>
              <a:avLst/>
              <a:gdLst/>
              <a:ahLst/>
              <a:cxnLst/>
              <a:rect r="r" b="b" t="t" l="l"/>
              <a:pathLst>
                <a:path h="458048" w="571081">
                  <a:moveTo>
                    <a:pt x="0" y="0"/>
                  </a:moveTo>
                  <a:lnTo>
                    <a:pt x="571081" y="0"/>
                  </a:lnTo>
                  <a:lnTo>
                    <a:pt x="571081" y="458048"/>
                  </a:lnTo>
                  <a:lnTo>
                    <a:pt x="0" y="458048"/>
                  </a:lnTo>
                  <a:close/>
                </a:path>
              </a:pathLst>
            </a:custGeom>
            <a:solidFill>
              <a:srgbClr val="3BC0C4">
                <a:alpha val="21961"/>
              </a:srgbClr>
            </a:solidFill>
          </p:spPr>
        </p:sp>
        <p:sp>
          <p:nvSpPr>
            <p:cNvPr name="TextBox 30" id="30"/>
            <p:cNvSpPr txBox="true"/>
            <p:nvPr/>
          </p:nvSpPr>
          <p:spPr>
            <a:xfrm>
              <a:off x="0" y="-47625"/>
              <a:ext cx="571081" cy="505674"/>
            </a:xfrm>
            <a:prstGeom prst="rect">
              <a:avLst/>
            </a:prstGeom>
          </p:spPr>
          <p:txBody>
            <a:bodyPr anchor="ctr" rtlCol="false" tIns="50800" lIns="50800" bIns="50800" rIns="50800"/>
            <a:lstStyle/>
            <a:p>
              <a:pPr algn="ctr">
                <a:lnSpc>
                  <a:spcPts val="2659"/>
                </a:lnSpc>
              </a:pPr>
            </a:p>
          </p:txBody>
        </p:sp>
      </p:grpSp>
      <p:grpSp>
        <p:nvGrpSpPr>
          <p:cNvPr name="Group 31" id="31"/>
          <p:cNvGrpSpPr/>
          <p:nvPr/>
        </p:nvGrpSpPr>
        <p:grpSpPr>
          <a:xfrm rot="0">
            <a:off x="12085609" y="5596315"/>
            <a:ext cx="2347617" cy="1716741"/>
            <a:chOff x="0" y="0"/>
            <a:chExt cx="618302" cy="452146"/>
          </a:xfrm>
        </p:grpSpPr>
        <p:sp>
          <p:nvSpPr>
            <p:cNvPr name="Freeform 32" id="32"/>
            <p:cNvSpPr/>
            <p:nvPr/>
          </p:nvSpPr>
          <p:spPr>
            <a:xfrm flipH="false" flipV="false" rot="0">
              <a:off x="0" y="0"/>
              <a:ext cx="618302" cy="452146"/>
            </a:xfrm>
            <a:custGeom>
              <a:avLst/>
              <a:gdLst/>
              <a:ahLst/>
              <a:cxnLst/>
              <a:rect r="r" b="b" t="t" l="l"/>
              <a:pathLst>
                <a:path h="452146" w="618302">
                  <a:moveTo>
                    <a:pt x="0" y="0"/>
                  </a:moveTo>
                  <a:lnTo>
                    <a:pt x="618302" y="0"/>
                  </a:lnTo>
                  <a:lnTo>
                    <a:pt x="618302" y="452146"/>
                  </a:lnTo>
                  <a:lnTo>
                    <a:pt x="0" y="452146"/>
                  </a:lnTo>
                  <a:close/>
                </a:path>
              </a:pathLst>
            </a:custGeom>
            <a:solidFill>
              <a:srgbClr val="3BC0C4">
                <a:alpha val="21961"/>
              </a:srgbClr>
            </a:solidFill>
          </p:spPr>
        </p:sp>
        <p:sp>
          <p:nvSpPr>
            <p:cNvPr name="TextBox 33" id="33"/>
            <p:cNvSpPr txBox="true"/>
            <p:nvPr/>
          </p:nvSpPr>
          <p:spPr>
            <a:xfrm>
              <a:off x="0" y="-47625"/>
              <a:ext cx="618302" cy="499771"/>
            </a:xfrm>
            <a:prstGeom prst="rect">
              <a:avLst/>
            </a:prstGeom>
          </p:spPr>
          <p:txBody>
            <a:bodyPr anchor="ctr" rtlCol="false" tIns="50800" lIns="50800" bIns="50800" rIns="50800"/>
            <a:lstStyle/>
            <a:p>
              <a:pPr algn="ctr">
                <a:lnSpc>
                  <a:spcPts val="2659"/>
                </a:lnSpc>
              </a:pPr>
            </a:p>
          </p:txBody>
        </p:sp>
      </p:grpSp>
      <p:grpSp>
        <p:nvGrpSpPr>
          <p:cNvPr name="Group 34" id="34"/>
          <p:cNvGrpSpPr/>
          <p:nvPr/>
        </p:nvGrpSpPr>
        <p:grpSpPr>
          <a:xfrm rot="0">
            <a:off x="13819359" y="2644865"/>
            <a:ext cx="2347617" cy="2128938"/>
            <a:chOff x="0" y="0"/>
            <a:chExt cx="618302" cy="560708"/>
          </a:xfrm>
        </p:grpSpPr>
        <p:sp>
          <p:nvSpPr>
            <p:cNvPr name="Freeform 35" id="35"/>
            <p:cNvSpPr/>
            <p:nvPr/>
          </p:nvSpPr>
          <p:spPr>
            <a:xfrm flipH="false" flipV="false" rot="0">
              <a:off x="0" y="0"/>
              <a:ext cx="618302" cy="560708"/>
            </a:xfrm>
            <a:custGeom>
              <a:avLst/>
              <a:gdLst/>
              <a:ahLst/>
              <a:cxnLst/>
              <a:rect r="r" b="b" t="t" l="l"/>
              <a:pathLst>
                <a:path h="560708" w="618302">
                  <a:moveTo>
                    <a:pt x="0" y="0"/>
                  </a:moveTo>
                  <a:lnTo>
                    <a:pt x="618302" y="0"/>
                  </a:lnTo>
                  <a:lnTo>
                    <a:pt x="618302" y="560708"/>
                  </a:lnTo>
                  <a:lnTo>
                    <a:pt x="0" y="560708"/>
                  </a:lnTo>
                  <a:close/>
                </a:path>
              </a:pathLst>
            </a:custGeom>
            <a:solidFill>
              <a:srgbClr val="3BC0C4">
                <a:alpha val="21961"/>
              </a:srgbClr>
            </a:solidFill>
          </p:spPr>
        </p:sp>
        <p:sp>
          <p:nvSpPr>
            <p:cNvPr name="TextBox 36" id="36"/>
            <p:cNvSpPr txBox="true"/>
            <p:nvPr/>
          </p:nvSpPr>
          <p:spPr>
            <a:xfrm>
              <a:off x="0" y="-47625"/>
              <a:ext cx="618302" cy="608333"/>
            </a:xfrm>
            <a:prstGeom prst="rect">
              <a:avLst/>
            </a:prstGeom>
          </p:spPr>
          <p:txBody>
            <a:bodyPr anchor="ctr" rtlCol="false" tIns="50800" lIns="50800" bIns="50800" rIns="50800"/>
            <a:lstStyle/>
            <a:p>
              <a:pPr algn="ctr">
                <a:lnSpc>
                  <a:spcPts val="2659"/>
                </a:lnSpc>
              </a:pPr>
            </a:p>
          </p:txBody>
        </p:sp>
      </p:grpSp>
    </p:spTree>
  </p:cSld>
  <p:clrMapOvr>
    <a:masterClrMapping/>
  </p:clrMapOvr>
</p:sld>
</file>

<file path=ppt/slides/slide89.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3961882" y="1605712"/>
            <a:ext cx="11316735" cy="7059384"/>
          </a:xfrm>
          <a:custGeom>
            <a:avLst/>
            <a:gdLst/>
            <a:ahLst/>
            <a:cxnLst/>
            <a:rect r="r" b="b" t="t" l="l"/>
            <a:pathLst>
              <a:path h="7059384" w="11316735">
                <a:moveTo>
                  <a:pt x="0" y="0"/>
                </a:moveTo>
                <a:lnTo>
                  <a:pt x="11316736" y="0"/>
                </a:lnTo>
                <a:lnTo>
                  <a:pt x="11316736" y="7059384"/>
                </a:lnTo>
                <a:lnTo>
                  <a:pt x="0" y="7059384"/>
                </a:lnTo>
                <a:lnTo>
                  <a:pt x="0" y="0"/>
                </a:lnTo>
                <a:close/>
              </a:path>
            </a:pathLst>
          </a:custGeom>
          <a:blipFill>
            <a:blip r:embed="rId2"/>
            <a:stretch>
              <a:fillRect l="0" t="0" r="0" b="0"/>
            </a:stretch>
          </a:blipFill>
        </p:spPr>
      </p:sp>
      <p:sp>
        <p:nvSpPr>
          <p:cNvPr name="TextBox 3" id="3"/>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000000"/>
                </a:solidFill>
                <a:latin typeface="DIN 1451 Std"/>
                <a:ea typeface="DIN 1451 Std"/>
                <a:cs typeface="DIN 1451 Std"/>
                <a:sym typeface="DIN 1451 Std"/>
              </a:rPr>
              <a:t>A EUROPEAN APPROACH TO TRUST IN AI</a:t>
            </a:r>
          </a:p>
        </p:txBody>
      </p:sp>
      <p:sp>
        <p:nvSpPr>
          <p:cNvPr name="TextBox 4" id="4"/>
          <p:cNvSpPr txBox="true"/>
          <p:nvPr/>
        </p:nvSpPr>
        <p:spPr>
          <a:xfrm rot="0">
            <a:off x="1286536" y="9213533"/>
            <a:ext cx="16667429" cy="219202"/>
          </a:xfrm>
          <a:prstGeom prst="rect">
            <a:avLst/>
          </a:prstGeom>
        </p:spPr>
        <p:txBody>
          <a:bodyPr anchor="t" rtlCol="false" tIns="0" lIns="0" bIns="0" rIns="0">
            <a:spAutoFit/>
          </a:bodyPr>
          <a:lstStyle/>
          <a:p>
            <a:pPr algn="r">
              <a:lnSpc>
                <a:spcPts val="1859"/>
              </a:lnSpc>
            </a:pPr>
            <a:r>
              <a:rPr lang="en-US" sz="1300" u="sng">
                <a:solidFill>
                  <a:srgbClr val="000000"/>
                </a:solidFill>
                <a:latin typeface="Assistant Regular"/>
                <a:ea typeface="Assistant Regular"/>
                <a:cs typeface="Assistant Regular"/>
                <a:sym typeface="Assistant Regular"/>
                <a:hlinkClick r:id="rId3" tooltip="https://digital-strategy.ec.europa.eu/en/policies/european-approach-artificial-intelligence"/>
              </a:rPr>
              <a:t>https://digital-strategy.ec.europa.eu/en/policies/european-approach-artificial-intelligence</a:t>
            </a:r>
          </a:p>
        </p:txBody>
      </p:sp>
    </p:spTree>
  </p:cSld>
  <p:clrMapOvr>
    <a:masterClrMapping/>
  </p:clrMapOvr>
</p:sld>
</file>

<file path=ppt/slides/slide90.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0" t="0" r="-9022" b="-8538"/>
            </a:stretch>
          </a:blipFill>
        </p:spPr>
      </p:sp>
      <p:sp>
        <p:nvSpPr>
          <p:cNvPr name="TextBox 3" id="3"/>
          <p:cNvSpPr txBox="true"/>
          <p:nvPr/>
        </p:nvSpPr>
        <p:spPr>
          <a:xfrm rot="0">
            <a:off x="810286" y="2170780"/>
            <a:ext cx="16667429" cy="6898734"/>
          </a:xfrm>
          <a:prstGeom prst="rect">
            <a:avLst/>
          </a:prstGeom>
        </p:spPr>
        <p:txBody>
          <a:bodyPr anchor="t" rtlCol="false" tIns="0" lIns="0" bIns="0" rIns="0">
            <a:spAutoFit/>
          </a:bodyPr>
          <a:lstStyle/>
          <a:p>
            <a:pPr algn="l">
              <a:lnSpc>
                <a:spcPts val="5000"/>
              </a:lnSpc>
            </a:pPr>
            <a:r>
              <a:rPr lang="en-US" sz="3496">
                <a:solidFill>
                  <a:srgbClr val="000000"/>
                </a:solidFill>
                <a:latin typeface="Saira Condensed"/>
                <a:ea typeface="Saira Condensed"/>
                <a:cs typeface="Saira Condensed"/>
                <a:sym typeface="Saira Condensed"/>
              </a:rPr>
              <a:t>Unacceptable risk AI systems are systems considered a threat to people and will be banned. They include:</a:t>
            </a:r>
          </a:p>
          <a:p>
            <a:pPr algn="l">
              <a:lnSpc>
                <a:spcPts val="5000"/>
              </a:lnSpc>
            </a:pPr>
          </a:p>
          <a:p>
            <a:pPr algn="l" marL="754953" indent="-377476" lvl="1">
              <a:lnSpc>
                <a:spcPts val="5000"/>
              </a:lnSpc>
              <a:buFont typeface="Arial"/>
              <a:buChar char="•"/>
            </a:pPr>
            <a:r>
              <a:rPr lang="en-US" b="true" sz="3496">
                <a:solidFill>
                  <a:srgbClr val="000000"/>
                </a:solidFill>
                <a:latin typeface="Saira Condensed Bold"/>
                <a:ea typeface="Saira Condensed Bold"/>
                <a:cs typeface="Saira Condensed Bold"/>
                <a:sym typeface="Saira Condensed Bold"/>
              </a:rPr>
              <a:t>Cognitive behavioural manipulation</a:t>
            </a:r>
            <a:r>
              <a:rPr lang="en-US" sz="3496">
                <a:solidFill>
                  <a:srgbClr val="000000"/>
                </a:solidFill>
                <a:latin typeface="Saira Condensed"/>
                <a:ea typeface="Saira Condensed"/>
                <a:cs typeface="Saira Condensed"/>
                <a:sym typeface="Saira Condensed"/>
              </a:rPr>
              <a:t> of people or specific vulnerable groups: for example, voice-activated toys that encourage dangerous behaviour in children</a:t>
            </a:r>
          </a:p>
          <a:p>
            <a:pPr algn="l" marL="754953" indent="-377476" lvl="1">
              <a:lnSpc>
                <a:spcPts val="5000"/>
              </a:lnSpc>
              <a:buFont typeface="Arial"/>
              <a:buChar char="•"/>
            </a:pPr>
            <a:r>
              <a:rPr lang="en-US" b="true" sz="3496">
                <a:solidFill>
                  <a:srgbClr val="000000"/>
                </a:solidFill>
                <a:latin typeface="Saira Condensed Bold"/>
                <a:ea typeface="Saira Condensed Bold"/>
                <a:cs typeface="Saira Condensed Bold"/>
                <a:sym typeface="Saira Condensed Bold"/>
              </a:rPr>
              <a:t>Social scoring:</a:t>
            </a:r>
            <a:r>
              <a:rPr lang="en-US" sz="3496">
                <a:solidFill>
                  <a:srgbClr val="000000"/>
                </a:solidFill>
                <a:latin typeface="Saira Condensed"/>
                <a:ea typeface="Saira Condensed"/>
                <a:cs typeface="Saira Condensed"/>
                <a:sym typeface="Saira Condensed"/>
              </a:rPr>
              <a:t> classifying pe</a:t>
            </a:r>
            <a:r>
              <a:rPr lang="en-US" sz="3496" u="none">
                <a:solidFill>
                  <a:srgbClr val="000000"/>
                </a:solidFill>
                <a:latin typeface="Saira Condensed"/>
                <a:ea typeface="Saira Condensed"/>
                <a:cs typeface="Saira Condensed"/>
                <a:sym typeface="Saira Condensed"/>
              </a:rPr>
              <a:t>op</a:t>
            </a:r>
            <a:r>
              <a:rPr lang="en-US" sz="3496">
                <a:solidFill>
                  <a:srgbClr val="000000"/>
                </a:solidFill>
                <a:latin typeface="Saira Condensed"/>
                <a:ea typeface="Saira Condensed"/>
                <a:cs typeface="Saira Condensed"/>
                <a:sym typeface="Saira Condensed"/>
              </a:rPr>
              <a:t>l</a:t>
            </a:r>
            <a:r>
              <a:rPr lang="en-US" sz="3496" u="none">
                <a:solidFill>
                  <a:srgbClr val="000000"/>
                </a:solidFill>
                <a:latin typeface="Saira Condensed"/>
                <a:ea typeface="Saira Condensed"/>
                <a:cs typeface="Saira Condensed"/>
                <a:sym typeface="Saira Condensed"/>
              </a:rPr>
              <a:t>e</a:t>
            </a:r>
            <a:r>
              <a:rPr lang="en-US" sz="3496">
                <a:solidFill>
                  <a:srgbClr val="000000"/>
                </a:solidFill>
                <a:latin typeface="Saira Condensed"/>
                <a:ea typeface="Saira Condensed"/>
                <a:cs typeface="Saira Condensed"/>
                <a:sym typeface="Saira Condensed"/>
              </a:rPr>
              <a:t> b</a:t>
            </a:r>
            <a:r>
              <a:rPr lang="en-US" sz="3496" u="none">
                <a:solidFill>
                  <a:srgbClr val="000000"/>
                </a:solidFill>
                <a:latin typeface="Saira Condensed"/>
                <a:ea typeface="Saira Condensed"/>
                <a:cs typeface="Saira Condensed"/>
                <a:sym typeface="Saira Condensed"/>
              </a:rPr>
              <a:t>a</a:t>
            </a:r>
            <a:r>
              <a:rPr lang="en-US" sz="3496">
                <a:solidFill>
                  <a:srgbClr val="000000"/>
                </a:solidFill>
                <a:latin typeface="Saira Condensed"/>
                <a:ea typeface="Saira Condensed"/>
                <a:cs typeface="Saira Condensed"/>
                <a:sym typeface="Saira Condensed"/>
              </a:rPr>
              <a:t>sed o</a:t>
            </a:r>
            <a:r>
              <a:rPr lang="en-US" sz="3496" u="none">
                <a:solidFill>
                  <a:srgbClr val="000000"/>
                </a:solidFill>
                <a:latin typeface="Saira Condensed"/>
                <a:ea typeface="Saira Condensed"/>
                <a:cs typeface="Saira Condensed"/>
                <a:sym typeface="Saira Condensed"/>
              </a:rPr>
              <a:t>n </a:t>
            </a:r>
            <a:r>
              <a:rPr lang="en-US" sz="3496">
                <a:solidFill>
                  <a:srgbClr val="000000"/>
                </a:solidFill>
                <a:latin typeface="Saira Condensed"/>
                <a:ea typeface="Saira Condensed"/>
                <a:cs typeface="Saira Condensed"/>
                <a:sym typeface="Saira Condensed"/>
              </a:rPr>
              <a:t>b</a:t>
            </a:r>
            <a:r>
              <a:rPr lang="en-US" sz="3496" u="none">
                <a:solidFill>
                  <a:srgbClr val="000000"/>
                </a:solidFill>
                <a:latin typeface="Saira Condensed"/>
                <a:ea typeface="Saira Condensed"/>
                <a:cs typeface="Saira Condensed"/>
                <a:sym typeface="Saira Condensed"/>
              </a:rPr>
              <a:t>e</a:t>
            </a:r>
            <a:r>
              <a:rPr lang="en-US" sz="3496">
                <a:solidFill>
                  <a:srgbClr val="000000"/>
                </a:solidFill>
                <a:latin typeface="Saira Condensed"/>
                <a:ea typeface="Saira Condensed"/>
                <a:cs typeface="Saira Condensed"/>
                <a:sym typeface="Saira Condensed"/>
              </a:rPr>
              <a:t>h</a:t>
            </a:r>
            <a:r>
              <a:rPr lang="en-US" sz="3496" u="none">
                <a:solidFill>
                  <a:srgbClr val="000000"/>
                </a:solidFill>
                <a:latin typeface="Saira Condensed"/>
                <a:ea typeface="Saira Condensed"/>
                <a:cs typeface="Saira Condensed"/>
                <a:sym typeface="Saira Condensed"/>
              </a:rPr>
              <a:t>a</a:t>
            </a:r>
            <a:r>
              <a:rPr lang="en-US" sz="3496">
                <a:solidFill>
                  <a:srgbClr val="000000"/>
                </a:solidFill>
                <a:latin typeface="Saira Condensed"/>
                <a:ea typeface="Saira Condensed"/>
                <a:cs typeface="Saira Condensed"/>
                <a:sym typeface="Saira Condensed"/>
              </a:rPr>
              <a:t>viour,</a:t>
            </a:r>
            <a:r>
              <a:rPr lang="en-US" sz="3496" u="none">
                <a:solidFill>
                  <a:srgbClr val="000000"/>
                </a:solidFill>
                <a:latin typeface="Saira Condensed"/>
                <a:ea typeface="Saira Condensed"/>
                <a:cs typeface="Saira Condensed"/>
                <a:sym typeface="Saira Condensed"/>
              </a:rPr>
              <a:t> socioeconomic</a:t>
            </a:r>
            <a:r>
              <a:rPr lang="en-US" sz="3496">
                <a:solidFill>
                  <a:srgbClr val="000000"/>
                </a:solidFill>
                <a:latin typeface="Saira Condensed"/>
                <a:ea typeface="Saira Condensed"/>
                <a:cs typeface="Saira Condensed"/>
                <a:sym typeface="Saira Condensed"/>
              </a:rPr>
              <a:t> status</a:t>
            </a:r>
            <a:r>
              <a:rPr lang="en-US" sz="3496" u="none">
                <a:solidFill>
                  <a:srgbClr val="000000"/>
                </a:solidFill>
                <a:latin typeface="Saira Condensed"/>
                <a:ea typeface="Saira Condensed"/>
                <a:cs typeface="Saira Condensed"/>
                <a:sym typeface="Saira Condensed"/>
              </a:rPr>
              <a:t> or </a:t>
            </a:r>
            <a:r>
              <a:rPr lang="en-US" sz="3496">
                <a:solidFill>
                  <a:srgbClr val="000000"/>
                </a:solidFill>
                <a:latin typeface="Saira Condensed"/>
                <a:ea typeface="Saira Condensed"/>
                <a:cs typeface="Saira Condensed"/>
                <a:sym typeface="Saira Condensed"/>
              </a:rPr>
              <a:t>pers</a:t>
            </a:r>
            <a:r>
              <a:rPr lang="en-US" sz="3496" u="none">
                <a:solidFill>
                  <a:srgbClr val="000000"/>
                </a:solidFill>
                <a:latin typeface="Saira Condensed"/>
                <a:ea typeface="Saira Condensed"/>
                <a:cs typeface="Saira Condensed"/>
                <a:sym typeface="Saira Condensed"/>
              </a:rPr>
              <a:t>o</a:t>
            </a:r>
            <a:r>
              <a:rPr lang="en-US" sz="3496">
                <a:solidFill>
                  <a:srgbClr val="000000"/>
                </a:solidFill>
                <a:latin typeface="Saira Condensed"/>
                <a:ea typeface="Saira Condensed"/>
                <a:cs typeface="Saira Condensed"/>
                <a:sym typeface="Saira Condensed"/>
              </a:rPr>
              <a:t>nal</a:t>
            </a:r>
            <a:r>
              <a:rPr lang="en-US" sz="3496" u="none">
                <a:solidFill>
                  <a:srgbClr val="000000"/>
                </a:solidFill>
                <a:latin typeface="Saira Condensed"/>
                <a:ea typeface="Saira Condensed"/>
                <a:cs typeface="Saira Condensed"/>
                <a:sym typeface="Saira Condensed"/>
              </a:rPr>
              <a:t> </a:t>
            </a:r>
            <a:r>
              <a:rPr lang="en-US" sz="3496">
                <a:solidFill>
                  <a:srgbClr val="000000"/>
                </a:solidFill>
                <a:latin typeface="Saira Condensed"/>
                <a:ea typeface="Saira Condensed"/>
                <a:cs typeface="Saira Condensed"/>
                <a:sym typeface="Saira Condensed"/>
              </a:rPr>
              <a:t>ch</a:t>
            </a:r>
            <a:r>
              <a:rPr lang="en-US" sz="3496" u="none">
                <a:solidFill>
                  <a:srgbClr val="000000"/>
                </a:solidFill>
                <a:latin typeface="Saira Condensed"/>
                <a:ea typeface="Saira Condensed"/>
                <a:cs typeface="Saira Condensed"/>
                <a:sym typeface="Saira Condensed"/>
              </a:rPr>
              <a:t>ar</a:t>
            </a:r>
            <a:r>
              <a:rPr lang="en-US" sz="3496">
                <a:solidFill>
                  <a:srgbClr val="000000"/>
                </a:solidFill>
                <a:latin typeface="Saira Condensed"/>
                <a:ea typeface="Saira Condensed"/>
                <a:cs typeface="Saira Condensed"/>
                <a:sym typeface="Saira Condensed"/>
              </a:rPr>
              <a:t>act</a:t>
            </a:r>
            <a:r>
              <a:rPr lang="en-US" sz="3496" u="none">
                <a:solidFill>
                  <a:srgbClr val="000000"/>
                </a:solidFill>
                <a:latin typeface="Saira Condensed"/>
                <a:ea typeface="Saira Condensed"/>
                <a:cs typeface="Saira Condensed"/>
                <a:sym typeface="Saira Condensed"/>
              </a:rPr>
              <a:t>e</a:t>
            </a:r>
            <a:r>
              <a:rPr lang="en-US" sz="3496">
                <a:solidFill>
                  <a:srgbClr val="000000"/>
                </a:solidFill>
                <a:latin typeface="Saira Condensed"/>
                <a:ea typeface="Saira Condensed"/>
                <a:cs typeface="Saira Condensed"/>
                <a:sym typeface="Saira Condensed"/>
              </a:rPr>
              <a:t>ri</a:t>
            </a:r>
            <a:r>
              <a:rPr lang="en-US" sz="3496" u="none">
                <a:solidFill>
                  <a:srgbClr val="000000"/>
                </a:solidFill>
                <a:latin typeface="Saira Condensed"/>
                <a:ea typeface="Saira Condensed"/>
                <a:cs typeface="Saira Condensed"/>
                <a:sym typeface="Saira Condensed"/>
              </a:rPr>
              <a:t>s</a:t>
            </a:r>
            <a:r>
              <a:rPr lang="en-US" sz="3496">
                <a:solidFill>
                  <a:srgbClr val="000000"/>
                </a:solidFill>
                <a:latin typeface="Saira Condensed"/>
                <a:ea typeface="Saira Condensed"/>
                <a:cs typeface="Saira Condensed"/>
                <a:sym typeface="Saira Condensed"/>
              </a:rPr>
              <a:t>tic</a:t>
            </a:r>
            <a:r>
              <a:rPr lang="en-US" sz="3496" u="none">
                <a:solidFill>
                  <a:srgbClr val="000000"/>
                </a:solidFill>
                <a:latin typeface="Saira Condensed"/>
                <a:ea typeface="Saira Condensed"/>
                <a:cs typeface="Saira Condensed"/>
                <a:sym typeface="Saira Condensed"/>
              </a:rPr>
              <a:t>s</a:t>
            </a:r>
          </a:p>
          <a:p>
            <a:pPr algn="l" marL="754953" indent="-377476" lvl="1">
              <a:lnSpc>
                <a:spcPts val="5000"/>
              </a:lnSpc>
              <a:buFont typeface="Arial"/>
              <a:buChar char="•"/>
            </a:pPr>
            <a:r>
              <a:rPr lang="en-US" b="true" sz="3496">
                <a:solidFill>
                  <a:srgbClr val="000000"/>
                </a:solidFill>
                <a:latin typeface="Saira Condensed Bold"/>
                <a:ea typeface="Saira Condensed Bold"/>
                <a:cs typeface="Saira Condensed Bold"/>
                <a:sym typeface="Saira Condensed Bold"/>
              </a:rPr>
              <a:t>R</a:t>
            </a:r>
            <a:r>
              <a:rPr lang="en-US" b="true" sz="3496" u="none">
                <a:solidFill>
                  <a:srgbClr val="000000"/>
                </a:solidFill>
                <a:latin typeface="Saira Condensed Bold"/>
                <a:ea typeface="Saira Condensed Bold"/>
                <a:cs typeface="Saira Condensed Bold"/>
                <a:sym typeface="Saira Condensed Bold"/>
              </a:rPr>
              <a:t>eal</a:t>
            </a:r>
            <a:r>
              <a:rPr lang="en-US" b="true" sz="3496">
                <a:solidFill>
                  <a:srgbClr val="000000"/>
                </a:solidFill>
                <a:latin typeface="Saira Condensed Bold"/>
                <a:ea typeface="Saira Condensed Bold"/>
                <a:cs typeface="Saira Condensed Bold"/>
                <a:sym typeface="Saira Condensed Bold"/>
              </a:rPr>
              <a:t>-</a:t>
            </a:r>
            <a:r>
              <a:rPr lang="en-US" b="true" sz="3496" u="none">
                <a:solidFill>
                  <a:srgbClr val="000000"/>
                </a:solidFill>
                <a:latin typeface="Saira Condensed Bold"/>
                <a:ea typeface="Saira Condensed Bold"/>
                <a:cs typeface="Saira Condensed Bold"/>
                <a:sym typeface="Saira Condensed Bold"/>
              </a:rPr>
              <a:t>t</a:t>
            </a:r>
            <a:r>
              <a:rPr lang="en-US" b="true" sz="3496">
                <a:solidFill>
                  <a:srgbClr val="000000"/>
                </a:solidFill>
                <a:latin typeface="Saira Condensed Bold"/>
                <a:ea typeface="Saira Condensed Bold"/>
                <a:cs typeface="Saira Condensed Bold"/>
                <a:sym typeface="Saira Condensed Bold"/>
              </a:rPr>
              <a:t>ime</a:t>
            </a:r>
            <a:r>
              <a:rPr lang="en-US" b="true" sz="3496" u="none">
                <a:solidFill>
                  <a:srgbClr val="000000"/>
                </a:solidFill>
                <a:latin typeface="Saira Condensed Bold"/>
                <a:ea typeface="Saira Condensed Bold"/>
                <a:cs typeface="Saira Condensed Bold"/>
                <a:sym typeface="Saira Condensed Bold"/>
              </a:rPr>
              <a:t> and </a:t>
            </a:r>
            <a:r>
              <a:rPr lang="en-US" b="true" sz="3496">
                <a:solidFill>
                  <a:srgbClr val="000000"/>
                </a:solidFill>
                <a:latin typeface="Saira Condensed Bold"/>
                <a:ea typeface="Saira Condensed Bold"/>
                <a:cs typeface="Saira Condensed Bold"/>
                <a:sym typeface="Saira Condensed Bold"/>
              </a:rPr>
              <a:t>r</a:t>
            </a:r>
            <a:r>
              <a:rPr lang="en-US" b="true" sz="3496" u="none">
                <a:solidFill>
                  <a:srgbClr val="000000"/>
                </a:solidFill>
                <a:latin typeface="Saira Condensed Bold"/>
                <a:ea typeface="Saira Condensed Bold"/>
                <a:cs typeface="Saira Condensed Bold"/>
                <a:sym typeface="Saira Condensed Bold"/>
              </a:rPr>
              <a:t>e</a:t>
            </a:r>
            <a:r>
              <a:rPr lang="en-US" b="true" sz="3496">
                <a:solidFill>
                  <a:srgbClr val="000000"/>
                </a:solidFill>
                <a:latin typeface="Saira Condensed Bold"/>
                <a:ea typeface="Saira Condensed Bold"/>
                <a:cs typeface="Saira Condensed Bold"/>
                <a:sym typeface="Saira Condensed Bold"/>
              </a:rPr>
              <a:t>mo</a:t>
            </a:r>
            <a:r>
              <a:rPr lang="en-US" b="true" sz="3496" u="none">
                <a:solidFill>
                  <a:srgbClr val="000000"/>
                </a:solidFill>
                <a:latin typeface="Saira Condensed Bold"/>
                <a:ea typeface="Saira Condensed Bold"/>
                <a:cs typeface="Saira Condensed Bold"/>
                <a:sym typeface="Saira Condensed Bold"/>
              </a:rPr>
              <a:t>t</a:t>
            </a:r>
            <a:r>
              <a:rPr lang="en-US" b="true" sz="3496">
                <a:solidFill>
                  <a:srgbClr val="000000"/>
                </a:solidFill>
                <a:latin typeface="Saira Condensed Bold"/>
                <a:ea typeface="Saira Condensed Bold"/>
                <a:cs typeface="Saira Condensed Bold"/>
                <a:sym typeface="Saira Condensed Bold"/>
              </a:rPr>
              <a:t>e</a:t>
            </a:r>
            <a:r>
              <a:rPr lang="en-US" b="true" sz="3496" u="none">
                <a:solidFill>
                  <a:srgbClr val="000000"/>
                </a:solidFill>
                <a:latin typeface="Saira Condensed Bold"/>
                <a:ea typeface="Saira Condensed Bold"/>
                <a:cs typeface="Saira Condensed Bold"/>
                <a:sym typeface="Saira Condensed Bold"/>
              </a:rPr>
              <a:t> </a:t>
            </a:r>
            <a:r>
              <a:rPr lang="en-US" b="true" sz="3496">
                <a:solidFill>
                  <a:srgbClr val="000000"/>
                </a:solidFill>
                <a:latin typeface="Saira Condensed Bold"/>
                <a:ea typeface="Saira Condensed Bold"/>
                <a:cs typeface="Saira Condensed Bold"/>
                <a:sym typeface="Saira Condensed Bold"/>
              </a:rPr>
              <a:t>biomet</a:t>
            </a:r>
            <a:r>
              <a:rPr lang="en-US" b="true" sz="3496" u="none">
                <a:solidFill>
                  <a:srgbClr val="000000"/>
                </a:solidFill>
                <a:latin typeface="Saira Condensed Bold"/>
                <a:ea typeface="Saira Condensed Bold"/>
                <a:cs typeface="Saira Condensed Bold"/>
                <a:sym typeface="Saira Condensed Bold"/>
              </a:rPr>
              <a:t>ri</a:t>
            </a:r>
            <a:r>
              <a:rPr lang="en-US" b="true" sz="3496">
                <a:solidFill>
                  <a:srgbClr val="000000"/>
                </a:solidFill>
                <a:latin typeface="Saira Condensed Bold"/>
                <a:ea typeface="Saira Condensed Bold"/>
                <a:cs typeface="Saira Condensed Bold"/>
                <a:sym typeface="Saira Condensed Bold"/>
              </a:rPr>
              <a:t>c identification</a:t>
            </a:r>
            <a:r>
              <a:rPr lang="en-US" b="true" sz="3496" u="none">
                <a:solidFill>
                  <a:srgbClr val="000000"/>
                </a:solidFill>
                <a:latin typeface="Saira Condensed Bold"/>
                <a:ea typeface="Saira Condensed Bold"/>
                <a:cs typeface="Saira Condensed Bold"/>
                <a:sym typeface="Saira Condensed Bold"/>
              </a:rPr>
              <a:t> </a:t>
            </a:r>
            <a:r>
              <a:rPr lang="en-US" b="true" sz="3496">
                <a:solidFill>
                  <a:srgbClr val="000000"/>
                </a:solidFill>
                <a:latin typeface="Saira Condensed Bold"/>
                <a:ea typeface="Saira Condensed Bold"/>
                <a:cs typeface="Saira Condensed Bold"/>
                <a:sym typeface="Saira Condensed Bold"/>
              </a:rPr>
              <a:t>sy</a:t>
            </a:r>
            <a:r>
              <a:rPr lang="en-US" b="true" sz="3496" u="none">
                <a:solidFill>
                  <a:srgbClr val="000000"/>
                </a:solidFill>
                <a:latin typeface="Saira Condensed Bold"/>
                <a:ea typeface="Saira Condensed Bold"/>
                <a:cs typeface="Saira Condensed Bold"/>
                <a:sym typeface="Saira Condensed Bold"/>
              </a:rPr>
              <a:t>ste</a:t>
            </a:r>
            <a:r>
              <a:rPr lang="en-US" b="true" sz="3496">
                <a:solidFill>
                  <a:srgbClr val="000000"/>
                </a:solidFill>
                <a:latin typeface="Saira Condensed Bold"/>
                <a:ea typeface="Saira Condensed Bold"/>
                <a:cs typeface="Saira Condensed Bold"/>
                <a:sym typeface="Saira Condensed Bold"/>
              </a:rPr>
              <a:t>ms</a:t>
            </a:r>
            <a:r>
              <a:rPr lang="en-US" sz="3496">
                <a:solidFill>
                  <a:srgbClr val="000000"/>
                </a:solidFill>
                <a:latin typeface="Saira Condensed"/>
                <a:ea typeface="Saira Condensed"/>
                <a:cs typeface="Saira Condensed"/>
                <a:sym typeface="Saira Condensed"/>
              </a:rPr>
              <a:t>, su</a:t>
            </a:r>
            <a:r>
              <a:rPr lang="en-US" sz="3496" u="none">
                <a:solidFill>
                  <a:srgbClr val="000000"/>
                </a:solidFill>
                <a:latin typeface="Saira Condensed"/>
                <a:ea typeface="Saira Condensed"/>
                <a:cs typeface="Saira Condensed"/>
                <a:sym typeface="Saira Condensed"/>
              </a:rPr>
              <a:t>c</a:t>
            </a:r>
            <a:r>
              <a:rPr lang="en-US" sz="3496">
                <a:solidFill>
                  <a:srgbClr val="000000"/>
                </a:solidFill>
                <a:latin typeface="Saira Condensed"/>
                <a:ea typeface="Saira Condensed"/>
                <a:cs typeface="Saira Condensed"/>
                <a:sym typeface="Saira Condensed"/>
              </a:rPr>
              <a:t>h</a:t>
            </a:r>
            <a:r>
              <a:rPr lang="en-US" sz="3496" u="none">
                <a:solidFill>
                  <a:srgbClr val="000000"/>
                </a:solidFill>
                <a:latin typeface="Saira Condensed"/>
                <a:ea typeface="Saira Condensed"/>
                <a:cs typeface="Saira Condensed"/>
                <a:sym typeface="Saira Condensed"/>
              </a:rPr>
              <a:t> </a:t>
            </a:r>
            <a:r>
              <a:rPr lang="en-US" sz="3496">
                <a:solidFill>
                  <a:srgbClr val="000000"/>
                </a:solidFill>
                <a:latin typeface="Saira Condensed"/>
                <a:ea typeface="Saira Condensed"/>
                <a:cs typeface="Saira Condensed"/>
                <a:sym typeface="Saira Condensed"/>
              </a:rPr>
              <a:t>as fac</a:t>
            </a:r>
            <a:r>
              <a:rPr lang="en-US" sz="3496" u="none">
                <a:solidFill>
                  <a:srgbClr val="000000"/>
                </a:solidFill>
                <a:latin typeface="Saira Condensed"/>
                <a:ea typeface="Saira Condensed"/>
                <a:cs typeface="Saira Condensed"/>
                <a:sym typeface="Saira Condensed"/>
              </a:rPr>
              <a:t>ial</a:t>
            </a:r>
            <a:r>
              <a:rPr lang="en-US" sz="3496">
                <a:solidFill>
                  <a:srgbClr val="000000"/>
                </a:solidFill>
                <a:latin typeface="Saira Condensed"/>
                <a:ea typeface="Saira Condensed"/>
                <a:cs typeface="Saira Condensed"/>
                <a:sym typeface="Saira Condensed"/>
              </a:rPr>
              <a:t> recogn</a:t>
            </a:r>
            <a:r>
              <a:rPr lang="en-US" sz="3496" u="none">
                <a:solidFill>
                  <a:srgbClr val="000000"/>
                </a:solidFill>
                <a:latin typeface="Saira Condensed"/>
                <a:ea typeface="Saira Condensed"/>
                <a:cs typeface="Saira Condensed"/>
                <a:sym typeface="Saira Condensed"/>
              </a:rPr>
              <a:t>it</a:t>
            </a:r>
            <a:r>
              <a:rPr lang="en-US" sz="3496">
                <a:solidFill>
                  <a:srgbClr val="000000"/>
                </a:solidFill>
                <a:latin typeface="Saira Condensed"/>
                <a:ea typeface="Saira Condensed"/>
                <a:cs typeface="Saira Condensed"/>
                <a:sym typeface="Saira Condensed"/>
              </a:rPr>
              <a:t>ion</a:t>
            </a:r>
          </a:p>
          <a:p>
            <a:pPr algn="l">
              <a:lnSpc>
                <a:spcPts val="5000"/>
              </a:lnSpc>
            </a:pPr>
          </a:p>
          <a:p>
            <a:pPr algn="l">
              <a:lnSpc>
                <a:spcPts val="5000"/>
              </a:lnSpc>
            </a:pPr>
            <a:r>
              <a:rPr lang="en-US" sz="3496">
                <a:solidFill>
                  <a:srgbClr val="000000"/>
                </a:solidFill>
                <a:latin typeface="Saira Condensed"/>
                <a:ea typeface="Saira Condensed"/>
                <a:cs typeface="Saira Condensed"/>
                <a:sym typeface="Saira Condensed"/>
              </a:rPr>
              <a:t>So</a:t>
            </a:r>
            <a:r>
              <a:rPr lang="en-US" sz="3496" u="none">
                <a:solidFill>
                  <a:srgbClr val="000000"/>
                </a:solidFill>
                <a:latin typeface="Saira Condensed"/>
                <a:ea typeface="Saira Condensed"/>
                <a:cs typeface="Saira Condensed"/>
                <a:sym typeface="Saira Condensed"/>
              </a:rPr>
              <a:t>me </a:t>
            </a:r>
            <a:r>
              <a:rPr lang="en-US" sz="3496">
                <a:solidFill>
                  <a:srgbClr val="000000"/>
                </a:solidFill>
                <a:latin typeface="Saira Condensed"/>
                <a:ea typeface="Saira Condensed"/>
                <a:cs typeface="Saira Condensed"/>
                <a:sym typeface="Saira Condensed"/>
              </a:rPr>
              <a:t>exce</a:t>
            </a:r>
            <a:r>
              <a:rPr lang="en-US" sz="3496" u="none">
                <a:solidFill>
                  <a:srgbClr val="000000"/>
                </a:solidFill>
                <a:latin typeface="Saira Condensed"/>
                <a:ea typeface="Saira Condensed"/>
                <a:cs typeface="Saira Condensed"/>
                <a:sym typeface="Saira Condensed"/>
              </a:rPr>
              <a:t>pt</a:t>
            </a:r>
            <a:r>
              <a:rPr lang="en-US" sz="3496" u="none">
                <a:solidFill>
                  <a:srgbClr val="000000"/>
                </a:solidFill>
                <a:latin typeface="Saira Condensed"/>
                <a:ea typeface="Saira Condensed"/>
                <a:cs typeface="Saira Condensed"/>
                <a:sym typeface="Saira Condensed"/>
              </a:rPr>
              <a:t>i</a:t>
            </a:r>
            <a:r>
              <a:rPr lang="en-US" sz="3496">
                <a:solidFill>
                  <a:srgbClr val="000000"/>
                </a:solidFill>
                <a:latin typeface="Saira Condensed"/>
                <a:ea typeface="Saira Condensed"/>
                <a:cs typeface="Saira Condensed"/>
                <a:sym typeface="Saira Condensed"/>
              </a:rPr>
              <a:t>o</a:t>
            </a:r>
            <a:r>
              <a:rPr lang="en-US" sz="3496" u="none">
                <a:solidFill>
                  <a:srgbClr val="000000"/>
                </a:solidFill>
                <a:latin typeface="Saira Condensed"/>
                <a:ea typeface="Saira Condensed"/>
                <a:cs typeface="Saira Condensed"/>
                <a:sym typeface="Saira Condensed"/>
              </a:rPr>
              <a:t>n</a:t>
            </a:r>
            <a:r>
              <a:rPr lang="en-US" sz="3496">
                <a:solidFill>
                  <a:srgbClr val="000000"/>
                </a:solidFill>
                <a:latin typeface="Saira Condensed"/>
                <a:ea typeface="Saira Condensed"/>
                <a:cs typeface="Saira Condensed"/>
                <a:sym typeface="Saira Condensed"/>
              </a:rPr>
              <a:t>s</a:t>
            </a:r>
            <a:r>
              <a:rPr lang="en-US" sz="3496" u="none">
                <a:solidFill>
                  <a:srgbClr val="000000"/>
                </a:solidFill>
                <a:latin typeface="Saira Condensed"/>
                <a:ea typeface="Saira Condensed"/>
                <a:cs typeface="Saira Condensed"/>
                <a:sym typeface="Saira Condensed"/>
              </a:rPr>
              <a:t> </a:t>
            </a:r>
            <a:r>
              <a:rPr lang="en-US" sz="3496">
                <a:solidFill>
                  <a:srgbClr val="000000"/>
                </a:solidFill>
                <a:latin typeface="Saira Condensed"/>
                <a:ea typeface="Saira Condensed"/>
                <a:cs typeface="Saira Condensed"/>
                <a:sym typeface="Saira Condensed"/>
              </a:rPr>
              <a:t>m</a:t>
            </a:r>
            <a:r>
              <a:rPr lang="en-US" sz="3496" u="none">
                <a:solidFill>
                  <a:srgbClr val="000000"/>
                </a:solidFill>
                <a:latin typeface="Saira Condensed"/>
                <a:ea typeface="Saira Condensed"/>
                <a:cs typeface="Saira Condensed"/>
                <a:sym typeface="Saira Condensed"/>
              </a:rPr>
              <a:t>a</a:t>
            </a:r>
            <a:r>
              <a:rPr lang="en-US" sz="3496">
                <a:solidFill>
                  <a:srgbClr val="000000"/>
                </a:solidFill>
                <a:latin typeface="Saira Condensed"/>
                <a:ea typeface="Saira Condensed"/>
                <a:cs typeface="Saira Condensed"/>
                <a:sym typeface="Saira Condensed"/>
              </a:rPr>
              <a:t>y </a:t>
            </a:r>
            <a:r>
              <a:rPr lang="en-US" sz="3496" u="none">
                <a:solidFill>
                  <a:srgbClr val="000000"/>
                </a:solidFill>
                <a:latin typeface="Saira Condensed"/>
                <a:ea typeface="Saira Condensed"/>
                <a:cs typeface="Saira Condensed"/>
                <a:sym typeface="Saira Condensed"/>
              </a:rPr>
              <a:t>b</a:t>
            </a:r>
            <a:r>
              <a:rPr lang="en-US" sz="3496">
                <a:solidFill>
                  <a:srgbClr val="000000"/>
                </a:solidFill>
                <a:latin typeface="Saira Condensed"/>
                <a:ea typeface="Saira Condensed"/>
                <a:cs typeface="Saira Condensed"/>
                <a:sym typeface="Saira Condensed"/>
              </a:rPr>
              <a:t>e al</a:t>
            </a:r>
            <a:r>
              <a:rPr lang="en-US" sz="3496" u="none">
                <a:solidFill>
                  <a:srgbClr val="000000"/>
                </a:solidFill>
                <a:latin typeface="Saira Condensed"/>
                <a:ea typeface="Saira Condensed"/>
                <a:cs typeface="Saira Condensed"/>
                <a:sym typeface="Saira Condensed"/>
              </a:rPr>
              <a:t>l</a:t>
            </a:r>
            <a:r>
              <a:rPr lang="en-US" sz="3496">
                <a:solidFill>
                  <a:srgbClr val="000000"/>
                </a:solidFill>
                <a:latin typeface="Saira Condensed"/>
                <a:ea typeface="Saira Condensed"/>
                <a:cs typeface="Saira Condensed"/>
                <a:sym typeface="Saira Condensed"/>
              </a:rPr>
              <a:t>owed: For </a:t>
            </a:r>
            <a:r>
              <a:rPr lang="en-US" sz="3496" u="none">
                <a:solidFill>
                  <a:srgbClr val="000000"/>
                </a:solidFill>
                <a:latin typeface="Saira Condensed"/>
                <a:ea typeface="Saira Condensed"/>
                <a:cs typeface="Saira Condensed"/>
                <a:sym typeface="Saira Condensed"/>
              </a:rPr>
              <a:t>i</a:t>
            </a:r>
            <a:r>
              <a:rPr lang="en-US" sz="3496">
                <a:solidFill>
                  <a:srgbClr val="000000"/>
                </a:solidFill>
                <a:latin typeface="Saira Condensed"/>
                <a:ea typeface="Saira Condensed"/>
                <a:cs typeface="Saira Condensed"/>
                <a:sym typeface="Saira Condensed"/>
              </a:rPr>
              <a:t>ns</a:t>
            </a:r>
            <a:r>
              <a:rPr lang="en-US" sz="3496" u="none">
                <a:solidFill>
                  <a:srgbClr val="000000"/>
                </a:solidFill>
                <a:latin typeface="Saira Condensed"/>
                <a:ea typeface="Saira Condensed"/>
                <a:cs typeface="Saira Condensed"/>
                <a:sym typeface="Saira Condensed"/>
              </a:rPr>
              <a:t>t</a:t>
            </a:r>
            <a:r>
              <a:rPr lang="en-US" sz="3496">
                <a:solidFill>
                  <a:srgbClr val="000000"/>
                </a:solidFill>
                <a:latin typeface="Saira Condensed"/>
                <a:ea typeface="Saira Condensed"/>
                <a:cs typeface="Saira Condensed"/>
                <a:sym typeface="Saira Condensed"/>
              </a:rPr>
              <a:t>anc</a:t>
            </a:r>
            <a:r>
              <a:rPr lang="en-US" sz="3496" u="none">
                <a:solidFill>
                  <a:srgbClr val="000000"/>
                </a:solidFill>
                <a:latin typeface="Saira Condensed"/>
                <a:ea typeface="Saira Condensed"/>
                <a:cs typeface="Saira Condensed"/>
                <a:sym typeface="Saira Condensed"/>
              </a:rPr>
              <a:t>e</a:t>
            </a:r>
            <a:r>
              <a:rPr lang="en-US" sz="3496">
                <a:solidFill>
                  <a:srgbClr val="000000"/>
                </a:solidFill>
                <a:latin typeface="Saira Condensed"/>
                <a:ea typeface="Saira Condensed"/>
                <a:cs typeface="Saira Condensed"/>
                <a:sym typeface="Saira Condensed"/>
              </a:rPr>
              <a:t>, “po</a:t>
            </a:r>
            <a:r>
              <a:rPr lang="en-US" sz="3496" u="none">
                <a:solidFill>
                  <a:srgbClr val="000000"/>
                </a:solidFill>
                <a:latin typeface="Saira Condensed"/>
                <a:ea typeface="Saira Condensed"/>
                <a:cs typeface="Saira Condensed"/>
                <a:sym typeface="Saira Condensed"/>
              </a:rPr>
              <a:t>s</a:t>
            </a:r>
            <a:r>
              <a:rPr lang="en-US" sz="3496">
                <a:solidFill>
                  <a:srgbClr val="000000"/>
                </a:solidFill>
                <a:latin typeface="Saira Condensed"/>
                <a:ea typeface="Saira Condensed"/>
                <a:cs typeface="Saira Condensed"/>
                <a:sym typeface="Saira Condensed"/>
              </a:rPr>
              <a:t>t”</a:t>
            </a:r>
            <a:r>
              <a:rPr lang="en-US" sz="3496" u="none">
                <a:solidFill>
                  <a:srgbClr val="000000"/>
                </a:solidFill>
                <a:latin typeface="Saira Condensed"/>
                <a:ea typeface="Saira Condensed"/>
                <a:cs typeface="Saira Condensed"/>
                <a:sym typeface="Saira Condensed"/>
              </a:rPr>
              <a:t> </a:t>
            </a:r>
            <a:r>
              <a:rPr lang="en-US" sz="3496">
                <a:solidFill>
                  <a:srgbClr val="000000"/>
                </a:solidFill>
                <a:latin typeface="Saira Condensed"/>
                <a:ea typeface="Saira Condensed"/>
                <a:cs typeface="Saira Condensed"/>
                <a:sym typeface="Saira Condensed"/>
              </a:rPr>
              <a:t>rem</a:t>
            </a:r>
            <a:r>
              <a:rPr lang="en-US" sz="3496" u="none">
                <a:solidFill>
                  <a:srgbClr val="000000"/>
                </a:solidFill>
                <a:latin typeface="Saira Condensed"/>
                <a:ea typeface="Saira Condensed"/>
                <a:cs typeface="Saira Condensed"/>
                <a:sym typeface="Saira Condensed"/>
              </a:rPr>
              <a:t>ote </a:t>
            </a:r>
            <a:r>
              <a:rPr lang="en-US" sz="3496">
                <a:solidFill>
                  <a:srgbClr val="000000"/>
                </a:solidFill>
                <a:latin typeface="Saira Condensed"/>
                <a:ea typeface="Saira Condensed"/>
                <a:cs typeface="Saira Condensed"/>
                <a:sym typeface="Saira Condensed"/>
              </a:rPr>
              <a:t>b</a:t>
            </a:r>
            <a:r>
              <a:rPr lang="en-US" sz="3496" u="none">
                <a:solidFill>
                  <a:srgbClr val="000000"/>
                </a:solidFill>
                <a:latin typeface="Saira Condensed"/>
                <a:ea typeface="Saira Condensed"/>
                <a:cs typeface="Saira Condensed"/>
                <a:sym typeface="Saira Condensed"/>
              </a:rPr>
              <a:t>i</a:t>
            </a:r>
            <a:r>
              <a:rPr lang="en-US" sz="3496">
                <a:solidFill>
                  <a:srgbClr val="000000"/>
                </a:solidFill>
                <a:latin typeface="Saira Condensed"/>
                <a:ea typeface="Saira Condensed"/>
                <a:cs typeface="Saira Condensed"/>
                <a:sym typeface="Saira Condensed"/>
              </a:rPr>
              <a:t>ometr</a:t>
            </a:r>
            <a:r>
              <a:rPr lang="en-US" sz="3496" u="none">
                <a:solidFill>
                  <a:srgbClr val="000000"/>
                </a:solidFill>
                <a:latin typeface="Saira Condensed"/>
                <a:ea typeface="Saira Condensed"/>
                <a:cs typeface="Saira Condensed"/>
                <a:sym typeface="Saira Condensed"/>
              </a:rPr>
              <a:t>i</a:t>
            </a:r>
            <a:r>
              <a:rPr lang="en-US" sz="3496">
                <a:solidFill>
                  <a:srgbClr val="000000"/>
                </a:solidFill>
                <a:latin typeface="Saira Condensed"/>
                <a:ea typeface="Saira Condensed"/>
                <a:cs typeface="Saira Condensed"/>
                <a:sym typeface="Saira Condensed"/>
              </a:rPr>
              <a:t>c</a:t>
            </a:r>
            <a:r>
              <a:rPr lang="en-US" sz="3496" u="none">
                <a:solidFill>
                  <a:srgbClr val="000000"/>
                </a:solidFill>
                <a:latin typeface="Saira Condensed"/>
                <a:ea typeface="Saira Condensed"/>
                <a:cs typeface="Saira Condensed"/>
                <a:sym typeface="Saira Condensed"/>
              </a:rPr>
              <a:t> </a:t>
            </a:r>
            <a:r>
              <a:rPr lang="en-US" sz="3496">
                <a:solidFill>
                  <a:srgbClr val="000000"/>
                </a:solidFill>
                <a:latin typeface="Saira Condensed"/>
                <a:ea typeface="Saira Condensed"/>
                <a:cs typeface="Saira Condensed"/>
                <a:sym typeface="Saira Condensed"/>
              </a:rPr>
              <a:t>id</a:t>
            </a:r>
            <a:r>
              <a:rPr lang="en-US" sz="3496" u="none">
                <a:solidFill>
                  <a:srgbClr val="000000"/>
                </a:solidFill>
                <a:latin typeface="Saira Condensed"/>
                <a:ea typeface="Saira Condensed"/>
                <a:cs typeface="Saira Condensed"/>
                <a:sym typeface="Saira Condensed"/>
              </a:rPr>
              <a:t>e</a:t>
            </a:r>
            <a:r>
              <a:rPr lang="en-US" sz="3496">
                <a:solidFill>
                  <a:srgbClr val="000000"/>
                </a:solidFill>
                <a:latin typeface="Saira Condensed"/>
                <a:ea typeface="Saira Condensed"/>
                <a:cs typeface="Saira Condensed"/>
                <a:sym typeface="Saira Condensed"/>
              </a:rPr>
              <a:t>ntific</a:t>
            </a:r>
            <a:r>
              <a:rPr lang="en-US" sz="3496" u="none">
                <a:solidFill>
                  <a:srgbClr val="000000"/>
                </a:solidFill>
                <a:latin typeface="Saira Condensed"/>
                <a:ea typeface="Saira Condensed"/>
                <a:cs typeface="Saira Condensed"/>
                <a:sym typeface="Saira Condensed"/>
              </a:rPr>
              <a:t>a</a:t>
            </a:r>
            <a:r>
              <a:rPr lang="en-US" sz="3496">
                <a:solidFill>
                  <a:srgbClr val="000000"/>
                </a:solidFill>
                <a:latin typeface="Saira Condensed"/>
                <a:ea typeface="Saira Condensed"/>
                <a:cs typeface="Saira Condensed"/>
                <a:sym typeface="Saira Condensed"/>
              </a:rPr>
              <a:t>tio</a:t>
            </a:r>
            <a:r>
              <a:rPr lang="en-US" sz="3496" u="none">
                <a:solidFill>
                  <a:srgbClr val="000000"/>
                </a:solidFill>
                <a:latin typeface="Saira Condensed"/>
                <a:ea typeface="Saira Condensed"/>
                <a:cs typeface="Saira Condensed"/>
                <a:sym typeface="Saira Condensed"/>
              </a:rPr>
              <a:t>n </a:t>
            </a:r>
            <a:r>
              <a:rPr lang="en-US" sz="3496">
                <a:solidFill>
                  <a:srgbClr val="000000"/>
                </a:solidFill>
                <a:latin typeface="Saira Condensed"/>
                <a:ea typeface="Saira Condensed"/>
                <a:cs typeface="Saira Condensed"/>
                <a:sym typeface="Saira Condensed"/>
              </a:rPr>
              <a:t>systems where identification occurs after a significant d</a:t>
            </a:r>
            <a:r>
              <a:rPr lang="en-US" sz="3496">
                <a:solidFill>
                  <a:srgbClr val="000000"/>
                </a:solidFill>
                <a:latin typeface="Saira Condensed"/>
                <a:ea typeface="Saira Condensed"/>
                <a:cs typeface="Saira Condensed"/>
                <a:sym typeface="Saira Condensed"/>
              </a:rPr>
              <a:t>el</a:t>
            </a:r>
            <a:r>
              <a:rPr lang="en-US" sz="3496" u="none">
                <a:solidFill>
                  <a:srgbClr val="000000"/>
                </a:solidFill>
                <a:latin typeface="Saira Condensed"/>
                <a:ea typeface="Saira Condensed"/>
                <a:cs typeface="Saira Condensed"/>
                <a:sym typeface="Saira Condensed"/>
              </a:rPr>
              <a:t>ay will be</a:t>
            </a:r>
            <a:r>
              <a:rPr lang="en-US" sz="3496">
                <a:solidFill>
                  <a:srgbClr val="000000"/>
                </a:solidFill>
                <a:latin typeface="Saira Condensed"/>
                <a:ea typeface="Saira Condensed"/>
                <a:cs typeface="Saira Condensed"/>
                <a:sym typeface="Saira Condensed"/>
              </a:rPr>
              <a:t> </a:t>
            </a:r>
            <a:r>
              <a:rPr lang="en-US" sz="3496" u="none">
                <a:solidFill>
                  <a:srgbClr val="000000"/>
                </a:solidFill>
                <a:latin typeface="Saira Condensed"/>
                <a:ea typeface="Saira Condensed"/>
                <a:cs typeface="Saira Condensed"/>
                <a:sym typeface="Saira Condensed"/>
              </a:rPr>
              <a:t>a</a:t>
            </a:r>
            <a:r>
              <a:rPr lang="en-US" sz="3496">
                <a:solidFill>
                  <a:srgbClr val="000000"/>
                </a:solidFill>
                <a:latin typeface="Saira Condensed"/>
                <a:ea typeface="Saira Condensed"/>
                <a:cs typeface="Saira Condensed"/>
                <a:sym typeface="Saira Condensed"/>
              </a:rPr>
              <a:t>llow</a:t>
            </a:r>
            <a:r>
              <a:rPr lang="en-US" sz="3496" u="none">
                <a:solidFill>
                  <a:srgbClr val="000000"/>
                </a:solidFill>
                <a:latin typeface="Saira Condensed"/>
                <a:ea typeface="Saira Condensed"/>
                <a:cs typeface="Saira Condensed"/>
                <a:sym typeface="Saira Condensed"/>
              </a:rPr>
              <a:t>e</a:t>
            </a:r>
            <a:r>
              <a:rPr lang="en-US" sz="3496">
                <a:solidFill>
                  <a:srgbClr val="000000"/>
                </a:solidFill>
                <a:latin typeface="Saira Condensed"/>
                <a:ea typeface="Saira Condensed"/>
                <a:cs typeface="Saira Condensed"/>
                <a:sym typeface="Saira Condensed"/>
              </a:rPr>
              <a:t>d</a:t>
            </a:r>
            <a:r>
              <a:rPr lang="en-US" sz="3496" u="none">
                <a:solidFill>
                  <a:srgbClr val="000000"/>
                </a:solidFill>
                <a:latin typeface="Saira Condensed"/>
                <a:ea typeface="Saira Condensed"/>
                <a:cs typeface="Saira Condensed"/>
                <a:sym typeface="Saira Condensed"/>
              </a:rPr>
              <a:t> to</a:t>
            </a:r>
            <a:r>
              <a:rPr lang="en-US" sz="3496">
                <a:solidFill>
                  <a:srgbClr val="000000"/>
                </a:solidFill>
                <a:latin typeface="Saira Condensed"/>
                <a:ea typeface="Saira Condensed"/>
                <a:cs typeface="Saira Condensed"/>
                <a:sym typeface="Saira Condensed"/>
              </a:rPr>
              <a:t> pros</a:t>
            </a:r>
            <a:r>
              <a:rPr lang="en-US" sz="3496" u="none">
                <a:solidFill>
                  <a:srgbClr val="000000"/>
                </a:solidFill>
                <a:latin typeface="Saira Condensed"/>
                <a:ea typeface="Saira Condensed"/>
                <a:cs typeface="Saira Condensed"/>
                <a:sym typeface="Saira Condensed"/>
              </a:rPr>
              <a:t>e</a:t>
            </a:r>
            <a:r>
              <a:rPr lang="en-US" sz="3496">
                <a:solidFill>
                  <a:srgbClr val="000000"/>
                </a:solidFill>
                <a:latin typeface="Saira Condensed"/>
                <a:ea typeface="Saira Condensed"/>
                <a:cs typeface="Saira Condensed"/>
                <a:sym typeface="Saira Condensed"/>
              </a:rPr>
              <a:t>cut</a:t>
            </a:r>
            <a:r>
              <a:rPr lang="en-US" sz="3496" u="none">
                <a:solidFill>
                  <a:srgbClr val="000000"/>
                </a:solidFill>
                <a:latin typeface="Saira Condensed"/>
                <a:ea typeface="Saira Condensed"/>
                <a:cs typeface="Saira Condensed"/>
                <a:sym typeface="Saira Condensed"/>
              </a:rPr>
              <a:t>e </a:t>
            </a:r>
            <a:r>
              <a:rPr lang="en-US" sz="3496">
                <a:solidFill>
                  <a:srgbClr val="000000"/>
                </a:solidFill>
                <a:latin typeface="Saira Condensed"/>
                <a:ea typeface="Saira Condensed"/>
                <a:cs typeface="Saira Condensed"/>
                <a:sym typeface="Saira Condensed"/>
              </a:rPr>
              <a:t>se</a:t>
            </a:r>
            <a:r>
              <a:rPr lang="en-US" sz="3496" u="none">
                <a:solidFill>
                  <a:srgbClr val="000000"/>
                </a:solidFill>
                <a:latin typeface="Saira Condensed"/>
                <a:ea typeface="Saira Condensed"/>
                <a:cs typeface="Saira Condensed"/>
                <a:sym typeface="Saira Condensed"/>
              </a:rPr>
              <a:t>r</a:t>
            </a:r>
            <a:r>
              <a:rPr lang="en-US" sz="3496">
                <a:solidFill>
                  <a:srgbClr val="000000"/>
                </a:solidFill>
                <a:latin typeface="Saira Condensed"/>
                <a:ea typeface="Saira Condensed"/>
                <a:cs typeface="Saira Condensed"/>
                <a:sym typeface="Saira Condensed"/>
              </a:rPr>
              <a:t>i</a:t>
            </a:r>
            <a:r>
              <a:rPr lang="en-US" sz="3496" u="none">
                <a:solidFill>
                  <a:srgbClr val="000000"/>
                </a:solidFill>
                <a:latin typeface="Saira Condensed"/>
                <a:ea typeface="Saira Condensed"/>
                <a:cs typeface="Saira Condensed"/>
                <a:sym typeface="Saira Condensed"/>
              </a:rPr>
              <a:t>ou</a:t>
            </a:r>
            <a:r>
              <a:rPr lang="en-US" sz="3496">
                <a:solidFill>
                  <a:srgbClr val="000000"/>
                </a:solidFill>
                <a:latin typeface="Saira Condensed"/>
                <a:ea typeface="Saira Condensed"/>
                <a:cs typeface="Saira Condensed"/>
                <a:sym typeface="Saira Condensed"/>
              </a:rPr>
              <a:t>s </a:t>
            </a:r>
            <a:r>
              <a:rPr lang="en-US" sz="3496" u="none">
                <a:solidFill>
                  <a:srgbClr val="000000"/>
                </a:solidFill>
                <a:latin typeface="Saira Condensed"/>
                <a:ea typeface="Saira Condensed"/>
                <a:cs typeface="Saira Condensed"/>
                <a:sym typeface="Saira Condensed"/>
              </a:rPr>
              <a:t>c</a:t>
            </a:r>
            <a:r>
              <a:rPr lang="en-US" sz="3496">
                <a:solidFill>
                  <a:srgbClr val="000000"/>
                </a:solidFill>
                <a:latin typeface="Saira Condensed"/>
                <a:ea typeface="Saira Condensed"/>
                <a:cs typeface="Saira Condensed"/>
                <a:sym typeface="Saira Condensed"/>
              </a:rPr>
              <a:t>rimes only </a:t>
            </a:r>
            <a:r>
              <a:rPr lang="en-US" sz="3496" u="none">
                <a:solidFill>
                  <a:srgbClr val="000000"/>
                </a:solidFill>
                <a:latin typeface="Saira Condensed"/>
                <a:ea typeface="Saira Condensed"/>
                <a:cs typeface="Saira Condensed"/>
                <a:sym typeface="Saira Condensed"/>
              </a:rPr>
              <a:t>aft</a:t>
            </a:r>
            <a:r>
              <a:rPr lang="en-US" sz="3496">
                <a:solidFill>
                  <a:srgbClr val="000000"/>
                </a:solidFill>
                <a:latin typeface="Saira Condensed"/>
                <a:ea typeface="Saira Condensed"/>
                <a:cs typeface="Saira Condensed"/>
                <a:sym typeface="Saira Condensed"/>
              </a:rPr>
              <a:t>er</a:t>
            </a:r>
            <a:r>
              <a:rPr lang="en-US" sz="3496" u="none">
                <a:solidFill>
                  <a:srgbClr val="000000"/>
                </a:solidFill>
                <a:latin typeface="Saira Condensed"/>
                <a:ea typeface="Saira Condensed"/>
                <a:cs typeface="Saira Condensed"/>
                <a:sym typeface="Saira Condensed"/>
              </a:rPr>
              <a:t> </a:t>
            </a:r>
            <a:r>
              <a:rPr lang="en-US" sz="3496">
                <a:solidFill>
                  <a:srgbClr val="000000"/>
                </a:solidFill>
                <a:latin typeface="Saira Condensed"/>
                <a:ea typeface="Saira Condensed"/>
                <a:cs typeface="Saira Condensed"/>
                <a:sym typeface="Saira Condensed"/>
              </a:rPr>
              <a:t>cou</a:t>
            </a:r>
            <a:r>
              <a:rPr lang="en-US" sz="3496" u="none">
                <a:solidFill>
                  <a:srgbClr val="000000"/>
                </a:solidFill>
                <a:latin typeface="Saira Condensed"/>
                <a:ea typeface="Saira Condensed"/>
                <a:cs typeface="Saira Condensed"/>
                <a:sym typeface="Saira Condensed"/>
              </a:rPr>
              <a:t>rt</a:t>
            </a:r>
            <a:r>
              <a:rPr lang="en-US" sz="3496">
                <a:solidFill>
                  <a:srgbClr val="000000"/>
                </a:solidFill>
                <a:latin typeface="Saira Condensed"/>
                <a:ea typeface="Saira Condensed"/>
                <a:cs typeface="Saira Condensed"/>
                <a:sym typeface="Saira Condensed"/>
              </a:rPr>
              <a:t> appro</a:t>
            </a:r>
            <a:r>
              <a:rPr lang="en-US" sz="3496" u="none">
                <a:solidFill>
                  <a:srgbClr val="000000"/>
                </a:solidFill>
                <a:latin typeface="Saira Condensed"/>
                <a:ea typeface="Saira Condensed"/>
                <a:cs typeface="Saira Condensed"/>
                <a:sym typeface="Saira Condensed"/>
              </a:rPr>
              <a:t>v</a:t>
            </a:r>
            <a:r>
              <a:rPr lang="en-US" sz="3496">
                <a:solidFill>
                  <a:srgbClr val="000000"/>
                </a:solidFill>
                <a:latin typeface="Saira Condensed"/>
                <a:ea typeface="Saira Condensed"/>
                <a:cs typeface="Saira Condensed"/>
                <a:sym typeface="Saira Condensed"/>
              </a:rPr>
              <a:t>al.</a:t>
            </a:r>
          </a:p>
        </p:txBody>
      </p:sp>
      <p:sp>
        <p:nvSpPr>
          <p:cNvPr name="TextBox 4" id="4"/>
          <p:cNvSpPr txBox="true"/>
          <p:nvPr/>
        </p:nvSpPr>
        <p:spPr>
          <a:xfrm rot="0">
            <a:off x="477007" y="273049"/>
            <a:ext cx="9560827" cy="755651"/>
          </a:xfrm>
          <a:prstGeom prst="rect">
            <a:avLst/>
          </a:prstGeom>
        </p:spPr>
        <p:txBody>
          <a:bodyPr anchor="t" rtlCol="false" tIns="0" lIns="0" bIns="0" rIns="0">
            <a:spAutoFit/>
          </a:bodyPr>
          <a:lstStyle/>
          <a:p>
            <a:pPr algn="l">
              <a:lnSpc>
                <a:spcPts val="5599"/>
              </a:lnSpc>
              <a:spcBef>
                <a:spcPct val="0"/>
              </a:spcBef>
            </a:pPr>
            <a:r>
              <a:rPr lang="en-US" sz="3999">
                <a:solidFill>
                  <a:srgbClr val="000000"/>
                </a:solidFill>
                <a:latin typeface="DIN 1451 Std"/>
                <a:ea typeface="DIN 1451 Std"/>
                <a:cs typeface="DIN 1451 Std"/>
                <a:sym typeface="DIN 1451 Std"/>
              </a:rPr>
              <a:t>UNACCEPTABLE RISK</a:t>
            </a:r>
          </a:p>
        </p:txBody>
      </p:sp>
      <p:sp>
        <p:nvSpPr>
          <p:cNvPr name="TextBox 5" id="5"/>
          <p:cNvSpPr txBox="true"/>
          <p:nvPr/>
        </p:nvSpPr>
        <p:spPr>
          <a:xfrm rot="0">
            <a:off x="1286536" y="9213533"/>
            <a:ext cx="16667429" cy="219202"/>
          </a:xfrm>
          <a:prstGeom prst="rect">
            <a:avLst/>
          </a:prstGeom>
        </p:spPr>
        <p:txBody>
          <a:bodyPr anchor="t" rtlCol="false" tIns="0" lIns="0" bIns="0" rIns="0">
            <a:spAutoFit/>
          </a:bodyPr>
          <a:lstStyle/>
          <a:p>
            <a:pPr algn="r">
              <a:lnSpc>
                <a:spcPts val="1859"/>
              </a:lnSpc>
            </a:pPr>
            <a:r>
              <a:rPr lang="en-US" sz="1300" u="sng">
                <a:solidFill>
                  <a:srgbClr val="000000"/>
                </a:solidFill>
                <a:latin typeface="Assistant Regular"/>
                <a:ea typeface="Assistant Regular"/>
                <a:cs typeface="Assistant Regular"/>
                <a:sym typeface="Assistant Regular"/>
                <a:hlinkClick r:id="rId3" tooltip="https://digital-strategy.ec.europa.eu/en/policies/european-approach-artificial-intelligence"/>
              </a:rPr>
              <a:t>https://digital-strategy.ec.europa.eu/en/policies/european-approach-artificial-intelligence</a:t>
            </a:r>
          </a:p>
        </p:txBody>
      </p:sp>
    </p:spTree>
  </p:cSld>
  <p:clrMapOvr>
    <a:masterClrMapping/>
  </p:clrMapOvr>
</p:sld>
</file>

<file path=ppt/slides/slide9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183" t="0" r="-18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TextBox 4" id="4"/>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children and cyborgs together in a classroom --s 250 --ar 16:9 </a:t>
            </a:r>
          </a:p>
        </p:txBody>
      </p:sp>
      <p:sp>
        <p:nvSpPr>
          <p:cNvPr name="TextBox 5" id="5"/>
          <p:cNvSpPr txBox="true"/>
          <p:nvPr/>
        </p:nvSpPr>
        <p:spPr>
          <a:xfrm rot="0">
            <a:off x="13649697" y="6402101"/>
            <a:ext cx="4206776" cy="3457590"/>
          </a:xfrm>
          <a:prstGeom prst="rect">
            <a:avLst/>
          </a:prstGeom>
        </p:spPr>
        <p:txBody>
          <a:bodyPr anchor="t" rtlCol="false" tIns="0" lIns="0" bIns="0" rIns="0">
            <a:spAutoFit/>
          </a:bodyPr>
          <a:lstStyle/>
          <a:p>
            <a:pPr algn="l">
              <a:lnSpc>
                <a:spcPts val="12361"/>
              </a:lnSpc>
            </a:pPr>
            <a:r>
              <a:rPr lang="en-US" sz="12614">
                <a:solidFill>
                  <a:srgbClr val="FFFFFF"/>
                </a:solidFill>
                <a:latin typeface="DIN 1451 Std"/>
                <a:ea typeface="DIN 1451 Std"/>
                <a:cs typeface="DIN 1451 Std"/>
                <a:sym typeface="DIN 1451 Std"/>
              </a:rPr>
              <a:t>DIGITAL</a:t>
            </a:r>
          </a:p>
          <a:p>
            <a:pPr algn="l">
              <a:lnSpc>
                <a:spcPts val="12361"/>
              </a:lnSpc>
            </a:pPr>
            <a:r>
              <a:rPr lang="en-US" sz="12614">
                <a:solidFill>
                  <a:srgbClr val="FFFFFF"/>
                </a:solidFill>
                <a:latin typeface="DIN 1451 Std"/>
                <a:ea typeface="DIN 1451 Std"/>
                <a:cs typeface="DIN 1451 Std"/>
                <a:sym typeface="DIN 1451 Std"/>
              </a:rPr>
              <a:t>INTERNS</a:t>
            </a:r>
          </a:p>
        </p:txBody>
      </p:sp>
    </p:spTree>
  </p:cSld>
  <p:clrMapOvr>
    <a:masterClrMapping/>
  </p:clrMapOvr>
</p:sld>
</file>

<file path=ppt/slides/slide9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223" t="0" r="-22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TextBox 4" id="4"/>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children and cyborgs together in a classroom --s 250 --ar 16:9 </a:t>
            </a:r>
          </a:p>
        </p:txBody>
      </p:sp>
      <p:sp>
        <p:nvSpPr>
          <p:cNvPr name="TextBox 5" id="5"/>
          <p:cNvSpPr txBox="true"/>
          <p:nvPr/>
        </p:nvSpPr>
        <p:spPr>
          <a:xfrm rot="0">
            <a:off x="11324419" y="6427239"/>
            <a:ext cx="6661924" cy="3457590"/>
          </a:xfrm>
          <a:prstGeom prst="rect">
            <a:avLst/>
          </a:prstGeom>
        </p:spPr>
        <p:txBody>
          <a:bodyPr anchor="t" rtlCol="false" tIns="0" lIns="0" bIns="0" rIns="0">
            <a:spAutoFit/>
          </a:bodyPr>
          <a:lstStyle/>
          <a:p>
            <a:pPr algn="r">
              <a:lnSpc>
                <a:spcPts val="12361"/>
              </a:lnSpc>
            </a:pPr>
            <a:r>
              <a:rPr lang="en-US" sz="12614">
                <a:solidFill>
                  <a:srgbClr val="FFFFFF"/>
                </a:solidFill>
                <a:latin typeface="DIN 1451 Std"/>
                <a:ea typeface="DIN 1451 Std"/>
                <a:cs typeface="DIN 1451 Std"/>
                <a:sym typeface="DIN 1451 Std"/>
              </a:rPr>
              <a:t>DIGITAL</a:t>
            </a:r>
          </a:p>
          <a:p>
            <a:pPr algn="r">
              <a:lnSpc>
                <a:spcPts val="12361"/>
              </a:lnSpc>
            </a:pPr>
            <a:r>
              <a:rPr lang="en-US" sz="12614">
                <a:solidFill>
                  <a:srgbClr val="FFFFFF"/>
                </a:solidFill>
                <a:latin typeface="DIN 1451 Std"/>
                <a:ea typeface="DIN 1451 Std"/>
                <a:cs typeface="DIN 1451 Std"/>
                <a:sym typeface="DIN 1451 Std"/>
              </a:rPr>
              <a:t>COWORKER</a:t>
            </a:r>
          </a:p>
        </p:txBody>
      </p:sp>
    </p:spTree>
  </p:cSld>
  <p:clrMapOvr>
    <a:masterClrMapping/>
  </p:clrMapOvr>
</p:sld>
</file>

<file path=ppt/slides/slide9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0" t="-15098" r="0" b="-62678"/>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TextBox 4" id="4"/>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children and cyborgs together in a classroom --s 250 --ar 16:9 </a:t>
            </a:r>
          </a:p>
        </p:txBody>
      </p:sp>
      <p:sp>
        <p:nvSpPr>
          <p:cNvPr name="TextBox 5" id="5"/>
          <p:cNvSpPr txBox="true"/>
          <p:nvPr/>
        </p:nvSpPr>
        <p:spPr>
          <a:xfrm rot="0">
            <a:off x="11324419" y="6427239"/>
            <a:ext cx="6661924" cy="3457590"/>
          </a:xfrm>
          <a:prstGeom prst="rect">
            <a:avLst/>
          </a:prstGeom>
        </p:spPr>
        <p:txBody>
          <a:bodyPr anchor="t" rtlCol="false" tIns="0" lIns="0" bIns="0" rIns="0">
            <a:spAutoFit/>
          </a:bodyPr>
          <a:lstStyle/>
          <a:p>
            <a:pPr algn="r">
              <a:lnSpc>
                <a:spcPts val="12361"/>
              </a:lnSpc>
            </a:pPr>
            <a:r>
              <a:rPr lang="en-US" sz="12614">
                <a:solidFill>
                  <a:srgbClr val="FFFFFF"/>
                </a:solidFill>
                <a:latin typeface="DIN 1451 Std"/>
                <a:ea typeface="DIN 1451 Std"/>
                <a:cs typeface="DIN 1451 Std"/>
                <a:sym typeface="DIN 1451 Std"/>
              </a:rPr>
              <a:t>DIGITAL</a:t>
            </a:r>
          </a:p>
          <a:p>
            <a:pPr algn="r">
              <a:lnSpc>
                <a:spcPts val="12361"/>
              </a:lnSpc>
            </a:pPr>
            <a:r>
              <a:rPr lang="en-US" sz="12614">
                <a:solidFill>
                  <a:srgbClr val="FFFFFF"/>
                </a:solidFill>
                <a:latin typeface="DIN 1451 Std"/>
                <a:ea typeface="DIN 1451 Std"/>
                <a:cs typeface="DIN 1451 Std"/>
                <a:sym typeface="DIN 1451 Std"/>
              </a:rPr>
              <a:t>OVERLOOKER</a:t>
            </a:r>
          </a:p>
        </p:txBody>
      </p:sp>
    </p:spTree>
  </p:cSld>
  <p:clrMapOvr>
    <a:masterClrMapping/>
  </p:clrMapOvr>
</p:sld>
</file>

<file path=ppt/slides/slide9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223" t="0" r="-22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TextBox 4" id="4"/>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children and cyborgs together in a classroom --s 250 --ar 16:9 </a:t>
            </a:r>
          </a:p>
        </p:txBody>
      </p:sp>
      <p:sp>
        <p:nvSpPr>
          <p:cNvPr name="TextBox 5" id="5"/>
          <p:cNvSpPr txBox="true"/>
          <p:nvPr/>
        </p:nvSpPr>
        <p:spPr>
          <a:xfrm rot="0">
            <a:off x="11324419" y="6427239"/>
            <a:ext cx="6661924" cy="3457590"/>
          </a:xfrm>
          <a:prstGeom prst="rect">
            <a:avLst/>
          </a:prstGeom>
        </p:spPr>
        <p:txBody>
          <a:bodyPr anchor="t" rtlCol="false" tIns="0" lIns="0" bIns="0" rIns="0">
            <a:spAutoFit/>
          </a:bodyPr>
          <a:lstStyle/>
          <a:p>
            <a:pPr algn="r">
              <a:lnSpc>
                <a:spcPts val="12361"/>
              </a:lnSpc>
            </a:pPr>
            <a:r>
              <a:rPr lang="en-US" sz="12614">
                <a:solidFill>
                  <a:srgbClr val="FFFFFF"/>
                </a:solidFill>
                <a:latin typeface="DIN 1451 Std"/>
                <a:ea typeface="DIN 1451 Std"/>
                <a:cs typeface="DIN 1451 Std"/>
                <a:sym typeface="DIN 1451 Std"/>
              </a:rPr>
              <a:t>DIGITAL</a:t>
            </a:r>
          </a:p>
          <a:p>
            <a:pPr algn="r">
              <a:lnSpc>
                <a:spcPts val="12361"/>
              </a:lnSpc>
            </a:pPr>
            <a:r>
              <a:rPr lang="en-US" sz="12614">
                <a:solidFill>
                  <a:srgbClr val="FFFFFF"/>
                </a:solidFill>
                <a:latin typeface="DIN 1451 Std"/>
                <a:ea typeface="DIN 1451 Std"/>
                <a:cs typeface="DIN 1451 Std"/>
                <a:sym typeface="DIN 1451 Std"/>
              </a:rPr>
              <a:t>EXPERT</a:t>
            </a:r>
          </a:p>
        </p:txBody>
      </p:sp>
    </p:spTree>
  </p:cSld>
  <p:clrMapOvr>
    <a:masterClrMapping/>
  </p:clrMapOvr>
</p:sld>
</file>

<file path=ppt/slides/slide9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897072" y="1028700"/>
            <a:ext cx="17089270" cy="9612714"/>
          </a:xfrm>
          <a:custGeom>
            <a:avLst/>
            <a:gdLst/>
            <a:ahLst/>
            <a:cxnLst/>
            <a:rect r="r" b="b" t="t" l="l"/>
            <a:pathLst>
              <a:path h="9612714" w="17089270">
                <a:moveTo>
                  <a:pt x="0" y="0"/>
                </a:moveTo>
                <a:lnTo>
                  <a:pt x="17089270" y="0"/>
                </a:lnTo>
                <a:lnTo>
                  <a:pt x="17089270" y="9612714"/>
                </a:lnTo>
                <a:lnTo>
                  <a:pt x="0" y="9612714"/>
                </a:lnTo>
                <a:lnTo>
                  <a:pt x="0" y="0"/>
                </a:lnTo>
                <a:close/>
              </a:path>
            </a:pathLst>
          </a:custGeom>
          <a:blipFill>
            <a:blip r:embed="rId4"/>
            <a:stretch>
              <a:fillRect l="0" t="0" r="0" b="0"/>
            </a:stretch>
          </a:blipFill>
        </p:spPr>
      </p:sp>
      <p:sp>
        <p:nvSpPr>
          <p:cNvPr name="TextBox 5" id="5"/>
          <p:cNvSpPr txBox="true"/>
          <p:nvPr/>
        </p:nvSpPr>
        <p:spPr>
          <a:xfrm rot="0">
            <a:off x="13614282" y="106170"/>
            <a:ext cx="4589318" cy="963930"/>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photorealistic picture of a poker table in the dark with four robots playing. --s 250 --ar 16:9 </a:t>
            </a:r>
          </a:p>
        </p:txBody>
      </p:sp>
      <p:sp>
        <p:nvSpPr>
          <p:cNvPr name="TextBox 6" id="6"/>
          <p:cNvSpPr txBox="true"/>
          <p:nvPr/>
        </p:nvSpPr>
        <p:spPr>
          <a:xfrm rot="0">
            <a:off x="11324419" y="6427239"/>
            <a:ext cx="6661924" cy="3457590"/>
          </a:xfrm>
          <a:prstGeom prst="rect">
            <a:avLst/>
          </a:prstGeom>
        </p:spPr>
        <p:txBody>
          <a:bodyPr anchor="t" rtlCol="false" tIns="0" lIns="0" bIns="0" rIns="0">
            <a:spAutoFit/>
          </a:bodyPr>
          <a:lstStyle/>
          <a:p>
            <a:pPr algn="r">
              <a:lnSpc>
                <a:spcPts val="12361"/>
              </a:lnSpc>
            </a:pPr>
          </a:p>
          <a:p>
            <a:pPr algn="r">
              <a:lnSpc>
                <a:spcPts val="12361"/>
              </a:lnSpc>
            </a:pPr>
            <a:r>
              <a:rPr lang="en-US" sz="12614">
                <a:solidFill>
                  <a:srgbClr val="FFFFFF"/>
                </a:solidFill>
                <a:latin typeface="DIN 1451 Std"/>
                <a:ea typeface="DIN 1451 Std"/>
                <a:cs typeface="DIN 1451 Std"/>
                <a:sym typeface="DIN 1451 Std"/>
              </a:rPr>
              <a:t>MOE</a:t>
            </a:r>
          </a:p>
        </p:txBody>
      </p:sp>
    </p:spTree>
  </p:cSld>
  <p:clrMapOvr>
    <a:masterClrMapping/>
  </p:clrMapOvr>
</p:sld>
</file>

<file path=ppt/slides/slide9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3"/>
            <a:stretch>
              <a:fillRect l="-183" t="0" r="-183" b="0"/>
            </a:stretch>
          </a:blipFill>
        </p:spPr>
      </p:sp>
      <p:sp>
        <p:nvSpPr>
          <p:cNvPr name="Freeform 3" id="3"/>
          <p:cNvSpPr/>
          <p:nvPr/>
        </p:nvSpPr>
        <p:spPr>
          <a:xfrm flipH="false" flipV="false" rot="0">
            <a:off x="8615171" y="-1386207"/>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4"/>
            <a:stretch>
              <a:fillRect l="0" t="-54298" r="0" b="-51317"/>
            </a:stretch>
          </a:blipFill>
        </p:spPr>
      </p:sp>
      <p:grpSp>
        <p:nvGrpSpPr>
          <p:cNvPr name="Group 4" id="4"/>
          <p:cNvGrpSpPr/>
          <p:nvPr/>
        </p:nvGrpSpPr>
        <p:grpSpPr>
          <a:xfrm rot="0">
            <a:off x="0" y="9717655"/>
            <a:ext cx="18288000" cy="937830"/>
            <a:chOff x="0" y="0"/>
            <a:chExt cx="24384000" cy="1250440"/>
          </a:xfrm>
        </p:grpSpPr>
        <p:grpSp>
          <p:nvGrpSpPr>
            <p:cNvPr name="Group 5" id="5"/>
            <p:cNvGrpSpPr/>
            <p:nvPr/>
          </p:nvGrpSpPr>
          <p:grpSpPr>
            <a:xfrm rot="0">
              <a:off x="0" y="0"/>
              <a:ext cx="24384000" cy="1250440"/>
              <a:chOff x="0" y="0"/>
              <a:chExt cx="4816593" cy="247000"/>
            </a:xfrm>
          </p:grpSpPr>
          <p:sp>
            <p:nvSpPr>
              <p:cNvPr name="Freeform 6" id="6"/>
              <p:cNvSpPr/>
              <p:nvPr/>
            </p:nvSpPr>
            <p:spPr>
              <a:xfrm flipH="false" flipV="false" rot="0">
                <a:off x="0" y="0"/>
                <a:ext cx="4816592" cy="247000"/>
              </a:xfrm>
              <a:custGeom>
                <a:avLst/>
                <a:gdLst/>
                <a:ahLst/>
                <a:cxnLst/>
                <a:rect r="r" b="b" t="t" l="l"/>
                <a:pathLst>
                  <a:path h="247000" w="4816592">
                    <a:moveTo>
                      <a:pt x="0" y="0"/>
                    </a:moveTo>
                    <a:lnTo>
                      <a:pt x="4816592" y="0"/>
                    </a:lnTo>
                    <a:lnTo>
                      <a:pt x="4816592" y="247000"/>
                    </a:lnTo>
                    <a:lnTo>
                      <a:pt x="0" y="247000"/>
                    </a:lnTo>
                    <a:close/>
                  </a:path>
                </a:pathLst>
              </a:custGeom>
              <a:solidFill>
                <a:srgbClr val="343A3E"/>
              </a:solidFill>
            </p:spPr>
          </p:sp>
          <p:sp>
            <p:nvSpPr>
              <p:cNvPr name="TextBox 7" id="7"/>
              <p:cNvSpPr txBox="true"/>
              <p:nvPr/>
            </p:nvSpPr>
            <p:spPr>
              <a:xfrm>
                <a:off x="0" y="-85725"/>
                <a:ext cx="4816593" cy="332725"/>
              </a:xfrm>
              <a:prstGeom prst="rect">
                <a:avLst/>
              </a:prstGeom>
            </p:spPr>
            <p:txBody>
              <a:bodyPr anchor="ctr" rtlCol="false" tIns="50800" lIns="50800" bIns="50800" rIns="50800"/>
              <a:lstStyle/>
              <a:p>
                <a:pPr algn="ctr">
                  <a:lnSpc>
                    <a:spcPts val="3079"/>
                  </a:lnSpc>
                </a:pPr>
              </a:p>
            </p:txBody>
          </p:sp>
        </p:grpSp>
        <p:sp>
          <p:nvSpPr>
            <p:cNvPr name="TextBox 8" id="8"/>
            <p:cNvSpPr txBox="true"/>
            <p:nvPr/>
          </p:nvSpPr>
          <p:spPr>
            <a:xfrm rot="0">
              <a:off x="9044269" y="102993"/>
              <a:ext cx="6295463" cy="531919"/>
            </a:xfrm>
            <a:prstGeom prst="rect">
              <a:avLst/>
            </a:prstGeom>
          </p:spPr>
          <p:txBody>
            <a:bodyPr anchor="t" rtlCol="false" tIns="0" lIns="0" bIns="0" rIns="0">
              <a:spAutoFit/>
            </a:bodyPr>
            <a:lstStyle/>
            <a:p>
              <a:pPr algn="ctr">
                <a:lnSpc>
                  <a:spcPts val="3079"/>
                </a:lnSpc>
              </a:pPr>
              <a:r>
                <a:rPr lang="en-US" sz="2199">
                  <a:solidFill>
                    <a:srgbClr val="FFFFFF"/>
                  </a:solidFill>
                  <a:latin typeface="DIN 1451 Std"/>
                  <a:ea typeface="DIN 1451 Std"/>
                  <a:cs typeface="DIN 1451 Std"/>
                  <a:sym typeface="DIN 1451 Std"/>
                </a:rPr>
                <a:t>ESSERE I </a:t>
              </a:r>
              <a:r>
                <a:rPr lang="en-US" sz="2199">
                  <a:solidFill>
                    <a:srgbClr val="FA5A78"/>
                  </a:solidFill>
                  <a:latin typeface="DIN 1451 Std"/>
                  <a:ea typeface="DIN 1451 Std"/>
                  <a:cs typeface="DIN 1451 Std"/>
                  <a:sym typeface="DIN 1451 Std"/>
                </a:rPr>
                <a:t>PASTORI</a:t>
              </a:r>
              <a:r>
                <a:rPr lang="en-US" sz="2199">
                  <a:solidFill>
                    <a:srgbClr val="FFFFFF"/>
                  </a:solidFill>
                  <a:latin typeface="DIN 1451 Std"/>
                  <a:ea typeface="DIN 1451 Std"/>
                  <a:cs typeface="DIN 1451 Std"/>
                  <a:sym typeface="DIN 1451 Std"/>
                </a:rPr>
                <a:t> DELLE </a:t>
              </a:r>
              <a:r>
                <a:rPr lang="en-US" sz="2199">
                  <a:solidFill>
                    <a:srgbClr val="FA5A78"/>
                  </a:solidFill>
                  <a:latin typeface="DIN 1451 Std"/>
                  <a:ea typeface="DIN 1451 Std"/>
                  <a:cs typeface="DIN 1451 Std"/>
                  <a:sym typeface="DIN 1451 Std"/>
                </a:rPr>
                <a:t>#INTELLIGENZEARTIFICIALI</a:t>
              </a:r>
            </a:p>
          </p:txBody>
        </p:sp>
        <p:sp>
          <p:nvSpPr>
            <p:cNvPr name="TextBox 9" id="9"/>
            <p:cNvSpPr txBox="true"/>
            <p:nvPr/>
          </p:nvSpPr>
          <p:spPr>
            <a:xfrm rot="0">
              <a:off x="21186046" y="134910"/>
              <a:ext cx="3032423" cy="515710"/>
            </a:xfrm>
            <a:prstGeom prst="rect">
              <a:avLst/>
            </a:prstGeom>
          </p:spPr>
          <p:txBody>
            <a:bodyPr anchor="t" rtlCol="false" tIns="0" lIns="0" bIns="0" rIns="0">
              <a:spAutoFit/>
            </a:bodyPr>
            <a:lstStyle/>
            <a:p>
              <a:pPr algn="ctr">
                <a:lnSpc>
                  <a:spcPts val="3356"/>
                </a:lnSpc>
                <a:spcBef>
                  <a:spcPct val="0"/>
                </a:spcBef>
              </a:pPr>
              <a:r>
                <a:rPr lang="en-US" b="true" sz="2397">
                  <a:solidFill>
                    <a:srgbClr val="FA5A78"/>
                  </a:solidFill>
                  <a:latin typeface="Saira Condensed Bold"/>
                  <a:ea typeface="Saira Condensed Bold"/>
                  <a:cs typeface="Saira Condensed Bold"/>
                  <a:sym typeface="Saira Condensed Bold"/>
                </a:rPr>
                <a:t>io.</a:t>
              </a:r>
              <a:r>
                <a:rPr lang="en-US" sz="2397">
                  <a:solidFill>
                    <a:srgbClr val="FFFFFF"/>
                  </a:solidFill>
                  <a:latin typeface="Saira Condensed"/>
                  <a:ea typeface="Saira Condensed"/>
                  <a:cs typeface="Saira Condensed"/>
                  <a:sym typeface="Saira Condensed"/>
                </a:rPr>
                <a:t>matteo</a:t>
              </a:r>
              <a:r>
                <a:rPr lang="en-US" b="true" sz="2397">
                  <a:solidFill>
                    <a:srgbClr val="FFFFFF"/>
                  </a:solidFill>
                  <a:latin typeface="Saira Condensed Heavy"/>
                  <a:ea typeface="Saira Condensed Heavy"/>
                  <a:cs typeface="Saira Condensed Heavy"/>
                  <a:sym typeface="Saira Condensed Heavy"/>
                </a:rPr>
                <a:t>flora</a:t>
              </a:r>
              <a:r>
                <a:rPr lang="en-US" sz="2397">
                  <a:solidFill>
                    <a:srgbClr val="FFFFFF"/>
                  </a:solidFill>
                  <a:latin typeface="Saira Condensed"/>
                  <a:ea typeface="Saira Condensed"/>
                  <a:cs typeface="Saira Condensed"/>
                  <a:sym typeface="Saira Condensed"/>
                </a:rPr>
                <a:t>.com</a:t>
              </a:r>
            </a:p>
          </p:txBody>
        </p:sp>
      </p:grpSp>
      <p:sp>
        <p:nvSpPr>
          <p:cNvPr name="Freeform 10" id="10"/>
          <p:cNvSpPr/>
          <p:nvPr/>
        </p:nvSpPr>
        <p:spPr>
          <a:xfrm flipH="false" flipV="false" rot="0">
            <a:off x="3012923" y="2094815"/>
            <a:ext cx="12262154" cy="7163485"/>
          </a:xfrm>
          <a:custGeom>
            <a:avLst/>
            <a:gdLst/>
            <a:ahLst/>
            <a:cxnLst/>
            <a:rect r="r" b="b" t="t" l="l"/>
            <a:pathLst>
              <a:path h="7163485" w="12262154">
                <a:moveTo>
                  <a:pt x="0" y="0"/>
                </a:moveTo>
                <a:lnTo>
                  <a:pt x="12262154" y="0"/>
                </a:lnTo>
                <a:lnTo>
                  <a:pt x="12262154" y="7163485"/>
                </a:lnTo>
                <a:lnTo>
                  <a:pt x="0" y="7163485"/>
                </a:lnTo>
                <a:lnTo>
                  <a:pt x="0" y="0"/>
                </a:lnTo>
                <a:close/>
              </a:path>
            </a:pathLst>
          </a:custGeom>
          <a:blipFill>
            <a:blip r:embed="rId5"/>
            <a:stretch>
              <a:fillRect l="-1909" t="-7990" r="-2327" b="0"/>
            </a:stretch>
          </a:blipFill>
        </p:spPr>
      </p:sp>
      <p:sp>
        <p:nvSpPr>
          <p:cNvPr name="TextBox 11" id="11"/>
          <p:cNvSpPr txBox="true"/>
          <p:nvPr/>
        </p:nvSpPr>
        <p:spPr>
          <a:xfrm rot="0">
            <a:off x="13614282" y="157709"/>
            <a:ext cx="4589318" cy="649605"/>
          </a:xfrm>
          <a:prstGeom prst="rect">
            <a:avLst/>
          </a:prstGeom>
        </p:spPr>
        <p:txBody>
          <a:bodyPr anchor="t" rtlCol="false" tIns="0" lIns="0" bIns="0" rIns="0">
            <a:spAutoFit/>
          </a:bodyPr>
          <a:lstStyle/>
          <a:p>
            <a:pPr algn="l">
              <a:lnSpc>
                <a:spcPts val="2520"/>
              </a:lnSpc>
              <a:spcBef>
                <a:spcPct val="0"/>
              </a:spcBef>
            </a:pPr>
            <a:r>
              <a:rPr lang="en-US" b="true" sz="1800">
                <a:solidFill>
                  <a:srgbClr val="FFFFFF"/>
                </a:solidFill>
                <a:latin typeface="Anteb Bold"/>
                <a:ea typeface="Anteb Bold"/>
                <a:cs typeface="Anteb Bold"/>
                <a:sym typeface="Anteb Bold"/>
              </a:rPr>
              <a:t>/imagine prompt: children and cyborgs together in a classroom --s 250 --ar 16:9 </a:t>
            </a:r>
          </a:p>
        </p:txBody>
      </p:sp>
      <p:sp>
        <p:nvSpPr>
          <p:cNvPr name="TextBox 12" id="12"/>
          <p:cNvSpPr txBox="true"/>
          <p:nvPr/>
        </p:nvSpPr>
        <p:spPr>
          <a:xfrm rot="0">
            <a:off x="393058" y="319634"/>
            <a:ext cx="8750942" cy="499084"/>
          </a:xfrm>
          <a:prstGeom prst="rect">
            <a:avLst/>
          </a:prstGeom>
        </p:spPr>
        <p:txBody>
          <a:bodyPr anchor="t" rtlCol="false" tIns="0" lIns="0" bIns="0" rIns="0">
            <a:spAutoFit/>
          </a:bodyPr>
          <a:lstStyle/>
          <a:p>
            <a:pPr algn="l">
              <a:lnSpc>
                <a:spcPts val="3177"/>
              </a:lnSpc>
            </a:pPr>
            <a:r>
              <a:rPr lang="en-US" b="true" sz="3922" spc="-47">
                <a:solidFill>
                  <a:srgbClr val="FFFFFF"/>
                </a:solidFill>
                <a:latin typeface="Anteb Bold"/>
                <a:ea typeface="Anteb Bold"/>
                <a:cs typeface="Anteb Bold"/>
                <a:sym typeface="Anteb Bold"/>
              </a:rPr>
              <a:t>STAGISTI DIGITALI</a:t>
            </a:r>
          </a:p>
        </p:txBody>
      </p:sp>
    </p:spTree>
  </p:cSld>
  <p:clrMapOvr>
    <a:masterClrMapping/>
  </p:clrMapOvr>
</p:sld>
</file>

<file path=ppt/slides/slide9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0" y="0"/>
            <a:ext cx="18288000" cy="10287000"/>
          </a:xfrm>
          <a:custGeom>
            <a:avLst/>
            <a:gdLst/>
            <a:ahLst/>
            <a:cxnLst/>
            <a:rect r="r" b="b" t="t" l="l"/>
            <a:pathLst>
              <a:path h="10287000" w="18288000">
                <a:moveTo>
                  <a:pt x="0" y="0"/>
                </a:moveTo>
                <a:lnTo>
                  <a:pt x="18288000" y="0"/>
                </a:lnTo>
                <a:lnTo>
                  <a:pt x="18288000" y="10287000"/>
                </a:lnTo>
                <a:lnTo>
                  <a:pt x="0" y="10287000"/>
                </a:lnTo>
                <a:lnTo>
                  <a:pt x="0" y="0"/>
                </a:lnTo>
                <a:close/>
              </a:path>
            </a:pathLst>
          </a:custGeom>
          <a:blipFill>
            <a:blip r:embed="rId2"/>
            <a:stretch>
              <a:fillRect l="-223" t="0" r="-223" b="0"/>
            </a:stretch>
          </a:blipFill>
        </p:spPr>
      </p:sp>
      <p:sp>
        <p:nvSpPr>
          <p:cNvPr name="Freeform 3" id="3"/>
          <p:cNvSpPr/>
          <p:nvPr/>
        </p:nvSpPr>
        <p:spPr>
          <a:xfrm flipH="false" flipV="false" rot="0">
            <a:off x="-449322" y="-2511842"/>
            <a:ext cx="15123291" cy="9281920"/>
          </a:xfrm>
          <a:custGeom>
            <a:avLst/>
            <a:gdLst/>
            <a:ahLst/>
            <a:cxnLst/>
            <a:rect r="r" b="b" t="t" l="l"/>
            <a:pathLst>
              <a:path h="9281920" w="15123291">
                <a:moveTo>
                  <a:pt x="0" y="0"/>
                </a:moveTo>
                <a:lnTo>
                  <a:pt x="15123291" y="0"/>
                </a:lnTo>
                <a:lnTo>
                  <a:pt x="15123291" y="9281920"/>
                </a:lnTo>
                <a:lnTo>
                  <a:pt x="0" y="9281920"/>
                </a:lnTo>
                <a:lnTo>
                  <a:pt x="0" y="0"/>
                </a:lnTo>
                <a:close/>
              </a:path>
            </a:pathLst>
          </a:custGeom>
          <a:blipFill>
            <a:blip r:embed="rId3"/>
            <a:stretch>
              <a:fillRect l="0" t="0" r="0" b="0"/>
            </a:stretch>
          </a:blipFill>
        </p:spPr>
      </p:sp>
      <p:sp>
        <p:nvSpPr>
          <p:cNvPr name="Freeform 4" id="4"/>
          <p:cNvSpPr/>
          <p:nvPr/>
        </p:nvSpPr>
        <p:spPr>
          <a:xfrm flipH="false" flipV="false" rot="0">
            <a:off x="4451407" y="-1016344"/>
            <a:ext cx="14089704" cy="11836003"/>
          </a:xfrm>
          <a:custGeom>
            <a:avLst/>
            <a:gdLst/>
            <a:ahLst/>
            <a:cxnLst/>
            <a:rect r="r" b="b" t="t" l="l"/>
            <a:pathLst>
              <a:path h="11836003" w="14089704">
                <a:moveTo>
                  <a:pt x="0" y="0"/>
                </a:moveTo>
                <a:lnTo>
                  <a:pt x="14089705" y="0"/>
                </a:lnTo>
                <a:lnTo>
                  <a:pt x="14089705" y="11836003"/>
                </a:lnTo>
                <a:lnTo>
                  <a:pt x="0" y="11836003"/>
                </a:lnTo>
                <a:lnTo>
                  <a:pt x="0" y="0"/>
                </a:lnTo>
                <a:close/>
              </a:path>
            </a:pathLst>
          </a:custGeom>
          <a:blipFill>
            <a:blip r:embed="rId4"/>
            <a:stretch>
              <a:fillRect l="0" t="-54298" r="0" b="-51317"/>
            </a:stretch>
          </a:blipFill>
        </p:spPr>
      </p:sp>
      <p:sp>
        <p:nvSpPr>
          <p:cNvPr name="TextBox 5" id="5"/>
          <p:cNvSpPr txBox="true"/>
          <p:nvPr/>
        </p:nvSpPr>
        <p:spPr>
          <a:xfrm rot="0">
            <a:off x="1470497" y="465361"/>
            <a:ext cx="15621923" cy="4054587"/>
          </a:xfrm>
          <a:prstGeom prst="rect">
            <a:avLst/>
          </a:prstGeom>
        </p:spPr>
        <p:txBody>
          <a:bodyPr anchor="t" rtlCol="false" tIns="0" lIns="0" bIns="0" rIns="0">
            <a:spAutoFit/>
          </a:bodyPr>
          <a:lstStyle/>
          <a:p>
            <a:pPr algn="just">
              <a:lnSpc>
                <a:spcPts val="10874"/>
              </a:lnSpc>
            </a:pPr>
            <a:r>
              <a:rPr lang="en-US" sz="7604">
                <a:solidFill>
                  <a:srgbClr val="FFFFFF"/>
                </a:solidFill>
                <a:latin typeface="Saira Condensed"/>
                <a:ea typeface="Saira Condensed"/>
                <a:cs typeface="Saira Condensed"/>
                <a:sym typeface="Saira Condensed"/>
              </a:rPr>
              <a:t>“per  ogni </a:t>
            </a:r>
            <a:r>
              <a:rPr lang="en-US" sz="7604" b="true">
                <a:solidFill>
                  <a:srgbClr val="FFFFFF"/>
                </a:solidFill>
                <a:latin typeface="Saira Condensed Bold"/>
                <a:ea typeface="Saira Condensed Bold"/>
                <a:cs typeface="Saira Condensed Bold"/>
                <a:sym typeface="Saira Condensed Bold"/>
              </a:rPr>
              <a:t>problema complesso</a:t>
            </a:r>
            <a:r>
              <a:rPr lang="en-US" sz="7604">
                <a:solidFill>
                  <a:srgbClr val="FFFFFF"/>
                </a:solidFill>
                <a:latin typeface="Saira Condensed"/>
                <a:ea typeface="Saira Condensed"/>
                <a:cs typeface="Saira Condensed"/>
                <a:sym typeface="Saira Condensed"/>
              </a:rPr>
              <a:t> c’è sempre una soluzione semplice.</a:t>
            </a:r>
          </a:p>
          <a:p>
            <a:pPr algn="just">
              <a:lnSpc>
                <a:spcPts val="10874"/>
              </a:lnSpc>
            </a:pPr>
            <a:r>
              <a:rPr lang="en-US" sz="7604">
                <a:solidFill>
                  <a:srgbClr val="FFFFFF"/>
                </a:solidFill>
                <a:latin typeface="Saira Condensed"/>
                <a:ea typeface="Saira Condensed"/>
                <a:cs typeface="Saira Condensed"/>
                <a:sym typeface="Saira Condensed"/>
              </a:rPr>
              <a:t>Che  è </a:t>
            </a:r>
            <a:r>
              <a:rPr lang="en-US" b="true" sz="7604">
                <a:solidFill>
                  <a:srgbClr val="FFFFFF"/>
                </a:solidFill>
                <a:latin typeface="Saira Condensed Bold"/>
                <a:ea typeface="Saira Condensed Bold"/>
                <a:cs typeface="Saira Condensed Bold"/>
                <a:sym typeface="Saira Condensed Bold"/>
              </a:rPr>
              <a:t>sempre sbagliata</a:t>
            </a:r>
            <a:r>
              <a:rPr lang="en-US" sz="7604">
                <a:solidFill>
                  <a:srgbClr val="FFFFFF"/>
                </a:solidFill>
                <a:latin typeface="Saira Condensed"/>
                <a:ea typeface="Saira Condensed"/>
                <a:cs typeface="Saira Condensed"/>
                <a:sym typeface="Saira Condensed"/>
              </a:rPr>
              <a:t>.'</a:t>
            </a:r>
          </a:p>
        </p:txBody>
      </p:sp>
      <p:sp>
        <p:nvSpPr>
          <p:cNvPr name="TextBox 6" id="6"/>
          <p:cNvSpPr txBox="true"/>
          <p:nvPr/>
        </p:nvSpPr>
        <p:spPr>
          <a:xfrm rot="0">
            <a:off x="11201872" y="4159673"/>
            <a:ext cx="5573048" cy="872980"/>
          </a:xfrm>
          <a:prstGeom prst="rect">
            <a:avLst/>
          </a:prstGeom>
        </p:spPr>
        <p:txBody>
          <a:bodyPr anchor="t" rtlCol="false" tIns="0" lIns="0" bIns="0" rIns="0">
            <a:spAutoFit/>
          </a:bodyPr>
          <a:lstStyle/>
          <a:p>
            <a:pPr algn="r">
              <a:lnSpc>
                <a:spcPts val="7157"/>
              </a:lnSpc>
            </a:pPr>
            <a:r>
              <a:rPr lang="en-US" sz="5004">
                <a:solidFill>
                  <a:srgbClr val="FFFFFF"/>
                </a:solidFill>
                <a:latin typeface="Saira Condensed"/>
                <a:ea typeface="Saira Condensed"/>
                <a:cs typeface="Saira Condensed"/>
                <a:sym typeface="Saira Condensed"/>
              </a:rPr>
              <a:t>George Bernard Shaw</a:t>
            </a:r>
          </a:p>
        </p:txBody>
      </p:sp>
    </p:spTree>
  </p:cSld>
  <p:clrMapOvr>
    <a:masterClrMapping/>
  </p:clrMapOvr>
</p:sld>
</file>

<file path=ppt/slides/slide98.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433955" y="1028700"/>
            <a:ext cx="17420091" cy="8548082"/>
          </a:xfrm>
          <a:custGeom>
            <a:avLst/>
            <a:gdLst/>
            <a:ahLst/>
            <a:cxnLst/>
            <a:rect r="r" b="b" t="t" l="l"/>
            <a:pathLst>
              <a:path h="8548082" w="17420091">
                <a:moveTo>
                  <a:pt x="0" y="0"/>
                </a:moveTo>
                <a:lnTo>
                  <a:pt x="17420090" y="0"/>
                </a:lnTo>
                <a:lnTo>
                  <a:pt x="17420090" y="8548082"/>
                </a:lnTo>
                <a:lnTo>
                  <a:pt x="0" y="8548082"/>
                </a:lnTo>
                <a:lnTo>
                  <a:pt x="0" y="0"/>
                </a:lnTo>
                <a:close/>
              </a:path>
            </a:pathLst>
          </a:custGeom>
          <a:blipFill>
            <a:blip r:embed="rId2"/>
            <a:stretch>
              <a:fillRect l="0" t="0" r="0" b="0"/>
            </a:stretch>
          </a:blipFill>
        </p:spPr>
      </p:sp>
    </p:spTree>
  </p:cSld>
  <p:clrMapOvr>
    <a:masterClrMapping/>
  </p:clrMapOvr>
</p:sld>
</file>

<file path=ppt/slides/slide99.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0" y="0"/>
            <a:ext cx="18288000" cy="10287000"/>
          </a:xfrm>
          <a:custGeom>
            <a:avLst/>
            <a:gdLst/>
            <a:ahLst/>
            <a:cxnLst/>
            <a:rect r="r" b="b" t="t" l="l"/>
            <a:pathLst>
              <a:path h="10287000" w="18288000">
                <a:moveTo>
                  <a:pt x="18288000" y="0"/>
                </a:moveTo>
                <a:lnTo>
                  <a:pt x="0" y="0"/>
                </a:lnTo>
                <a:lnTo>
                  <a:pt x="0" y="10287000"/>
                </a:lnTo>
                <a:lnTo>
                  <a:pt x="18288000" y="10287000"/>
                </a:lnTo>
                <a:lnTo>
                  <a:pt x="18288000" y="0"/>
                </a:lnTo>
                <a:close/>
              </a:path>
            </a:pathLst>
          </a:custGeom>
          <a:blipFill>
            <a:blip r:embed="rId2"/>
            <a:stretch>
              <a:fillRect l="0" t="-12825" r="-23191" b="-9817"/>
            </a:stretch>
          </a:blipFill>
        </p:spPr>
      </p:sp>
      <p:sp>
        <p:nvSpPr>
          <p:cNvPr name="Freeform 3" id="3"/>
          <p:cNvSpPr/>
          <p:nvPr/>
        </p:nvSpPr>
        <p:spPr>
          <a:xfrm flipH="false" flipV="false" rot="0">
            <a:off x="4309580" y="-1057741"/>
            <a:ext cx="14089704" cy="11836003"/>
          </a:xfrm>
          <a:custGeom>
            <a:avLst/>
            <a:gdLst/>
            <a:ahLst/>
            <a:cxnLst/>
            <a:rect r="r" b="b" t="t" l="l"/>
            <a:pathLst>
              <a:path h="11836003" w="14089704">
                <a:moveTo>
                  <a:pt x="0" y="0"/>
                </a:moveTo>
                <a:lnTo>
                  <a:pt x="14089704" y="0"/>
                </a:lnTo>
                <a:lnTo>
                  <a:pt x="14089704" y="11836003"/>
                </a:lnTo>
                <a:lnTo>
                  <a:pt x="0" y="11836003"/>
                </a:lnTo>
                <a:lnTo>
                  <a:pt x="0" y="0"/>
                </a:lnTo>
                <a:close/>
              </a:path>
            </a:pathLst>
          </a:custGeom>
          <a:blipFill>
            <a:blip r:embed="rId3"/>
            <a:stretch>
              <a:fillRect l="0" t="-54298" r="0" b="-51317"/>
            </a:stretch>
          </a:blipFill>
        </p:spPr>
      </p:sp>
      <p:sp>
        <p:nvSpPr>
          <p:cNvPr name="Freeform 4" id="4"/>
          <p:cNvSpPr/>
          <p:nvPr/>
        </p:nvSpPr>
        <p:spPr>
          <a:xfrm flipH="false" flipV="false" rot="0">
            <a:off x="9609275" y="3625209"/>
            <a:ext cx="9644971" cy="3036582"/>
          </a:xfrm>
          <a:custGeom>
            <a:avLst/>
            <a:gdLst/>
            <a:ahLst/>
            <a:cxnLst/>
            <a:rect r="r" b="b" t="t" l="l"/>
            <a:pathLst>
              <a:path h="3036582" w="9644971">
                <a:moveTo>
                  <a:pt x="0" y="0"/>
                </a:moveTo>
                <a:lnTo>
                  <a:pt x="9644971" y="0"/>
                </a:lnTo>
                <a:lnTo>
                  <a:pt x="9644971" y="3036582"/>
                </a:lnTo>
                <a:lnTo>
                  <a:pt x="0" y="3036582"/>
                </a:lnTo>
                <a:lnTo>
                  <a:pt x="0" y="0"/>
                </a:lnTo>
                <a:close/>
              </a:path>
            </a:pathLst>
          </a:custGeom>
          <a:blipFill>
            <a:blip r:embed="rId4"/>
            <a:stretch>
              <a:fillRect l="0" t="0" r="0" b="0"/>
            </a:stretch>
          </a:blipFill>
        </p:spPr>
      </p:sp>
    </p:spTree>
  </p:cSld>
  <p:clrMapOvr>
    <a:masterClrMapping/>
  </p:clrMapOvr>
</p:sld>
</file>

<file path=ppt/slides/slide100.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true" flipV="false" rot="0">
            <a:off x="-377804" y="-1075235"/>
            <a:ext cx="20199529" cy="11362235"/>
          </a:xfrm>
          <a:custGeom>
            <a:avLst/>
            <a:gdLst/>
            <a:ahLst/>
            <a:cxnLst/>
            <a:rect r="r" b="b" t="t" l="l"/>
            <a:pathLst>
              <a:path h="11362235" w="20199529">
                <a:moveTo>
                  <a:pt x="20199528" y="0"/>
                </a:moveTo>
                <a:lnTo>
                  <a:pt x="0" y="0"/>
                </a:lnTo>
                <a:lnTo>
                  <a:pt x="0" y="11362235"/>
                </a:lnTo>
                <a:lnTo>
                  <a:pt x="20199528" y="11362235"/>
                </a:lnTo>
                <a:lnTo>
                  <a:pt x="20199528" y="0"/>
                </a:lnTo>
                <a:close/>
              </a:path>
            </a:pathLst>
          </a:custGeom>
          <a:blipFill>
            <a:blip r:embed="rId2"/>
            <a:stretch>
              <a:fillRect l="0" t="0" r="0" b="0"/>
            </a:stretch>
          </a:blipFill>
        </p:spPr>
      </p:sp>
      <p:sp>
        <p:nvSpPr>
          <p:cNvPr name="Freeform 3" id="3">
            <a:hlinkClick r:id="rId4" tooltip="https://www.canva.com/design/DAGGBG4EQss/EIHp4Js-3Rm5mELXj32vXA/edit?utm_content=DAGGBG4EQss&amp;utm_campaign=designshare&amp;utm_medium=link2&amp;utm_source=sharebutton"/>
          </p:cNvPr>
          <p:cNvSpPr/>
          <p:nvPr/>
        </p:nvSpPr>
        <p:spPr>
          <a:xfrm flipH="false" flipV="false" rot="0">
            <a:off x="-130156" y="2756763"/>
            <a:ext cx="18418156" cy="8863737"/>
          </a:xfrm>
          <a:custGeom>
            <a:avLst/>
            <a:gdLst/>
            <a:ahLst/>
            <a:cxnLst/>
            <a:rect r="r" b="b" t="t" l="l"/>
            <a:pathLst>
              <a:path h="8863737" w="18418156">
                <a:moveTo>
                  <a:pt x="0" y="0"/>
                </a:moveTo>
                <a:lnTo>
                  <a:pt x="18418156" y="0"/>
                </a:lnTo>
                <a:lnTo>
                  <a:pt x="18418156" y="8863737"/>
                </a:lnTo>
                <a:lnTo>
                  <a:pt x="0" y="8863737"/>
                </a:lnTo>
                <a:lnTo>
                  <a:pt x="0" y="0"/>
                </a:lnTo>
                <a:close/>
              </a:path>
            </a:pathLst>
          </a:custGeom>
          <a:blipFill>
            <a:blip r:embed="rId3"/>
            <a:stretch>
              <a:fillRect l="0" t="0" r="0" b="0"/>
            </a:stretch>
          </a:blipFill>
        </p:spPr>
      </p:sp>
      <p:sp>
        <p:nvSpPr>
          <p:cNvPr name="TextBox 4" id="4"/>
          <p:cNvSpPr txBox="true"/>
          <p:nvPr/>
        </p:nvSpPr>
        <p:spPr>
          <a:xfrm rot="0">
            <a:off x="10658274" y="6251447"/>
            <a:ext cx="7359169" cy="3829591"/>
          </a:xfrm>
          <a:prstGeom prst="rect">
            <a:avLst/>
          </a:prstGeom>
        </p:spPr>
        <p:txBody>
          <a:bodyPr anchor="t" rtlCol="false" tIns="0" lIns="0" bIns="0" rIns="0">
            <a:spAutoFit/>
          </a:bodyPr>
          <a:lstStyle/>
          <a:p>
            <a:pPr algn="r">
              <a:lnSpc>
                <a:spcPts val="8140"/>
              </a:lnSpc>
            </a:pPr>
            <a:r>
              <a:rPr lang="en-US" sz="7204" b="true">
                <a:solidFill>
                  <a:srgbClr val="FFFFFF"/>
                </a:solidFill>
                <a:latin typeface="Open Sauce Heavy"/>
                <a:ea typeface="Open Sauce Heavy"/>
                <a:cs typeface="Open Sauce Heavy"/>
                <a:sym typeface="Open Sauce Heavy"/>
              </a:rPr>
              <a:t>"Come</a:t>
            </a:r>
          </a:p>
          <a:p>
            <a:pPr algn="r">
              <a:lnSpc>
                <a:spcPts val="8140"/>
              </a:lnSpc>
            </a:pPr>
            <a:r>
              <a:rPr lang="en-US" sz="7204" b="true">
                <a:solidFill>
                  <a:srgbClr val="FFFFFF"/>
                </a:solidFill>
                <a:latin typeface="Open Sauce Heavy"/>
                <a:ea typeface="Open Sauce Heavy"/>
                <a:cs typeface="Open Sauce Heavy"/>
                <a:sym typeface="Open Sauce Heavy"/>
              </a:rPr>
              <a:t>si programma</a:t>
            </a:r>
          </a:p>
          <a:p>
            <a:pPr algn="r">
              <a:lnSpc>
                <a:spcPts val="13789"/>
              </a:lnSpc>
            </a:pPr>
            <a:r>
              <a:rPr lang="en-US" b="true" sz="12203">
                <a:solidFill>
                  <a:srgbClr val="FA5A78"/>
                </a:solidFill>
                <a:latin typeface="Open Sauce Heavy"/>
                <a:ea typeface="Open Sauce Heavy"/>
                <a:cs typeface="Open Sauce Heavy"/>
                <a:sym typeface="Open Sauce Heavy"/>
              </a:rPr>
              <a:t>un Dio</a:t>
            </a:r>
            <a:r>
              <a:rPr lang="en-US" b="true" sz="12203">
                <a:solidFill>
                  <a:srgbClr val="FFFFFF"/>
                </a:solidFill>
                <a:latin typeface="Open Sauce Heavy"/>
                <a:ea typeface="Open Sauce Heavy"/>
                <a:cs typeface="Open Sauce Heavy"/>
                <a:sym typeface="Open Sauce Heavy"/>
              </a:rPr>
              <a:t>?"</a:t>
            </a:r>
          </a:p>
        </p:txBody>
      </p:sp>
    </p:spTree>
  </p:cSld>
  <p:clrMapOvr>
    <a:masterClrMapping/>
  </p:clrMapOvr>
</p:sld>
</file>

<file path=ppt/slides/slide101.xml><?xml version="1.0" encoding="utf-8"?>
<p:sld xmlns:p="http://schemas.openxmlformats.org/presentationml/2006/main" xmlns:a="http://schemas.openxmlformats.org/drawingml/2006/main" xmlns:r="http://schemas.openxmlformats.org/officeDocument/2006/relationships">
  <p:cSld>
    <p:bg>
      <p:bgPr>
        <a:solidFill>
          <a:srgbClr val="EEEEEE"/>
        </a:solidFill>
      </p:bgPr>
    </p:bg>
    <p:spTree>
      <p:nvGrpSpPr>
        <p:cNvPr id="1" name=""/>
        <p:cNvGrpSpPr/>
        <p:nvPr/>
      </p:nvGrpSpPr>
      <p:grpSpPr>
        <a:xfrm>
          <a:off x="0" y="0"/>
          <a:ext cx="0" cy="0"/>
          <a:chOff x="0" y="0"/>
          <a:chExt cx="0" cy="0"/>
        </a:xfrm>
      </p:grpSpPr>
      <p:sp>
        <p:nvSpPr>
          <p:cNvPr name="Freeform 2" id="2">
            <a:hlinkClick r:id="rId3" tooltip="https://www.canva.com/design/DAGGBG4EQss/EIHp4Js-3Rm5mELXj32vXA/edit?utm_content=DAGGBG4EQss&amp;utm_campaign=designshare&amp;utm_medium=link2&amp;utm_source=sharebutton"/>
          </p:cNvPr>
          <p:cNvSpPr/>
          <p:nvPr/>
        </p:nvSpPr>
        <p:spPr>
          <a:xfrm flipH="false" flipV="false" rot="0">
            <a:off x="0" y="3374852"/>
            <a:ext cx="18288000" cy="8801100"/>
          </a:xfrm>
          <a:custGeom>
            <a:avLst/>
            <a:gdLst/>
            <a:ahLst/>
            <a:cxnLst/>
            <a:rect r="r" b="b" t="t" l="l"/>
            <a:pathLst>
              <a:path h="8801100" w="18288000">
                <a:moveTo>
                  <a:pt x="0" y="0"/>
                </a:moveTo>
                <a:lnTo>
                  <a:pt x="18288000" y="0"/>
                </a:lnTo>
                <a:lnTo>
                  <a:pt x="18288000" y="8801100"/>
                </a:lnTo>
                <a:lnTo>
                  <a:pt x="0" y="8801100"/>
                </a:lnTo>
                <a:lnTo>
                  <a:pt x="0" y="0"/>
                </a:lnTo>
                <a:close/>
              </a:path>
            </a:pathLst>
          </a:custGeom>
          <a:blipFill>
            <a:blip r:embed="rId2"/>
            <a:stretch>
              <a:fillRect l="0" t="0" r="0" b="0"/>
            </a:stretch>
          </a:blipFill>
        </p:spPr>
      </p:sp>
      <p:sp>
        <p:nvSpPr>
          <p:cNvPr name="Freeform 3" id="3"/>
          <p:cNvSpPr/>
          <p:nvPr/>
        </p:nvSpPr>
        <p:spPr>
          <a:xfrm flipH="false" flipV="false" rot="0">
            <a:off x="4675781" y="3302504"/>
            <a:ext cx="1334264" cy="1000698"/>
          </a:xfrm>
          <a:custGeom>
            <a:avLst/>
            <a:gdLst/>
            <a:ahLst/>
            <a:cxnLst/>
            <a:rect r="r" b="b" t="t" l="l"/>
            <a:pathLst>
              <a:path h="1000698" w="1334264">
                <a:moveTo>
                  <a:pt x="0" y="0"/>
                </a:moveTo>
                <a:lnTo>
                  <a:pt x="1334263" y="0"/>
                </a:lnTo>
                <a:lnTo>
                  <a:pt x="1334263" y="1000698"/>
                </a:lnTo>
                <a:lnTo>
                  <a:pt x="0" y="1000698"/>
                </a:lnTo>
                <a:lnTo>
                  <a:pt x="0" y="0"/>
                </a:lnTo>
                <a:close/>
              </a:path>
            </a:pathLst>
          </a:custGeom>
          <a:blipFill>
            <a:blip r:embed="rId4">
              <a:alphaModFix amt="49000"/>
            </a:blip>
            <a:stretch>
              <a:fillRect l="0" t="0" r="0" b="0"/>
            </a:stretch>
          </a:blipFill>
        </p:spPr>
      </p:sp>
      <p:sp>
        <p:nvSpPr>
          <p:cNvPr name="Freeform 4" id="4"/>
          <p:cNvSpPr/>
          <p:nvPr/>
        </p:nvSpPr>
        <p:spPr>
          <a:xfrm flipH="false" flipV="false" rot="0">
            <a:off x="6175652" y="3302504"/>
            <a:ext cx="1338704" cy="1004028"/>
          </a:xfrm>
          <a:custGeom>
            <a:avLst/>
            <a:gdLst/>
            <a:ahLst/>
            <a:cxnLst/>
            <a:rect r="r" b="b" t="t" l="l"/>
            <a:pathLst>
              <a:path h="1004028" w="1338704">
                <a:moveTo>
                  <a:pt x="0" y="0"/>
                </a:moveTo>
                <a:lnTo>
                  <a:pt x="1338704" y="0"/>
                </a:lnTo>
                <a:lnTo>
                  <a:pt x="1338704" y="1004028"/>
                </a:lnTo>
                <a:lnTo>
                  <a:pt x="0" y="1004028"/>
                </a:lnTo>
                <a:lnTo>
                  <a:pt x="0" y="0"/>
                </a:lnTo>
                <a:close/>
              </a:path>
            </a:pathLst>
          </a:custGeom>
          <a:blipFill>
            <a:blip r:embed="rId5">
              <a:alphaModFix amt="49000"/>
            </a:blip>
            <a:stretch>
              <a:fillRect l="0" t="0" r="0" b="0"/>
            </a:stretch>
          </a:blipFill>
        </p:spPr>
      </p:sp>
      <p:sp>
        <p:nvSpPr>
          <p:cNvPr name="Freeform 5" id="5"/>
          <p:cNvSpPr/>
          <p:nvPr/>
        </p:nvSpPr>
        <p:spPr>
          <a:xfrm flipH="false" flipV="false" rot="0">
            <a:off x="7676482" y="3265556"/>
            <a:ext cx="1432794" cy="1074595"/>
          </a:xfrm>
          <a:custGeom>
            <a:avLst/>
            <a:gdLst/>
            <a:ahLst/>
            <a:cxnLst/>
            <a:rect r="r" b="b" t="t" l="l"/>
            <a:pathLst>
              <a:path h="1074595" w="1432794">
                <a:moveTo>
                  <a:pt x="0" y="0"/>
                </a:moveTo>
                <a:lnTo>
                  <a:pt x="1432793" y="0"/>
                </a:lnTo>
                <a:lnTo>
                  <a:pt x="1432793" y="1074595"/>
                </a:lnTo>
                <a:lnTo>
                  <a:pt x="0" y="1074595"/>
                </a:lnTo>
                <a:lnTo>
                  <a:pt x="0" y="0"/>
                </a:lnTo>
                <a:close/>
              </a:path>
            </a:pathLst>
          </a:custGeom>
          <a:blipFill>
            <a:blip r:embed="rId6">
              <a:alphaModFix amt="49000"/>
            </a:blip>
            <a:stretch>
              <a:fillRect l="0" t="0" r="0" b="0"/>
            </a:stretch>
          </a:blipFill>
        </p:spPr>
      </p:sp>
      <p:sp>
        <p:nvSpPr>
          <p:cNvPr name="Freeform 6" id="6"/>
          <p:cNvSpPr/>
          <p:nvPr/>
        </p:nvSpPr>
        <p:spPr>
          <a:xfrm flipH="false" flipV="false" rot="0">
            <a:off x="9271401" y="3302504"/>
            <a:ext cx="1334264" cy="1000698"/>
          </a:xfrm>
          <a:custGeom>
            <a:avLst/>
            <a:gdLst/>
            <a:ahLst/>
            <a:cxnLst/>
            <a:rect r="r" b="b" t="t" l="l"/>
            <a:pathLst>
              <a:path h="1000698" w="1334264">
                <a:moveTo>
                  <a:pt x="0" y="0"/>
                </a:moveTo>
                <a:lnTo>
                  <a:pt x="1334264" y="0"/>
                </a:lnTo>
                <a:lnTo>
                  <a:pt x="1334264" y="1000698"/>
                </a:lnTo>
                <a:lnTo>
                  <a:pt x="0" y="1000698"/>
                </a:lnTo>
                <a:lnTo>
                  <a:pt x="0" y="0"/>
                </a:lnTo>
                <a:close/>
              </a:path>
            </a:pathLst>
          </a:custGeom>
          <a:blipFill>
            <a:blip r:embed="rId7">
              <a:alphaModFix amt="49000"/>
            </a:blip>
            <a:stretch>
              <a:fillRect l="0" t="0" r="0" b="0"/>
            </a:stretch>
          </a:blipFill>
        </p:spPr>
      </p:sp>
      <p:sp>
        <p:nvSpPr>
          <p:cNvPr name="Freeform 7" id="7"/>
          <p:cNvSpPr/>
          <p:nvPr/>
        </p:nvSpPr>
        <p:spPr>
          <a:xfrm flipH="false" flipV="false" rot="0">
            <a:off x="10767590" y="3302504"/>
            <a:ext cx="1383529" cy="1037647"/>
          </a:xfrm>
          <a:custGeom>
            <a:avLst/>
            <a:gdLst/>
            <a:ahLst/>
            <a:cxnLst/>
            <a:rect r="r" b="b" t="t" l="l"/>
            <a:pathLst>
              <a:path h="1037647" w="1383529">
                <a:moveTo>
                  <a:pt x="0" y="0"/>
                </a:moveTo>
                <a:lnTo>
                  <a:pt x="1383529" y="0"/>
                </a:lnTo>
                <a:lnTo>
                  <a:pt x="1383529" y="1037647"/>
                </a:lnTo>
                <a:lnTo>
                  <a:pt x="0" y="1037647"/>
                </a:lnTo>
                <a:lnTo>
                  <a:pt x="0" y="0"/>
                </a:lnTo>
                <a:close/>
              </a:path>
            </a:pathLst>
          </a:custGeom>
          <a:blipFill>
            <a:blip r:embed="rId8">
              <a:alphaModFix amt="49000"/>
            </a:blip>
            <a:stretch>
              <a:fillRect l="0" t="0" r="0" b="0"/>
            </a:stretch>
          </a:blipFill>
        </p:spPr>
      </p:sp>
      <p:sp>
        <p:nvSpPr>
          <p:cNvPr name="Freeform 8" id="8"/>
          <p:cNvSpPr/>
          <p:nvPr/>
        </p:nvSpPr>
        <p:spPr>
          <a:xfrm flipH="false" flipV="false" rot="0">
            <a:off x="12313044" y="3529227"/>
            <a:ext cx="2230493" cy="510304"/>
          </a:xfrm>
          <a:custGeom>
            <a:avLst/>
            <a:gdLst/>
            <a:ahLst/>
            <a:cxnLst/>
            <a:rect r="r" b="b" t="t" l="l"/>
            <a:pathLst>
              <a:path h="510304" w="2230493">
                <a:moveTo>
                  <a:pt x="0" y="0"/>
                </a:moveTo>
                <a:lnTo>
                  <a:pt x="2230492" y="0"/>
                </a:lnTo>
                <a:lnTo>
                  <a:pt x="2230492" y="510304"/>
                </a:lnTo>
                <a:lnTo>
                  <a:pt x="0" y="510304"/>
                </a:lnTo>
                <a:lnTo>
                  <a:pt x="0" y="0"/>
                </a:lnTo>
                <a:close/>
              </a:path>
            </a:pathLst>
          </a:custGeom>
          <a:blipFill>
            <a:blip r:embed="rId9">
              <a:alphaModFix amt="49000"/>
            </a:blip>
            <a:stretch>
              <a:fillRect l="0" t="0" r="0" b="0"/>
            </a:stretch>
          </a:blipFill>
        </p:spPr>
      </p:sp>
      <p:sp>
        <p:nvSpPr>
          <p:cNvPr name="Freeform 9" id="9"/>
          <p:cNvSpPr/>
          <p:nvPr/>
        </p:nvSpPr>
        <p:spPr>
          <a:xfrm flipH="false" flipV="false" rot="0">
            <a:off x="6918027" y="733379"/>
            <a:ext cx="4451946" cy="1133725"/>
          </a:xfrm>
          <a:custGeom>
            <a:avLst/>
            <a:gdLst/>
            <a:ahLst/>
            <a:cxnLst/>
            <a:rect r="r" b="b" t="t" l="l"/>
            <a:pathLst>
              <a:path h="1133725" w="4451946">
                <a:moveTo>
                  <a:pt x="0" y="0"/>
                </a:moveTo>
                <a:lnTo>
                  <a:pt x="4451946" y="0"/>
                </a:lnTo>
                <a:lnTo>
                  <a:pt x="4451946" y="1133725"/>
                </a:lnTo>
                <a:lnTo>
                  <a:pt x="0" y="1133725"/>
                </a:lnTo>
                <a:lnTo>
                  <a:pt x="0" y="0"/>
                </a:lnTo>
                <a:close/>
              </a:path>
            </a:pathLst>
          </a:custGeom>
          <a:blipFill>
            <a:blip r:embed="rId10"/>
            <a:stretch>
              <a:fillRect l="0" t="0" r="0" b="0"/>
            </a:stretch>
          </a:blipFill>
        </p:spPr>
      </p:sp>
      <p:sp>
        <p:nvSpPr>
          <p:cNvPr name="TextBox 10" id="10"/>
          <p:cNvSpPr txBox="true"/>
          <p:nvPr/>
        </p:nvSpPr>
        <p:spPr>
          <a:xfrm rot="0">
            <a:off x="5252260" y="2610100"/>
            <a:ext cx="7783479" cy="424116"/>
          </a:xfrm>
          <a:prstGeom prst="rect">
            <a:avLst/>
          </a:prstGeom>
        </p:spPr>
        <p:txBody>
          <a:bodyPr anchor="t" rtlCol="false" tIns="0" lIns="0" bIns="0" rIns="0">
            <a:spAutoFit/>
          </a:bodyPr>
          <a:lstStyle/>
          <a:p>
            <a:pPr algn="ctr">
              <a:lnSpc>
                <a:spcPts val="3458"/>
              </a:lnSpc>
            </a:pPr>
            <a:r>
              <a:rPr lang="en-US" sz="2470">
                <a:solidFill>
                  <a:srgbClr val="000000"/>
                </a:solidFill>
                <a:latin typeface="Saira Condensed"/>
                <a:ea typeface="Saira Condensed"/>
                <a:cs typeface="Saira Condensed"/>
                <a:sym typeface="Saira Condensed"/>
              </a:rPr>
              <a:t>We empower </a:t>
            </a:r>
            <a:r>
              <a:rPr lang="en-US" sz="2470" b="true">
                <a:solidFill>
                  <a:srgbClr val="000000"/>
                </a:solidFill>
                <a:latin typeface="Saira Condensed Bold"/>
                <a:ea typeface="Saira Condensed Bold"/>
                <a:cs typeface="Saira Condensed Bold"/>
                <a:sym typeface="Saira Condensed Bold"/>
              </a:rPr>
              <a:t>visionaries</a:t>
            </a:r>
            <a:r>
              <a:rPr lang="en-US" sz="2470">
                <a:solidFill>
                  <a:srgbClr val="000000"/>
                </a:solidFill>
                <a:latin typeface="Saira Condensed"/>
                <a:ea typeface="Saira Condensed"/>
                <a:cs typeface="Saira Condensed"/>
                <a:sym typeface="Saira Condensed"/>
              </a:rPr>
              <a:t> </a:t>
            </a:r>
            <a:r>
              <a:rPr lang="en-US" sz="2470">
                <a:solidFill>
                  <a:srgbClr val="000000"/>
                </a:solidFill>
                <a:latin typeface="Saira Condensed"/>
                <a:ea typeface="Saira Condensed"/>
                <a:cs typeface="Saira Condensed"/>
                <a:sym typeface="Saira Condensed"/>
              </a:rPr>
              <a:t>to shape </a:t>
            </a:r>
            <a:r>
              <a:rPr lang="en-US" sz="2470" b="true">
                <a:solidFill>
                  <a:srgbClr val="000000"/>
                </a:solidFill>
                <a:latin typeface="Saira Condensed Bold"/>
                <a:ea typeface="Saira Condensed Bold"/>
                <a:cs typeface="Saira Condensed Bold"/>
                <a:sym typeface="Saira Condensed Bold"/>
              </a:rPr>
              <a:t>the future</a:t>
            </a:r>
            <a:r>
              <a:rPr lang="en-US" sz="2470">
                <a:solidFill>
                  <a:srgbClr val="000000"/>
                </a:solidFill>
                <a:latin typeface="Saira Condensed"/>
                <a:ea typeface="Saira Condensed"/>
                <a:cs typeface="Saira Condensed"/>
                <a:sym typeface="Saira Condensed"/>
              </a:rPr>
              <a:t>.</a:t>
            </a:r>
          </a:p>
        </p:txBody>
      </p:sp>
      <p:sp>
        <p:nvSpPr>
          <p:cNvPr name="Freeform 11" id="11"/>
          <p:cNvSpPr/>
          <p:nvPr/>
        </p:nvSpPr>
        <p:spPr>
          <a:xfrm flipH="false" flipV="false" rot="0">
            <a:off x="7684758" y="4951197"/>
            <a:ext cx="2918485" cy="3778521"/>
          </a:xfrm>
          <a:custGeom>
            <a:avLst/>
            <a:gdLst/>
            <a:ahLst/>
            <a:cxnLst/>
            <a:rect r="r" b="b" t="t" l="l"/>
            <a:pathLst>
              <a:path h="3778521" w="2918485">
                <a:moveTo>
                  <a:pt x="0" y="0"/>
                </a:moveTo>
                <a:lnTo>
                  <a:pt x="2918484" y="0"/>
                </a:lnTo>
                <a:lnTo>
                  <a:pt x="2918484" y="3778522"/>
                </a:lnTo>
                <a:lnTo>
                  <a:pt x="0" y="3778522"/>
                </a:lnTo>
                <a:lnTo>
                  <a:pt x="0" y="0"/>
                </a:lnTo>
                <a:close/>
              </a:path>
            </a:pathLst>
          </a:custGeom>
          <a:blipFill>
            <a:blip r:embed="rId11"/>
            <a:stretch>
              <a:fillRect l="0" t="0" r="0" b="0"/>
            </a:stretch>
          </a:blipFill>
        </p:spPr>
      </p:sp>
      <p:sp>
        <p:nvSpPr>
          <p:cNvPr name="TextBox 12" id="12"/>
          <p:cNvSpPr txBox="true"/>
          <p:nvPr/>
        </p:nvSpPr>
        <p:spPr>
          <a:xfrm rot="0">
            <a:off x="3744464" y="8913394"/>
            <a:ext cx="10799073" cy="1045121"/>
          </a:xfrm>
          <a:prstGeom prst="rect">
            <a:avLst/>
          </a:prstGeom>
        </p:spPr>
        <p:txBody>
          <a:bodyPr anchor="t" rtlCol="false" tIns="0" lIns="0" bIns="0" rIns="0">
            <a:spAutoFit/>
          </a:bodyPr>
          <a:lstStyle/>
          <a:p>
            <a:pPr algn="ctr">
              <a:lnSpc>
                <a:spcPts val="8140"/>
              </a:lnSpc>
            </a:pPr>
            <a:r>
              <a:rPr lang="en-US" b="true" sz="7204">
                <a:solidFill>
                  <a:srgbClr val="FFFFFF"/>
                </a:solidFill>
                <a:latin typeface="Saira Condensed Bold"/>
                <a:ea typeface="Saira Condensed Bold"/>
                <a:cs typeface="Saira Condensed Bold"/>
                <a:sym typeface="Saira Condensed Bold"/>
              </a:rPr>
              <a:t>slides</a:t>
            </a:r>
            <a:r>
              <a:rPr lang="en-US" sz="7204">
                <a:solidFill>
                  <a:srgbClr val="FFFFFF"/>
                </a:solidFill>
                <a:latin typeface="Saira Condensed"/>
                <a:ea typeface="Saira Condensed"/>
                <a:cs typeface="Saira Condensed"/>
                <a:sym typeface="Saira Condensed"/>
              </a:rPr>
              <a:t>.matteo</a:t>
            </a:r>
            <a:r>
              <a:rPr lang="en-US" b="true" sz="7204">
                <a:solidFill>
                  <a:srgbClr val="FFFFFF"/>
                </a:solidFill>
                <a:latin typeface="Saira Condensed Bold"/>
                <a:ea typeface="Saira Condensed Bold"/>
                <a:cs typeface="Saira Condensed Bold"/>
                <a:sym typeface="Saira Condensed Bold"/>
              </a:rPr>
              <a:t>flora</a:t>
            </a:r>
            <a:r>
              <a:rPr lang="en-US" sz="7204">
                <a:solidFill>
                  <a:srgbClr val="FFFFFF"/>
                </a:solidFill>
                <a:latin typeface="Saira Condensed"/>
                <a:ea typeface="Saira Condensed"/>
                <a:cs typeface="Saira Condensed"/>
                <a:sym typeface="Saira Condensed"/>
              </a:rPr>
              <a:t>.com</a:t>
            </a:r>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0</Words>
  <Application>Microsoft Office PowerPoint</Application>
  <PresentationFormat>On-screen Show (4:3)</PresentationFormat>
  <Paragraphs>0</Paragraphs>
  <Slides>0</Slides>
  <Notes>0</Notes>
  <HiddenSlides>0</HiddenSlides>
  <MMClips>0</MMClips>
  <ScaleCrop>false</ScaleCrop>
  <HeadingPairs>
    <vt:vector size="4" baseType="variant">
      <vt:variant>
        <vt:lpstr>Theme</vt:lpstr>
      </vt:variant>
      <vt:variant>
        <vt:i4>1</vt:i4>
      </vt:variant>
      <vt:variant>
        <vt:lpstr>Slide Titles</vt:lpstr>
      </vt:variant>
      <vt:variant>
        <vt:i4>0</vt:i4>
      </vt:variant>
    </vt:vector>
  </HeadingPairs>
  <TitlesOfParts>
    <vt:vector size="1" baseType="lpstr">
      <vt:lpstr>Office Theme</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xsi="http://www.w3.org/2001/XMLSchema-instance">
  <dcterms:created xsi:type="dcterms:W3CDTF">2006-08-16T00:00:00Z</dcterms:created>
  <dc:identifier>DAGXZtn9oPI</dc:identifier>
  <dcterms:modified xsi:type="dcterms:W3CDTF">2011-08-01T06:04:30Z</dcterms:modified>
  <cp:revision>1</cp:revision>
  <dc:title>Bologna - Matteo Flora</dc:title>
</cp:coreProperties>
</file>