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6" r:id="rId3"/>
    <p:sldMasterId id="2147483689" r:id="rId4"/>
  </p:sldMasterIdLst>
  <p:notesMasterIdLst>
    <p:notesMasterId r:id="rId50"/>
  </p:notesMasterIdLst>
  <p:sldIdLst>
    <p:sldId id="359" r:id="rId5"/>
    <p:sldId id="408" r:id="rId6"/>
    <p:sldId id="411" r:id="rId7"/>
    <p:sldId id="406" r:id="rId8"/>
    <p:sldId id="373" r:id="rId9"/>
    <p:sldId id="463" r:id="rId10"/>
    <p:sldId id="393" r:id="rId11"/>
    <p:sldId id="377" r:id="rId12"/>
    <p:sldId id="374" r:id="rId13"/>
    <p:sldId id="386" r:id="rId14"/>
    <p:sldId id="387" r:id="rId15"/>
    <p:sldId id="407" r:id="rId16"/>
    <p:sldId id="413" r:id="rId17"/>
    <p:sldId id="426" r:id="rId18"/>
    <p:sldId id="414" r:id="rId19"/>
    <p:sldId id="357" r:id="rId20"/>
    <p:sldId id="427" r:id="rId21"/>
    <p:sldId id="466" r:id="rId22"/>
    <p:sldId id="467" r:id="rId23"/>
    <p:sldId id="468" r:id="rId24"/>
    <p:sldId id="460" r:id="rId25"/>
    <p:sldId id="462" r:id="rId26"/>
    <p:sldId id="445" r:id="rId27"/>
    <p:sldId id="447" r:id="rId28"/>
    <p:sldId id="448" r:id="rId29"/>
    <p:sldId id="449" r:id="rId30"/>
    <p:sldId id="431" r:id="rId31"/>
    <p:sldId id="433" r:id="rId32"/>
    <p:sldId id="432" r:id="rId33"/>
    <p:sldId id="434" r:id="rId34"/>
    <p:sldId id="450" r:id="rId35"/>
    <p:sldId id="451" r:id="rId36"/>
    <p:sldId id="452" r:id="rId37"/>
    <p:sldId id="469" r:id="rId38"/>
    <p:sldId id="470" r:id="rId39"/>
    <p:sldId id="471" r:id="rId40"/>
    <p:sldId id="453" r:id="rId41"/>
    <p:sldId id="454" r:id="rId42"/>
    <p:sldId id="455" r:id="rId43"/>
    <p:sldId id="456" r:id="rId44"/>
    <p:sldId id="464" r:id="rId45"/>
    <p:sldId id="457" r:id="rId46"/>
    <p:sldId id="458" r:id="rId47"/>
    <p:sldId id="459" r:id="rId48"/>
    <p:sldId id="465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E7C499-A69A-4446-A17A-CB374DF56AF7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358CFB0C-B486-4D0E-A26E-CEFA164EC7EF}">
      <dgm:prSet phldrT="[Tes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1200" b="1" dirty="0" smtClean="0"/>
            <a:t>AGROSCENARI</a:t>
          </a:r>
          <a:endParaRPr lang="it-IT" sz="1200" b="1" dirty="0"/>
        </a:p>
      </dgm:t>
    </dgm:pt>
    <dgm:pt modelId="{85F2D636-6793-4F92-92A8-2F970D078458}" type="parTrans" cxnId="{15655139-6419-4C56-9A3C-282163C87761}">
      <dgm:prSet/>
      <dgm:spPr/>
      <dgm:t>
        <a:bodyPr/>
        <a:lstStyle/>
        <a:p>
          <a:endParaRPr lang="it-IT" sz="1200" b="1"/>
        </a:p>
      </dgm:t>
    </dgm:pt>
    <dgm:pt modelId="{13B42F5D-BBF0-42AB-90AD-01ECB250CE57}" type="sibTrans" cxnId="{15655139-6419-4C56-9A3C-282163C87761}">
      <dgm:prSet/>
      <dgm:spPr/>
      <dgm:t>
        <a:bodyPr/>
        <a:lstStyle/>
        <a:p>
          <a:endParaRPr lang="it-IT" sz="1200" b="1"/>
        </a:p>
      </dgm:t>
    </dgm:pt>
    <dgm:pt modelId="{B61936F3-67D6-429F-9142-E64363BAD391}">
      <dgm:prSet phldrT="[Tes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1200" b="1" dirty="0" smtClean="0"/>
            <a:t>RESEARCH LINES</a:t>
          </a:r>
          <a:endParaRPr lang="it-IT" sz="1200" b="1" dirty="0"/>
        </a:p>
      </dgm:t>
    </dgm:pt>
    <dgm:pt modelId="{5B677AA5-3F80-4882-8269-EAA23B27588C}" type="parTrans" cxnId="{A4DCB684-7EE1-498C-9920-65979D566238}">
      <dgm:prSet/>
      <dgm:spPr/>
      <dgm:t>
        <a:bodyPr/>
        <a:lstStyle/>
        <a:p>
          <a:endParaRPr lang="it-IT" sz="1200" b="1"/>
        </a:p>
      </dgm:t>
    </dgm:pt>
    <dgm:pt modelId="{43341404-738D-41A0-89B5-CFD1CCF92500}" type="sibTrans" cxnId="{A4DCB684-7EE1-498C-9920-65979D566238}">
      <dgm:prSet/>
      <dgm:spPr/>
      <dgm:t>
        <a:bodyPr/>
        <a:lstStyle/>
        <a:p>
          <a:endParaRPr lang="it-IT" sz="1200" b="1"/>
        </a:p>
      </dgm:t>
    </dgm:pt>
    <dgm:pt modelId="{5658D3A6-657E-4F90-9FA1-E5DC630A918D}">
      <dgm:prSet phldrT="[Tes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1200" b="1" dirty="0" smtClean="0"/>
            <a:t>OBJECTIVES</a:t>
          </a:r>
          <a:endParaRPr lang="it-IT" sz="1200" b="1" dirty="0"/>
        </a:p>
      </dgm:t>
    </dgm:pt>
    <dgm:pt modelId="{C240DEB8-D0F7-4E05-8C49-1EE60D778CE0}" type="parTrans" cxnId="{12634734-6ADC-4FA3-989D-2C565DE4266C}">
      <dgm:prSet/>
      <dgm:spPr/>
      <dgm:t>
        <a:bodyPr/>
        <a:lstStyle/>
        <a:p>
          <a:endParaRPr lang="it-IT" sz="1200" b="1"/>
        </a:p>
      </dgm:t>
    </dgm:pt>
    <dgm:pt modelId="{CBABBC00-D4BB-4FC2-8D74-CA9C839715C7}" type="sibTrans" cxnId="{12634734-6ADC-4FA3-989D-2C565DE4266C}">
      <dgm:prSet/>
      <dgm:spPr/>
      <dgm:t>
        <a:bodyPr/>
        <a:lstStyle/>
        <a:p>
          <a:endParaRPr lang="it-IT" sz="1200" b="1"/>
        </a:p>
      </dgm:t>
    </dgm:pt>
    <dgm:pt modelId="{2474D2E2-0DF4-48F0-96F0-6B5715E6766C}">
      <dgm:prSet phldrT="[Testo]" custT="1"/>
      <dgm:spPr>
        <a:solidFill>
          <a:schemeClr val="accent2"/>
        </a:solidFill>
      </dgm:spPr>
      <dgm:t>
        <a:bodyPr/>
        <a:lstStyle/>
        <a:p>
          <a:r>
            <a:rPr lang="it-IT" sz="1200" b="1" dirty="0" smtClean="0"/>
            <a:t>RESULTS and PRODUCTS</a:t>
          </a:r>
          <a:endParaRPr lang="it-IT" sz="1200" b="1" dirty="0"/>
        </a:p>
      </dgm:t>
    </dgm:pt>
    <dgm:pt modelId="{ECEE705F-75DC-437B-BE9E-A9BDDDB049B0}" type="parTrans" cxnId="{61C2E44B-375F-4CBD-864D-5409D23A8168}">
      <dgm:prSet/>
      <dgm:spPr/>
      <dgm:t>
        <a:bodyPr/>
        <a:lstStyle/>
        <a:p>
          <a:endParaRPr lang="it-IT" sz="1200" b="1"/>
        </a:p>
      </dgm:t>
    </dgm:pt>
    <dgm:pt modelId="{23C463ED-463F-43A2-B745-939B7ABA6BA8}" type="sibTrans" cxnId="{61C2E44B-375F-4CBD-864D-5409D23A8168}">
      <dgm:prSet/>
      <dgm:spPr/>
      <dgm:t>
        <a:bodyPr/>
        <a:lstStyle/>
        <a:p>
          <a:endParaRPr lang="it-IT" sz="1200" b="1"/>
        </a:p>
      </dgm:t>
    </dgm:pt>
    <dgm:pt modelId="{8E76A258-D17D-4060-A410-A80CA2D806B7}" type="pres">
      <dgm:prSet presAssocID="{BDE7C499-A69A-4446-A17A-CB374DF56AF7}" presName="Name0" presStyleCnt="0">
        <dgm:presLayoutVars>
          <dgm:dir/>
          <dgm:animLvl val="lvl"/>
          <dgm:resizeHandles val="exact"/>
        </dgm:presLayoutVars>
      </dgm:prSet>
      <dgm:spPr/>
    </dgm:pt>
    <dgm:pt modelId="{566E9135-B98D-49BE-B3ED-B9455DDAD30A}" type="pres">
      <dgm:prSet presAssocID="{358CFB0C-B486-4D0E-A26E-CEFA164EC7E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40BBD18-058B-43A6-896F-2E09766ECC5A}" type="pres">
      <dgm:prSet presAssocID="{13B42F5D-BBF0-42AB-90AD-01ECB250CE57}" presName="parTxOnlySpace" presStyleCnt="0"/>
      <dgm:spPr/>
    </dgm:pt>
    <dgm:pt modelId="{8305F96C-F686-44BC-8384-41E66095EA3B}" type="pres">
      <dgm:prSet presAssocID="{B61936F3-67D6-429F-9142-E64363BAD39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DD82B7C-E5D9-47E2-BC1F-EDD2BA851BD2}" type="pres">
      <dgm:prSet presAssocID="{43341404-738D-41A0-89B5-CFD1CCF92500}" presName="parTxOnlySpace" presStyleCnt="0"/>
      <dgm:spPr/>
    </dgm:pt>
    <dgm:pt modelId="{ACABE740-2D92-4BCF-97E8-DFE448126AF5}" type="pres">
      <dgm:prSet presAssocID="{5658D3A6-657E-4F90-9FA1-E5DC630A918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5536B51-2252-4394-B103-A9BF3B919820}" type="pres">
      <dgm:prSet presAssocID="{CBABBC00-D4BB-4FC2-8D74-CA9C839715C7}" presName="parTxOnlySpace" presStyleCnt="0"/>
      <dgm:spPr/>
    </dgm:pt>
    <dgm:pt modelId="{CAE2C4A4-392D-46FB-BB52-EC05F414E431}" type="pres">
      <dgm:prSet presAssocID="{2474D2E2-0DF4-48F0-96F0-6B5715E6766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4DCB684-7EE1-498C-9920-65979D566238}" srcId="{BDE7C499-A69A-4446-A17A-CB374DF56AF7}" destId="{B61936F3-67D6-429F-9142-E64363BAD391}" srcOrd="1" destOrd="0" parTransId="{5B677AA5-3F80-4882-8269-EAA23B27588C}" sibTransId="{43341404-738D-41A0-89B5-CFD1CCF92500}"/>
    <dgm:cxn modelId="{5FDE96A4-3F86-4BC8-8662-8FBD30AC4EB2}" type="presOf" srcId="{5658D3A6-657E-4F90-9FA1-E5DC630A918D}" destId="{ACABE740-2D92-4BCF-97E8-DFE448126AF5}" srcOrd="0" destOrd="0" presId="urn:microsoft.com/office/officeart/2005/8/layout/chevron1"/>
    <dgm:cxn modelId="{C254100A-E0DB-46B3-968D-632590E92B9D}" type="presOf" srcId="{BDE7C499-A69A-4446-A17A-CB374DF56AF7}" destId="{8E76A258-D17D-4060-A410-A80CA2D806B7}" srcOrd="0" destOrd="0" presId="urn:microsoft.com/office/officeart/2005/8/layout/chevron1"/>
    <dgm:cxn modelId="{717AE21E-4F6E-4FEA-ADAD-4A744CC3C3E5}" type="presOf" srcId="{358CFB0C-B486-4D0E-A26E-CEFA164EC7EF}" destId="{566E9135-B98D-49BE-B3ED-B9455DDAD30A}" srcOrd="0" destOrd="0" presId="urn:microsoft.com/office/officeart/2005/8/layout/chevron1"/>
    <dgm:cxn modelId="{15655139-6419-4C56-9A3C-282163C87761}" srcId="{BDE7C499-A69A-4446-A17A-CB374DF56AF7}" destId="{358CFB0C-B486-4D0E-A26E-CEFA164EC7EF}" srcOrd="0" destOrd="0" parTransId="{85F2D636-6793-4F92-92A8-2F970D078458}" sibTransId="{13B42F5D-BBF0-42AB-90AD-01ECB250CE57}"/>
    <dgm:cxn modelId="{12634734-6ADC-4FA3-989D-2C565DE4266C}" srcId="{BDE7C499-A69A-4446-A17A-CB374DF56AF7}" destId="{5658D3A6-657E-4F90-9FA1-E5DC630A918D}" srcOrd="2" destOrd="0" parTransId="{C240DEB8-D0F7-4E05-8C49-1EE60D778CE0}" sibTransId="{CBABBC00-D4BB-4FC2-8D74-CA9C839715C7}"/>
    <dgm:cxn modelId="{DEC06F20-789E-43AE-8926-0BD6A5C97A33}" type="presOf" srcId="{B61936F3-67D6-429F-9142-E64363BAD391}" destId="{8305F96C-F686-44BC-8384-41E66095EA3B}" srcOrd="0" destOrd="0" presId="urn:microsoft.com/office/officeart/2005/8/layout/chevron1"/>
    <dgm:cxn modelId="{80E5728A-6FAE-4BC4-8776-BB1BDC6D7E2C}" type="presOf" srcId="{2474D2E2-0DF4-48F0-96F0-6B5715E6766C}" destId="{CAE2C4A4-392D-46FB-BB52-EC05F414E431}" srcOrd="0" destOrd="0" presId="urn:microsoft.com/office/officeart/2005/8/layout/chevron1"/>
    <dgm:cxn modelId="{61C2E44B-375F-4CBD-864D-5409D23A8168}" srcId="{BDE7C499-A69A-4446-A17A-CB374DF56AF7}" destId="{2474D2E2-0DF4-48F0-96F0-6B5715E6766C}" srcOrd="3" destOrd="0" parTransId="{ECEE705F-75DC-437B-BE9E-A9BDDDB049B0}" sibTransId="{23C463ED-463F-43A2-B745-939B7ABA6BA8}"/>
    <dgm:cxn modelId="{FE6B9787-B148-4154-8A92-C89C59A5557C}" type="presParOf" srcId="{8E76A258-D17D-4060-A410-A80CA2D806B7}" destId="{566E9135-B98D-49BE-B3ED-B9455DDAD30A}" srcOrd="0" destOrd="0" presId="urn:microsoft.com/office/officeart/2005/8/layout/chevron1"/>
    <dgm:cxn modelId="{731E413F-0CD7-4BE5-9594-D5D16872EC34}" type="presParOf" srcId="{8E76A258-D17D-4060-A410-A80CA2D806B7}" destId="{840BBD18-058B-43A6-896F-2E09766ECC5A}" srcOrd="1" destOrd="0" presId="urn:microsoft.com/office/officeart/2005/8/layout/chevron1"/>
    <dgm:cxn modelId="{BA5B228E-569A-41E5-953B-36F8841C1BC5}" type="presParOf" srcId="{8E76A258-D17D-4060-A410-A80CA2D806B7}" destId="{8305F96C-F686-44BC-8384-41E66095EA3B}" srcOrd="2" destOrd="0" presId="urn:microsoft.com/office/officeart/2005/8/layout/chevron1"/>
    <dgm:cxn modelId="{B431CAE6-5CC5-4AA1-8501-AF5F3B18C0E8}" type="presParOf" srcId="{8E76A258-D17D-4060-A410-A80CA2D806B7}" destId="{4DD82B7C-E5D9-47E2-BC1F-EDD2BA851BD2}" srcOrd="3" destOrd="0" presId="urn:microsoft.com/office/officeart/2005/8/layout/chevron1"/>
    <dgm:cxn modelId="{0A2B981C-9869-4B21-9F31-BF3E0F22B6A2}" type="presParOf" srcId="{8E76A258-D17D-4060-A410-A80CA2D806B7}" destId="{ACABE740-2D92-4BCF-97E8-DFE448126AF5}" srcOrd="4" destOrd="0" presId="urn:microsoft.com/office/officeart/2005/8/layout/chevron1"/>
    <dgm:cxn modelId="{835A5CD9-006D-4AFA-A8C9-F448DE2ABFD3}" type="presParOf" srcId="{8E76A258-D17D-4060-A410-A80CA2D806B7}" destId="{15536B51-2252-4394-B103-A9BF3B919820}" srcOrd="5" destOrd="0" presId="urn:microsoft.com/office/officeart/2005/8/layout/chevron1"/>
    <dgm:cxn modelId="{985F9BEF-B829-4116-8A4C-9FB0355F16C8}" type="presParOf" srcId="{8E76A258-D17D-4060-A410-A80CA2D806B7}" destId="{CAE2C4A4-392D-46FB-BB52-EC05F414E431}" srcOrd="6" destOrd="0" presId="urn:microsoft.com/office/officeart/2005/8/layout/chevron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CEACD-DE64-4D0F-946B-192D9A161599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C612D-023A-4DF9-85F5-C345FD54DB5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8661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b912379ba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9b912379ba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Annual</a:t>
            </a:r>
            <a:r>
              <a:rPr lang="de-DE" b="1" baseline="0" dirty="0"/>
              <a:t> p</a:t>
            </a:r>
            <a:r>
              <a:rPr lang="de-DE" b="1" dirty="0"/>
              <a:t>recipitation is projected to increase in northern and central Europe</a:t>
            </a:r>
            <a:r>
              <a:rPr lang="de-DE" b="1" baseline="0" dirty="0"/>
              <a:t> and to decrease in southern Europe.</a:t>
            </a:r>
          </a:p>
          <a:p>
            <a:r>
              <a:rPr lang="de-DE" b="1" baseline="0" dirty="0"/>
              <a:t>Summer precipitation is projected to increase northern Europe and to decrease in southern and large parts of central Europe.</a:t>
            </a:r>
            <a:endParaRPr lang="de-DE" b="1" dirty="0"/>
          </a:p>
          <a:p>
            <a:endParaRPr lang="de-DE" dirty="0"/>
          </a:p>
          <a:p>
            <a:r>
              <a:rPr lang="de-DE" dirty="0"/>
              <a:t>Annual and summer precipitation (Map 3.8)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76606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1233488"/>
            <a:ext cx="5910263" cy="3325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27234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4149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D72C04-B835-4381-9366-E30D376FE429}" type="slidenum">
              <a:rPr lang="it-IT" smtClean="0">
                <a:solidFill>
                  <a:prstClr val="black"/>
                </a:solidFill>
              </a:rPr>
              <a:pPr/>
              <a:t>41</a:t>
            </a:fld>
            <a:endParaRPr lang="it-IT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a03ad9961c_7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a03ad9961c_7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b912379ba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importanza delle reti e di tenere in piedi un dataset storico</a:t>
            </a:r>
            <a:endParaRPr/>
          </a:p>
        </p:txBody>
      </p:sp>
      <p:sp>
        <p:nvSpPr>
          <p:cNvPr id="165" name="Google Shape;165;g9b912379ba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03ad9961c_7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a03ad9961c_7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b912379ba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9b912379ba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b912379ba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b912379ba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9b912379ba_0_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9b912379ba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9b912379ba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9b912379ba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DANNI SICCITA’: Nel 2012, la RER ha chiesto 1 miliardo di danni per la siccità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minore disponibilità idrica per le colture nella stagione vegetativa, estate in particolare, causa fattori concomitanti di maggiore etp e minori piogge estive (BIC più negativo): gravi danni alle colture nelle annate più critiche (2003, 2012, 2017) e conseguente necessità di maggiori importi irrigui e/o di miglioramento dell'efficienza irrigua per fornire alle colture la stessa disponibilità idrica caratteristica del clima passato (nel 2020 in Romagna irrigazioni precoci straordinarie vedi diapo #32)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0" name="Google Shape;290;g9b912379ba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Nel periodo </a:t>
            </a:r>
            <a:r>
              <a:rPr b="1"/>
              <a:t>2000-2018</a:t>
            </a:r>
            <a:r>
              <a:t>, abbiamo avuto </a:t>
            </a:r>
            <a:r>
              <a:rPr b="1"/>
              <a:t>471 morti</a:t>
            </a:r>
            <a:r>
              <a:t>, </a:t>
            </a:r>
            <a:r>
              <a:rPr b="1"/>
              <a:t>21 dispersi</a:t>
            </a:r>
            <a:r>
              <a:t>, </a:t>
            </a:r>
            <a:r>
              <a:rPr b="1"/>
              <a:t>679 feriti </a:t>
            </a:r>
            <a:r>
              <a:t>e </a:t>
            </a:r>
            <a:r>
              <a:rPr b="1"/>
              <a:t>oltre 159 sfollati e senzatetto</a:t>
            </a:r>
            <a:r>
              <a:t>, in </a:t>
            </a:r>
            <a:r>
              <a:rPr b="1"/>
              <a:t>1997 località </a:t>
            </a:r>
            <a:r>
              <a:t>di </a:t>
            </a:r>
            <a:r>
              <a:rPr b="1"/>
              <a:t>1297 comuni, </a:t>
            </a:r>
            <a:r>
              <a:t>in </a:t>
            </a:r>
            <a:r>
              <a:rPr b="1"/>
              <a:t>tutte le regioni</a:t>
            </a:r>
            <a:r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241BF5-31C5-4430-8A7A-614630BBE75D}" type="slidenum">
              <a:rPr lang="it-IT" altLang="it-IT" smtClean="0"/>
              <a:pPr/>
              <a:t>32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4121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F2D9D739-04EB-48FA-8521-165EBE7E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737"/>
          <a:stretch/>
        </p:blipFill>
        <p:spPr>
          <a:xfrm>
            <a:off x="0" y="2112487"/>
            <a:ext cx="12192001" cy="4759554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3E792CA-3ACA-4EB4-A670-E47034E6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84026AB7-A274-4C5E-911A-C0C08B3BB8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72" y="51386"/>
            <a:ext cx="959100" cy="45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\\ammin-fs-smr\Area_Agro\OSSERVATORIO CLIMA\Comunicazione\Logo\logo_oss_clima1.png">
            <a:extLst>
              <a:ext uri="{FF2B5EF4-FFF2-40B4-BE49-F238E27FC236}">
                <a16:creationId xmlns:a16="http://schemas.microsoft.com/office/drawing/2014/main" xmlns="" id="{287B46AF-BDFE-408F-964E-1F9484CA48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18686" y="13447"/>
            <a:ext cx="563496" cy="512045"/>
          </a:xfrm>
          <a:prstGeom prst="rect">
            <a:avLst/>
          </a:prstGeom>
          <a:noFill/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C578B0F6-EA90-44EC-9793-2D278613C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86" t="30118" r="1286" b="59203"/>
          <a:stretch/>
        </p:blipFill>
        <p:spPr>
          <a:xfrm>
            <a:off x="-1" y="571506"/>
            <a:ext cx="11952000" cy="67232"/>
          </a:xfrm>
          <a:prstGeom prst="rect">
            <a:avLst/>
          </a:prstGeom>
        </p:spPr>
      </p:pic>
      <p:pic>
        <p:nvPicPr>
          <p:cNvPr id="18" name="Immagine 17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4C49710E-5024-41D5-A7DA-E246F99D2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86" t="30118" r="1286" b="59203"/>
          <a:stretch/>
        </p:blipFill>
        <p:spPr>
          <a:xfrm>
            <a:off x="-1" y="6233710"/>
            <a:ext cx="11952000" cy="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70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8" y="190502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8" y="1147766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2546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>
  <p:cSld name="Layout personalizzato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09846D4-4543-48D5-83BD-835640E7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834" y="112155"/>
            <a:ext cx="9950336" cy="4205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7A7831D-E584-4B00-B257-680244A96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722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BE15FD8-28E6-4D2A-831A-A115C93C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41663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1184833" y="112155"/>
            <a:ext cx="99504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81722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>
            <a:noAutofit/>
          </a:bodyPr>
          <a:lstStyle>
            <a:lvl1pPr marL="609585" marR="0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dt" idx="10"/>
          </p:nvPr>
        </p:nvSpPr>
        <p:spPr>
          <a:xfrm>
            <a:off x="82848" y="652025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ftr" idx="11"/>
          </p:nvPr>
        </p:nvSpPr>
        <p:spPr>
          <a:xfrm>
            <a:off x="3167675" y="6520259"/>
            <a:ext cx="585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609600" y="704088"/>
            <a:ext cx="11074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67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ctrTitle"/>
          </p:nvPr>
        </p:nvSpPr>
        <p:spPr>
          <a:xfrm>
            <a:off x="711200" y="1371600"/>
            <a:ext cx="1046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0" rIns="24366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sz="7500" b="1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subTitle" idx="1"/>
          </p:nvPr>
        </p:nvSpPr>
        <p:spPr>
          <a:xfrm>
            <a:off x="711200" y="3228536"/>
            <a:ext cx="104728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0" rIns="24366" bIns="60930" anchor="t" anchorCtr="0">
            <a:noAutofit/>
          </a:bodyPr>
          <a:lstStyle>
            <a:lvl1pPr marR="60957" lvl="0" algn="r" rtl="0">
              <a:spcBef>
                <a:spcPts val="693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3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ctr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ctr" rtl="0">
              <a:spcBef>
                <a:spcPts val="533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27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ctr" rtl="0"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27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ctr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spcBef>
                <a:spcPts val="427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spcBef>
                <a:spcPts val="37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sz="19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dt" idx="10"/>
          </p:nvPr>
        </p:nvSpPr>
        <p:spPr>
          <a:xfrm>
            <a:off x="82848" y="652025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ftr" idx="11"/>
          </p:nvPr>
        </p:nvSpPr>
        <p:spPr>
          <a:xfrm>
            <a:off x="3167675" y="6520259"/>
            <a:ext cx="585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8" name="Google Shape;78;p20"/>
          <p:cNvSpPr txBox="1">
            <a:spLocks noGrp="1"/>
          </p:cNvSpPr>
          <p:nvPr>
            <p:ph type="dt" idx="10"/>
          </p:nvPr>
        </p:nvSpPr>
        <p:spPr>
          <a:xfrm>
            <a:off x="82848" y="652025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ftr" idx="11"/>
          </p:nvPr>
        </p:nvSpPr>
        <p:spPr>
          <a:xfrm>
            <a:off x="3167675" y="6520259"/>
            <a:ext cx="585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>
            <a:off x="609600" y="704088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67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>
            <a:off x="609600" y="1920085"/>
            <a:ext cx="5384800" cy="44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609570" marR="0" lvl="0" indent="-513902" algn="l" rtl="0">
              <a:spcBef>
                <a:spcPts val="693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⚫"/>
              <a:defRPr sz="3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477496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423312" algn="l" rtl="0"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403839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403841" algn="l" rtl="0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2"/>
          </p:nvPr>
        </p:nvSpPr>
        <p:spPr>
          <a:xfrm>
            <a:off x="6197600" y="1920085"/>
            <a:ext cx="5384800" cy="44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609570" marR="0" lvl="0" indent="-513902" algn="l" rtl="0">
              <a:spcBef>
                <a:spcPts val="693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⚫"/>
              <a:defRPr sz="3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477496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423312" algn="l" rtl="0"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403839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403841" algn="l" rtl="0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dt" idx="10"/>
          </p:nvPr>
        </p:nvSpPr>
        <p:spPr>
          <a:xfrm>
            <a:off x="82848" y="652025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ftr" idx="11"/>
          </p:nvPr>
        </p:nvSpPr>
        <p:spPr>
          <a:xfrm>
            <a:off x="3167675" y="6520259"/>
            <a:ext cx="585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609600" y="704088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67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609600" y="1855248"/>
            <a:ext cx="5386800" cy="6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0" tIns="0" rIns="60930" bIns="0" anchor="ctr" anchorCtr="0">
            <a:noAutofit/>
          </a:bodyPr>
          <a:lstStyle>
            <a:lvl1pPr marL="609570" marR="0" lvl="0" indent="-304784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  <a:defRPr sz="32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304784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27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304784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304784" algn="l" rtl="0">
              <a:spcBef>
                <a:spcPts val="427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None/>
              <a:defRPr sz="21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304784" algn="l" rtl="0">
              <a:spcBef>
                <a:spcPts val="427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None/>
              <a:defRPr sz="21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2"/>
          </p:nvPr>
        </p:nvSpPr>
        <p:spPr>
          <a:xfrm>
            <a:off x="6193367" y="1859757"/>
            <a:ext cx="5389200" cy="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0" tIns="0" rIns="60930" bIns="0" anchor="ctr" anchorCtr="0">
            <a:noAutofit/>
          </a:bodyPr>
          <a:lstStyle>
            <a:lvl1pPr marL="609570" marR="0" lvl="0" indent="-304784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  <a:defRPr sz="32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304784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27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304784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304784" algn="l" rtl="0">
              <a:spcBef>
                <a:spcPts val="427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None/>
              <a:defRPr sz="21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304784" algn="l" rtl="0">
              <a:spcBef>
                <a:spcPts val="427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None/>
              <a:defRPr sz="21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3"/>
          </p:nvPr>
        </p:nvSpPr>
        <p:spPr>
          <a:xfrm>
            <a:off x="609600" y="2514600"/>
            <a:ext cx="5386800" cy="3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0" rIns="121894" bIns="60930" anchor="t" anchorCtr="0">
            <a:noAutofit/>
          </a:bodyPr>
          <a:lstStyle>
            <a:lvl1pPr marL="609570" marR="0" lvl="0" indent="-481729" algn="l" rtl="0">
              <a:spcBef>
                <a:spcPts val="587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⚫"/>
              <a:defRPr sz="2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448711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41146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392833" algn="l" rtl="0">
              <a:spcBef>
                <a:spcPts val="427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392833" algn="l" rtl="0">
              <a:spcBef>
                <a:spcPts val="427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4"/>
          </p:nvPr>
        </p:nvSpPr>
        <p:spPr>
          <a:xfrm>
            <a:off x="6193367" y="2514600"/>
            <a:ext cx="5389200" cy="3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0" rIns="121894" bIns="60930" anchor="t" anchorCtr="0">
            <a:noAutofit/>
          </a:bodyPr>
          <a:lstStyle>
            <a:lvl1pPr marL="609570" marR="0" lvl="0" indent="-481729" algn="l" rtl="0">
              <a:spcBef>
                <a:spcPts val="587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⚫"/>
              <a:defRPr sz="2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448711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41146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392833" algn="l" rtl="0">
              <a:spcBef>
                <a:spcPts val="427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392833" algn="l" rtl="0">
              <a:spcBef>
                <a:spcPts val="427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914400" y="514352"/>
            <a:ext cx="3657600" cy="1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0" rIns="121894" bIns="6093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35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6" tIns="60930" rIns="24366" bIns="60930" anchor="t" anchorCtr="0">
            <a:noAutofit/>
          </a:bodyPr>
          <a:lstStyle>
            <a:lvl1pPr marL="609570" marR="0" lvl="0" indent="-304784" algn="l" rtl="0">
              <a:spcBef>
                <a:spcPts val="373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 Symbols"/>
              <a:buNone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304784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304784" algn="l" rtl="0"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None/>
              <a:defRPr sz="1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304784" algn="l" rtl="0"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304784" algn="l" rtl="0"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2"/>
          </p:nvPr>
        </p:nvSpPr>
        <p:spPr>
          <a:xfrm>
            <a:off x="4766733" y="1676400"/>
            <a:ext cx="6815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0" rIns="121894" bIns="60930" anchor="t" anchorCtr="0">
            <a:noAutofit/>
          </a:bodyPr>
          <a:lstStyle>
            <a:lvl1pPr marL="609570" marR="0" lvl="0" indent="-529987" algn="l" rtl="0">
              <a:spcBef>
                <a:spcPts val="747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⚫"/>
              <a:defRPr sz="37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491889" algn="l" rtl="0">
              <a:spcBef>
                <a:spcPts val="693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⚫"/>
              <a:defRPr sz="3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447018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414846" algn="l" rtl="0">
              <a:spcBef>
                <a:spcPts val="533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403841" algn="l" rtl="0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/>
        </p:nvSpPr>
        <p:spPr>
          <a:xfrm rot="-10484290" flipH="1">
            <a:off x="4232499" y="1096359"/>
            <a:ext cx="6987445" cy="4138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500" dir="7500000" sx="98500" sy="100080" kx="100010" algn="tl" rotWithShape="0">
              <a:srgbClr val="000000">
                <a:alpha val="24710"/>
              </a:srgbClr>
            </a:outerShdw>
          </a:effectLst>
        </p:spPr>
        <p:txBody>
          <a:bodyPr spcFirstLastPara="1" wrap="square" lIns="121894" tIns="60930" rIns="121894" bIns="6093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08" name="Google Shape;108;p25"/>
          <p:cNvSpPr/>
          <p:nvPr/>
        </p:nvSpPr>
        <p:spPr>
          <a:xfrm rot="-10486525" flipH="1">
            <a:off x="10672496" y="5359145"/>
            <a:ext cx="206457" cy="156443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19685" dist="6350" dir="12900000" algn="tl" rotWithShape="0">
              <a:srgbClr val="000000">
                <a:alpha val="46670"/>
              </a:srgbClr>
            </a:outerShdw>
          </a:effectLst>
        </p:spPr>
        <p:txBody>
          <a:bodyPr spcFirstLastPara="1" wrap="square" lIns="121894" tIns="60930" rIns="121894" bIns="6093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09" name="Google Shape;109;p25"/>
          <p:cNvSpPr txBox="1">
            <a:spLocks noGrp="1"/>
          </p:cNvSpPr>
          <p:nvPr>
            <p:ph type="title"/>
          </p:nvPr>
        </p:nvSpPr>
        <p:spPr>
          <a:xfrm>
            <a:off x="812800" y="1176996"/>
            <a:ext cx="2950400" cy="15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0" tIns="60930" rIns="60930" bIns="6093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7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body" idx="1"/>
          </p:nvPr>
        </p:nvSpPr>
        <p:spPr>
          <a:xfrm>
            <a:off x="812800" y="2828785"/>
            <a:ext cx="2946400" cy="2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9" tIns="60930" rIns="60930" bIns="60930" anchor="t" anchorCtr="0">
            <a:noAutofit/>
          </a:bodyPr>
          <a:lstStyle>
            <a:lvl1pPr marL="609570" marR="0" lvl="0" indent="-304784" algn="l" rtl="0">
              <a:spcBef>
                <a:spcPts val="333"/>
              </a:spcBef>
              <a:spcAft>
                <a:spcPts val="0"/>
              </a:spcAft>
              <a:buClr>
                <a:schemeClr val="accent3"/>
              </a:buClr>
              <a:buSzPts val="1235"/>
              <a:buFont typeface="Noto Sans Symbols"/>
              <a:buNone/>
              <a:defRPr sz="1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39114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364050" algn="l" rtl="0"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Char char="⚫"/>
              <a:defRPr sz="1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354311" algn="l" rtl="0"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354311" algn="l" rtl="0"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ldNum" idx="12"/>
          </p:nvPr>
        </p:nvSpPr>
        <p:spPr>
          <a:xfrm>
            <a:off x="10769600" y="6356351"/>
            <a:ext cx="81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4" name="Google Shape;114;p25"/>
          <p:cNvSpPr>
            <a:spLocks noGrp="1"/>
          </p:cNvSpPr>
          <p:nvPr>
            <p:ph type="pic" idx="2"/>
          </p:nvPr>
        </p:nvSpPr>
        <p:spPr>
          <a:xfrm rot="315703">
            <a:off x="4657795" y="1188227"/>
            <a:ext cx="6137060" cy="3954733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accent3"/>
              </a:buClr>
              <a:buSzPts val="3040"/>
              <a:buFont typeface="Noto Sans Symbols"/>
              <a:buNone/>
              <a:defRPr sz="4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/>
          <p:nvPr/>
        </p:nvSpPr>
        <p:spPr>
          <a:xfrm rot="10800000" flipH="1">
            <a:off x="-12700" y="5816600"/>
            <a:ext cx="1221740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6" name="Google Shape;116;p25"/>
          <p:cNvSpPr/>
          <p:nvPr/>
        </p:nvSpPr>
        <p:spPr>
          <a:xfrm rot="10800000" flipH="1">
            <a:off x="5842000" y="6219827"/>
            <a:ext cx="63500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>
            <a:spLocks noGrp="1"/>
          </p:cNvSpPr>
          <p:nvPr>
            <p:ph type="title"/>
          </p:nvPr>
        </p:nvSpPr>
        <p:spPr>
          <a:xfrm>
            <a:off x="609600" y="704088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67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1"/>
          </p:nvPr>
        </p:nvSpPr>
        <p:spPr>
          <a:xfrm rot="5400000">
            <a:off x="3901400" y="-1356320"/>
            <a:ext cx="43892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609570" marR="0" lvl="0" indent="-513902" algn="l" rtl="0">
              <a:spcBef>
                <a:spcPts val="693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⚫"/>
              <a:defRPr sz="3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477496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429237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414846" algn="l" rtl="0">
              <a:spcBef>
                <a:spcPts val="533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414846" algn="l" rtl="0"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BE15FD8-28E6-4D2A-831A-A115C93C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xmlns="" id="{6C1A6726-ADCF-4611-ABA0-D19C3111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834" y="112155"/>
            <a:ext cx="9950336" cy="4205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10978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title"/>
          </p:nvPr>
        </p:nvSpPr>
        <p:spPr>
          <a:xfrm rot="5400000">
            <a:off x="7605000" y="2148601"/>
            <a:ext cx="5211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67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 rot="5400000">
            <a:off x="2017000" y="-492999"/>
            <a:ext cx="5211600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609570" marR="0" lvl="0" indent="-513902" algn="l" rtl="0">
              <a:spcBef>
                <a:spcPts val="693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⚫"/>
              <a:defRPr sz="3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477496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429237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414846" algn="l" rtl="0">
              <a:spcBef>
                <a:spcPts val="533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414846" algn="l" rtl="0"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⚫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6697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13152" algn="l" rtl="0"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40245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110800" y="85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67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2400"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3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1219140" marR="0" lvl="1" indent="-423312" algn="l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828709" marR="0" lvl="2" indent="-423312" algn="l" rtl="0"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2438278" marR="0" lvl="3" indent="-423312" algn="l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3047848" marR="0" lvl="4" indent="-423312" algn="l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3657418" marR="0" lvl="5" indent="-423312" algn="l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4266987" marR="0" lvl="6" indent="-423312" algn="l" rtl="0">
              <a:spcBef>
                <a:spcPts val="2133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4876557" marR="0" lvl="7" indent="-423312" algn="l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○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5486126" marR="0" lvl="8" indent="-423312" algn="l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Constantia"/>
              <a:buChar char="■"/>
              <a:defRPr sz="1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None/>
              <a:defRPr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685801"/>
            <a:ext cx="10363200" cy="1470025"/>
          </a:xfrm>
        </p:spPr>
        <p:txBody>
          <a:bodyPr/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2438400"/>
            <a:ext cx="8534400" cy="3200400"/>
          </a:xfrm>
        </p:spPr>
        <p:txBody>
          <a:bodyPr>
            <a:normAutofit/>
          </a:bodyPr>
          <a:lstStyle>
            <a:lvl1pPr marL="0" indent="0" algn="ctr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3017501" y="4365625"/>
            <a:ext cx="2463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latin typeface="Calibri" pitchFamily="34" charset="0"/>
            </a:endParaRPr>
          </a:p>
        </p:txBody>
      </p:sp>
      <p:pic>
        <p:nvPicPr>
          <p:cNvPr id="6" name="Immagin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3" y="0"/>
            <a:ext cx="122343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39883" y="4005065"/>
            <a:ext cx="4608512" cy="779700"/>
          </a:xfrm>
          <a:prstGeom prst="rect">
            <a:avLst/>
          </a:prstGeom>
          <a:noFill/>
        </p:spPr>
        <p:txBody>
          <a:bodyPr vert="horz">
            <a:spAutoFit/>
          </a:bodyPr>
          <a:lstStyle>
            <a:lvl1pPr marL="0" indent="0" algn="l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039883" y="2852937"/>
            <a:ext cx="6240693" cy="1272143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lvl1pPr algn="l">
              <a:defRPr sz="3700">
                <a:solidFill>
                  <a:srgbClr val="3AAA35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39883" y="3573017"/>
            <a:ext cx="4608512" cy="779700"/>
          </a:xfrm>
          <a:prstGeom prst="rect">
            <a:avLst/>
          </a:prstGeom>
          <a:noFill/>
        </p:spPr>
        <p:txBody>
          <a:bodyPr vert="horz">
            <a:spAutoFit/>
          </a:bodyPr>
          <a:lstStyle>
            <a:lvl1pPr marL="0" indent="0" algn="l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135035" y="6202364"/>
            <a:ext cx="4770967" cy="473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033000" y="6249989"/>
            <a:ext cx="728133" cy="3778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9435A224-A0E9-4050-B115-71A748DDD27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9462E41-D70D-4579-9F14-4C2807AA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08842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1" y="260349"/>
            <a:ext cx="9827683" cy="45085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196975"/>
            <a:ext cx="5384800" cy="46799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15051" y="1196977"/>
            <a:ext cx="5384800" cy="2263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15051" y="3613151"/>
            <a:ext cx="5384800" cy="2263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fld id="{9930B6FF-0A0F-499D-B51E-1A78A721DCCE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06BEC613-E612-45C2-A125-850E6E93C566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AC53A6A7-8AAB-43A9-BA0E-5D06AB4F478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1184833" y="112155"/>
            <a:ext cx="99504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8" y="190502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8" y="1147766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8243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9" descr="SLIDE_PPT_800x600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8" descr="MARCHIO_DPC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1" y="457270"/>
            <a:ext cx="980016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10"/>
          <p:cNvSpPr txBox="1">
            <a:spLocks noChangeArrowheads="1"/>
          </p:cNvSpPr>
          <p:nvPr userDrawn="1"/>
        </p:nvSpPr>
        <p:spPr bwMode="auto">
          <a:xfrm>
            <a:off x="9992784" y="711200"/>
            <a:ext cx="2089149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>
              <a:buClrTx/>
              <a:buSzTx/>
              <a:buFontTx/>
              <a:buNone/>
              <a:defRPr/>
            </a:pPr>
            <a:r>
              <a:rPr lang="it-IT" sz="800" dirty="0">
                <a:solidFill>
                  <a:srgbClr val="003A70"/>
                </a:solidFill>
                <a:latin typeface="Arial" charset="0"/>
                <a:ea typeface="+mn-ea"/>
                <a:cs typeface="Arial" charset="0"/>
              </a:rPr>
              <a:t>www.protezionecivile.gov.it</a:t>
            </a:r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0"/>
          </p:nvPr>
        </p:nvSpPr>
        <p:spPr>
          <a:xfrm>
            <a:off x="11205681" y="6356421"/>
            <a:ext cx="68156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 b="1">
                <a:latin typeface="Calibri" charset="0"/>
              </a:defRPr>
            </a:lvl1pPr>
          </a:lstStyle>
          <a:p>
            <a:pPr>
              <a:defRPr/>
            </a:pPr>
            <a:fld id="{50605AF2-A8A0-46FB-A032-521836DAD97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6" name="Segnaposto piè di pagina 23"/>
          <p:cNvSpPr>
            <a:spLocks noGrp="1"/>
          </p:cNvSpPr>
          <p:nvPr>
            <p:ph type="ftr" sz="quarter" idx="11"/>
          </p:nvPr>
        </p:nvSpPr>
        <p:spPr>
          <a:xfrm>
            <a:off x="436034" y="6356421"/>
            <a:ext cx="6826251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 i="1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9393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8973756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9944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">
    <p:bg>
      <p:bgPr>
        <a:solidFill>
          <a:srgbClr val="FFFFF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9"/>
          <p:cNvSpPr/>
          <p:nvPr/>
        </p:nvSpPr>
        <p:spPr>
          <a:xfrm>
            <a:off x="-2" y="6277642"/>
            <a:ext cx="12192001" cy="6120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3429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" name="Rectangle 7"/>
          <p:cNvSpPr/>
          <p:nvPr/>
        </p:nvSpPr>
        <p:spPr>
          <a:xfrm>
            <a:off x="11288766" y="6203833"/>
            <a:ext cx="914401" cy="6858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34290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384173" y="6442517"/>
            <a:ext cx="731521" cy="229617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0" tIns="0" rIns="0" bIns="0"/>
          <a:lstStyle>
            <a:lvl1pPr algn="ctr" defTabSz="914400">
              <a:defRPr sz="1500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  <p:pic>
        <p:nvPicPr>
          <p:cNvPr id="122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486" y="6304637"/>
            <a:ext cx="678857" cy="57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747" y="6304637"/>
            <a:ext cx="1036803" cy="5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olo Testo"/>
          <p:cNvSpPr txBox="1">
            <a:spLocks noGrp="1"/>
          </p:cNvSpPr>
          <p:nvPr>
            <p:ph type="title"/>
          </p:nvPr>
        </p:nvSpPr>
        <p:spPr>
          <a:xfrm>
            <a:off x="720002" y="287254"/>
            <a:ext cx="10589405" cy="89708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685800">
              <a:defRPr sz="3200" cap="small" spc="-75">
                <a:solidFill>
                  <a:srgbClr val="19191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3B720DA-536E-4018-93DB-7CA1CCD49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89B64-92B3-41B2-9E2F-0CA8584FECA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0F78A14-5010-4EF5-BD3F-145C1FE24E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972" y="51386"/>
            <a:ext cx="959100" cy="45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\\ammin-fs-smr\Area_Agro\OSSERVATORIO CLIMA\Comunicazione\Logo\logo_oss_clima1.png">
            <a:extLst>
              <a:ext uri="{FF2B5EF4-FFF2-40B4-BE49-F238E27FC236}">
                <a16:creationId xmlns:a16="http://schemas.microsoft.com/office/drawing/2014/main" xmlns="" id="{C7D4C413-77EF-4340-8822-618CA33183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18686" y="13447"/>
            <a:ext cx="563496" cy="512045"/>
          </a:xfrm>
          <a:prstGeom prst="rect">
            <a:avLst/>
          </a:prstGeom>
          <a:noFill/>
        </p:spPr>
      </p:pic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6978E8F6-7037-4AAF-A77A-3C6E7FF52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86" t="30118" r="1286" b="59203"/>
          <a:stretch/>
        </p:blipFill>
        <p:spPr>
          <a:xfrm>
            <a:off x="0" y="605122"/>
            <a:ext cx="11952000" cy="67232"/>
          </a:xfrm>
          <a:prstGeom prst="rect">
            <a:avLst/>
          </a:prstGeom>
        </p:spPr>
      </p:pic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E898EE86-7C97-405C-925C-7E1C7005B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86" t="30118" r="1286" b="59203"/>
          <a:stretch/>
        </p:blipFill>
        <p:spPr>
          <a:xfrm>
            <a:off x="-1" y="6233710"/>
            <a:ext cx="11952000" cy="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84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  <p:sldLayoutId id="2147483657" r:id="rId5"/>
    <p:sldLayoutId id="2147483705" r:id="rId6"/>
    <p:sldLayoutId id="2147483707" r:id="rId7"/>
    <p:sldLayoutId id="2147483712" r:id="rId8"/>
    <p:sldLayoutId id="2147483714" r:id="rId9"/>
    <p:sldLayoutId id="2147483715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2"/>
                </a:solidFill>
              </a:defRPr>
            </a:lvl1pPr>
            <a:lvl2pPr lvl="1" algn="r" rtl="0">
              <a:buNone/>
              <a:defRPr sz="1300">
                <a:solidFill>
                  <a:schemeClr val="lt2"/>
                </a:solidFill>
              </a:defRPr>
            </a:lvl2pPr>
            <a:lvl3pPr lvl="2" algn="r" rtl="0">
              <a:buNone/>
              <a:defRPr sz="1300">
                <a:solidFill>
                  <a:schemeClr val="lt2"/>
                </a:solidFill>
              </a:defRPr>
            </a:lvl3pPr>
            <a:lvl4pPr lvl="3" algn="r" rtl="0">
              <a:buNone/>
              <a:defRPr sz="1300">
                <a:solidFill>
                  <a:schemeClr val="lt2"/>
                </a:solidFill>
              </a:defRPr>
            </a:lvl4pPr>
            <a:lvl5pPr lvl="4" algn="r" rtl="0">
              <a:buNone/>
              <a:defRPr sz="1300">
                <a:solidFill>
                  <a:schemeClr val="lt2"/>
                </a:solidFill>
              </a:defRPr>
            </a:lvl5pPr>
            <a:lvl6pPr lvl="5" algn="r" rtl="0">
              <a:buNone/>
              <a:defRPr sz="1300">
                <a:solidFill>
                  <a:schemeClr val="lt2"/>
                </a:solidFill>
              </a:defRPr>
            </a:lvl6pPr>
            <a:lvl7pPr lvl="6" algn="r" rtl="0">
              <a:buNone/>
              <a:defRPr sz="1300">
                <a:solidFill>
                  <a:schemeClr val="lt2"/>
                </a:solidFill>
              </a:defRPr>
            </a:lvl7pPr>
            <a:lvl8pPr lvl="7" algn="r" rtl="0">
              <a:buNone/>
              <a:defRPr sz="1300">
                <a:solidFill>
                  <a:schemeClr val="lt2"/>
                </a:solidFill>
              </a:defRPr>
            </a:lvl8pPr>
            <a:lvl9pPr lvl="8" algn="r" rtl="0">
              <a:buNone/>
              <a:defRPr sz="13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dt" idx="10"/>
          </p:nvPr>
        </p:nvSpPr>
        <p:spPr>
          <a:xfrm>
            <a:off x="82848" y="652025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ftr" idx="11"/>
          </p:nvPr>
        </p:nvSpPr>
        <p:spPr>
          <a:xfrm>
            <a:off x="3167675" y="6520259"/>
            <a:ext cx="585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905000"/>
            <a:ext cx="10972800" cy="42211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7" r:id="rId7"/>
    <p:sldLayoutId id="2147483698" r:id="rId8"/>
    <p:sldLayoutId id="2147483699" r:id="rId9"/>
    <p:sldLayoutId id="2147483700" r:id="rId10"/>
    <p:sldLayoutId id="2147483703" r:id="rId11"/>
    <p:sldLayoutId id="2147483713" r:id="rId12"/>
  </p:sldLayoutIdLst>
  <p:txStyles>
    <p:titleStyle>
      <a:lvl1pPr algn="ctr" defTabSz="609585" rtl="0" eaLnBrk="1" latinLnBrk="0" hangingPunct="1">
        <a:spcBef>
          <a:spcPct val="0"/>
        </a:spcBef>
        <a:buNone/>
        <a:defRPr sz="5900" b="1" i="0" kern="1200">
          <a:solidFill>
            <a:schemeClr val="tx1"/>
          </a:solidFill>
          <a:latin typeface="Titillium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b="0" i="0" kern="1200">
          <a:solidFill>
            <a:schemeClr val="tx1">
              <a:lumMod val="50000"/>
              <a:lumOff val="50000"/>
            </a:schemeClr>
          </a:solidFill>
          <a:latin typeface="Titillium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b="0" i="0" kern="1200">
          <a:solidFill>
            <a:schemeClr val="tx1">
              <a:lumMod val="50000"/>
              <a:lumOff val="50000"/>
            </a:schemeClr>
          </a:solidFill>
          <a:latin typeface="Titillium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>
              <a:lumMod val="50000"/>
              <a:lumOff val="50000"/>
            </a:schemeClr>
          </a:solidFill>
          <a:latin typeface="Titillium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b="0" i="0" kern="1200">
          <a:solidFill>
            <a:schemeClr val="tx1">
              <a:lumMod val="50000"/>
              <a:lumOff val="50000"/>
            </a:schemeClr>
          </a:solidFill>
          <a:latin typeface="Titillium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b="0" i="0" kern="1200">
          <a:solidFill>
            <a:schemeClr val="tx1">
              <a:lumMod val="50000"/>
              <a:lumOff val="50000"/>
            </a:schemeClr>
          </a:solidFill>
          <a:latin typeface="Titillium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G:\rcm.gif" TargetMode="External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file:///G:\gcm.gif" TargetMode="External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8/jul/18/sweden-calls-for-help-as-arctic-circle-hit-by-wildfires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13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ENERDi-09-OTTOBRE-9.30-13.00_14.00-17.00-Sala-Polivalente-Guido-Fanti_-Assemblea-legislativa-EMILIA-ROMAGNA-Viale-Aldo-Moro-50-bologna-1-886x506.jpg"/>
          <p:cNvPicPr>
            <a:picLocks noChangeAspect="1"/>
          </p:cNvPicPr>
          <p:nvPr/>
        </p:nvPicPr>
        <p:blipFill>
          <a:blip r:embed="rId2"/>
          <a:srcRect r="69531" b="61697"/>
          <a:stretch>
            <a:fillRect/>
          </a:stretch>
        </p:blipFill>
        <p:spPr>
          <a:xfrm>
            <a:off x="-1" y="0"/>
            <a:ext cx="3714735" cy="2000240"/>
          </a:xfrm>
          <a:prstGeom prst="rect">
            <a:avLst/>
          </a:prstGeom>
        </p:spPr>
      </p:pic>
      <p:pic>
        <p:nvPicPr>
          <p:cNvPr id="3" name="Immagine 2" descr="VENERDi-09-OTTOBRE-9.30-13.00_14.00-17.00-Sala-Polivalente-Guido-Fanti_-Assemblea-legislativa-EMILIA-ROMAGNA-Viale-Aldo-Moro-50-bologna-1-886x506.jpg"/>
          <p:cNvPicPr>
            <a:picLocks noChangeAspect="1"/>
          </p:cNvPicPr>
          <p:nvPr/>
        </p:nvPicPr>
        <p:blipFill>
          <a:blip r:embed="rId2"/>
          <a:srcRect l="6140" t="38303" r="25439" b="7679"/>
          <a:stretch>
            <a:fillRect/>
          </a:stretch>
        </p:blipFill>
        <p:spPr>
          <a:xfrm>
            <a:off x="0" y="4417066"/>
            <a:ext cx="7429552" cy="2512396"/>
          </a:xfrm>
          <a:prstGeom prst="rect">
            <a:avLst/>
          </a:prstGeom>
        </p:spPr>
      </p:pic>
      <p:pic>
        <p:nvPicPr>
          <p:cNvPr id="4" name="Immagine 3" descr="VENERDi-09-OTTOBRE-9.30-13.00_14.00-17.00-Sala-Polivalente-Guido-Fanti_-Assemblea-legislativa-EMILIA-ROMAGNA-Viale-Aldo-Moro-50-bologna-1-886x506.jpg"/>
          <p:cNvPicPr>
            <a:picLocks noChangeAspect="1"/>
          </p:cNvPicPr>
          <p:nvPr/>
        </p:nvPicPr>
        <p:blipFill>
          <a:blip r:embed="rId2"/>
          <a:srcRect l="63281" b="61697"/>
          <a:stretch>
            <a:fillRect/>
          </a:stretch>
        </p:blipFill>
        <p:spPr>
          <a:xfrm>
            <a:off x="7715304" y="4786346"/>
            <a:ext cx="4476739" cy="2000240"/>
          </a:xfrm>
          <a:prstGeom prst="rect">
            <a:avLst/>
          </a:prstGeom>
        </p:spPr>
      </p:pic>
      <p:pic>
        <p:nvPicPr>
          <p:cNvPr id="5" name="Immagine 4" descr="logo-arpa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943" y="307733"/>
            <a:ext cx="2000221" cy="9231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5709" y="1357299"/>
            <a:ext cx="11906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rgbClr val="002060"/>
                </a:solidFill>
              </a:rPr>
              <a:t>L’impatto già in atto e atteso in futuro dei cambiamenti climatici su economia, agricoltura, ambiente in ER</a:t>
            </a:r>
            <a:endParaRPr lang="it-IT" sz="3200" b="1" dirty="0" smtClean="0">
              <a:solidFill>
                <a:srgbClr val="002060"/>
              </a:solidFill>
            </a:endParaRPr>
          </a:p>
          <a:p>
            <a:pPr algn="ctr"/>
            <a:endParaRPr lang="it-IT" sz="3200" b="1" dirty="0" smtClean="0">
              <a:solidFill>
                <a:srgbClr val="00206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Carlo </a:t>
            </a:r>
            <a:r>
              <a:rPr lang="it-IT" sz="2400" b="1" dirty="0" err="1" smtClean="0">
                <a:solidFill>
                  <a:srgbClr val="002060"/>
                </a:solidFill>
              </a:rPr>
              <a:t>Cacciamani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Responsabile Struttura </a:t>
            </a:r>
            <a:r>
              <a:rPr lang="it-IT" sz="2400" b="1" dirty="0" err="1" smtClean="0">
                <a:solidFill>
                  <a:srgbClr val="002060"/>
                </a:solidFill>
              </a:rPr>
              <a:t>IdroMeteoClima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Arpae</a:t>
            </a:r>
            <a:r>
              <a:rPr lang="it-IT" sz="2400" b="1" dirty="0" smtClean="0">
                <a:solidFill>
                  <a:srgbClr val="002060"/>
                </a:solidFill>
              </a:rPr>
              <a:t> Emilia-Romagna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 descr="BIC_annua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0001" y="148804"/>
            <a:ext cx="6054547" cy="32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3"/>
          <p:cNvSpPr txBox="1"/>
          <p:nvPr/>
        </p:nvSpPr>
        <p:spPr>
          <a:xfrm>
            <a:off x="8565" y="0"/>
            <a:ext cx="5452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9" rIns="0" bIns="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it" sz="4700" dirty="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Bilancio idroclimatico</a:t>
            </a:r>
            <a:endParaRPr sz="4700">
              <a:solidFill>
                <a:srgbClr val="FFFF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04" y="3504000"/>
            <a:ext cx="5947201" cy="31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3"/>
          <p:cNvSpPr txBox="1"/>
          <p:nvPr/>
        </p:nvSpPr>
        <p:spPr>
          <a:xfrm>
            <a:off x="110400" y="3042400"/>
            <a:ext cx="5169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>
              <a:buClr>
                <a:schemeClr val="accent3"/>
              </a:buClr>
              <a:buSzPts val="1330"/>
            </a:pPr>
            <a:r>
              <a:rPr lang="it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Tendenza 1961-2015 (mm/anno) e significatività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3"/>
          <p:cNvSpPr txBox="1"/>
          <p:nvPr/>
        </p:nvSpPr>
        <p:spPr>
          <a:xfrm>
            <a:off x="1779600" y="1507667"/>
            <a:ext cx="3500400" cy="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algn="r">
              <a:buClr>
                <a:schemeClr val="accent3"/>
              </a:buClr>
              <a:buSzPts val="1330"/>
            </a:pPr>
            <a:r>
              <a:rPr lang="it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Bilancio idroclimatico annuo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buClr>
                <a:schemeClr val="accent3"/>
              </a:buClr>
              <a:buSzPts val="1330"/>
            </a:pPr>
            <a:r>
              <a:rPr lang="it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1961-1990 vs 1991-2015 (mm)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0805" y="3592005"/>
            <a:ext cx="4342991" cy="30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3"/>
          <p:cNvSpPr txBox="1"/>
          <p:nvPr/>
        </p:nvSpPr>
        <p:spPr>
          <a:xfrm>
            <a:off x="110167" y="685800"/>
            <a:ext cx="43604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r>
              <a:rPr lang="it">
                <a:solidFill>
                  <a:srgbClr val="FFFFFF"/>
                </a:solidFill>
              </a:rPr>
              <a:t>Atlante Climatico dell’Emilia-Romagna 2017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800" y="1416003"/>
            <a:ext cx="5952000" cy="43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4"/>
          <p:cNvSpPr txBox="1"/>
          <p:nvPr/>
        </p:nvSpPr>
        <p:spPr>
          <a:xfrm>
            <a:off x="211765" y="0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9" rIns="0" bIns="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it" sz="4700" dirty="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Bilancio idroclimatico</a:t>
            </a:r>
            <a:endParaRPr sz="4700">
              <a:solidFill>
                <a:srgbClr val="FFFF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68" y="1416235"/>
            <a:ext cx="5952501" cy="432673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/>
          <p:nvPr/>
        </p:nvSpPr>
        <p:spPr>
          <a:xfrm rot="-1498343">
            <a:off x="9804867" y="4312461"/>
            <a:ext cx="746599" cy="3235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FF"/>
              </a:buClr>
              <a:buSzPts val="1000"/>
            </a:pPr>
            <a:r>
              <a:rPr lang="it" sz="13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2003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4"/>
          <p:cNvSpPr/>
          <p:nvPr/>
        </p:nvSpPr>
        <p:spPr>
          <a:xfrm rot="-1498343">
            <a:off x="10162701" y="4791728"/>
            <a:ext cx="746599" cy="3235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FF"/>
              </a:buClr>
              <a:buSzPts val="1000"/>
            </a:pPr>
            <a:r>
              <a:rPr lang="it" sz="13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2007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4"/>
          <p:cNvSpPr/>
          <p:nvPr/>
        </p:nvSpPr>
        <p:spPr>
          <a:xfrm rot="-1498343">
            <a:off x="10517067" y="3748061"/>
            <a:ext cx="746599" cy="3235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FF"/>
              </a:buClr>
              <a:buSzPts val="1000"/>
            </a:pPr>
            <a:r>
              <a:rPr lang="it" sz="13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4"/>
          <p:cNvSpPr/>
          <p:nvPr/>
        </p:nvSpPr>
        <p:spPr>
          <a:xfrm rot="-1498343">
            <a:off x="11045901" y="4935661"/>
            <a:ext cx="746599" cy="3235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FF"/>
              </a:buClr>
              <a:buSzPts val="1000"/>
            </a:pPr>
            <a:r>
              <a:rPr lang="it" sz="13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1"/>
          </p:nvPr>
        </p:nvSpPr>
        <p:spPr>
          <a:xfrm>
            <a:off x="227320" y="2427926"/>
            <a:ext cx="11964680" cy="1177423"/>
          </a:xfrm>
        </p:spPr>
        <p:txBody>
          <a:bodyPr/>
          <a:lstStyle/>
          <a:p>
            <a:pPr>
              <a:buNone/>
            </a:pPr>
            <a:r>
              <a:rPr lang="it-IT" sz="7200" dirty="0" smtClean="0"/>
              <a:t>Impatti </a:t>
            </a:r>
            <a:r>
              <a:rPr lang="it-IT" sz="7200" dirty="0" smtClean="0"/>
              <a:t>dalla </a:t>
            </a:r>
            <a:r>
              <a:rPr lang="it-IT" sz="7200" dirty="0" smtClean="0"/>
              <a:t>scala europea </a:t>
            </a:r>
            <a:r>
              <a:rPr lang="it-IT" sz="7200" dirty="0" smtClean="0"/>
              <a:t>a quella regionale e locale</a:t>
            </a:r>
            <a:endParaRPr lang="it-IT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asellaDiTesto 1"/>
          <p:cNvSpPr txBox="1">
            <a:spLocks noChangeArrowheads="1"/>
          </p:cNvSpPr>
          <p:nvPr/>
        </p:nvSpPr>
        <p:spPr bwMode="auto">
          <a:xfrm>
            <a:off x="334434" y="115888"/>
            <a:ext cx="1142576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0099"/>
                </a:solidFill>
                <a:latin typeface="Verdana" pitchFamily="34" charset="0"/>
              </a:rPr>
              <a:t>Europa: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34434" y="765176"/>
            <a:ext cx="11713633" cy="5618163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it-IT" sz="2400" b="1" u="sng" dirty="0" smtClean="0">
                <a:solidFill>
                  <a:srgbClr val="FF0000"/>
                </a:solidFill>
                <a:latin typeface="Verdana" pitchFamily="34" charset="0"/>
              </a:rPr>
              <a:t>Regione mediterranea</a:t>
            </a:r>
            <a:r>
              <a:rPr lang="it-IT" sz="2400" b="1" dirty="0" smtClean="0">
                <a:solidFill>
                  <a:srgbClr val="FF0000"/>
                </a:solidFill>
                <a:latin typeface="Verdana" pitchFamily="34" charset="0"/>
              </a:rPr>
              <a:t>: regione più a rischio  dai cambiamenti climatici in Europa.</a:t>
            </a:r>
          </a:p>
          <a:p>
            <a:pPr eaLnBrk="1" hangingPunct="1">
              <a:buFont typeface="Arial" pitchFamily="34" charset="0"/>
              <a:buNone/>
            </a:pPr>
            <a:endParaRPr lang="it-IT" sz="8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Aumento delle temperature in tutte le regioni europee</a:t>
            </a:r>
            <a:r>
              <a:rPr lang="it-IT" sz="2000" dirty="0" smtClean="0">
                <a:latin typeface="Arial Narrow" pitchFamily="34" charset="0"/>
              </a:rPr>
              <a:t>, un marcato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aumento di precipitazioni nel Nord Europa</a:t>
            </a:r>
            <a:r>
              <a:rPr lang="it-IT" sz="20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it-IT" sz="2000" dirty="0" smtClean="0">
                <a:latin typeface="Arial Narrow" pitchFamily="34" charset="0"/>
              </a:rPr>
              <a:t>ed una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diminuzione significativa nel Sud Europa</a:t>
            </a:r>
            <a:r>
              <a:rPr lang="it-IT" sz="2000" dirty="0" smtClean="0">
                <a:latin typeface="Arial Narrow" pitchFamily="34" charset="0"/>
              </a:rPr>
              <a:t>, un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aumento di estremi termici </a:t>
            </a:r>
            <a:r>
              <a:rPr lang="it-IT" sz="2000" dirty="0" smtClean="0">
                <a:latin typeface="Arial Narrow" pitchFamily="34" charset="0"/>
              </a:rPr>
              <a:t>(ondate di calore)(</a:t>
            </a:r>
            <a:r>
              <a:rPr lang="it-IT" sz="2000" i="1" u="sng" dirty="0" smtClean="0">
                <a:latin typeface="Arial Narrow" pitchFamily="34" charset="0"/>
              </a:rPr>
              <a:t>alta confidenza</a:t>
            </a:r>
            <a:r>
              <a:rPr lang="it-IT" sz="2000" dirty="0" smtClean="0">
                <a:latin typeface="Arial Narrow" pitchFamily="34" charset="0"/>
              </a:rPr>
              <a:t>), di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periodi di siccità </a:t>
            </a:r>
            <a:r>
              <a:rPr lang="it-IT" sz="2000" dirty="0" smtClean="0">
                <a:latin typeface="Arial Narrow" pitchFamily="34" charset="0"/>
              </a:rPr>
              <a:t>(</a:t>
            </a:r>
            <a:r>
              <a:rPr lang="it-IT" sz="2000" i="1" u="sng" dirty="0" smtClean="0">
                <a:latin typeface="Arial Narrow" pitchFamily="34" charset="0"/>
              </a:rPr>
              <a:t>media confidenza</a:t>
            </a:r>
            <a:r>
              <a:rPr lang="it-IT" sz="2000" dirty="0" smtClean="0">
                <a:latin typeface="Arial Narrow" pitchFamily="34" charset="0"/>
              </a:rPr>
              <a:t>), e di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estremi di precipitazione</a:t>
            </a:r>
            <a:r>
              <a:rPr lang="it-IT" sz="2000" b="1" dirty="0" smtClean="0">
                <a:latin typeface="Arial Narrow" pitchFamily="34" charset="0"/>
              </a:rPr>
              <a:t> </a:t>
            </a:r>
            <a:r>
              <a:rPr lang="it-IT" sz="2000" dirty="0" smtClean="0">
                <a:latin typeface="Arial Narrow" pitchFamily="34" charset="0"/>
              </a:rPr>
              <a:t>(</a:t>
            </a:r>
            <a:r>
              <a:rPr lang="it-IT" sz="2000" i="1" u="sng" dirty="0" smtClean="0">
                <a:latin typeface="Arial Narrow" pitchFamily="34" charset="0"/>
              </a:rPr>
              <a:t>alta confidenza</a:t>
            </a:r>
            <a:r>
              <a:rPr lang="it-IT" sz="2000" dirty="0" smtClean="0">
                <a:latin typeface="Arial Narrow" pitchFamily="34" charset="0"/>
              </a:rPr>
              <a:t>).</a:t>
            </a:r>
          </a:p>
          <a:p>
            <a:pPr eaLnBrk="1" hangingPunct="1">
              <a:buFont typeface="Arial" pitchFamily="34" charset="0"/>
              <a:buNone/>
            </a:pPr>
            <a:endParaRPr lang="it-IT" sz="8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it-IT" sz="2000" dirty="0" smtClean="0">
                <a:latin typeface="Arial Narrow" pitchFamily="34" charset="0"/>
              </a:rPr>
              <a:t>Aumento dei rischi associati per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inondazioni</a:t>
            </a:r>
            <a:r>
              <a:rPr lang="it-IT" sz="2000" dirty="0" smtClean="0">
                <a:latin typeface="Arial Narrow" pitchFamily="34" charset="0"/>
              </a:rPr>
              <a:t>, rischio di perdita di vita umane,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erosione costiera e danni alle infrastrutture</a:t>
            </a:r>
            <a:r>
              <a:rPr lang="it-IT" sz="2000" b="1" dirty="0" smtClean="0">
                <a:latin typeface="Arial Narrow" pitchFamily="34" charset="0"/>
              </a:rPr>
              <a:t>. </a:t>
            </a:r>
          </a:p>
          <a:p>
            <a:pPr eaLnBrk="1" hangingPunct="1">
              <a:buFont typeface="Arial" pitchFamily="34" charset="0"/>
              <a:buNone/>
            </a:pPr>
            <a:endParaRPr lang="it-IT" sz="800" b="1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it-IT" sz="2000" dirty="0" smtClean="0">
                <a:latin typeface="Arial Narrow" pitchFamily="34" charset="0"/>
              </a:rPr>
              <a:t>Aumento di rischio di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scarsità di disponibilità idrica</a:t>
            </a:r>
            <a:r>
              <a:rPr lang="it-IT" sz="2000" dirty="0" smtClean="0">
                <a:latin typeface="Arial Narrow" pitchFamily="34" charset="0"/>
              </a:rPr>
              <a:t>.</a:t>
            </a:r>
          </a:p>
          <a:p>
            <a:pPr eaLnBrk="1" hangingPunct="1">
              <a:buFont typeface="Arial" pitchFamily="34" charset="0"/>
              <a:buNone/>
            </a:pPr>
            <a:endParaRPr lang="it-IT" sz="6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it-IT" sz="2000" dirty="0" smtClean="0">
                <a:latin typeface="Arial Narrow" pitchFamily="34" charset="0"/>
              </a:rPr>
              <a:t>Impatti significativi sulla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distribuzione di specie terrestri e marine di animali e piante</a:t>
            </a:r>
            <a:r>
              <a:rPr lang="it-IT" sz="2000" dirty="0" smtClean="0">
                <a:latin typeface="Arial Narrow" pitchFamily="34" charset="0"/>
              </a:rPr>
              <a:t>. Movimenti di specie verso Nord e a quote più elevate. Rischio elevato di estinzione locale in presenza di barriere alla diffusione di specie, soprattutto in ambiente alpino. </a:t>
            </a:r>
          </a:p>
          <a:p>
            <a:pPr eaLnBrk="1" hangingPunct="1">
              <a:buFont typeface="Wingdings" pitchFamily="2" charset="2"/>
              <a:buChar char="§"/>
            </a:pPr>
            <a:endParaRPr lang="it-IT" sz="6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it-IT" sz="2000" dirty="0" smtClean="0">
                <a:latin typeface="Arial Narrow" pitchFamily="34" charset="0"/>
              </a:rPr>
              <a:t>La </a:t>
            </a:r>
            <a:r>
              <a:rPr lang="it-IT" sz="2000" b="1" dirty="0" smtClean="0">
                <a:solidFill>
                  <a:srgbClr val="FF0000"/>
                </a:solidFill>
                <a:latin typeface="Arial Narrow" pitchFamily="34" charset="0"/>
              </a:rPr>
              <a:t>produzione agricola di cereali diminuirà nel Sud Europa</a:t>
            </a:r>
            <a:r>
              <a:rPr lang="it-IT" sz="2000" dirty="0" smtClean="0">
                <a:latin typeface="Arial Narrow" pitchFamily="34" charset="0"/>
              </a:rPr>
              <a:t>, mentre potrebbe aumentare nel </a:t>
            </a:r>
            <a:r>
              <a:rPr lang="it-IT" sz="2000" dirty="0" err="1" smtClean="0">
                <a:latin typeface="Arial Narrow" pitchFamily="34" charset="0"/>
              </a:rPr>
              <a:t>Nord-Europa</a:t>
            </a:r>
            <a:r>
              <a:rPr lang="it-IT" sz="2000" dirty="0" smtClean="0">
                <a:latin typeface="Arial Narrow" pitchFamily="34" charset="0"/>
              </a:rPr>
              <a:t> con nuove opportunità economiche per il settore agricolo in queste regioni. </a:t>
            </a:r>
            <a:endParaRPr lang="en-US" sz="2000" dirty="0" smtClean="0">
              <a:latin typeface="Arial Narrow" pitchFamily="34" charset="0"/>
            </a:endParaRP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1051" y="6194425"/>
            <a:ext cx="350096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3143" t="15164" r="13275" b="21396"/>
          <a:stretch>
            <a:fillRect/>
          </a:stretch>
        </p:blipFill>
        <p:spPr bwMode="auto">
          <a:xfrm>
            <a:off x="1146407" y="573207"/>
            <a:ext cx="10026556" cy="51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Impatti diversi in Europa (fonte </a:t>
            </a:r>
            <a:r>
              <a:rPr lang="it-IT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EEA)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3143" t="78910" r="13275" b="7270"/>
          <a:stretch>
            <a:fillRect/>
          </a:stretch>
        </p:blipFill>
        <p:spPr bwMode="auto">
          <a:xfrm>
            <a:off x="1746913" y="5756534"/>
            <a:ext cx="8316041" cy="9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3329517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7833" y="0"/>
            <a:ext cx="63500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9117" y="3552826"/>
            <a:ext cx="6982883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69FB8C-EB51-D341-A25B-A9B1B73F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sz="36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3B1A69-6F91-524B-833E-8261E1DC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D538-CD80-BC42-ADB9-F5DB5215C561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6B929D-7E4D-4A4D-8A20-A91F81B34010}"/>
              </a:ext>
            </a:extLst>
          </p:cNvPr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002060"/>
                </a:solidFill>
              </a:rPr>
              <a:t>Numero di decessi in Europa per temperature estreme (1990-2016)</a:t>
            </a:r>
          </a:p>
          <a:p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BA7260-16F5-2E4B-93A6-0836E228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937"/>
            <a:ext cx="9435706" cy="6037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E46069-349C-4040-835D-ADA898CFA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450" y="6611300"/>
            <a:ext cx="5054600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A669BE-4C46-5844-9302-EF9649762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00" y="5045964"/>
            <a:ext cx="4940300" cy="533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242D57B3-A076-CF43-BF42-21AE088CB119}"/>
              </a:ext>
            </a:extLst>
          </p:cNvPr>
          <p:cNvSpPr/>
          <p:nvPr/>
        </p:nvSpPr>
        <p:spPr>
          <a:xfrm>
            <a:off x="1243584" y="3429000"/>
            <a:ext cx="1280160" cy="14173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DC9A9CD2-B195-4B4D-A12E-05414341DBD3}"/>
              </a:ext>
            </a:extLst>
          </p:cNvPr>
          <p:cNvCxnSpPr>
            <a:cxnSpLocks/>
            <a:stCxn id="10" idx="5"/>
          </p:cNvCxnSpPr>
          <p:nvPr/>
        </p:nvCxnSpPr>
        <p:spPr>
          <a:xfrm>
            <a:off x="2336269" y="4638758"/>
            <a:ext cx="980672" cy="10807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5837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arti_sett2011apri2012"/>
          <p:cNvPicPr>
            <a:picLocks noChangeAspect="1" noChangeArrowheads="1"/>
          </p:cNvPicPr>
          <p:nvPr/>
        </p:nvPicPr>
        <p:blipFill>
          <a:blip r:embed="rId2" cstate="print"/>
          <a:srcRect l="662" r="21382" b="80779"/>
          <a:stretch>
            <a:fillRect/>
          </a:stretch>
        </p:blipFill>
        <p:spPr bwMode="auto">
          <a:xfrm>
            <a:off x="5423925" y="3573017"/>
            <a:ext cx="2688299" cy="71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scarti_sett2011apri2012"/>
          <p:cNvPicPr>
            <a:picLocks noChangeAspect="1" noChangeArrowheads="1"/>
          </p:cNvPicPr>
          <p:nvPr/>
        </p:nvPicPr>
        <p:blipFill>
          <a:blip r:embed="rId3" cstate="print"/>
          <a:srcRect l="33366" t="96753" r="12195" b="693"/>
          <a:stretch>
            <a:fillRect/>
          </a:stretch>
        </p:blipFill>
        <p:spPr bwMode="auto">
          <a:xfrm>
            <a:off x="9168341" y="6697360"/>
            <a:ext cx="2304256" cy="1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"/>
          <p:cNvGrpSpPr/>
          <p:nvPr/>
        </p:nvGrpSpPr>
        <p:grpSpPr>
          <a:xfrm>
            <a:off x="2387866" y="3717392"/>
            <a:ext cx="9066765" cy="3240000"/>
            <a:chOff x="1790899" y="3645384"/>
            <a:chExt cx="6800074" cy="3240000"/>
          </a:xfrm>
        </p:grpSpPr>
        <p:pic>
          <p:nvPicPr>
            <p:cNvPr id="2050" name="Picture 2" descr="https://mailinternal.protezionecivile.it/owa/service.svc/s/GetFileAttachment?id=AAMkADk5NDcyNWRiLTVlMDEtNDhkMS1hN2VkLTVkNzFkM2M3OGU2MABGAAAAAABxFmYqn7KYSbdpeHCbo36nBwDt4pFjg%2BjsTYgIGwwqIqqtAAAAZmrZAACgtDFtmSnZRLQZVCsqyaCdAAMFPEMBAAABEgAQAPwK5m%2FBP69Mvm0KPBF96t4%3D&amp;isImagePreview=True&amp;X-OWA-CANARY=AGwDasodbEW7CyUn8GaiRF7pA6QYptYIyri-5RTvC-1jwicrk11-z78TuYdbaIQuqUdfXijxky4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0192" y="3645384"/>
              <a:ext cx="2290781" cy="3240000"/>
            </a:xfrm>
            <a:prstGeom prst="rect">
              <a:avLst/>
            </a:prstGeom>
            <a:noFill/>
          </p:spPr>
        </p:pic>
        <p:pic>
          <p:nvPicPr>
            <p:cNvPr id="9" name="Picture 6" descr="scarti_sett2011apri2012"/>
            <p:cNvPicPr>
              <a:picLocks noChangeAspect="1" noChangeArrowheads="1"/>
            </p:cNvPicPr>
            <p:nvPr/>
          </p:nvPicPr>
          <p:blipFill>
            <a:blip r:embed="rId5" cstate="print"/>
            <a:srcRect l="662" t="24026" r="12195" b="693"/>
            <a:stretch>
              <a:fillRect/>
            </a:stretch>
          </p:blipFill>
          <p:spPr bwMode="auto">
            <a:xfrm>
              <a:off x="4139695" y="4293096"/>
              <a:ext cx="2016481" cy="2564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 descr="scarti_sett06-apr0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0899" y="3802523"/>
              <a:ext cx="2133029" cy="3055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8647819"/>
              </p:ext>
            </p:extLst>
          </p:nvPr>
        </p:nvGraphicFramePr>
        <p:xfrm>
          <a:off x="815413" y="1182127"/>
          <a:ext cx="10945216" cy="314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055"/>
                <a:gridCol w="2606952"/>
                <a:gridCol w="3336896"/>
                <a:gridCol w="3854313"/>
              </a:tblGrid>
              <a:tr h="355761">
                <a:tc>
                  <a:txBody>
                    <a:bodyPr/>
                    <a:lstStyle/>
                    <a:p>
                      <a:r>
                        <a:rPr lang="it-IT" dirty="0" smtClean="0"/>
                        <a:t>Anno</a:t>
                      </a:r>
                      <a:endParaRPr lang="it-IT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Area geografica</a:t>
                      </a:r>
                      <a:endParaRPr lang="it-IT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Deficit pluviometrico</a:t>
                      </a:r>
                      <a:endParaRPr lang="it-IT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Indicatori</a:t>
                      </a:r>
                      <a:endParaRPr lang="it-IT" dirty="0"/>
                    </a:p>
                  </a:txBody>
                  <a:tcPr marL="121920" marR="121920"/>
                </a:tc>
              </a:tr>
              <a:tr h="555571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2002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Sud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25-35%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dirty="0" smtClean="0"/>
                        <a:t>Sicilia: deficit dei volumi di invaso del 70%</a:t>
                      </a:r>
                      <a:endParaRPr lang="it-IT" sz="1600" dirty="0"/>
                    </a:p>
                  </a:txBody>
                  <a:tcPr marL="121920" marR="121920"/>
                </a:tc>
              </a:tr>
              <a:tr h="555571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2003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Nord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30-40%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Po a </a:t>
                      </a:r>
                      <a:r>
                        <a:rPr lang="it-IT" sz="1600" dirty="0" err="1" smtClean="0"/>
                        <a:t>Pontelagoscuro</a:t>
                      </a:r>
                      <a:r>
                        <a:rPr lang="it-IT" sz="1600" dirty="0" smtClean="0"/>
                        <a:t>: 250 </a:t>
                      </a:r>
                      <a:r>
                        <a:rPr lang="it-IT" sz="1600" dirty="0" err="1" smtClean="0"/>
                        <a:t>mc</a:t>
                      </a:r>
                      <a:r>
                        <a:rPr lang="it-IT" sz="1600" dirty="0" smtClean="0"/>
                        <a:t>/s</a:t>
                      </a:r>
                    </a:p>
                  </a:txBody>
                  <a:tcPr marL="121920" marR="121920"/>
                </a:tc>
              </a:tr>
              <a:tr h="555571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2007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Centro-nord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40-50%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Po a </a:t>
                      </a:r>
                      <a:r>
                        <a:rPr lang="it-IT" sz="1600" dirty="0" err="1" smtClean="0"/>
                        <a:t>Pontelagoscuro</a:t>
                      </a:r>
                      <a:r>
                        <a:rPr lang="it-IT" sz="1600" dirty="0" smtClean="0"/>
                        <a:t>: 296 </a:t>
                      </a:r>
                      <a:r>
                        <a:rPr lang="it-IT" sz="1600" dirty="0" err="1" smtClean="0"/>
                        <a:t>mc</a:t>
                      </a:r>
                      <a:r>
                        <a:rPr lang="it-IT" sz="1600" dirty="0" smtClean="0"/>
                        <a:t>/s</a:t>
                      </a:r>
                      <a:endParaRPr lang="it-IT" sz="1600" dirty="0"/>
                    </a:p>
                  </a:txBody>
                  <a:tcPr marL="121920" marR="121920"/>
                </a:tc>
              </a:tr>
              <a:tr h="555571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2012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Centro-nord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30-40%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Po a </a:t>
                      </a:r>
                      <a:r>
                        <a:rPr lang="it-IT" sz="1600" dirty="0" err="1" smtClean="0"/>
                        <a:t>Pontelagoscuro</a:t>
                      </a:r>
                      <a:r>
                        <a:rPr lang="it-IT" sz="1600" dirty="0" smtClean="0"/>
                        <a:t>: 355 </a:t>
                      </a:r>
                      <a:r>
                        <a:rPr lang="it-IT" sz="1600" dirty="0" err="1" smtClean="0"/>
                        <a:t>mc</a:t>
                      </a:r>
                      <a:r>
                        <a:rPr lang="it-IT" sz="1600" dirty="0" smtClean="0"/>
                        <a:t>/s</a:t>
                      </a:r>
                      <a:endParaRPr lang="it-IT" sz="1600" dirty="0"/>
                    </a:p>
                  </a:txBody>
                  <a:tcPr marL="121920" marR="121920"/>
                </a:tc>
              </a:tr>
              <a:tr h="555571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2017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Centro-nord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30-40%</a:t>
                      </a:r>
                      <a:endParaRPr lang="it-IT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Po a </a:t>
                      </a:r>
                      <a:r>
                        <a:rPr lang="it-IT" sz="1600" dirty="0" err="1" smtClean="0"/>
                        <a:t>Pontelagoscuro</a:t>
                      </a:r>
                      <a:r>
                        <a:rPr lang="it-IT" sz="1600" dirty="0" smtClean="0"/>
                        <a:t>: 417 </a:t>
                      </a:r>
                      <a:r>
                        <a:rPr lang="it-IT" sz="1600" dirty="0" err="1" smtClean="0"/>
                        <a:t>mc</a:t>
                      </a:r>
                      <a:r>
                        <a:rPr lang="it-IT" sz="1600" dirty="0" smtClean="0"/>
                        <a:t>/s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0" y="-27383"/>
            <a:ext cx="12192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altLang="it-IT" sz="2400" b="1" dirty="0" smtClean="0">
              <a:solidFill>
                <a:srgbClr val="002060"/>
              </a:solidFill>
              <a:cs typeface="Arial" charset="0"/>
            </a:endParaRPr>
          </a:p>
          <a:p>
            <a:pPr algn="ctr"/>
            <a:endParaRPr lang="it-IT" altLang="it-IT" sz="2400" b="1" dirty="0" smtClean="0">
              <a:solidFill>
                <a:srgbClr val="002060"/>
              </a:solidFill>
              <a:cs typeface="Arial" charset="0"/>
            </a:endParaRPr>
          </a:p>
          <a:p>
            <a:pPr algn="ctr"/>
            <a:r>
              <a:rPr lang="it-IT" altLang="it-IT" sz="2400" b="1" dirty="0" smtClean="0">
                <a:solidFill>
                  <a:srgbClr val="FF0000"/>
                </a:solidFill>
                <a:cs typeface="Arial" charset="0"/>
              </a:rPr>
              <a:t>Elenco delle crisi idriche avvenute negli ultimi anni</a:t>
            </a:r>
            <a:endParaRPr lang="it-IT" sz="2400" i="1" u="sng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9264352" y="3429000"/>
            <a:ext cx="24962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smtClean="0"/>
              <a:t>soglie:  400 </a:t>
            </a:r>
            <a:r>
              <a:rPr lang="it-IT" sz="1100" i="1" dirty="0" err="1" smtClean="0"/>
              <a:t>mc</a:t>
            </a:r>
            <a:r>
              <a:rPr lang="it-IT" sz="1100" i="1" dirty="0" smtClean="0"/>
              <a:t>/s  e 250 </a:t>
            </a:r>
            <a:r>
              <a:rPr lang="it-IT" sz="1100" i="1" dirty="0" err="1" smtClean="0"/>
              <a:t>mc</a:t>
            </a:r>
            <a:r>
              <a:rPr lang="it-IT" sz="1100" i="1" dirty="0" smtClean="0"/>
              <a:t>/s</a:t>
            </a:r>
            <a:endParaRPr lang="it-IT" sz="1100" i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271797" y="436510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2007</a:t>
            </a:r>
            <a:endParaRPr lang="it-IT" sz="14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344139" y="436510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2012</a:t>
            </a:r>
            <a:endParaRPr lang="it-IT" sz="14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0416480" y="441736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2017</a:t>
            </a:r>
            <a:endParaRPr lang="it-IT" sz="1400" b="1" dirty="0"/>
          </a:p>
        </p:txBody>
      </p:sp>
      <p:sp>
        <p:nvSpPr>
          <p:cNvPr id="21" name="Titolo 1"/>
          <p:cNvSpPr txBox="1">
            <a:spLocks/>
          </p:cNvSpPr>
          <p:nvPr/>
        </p:nvSpPr>
        <p:spPr>
          <a:xfrm>
            <a:off x="588386" y="121195"/>
            <a:ext cx="10972801" cy="1302942"/>
          </a:xfrm>
          <a:prstGeom prst="rect">
            <a:avLst/>
          </a:prstGeom>
        </p:spPr>
        <p:txBody>
          <a:bodyPr/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356615" hangingPunct="1">
              <a:spcBef>
                <a:spcPts val="2600"/>
              </a:spcBef>
              <a:defRPr sz="2600" b="1" baseline="29434">
                <a:solidFill>
                  <a:srgbClr val="376092"/>
                </a:solidFill>
              </a:defRPr>
            </a:pPr>
            <a:r>
              <a:rPr lang="it-IT" sz="2600" b="1" baseline="29434" smtClean="0">
                <a:solidFill>
                  <a:srgbClr val="376092"/>
                </a:solidFill>
              </a:rPr>
              <a:t>La lotta all'emergenza climatica, </a:t>
            </a:r>
            <a:br>
              <a:rPr lang="it-IT" sz="2600" b="1" baseline="29434" smtClean="0">
                <a:solidFill>
                  <a:srgbClr val="376092"/>
                </a:solidFill>
              </a:rPr>
            </a:br>
            <a:r>
              <a:rPr lang="it-IT" sz="2600" b="1" baseline="29434" smtClean="0">
                <a:solidFill>
                  <a:srgbClr val="376092"/>
                </a:solidFill>
              </a:rPr>
              <a:t>una straordinaria opportunità</a:t>
            </a:r>
            <a:br>
              <a:rPr lang="it-IT" sz="2600" b="1" baseline="29434" smtClean="0">
                <a:solidFill>
                  <a:srgbClr val="376092"/>
                </a:solidFill>
              </a:rPr>
            </a:br>
            <a:endParaRPr lang="it-IT" sz="2600" b="1" baseline="29434" dirty="0">
              <a:solidFill>
                <a:srgbClr val="376092"/>
              </a:solidFill>
            </a:endParaRPr>
          </a:p>
        </p:txBody>
      </p:sp>
      <p:grpSp>
        <p:nvGrpSpPr>
          <p:cNvPr id="3" name="Parentesi quadra aperta 8"/>
          <p:cNvGrpSpPr/>
          <p:nvPr/>
        </p:nvGrpSpPr>
        <p:grpSpPr>
          <a:xfrm>
            <a:off x="527379" y="478560"/>
            <a:ext cx="1319024" cy="5976668"/>
            <a:chOff x="0" y="0"/>
            <a:chExt cx="989267" cy="5976666"/>
          </a:xfrm>
        </p:grpSpPr>
        <p:sp>
          <p:nvSpPr>
            <p:cNvPr id="23" name="Linea"/>
            <p:cNvSpPr/>
            <p:nvPr/>
          </p:nvSpPr>
          <p:spPr>
            <a:xfrm>
              <a:off x="-1" y="-1"/>
              <a:ext cx="989267" cy="5976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21467"/>
                    <a:pt x="0" y="21302"/>
                  </a:cubicBezTo>
                  <a:lnTo>
                    <a:pt x="0" y="298"/>
                  </a:lnTo>
                  <a:cubicBezTo>
                    <a:pt x="0" y="133"/>
                    <a:pt x="9671" y="0"/>
                    <a:pt x="21600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" name="Testo"/>
            <p:cNvSpPr txBox="1"/>
            <p:nvPr/>
          </p:nvSpPr>
          <p:spPr>
            <a:xfrm>
              <a:off x="289748" y="2802912"/>
              <a:ext cx="699519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         </a:t>
              </a:r>
            </a:p>
          </p:txBody>
        </p:sp>
      </p:grpSp>
      <p:grpSp>
        <p:nvGrpSpPr>
          <p:cNvPr id="4" name="Parentesi quadra aperta 9"/>
          <p:cNvGrpSpPr/>
          <p:nvPr/>
        </p:nvGrpSpPr>
        <p:grpSpPr>
          <a:xfrm>
            <a:off x="10729639" y="476672"/>
            <a:ext cx="1319023" cy="5976668"/>
            <a:chOff x="0" y="0"/>
            <a:chExt cx="989265" cy="5976666"/>
          </a:xfrm>
        </p:grpSpPr>
        <p:sp>
          <p:nvSpPr>
            <p:cNvPr id="27" name="Linea"/>
            <p:cNvSpPr/>
            <p:nvPr/>
          </p:nvSpPr>
          <p:spPr>
            <a:xfrm flipH="1">
              <a:off x="0" y="0"/>
              <a:ext cx="989266" cy="5976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21467"/>
                    <a:pt x="0" y="21302"/>
                  </a:cubicBezTo>
                  <a:lnTo>
                    <a:pt x="0" y="298"/>
                  </a:lnTo>
                  <a:cubicBezTo>
                    <a:pt x="0" y="133"/>
                    <a:pt x="9671" y="0"/>
                    <a:pt x="21600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" name="Testo"/>
            <p:cNvSpPr txBox="1"/>
            <p:nvPr/>
          </p:nvSpPr>
          <p:spPr>
            <a:xfrm>
              <a:off x="-1" y="2802912"/>
              <a:ext cx="69951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5633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magine 17" descr="Immagine 1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566565" y="1752205"/>
            <a:ext cx="3592811" cy="3550601"/>
          </a:xfrm>
          <a:prstGeom prst="rect">
            <a:avLst/>
          </a:prstGeom>
          <a:ln>
            <a:solidFill>
              <a:srgbClr val="A9A57C"/>
            </a:solidFill>
          </a:ln>
        </p:spPr>
      </p:pic>
      <p:sp>
        <p:nvSpPr>
          <p:cNvPr id="264" name="Titolo 1"/>
          <p:cNvSpPr txBox="1">
            <a:spLocks noGrp="1"/>
          </p:cNvSpPr>
          <p:nvPr>
            <p:ph type="title"/>
          </p:nvPr>
        </p:nvSpPr>
        <p:spPr>
          <a:xfrm>
            <a:off x="720001" y="668254"/>
            <a:ext cx="10589407" cy="592652"/>
          </a:xfrm>
          <a:prstGeom prst="rect">
            <a:avLst/>
          </a:prstGeom>
        </p:spPr>
        <p:txBody>
          <a:bodyPr/>
          <a:lstStyle/>
          <a:p>
            <a:pPr>
              <a:defRPr cap="none" spc="0">
                <a:solidFill>
                  <a:srgbClr val="797979"/>
                </a:solidFill>
              </a:defRPr>
            </a:pPr>
            <a:r>
              <a:rPr>
                <a:solidFill>
                  <a:srgbClr val="002060"/>
                </a:solidFill>
              </a:rPr>
              <a:t>frane e inondazioni con vittime</a:t>
            </a:r>
            <a:r>
              <a:rPr cap="small">
                <a:solidFill>
                  <a:srgbClr val="002060"/>
                </a:solidFill>
              </a:rPr>
              <a:t> [2000-2018]</a:t>
            </a:r>
          </a:p>
        </p:txBody>
      </p:sp>
      <p:sp>
        <p:nvSpPr>
          <p:cNvPr id="265" name="TextBox 6"/>
          <p:cNvSpPr txBox="1"/>
          <p:nvPr/>
        </p:nvSpPr>
        <p:spPr>
          <a:xfrm>
            <a:off x="530704" y="5464179"/>
            <a:ext cx="5376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342900">
              <a:defRPr>
                <a:solidFill>
                  <a:srgbClr val="A6A6A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>
                <a:solidFill>
                  <a:srgbClr val="002060"/>
                </a:solidFill>
              </a:rPr>
              <a:t>http://POLARIS.irpi.cnr.it/</a:t>
            </a:r>
          </a:p>
        </p:txBody>
      </p:sp>
      <p:pic>
        <p:nvPicPr>
          <p:cNvPr id="266" name="Immagine 12" descr="Immagine 1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85990" y="1751395"/>
            <a:ext cx="7160839" cy="3585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o 14"/>
          <p:cNvGrpSpPr/>
          <p:nvPr/>
        </p:nvGrpSpPr>
        <p:grpSpPr>
          <a:xfrm>
            <a:off x="9760895" y="1768730"/>
            <a:ext cx="1362884" cy="1086289"/>
            <a:chOff x="0" y="0"/>
            <a:chExt cx="1022162" cy="1086287"/>
          </a:xfrm>
        </p:grpSpPr>
        <p:pic>
          <p:nvPicPr>
            <p:cNvPr id="267" name="Immagine 15" descr="Immagine 15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0289"/>
            <a:stretch>
              <a:fillRect/>
            </a:stretch>
          </p:blipFill>
          <p:spPr>
            <a:xfrm>
              <a:off x="0" y="541126"/>
              <a:ext cx="1020792" cy="545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Immagine 16" descr="Immagine 16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50094"/>
            <a:stretch>
              <a:fillRect/>
            </a:stretch>
          </p:blipFill>
          <p:spPr>
            <a:xfrm>
              <a:off x="-1" y="-1"/>
              <a:ext cx="1022164" cy="543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Titolo 1"/>
          <p:cNvSpPr txBox="1"/>
          <p:nvPr/>
        </p:nvSpPr>
        <p:spPr>
          <a:xfrm>
            <a:off x="803883" y="2190"/>
            <a:ext cx="10972801" cy="76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306688">
              <a:spcBef>
                <a:spcPts val="2200"/>
              </a:spcBef>
              <a:defRPr sz="2236" b="1" baseline="29017">
                <a:solidFill>
                  <a:srgbClr val="376092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La lotta all'emergenza climatica, </a:t>
            </a:r>
            <a:br/>
            <a:r>
              <a:t>una straordinaria opportunità</a:t>
            </a:r>
          </a:p>
        </p:txBody>
      </p:sp>
      <p:grpSp>
        <p:nvGrpSpPr>
          <p:cNvPr id="3" name="Parentesi quadra aperta 8"/>
          <p:cNvGrpSpPr/>
          <p:nvPr/>
        </p:nvGrpSpPr>
        <p:grpSpPr>
          <a:xfrm>
            <a:off x="143338" y="478559"/>
            <a:ext cx="1319025" cy="5686746"/>
            <a:chOff x="-1" y="-1"/>
            <a:chExt cx="989268" cy="5976668"/>
          </a:xfrm>
        </p:grpSpPr>
        <p:sp>
          <p:nvSpPr>
            <p:cNvPr id="18" name="Linea"/>
            <p:cNvSpPr/>
            <p:nvPr/>
          </p:nvSpPr>
          <p:spPr>
            <a:xfrm>
              <a:off x="-1" y="-1"/>
              <a:ext cx="989267" cy="5976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21467"/>
                    <a:pt x="0" y="21302"/>
                  </a:cubicBezTo>
                  <a:lnTo>
                    <a:pt x="0" y="298"/>
                  </a:lnTo>
                  <a:cubicBezTo>
                    <a:pt x="0" y="133"/>
                    <a:pt x="9671" y="0"/>
                    <a:pt x="21600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" name="Testo"/>
            <p:cNvSpPr txBox="1"/>
            <p:nvPr/>
          </p:nvSpPr>
          <p:spPr>
            <a:xfrm>
              <a:off x="289748" y="2802912"/>
              <a:ext cx="699519" cy="388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         </a:t>
              </a:r>
            </a:p>
          </p:txBody>
        </p:sp>
      </p:grpSp>
      <p:grpSp>
        <p:nvGrpSpPr>
          <p:cNvPr id="4" name="Parentesi quadra aperta 9"/>
          <p:cNvGrpSpPr/>
          <p:nvPr/>
        </p:nvGrpSpPr>
        <p:grpSpPr>
          <a:xfrm>
            <a:off x="10616533" y="743372"/>
            <a:ext cx="1319026" cy="5421935"/>
            <a:chOff x="-1" y="0"/>
            <a:chExt cx="989267" cy="5976668"/>
          </a:xfrm>
        </p:grpSpPr>
        <p:sp>
          <p:nvSpPr>
            <p:cNvPr id="21" name="Linea"/>
            <p:cNvSpPr/>
            <p:nvPr/>
          </p:nvSpPr>
          <p:spPr>
            <a:xfrm flipH="1">
              <a:off x="0" y="0"/>
              <a:ext cx="989266" cy="5976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21467"/>
                    <a:pt x="0" y="21302"/>
                  </a:cubicBezTo>
                  <a:lnTo>
                    <a:pt x="0" y="298"/>
                  </a:lnTo>
                  <a:cubicBezTo>
                    <a:pt x="0" y="133"/>
                    <a:pt x="9671" y="0"/>
                    <a:pt x="21600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" name="Testo"/>
            <p:cNvSpPr txBox="1"/>
            <p:nvPr/>
          </p:nvSpPr>
          <p:spPr>
            <a:xfrm>
              <a:off x="-1" y="2802912"/>
              <a:ext cx="699518" cy="407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       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dissolv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50" y="883934"/>
            <a:ext cx="6509031" cy="20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371" y="907761"/>
            <a:ext cx="5029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8371" y="2060849"/>
            <a:ext cx="5613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40590" y="0"/>
            <a:ext cx="6052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Eventi Estremi Ottobre 2018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54" y="4360487"/>
            <a:ext cx="4381996" cy="212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8564" y="4241935"/>
            <a:ext cx="6551149" cy="236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371" y="3140968"/>
            <a:ext cx="5486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58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55541" y="1106501"/>
            <a:ext cx="2953787" cy="816429"/>
          </a:xfrm>
        </p:spPr>
        <p:txBody>
          <a:bodyPr/>
          <a:lstStyle/>
          <a:p>
            <a:r>
              <a:rPr lang="it-IT" sz="4800" b="1" dirty="0" smtClean="0">
                <a:solidFill>
                  <a:srgbClr val="FF0000"/>
                </a:solidFill>
              </a:rPr>
              <a:t>Grazie a: 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41418" y="2384765"/>
            <a:ext cx="9353005" cy="1638595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solidFill>
                  <a:srgbClr val="002060"/>
                </a:solidFill>
              </a:rPr>
              <a:t>Giulia Villani		Gabriele </a:t>
            </a:r>
            <a:r>
              <a:rPr lang="it-IT" dirty="0" err="1" smtClean="0">
                <a:solidFill>
                  <a:srgbClr val="002060"/>
                </a:solidFill>
              </a:rPr>
              <a:t>Antolini</a:t>
            </a:r>
            <a:r>
              <a:rPr lang="it-IT" dirty="0" smtClean="0">
                <a:solidFill>
                  <a:srgbClr val="002060"/>
                </a:solidFill>
              </a:rPr>
              <a:t>		Vittorio </a:t>
            </a:r>
            <a:r>
              <a:rPr lang="it-IT" dirty="0" err="1" smtClean="0">
                <a:solidFill>
                  <a:srgbClr val="002060"/>
                </a:solidFill>
              </a:rPr>
              <a:t>Marletto</a:t>
            </a:r>
            <a:r>
              <a:rPr lang="it-IT" dirty="0" smtClean="0">
                <a:solidFill>
                  <a:srgbClr val="002060"/>
                </a:solidFill>
              </a:rPr>
              <a:t>  </a:t>
            </a:r>
          </a:p>
          <a:p>
            <a:pPr>
              <a:buNone/>
            </a:pPr>
            <a:r>
              <a:rPr lang="it-IT" dirty="0" smtClean="0">
                <a:solidFill>
                  <a:srgbClr val="002060"/>
                </a:solidFill>
              </a:rPr>
              <a:t>Fausto </a:t>
            </a:r>
            <a:r>
              <a:rPr lang="it-IT" dirty="0" err="1" smtClean="0">
                <a:solidFill>
                  <a:srgbClr val="002060"/>
                </a:solidFill>
              </a:rPr>
              <a:t>Tomei</a:t>
            </a:r>
            <a:r>
              <a:rPr lang="it-IT" dirty="0" smtClean="0">
                <a:solidFill>
                  <a:srgbClr val="002060"/>
                </a:solidFill>
              </a:rPr>
              <a:t>	Antonio Volta		Andrea Pasquali  </a:t>
            </a:r>
          </a:p>
          <a:p>
            <a:pPr>
              <a:buNone/>
            </a:pPr>
            <a:r>
              <a:rPr lang="it-IT" dirty="0" smtClean="0">
                <a:solidFill>
                  <a:srgbClr val="002060"/>
                </a:solidFill>
              </a:rPr>
              <a:t>William </a:t>
            </a:r>
            <a:r>
              <a:rPr lang="it-IT" dirty="0" err="1" smtClean="0">
                <a:solidFill>
                  <a:srgbClr val="002060"/>
                </a:solidFill>
              </a:rPr>
              <a:t>Pratizzoli</a:t>
            </a:r>
            <a:r>
              <a:rPr lang="it-IT" dirty="0" smtClean="0">
                <a:solidFill>
                  <a:srgbClr val="002060"/>
                </a:solidFill>
              </a:rPr>
              <a:t>	Valentina </a:t>
            </a:r>
            <a:r>
              <a:rPr lang="it-IT" dirty="0" err="1" smtClean="0">
                <a:solidFill>
                  <a:srgbClr val="002060"/>
                </a:solidFill>
              </a:rPr>
              <a:t>Pavan</a:t>
            </a:r>
            <a:r>
              <a:rPr lang="it-IT" dirty="0" smtClean="0">
                <a:solidFill>
                  <a:srgbClr val="002060"/>
                </a:solidFill>
              </a:rPr>
              <a:t>		Rodica </a:t>
            </a:r>
            <a:r>
              <a:rPr lang="it-IT" dirty="0" err="1" smtClean="0">
                <a:solidFill>
                  <a:srgbClr val="002060"/>
                </a:solidFill>
              </a:rPr>
              <a:t>Tomozeiu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5" name="Google Shape;433;p58" descr="logo_oss_clima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34317" y="4079973"/>
            <a:ext cx="1985167" cy="19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99012" y="1405051"/>
            <a:ext cx="10515600" cy="1063829"/>
          </a:xfrm>
        </p:spPr>
        <p:txBody>
          <a:bodyPr/>
          <a:lstStyle/>
          <a:p>
            <a:pPr>
              <a:buNone/>
            </a:pPr>
            <a:r>
              <a:rPr lang="it-IT" sz="4400" dirty="0" smtClean="0"/>
              <a:t>In Emilia-Romagna</a:t>
            </a:r>
            <a:endParaRPr lang="it-IT" sz="4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5379700" cy="894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b="51641"/>
          <a:stretch>
            <a:fillRect/>
          </a:stretch>
        </p:blipFill>
        <p:spPr bwMode="auto">
          <a:xfrm>
            <a:off x="1" y="0"/>
            <a:ext cx="6667504" cy="340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43083" r="7447"/>
          <a:stretch>
            <a:fillRect/>
          </a:stretch>
        </p:blipFill>
        <p:spPr bwMode="auto">
          <a:xfrm>
            <a:off x="5905499" y="2776708"/>
            <a:ext cx="6286501" cy="408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6701246" y="571480"/>
            <a:ext cx="5490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Bilancio </a:t>
            </a:r>
            <a:r>
              <a:rPr lang="it-IT" sz="4000" dirty="0" err="1" smtClean="0">
                <a:solidFill>
                  <a:srgbClr val="FF0000"/>
                </a:solidFill>
              </a:rPr>
              <a:t>Idroclimatico</a:t>
            </a:r>
            <a:endParaRPr lang="it-IT" sz="4000" dirty="0" smtClean="0">
              <a:solidFill>
                <a:srgbClr val="FF0000"/>
              </a:solidFill>
            </a:endParaRPr>
          </a:p>
          <a:p>
            <a:r>
              <a:rPr lang="it-IT" sz="4000" dirty="0" smtClean="0">
                <a:solidFill>
                  <a:srgbClr val="FF0000"/>
                </a:solidFill>
              </a:rPr>
              <a:t>e impatti  su agricoltura</a:t>
            </a:r>
          </a:p>
          <a:p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2069" y="3491252"/>
            <a:ext cx="5982788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L’aumento di </a:t>
            </a:r>
            <a:r>
              <a:rPr lang="it-IT" b="1" dirty="0" smtClean="0">
                <a:solidFill>
                  <a:srgbClr val="FF0000"/>
                </a:solidFill>
              </a:rPr>
              <a:t>temperatura,e le ondate </a:t>
            </a:r>
            <a:r>
              <a:rPr lang="it-IT" b="1" dirty="0" smtClean="0">
                <a:solidFill>
                  <a:srgbClr val="FF0000"/>
                </a:solidFill>
              </a:rPr>
              <a:t>di calore sempre più frequenti e anticipate, provoca un peggioramento del bilancio idrologico e un incremento del fabbisogno idrico delle colture e un anticipo della stagione fenologica.  </a:t>
            </a:r>
            <a:endParaRPr lang="it-IT" b="1" dirty="0" smtClean="0">
              <a:solidFill>
                <a:srgbClr val="FF0000"/>
              </a:solidFill>
            </a:endParaRP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/>
              <a:t>In </a:t>
            </a:r>
            <a:r>
              <a:rPr lang="it-IT" b="1" dirty="0" smtClean="0"/>
              <a:t>più la riduzione </a:t>
            </a:r>
            <a:r>
              <a:rPr lang="it-IT" b="1" dirty="0" smtClean="0"/>
              <a:t>della neve in </a:t>
            </a:r>
            <a:r>
              <a:rPr lang="it-IT" b="1" dirty="0" smtClean="0"/>
              <a:t>inverno e </a:t>
            </a:r>
            <a:r>
              <a:rPr lang="it-IT" b="1" dirty="0" smtClean="0"/>
              <a:t>le precipitazioni più  intense e concentrate </a:t>
            </a:r>
            <a:r>
              <a:rPr lang="it-IT" b="1" dirty="0" smtClean="0"/>
              <a:t>in periodi </a:t>
            </a:r>
            <a:r>
              <a:rPr lang="it-IT" b="1" dirty="0" smtClean="0"/>
              <a:t>ristretti, </a:t>
            </a:r>
            <a:r>
              <a:rPr lang="it-IT" b="1" dirty="0" smtClean="0"/>
              <a:t>determinano un incremento della frequenza e della durata dei periodi siccitosi e </a:t>
            </a:r>
            <a:r>
              <a:rPr lang="it-IT" b="1" dirty="0" smtClean="0"/>
              <a:t>quindi dei rischi </a:t>
            </a:r>
            <a:r>
              <a:rPr lang="it-IT" b="1" dirty="0" smtClean="0"/>
              <a:t>per le colture, come avvenuto nel 2017 con la dichiarazione di stato di emergenza idrica per tutta la Regione.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302698_10151597454530240_1512400440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2" y="787401"/>
            <a:ext cx="2929467" cy="292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42939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itolo 3"/>
          <p:cNvSpPr>
            <a:spLocks noGrp="1"/>
          </p:cNvSpPr>
          <p:nvPr>
            <p:ph type="title"/>
          </p:nvPr>
        </p:nvSpPr>
        <p:spPr>
          <a:xfrm>
            <a:off x="0" y="2"/>
            <a:ext cx="11906251" cy="1238233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it-IT" sz="3600" b="1" dirty="0" smtClean="0">
                <a:solidFill>
                  <a:srgbClr val="002060"/>
                </a:solidFill>
              </a:rPr>
              <a:t>3/5/2013, Modena area, Tornado </a:t>
            </a:r>
            <a:r>
              <a:rPr lang="it-IT" sz="3600" b="1" dirty="0" smtClean="0">
                <a:solidFill>
                  <a:srgbClr val="002060"/>
                </a:solidFill>
              </a:rPr>
              <a:t>F3 (</a:t>
            </a:r>
            <a:r>
              <a:rPr lang="it-IT" sz="3600" b="1" dirty="0" smtClean="0">
                <a:solidFill>
                  <a:srgbClr val="002060"/>
                </a:solidFill>
              </a:rPr>
              <a:t>30 </a:t>
            </a:r>
            <a:r>
              <a:rPr lang="it-IT" sz="3600" b="1" dirty="0" err="1" smtClean="0">
                <a:solidFill>
                  <a:srgbClr val="002060"/>
                </a:solidFill>
              </a:rPr>
              <a:t>Mil</a:t>
            </a:r>
            <a:r>
              <a:rPr lang="it-IT" sz="3600" b="1" dirty="0" smtClean="0">
                <a:solidFill>
                  <a:srgbClr val="002060"/>
                </a:solidFill>
              </a:rPr>
              <a:t>.Euro </a:t>
            </a:r>
            <a:r>
              <a:rPr lang="it-IT" sz="3600" b="1" dirty="0" smtClean="0">
                <a:solidFill>
                  <a:srgbClr val="002060"/>
                </a:solidFill>
              </a:rPr>
              <a:t>danni)</a:t>
            </a:r>
            <a:endParaRPr lang="it-IT" sz="3700" b="1" dirty="0" smtClean="0">
              <a:solidFill>
                <a:srgbClr val="002060"/>
              </a:solidFill>
            </a:endParaRP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7752" y="3786188"/>
            <a:ext cx="306493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CasellaDiTesto 8"/>
          <p:cNvSpPr txBox="1">
            <a:spLocks noChangeArrowheads="1"/>
          </p:cNvSpPr>
          <p:nvPr/>
        </p:nvSpPr>
        <p:spPr bwMode="auto">
          <a:xfrm>
            <a:off x="476251" y="6488115"/>
            <a:ext cx="4191000" cy="32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r>
              <a:rPr lang="it-IT" sz="1300" dirty="0">
                <a:latin typeface="Calibri" pitchFamily="34" charset="0"/>
              </a:rPr>
              <a:t>Foto da sito Giuliano </a:t>
            </a:r>
            <a:r>
              <a:rPr lang="it-IT" sz="1300" dirty="0" err="1">
                <a:latin typeface="Calibri" pitchFamily="34" charset="0"/>
              </a:rPr>
              <a:t>Nardin</a:t>
            </a:r>
            <a:endParaRPr lang="it-IT" sz="1300" dirty="0">
              <a:latin typeface="Calibri" pitchFamily="34" charset="0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4294967295"/>
          </p:nvPr>
        </p:nvSpPr>
        <p:spPr>
          <a:xfrm>
            <a:off x="8001000" y="6492876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>
              <a:defRPr/>
            </a:pPr>
            <a:r>
              <a:rPr lang="it-IT" dirty="0" smtClean="0"/>
              <a:t>Arpa </a:t>
            </a:r>
            <a:r>
              <a:rPr lang="it-IT" dirty="0" err="1" smtClean="0"/>
              <a:t>-Simc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Area </a:t>
            </a:r>
            <a:r>
              <a:rPr lang="it-IT" dirty="0" err="1" smtClean="0"/>
              <a:t>Agrometeorolofgia</a:t>
            </a:r>
            <a:r>
              <a:rPr lang="it-IT" dirty="0" smtClean="0"/>
              <a:t>,territorio e clima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centrometeoitaliano.it/wp-content/uploads/2014/10/Alluvione-a-Par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3644902"/>
            <a:ext cx="77089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 descr="Alluvione a Par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1384" y="1784349"/>
            <a:ext cx="4510616" cy="507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ttangolo 7"/>
          <p:cNvSpPr>
            <a:spLocks noChangeArrowheads="1"/>
          </p:cNvSpPr>
          <p:nvPr/>
        </p:nvSpPr>
        <p:spPr bwMode="auto">
          <a:xfrm>
            <a:off x="7061200" y="333373"/>
            <a:ext cx="3120842" cy="144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4" tIns="60957" rIns="121914" bIns="60957">
            <a:spAutoFit/>
          </a:bodyPr>
          <a:lstStyle/>
          <a:p>
            <a:r>
              <a:rPr lang="en-GB" sz="4300" b="1" dirty="0" smtClean="0">
                <a:solidFill>
                  <a:srgbClr val="002060"/>
                </a:solidFill>
                <a:latin typeface="Calibri" pitchFamily="34" charset="0"/>
              </a:rPr>
              <a:t>Parma Flood</a:t>
            </a:r>
          </a:p>
          <a:p>
            <a:r>
              <a:rPr lang="en-GB" sz="4300" b="1" dirty="0" smtClean="0">
                <a:solidFill>
                  <a:srgbClr val="002060"/>
                </a:solidFill>
                <a:latin typeface="Calibri" pitchFamily="34" charset="0"/>
              </a:rPr>
              <a:t>13/10/2014</a:t>
            </a:r>
            <a:endParaRPr lang="en-GB" sz="43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929" t="10254" r="52308" b="51592"/>
          <a:stretch>
            <a:fillRect/>
          </a:stretch>
        </p:blipFill>
        <p:spPr bwMode="auto">
          <a:xfrm>
            <a:off x="500487" y="333377"/>
            <a:ext cx="6560713" cy="335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1"/>
          <p:cNvSpPr txBox="1">
            <a:spLocks noChangeArrowheads="1"/>
          </p:cNvSpPr>
          <p:nvPr/>
        </p:nvSpPr>
        <p:spPr bwMode="auto">
          <a:xfrm>
            <a:off x="482329" y="115890"/>
            <a:ext cx="12481984" cy="7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4" tIns="60957" rIns="121914" bIns="60957">
            <a:spAutoFit/>
          </a:bodyPr>
          <a:lstStyle/>
          <a:p>
            <a:r>
              <a:rPr lang="en-GB" sz="4300" dirty="0" smtClean="0">
                <a:solidFill>
                  <a:srgbClr val="002060"/>
                </a:solidFill>
              </a:rPr>
              <a:t>Piacenza Apennine Flood: 13-14/9/2015</a:t>
            </a:r>
            <a:endParaRPr lang="en-GB" sz="4300" dirty="0">
              <a:solidFill>
                <a:srgbClr val="002060"/>
              </a:solidFill>
            </a:endParaRPr>
          </a:p>
        </p:txBody>
      </p:sp>
      <p:pic>
        <p:nvPicPr>
          <p:cNvPr id="10243" name="Picture 7" descr="C:\Users\fgrazzini\Desktop\CasiStudio\TrebbiaNure2015\coperti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84" y="836613"/>
            <a:ext cx="10179051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CasellaDiTesto 3"/>
          <p:cNvSpPr txBox="1">
            <a:spLocks noChangeArrowheads="1"/>
          </p:cNvSpPr>
          <p:nvPr/>
        </p:nvSpPr>
        <p:spPr bwMode="auto">
          <a:xfrm>
            <a:off x="9326260" y="2022478"/>
            <a:ext cx="2826787" cy="109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4" tIns="60957" rIns="121914" bIns="60957">
            <a:spAutoFit/>
          </a:bodyPr>
          <a:lstStyle/>
          <a:p>
            <a:r>
              <a:rPr lang="it-IT" sz="2100" dirty="0"/>
              <a:t>EN IR 10.8 14/09/2015</a:t>
            </a:r>
          </a:p>
          <a:p>
            <a:r>
              <a:rPr lang="it-IT" sz="2100" dirty="0" err="1" smtClean="0"/>
              <a:t>Flood</a:t>
            </a:r>
            <a:r>
              <a:rPr lang="it-IT" sz="2100" dirty="0" smtClean="0"/>
              <a:t>  </a:t>
            </a:r>
            <a:r>
              <a:rPr lang="it-IT" sz="2100" dirty="0" err="1" smtClean="0"/>
              <a:t>Val</a:t>
            </a:r>
            <a:r>
              <a:rPr lang="it-IT" sz="2100" dirty="0" smtClean="0"/>
              <a:t> </a:t>
            </a:r>
            <a:r>
              <a:rPr lang="it-IT" sz="2100" dirty="0"/>
              <a:t>Trebbia/</a:t>
            </a:r>
            <a:r>
              <a:rPr lang="it-IT" sz="2100" dirty="0" err="1"/>
              <a:t>Nure</a:t>
            </a:r>
            <a:endParaRPr lang="it-IT" sz="2100" dirty="0"/>
          </a:p>
          <a:p>
            <a:endParaRPr lang="it-IT" sz="21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464051" y="981076"/>
            <a:ext cx="2805436" cy="400103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>
              <a:defRPr/>
            </a:pPr>
            <a:r>
              <a:rPr lang="it-IT" i="1" dirty="0">
                <a:solidFill>
                  <a:schemeClr val="bg1">
                    <a:lumMod val="95000"/>
                  </a:schemeClr>
                </a:solidFill>
              </a:rPr>
              <a:t>Sistema convettivo </a:t>
            </a:r>
            <a:r>
              <a:rPr lang="it-IT" i="1" dirty="0" err="1">
                <a:solidFill>
                  <a:schemeClr val="bg1">
                    <a:lumMod val="95000"/>
                  </a:schemeClr>
                </a:solidFill>
              </a:rPr>
              <a:t>V-shape</a:t>
            </a:r>
            <a:endParaRPr lang="it-IT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7193" r="7067"/>
          <a:stretch>
            <a:fillRect/>
          </a:stretch>
        </p:blipFill>
        <p:spPr bwMode="auto">
          <a:xfrm>
            <a:off x="0" y="3860037"/>
            <a:ext cx="4013131" cy="275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ioggia-rimini.jpg"/>
          <p:cNvPicPr>
            <a:picLocks noChangeAspect="1"/>
          </p:cNvPicPr>
          <p:nvPr/>
        </p:nvPicPr>
        <p:blipFill>
          <a:blip r:embed="rId2" cstate="print"/>
          <a:srcRect l="3655" t="17602" r="4564" b="1403"/>
          <a:stretch>
            <a:fillRect/>
          </a:stretch>
        </p:blipFill>
        <p:spPr>
          <a:xfrm>
            <a:off x="1238216" y="1428737"/>
            <a:ext cx="9620317" cy="5357851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0" y="0"/>
            <a:ext cx="11906291" cy="1285860"/>
          </a:xfrm>
          <a:prstGeom prst="rect">
            <a:avLst/>
          </a:prstGeom>
          <a:solidFill>
            <a:schemeClr val="bg1"/>
          </a:solidFill>
        </p:spPr>
        <p:txBody>
          <a:bodyPr lIns="121914" tIns="60957" rIns="121914" bIns="60957">
            <a:noAutofit/>
          </a:bodyPr>
          <a:lstStyle/>
          <a:p>
            <a:pPr algn="ctr" defTabSz="1219140">
              <a:spcBef>
                <a:spcPct val="0"/>
              </a:spcBef>
              <a:defRPr/>
            </a:pPr>
            <a:r>
              <a:rPr lang="en-GB" sz="4000" b="1" dirty="0" err="1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Eventi</a:t>
            </a:r>
            <a:r>
              <a:rPr lang="en-GB" sz="4000" b="1" dirty="0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GB" sz="4000" b="1" dirty="0" err="1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più</a:t>
            </a:r>
            <a:r>
              <a:rPr lang="en-GB" sz="4000" b="1" dirty="0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GB" sz="4000" b="1" dirty="0" err="1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frequenti</a:t>
            </a:r>
            <a:r>
              <a:rPr lang="en-GB" sz="4000" b="1" dirty="0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GB" sz="4000" b="1" dirty="0" err="1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di</a:t>
            </a:r>
            <a:r>
              <a:rPr lang="en-GB" sz="4000" b="1" dirty="0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GB" sz="4000" b="1" dirty="0" err="1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precipitazioni</a:t>
            </a:r>
            <a:r>
              <a:rPr lang="en-GB" sz="4000" b="1" dirty="0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GB" sz="4000" b="1" dirty="0" err="1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estreme</a:t>
            </a:r>
            <a:r>
              <a:rPr lang="en-GB" sz="4000" b="1" dirty="0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</a:p>
          <a:p>
            <a:pPr algn="ctr" defTabSz="1219140">
              <a:spcBef>
                <a:spcPct val="0"/>
              </a:spcBef>
              <a:defRPr/>
            </a:pPr>
            <a:r>
              <a:rPr lang="en-GB" sz="4000" b="1" dirty="0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in tempi </a:t>
            </a:r>
            <a:r>
              <a:rPr lang="en-GB" sz="4000" b="1" dirty="0" err="1" smtClean="0">
                <a:solidFill>
                  <a:srgbClr val="0668AE"/>
                </a:solidFill>
                <a:latin typeface="Calibri" pitchFamily="34" charset="0"/>
                <a:ea typeface="+mj-ea"/>
                <a:cs typeface="Calibri" pitchFamily="34" charset="0"/>
              </a:rPr>
              <a:t>ristrettissimi</a:t>
            </a:r>
            <a:endParaRPr lang="en-GB" sz="4000" b="1" dirty="0">
              <a:solidFill>
                <a:srgbClr val="0668AE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ttangolo 4"/>
          <p:cNvSpPr/>
          <p:nvPr/>
        </p:nvSpPr>
        <p:spPr>
          <a:xfrm>
            <a:off x="0" y="381000"/>
            <a:ext cx="12192000" cy="228600"/>
          </a:xfrm>
          <a:prstGeom prst="rect">
            <a:avLst/>
          </a:prstGeom>
          <a:solidFill>
            <a:schemeClr val="accent3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sp>
        <p:nvSpPr>
          <p:cNvPr id="151" name="Rettangolo 5"/>
          <p:cNvSpPr/>
          <p:nvPr/>
        </p:nvSpPr>
        <p:spPr>
          <a:xfrm>
            <a:off x="0" y="6248400"/>
            <a:ext cx="12192000" cy="228600"/>
          </a:xfrm>
          <a:prstGeom prst="rect">
            <a:avLst/>
          </a:prstGeom>
          <a:solidFill>
            <a:schemeClr val="accent3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3859" y="238093"/>
            <a:ext cx="7693508" cy="61195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vale 1"/>
          <p:cNvSpPr/>
          <p:nvPr/>
        </p:nvSpPr>
        <p:spPr>
          <a:xfrm rot="20168543">
            <a:off x="9566541" y="3042146"/>
            <a:ext cx="2123156" cy="73574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2012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781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ttangolo 4"/>
          <p:cNvSpPr/>
          <p:nvPr/>
        </p:nvSpPr>
        <p:spPr>
          <a:xfrm>
            <a:off x="0" y="381000"/>
            <a:ext cx="12192000" cy="228600"/>
          </a:xfrm>
          <a:prstGeom prst="rect">
            <a:avLst/>
          </a:prstGeom>
          <a:solidFill>
            <a:schemeClr val="accent3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sp>
        <p:nvSpPr>
          <p:cNvPr id="156" name="Rettangolo 5"/>
          <p:cNvSpPr/>
          <p:nvPr/>
        </p:nvSpPr>
        <p:spPr>
          <a:xfrm>
            <a:off x="0" y="6248400"/>
            <a:ext cx="12192000" cy="228600"/>
          </a:xfrm>
          <a:prstGeom prst="rect">
            <a:avLst/>
          </a:prstGeom>
          <a:solidFill>
            <a:schemeClr val="accent3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4812" y="1100022"/>
            <a:ext cx="6720749" cy="45953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522089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9403" y="1988841"/>
            <a:ext cx="4526293" cy="1143001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Il 2012 non è stato un anno eccezionale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67" t="15032" r="40885" b="21121"/>
          <a:stretch/>
        </p:blipFill>
        <p:spPr bwMode="auto">
          <a:xfrm>
            <a:off x="5999989" y="177268"/>
            <a:ext cx="5450616" cy="645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/>
          <p:cNvSpPr/>
          <p:nvPr/>
        </p:nvSpPr>
        <p:spPr>
          <a:xfrm rot="20168543">
            <a:off x="1859792" y="3904946"/>
            <a:ext cx="2671067" cy="73574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2017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212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433" y="1622426"/>
            <a:ext cx="11514667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asellaDiTesto 3"/>
          <p:cNvSpPr txBox="1">
            <a:spLocks noChangeArrowheads="1"/>
          </p:cNvSpPr>
          <p:nvPr/>
        </p:nvSpPr>
        <p:spPr bwMode="auto">
          <a:xfrm>
            <a:off x="31751" y="90489"/>
            <a:ext cx="12160249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Il Rischio degli impatti del clima:</a:t>
            </a:r>
          </a:p>
          <a:p>
            <a:pPr algn="ctr"/>
            <a:r>
              <a:rPr lang="en-US" sz="2000">
                <a:latin typeface="Verdana" pitchFamily="34" charset="0"/>
              </a:rPr>
              <a:t>interazione tra:</a:t>
            </a:r>
          </a:p>
          <a:p>
            <a:pPr algn="ctr">
              <a:buFont typeface="Calibri" pitchFamily="34" charset="0"/>
              <a:buAutoNum type="arabicPeriod"/>
            </a:pPr>
            <a:r>
              <a:rPr lang="en-US" sz="2000" b="1" i="1">
                <a:solidFill>
                  <a:srgbClr val="FF0000"/>
                </a:solidFill>
                <a:latin typeface="Verdana" pitchFamily="34" charset="0"/>
              </a:rPr>
              <a:t>disastri </a:t>
            </a:r>
            <a:r>
              <a:rPr lang="en-US" sz="2000">
                <a:latin typeface="Verdana" pitchFamily="34" charset="0"/>
              </a:rPr>
              <a:t>(eventi singoli e trend)</a:t>
            </a:r>
          </a:p>
          <a:p>
            <a:pPr algn="ctr">
              <a:buFont typeface="Calibri" pitchFamily="34" charset="0"/>
              <a:buAutoNum type="arabicPeriod"/>
            </a:pPr>
            <a:r>
              <a:rPr lang="en-US" sz="2000" b="1" i="1">
                <a:solidFill>
                  <a:srgbClr val="FF0000"/>
                </a:solidFill>
                <a:latin typeface="Verdana" pitchFamily="34" charset="0"/>
              </a:rPr>
              <a:t>vulnerabilità</a:t>
            </a:r>
            <a:r>
              <a:rPr lang="en-US" sz="2000">
                <a:latin typeface="Verdana" pitchFamily="34" charset="0"/>
              </a:rPr>
              <a:t> dei sistemi umani e naturali</a:t>
            </a:r>
          </a:p>
          <a:p>
            <a:pPr algn="ctr">
              <a:buFont typeface="Calibri" pitchFamily="34" charset="0"/>
              <a:buAutoNum type="arabicPeriod"/>
            </a:pPr>
            <a:r>
              <a:rPr lang="en-US" sz="2000" b="1" i="1">
                <a:solidFill>
                  <a:srgbClr val="FF0000"/>
                </a:solidFill>
                <a:latin typeface="Verdana" pitchFamily="34" charset="0"/>
              </a:rPr>
              <a:t>esposizione</a:t>
            </a:r>
            <a:r>
              <a:rPr lang="en-US" sz="2000">
                <a:latin typeface="Verdana" pitchFamily="34" charset="0"/>
              </a:rPr>
              <a:t> dei sistemi umani e naturali. </a:t>
            </a:r>
          </a:p>
        </p:txBody>
      </p:sp>
      <p:sp>
        <p:nvSpPr>
          <p:cNvPr id="8196" name="CasellaDiTesto 4"/>
          <p:cNvSpPr txBox="1">
            <a:spLocks noChangeArrowheads="1"/>
          </p:cNvSpPr>
          <p:nvPr/>
        </p:nvSpPr>
        <p:spPr bwMode="auto">
          <a:xfrm>
            <a:off x="8352366" y="6453188"/>
            <a:ext cx="3793067" cy="277812"/>
          </a:xfrm>
          <a:prstGeom prst="rect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>
                <a:latin typeface="Arial Narrow" pitchFamily="34" charset="0"/>
              </a:rPr>
              <a:t>Figura SPM.1 - </a:t>
            </a:r>
            <a:r>
              <a:rPr lang="en-US" sz="1200">
                <a:latin typeface="Arial Narrow" pitchFamily="34" charset="0"/>
              </a:rPr>
              <a:t>SPM WGII AR5 IPCC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0" t="10507" r="12457" b="13847"/>
          <a:stretch/>
        </p:blipFill>
        <p:spPr bwMode="auto">
          <a:xfrm>
            <a:off x="2351585" y="1052736"/>
            <a:ext cx="859377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/>
          <p:cNvSpPr/>
          <p:nvPr/>
        </p:nvSpPr>
        <p:spPr>
          <a:xfrm rot="20168543">
            <a:off x="380039" y="1309109"/>
            <a:ext cx="2232032" cy="64918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2019?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867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1"/>
          </p:nvPr>
        </p:nvSpPr>
        <p:spPr>
          <a:xfrm>
            <a:off x="357948" y="2885126"/>
            <a:ext cx="11418277" cy="1177423"/>
          </a:xfrm>
        </p:spPr>
        <p:txBody>
          <a:bodyPr/>
          <a:lstStyle/>
          <a:p>
            <a:pPr>
              <a:buNone/>
            </a:pPr>
            <a:r>
              <a:rPr lang="it-IT" sz="7200" dirty="0" smtClean="0"/>
              <a:t>Clima futuro</a:t>
            </a:r>
            <a:endParaRPr lang="it-IT" sz="7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CasellaDiTesto 7"/>
          <p:cNvSpPr txBox="1">
            <a:spLocks noChangeArrowheads="1"/>
          </p:cNvSpPr>
          <p:nvPr/>
        </p:nvSpPr>
        <p:spPr bwMode="auto">
          <a:xfrm>
            <a:off x="4583115" y="31416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pic>
        <p:nvPicPr>
          <p:cNvPr id="26631" name="Picture 2" descr="G:\gcm.gif"/>
          <p:cNvPicPr>
            <a:picLocks noChangeAspect="1" noChangeArrowheads="1"/>
          </p:cNvPicPr>
          <p:nvPr/>
        </p:nvPicPr>
        <p:blipFill>
          <a:blip r:embed="rId3" r:link="rId4" cstate="print"/>
          <a:srcRect l="11552" t="13226" r="11552" b="13226"/>
          <a:stretch>
            <a:fillRect/>
          </a:stretch>
        </p:blipFill>
        <p:spPr bwMode="auto">
          <a:xfrm>
            <a:off x="3833799" y="2071729"/>
            <a:ext cx="1101147" cy="103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3" descr="G:\rcm.gif"/>
          <p:cNvPicPr>
            <a:picLocks noChangeAspect="1" noChangeArrowheads="1"/>
          </p:cNvPicPr>
          <p:nvPr/>
        </p:nvPicPr>
        <p:blipFill>
          <a:blip r:embed="rId5" r:link="rId6" cstate="print"/>
          <a:srcRect l="26199" t="28656" r="24588" b="23146"/>
          <a:stretch>
            <a:fillRect/>
          </a:stretch>
        </p:blipFill>
        <p:spPr bwMode="auto">
          <a:xfrm>
            <a:off x="3885257" y="3559663"/>
            <a:ext cx="1205243" cy="102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2635054" y="537185"/>
            <a:ext cx="8016205" cy="627796"/>
          </a:xfrm>
        </p:spPr>
        <p:txBody>
          <a:bodyPr>
            <a:noAutofit/>
          </a:bodyPr>
          <a:lstStyle/>
          <a:p>
            <a:pPr algn="ctr"/>
            <a:r>
              <a:rPr lang="it-IT" sz="3000" b="1" dirty="0"/>
              <a:t>Metodologia</a:t>
            </a:r>
            <a:r>
              <a:rPr lang="en-US" sz="3000" b="1" dirty="0"/>
              <a:t>: </a:t>
            </a:r>
            <a:r>
              <a:rPr lang="it-IT" sz="3000" b="1" dirty="0"/>
              <a:t>tecniche per modellare il clima futuro e tipi di scenari emissivi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49336" y="2048391"/>
            <a:ext cx="3385659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dirty="0"/>
              <a:t>Modelli Climatici Globali (</a:t>
            </a:r>
            <a:r>
              <a:rPr lang="it-IT" dirty="0" err="1"/>
              <a:t>GCMs</a:t>
            </a:r>
            <a:r>
              <a:rPr lang="it-IT" dirty="0"/>
              <a:t>)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it-IT" dirty="0"/>
              <a:t>risoluzione spaziale </a:t>
            </a:r>
            <a:r>
              <a:rPr lang="it-IT" dirty="0">
                <a:solidFill>
                  <a:srgbClr val="0070C0"/>
                </a:solidFill>
              </a:rPr>
              <a:t>~ 100 </a:t>
            </a:r>
            <a:r>
              <a:rPr lang="it-IT" dirty="0" smtClean="0">
                <a:solidFill>
                  <a:srgbClr val="0070C0"/>
                </a:solidFill>
              </a:rPr>
              <a:t>Km</a:t>
            </a:r>
          </a:p>
          <a:p>
            <a:pPr>
              <a:spcBef>
                <a:spcPct val="20000"/>
              </a:spcBef>
              <a:defRPr/>
            </a:pPr>
            <a:endParaRPr lang="it-IT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dirty="0" smtClean="0"/>
              <a:t>Modelli </a:t>
            </a:r>
            <a:r>
              <a:rPr lang="it-IT" dirty="0"/>
              <a:t>Climatici Regionali (RCM)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it-IT" dirty="0"/>
              <a:t>risoluzione spaziale </a:t>
            </a:r>
            <a:r>
              <a:rPr lang="it-IT" dirty="0">
                <a:solidFill>
                  <a:srgbClr val="0070C0"/>
                </a:solidFill>
              </a:rPr>
              <a:t>~ 10 </a:t>
            </a:r>
            <a:r>
              <a:rPr lang="it-IT" dirty="0" smtClean="0">
                <a:solidFill>
                  <a:srgbClr val="0070C0"/>
                </a:solidFill>
              </a:rPr>
              <a:t>Km</a:t>
            </a:r>
            <a:endParaRPr lang="it-IT" dirty="0">
              <a:solidFill>
                <a:srgbClr val="0070C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dirty="0"/>
              <a:t>Tecniche di regionalizzazione statistica (</a:t>
            </a:r>
            <a:r>
              <a:rPr lang="it-IT" dirty="0" err="1"/>
              <a:t>SDs</a:t>
            </a:r>
            <a:r>
              <a:rPr lang="it-IT" dirty="0"/>
              <a:t>)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it-IT" dirty="0"/>
              <a:t>risoluzione spaziale </a:t>
            </a:r>
            <a:r>
              <a:rPr lang="it-IT" dirty="0">
                <a:solidFill>
                  <a:srgbClr val="0070C0"/>
                </a:solidFill>
              </a:rPr>
              <a:t>~ punto </a:t>
            </a:r>
            <a:r>
              <a:rPr lang="it-IT" dirty="0" smtClean="0">
                <a:solidFill>
                  <a:srgbClr val="0070C0"/>
                </a:solidFill>
              </a:rPr>
              <a:t>stazione/griglia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782650" y="5933393"/>
            <a:ext cx="219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Arpae</a:t>
            </a:r>
            <a:r>
              <a:rPr lang="it-IT" sz="2400" b="1" dirty="0" smtClean="0"/>
              <a:t>-SIMC</a:t>
            </a:r>
            <a:endParaRPr lang="it-IT" sz="2400" b="1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389" y="98254"/>
            <a:ext cx="2194459" cy="146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1855506"/>
            <a:ext cx="6095999" cy="50024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14" descr="https://upload.wikimedia.org/wikipedia/commons/thumb/a/ab/All_forcing_agents_CO2_equivalent_concentration.svg/1280px-All_forcing_agents_CO2_equivalent_concentration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69" y="2071729"/>
            <a:ext cx="5789075" cy="356842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79734" y="5036795"/>
            <a:ext cx="1460479" cy="74945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>
          <a:xfrm>
            <a:off x="8938703" y="4686302"/>
            <a:ext cx="59572" cy="13878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6477003" y="6000768"/>
            <a:ext cx="387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Scenario </a:t>
            </a:r>
            <a:r>
              <a:rPr lang="it-IT" u="sng" dirty="0" smtClean="0"/>
              <a:t>selezionato</a:t>
            </a:r>
            <a:r>
              <a:rPr lang="en-US" u="sng" dirty="0" smtClean="0"/>
              <a:t> per PAESC: RCP4.5</a:t>
            </a:r>
            <a:endParaRPr lang="it-IT" u="sng" dirty="0"/>
          </a:p>
        </p:txBody>
      </p:sp>
      <p:pic>
        <p:nvPicPr>
          <p:cNvPr id="17" name="Immagin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8430" y="166670"/>
            <a:ext cx="712111" cy="68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958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11395" y="-33860"/>
            <a:ext cx="8856608" cy="766355"/>
          </a:xfrm>
        </p:spPr>
        <p:txBody>
          <a:bodyPr anchor="ctr"/>
          <a:lstStyle/>
          <a:p>
            <a:r>
              <a:rPr lang="de-DE" sz="2200" dirty="0" err="1">
                <a:solidFill>
                  <a:srgbClr val="017567"/>
                </a:solidFill>
                <a:latin typeface="+mj-lt"/>
              </a:rPr>
              <a:t>Precipitazione</a:t>
            </a:r>
            <a:r>
              <a:rPr lang="de-DE" sz="2200" dirty="0">
                <a:solidFill>
                  <a:srgbClr val="017567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17567"/>
                </a:solidFill>
                <a:latin typeface="+mj-lt"/>
              </a:rPr>
              <a:t>media</a:t>
            </a:r>
            <a:r>
              <a:rPr lang="de-DE" sz="2200" dirty="0">
                <a:solidFill>
                  <a:srgbClr val="017567"/>
                </a:solidFill>
                <a:latin typeface="+mj-lt"/>
              </a:rPr>
              <a:t>: </a:t>
            </a:r>
            <a:r>
              <a:rPr lang="de-DE" sz="2200" dirty="0" smtClean="0">
                <a:solidFill>
                  <a:srgbClr val="017567"/>
                </a:solidFill>
                <a:latin typeface="+mj-lt"/>
              </a:rPr>
              <a:t>le </a:t>
            </a:r>
            <a:r>
              <a:rPr lang="de-DE" sz="2200" dirty="0" err="1">
                <a:solidFill>
                  <a:srgbClr val="017567"/>
                </a:solidFill>
                <a:latin typeface="+mj-lt"/>
              </a:rPr>
              <a:t>differenze</a:t>
            </a:r>
            <a:r>
              <a:rPr lang="de-DE" sz="2200" dirty="0">
                <a:solidFill>
                  <a:srgbClr val="017567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17567"/>
                </a:solidFill>
                <a:latin typeface="+mj-lt"/>
              </a:rPr>
              <a:t>tra</a:t>
            </a:r>
            <a:r>
              <a:rPr lang="de-DE" sz="2200" dirty="0">
                <a:solidFill>
                  <a:srgbClr val="017567"/>
                </a:solidFill>
                <a:latin typeface="+mj-lt"/>
              </a:rPr>
              <a:t> le </a:t>
            </a:r>
            <a:r>
              <a:rPr lang="de-DE" sz="2200" dirty="0" err="1">
                <a:solidFill>
                  <a:srgbClr val="017567"/>
                </a:solidFill>
                <a:latin typeface="+mj-lt"/>
              </a:rPr>
              <a:t>regioni</a:t>
            </a:r>
            <a:r>
              <a:rPr lang="de-DE" sz="2200" dirty="0">
                <a:solidFill>
                  <a:srgbClr val="017567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17567"/>
                </a:solidFill>
                <a:latin typeface="+mj-lt"/>
              </a:rPr>
              <a:t>europee</a:t>
            </a:r>
            <a:r>
              <a:rPr lang="de-DE" sz="2200" dirty="0">
                <a:solidFill>
                  <a:srgbClr val="017567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17567"/>
                </a:solidFill>
                <a:latin typeface="+mj-lt"/>
              </a:rPr>
              <a:t>aumenteranno</a:t>
            </a:r>
            <a:endParaRPr lang="en-GB" sz="2200" dirty="0">
              <a:solidFill>
                <a:srgbClr val="017567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86" b="6251"/>
          <a:stretch/>
        </p:blipFill>
        <p:spPr>
          <a:xfrm>
            <a:off x="1990748" y="1606975"/>
            <a:ext cx="8005271" cy="46537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3348" y="6347314"/>
            <a:ext cx="4617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ts val="600"/>
              </a:spcBef>
              <a:buClr>
                <a:srgbClr val="000000"/>
              </a:buClr>
              <a:buSzPct val="125000"/>
            </a:pPr>
            <a:r>
              <a:rPr lang="de-DE" sz="1200" i="1" dirty="0" err="1">
                <a:solidFill>
                  <a:srgbClr val="016357"/>
                </a:solidFill>
              </a:rPr>
              <a:t>Fonte</a:t>
            </a:r>
            <a:r>
              <a:rPr lang="de-DE" sz="1200" i="1" dirty="0">
                <a:solidFill>
                  <a:srgbClr val="016357"/>
                </a:solidFill>
              </a:rPr>
              <a:t>:: </a:t>
            </a:r>
            <a:r>
              <a:rPr lang="de-DE" sz="1200" dirty="0">
                <a:solidFill>
                  <a:srgbClr val="016357"/>
                </a:solidFill>
              </a:rPr>
              <a:t>EURO-CORDEX (Jacob et al., 2014)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5989" y="806399"/>
            <a:ext cx="69286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base">
              <a:spcBef>
                <a:spcPts val="600"/>
              </a:spcBef>
              <a:buClr>
                <a:srgbClr val="000000"/>
              </a:buClr>
              <a:buSzPct val="125000"/>
            </a:pPr>
            <a:r>
              <a:rPr lang="en-GB" sz="2400" b="1" dirty="0" err="1">
                <a:solidFill>
                  <a:srgbClr val="016357"/>
                </a:solidFill>
              </a:rPr>
              <a:t>Precipitazione</a:t>
            </a:r>
            <a:r>
              <a:rPr lang="en-GB" sz="2400" b="1" dirty="0">
                <a:solidFill>
                  <a:srgbClr val="016357"/>
                </a:solidFill>
              </a:rPr>
              <a:t> </a:t>
            </a:r>
            <a:r>
              <a:rPr lang="en-GB" sz="2400" b="1" dirty="0" err="1">
                <a:solidFill>
                  <a:srgbClr val="016357"/>
                </a:solidFill>
              </a:rPr>
              <a:t>annuale</a:t>
            </a:r>
            <a:r>
              <a:rPr lang="en-GB" sz="2400" b="1" dirty="0">
                <a:solidFill>
                  <a:srgbClr val="016357"/>
                </a:solidFill>
              </a:rPr>
              <a:t> e </a:t>
            </a:r>
            <a:r>
              <a:rPr lang="en-GB" sz="2400" b="1" dirty="0" err="1">
                <a:solidFill>
                  <a:srgbClr val="016357"/>
                </a:solidFill>
              </a:rPr>
              <a:t>stagionale</a:t>
            </a:r>
            <a:r>
              <a:rPr lang="en-GB" sz="2400" b="1" dirty="0">
                <a:solidFill>
                  <a:srgbClr val="016357"/>
                </a:solidFill>
              </a:rPr>
              <a:t> </a:t>
            </a:r>
            <a:r>
              <a:rPr lang="en-GB" dirty="0">
                <a:solidFill>
                  <a:srgbClr val="016357"/>
                </a:solidFill>
              </a:rPr>
              <a:t/>
            </a:r>
            <a:br>
              <a:rPr lang="en-GB" dirty="0">
                <a:solidFill>
                  <a:srgbClr val="016357"/>
                </a:solidFill>
              </a:rPr>
            </a:br>
            <a:r>
              <a:rPr lang="en-GB" dirty="0">
                <a:solidFill>
                  <a:srgbClr val="016357"/>
                </a:solidFill>
              </a:rPr>
              <a:t>(</a:t>
            </a:r>
            <a:r>
              <a:rPr lang="en-GB" dirty="0" err="1">
                <a:solidFill>
                  <a:srgbClr val="016357"/>
                </a:solidFill>
              </a:rPr>
              <a:t>proiezioni</a:t>
            </a:r>
            <a:r>
              <a:rPr lang="en-GB" dirty="0">
                <a:solidFill>
                  <a:srgbClr val="016357"/>
                </a:solidFill>
              </a:rPr>
              <a:t> </a:t>
            </a:r>
            <a:r>
              <a:rPr lang="en-GB" b="1" dirty="0">
                <a:solidFill>
                  <a:srgbClr val="016357"/>
                </a:solidFill>
              </a:rPr>
              <a:t>RCP8.5 </a:t>
            </a:r>
            <a:r>
              <a:rPr lang="en-GB" dirty="0">
                <a:solidFill>
                  <a:srgbClr val="016357"/>
                </a:solidFill>
              </a:rPr>
              <a:t>per</a:t>
            </a:r>
            <a:r>
              <a:rPr lang="en-GB" b="1" dirty="0">
                <a:solidFill>
                  <a:srgbClr val="016357"/>
                </a:solidFill>
              </a:rPr>
              <a:t> </a:t>
            </a:r>
            <a:r>
              <a:rPr lang="en-GB" dirty="0">
                <a:solidFill>
                  <a:srgbClr val="016357"/>
                </a:solidFill>
              </a:rPr>
              <a:t>2080)</a:t>
            </a:r>
            <a:endParaRPr lang="de-DE" dirty="0">
              <a:solidFill>
                <a:srgbClr val="016357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34308" y="1651000"/>
            <a:ext cx="110132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ANNUALE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56939" y="1629833"/>
            <a:ext cx="83247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ESTATE</a:t>
            </a:r>
          </a:p>
        </p:txBody>
      </p:sp>
    </p:spTree>
    <p:extLst>
      <p:ext uri="{BB962C8B-B14F-4D97-AF65-F5344CB8AC3E}">
        <p14:creationId xmlns:p14="http://schemas.microsoft.com/office/powerpoint/2010/main" xmlns="" val="3505079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1311665" cy="8700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0060A4"/>
                </a:solidFill>
              </a:rPr>
              <a:t>Il </a:t>
            </a:r>
            <a:r>
              <a:rPr lang="en-GB" sz="3600" dirty="0" err="1">
                <a:solidFill>
                  <a:srgbClr val="0060A4"/>
                </a:solidFill>
              </a:rPr>
              <a:t>numero</a:t>
            </a:r>
            <a:r>
              <a:rPr lang="en-GB" sz="3600" dirty="0">
                <a:solidFill>
                  <a:srgbClr val="0060A4"/>
                </a:solidFill>
              </a:rPr>
              <a:t> di </a:t>
            </a:r>
            <a:r>
              <a:rPr lang="en-GB" sz="3600" dirty="0" err="1">
                <a:solidFill>
                  <a:srgbClr val="0060A4"/>
                </a:solidFill>
              </a:rPr>
              <a:t>ondate</a:t>
            </a:r>
            <a:r>
              <a:rPr lang="en-GB" sz="3600" dirty="0">
                <a:solidFill>
                  <a:srgbClr val="0060A4"/>
                </a:solidFill>
              </a:rPr>
              <a:t> </a:t>
            </a:r>
            <a:r>
              <a:rPr lang="en-GB" sz="3600" dirty="0" err="1">
                <a:solidFill>
                  <a:srgbClr val="0060A4"/>
                </a:solidFill>
              </a:rPr>
              <a:t>estreme</a:t>
            </a:r>
            <a:r>
              <a:rPr lang="en-GB" sz="3600" dirty="0">
                <a:solidFill>
                  <a:srgbClr val="0060A4"/>
                </a:solidFill>
              </a:rPr>
              <a:t> di </a:t>
            </a:r>
            <a:r>
              <a:rPr lang="en-GB" sz="3600" dirty="0" err="1">
                <a:solidFill>
                  <a:srgbClr val="0060A4"/>
                </a:solidFill>
              </a:rPr>
              <a:t>calore</a:t>
            </a:r>
            <a:r>
              <a:rPr lang="en-GB" sz="3600" dirty="0">
                <a:solidFill>
                  <a:srgbClr val="0060A4"/>
                </a:solidFill>
              </a:rPr>
              <a:t> </a:t>
            </a:r>
            <a:r>
              <a:rPr lang="en-GB" sz="3600" dirty="0" err="1">
                <a:solidFill>
                  <a:srgbClr val="0060A4"/>
                </a:solidFill>
              </a:rPr>
              <a:t>crescerà</a:t>
            </a:r>
            <a:r>
              <a:rPr lang="en-GB" sz="3600" dirty="0">
                <a:solidFill>
                  <a:srgbClr val="0060A4"/>
                </a:solidFill>
              </a:rPr>
              <a:t> in Europa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09189" y="6324004"/>
            <a:ext cx="1957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Fonte</a:t>
            </a:r>
            <a:r>
              <a:rPr lang="en-GB" sz="1200" i="1" dirty="0"/>
              <a:t>:</a:t>
            </a:r>
            <a:r>
              <a:rPr lang="en-GB" sz="1200" dirty="0"/>
              <a:t> JRC, Russo et al, 2014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76" t="4078" r="4390" b="4335"/>
          <a:stretch/>
        </p:blipFill>
        <p:spPr>
          <a:xfrm>
            <a:off x="4045743" y="1028699"/>
            <a:ext cx="4117500" cy="46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3306" y="1129788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1980-2012</a:t>
            </a: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19" t="93575" r="50399" b="3470"/>
          <a:stretch/>
        </p:blipFill>
        <p:spPr>
          <a:xfrm>
            <a:off x="3904473" y="5885891"/>
            <a:ext cx="4391025" cy="438151"/>
          </a:xfrm>
        </p:spPr>
      </p:pic>
      <p:sp>
        <p:nvSpPr>
          <p:cNvPr id="12" name="TextBox 11"/>
          <p:cNvSpPr txBox="1"/>
          <p:nvPr/>
        </p:nvSpPr>
        <p:spPr>
          <a:xfrm>
            <a:off x="4113664" y="633864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9820" y="632400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1-2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5614" y="632400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75940" y="632400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3-6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9175" y="633352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6-12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0983" y="632400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12-15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4674" y="631447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15-33</a:t>
            </a:r>
          </a:p>
        </p:txBody>
      </p:sp>
      <p:pic>
        <p:nvPicPr>
          <p:cNvPr id="23" name="Picture 2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" t="1760" r="51266" b="57689"/>
          <a:stretch/>
        </p:blipFill>
        <p:spPr>
          <a:xfrm>
            <a:off x="4054058" y="1013409"/>
            <a:ext cx="4117500" cy="46800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59" t="1635" r="1979" b="57464"/>
          <a:stretch/>
        </p:blipFill>
        <p:spPr>
          <a:xfrm>
            <a:off x="3897087" y="1045875"/>
            <a:ext cx="4314598" cy="46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6875" y="5708158"/>
            <a:ext cx="351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Number of extreme heatwaves over 33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4473" y="5708153"/>
            <a:ext cx="4391025" cy="113903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8847505" y="1325352"/>
            <a:ext cx="2948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err="1">
                <a:ea typeface="Calibri" panose="020F0502020204030204" pitchFamily="34" charset="0"/>
              </a:rPr>
              <a:t>Ondate</a:t>
            </a:r>
            <a:r>
              <a:rPr lang="en-GB" sz="2000" dirty="0">
                <a:ea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</a:rPr>
              <a:t>estreme</a:t>
            </a:r>
            <a:r>
              <a:rPr lang="en-GB" sz="2000" dirty="0">
                <a:ea typeface="Calibri" panose="020F0502020204030204" pitchFamily="34" charset="0"/>
              </a:rPr>
              <a:t> di </a:t>
            </a:r>
            <a:r>
              <a:rPr lang="en-GB" sz="2000" dirty="0" err="1">
                <a:ea typeface="Calibri" panose="020F0502020204030204" pitchFamily="34" charset="0"/>
              </a:rPr>
              <a:t>calore</a:t>
            </a:r>
            <a:r>
              <a:rPr lang="en-GB" sz="2000" dirty="0">
                <a:ea typeface="Calibri" panose="020F0502020204030204" pitchFamily="34" charset="0"/>
              </a:rPr>
              <a:t>: </a:t>
            </a:r>
          </a:p>
          <a:p>
            <a:pPr lvl="0"/>
            <a:r>
              <a:rPr lang="en-GB" sz="2000" i="1" dirty="0">
                <a:ea typeface="Calibri" panose="020F0502020204030204" pitchFamily="34" charset="0"/>
              </a:rPr>
              <a:t>heat wave magnitude index (HWMI) </a:t>
            </a:r>
            <a:r>
              <a:rPr lang="en-GB" sz="2000" dirty="0" err="1">
                <a:ea typeface="Calibri" panose="020F0502020204030204" pitchFamily="34" charset="0"/>
              </a:rPr>
              <a:t>oltre</a:t>
            </a:r>
            <a:r>
              <a:rPr lang="en-GB" sz="2000" dirty="0">
                <a:ea typeface="Calibri" panose="020F0502020204030204" pitchFamily="34" charset="0"/>
              </a:rPr>
              <a:t> 8. </a:t>
            </a:r>
          </a:p>
          <a:p>
            <a:endParaRPr lang="en-US" sz="20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oggi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solo 2 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ondate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estreme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calore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Ondata</a:t>
            </a:r>
            <a:r>
              <a:rPr lang="en-US" sz="2000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del 2003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Ondata</a:t>
            </a:r>
            <a:r>
              <a:rPr lang="en-US" sz="2000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del 2010.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003" y="1172356"/>
            <a:ext cx="36391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2020-2052:</a:t>
            </a:r>
            <a:r>
              <a:rPr lang="en-US" sz="2400" dirty="0"/>
              <a:t> </a:t>
            </a:r>
          </a:p>
          <a:p>
            <a:r>
              <a:rPr lang="en-US" sz="2400" dirty="0"/>
              <a:t>Il </a:t>
            </a:r>
            <a:r>
              <a:rPr lang="en-US" sz="2400" dirty="0" err="1"/>
              <a:t>numero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ondate</a:t>
            </a:r>
            <a:r>
              <a:rPr lang="en-US" sz="2400" dirty="0"/>
              <a:t> </a:t>
            </a:r>
            <a:r>
              <a:rPr lang="en-US" sz="2400" dirty="0" err="1"/>
              <a:t>estreme</a:t>
            </a:r>
            <a:r>
              <a:rPr lang="en-US" sz="2400" dirty="0"/>
              <a:t> di </a:t>
            </a:r>
            <a:r>
              <a:rPr lang="en-US" sz="2400" dirty="0" err="1"/>
              <a:t>calore</a:t>
            </a:r>
            <a:r>
              <a:rPr lang="en-US" sz="2400" dirty="0"/>
              <a:t> </a:t>
            </a:r>
            <a:r>
              <a:rPr lang="en-US" sz="2400" dirty="0" err="1"/>
              <a:t>sarà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grande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Sud</a:t>
            </a:r>
            <a:r>
              <a:rPr lang="en-US" sz="2400" dirty="0"/>
              <a:t> Europa con </a:t>
            </a:r>
            <a:r>
              <a:rPr lang="en-US" sz="2400" b="1" dirty="0"/>
              <a:t>3-6 </a:t>
            </a:r>
            <a:r>
              <a:rPr lang="en-US" sz="2400" b="1" dirty="0" err="1"/>
              <a:t>ondate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33 </a:t>
            </a:r>
            <a:r>
              <a:rPr lang="en-US" sz="2400" b="1" dirty="0" err="1"/>
              <a:t>anni</a:t>
            </a:r>
            <a:r>
              <a:rPr lang="en-US" sz="2400" b="1" dirty="0"/>
              <a:t>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Una </a:t>
            </a:r>
            <a:r>
              <a:rPr lang="en-US" sz="2400" dirty="0" err="1">
                <a:solidFill>
                  <a:srgbClr val="FF0000"/>
                </a:solidFill>
              </a:rPr>
              <a:t>ondata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estrema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ogni</a:t>
            </a:r>
            <a:r>
              <a:rPr lang="en-US" sz="2400" dirty="0">
                <a:solidFill>
                  <a:srgbClr val="FF0000"/>
                </a:solidFill>
              </a:rPr>
              <a:t>   5-10 </a:t>
            </a:r>
            <a:r>
              <a:rPr lang="en-US" sz="2400" dirty="0" err="1">
                <a:solidFill>
                  <a:srgbClr val="FF0000"/>
                </a:solidFill>
              </a:rPr>
              <a:t>anni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03484" y="4141744"/>
            <a:ext cx="34234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/>
              <a:t>2068-2100:</a:t>
            </a:r>
            <a:r>
              <a:rPr lang="en-GB" sz="2400" dirty="0"/>
              <a:t> </a:t>
            </a:r>
          </a:p>
          <a:p>
            <a:pPr lvl="0"/>
            <a:r>
              <a:rPr lang="en-US" sz="2400" b="1" dirty="0"/>
              <a:t>12-15 </a:t>
            </a:r>
            <a:r>
              <a:rPr lang="en-US" sz="2400" b="1" dirty="0" err="1"/>
              <a:t>ondate</a:t>
            </a:r>
            <a:r>
              <a:rPr lang="en-US" sz="2400" b="1" dirty="0"/>
              <a:t> </a:t>
            </a:r>
            <a:r>
              <a:rPr lang="en-US" sz="2400" b="1" dirty="0" err="1"/>
              <a:t>estreme</a:t>
            </a:r>
            <a:r>
              <a:rPr lang="en-US" sz="2400" b="1" dirty="0"/>
              <a:t> </a:t>
            </a:r>
            <a:r>
              <a:rPr lang="en-US" sz="2400" b="1" dirty="0" err="1"/>
              <a:t>ogni</a:t>
            </a:r>
            <a:r>
              <a:rPr lang="en-US" sz="2400" b="1" dirty="0"/>
              <a:t> 33 </a:t>
            </a:r>
            <a:r>
              <a:rPr lang="en-US" sz="2400" b="1" dirty="0" err="1"/>
              <a:t>anni</a:t>
            </a:r>
            <a:r>
              <a:rPr lang="en-US" sz="2400" b="1" dirty="0"/>
              <a:t> </a:t>
            </a:r>
            <a:r>
              <a:rPr lang="en-US" sz="2400" dirty="0"/>
              <a:t>in </a:t>
            </a:r>
            <a:r>
              <a:rPr lang="en-US" sz="2400" dirty="0" err="1"/>
              <a:t>alcune</a:t>
            </a:r>
            <a:r>
              <a:rPr lang="en-US" sz="2400" dirty="0"/>
              <a:t> </a:t>
            </a:r>
            <a:r>
              <a:rPr lang="en-US" sz="2400" dirty="0" err="1"/>
              <a:t>aree</a:t>
            </a:r>
            <a:r>
              <a:rPr lang="en-US" sz="2400" dirty="0"/>
              <a:t> del </a:t>
            </a:r>
            <a:r>
              <a:rPr lang="en-US" sz="2400" dirty="0" err="1"/>
              <a:t>Sud</a:t>
            </a:r>
            <a:r>
              <a:rPr lang="en-US" sz="2400" dirty="0"/>
              <a:t> Europa: 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</a:rPr>
              <a:t>Una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ogni</a:t>
            </a:r>
            <a:r>
              <a:rPr lang="en-US" sz="2400" b="1" dirty="0">
                <a:solidFill>
                  <a:srgbClr val="FF0000"/>
                </a:solidFill>
              </a:rPr>
              <a:t> 2 </a:t>
            </a:r>
            <a:r>
              <a:rPr lang="mr-IN" sz="2400" b="1" dirty="0">
                <a:solidFill>
                  <a:srgbClr val="FF0000"/>
                </a:solidFill>
              </a:rPr>
              <a:t>–</a:t>
            </a:r>
            <a:r>
              <a:rPr lang="en-US" sz="2400" b="1" dirty="0">
                <a:solidFill>
                  <a:srgbClr val="FF0000"/>
                </a:solidFill>
              </a:rPr>
              <a:t> 3 </a:t>
            </a:r>
            <a:r>
              <a:rPr lang="en-US" sz="2400" b="1" dirty="0" err="1">
                <a:solidFill>
                  <a:srgbClr val="FF0000"/>
                </a:solidFill>
              </a:rPr>
              <a:t>anni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en-GB" sz="2400" b="1" dirty="0">
              <a:solidFill>
                <a:srgbClr val="016357"/>
              </a:solidFill>
            </a:endParaRPr>
          </a:p>
          <a:p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851407" y="800100"/>
            <a:ext cx="222964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Scenario IPCC RCP 4.5</a:t>
            </a:r>
          </a:p>
        </p:txBody>
      </p:sp>
    </p:spTree>
    <p:extLst>
      <p:ext uri="{BB962C8B-B14F-4D97-AF65-F5344CB8AC3E}">
        <p14:creationId xmlns:p14="http://schemas.microsoft.com/office/powerpoint/2010/main" xmlns="" val="14809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A7CF9D68-1562-6D40-B5B4-3EAB15405B96}"/>
              </a:ext>
            </a:extLst>
          </p:cNvPr>
          <p:cNvSpPr txBox="1">
            <a:spLocks/>
          </p:cNvSpPr>
          <p:nvPr/>
        </p:nvSpPr>
        <p:spPr>
          <a:xfrm>
            <a:off x="190948" y="0"/>
            <a:ext cx="10675620" cy="8583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 </a:t>
            </a:r>
            <a:r>
              <a:rPr lang="en-GB" sz="14400" b="1" dirty="0">
                <a:solidFill>
                  <a:srgbClr val="0060A4"/>
                </a:solidFill>
              </a:rPr>
              <a:t>Il </a:t>
            </a:r>
            <a:r>
              <a:rPr lang="en-GB" sz="14400" b="1" dirty="0" err="1">
                <a:solidFill>
                  <a:srgbClr val="0060A4"/>
                </a:solidFill>
              </a:rPr>
              <a:t>rischio</a:t>
            </a:r>
            <a:r>
              <a:rPr lang="en-GB" sz="14400" b="1" dirty="0">
                <a:solidFill>
                  <a:srgbClr val="0060A4"/>
                </a:solidFill>
              </a:rPr>
              <a:t> di </a:t>
            </a:r>
            <a:r>
              <a:rPr lang="en-GB" sz="14400" b="1" dirty="0" err="1">
                <a:solidFill>
                  <a:srgbClr val="0060A4"/>
                </a:solidFill>
              </a:rPr>
              <a:t>incendi</a:t>
            </a:r>
            <a:r>
              <a:rPr lang="en-GB" sz="14400" b="1" dirty="0">
                <a:solidFill>
                  <a:srgbClr val="0060A4"/>
                </a:solidFill>
              </a:rPr>
              <a:t> </a:t>
            </a:r>
            <a:r>
              <a:rPr lang="en-GB" sz="14400" b="1" dirty="0" err="1">
                <a:solidFill>
                  <a:srgbClr val="0060A4"/>
                </a:solidFill>
              </a:rPr>
              <a:t>boschivi</a:t>
            </a:r>
            <a:r>
              <a:rPr lang="en-GB" sz="14400" b="1" dirty="0">
                <a:solidFill>
                  <a:srgbClr val="0060A4"/>
                </a:solidFill>
              </a:rPr>
              <a:t> </a:t>
            </a:r>
            <a:r>
              <a:rPr lang="en-GB" sz="14400" b="1" dirty="0" err="1">
                <a:solidFill>
                  <a:srgbClr val="0060A4"/>
                </a:solidFill>
              </a:rPr>
              <a:t>salirà</a:t>
            </a:r>
            <a:r>
              <a:rPr lang="en-GB" sz="14400" b="1" dirty="0">
                <a:solidFill>
                  <a:srgbClr val="0060A4"/>
                </a:solidFill>
              </a:rPr>
              <a:t> verso </a:t>
            </a:r>
            <a:r>
              <a:rPr lang="en-GB" sz="14400" b="1" dirty="0" err="1">
                <a:solidFill>
                  <a:srgbClr val="0060A4"/>
                </a:solidFill>
              </a:rPr>
              <a:t>nord</a:t>
            </a:r>
            <a:r>
              <a:rPr lang="en-GB" sz="14400" b="1" dirty="0">
                <a:solidFill>
                  <a:srgbClr val="0060A4"/>
                </a:solidFill>
              </a:rPr>
              <a:t> Europa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C3F0A2-97DF-EC46-B6CD-ECFC2FAC5915}"/>
              </a:ext>
            </a:extLst>
          </p:cNvPr>
          <p:cNvSpPr txBox="1"/>
          <p:nvPr/>
        </p:nvSpPr>
        <p:spPr>
          <a:xfrm>
            <a:off x="705186" y="5468279"/>
            <a:ext cx="1577676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75" i="1" u="sng" dirty="0" err="1"/>
              <a:t>Fonte</a:t>
            </a:r>
            <a:r>
              <a:rPr lang="en-GB" sz="975" dirty="0"/>
              <a:t>: JRC, Lung et al, 2013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4A23DD-9A1B-BF48-ACAD-68F844C8E043}"/>
              </a:ext>
            </a:extLst>
          </p:cNvPr>
          <p:cNvSpPr/>
          <p:nvPr/>
        </p:nvSpPr>
        <p:spPr>
          <a:xfrm>
            <a:off x="3767340" y="5282967"/>
            <a:ext cx="4621897" cy="92546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xmlns="" id="{C27E6139-9DCF-8C42-AC89-059FC2887985}"/>
              </a:ext>
            </a:extLst>
          </p:cNvPr>
          <p:cNvSpPr txBox="1"/>
          <p:nvPr/>
        </p:nvSpPr>
        <p:spPr>
          <a:xfrm>
            <a:off x="268474" y="3368008"/>
            <a:ext cx="2451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Calibri"/>
                <a:cs typeface="Calibri"/>
              </a:rPr>
              <a:t>Il Sud Europa </a:t>
            </a:r>
            <a:r>
              <a:rPr lang="it-IT" sz="2000" dirty="0">
                <a:latin typeface="Calibri"/>
                <a:cs typeface="Calibri"/>
              </a:rPr>
              <a:t>rimarrà con </a:t>
            </a:r>
            <a:r>
              <a:rPr lang="it-IT" sz="2000" b="1" dirty="0">
                <a:solidFill>
                  <a:srgbClr val="FF0000"/>
                </a:solidFill>
                <a:latin typeface="Calibri"/>
                <a:cs typeface="Calibri"/>
              </a:rPr>
              <a:t>RISCHIO MOLTO ALTO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11" name="CasellaDiTesto 6">
            <a:extLst>
              <a:ext uri="{FF2B5EF4-FFF2-40B4-BE49-F238E27FC236}">
                <a16:creationId xmlns:a16="http://schemas.microsoft.com/office/drawing/2014/main" xmlns="" id="{BA951381-DB1F-CE42-A0CF-3C0F4FF9B762}"/>
              </a:ext>
            </a:extLst>
          </p:cNvPr>
          <p:cNvSpPr txBox="1"/>
          <p:nvPr/>
        </p:nvSpPr>
        <p:spPr>
          <a:xfrm>
            <a:off x="257338" y="1120676"/>
            <a:ext cx="2873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"/>
                <a:cs typeface="Calibri"/>
              </a:rPr>
              <a:t>L’Europa</a:t>
            </a:r>
            <a:r>
              <a:rPr lang="en-US" sz="2000" b="1" dirty="0">
                <a:latin typeface="Calibri"/>
                <a:cs typeface="Calibri"/>
              </a:rPr>
              <a:t> Centrale </a:t>
            </a:r>
            <a:r>
              <a:rPr lang="en-US" sz="2000" dirty="0">
                <a:latin typeface="Calibri"/>
                <a:cs typeface="Calibri"/>
              </a:rPr>
              <a:t>e la </a:t>
            </a:r>
            <a:r>
              <a:rPr lang="en-US" sz="2000" b="1" dirty="0">
                <a:latin typeface="Calibri"/>
                <a:cs typeface="Calibri"/>
              </a:rPr>
              <a:t>Scandinavia </a:t>
            </a:r>
            <a:r>
              <a:rPr lang="en-US" sz="2000" b="1" dirty="0" err="1">
                <a:latin typeface="Calibri"/>
                <a:cs typeface="Calibri"/>
              </a:rPr>
              <a:t>meridionale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006654"/>
                </a:solidFill>
                <a:latin typeface="Calibri"/>
                <a:cs typeface="Calibri"/>
              </a:rPr>
              <a:t>saranno</a:t>
            </a:r>
            <a:r>
              <a:rPr lang="en-US" sz="2000" dirty="0">
                <a:solidFill>
                  <a:srgbClr val="006654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006654"/>
                </a:solidFill>
                <a:latin typeface="Calibri"/>
                <a:cs typeface="Calibri"/>
              </a:rPr>
              <a:t>esposte</a:t>
            </a:r>
            <a:r>
              <a:rPr lang="en-US" sz="2000" dirty="0">
                <a:solidFill>
                  <a:srgbClr val="006654"/>
                </a:solidFill>
                <a:latin typeface="Calibri"/>
                <a:cs typeface="Calibri"/>
              </a:rPr>
              <a:t>   </a:t>
            </a:r>
            <a:r>
              <a:rPr lang="en-US" sz="2000" dirty="0">
                <a:latin typeface="Calibri"/>
                <a:cs typeface="Calibri"/>
              </a:rPr>
              <a:t>a</a:t>
            </a:r>
            <a:r>
              <a:rPr lang="en-US" sz="2000" dirty="0">
                <a:solidFill>
                  <a:srgbClr val="006654"/>
                </a:solidFill>
                <a:latin typeface="Calibri"/>
                <a:cs typeface="Calibri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RISCHIO ALTO e MEDIO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lang="it-IT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2AE573-9172-5D40-A9E9-6C85995529C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" t="3485" r="51149" b="25377"/>
          <a:stretch/>
        </p:blipFill>
        <p:spPr>
          <a:xfrm>
            <a:off x="4082272" y="1457215"/>
            <a:ext cx="4088276" cy="380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F5CB902-1492-1640-A387-45CEA986C6B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32" t="3239" r="2075" b="25059"/>
          <a:stretch/>
        </p:blipFill>
        <p:spPr>
          <a:xfrm>
            <a:off x="4116361" y="1466695"/>
            <a:ext cx="4066817" cy="38323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2451AC-FADE-A74A-A486-B77219B9536F}"/>
              </a:ext>
            </a:extLst>
          </p:cNvPr>
          <p:cNvSpPr/>
          <p:nvPr/>
        </p:nvSpPr>
        <p:spPr>
          <a:xfrm>
            <a:off x="12536733" y="5645051"/>
            <a:ext cx="4621897" cy="92546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xmlns="" id="{CA6D822F-8C23-EB42-862E-434F960914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9" t="85783" r="42004" b="7578"/>
          <a:stretch/>
        </p:blipFill>
        <p:spPr>
          <a:xfrm>
            <a:off x="3848692" y="5559580"/>
            <a:ext cx="4540520" cy="3467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DCC666-6E83-744D-90BD-B51FEFF3F854}"/>
              </a:ext>
            </a:extLst>
          </p:cNvPr>
          <p:cNvSpPr txBox="1"/>
          <p:nvPr/>
        </p:nvSpPr>
        <p:spPr>
          <a:xfrm>
            <a:off x="3863699" y="5322180"/>
            <a:ext cx="1053494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38" b="1" dirty="0"/>
              <a:t>Forest fire risk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0E6A6E-0D38-2649-AFA3-355869B7A7D8}"/>
              </a:ext>
            </a:extLst>
          </p:cNvPr>
          <p:cNvSpPr txBox="1"/>
          <p:nvPr/>
        </p:nvSpPr>
        <p:spPr>
          <a:xfrm>
            <a:off x="8250518" y="4759859"/>
            <a:ext cx="3616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hlinkClick r:id="rId3"/>
              </a:rPr>
              <a:t>https://www.theguardian.com/world/2018/jul/18/</a:t>
            </a:r>
            <a:r>
              <a:rPr lang="en-GB" sz="1000" dirty="0">
                <a:hlinkClick r:id="rId3"/>
              </a:rPr>
              <a:t>sweden-calls-for-help-as-arctic-circle-hit-by-wildfires</a:t>
            </a:r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xmlns="" val="6236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1418889" cy="52387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3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Cambiamenti</a:t>
            </a:r>
            <a:r>
              <a:rPr lang="en-GB" sz="3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precipitazioni</a:t>
            </a:r>
            <a:r>
              <a:rPr lang="en-GB" sz="3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intense – </a:t>
            </a:r>
            <a:r>
              <a:rPr lang="en-GB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2071-2100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418" y="6178156"/>
            <a:ext cx="240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Source: EURO-CORDEX, 2015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0300" y="5833537"/>
            <a:ext cx="3125194" cy="270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2" t="80451" r="57797" b="1478"/>
          <a:stretch/>
        </p:blipFill>
        <p:spPr>
          <a:xfrm>
            <a:off x="3017362" y="5516256"/>
            <a:ext cx="5044553" cy="135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1206" y="5233586"/>
            <a:ext cx="4095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Change in heavy rain amount (%)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989"/>
          <a:stretch/>
        </p:blipFill>
        <p:spPr>
          <a:xfrm>
            <a:off x="760633" y="691331"/>
            <a:ext cx="10621316" cy="44666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3250" y="954629"/>
            <a:ext cx="1650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Winter 2071-2100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2786" y="920817"/>
            <a:ext cx="1811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Summer 2071-2100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7135" y="5233217"/>
            <a:ext cx="6261652" cy="1548408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391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F62E6655-5454-4997-A344-4D54BE11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18DA9E1F-FFAD-4F9C-B502-AA3FF9F0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Scenari di cambiamento </a:t>
            </a:r>
            <a:r>
              <a:rPr lang="it-IT" b="1" dirty="0" smtClean="0">
                <a:solidFill>
                  <a:srgbClr val="FF0000"/>
                </a:solidFill>
              </a:rPr>
              <a:t>temperatura in ER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1" name="Immagine 10" descr="fig3_new.png">
            <a:extLst>
              <a:ext uri="{FF2B5EF4-FFF2-40B4-BE49-F238E27FC236}">
                <a16:creationId xmlns:a16="http://schemas.microsoft.com/office/drawing/2014/main" xmlns="" id="{50E6FEBF-76C5-40BC-BD2D-37EC5B82F5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496" y="782093"/>
            <a:ext cx="4945054" cy="30342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FA29548-9B7F-468A-BCC3-BA4D5E562C3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936" y="1495891"/>
            <a:ext cx="4438134" cy="3153549"/>
          </a:xfrm>
          <a:prstGeom prst="rect">
            <a:avLst/>
          </a:prstGeom>
          <a:noFill/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1B1C2E6E-88B4-46B3-87A4-8D13DFC1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1331" y="3816372"/>
            <a:ext cx="3316357" cy="221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73ACFEEA-C788-419A-A0C9-5053DEC68120}"/>
              </a:ext>
            </a:extLst>
          </p:cNvPr>
          <p:cNvSpPr/>
          <p:nvPr/>
        </p:nvSpPr>
        <p:spPr>
          <a:xfrm>
            <a:off x="5420139" y="5319392"/>
            <a:ext cx="31904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dirty="0"/>
              <a:t>https://ambiente.regione.emilia-romagna.it/it/cambiamenti-climatici/temi/la-regione-per-il-clima/strategia-regionale-per-i-cambiamenti-climatici</a:t>
            </a:r>
          </a:p>
        </p:txBody>
      </p:sp>
    </p:spTree>
    <p:extLst>
      <p:ext uri="{BB962C8B-B14F-4D97-AF65-F5344CB8AC3E}">
        <p14:creationId xmlns:p14="http://schemas.microsoft.com/office/powerpoint/2010/main" xmlns="" val="40446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323" y="1479886"/>
            <a:ext cx="8756152" cy="44396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5" name="Titolo 3"/>
          <p:cNvSpPr txBox="1">
            <a:spLocks/>
          </p:cNvSpPr>
          <p:nvPr/>
        </p:nvSpPr>
        <p:spPr>
          <a:xfrm>
            <a:off x="857213" y="0"/>
            <a:ext cx="11063979" cy="50632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it-IT" sz="3000" dirty="0" smtClean="0"/>
              <a:t>Cambiamenti su  </a:t>
            </a:r>
            <a:r>
              <a:rPr lang="it-IT" sz="3000" dirty="0"/>
              <a:t>8 macroaree + </a:t>
            </a:r>
            <a:r>
              <a:rPr lang="it-IT" sz="3000" dirty="0" smtClean="0"/>
              <a:t>10 </a:t>
            </a:r>
            <a:r>
              <a:rPr lang="it-IT" sz="3000" dirty="0"/>
              <a:t>centri urbani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00043"/>
            <a:ext cx="3428981" cy="452431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err="1" smtClean="0"/>
              <a:t>Pianura</a:t>
            </a:r>
            <a:r>
              <a:rPr lang="en-US" b="1" dirty="0" smtClean="0"/>
              <a:t> (OVEST, EST)</a:t>
            </a:r>
            <a:r>
              <a:rPr lang="en-US" dirty="0" smtClean="0"/>
              <a:t>: include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Comuni</a:t>
            </a:r>
            <a:r>
              <a:rPr lang="en-US" dirty="0" smtClean="0"/>
              <a:t> a quota </a:t>
            </a:r>
            <a:r>
              <a:rPr lang="en-US" dirty="0" err="1" smtClean="0"/>
              <a:t>inferiore</a:t>
            </a:r>
            <a:r>
              <a:rPr lang="en-US" dirty="0" smtClean="0"/>
              <a:t> a 200 </a:t>
            </a:r>
            <a:r>
              <a:rPr lang="en-US" dirty="0" err="1" smtClean="0"/>
              <a:t>metri</a:t>
            </a:r>
            <a:r>
              <a:rPr lang="en-US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err="1"/>
              <a:t>Collina</a:t>
            </a:r>
            <a:r>
              <a:rPr lang="en-US" b="1" dirty="0"/>
              <a:t> (OVEST, EST</a:t>
            </a:r>
            <a:r>
              <a:rPr lang="en-US" b="1" dirty="0" smtClean="0"/>
              <a:t>)</a:t>
            </a:r>
            <a:r>
              <a:rPr lang="en-US" dirty="0" smtClean="0"/>
              <a:t>: include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Comuni</a:t>
            </a:r>
            <a:r>
              <a:rPr lang="en-US" dirty="0" smtClean="0"/>
              <a:t> a quota </a:t>
            </a:r>
            <a:r>
              <a:rPr lang="en-US" dirty="0" err="1" smtClean="0"/>
              <a:t>compresa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200 e </a:t>
            </a:r>
            <a:r>
              <a:rPr lang="en-US" dirty="0" err="1" smtClean="0"/>
              <a:t>gli</a:t>
            </a:r>
            <a:r>
              <a:rPr lang="en-US" dirty="0" smtClean="0"/>
              <a:t> 800 </a:t>
            </a:r>
            <a:r>
              <a:rPr lang="en-US" dirty="0" err="1" smtClean="0"/>
              <a:t>metri</a:t>
            </a:r>
            <a:r>
              <a:rPr lang="en-US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 err="1"/>
              <a:t>Crinale</a:t>
            </a:r>
            <a:r>
              <a:rPr lang="en-US" b="1" dirty="0"/>
              <a:t> (OVEST, EST</a:t>
            </a:r>
            <a:r>
              <a:rPr lang="en-US" b="1" dirty="0" smtClean="0"/>
              <a:t>)</a:t>
            </a:r>
            <a:r>
              <a:rPr lang="en-US" dirty="0" smtClean="0"/>
              <a:t>: include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Comuni</a:t>
            </a:r>
            <a:r>
              <a:rPr lang="en-US" dirty="0" smtClean="0"/>
              <a:t> </a:t>
            </a:r>
            <a:r>
              <a:rPr lang="en-US" dirty="0"/>
              <a:t>a quota </a:t>
            </a:r>
            <a:r>
              <a:rPr lang="en-US" dirty="0" smtClean="0"/>
              <a:t>superior a 800 </a:t>
            </a:r>
            <a:r>
              <a:rPr lang="en-US" dirty="0" err="1" smtClean="0"/>
              <a:t>metri</a:t>
            </a:r>
            <a:r>
              <a:rPr lang="en-US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Area </a:t>
            </a:r>
            <a:r>
              <a:rPr lang="en-US" b="1" dirty="0" err="1"/>
              <a:t>costiera</a:t>
            </a:r>
            <a:r>
              <a:rPr lang="en-US" b="1" dirty="0"/>
              <a:t> </a:t>
            </a:r>
            <a:r>
              <a:rPr lang="en-US" b="1" dirty="0" smtClean="0"/>
              <a:t>(NORD, SUD)</a:t>
            </a:r>
            <a:r>
              <a:rPr lang="en-US" dirty="0" smtClean="0"/>
              <a:t> </a:t>
            </a:r>
            <a:r>
              <a:rPr lang="en-US" dirty="0"/>
              <a:t>: </a:t>
            </a:r>
            <a:r>
              <a:rPr lang="en-US" dirty="0" smtClean="0"/>
              <a:t>include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Comuni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 </a:t>
            </a:r>
            <a:r>
              <a:rPr lang="en-US" dirty="0" err="1" smtClean="0"/>
              <a:t>distano</a:t>
            </a:r>
            <a:r>
              <a:rPr lang="en-US" dirty="0" smtClean="0"/>
              <a:t> da mare </a:t>
            </a:r>
            <a:r>
              <a:rPr lang="en-US" dirty="0" err="1" smtClean="0"/>
              <a:t>meno</a:t>
            </a:r>
            <a:r>
              <a:rPr lang="en-US" dirty="0" smtClean="0"/>
              <a:t> di 5km;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err="1" smtClean="0"/>
              <a:t>Centri</a:t>
            </a:r>
            <a:r>
              <a:rPr lang="en-US" b="1" dirty="0" smtClean="0"/>
              <a:t> </a:t>
            </a:r>
            <a:r>
              <a:rPr lang="en-US" b="1" dirty="0" err="1" smtClean="0"/>
              <a:t>urbani</a:t>
            </a:r>
            <a:r>
              <a:rPr lang="en-US" dirty="0" smtClean="0"/>
              <a:t>: Piacenza, Parma, Reggio Emilia, Modena, Ferrara, Bologna, Ravenna Forli, Cesena, Rimini.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116" t="13991" r="5323" b="24082"/>
          <a:stretch>
            <a:fillRect/>
          </a:stretch>
        </p:blipFill>
        <p:spPr bwMode="auto">
          <a:xfrm>
            <a:off x="3333688" y="5770844"/>
            <a:ext cx="8858312" cy="108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992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41CD7EF-6CA4-420E-B600-3354B750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417C7B3D-44F6-48E5-9391-1223DA1FF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Temperatura media annua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826714BB-C76E-480B-8396-2392639EAC5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00" y="900000"/>
            <a:ext cx="5543266" cy="36000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1B632359-BAB4-4205-97DF-D29B4219BF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9670" y="725983"/>
            <a:ext cx="4597213" cy="2978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FD83B5-E7CB-449B-9A5B-92B8429AFF4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8728" y="3235951"/>
            <a:ext cx="4356132" cy="3036199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277039F0-E361-436E-B8D1-A60C4863B7DE}"/>
              </a:ext>
            </a:extLst>
          </p:cNvPr>
          <p:cNvSpPr/>
          <p:nvPr/>
        </p:nvSpPr>
        <p:spPr>
          <a:xfrm>
            <a:off x="366699" y="5261393"/>
            <a:ext cx="3364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Collina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(PAESC) </a:t>
            </a:r>
            <a:endParaRPr lang="it-IT" sz="3200" dirty="0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xmlns="" id="{2A67095D-64CB-4034-A6C5-94350FBB9708}"/>
              </a:ext>
            </a:extLst>
          </p:cNvPr>
          <p:cNvSpPr/>
          <p:nvPr/>
        </p:nvSpPr>
        <p:spPr>
          <a:xfrm>
            <a:off x="3980329" y="5190565"/>
            <a:ext cx="1425389" cy="632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248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357948" y="2885126"/>
            <a:ext cx="11418277" cy="1177423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 osservato</a:t>
            </a:r>
            <a:endParaRPr kumimoji="0" lang="it-IT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FF1B9665-359D-401C-83B7-70644150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86A3229C-7908-432D-977F-C5941AF5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Precipitazioni annue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D62C25A-2925-4B49-AC64-091908CF80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00" y="900000"/>
            <a:ext cx="5543274" cy="3600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300DE034-6C56-4E93-830A-EB9E1382CB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1262" y="712688"/>
            <a:ext cx="4611537" cy="2988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CDC1A0CD-13DE-4B30-B903-FAD8787AEB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0289" y="3188350"/>
            <a:ext cx="4550318" cy="3168000"/>
          </a:xfrm>
          <a:prstGeom prst="rect">
            <a:avLst/>
          </a:prstGeom>
        </p:spPr>
      </p:pic>
      <p:sp>
        <p:nvSpPr>
          <p:cNvPr id="13" name="Freccia a destra 12">
            <a:extLst>
              <a:ext uri="{FF2B5EF4-FFF2-40B4-BE49-F238E27FC236}">
                <a16:creationId xmlns:a16="http://schemas.microsoft.com/office/drawing/2014/main" xmlns="" id="{63165EAC-D4A3-498D-A8F2-8E3A5329E2A6}"/>
              </a:ext>
            </a:extLst>
          </p:cNvPr>
          <p:cNvSpPr/>
          <p:nvPr/>
        </p:nvSpPr>
        <p:spPr>
          <a:xfrm>
            <a:off x="3980329" y="5190565"/>
            <a:ext cx="1425389" cy="632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DDF0153F-F026-45A4-8090-82860A94D1E7}"/>
              </a:ext>
            </a:extLst>
          </p:cNvPr>
          <p:cNvSpPr/>
          <p:nvPr/>
        </p:nvSpPr>
        <p:spPr>
          <a:xfrm>
            <a:off x="366699" y="5261393"/>
            <a:ext cx="3364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Collina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(PAESC)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23926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it-IT" b="1" dirty="0" smtClean="0">
                <a:solidFill>
                  <a:srgbClr val="FF0000"/>
                </a:solidFill>
              </a:rPr>
              <a:t>	Scenari </a:t>
            </a:r>
            <a:r>
              <a:rPr lang="it-IT" b="1" dirty="0" smtClean="0">
                <a:solidFill>
                  <a:srgbClr val="FF0000"/>
                </a:solidFill>
              </a:rPr>
              <a:t>di fabbisogno irriguo</a:t>
            </a:r>
          </a:p>
        </p:txBody>
      </p:sp>
      <p:sp>
        <p:nvSpPr>
          <p:cNvPr id="24" name="Segnaposto contenuto 2"/>
          <p:cNvSpPr txBox="1">
            <a:spLocks/>
          </p:cNvSpPr>
          <p:nvPr/>
        </p:nvSpPr>
        <p:spPr bwMode="auto">
          <a:xfrm>
            <a:off x="527382" y="1227734"/>
            <a:ext cx="11135783" cy="90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73050" indent="-273050" eaLnBrk="0" hangingPunct="0">
              <a:spcBef>
                <a:spcPct val="50000"/>
              </a:spcBef>
              <a:buClr>
                <a:srgbClr val="4F81BD"/>
              </a:buClr>
              <a:buSzPct val="76000"/>
              <a:buFont typeface="Wingdings 3" pitchFamily="18" charset="2"/>
              <a:buChar char=""/>
              <a:defRPr/>
            </a:pPr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</a:rPr>
              <a:t>Irrigation demand scenario</a:t>
            </a:r>
          </a:p>
          <a:p>
            <a:pPr marL="273050" indent="-273050" eaLnBrk="0" hangingPunct="0">
              <a:spcBef>
                <a:spcPct val="50000"/>
              </a:spcBef>
              <a:buClr>
                <a:srgbClr val="4F81BD"/>
              </a:buClr>
              <a:buSzPct val="76000"/>
              <a:buFont typeface="Wingdings 3" pitchFamily="18" charset="2"/>
              <a:buChar char=""/>
              <a:defRPr/>
            </a:pPr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</a:rPr>
              <a:t>kiwifruit, 2021-2050, Faenza area</a:t>
            </a:r>
            <a:endParaRPr lang="it-IT" sz="24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2" name="Rettangolo arrotondato 41"/>
          <p:cNvSpPr/>
          <p:nvPr/>
        </p:nvSpPr>
        <p:spPr>
          <a:xfrm>
            <a:off x="3791744" y="1916832"/>
            <a:ext cx="1219200" cy="612934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marL="274320" indent="-274320" algn="just">
              <a:lnSpc>
                <a:spcPct val="150000"/>
              </a:lnSpc>
              <a:buFont typeface="Wingdings 3"/>
              <a:buChar char=""/>
            </a:pPr>
            <a:endParaRPr lang="it-IT" sz="2000" dirty="0">
              <a:solidFill>
                <a:srgbClr val="1F497D">
                  <a:lumMod val="75000"/>
                </a:srgbClr>
              </a:solidFill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Gruppo 4"/>
          <p:cNvGrpSpPr/>
          <p:nvPr/>
        </p:nvGrpSpPr>
        <p:grpSpPr>
          <a:xfrm>
            <a:off x="2159563" y="2270180"/>
            <a:ext cx="7872875" cy="3816424"/>
            <a:chOff x="1587014" y="2276872"/>
            <a:chExt cx="5904656" cy="3816424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6191" t="15914" r="6147" b="1501"/>
            <a:stretch>
              <a:fillRect/>
            </a:stretch>
          </p:blipFill>
          <p:spPr bwMode="auto">
            <a:xfrm>
              <a:off x="1587014" y="2276872"/>
              <a:ext cx="5904656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5" name="Connettore 1 54"/>
            <p:cNvCxnSpPr/>
            <p:nvPr/>
          </p:nvCxnSpPr>
          <p:spPr>
            <a:xfrm rot="5400000">
              <a:off x="3219450" y="4048125"/>
              <a:ext cx="33147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7" name="Diagramma 56"/>
          <p:cNvGraphicFramePr/>
          <p:nvPr/>
        </p:nvGraphicFramePr>
        <p:xfrm>
          <a:off x="239349" y="6406681"/>
          <a:ext cx="11809312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Freccia a sinistra 8">
            <a:hlinkClick r:id="" action="ppaction://noaction"/>
          </p:cNvPr>
          <p:cNvSpPr/>
          <p:nvPr/>
        </p:nvSpPr>
        <p:spPr>
          <a:xfrm>
            <a:off x="10887456" y="6373368"/>
            <a:ext cx="130454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5376" t="4221" r="5376" b="2983"/>
          <a:stretch>
            <a:fillRect/>
          </a:stretch>
        </p:blipFill>
        <p:spPr bwMode="auto">
          <a:xfrm>
            <a:off x="-48684" y="0"/>
            <a:ext cx="1209463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F70836B-856E-440A-B4F9-2E8D44B90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43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63B2207C-7A21-485F-B168-5FE2AA93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Piano Territoriale Metropolitano Bologna</a:t>
            </a: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xmlns="" id="{ADBFC9BA-BC7E-4E67-89B6-8B854186FDE9}"/>
              </a:ext>
            </a:extLst>
          </p:cNvPr>
          <p:cNvSpPr txBox="1"/>
          <p:nvPr/>
        </p:nvSpPr>
        <p:spPr>
          <a:xfrm>
            <a:off x="2824622" y="1141950"/>
            <a:ext cx="6141954" cy="576064"/>
          </a:xfrm>
          <a:prstGeom prst="rect">
            <a:avLst/>
          </a:prstGeom>
          <a:noFill/>
          <a:ln>
            <a:noFill/>
          </a:ln>
        </p:spPr>
        <p:txBody>
          <a:bodyPr lIns="108846" tIns="54423" rIns="108846" bIns="54423"/>
          <a:lstStyle/>
          <a:p>
            <a:pPr algn="ctr"/>
            <a:r>
              <a:rPr lang="it-IT" sz="2200" b="1" u="sng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Temperatura media annua: presente e futuro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xmlns="" id="{0A85F0B0-FC0C-4495-9547-B361BB490CB5}"/>
              </a:ext>
            </a:extLst>
          </p:cNvPr>
          <p:cNvSpPr txBox="1"/>
          <p:nvPr/>
        </p:nvSpPr>
        <p:spPr>
          <a:xfrm>
            <a:off x="8113440" y="2079764"/>
            <a:ext cx="3455168" cy="432048"/>
          </a:xfrm>
          <a:prstGeom prst="rect">
            <a:avLst/>
          </a:prstGeom>
          <a:noFill/>
          <a:ln>
            <a:noFill/>
          </a:ln>
        </p:spPr>
        <p:txBody>
          <a:bodyPr lIns="108846" tIns="54423" rIns="108846" bIns="54423"/>
          <a:lstStyle/>
          <a:p>
            <a:r>
              <a:rPr lang="it-IT" sz="2000" spc="-1" dirty="0">
                <a:latin typeface="Arial"/>
              </a:rPr>
              <a:t>2021-2050 scenario RCP4.5</a:t>
            </a:r>
            <a:r>
              <a:rPr lang="it-IT" sz="1600" spc="-1" dirty="0">
                <a:latin typeface="Arial"/>
              </a:rPr>
              <a:t> </a:t>
            </a:r>
          </a:p>
        </p:txBody>
      </p:sp>
      <p:sp>
        <p:nvSpPr>
          <p:cNvPr id="8" name="TextShape 3">
            <a:extLst>
              <a:ext uri="{FF2B5EF4-FFF2-40B4-BE49-F238E27FC236}">
                <a16:creationId xmlns:a16="http://schemas.microsoft.com/office/drawing/2014/main" xmlns="" id="{9C3AE975-7CC8-4516-BDE3-C396B44C89ED}"/>
              </a:ext>
            </a:extLst>
          </p:cNvPr>
          <p:cNvSpPr txBox="1"/>
          <p:nvPr/>
        </p:nvSpPr>
        <p:spPr>
          <a:xfrm>
            <a:off x="623392" y="2079764"/>
            <a:ext cx="1569392" cy="432048"/>
          </a:xfrm>
          <a:prstGeom prst="rect">
            <a:avLst/>
          </a:prstGeom>
          <a:noFill/>
          <a:ln>
            <a:noFill/>
          </a:ln>
        </p:spPr>
        <p:txBody>
          <a:bodyPr lIns="108846" tIns="54423" rIns="108846" bIns="54423"/>
          <a:lstStyle/>
          <a:p>
            <a:r>
              <a:rPr lang="it-IT" sz="2000" spc="-1" dirty="0">
                <a:latin typeface="Arial"/>
              </a:rPr>
              <a:t>1961-1990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C6AC5B1-055C-46CF-94EF-3981A0D2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1778" y="5631885"/>
            <a:ext cx="3114262" cy="40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1A38E90-A875-4CAD-82BF-810ABDC1F1DE}"/>
              </a:ext>
            </a:extLst>
          </p:cNvPr>
          <p:cNvSpPr txBox="1"/>
          <p:nvPr/>
        </p:nvSpPr>
        <p:spPr>
          <a:xfrm>
            <a:off x="6456040" y="585515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°C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5EB1B2DA-BDC8-4B60-81C8-BE357A9EA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642" y="2747468"/>
            <a:ext cx="2520000" cy="2292151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CC330E0B-49D4-4A40-B72F-AC775E68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658" y="2813418"/>
            <a:ext cx="2664438" cy="27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Shape 3">
            <a:extLst>
              <a:ext uri="{FF2B5EF4-FFF2-40B4-BE49-F238E27FC236}">
                <a16:creationId xmlns:a16="http://schemas.microsoft.com/office/drawing/2014/main" xmlns="" id="{D5F10FD8-8678-4C97-B675-9A449A9DFB39}"/>
              </a:ext>
            </a:extLst>
          </p:cNvPr>
          <p:cNvSpPr txBox="1"/>
          <p:nvPr/>
        </p:nvSpPr>
        <p:spPr>
          <a:xfrm>
            <a:off x="4540400" y="2062635"/>
            <a:ext cx="1569392" cy="432048"/>
          </a:xfrm>
          <a:prstGeom prst="rect">
            <a:avLst/>
          </a:prstGeom>
          <a:noFill/>
          <a:ln>
            <a:noFill/>
          </a:ln>
        </p:spPr>
        <p:txBody>
          <a:bodyPr lIns="108846" tIns="54423" rIns="108846" bIns="54423"/>
          <a:lstStyle/>
          <a:p>
            <a:r>
              <a:rPr lang="it-IT" sz="2000" spc="-1" dirty="0">
                <a:latin typeface="Arial"/>
              </a:rPr>
              <a:t>1991-2018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E47AA32-8045-4365-963E-1E8E42D102FE}"/>
              </a:ext>
            </a:extLst>
          </p:cNvPr>
          <p:cNvSpPr/>
          <p:nvPr/>
        </p:nvSpPr>
        <p:spPr>
          <a:xfrm>
            <a:off x="8222482" y="2664814"/>
            <a:ext cx="2700160" cy="26363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xmlns="" id="{160F0A89-38DB-4938-8469-20592B80A845}"/>
              </a:ext>
            </a:extLst>
          </p:cNvPr>
          <p:cNvSpPr/>
          <p:nvPr/>
        </p:nvSpPr>
        <p:spPr>
          <a:xfrm>
            <a:off x="4355729" y="2663283"/>
            <a:ext cx="2604367" cy="2637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9175A1A8-33B0-4B49-AD4B-09D21945D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367" y="2695296"/>
            <a:ext cx="2462107" cy="252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Up Arrow 24">
            <a:extLst>
              <a:ext uri="{FF2B5EF4-FFF2-40B4-BE49-F238E27FC236}">
                <a16:creationId xmlns:a16="http://schemas.microsoft.com/office/drawing/2014/main" xmlns="" id="{F1F842CF-93AE-4F7F-819E-92D08EF05213}"/>
              </a:ext>
            </a:extLst>
          </p:cNvPr>
          <p:cNvSpPr/>
          <p:nvPr/>
        </p:nvSpPr>
        <p:spPr>
          <a:xfrm>
            <a:off x="11068595" y="3101996"/>
            <a:ext cx="319931" cy="119109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994958A3-752C-4957-8693-F5FF57A1E08C}"/>
              </a:ext>
            </a:extLst>
          </p:cNvPr>
          <p:cNvSpPr/>
          <p:nvPr/>
        </p:nvSpPr>
        <p:spPr>
          <a:xfrm>
            <a:off x="407367" y="2663283"/>
            <a:ext cx="2743200" cy="2637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7356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5CD6DE0-5A2D-421B-8E73-E7007A2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9B64-92B3-41B2-9E2F-0CA8584FECAA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B63482FD-35F9-460C-8686-FD599F2AF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Piano Territoriale Metropolitano Bologna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5D1CCCAF-2803-4775-97E3-024AF6A4B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985" y="1913178"/>
            <a:ext cx="2860477" cy="288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9A4BF0B9-ECD0-42A9-B975-0305E10B5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1989000"/>
            <a:ext cx="2850711" cy="288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CE1A9E47-E7EA-438F-AA72-D4A7685845B0}"/>
              </a:ext>
            </a:extLst>
          </p:cNvPr>
          <p:cNvSpPr/>
          <p:nvPr/>
        </p:nvSpPr>
        <p:spPr>
          <a:xfrm>
            <a:off x="3829051" y="1454097"/>
            <a:ext cx="1790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spc="-1" dirty="0">
                <a:latin typeface="Arial"/>
              </a:rPr>
              <a:t>1961—1990</a:t>
            </a:r>
          </a:p>
        </p:txBody>
      </p:sp>
      <p:sp>
        <p:nvSpPr>
          <p:cNvPr id="12" name="TextShape 1">
            <a:extLst>
              <a:ext uri="{FF2B5EF4-FFF2-40B4-BE49-F238E27FC236}">
                <a16:creationId xmlns:a16="http://schemas.microsoft.com/office/drawing/2014/main" xmlns="" id="{7C58E0E4-9760-4F72-AF1C-8867C4815090}"/>
              </a:ext>
            </a:extLst>
          </p:cNvPr>
          <p:cNvSpPr txBox="1"/>
          <p:nvPr/>
        </p:nvSpPr>
        <p:spPr>
          <a:xfrm>
            <a:off x="2867485" y="786722"/>
            <a:ext cx="6141954" cy="397626"/>
          </a:xfrm>
          <a:prstGeom prst="rect">
            <a:avLst/>
          </a:prstGeom>
          <a:noFill/>
          <a:ln>
            <a:noFill/>
          </a:ln>
        </p:spPr>
        <p:txBody>
          <a:bodyPr lIns="108846" tIns="54423" rIns="108846" bIns="54423"/>
          <a:lstStyle/>
          <a:p>
            <a:pPr algn="ctr"/>
            <a:r>
              <a:rPr lang="it-IT" sz="2200" b="1" u="sng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Precipitazione annua: presente e futuro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942E37FB-A582-497D-A747-38573833E1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882991"/>
            <a:ext cx="2743200" cy="490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770C961D-1A2C-4B56-85FC-5D668C13BA25}"/>
              </a:ext>
            </a:extLst>
          </p:cNvPr>
          <p:cNvSpPr/>
          <p:nvPr/>
        </p:nvSpPr>
        <p:spPr>
          <a:xfrm>
            <a:off x="6572250" y="1456748"/>
            <a:ext cx="3678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spc="-1" dirty="0">
                <a:latin typeface="Arial"/>
              </a:rPr>
              <a:t>2021-2050, scenario RCP4.5</a:t>
            </a:r>
          </a:p>
        </p:txBody>
      </p: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xmlns="" id="{C44A9C8C-D2E4-49DE-999A-CBF442157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3625030"/>
              </p:ext>
            </p:extLst>
          </p:nvPr>
        </p:nvGraphicFramePr>
        <p:xfrm>
          <a:off x="1585913" y="5426764"/>
          <a:ext cx="9767887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721">
                  <a:extLst>
                    <a:ext uri="{9D8B030D-6E8A-4147-A177-3AD203B41FA5}">
                      <a16:colId xmlns:a16="http://schemas.microsoft.com/office/drawing/2014/main" xmlns="" val="1232344322"/>
                    </a:ext>
                  </a:extLst>
                </a:gridCol>
                <a:gridCol w="1798478">
                  <a:extLst>
                    <a:ext uri="{9D8B030D-6E8A-4147-A177-3AD203B41FA5}">
                      <a16:colId xmlns:a16="http://schemas.microsoft.com/office/drawing/2014/main" xmlns="" val="2006903930"/>
                    </a:ext>
                  </a:extLst>
                </a:gridCol>
                <a:gridCol w="1785804">
                  <a:extLst>
                    <a:ext uri="{9D8B030D-6E8A-4147-A177-3AD203B41FA5}">
                      <a16:colId xmlns:a16="http://schemas.microsoft.com/office/drawing/2014/main" xmlns="" val="3835809568"/>
                    </a:ext>
                  </a:extLst>
                </a:gridCol>
                <a:gridCol w="1650628">
                  <a:extLst>
                    <a:ext uri="{9D8B030D-6E8A-4147-A177-3AD203B41FA5}">
                      <a16:colId xmlns:a16="http://schemas.microsoft.com/office/drawing/2014/main" xmlns="" val="748450783"/>
                    </a:ext>
                  </a:extLst>
                </a:gridCol>
                <a:gridCol w="1650628">
                  <a:extLst>
                    <a:ext uri="{9D8B030D-6E8A-4147-A177-3AD203B41FA5}">
                      <a16:colId xmlns:a16="http://schemas.microsoft.com/office/drawing/2014/main" xmlns="" val="4281859061"/>
                    </a:ext>
                  </a:extLst>
                </a:gridCol>
                <a:gridCol w="1650628">
                  <a:extLst>
                    <a:ext uri="{9D8B030D-6E8A-4147-A177-3AD203B41FA5}">
                      <a16:colId xmlns:a16="http://schemas.microsoft.com/office/drawing/2014/main" xmlns="" val="13668533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Precipitazione</a:t>
                      </a:r>
                      <a:endParaRPr lang="it-IT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(mm)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Inverno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Primavera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Estate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Autunno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Anno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13993159"/>
                  </a:ext>
                </a:extLst>
              </a:tr>
              <a:tr h="114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1961-1990 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200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230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180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260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870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24701336"/>
                  </a:ext>
                </a:extLst>
              </a:tr>
              <a:tr h="114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2021-2050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190 (± 20)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170 (± 35)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160 (± 20)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275 (± 25)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795 (± 100)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21756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384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8"/>
          <p:cNvSpPr txBox="1">
            <a:spLocks noGrp="1"/>
          </p:cNvSpPr>
          <p:nvPr>
            <p:ph type="title"/>
          </p:nvPr>
        </p:nvSpPr>
        <p:spPr>
          <a:xfrm>
            <a:off x="1184833" y="112247"/>
            <a:ext cx="9950400" cy="3316800"/>
          </a:xfrm>
          <a:prstGeom prst="rect">
            <a:avLst/>
          </a:prstGeom>
        </p:spPr>
        <p:txBody>
          <a:bodyPr spcFirstLastPara="1" wrap="square" lIns="91426" tIns="45698" rIns="91426" bIns="45698" anchor="t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  <a:p>
            <a:endParaRPr>
              <a:solidFill>
                <a:srgbClr val="FF0000"/>
              </a:solidFill>
            </a:endParaRPr>
          </a:p>
          <a:p>
            <a:endParaRPr>
              <a:solidFill>
                <a:srgbClr val="FF0000"/>
              </a:solidFill>
            </a:endParaRPr>
          </a:p>
          <a:p>
            <a:pPr algn="ctr"/>
            <a:r>
              <a:rPr lang="it" sz="4700" dirty="0">
                <a:solidFill>
                  <a:srgbClr val="FF0000"/>
                </a:solidFill>
              </a:rPr>
              <a:t>Grazie per l’attenzione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33" name="Google Shape;433;p58" descr="logo_oss_clima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0705" y="2721435"/>
            <a:ext cx="1985167" cy="19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570" y="5111170"/>
            <a:ext cx="2399233" cy="1476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/>
          <p:nvPr/>
        </p:nvSpPr>
        <p:spPr>
          <a:xfrm>
            <a:off x="211765" y="0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9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66"/>
              </a:buClr>
              <a:buSzPts val="4500"/>
            </a:pPr>
            <a:r>
              <a:rPr lang="it" sz="4700" dirty="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Climatologia in Emilia-Romagna</a:t>
            </a:r>
            <a:endParaRPr sz="4700">
              <a:solidFill>
                <a:srgbClr val="FFFF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1003" y="1581603"/>
            <a:ext cx="3663367" cy="284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0" descr="logo_oss_clima1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591833" y="1056137"/>
            <a:ext cx="839467" cy="80916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0"/>
          <p:cNvSpPr/>
          <p:nvPr/>
        </p:nvSpPr>
        <p:spPr>
          <a:xfrm>
            <a:off x="211767" y="1164033"/>
            <a:ext cx="3774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60929" rIns="121892" bIns="60929" anchor="t" anchorCtr="0">
            <a:noAutofit/>
          </a:bodyPr>
          <a:lstStyle/>
          <a:p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Osservatorio clima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it" sz="2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https://www.arpae.it/clima</a:t>
            </a:r>
            <a:endParaRPr/>
          </a:p>
          <a:p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30"/>
          <p:cNvPicPr preferRelativeResize="0"/>
          <p:nvPr/>
        </p:nvPicPr>
        <p:blipFill rotWithShape="1">
          <a:blip r:embed="rId5">
            <a:alphaModFix/>
          </a:blip>
          <a:srcRect t="12203" b="4726"/>
          <a:stretch/>
        </p:blipFill>
        <p:spPr>
          <a:xfrm>
            <a:off x="6210437" y="3090803"/>
            <a:ext cx="5823833" cy="262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0"/>
          <p:cNvPicPr preferRelativeResize="0"/>
          <p:nvPr/>
        </p:nvPicPr>
        <p:blipFill rotWithShape="1">
          <a:blip r:embed="rId6">
            <a:alphaModFix/>
          </a:blip>
          <a:srcRect l="24790" t="18126" r="25836"/>
          <a:stretch/>
        </p:blipFill>
        <p:spPr>
          <a:xfrm>
            <a:off x="6096000" y="3471470"/>
            <a:ext cx="3584768" cy="322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0"/>
          <p:cNvPicPr preferRelativeResize="0"/>
          <p:nvPr/>
        </p:nvPicPr>
        <p:blipFill rotWithShape="1">
          <a:blip r:embed="rId7">
            <a:alphaModFix/>
          </a:blip>
          <a:srcRect l="24811" t="12167" r="25891" b="3806"/>
          <a:stretch/>
        </p:blipFill>
        <p:spPr>
          <a:xfrm>
            <a:off x="305900" y="1865300"/>
            <a:ext cx="5033728" cy="482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4105" y="913003"/>
            <a:ext cx="4270167" cy="3802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/>
        </p:nvSpPr>
        <p:spPr>
          <a:xfrm>
            <a:off x="211765" y="0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9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66"/>
              </a:buClr>
              <a:buSzPts val="4500"/>
            </a:pPr>
            <a:r>
              <a:rPr lang="it" sz="4700" dirty="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Serie storiche</a:t>
            </a:r>
            <a:endParaRPr sz="4700">
              <a:solidFill>
                <a:srgbClr val="FFFF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001" y="1939137"/>
            <a:ext cx="8695233" cy="464583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 txBox="1"/>
          <p:nvPr/>
        </p:nvSpPr>
        <p:spPr>
          <a:xfrm>
            <a:off x="5674265" y="763628"/>
            <a:ext cx="5808000" cy="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algn="r">
              <a:buClr>
                <a:schemeClr val="accent3"/>
              </a:buClr>
              <a:buSzPts val="1900"/>
            </a:pPr>
            <a:r>
              <a:rPr lang="it" sz="27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Tmin e Tmax giornaliere (60 stazioni)</a:t>
            </a:r>
            <a:endParaRPr/>
          </a:p>
          <a:p>
            <a:pPr algn="r"/>
            <a:r>
              <a:rPr lang="it" sz="27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Prec giornaliere (254 stazioni)</a:t>
            </a:r>
            <a:endParaRPr/>
          </a:p>
          <a:p>
            <a:pPr algn="r">
              <a:buClr>
                <a:schemeClr val="accent3"/>
              </a:buClr>
              <a:buSzPts val="2470"/>
            </a:pPr>
            <a:endParaRPr sz="35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algn="r"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2470"/>
            </a:pPr>
            <a:endParaRPr sz="35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0" name="Google Shape;170;p32"/>
          <p:cNvSpPr txBox="1"/>
          <p:nvPr/>
        </p:nvSpPr>
        <p:spPr>
          <a:xfrm>
            <a:off x="9219400" y="6102567"/>
            <a:ext cx="23892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r>
              <a:rPr lang="it">
                <a:solidFill>
                  <a:srgbClr val="FFFFFF"/>
                </a:solidFill>
              </a:rPr>
              <a:t>Antolini et al, 2015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>
            <a:spLocks noGrp="1"/>
          </p:cNvSpPr>
          <p:nvPr>
            <p:ph type="title"/>
          </p:nvPr>
        </p:nvSpPr>
        <p:spPr>
          <a:xfrm>
            <a:off x="207567" y="146445"/>
            <a:ext cx="99504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698" rIns="91426" bIns="45698" anchor="t" anchorCtr="0">
            <a:noAutofit/>
          </a:bodyPr>
          <a:lstStyle/>
          <a:p>
            <a:r>
              <a:rPr lang="it" sz="4700" dirty="0">
                <a:solidFill>
                  <a:srgbClr val="FFFF66"/>
                </a:solidFill>
              </a:rPr>
              <a:t>Osservatorio Clima a supporto della pianificazione</a:t>
            </a:r>
            <a:endParaRPr sz="4700">
              <a:solidFill>
                <a:srgbClr val="FFFF66"/>
              </a:solidFill>
            </a:endParaRPr>
          </a:p>
        </p:txBody>
      </p:sp>
      <p:sp>
        <p:nvSpPr>
          <p:cNvPr id="351" name="Google Shape;351;p50"/>
          <p:cNvSpPr txBox="1">
            <a:spLocks noGrp="1"/>
          </p:cNvSpPr>
          <p:nvPr>
            <p:ph type="body" idx="1"/>
          </p:nvPr>
        </p:nvSpPr>
        <p:spPr>
          <a:xfrm>
            <a:off x="606700" y="2120333"/>
            <a:ext cx="10515600" cy="38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698" rIns="91426" bIns="4569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it" dirty="0">
                <a:solidFill>
                  <a:srgbClr val="FFFFFF"/>
                </a:solidFill>
              </a:rPr>
              <a:t>Strategia di mitigazione e adattamento per i cambiamenti climatici  della Regione Emilia-Romagna;</a:t>
            </a:r>
            <a:endParaRPr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it" dirty="0">
                <a:solidFill>
                  <a:srgbClr val="FFFFFF"/>
                </a:solidFill>
              </a:rPr>
              <a:t>Forum Clima Regionale Regione Emilia-Romagna -Piani d'Azione per l'Energia Sostenibile e il Clima (PAESC)</a:t>
            </a:r>
            <a:endParaRPr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it" dirty="0">
                <a:solidFill>
                  <a:srgbClr val="FFFFFF"/>
                </a:solidFill>
              </a:rPr>
              <a:t>Piano Territoriale Metropolitano Bologna (PTM);</a:t>
            </a:r>
            <a:endParaRPr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it" dirty="0"/>
              <a:t>Piani Urbanistici Generali (PUG-Bologna);</a:t>
            </a:r>
            <a:endParaRPr/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it" dirty="0"/>
              <a:t>Piani di adattamento comunali (es. Reggio Emilia, Milano)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698" rIns="91426" bIns="45698" anchor="ctr" anchorCtr="0">
            <a:noAutofit/>
          </a:bodyPr>
          <a:lstStyle/>
          <a:p>
            <a:fld id="{00000000-1234-1234-1234-123412341234}" type="slidenum">
              <a:rPr lang="it"/>
              <a:pPr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/>
        </p:nvSpPr>
        <p:spPr>
          <a:xfrm>
            <a:off x="211765" y="0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9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66"/>
              </a:buClr>
              <a:buSzPts val="4500"/>
            </a:pPr>
            <a:r>
              <a:rPr lang="it" sz="4700" dirty="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Temperature globali e locali</a:t>
            </a:r>
            <a:endParaRPr sz="4700">
              <a:solidFill>
                <a:srgbClr val="FFFF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923200"/>
            <a:ext cx="8612867" cy="564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9370" y="5225533"/>
            <a:ext cx="5401769" cy="130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3237" y="71597"/>
            <a:ext cx="3348767" cy="1301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/>
        </p:nvSpPr>
        <p:spPr>
          <a:xfrm>
            <a:off x="211765" y="0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9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66"/>
              </a:buClr>
              <a:buSzPts val="4500"/>
            </a:pPr>
            <a:r>
              <a:rPr lang="it" sz="4700" dirty="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Anno 2019</a:t>
            </a:r>
            <a:endParaRPr sz="4700">
              <a:solidFill>
                <a:srgbClr val="FFFF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1"/>
          <p:cNvSpPr txBox="1"/>
          <p:nvPr/>
        </p:nvSpPr>
        <p:spPr>
          <a:xfrm>
            <a:off x="74300" y="3874833"/>
            <a:ext cx="5343200" cy="29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Rapporto WMO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55" indent="-423301">
              <a:buClr>
                <a:srgbClr val="FFFFFF"/>
              </a:buClr>
              <a:buSzPts val="1400"/>
              <a:buFont typeface="Lato"/>
              <a:buChar char="-"/>
            </a:pPr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il 2019 è stato il secondo anno più caldo dal 1850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55" indent="-423301">
              <a:buClr>
                <a:srgbClr val="FFFFFF"/>
              </a:buClr>
              <a:buSzPts val="1400"/>
              <a:buFont typeface="Lato"/>
              <a:buChar char="-"/>
            </a:pPr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gli anni 2015-2019 sono i cinque anni più caldi registrati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55" indent="-423301">
              <a:buClr>
                <a:srgbClr val="FFFFFF"/>
              </a:buClr>
              <a:buSzPts val="1400"/>
              <a:buFont typeface="Lato"/>
              <a:buChar char="-"/>
            </a:pPr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il periodo 2010-2019 è il decennio più caldo mai registrato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55" indent="-423301">
              <a:buClr>
                <a:srgbClr val="FFFFFF"/>
              </a:buClr>
              <a:buSzPts val="1400"/>
              <a:buFont typeface="Lato"/>
              <a:buChar char="-"/>
            </a:pPr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dagli anni ’80, ogni decennio successivo è stato più caldo di qualsiasi decennio precedente dal 1850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00" y="765565"/>
            <a:ext cx="5343133" cy="310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4" y="65119"/>
            <a:ext cx="4165401" cy="33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/>
          <p:nvPr/>
        </p:nvSpPr>
        <p:spPr>
          <a:xfrm>
            <a:off x="6763967" y="5053267"/>
            <a:ext cx="5343200" cy="1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r>
              <a:rPr lang="it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 Emilia-Romagna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55" indent="-423301">
              <a:buClr>
                <a:srgbClr val="FFFFFF"/>
              </a:buClr>
              <a:buSzPts val="1400"/>
              <a:buFont typeface="Lato"/>
              <a:buChar char="-"/>
            </a:pPr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quarto anno più caldo (dopo 2014, 2015 e 2018) dal 1961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55" indent="-423301">
              <a:buClr>
                <a:srgbClr val="FFFFFF"/>
              </a:buClr>
              <a:buSzPts val="1400"/>
              <a:buFont typeface="Lato"/>
              <a:buChar char="-"/>
            </a:pPr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inverno più caldo dal 1961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55" indent="-423301">
              <a:buClr>
                <a:srgbClr val="FFFFFF"/>
              </a:buClr>
              <a:buSzPts val="1400"/>
              <a:buFont typeface="Lato"/>
              <a:buChar char="-"/>
            </a:pPr>
            <a:r>
              <a:rPr lang="it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piogge record in maggio e novembre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1265" y="2317100"/>
            <a:ext cx="4072200" cy="2736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8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quinozio">
  <a:themeElements>
    <a:clrScheme name="Equinozi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SE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1423</Words>
  <Application>Microsoft Office PowerPoint</Application>
  <PresentationFormat>Personalizzato</PresentationFormat>
  <Paragraphs>253</Paragraphs>
  <Slides>45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45</vt:i4>
      </vt:variant>
    </vt:vector>
  </HeadingPairs>
  <TitlesOfParts>
    <vt:vector size="49" baseType="lpstr">
      <vt:lpstr>Tema di Office</vt:lpstr>
      <vt:lpstr>Simple Dark</vt:lpstr>
      <vt:lpstr>Equinozio</vt:lpstr>
      <vt:lpstr>ISEE</vt:lpstr>
      <vt:lpstr>Diapositiva 1</vt:lpstr>
      <vt:lpstr>Grazie a: </vt:lpstr>
      <vt:lpstr>Diapositiva 3</vt:lpstr>
      <vt:lpstr>Diapositiva 4</vt:lpstr>
      <vt:lpstr>Diapositiva 5</vt:lpstr>
      <vt:lpstr>Diapositiva 6</vt:lpstr>
      <vt:lpstr>Osservatorio Clima a supporto della pianificazione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frane e inondazioni con vittime [2000-2018]</vt:lpstr>
      <vt:lpstr>Diapositiva 19</vt:lpstr>
      <vt:lpstr>Diapositiva 20</vt:lpstr>
      <vt:lpstr>Diapositiva 21</vt:lpstr>
      <vt:lpstr>Diapositiva 22</vt:lpstr>
      <vt:lpstr>3/5/2013, Modena area, Tornado F3 (30 Mil.Euro danni)</vt:lpstr>
      <vt:lpstr>Diapositiva 24</vt:lpstr>
      <vt:lpstr>Diapositiva 25</vt:lpstr>
      <vt:lpstr>Diapositiva 26</vt:lpstr>
      <vt:lpstr>Diapositiva 27</vt:lpstr>
      <vt:lpstr>Diapositiva 28</vt:lpstr>
      <vt:lpstr>Il 2012 non è stato un anno eccezionale</vt:lpstr>
      <vt:lpstr>Diapositiva 30</vt:lpstr>
      <vt:lpstr>Diapositiva 31</vt:lpstr>
      <vt:lpstr>Metodologia: tecniche per modellare il clima futuro e tipi di scenari emissivi</vt:lpstr>
      <vt:lpstr>Diapositiva 33</vt:lpstr>
      <vt:lpstr>Diapositiva 34</vt:lpstr>
      <vt:lpstr>Diapositiva 35</vt:lpstr>
      <vt:lpstr>Diapositiva 36</vt:lpstr>
      <vt:lpstr>Scenari di cambiamento temperatura in ER</vt:lpstr>
      <vt:lpstr>Diapositiva 38</vt:lpstr>
      <vt:lpstr>Temperatura media annua</vt:lpstr>
      <vt:lpstr>Precipitazioni annue</vt:lpstr>
      <vt:lpstr> Scenari di fabbisogno irriguo</vt:lpstr>
      <vt:lpstr>Diapositiva 42</vt:lpstr>
      <vt:lpstr>Piano Territoriale Metropolitano Bologna</vt:lpstr>
      <vt:lpstr>Piano Territoriale Metropolitano Bologna</vt:lpstr>
      <vt:lpstr>   Grazie per l’attenzione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ruolo dell’Osservatorio Clima di ARPAE a supporto della Strategia Regionale di mitigazione e adattamento ai Cambiamenti Climatici e dei PAESC</dc:title>
  <dc:creator>Alessandro Nerozzi</dc:creator>
  <cp:lastModifiedBy>ccacciamani</cp:lastModifiedBy>
  <cp:revision>47</cp:revision>
  <dcterms:created xsi:type="dcterms:W3CDTF">2020-09-21T17:40:13Z</dcterms:created>
  <dcterms:modified xsi:type="dcterms:W3CDTF">2020-10-09T05:55:53Z</dcterms:modified>
</cp:coreProperties>
</file>