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705" r:id="rId4"/>
    <p:sldMasterId id="2147483718" r:id="rId5"/>
    <p:sldMasterId id="2147483743" r:id="rId6"/>
  </p:sldMasterIdLst>
  <p:notesMasterIdLst>
    <p:notesMasterId r:id="rId33"/>
  </p:notesMasterIdLst>
  <p:sldIdLst>
    <p:sldId id="353" r:id="rId7"/>
    <p:sldId id="330" r:id="rId8"/>
    <p:sldId id="259" r:id="rId9"/>
    <p:sldId id="293" r:id="rId10"/>
    <p:sldId id="355" r:id="rId11"/>
    <p:sldId id="357" r:id="rId12"/>
    <p:sldId id="356" r:id="rId13"/>
    <p:sldId id="358" r:id="rId14"/>
    <p:sldId id="335" r:id="rId15"/>
    <p:sldId id="361" r:id="rId16"/>
    <p:sldId id="365" r:id="rId17"/>
    <p:sldId id="333" r:id="rId18"/>
    <p:sldId id="334" r:id="rId19"/>
    <p:sldId id="373" r:id="rId20"/>
    <p:sldId id="336" r:id="rId21"/>
    <p:sldId id="374" r:id="rId22"/>
    <p:sldId id="338" r:id="rId23"/>
    <p:sldId id="339" r:id="rId24"/>
    <p:sldId id="340" r:id="rId25"/>
    <p:sldId id="351" r:id="rId26"/>
    <p:sldId id="313" r:id="rId27"/>
    <p:sldId id="318" r:id="rId28"/>
    <p:sldId id="317" r:id="rId29"/>
    <p:sldId id="314" r:id="rId30"/>
    <p:sldId id="375" r:id="rId31"/>
    <p:sldId id="366" r:id="rId3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3E"/>
    <a:srgbClr val="121ABE"/>
    <a:srgbClr val="4F78EB"/>
    <a:srgbClr val="204BA0"/>
    <a:srgbClr val="35EB65"/>
    <a:srgbClr val="76E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1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7ACFB-C992-4932-9D4C-9446A910F041}" type="datetimeFigureOut">
              <a:rPr lang="it-IT" smtClean="0"/>
              <a:t>07/10/2020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7FB55-7B9C-4627-A538-2A8EE3F739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0263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A47BB3-FF92-4622-B22F-5C0D39BAD1D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52736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714C5-5911-4623-B7AA-2B83E45D6B34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90768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A43CFD-2719-4D31-A65A-0419F90693A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85505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72995B-4A9C-4D9E-B697-986ACBFC4627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222070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3A5031-C0B7-4425-A99A-35CF8A612DCE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425004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FE14-5B8B-46DA-81CC-30F5FCB4CFCA}" type="datetimeFigureOut">
              <a:rPr lang="it-IT" smtClean="0"/>
              <a:t>07/10/2020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E4079-5120-4B61-8E49-15948CAA50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6409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FE14-5B8B-46DA-81CC-30F5FCB4CFCA}" type="datetimeFigureOut">
              <a:rPr lang="it-IT" smtClean="0"/>
              <a:t>07/10/2020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E4079-5120-4B61-8E49-15948CAA50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0163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FE14-5B8B-46DA-81CC-30F5FCB4CFCA}" type="datetimeFigureOut">
              <a:rPr lang="it-IT" smtClean="0"/>
              <a:t>07/10/2020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E4079-5120-4B61-8E49-15948CAA50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5004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520A20-2B53-48E3-AECA-17087BFF82F7}" type="slidenum"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081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310BF-DE8D-4FED-A94D-8B629A3C6BD4}" type="slidenum"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740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3A884-F467-404D-93F4-3CDAD5D3CF55}" type="slidenum"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789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3533E-966C-48C7-A58A-9086A8D36D0B}" type="slidenum"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622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C87B7C-8F5F-4F61-B25D-9BCF4249AFD6}" type="slidenum"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877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9CF45D-9DBC-45A7-823A-9E5A03031F2D}" type="slidenum"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353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100C29-CE49-4525-BE07-A1CC1D3826BE}" type="slidenum"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413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65814-7CBE-4088-9D7D-A1C0DCB6BDE9}" type="slidenum"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457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FE14-5B8B-46DA-81CC-30F5FCB4CFCA}" type="datetimeFigureOut">
              <a:rPr lang="it-IT" smtClean="0"/>
              <a:t>07/10/2020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E4079-5120-4B61-8E49-15948CAA50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32841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EA605A-E950-4C64-92B5-D6748A27258A}" type="slidenum"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413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B9FE32-0C13-4DA3-8C1A-5DEBDF0E492B}" type="slidenum"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7336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3A681-D3B2-4A44-B116-AD3EE2D42A26}" type="slidenum"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775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4776D4-3E2B-427A-BD4F-330206A19CB1}" type="slidenum"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631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7A14C6-9B7E-4E97-9C68-D7ECE343B885}" type="slidenum"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2506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BB8A9-D01B-4473-813C-67C0AF272F38}" type="slidenum"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5911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40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6" indent="0" algn="ctr">
              <a:buNone/>
              <a:defRPr sz="2000"/>
            </a:lvl2pPr>
            <a:lvl3pPr marL="914210" indent="0" algn="ctr">
              <a:buNone/>
              <a:defRPr sz="1800"/>
            </a:lvl3pPr>
            <a:lvl4pPr marL="1371316" indent="0" algn="ctr">
              <a:buNone/>
              <a:defRPr sz="1600"/>
            </a:lvl4pPr>
            <a:lvl5pPr marL="1828421" indent="0" algn="ctr">
              <a:buNone/>
              <a:defRPr sz="1600"/>
            </a:lvl5pPr>
            <a:lvl6pPr marL="2285526" indent="0" algn="ctr">
              <a:buNone/>
              <a:defRPr sz="1600"/>
            </a:lvl6pPr>
            <a:lvl7pPr marL="2742630" indent="0" algn="ctr">
              <a:buNone/>
              <a:defRPr sz="1600"/>
            </a:lvl7pPr>
            <a:lvl8pPr marL="3199736" indent="0" algn="ctr">
              <a:buNone/>
              <a:defRPr sz="1600"/>
            </a:lvl8pPr>
            <a:lvl9pPr marL="3656841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57106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57106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106"/>
            <a:fld id="{D30DADE0-E28E-4E6B-957F-85CF616D5F02}" type="slidenum">
              <a:rPr lang="it-IT" altLang="it-IT" smtClean="0">
                <a:solidFill>
                  <a:srgbClr val="000000"/>
                </a:solidFill>
              </a:rPr>
              <a:pPr defTabSz="457106"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4419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57106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57106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106"/>
            <a:fld id="{05639C91-E917-484A-B2CD-E7C59B34C56E}" type="slidenum">
              <a:rPr lang="it-IT" altLang="it-IT" smtClean="0">
                <a:solidFill>
                  <a:srgbClr val="000000"/>
                </a:solidFill>
              </a:rPr>
              <a:pPr defTabSz="457106"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3673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106" indent="0">
              <a:buNone/>
              <a:defRPr sz="2000"/>
            </a:lvl2pPr>
            <a:lvl3pPr marL="914210" indent="0">
              <a:buNone/>
              <a:defRPr sz="1800"/>
            </a:lvl3pPr>
            <a:lvl4pPr marL="1371316" indent="0">
              <a:buNone/>
              <a:defRPr sz="1600"/>
            </a:lvl4pPr>
            <a:lvl5pPr marL="1828421" indent="0">
              <a:buNone/>
              <a:defRPr sz="1600"/>
            </a:lvl5pPr>
            <a:lvl6pPr marL="2285526" indent="0">
              <a:buNone/>
              <a:defRPr sz="1600"/>
            </a:lvl6pPr>
            <a:lvl7pPr marL="2742630" indent="0">
              <a:buNone/>
              <a:defRPr sz="1600"/>
            </a:lvl7pPr>
            <a:lvl8pPr marL="3199736" indent="0">
              <a:buNone/>
              <a:defRPr sz="1600"/>
            </a:lvl8pPr>
            <a:lvl9pPr marL="3656841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57106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57106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106"/>
            <a:fld id="{AA1E6145-3B7E-44E4-A300-72744ADBCCA9}" type="slidenum">
              <a:rPr lang="it-IT" altLang="it-IT" smtClean="0">
                <a:solidFill>
                  <a:srgbClr val="000000"/>
                </a:solidFill>
              </a:rPr>
              <a:pPr defTabSz="457106"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3270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57106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57106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106"/>
            <a:fld id="{FE20A066-1652-486B-9FD5-19530BE529A0}" type="slidenum">
              <a:rPr lang="it-IT" altLang="it-IT" smtClean="0">
                <a:solidFill>
                  <a:srgbClr val="000000"/>
                </a:solidFill>
              </a:rPr>
              <a:pPr defTabSz="457106"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851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FE14-5B8B-46DA-81CC-30F5FCB4CFCA}" type="datetimeFigureOut">
              <a:rPr lang="it-IT" smtClean="0"/>
              <a:t>07/10/2020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E4079-5120-4B61-8E49-15948CAA50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5115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20" y="365126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57106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57106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106"/>
            <a:fld id="{3E6C1A40-A459-46E3-9188-412CB17A7A2D}" type="slidenum">
              <a:rPr lang="it-IT" altLang="it-IT" smtClean="0">
                <a:solidFill>
                  <a:srgbClr val="000000"/>
                </a:solidFill>
              </a:rPr>
              <a:pPr defTabSz="457106"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215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57106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57106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106"/>
            <a:fld id="{8A1C96DF-7D43-4D3F-86F8-D5AEA1666D2E}" type="slidenum">
              <a:rPr lang="it-IT" altLang="it-IT" smtClean="0">
                <a:solidFill>
                  <a:srgbClr val="000000"/>
                </a:solidFill>
              </a:rPr>
              <a:pPr defTabSz="457106"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9329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57106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57106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106"/>
            <a:fld id="{91593339-5665-4445-8B28-9410BFEAF509}" type="slidenum">
              <a:rPr lang="it-IT" altLang="it-IT" smtClean="0">
                <a:solidFill>
                  <a:srgbClr val="000000"/>
                </a:solidFill>
              </a:rPr>
              <a:pPr defTabSz="457106"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3852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6" indent="0">
              <a:buNone/>
              <a:defRPr sz="1400"/>
            </a:lvl2pPr>
            <a:lvl3pPr marL="914210" indent="0">
              <a:buNone/>
              <a:defRPr sz="1200"/>
            </a:lvl3pPr>
            <a:lvl4pPr marL="1371316" indent="0">
              <a:buNone/>
              <a:defRPr sz="1000"/>
            </a:lvl4pPr>
            <a:lvl5pPr marL="1828421" indent="0">
              <a:buNone/>
              <a:defRPr sz="1000"/>
            </a:lvl5pPr>
            <a:lvl6pPr marL="2285526" indent="0">
              <a:buNone/>
              <a:defRPr sz="1000"/>
            </a:lvl6pPr>
            <a:lvl7pPr marL="2742630" indent="0">
              <a:buNone/>
              <a:defRPr sz="1000"/>
            </a:lvl7pPr>
            <a:lvl8pPr marL="3199736" indent="0">
              <a:buNone/>
              <a:defRPr sz="1000"/>
            </a:lvl8pPr>
            <a:lvl9pPr marL="3656841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57106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57106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106"/>
            <a:fld id="{A0F22568-F1FA-4DCC-B262-4D8263ED1FB6}" type="slidenum">
              <a:rPr lang="it-IT" altLang="it-IT" smtClean="0">
                <a:solidFill>
                  <a:srgbClr val="000000"/>
                </a:solidFill>
              </a:rPr>
              <a:pPr defTabSz="457106"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460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6" indent="0">
              <a:buNone/>
              <a:defRPr sz="1400"/>
            </a:lvl2pPr>
            <a:lvl3pPr marL="914210" indent="0">
              <a:buNone/>
              <a:defRPr sz="1200"/>
            </a:lvl3pPr>
            <a:lvl4pPr marL="1371316" indent="0">
              <a:buNone/>
              <a:defRPr sz="1000"/>
            </a:lvl4pPr>
            <a:lvl5pPr marL="1828421" indent="0">
              <a:buNone/>
              <a:defRPr sz="1000"/>
            </a:lvl5pPr>
            <a:lvl6pPr marL="2285526" indent="0">
              <a:buNone/>
              <a:defRPr sz="1000"/>
            </a:lvl6pPr>
            <a:lvl7pPr marL="2742630" indent="0">
              <a:buNone/>
              <a:defRPr sz="1000"/>
            </a:lvl7pPr>
            <a:lvl8pPr marL="3199736" indent="0">
              <a:buNone/>
              <a:defRPr sz="1000"/>
            </a:lvl8pPr>
            <a:lvl9pPr marL="3656841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57106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57106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106"/>
            <a:fld id="{5631127B-9A77-4D57-8CCE-DF761647A79D}" type="slidenum">
              <a:rPr lang="it-IT" altLang="it-IT" smtClean="0">
                <a:solidFill>
                  <a:srgbClr val="000000"/>
                </a:solidFill>
              </a:rPr>
              <a:pPr defTabSz="457106"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5257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57106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57106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106"/>
            <a:fld id="{8910F531-01BF-445F-8B4D-BD96FB33862C}" type="slidenum">
              <a:rPr lang="it-IT" altLang="it-IT" smtClean="0">
                <a:solidFill>
                  <a:srgbClr val="000000"/>
                </a:solidFill>
              </a:rPr>
              <a:pPr defTabSz="457106"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2745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1" y="274641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57106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57106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106"/>
            <a:fld id="{46DC1D70-7F51-4F74-97CC-9ACF898A994C}" type="slidenum">
              <a:rPr lang="it-IT" altLang="it-IT" smtClean="0">
                <a:solidFill>
                  <a:srgbClr val="000000"/>
                </a:solidFill>
              </a:rPr>
              <a:pPr defTabSz="457106"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8902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defTabSz="457106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defTabSz="457106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defTabSz="457106"/>
            <a:fld id="{BC1C6135-10CA-4109-B6C6-EA596B454445}" type="slidenum">
              <a:rPr lang="it-IT" altLang="it-IT" smtClean="0">
                <a:solidFill>
                  <a:srgbClr val="000000"/>
                </a:solidFill>
              </a:rPr>
              <a:pPr defTabSz="457106"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882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defTabSz="457106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defTabSz="457106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defTabSz="457106"/>
            <a:fld id="{99F42D83-C43D-4518-80F8-0BC7465C78DA}" type="slidenum">
              <a:rPr lang="it-IT" altLang="it-IT" smtClean="0">
                <a:solidFill>
                  <a:srgbClr val="000000"/>
                </a:solidFill>
              </a:rPr>
              <a:pPr defTabSz="457106"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021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defTabSz="457106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defTabSz="457106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defTabSz="457106"/>
            <a:fld id="{A47EB853-A7C3-4730-BF0E-663F600E0E5D}" type="slidenum">
              <a:rPr lang="it-IT" altLang="it-IT" smtClean="0">
                <a:solidFill>
                  <a:srgbClr val="000000"/>
                </a:solidFill>
              </a:rPr>
              <a:pPr defTabSz="457106"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650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FE14-5B8B-46DA-81CC-30F5FCB4CFCA}" type="datetimeFigureOut">
              <a:rPr lang="it-IT" smtClean="0"/>
              <a:t>07/10/2020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E4079-5120-4B61-8E49-15948CAA50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4379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16AF4D-D348-46F3-8FA7-ABBFF662C1E6}" type="slidenum">
              <a:rPr lang="it-IT" alt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3314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418528-9F7F-494F-8035-C81AF05BE05E}" type="slidenum">
              <a:rPr lang="it-IT" alt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5523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A5010D-7906-4C82-82FE-73546C5C04B1}" type="slidenum">
              <a:rPr lang="it-IT" alt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8100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6076E8-1894-4049-94CB-6645B1E71323}" type="slidenum">
              <a:rPr lang="it-IT" alt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5457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8EE424-EBF9-404D-BE68-A842AAEB4310}" type="slidenum">
              <a:rPr lang="it-IT" alt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730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80F43E-F3CE-4AAB-8B61-33EBE13B3CB3}" type="slidenum">
              <a:rPr lang="it-IT" alt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1903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083FBD-15EC-4AF9-9207-CC2EE88FB098}" type="slidenum">
              <a:rPr lang="it-IT" alt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378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1A552E-4308-46A9-AB7F-4E99B406DCC4}" type="slidenum">
              <a:rPr lang="it-IT" alt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8636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9EEC15-6D14-402E-A7A7-ECBAA350D38A}" type="slidenum">
              <a:rPr lang="it-IT" alt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1017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08CF34-1697-4125-82A4-6CAA98DBAD2B}" type="slidenum">
              <a:rPr lang="it-IT" alt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577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FE14-5B8B-46DA-81CC-30F5FCB4CFCA}" type="datetimeFigureOut">
              <a:rPr lang="it-IT" smtClean="0"/>
              <a:t>07/10/2020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E4079-5120-4B61-8E49-15948CAA50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88052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F0C49E-8C53-4A1E-B993-77CD4ED1C0B8}" type="slidenum">
              <a:rPr lang="it-IT" alt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182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1701F8-5A3C-4FD2-A0C5-894A77B302D4}" type="slidenum">
              <a:rPr lang="it-IT" alt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8394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9AABDEB9-164E-724C-812A-E2BF97A8D8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07/10/2020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D364F5D1-D15A-7B49-BABE-0BA8A3311D3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5795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9AABDEB9-164E-724C-812A-E2BF97A8D8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07/10/2020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D364F5D1-D15A-7B49-BABE-0BA8A3311D3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9355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9AABDEB9-164E-724C-812A-E2BF97A8D8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07/10/2020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D364F5D1-D15A-7B49-BABE-0BA8A3311D3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9332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9AABDEB9-164E-724C-812A-E2BF97A8D8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07/10/2020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D364F5D1-D15A-7B49-BABE-0BA8A3311D3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4097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9AABDEB9-164E-724C-812A-E2BF97A8D8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07/10/2020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D364F5D1-D15A-7B49-BABE-0BA8A3311D3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3169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9AABDEB9-164E-724C-812A-E2BF97A8D8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07/10/2020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D364F5D1-D15A-7B49-BABE-0BA8A3311D3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6120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9AABDEB9-164E-724C-812A-E2BF97A8D8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07/10/2020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D364F5D1-D15A-7B49-BABE-0BA8A3311D3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1661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9AABDEB9-164E-724C-812A-E2BF97A8D8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07/10/2020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D364F5D1-D15A-7B49-BABE-0BA8A3311D3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976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FE14-5B8B-46DA-81CC-30F5FCB4CFCA}" type="datetimeFigureOut">
              <a:rPr lang="it-IT" smtClean="0"/>
              <a:t>07/10/2020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E4079-5120-4B61-8E49-15948CAA50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00355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9AABDEB9-164E-724C-812A-E2BF97A8D8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07/10/2020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D364F5D1-D15A-7B49-BABE-0BA8A3311D3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0984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9AABDEB9-164E-724C-812A-E2BF97A8D8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07/10/2020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D364F5D1-D15A-7B49-BABE-0BA8A3311D3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3006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9AABDEB9-164E-724C-812A-E2BF97A8D8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07/10/2020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D364F5D1-D15A-7B49-BABE-0BA8A3311D3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9780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8" y="-8466"/>
            <a:ext cx="12226405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3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3" y="4050837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06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06"/>
              <a:t>10/7/2020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06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06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457106"/>
              <a:t>‹N›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0124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06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06"/>
              <a:t>10/7/2020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06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06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457106"/>
              <a:t>‹N›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3243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2700871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4527448"/>
            <a:ext cx="8463620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06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06"/>
              <a:t>10/7/2020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06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06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457106"/>
              <a:t>‹N›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9287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41" y="2160593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06"/>
            <a:fld id="{EB712588-04B1-427B-82EE-E8DB90309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06"/>
              <a:t>10/7/2020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06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06"/>
            <a:fld id="{6FF9F0C5-380F-41C2-899A-BAC0F0927E16}" type="slidenum">
              <a:rPr lang="en-US" smtClean="0">
                <a:solidFill>
                  <a:srgbClr val="90C226"/>
                </a:solidFill>
              </a:rPr>
              <a:pPr defTabSz="457106"/>
              <a:t>‹N›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2085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2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1" y="2737249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9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06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06"/>
              <a:t>10/7/2020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06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06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457106"/>
              <a:t>‹N›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8984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06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06"/>
              <a:t>10/7/2020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06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06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457106"/>
              <a:t>‹N›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729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06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06"/>
              <a:t>10/7/2020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06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06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457106"/>
              <a:t>‹N›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683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FE14-5B8B-46DA-81CC-30F5FCB4CFCA}" type="datetimeFigureOut">
              <a:rPr lang="it-IT" smtClean="0"/>
              <a:t>07/10/2020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E4079-5120-4B61-8E49-15948CAA50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25997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3" y="514928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829" indent="0">
              <a:buNone/>
              <a:defRPr sz="1100"/>
            </a:lvl2pPr>
            <a:lvl3pPr marL="685658" indent="0">
              <a:buNone/>
              <a:defRPr sz="900"/>
            </a:lvl3pPr>
            <a:lvl4pPr marL="1028486" indent="0">
              <a:buNone/>
              <a:defRPr sz="700"/>
            </a:lvl4pPr>
            <a:lvl5pPr marL="1371316" indent="0">
              <a:buNone/>
              <a:defRPr sz="700"/>
            </a:lvl5pPr>
            <a:lvl6pPr marL="1714144" indent="0">
              <a:buNone/>
              <a:defRPr sz="700"/>
            </a:lvl6pPr>
            <a:lvl7pPr marL="2056974" indent="0">
              <a:buNone/>
              <a:defRPr sz="700"/>
            </a:lvl7pPr>
            <a:lvl8pPr marL="2399802" indent="0">
              <a:buNone/>
              <a:defRPr sz="700"/>
            </a:lvl8pPr>
            <a:lvl9pPr marL="2742630" indent="0">
              <a:buNone/>
              <a:defRPr sz="7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06"/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06"/>
              <a:t>10/7/2020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06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06"/>
            <a:fld id="{519954A3-9DFD-4C44-94BA-B95130A3BA1C}" type="slidenum">
              <a:rPr lang="en-US" smtClean="0">
                <a:solidFill>
                  <a:srgbClr val="90C226"/>
                </a:solidFill>
              </a:rPr>
              <a:pPr defTabSz="457106"/>
              <a:t>‹N›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7838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06" indent="0">
              <a:buNone/>
              <a:defRPr sz="1600"/>
            </a:lvl2pPr>
            <a:lvl3pPr marL="914210" indent="0">
              <a:buNone/>
              <a:defRPr sz="1600"/>
            </a:lvl3pPr>
            <a:lvl4pPr marL="1371316" indent="0">
              <a:buNone/>
              <a:defRPr sz="1600"/>
            </a:lvl4pPr>
            <a:lvl5pPr marL="1828421" indent="0">
              <a:buNone/>
              <a:defRPr sz="1600"/>
            </a:lvl5pPr>
            <a:lvl6pPr marL="2285526" indent="0">
              <a:buNone/>
              <a:defRPr sz="1600"/>
            </a:lvl6pPr>
            <a:lvl7pPr marL="2742630" indent="0">
              <a:buNone/>
              <a:defRPr sz="1600"/>
            </a:lvl7pPr>
            <a:lvl8pPr marL="3199736" indent="0">
              <a:buNone/>
              <a:defRPr sz="1600"/>
            </a:lvl8pPr>
            <a:lvl9pPr marL="3656841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06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06"/>
              <a:t>10/7/2020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06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06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457106"/>
              <a:t>‹N›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6627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06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06"/>
              <a:t>10/7/2020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06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06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457106"/>
              <a:t>‹N›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0669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1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6" indent="0">
              <a:buFontTx/>
              <a:buNone/>
              <a:defRPr/>
            </a:lvl2pPr>
            <a:lvl3pPr marL="914210" indent="0">
              <a:buFontTx/>
              <a:buNone/>
              <a:defRPr/>
            </a:lvl3pPr>
            <a:lvl4pPr marL="1371316" indent="0">
              <a:buFontTx/>
              <a:buNone/>
              <a:defRPr/>
            </a:lvl4pPr>
            <a:lvl5pPr marL="1828421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06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06"/>
              <a:t>10/7/2020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06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06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457106"/>
              <a:t>‹N›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5" y="790380"/>
            <a:ext cx="609759" cy="584776"/>
          </a:xfrm>
          <a:prstGeom prst="rect">
            <a:avLst/>
          </a:prstGeom>
        </p:spPr>
        <p:txBody>
          <a:bodyPr vert="horz" lIns="91420" tIns="45711" rIns="91420" bIns="45711" rtlCol="0" anchor="ctr">
            <a:noAutofit/>
          </a:bodyPr>
          <a:lstStyle/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8"/>
            <a:ext cx="609759" cy="584776"/>
          </a:xfrm>
          <a:prstGeom prst="rect">
            <a:avLst/>
          </a:prstGeom>
        </p:spPr>
        <p:txBody>
          <a:bodyPr vert="horz" lIns="91420" tIns="45711" rIns="91420" bIns="45711" rtlCol="0" anchor="ctr">
            <a:noAutofit/>
          </a:bodyPr>
          <a:lstStyle/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000909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06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06"/>
              <a:t>10/7/2020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06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06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457106"/>
              <a:t>‹N›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7366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1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1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06" indent="0">
              <a:buFontTx/>
              <a:buNone/>
              <a:defRPr/>
            </a:lvl2pPr>
            <a:lvl3pPr marL="914210" indent="0">
              <a:buFontTx/>
              <a:buNone/>
              <a:defRPr/>
            </a:lvl3pPr>
            <a:lvl4pPr marL="1371316" indent="0">
              <a:buFontTx/>
              <a:buNone/>
              <a:defRPr/>
            </a:lvl4pPr>
            <a:lvl5pPr marL="1828421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06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06"/>
              <a:t>10/7/2020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06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06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457106"/>
              <a:t>‹N›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5" y="790380"/>
            <a:ext cx="609759" cy="584776"/>
          </a:xfrm>
          <a:prstGeom prst="rect">
            <a:avLst/>
          </a:prstGeom>
        </p:spPr>
        <p:txBody>
          <a:bodyPr vert="horz" lIns="91420" tIns="45711" rIns="91420" bIns="45711" rtlCol="0" anchor="ctr">
            <a:noAutofit/>
          </a:bodyPr>
          <a:lstStyle/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8"/>
            <a:ext cx="609759" cy="584776"/>
          </a:xfrm>
          <a:prstGeom prst="rect">
            <a:avLst/>
          </a:prstGeom>
        </p:spPr>
        <p:txBody>
          <a:bodyPr vert="horz" lIns="91420" tIns="45711" rIns="91420" bIns="45711" rtlCol="0" anchor="ctr">
            <a:noAutofit/>
          </a:bodyPr>
          <a:lstStyle/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69887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4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1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06" indent="0">
              <a:buFontTx/>
              <a:buNone/>
              <a:defRPr/>
            </a:lvl2pPr>
            <a:lvl3pPr marL="914210" indent="0">
              <a:buFontTx/>
              <a:buNone/>
              <a:defRPr/>
            </a:lvl3pPr>
            <a:lvl4pPr marL="1371316" indent="0">
              <a:buFontTx/>
              <a:buNone/>
              <a:defRPr/>
            </a:lvl4pPr>
            <a:lvl5pPr marL="1828421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06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06"/>
              <a:t>10/7/2020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06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06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457106"/>
              <a:t>‹N›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0973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06"/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06"/>
              <a:t>10/7/2020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06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06"/>
            <a:fld id="{89333C77-0158-454C-844F-B7AB9BD7DAD4}" type="slidenum">
              <a:rPr lang="en-US" smtClean="0">
                <a:solidFill>
                  <a:srgbClr val="90C226"/>
                </a:solidFill>
              </a:rPr>
              <a:pPr defTabSz="457106"/>
              <a:t>‹N›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842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3"/>
            <a:ext cx="1305083" cy="5251451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2" y="609603"/>
            <a:ext cx="6926701" cy="5251451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06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06"/>
              <a:t>10/7/2020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06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06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457106"/>
              <a:t>‹N›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892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FE14-5B8B-46DA-81CC-30F5FCB4CFCA}" type="datetimeFigureOut">
              <a:rPr lang="it-IT" smtClean="0"/>
              <a:t>07/10/2020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E4079-5120-4B61-8E49-15948CAA50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3420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FE14-5B8B-46DA-81CC-30F5FCB4CFCA}" type="datetimeFigureOut">
              <a:rPr lang="it-IT" smtClean="0"/>
              <a:t>07/10/2020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E4079-5120-4B61-8E49-15948CAA50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8578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4FE14-5B8B-46DA-81CC-30F5FCB4CFCA}" type="datetimeFigureOut">
              <a:rPr lang="it-IT" smtClean="0"/>
              <a:t>07/10/2020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E4079-5120-4B61-8E49-15948CAA50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541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F18E02-7813-4B09-9832-A5CD25F0F83D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479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210" fontAlgn="base">
              <a:spcBef>
                <a:spcPct val="0"/>
              </a:spcBef>
              <a:spcAft>
                <a:spcPct val="0"/>
              </a:spcAft>
            </a:pPr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210" fontAlgn="base">
              <a:spcBef>
                <a:spcPct val="0"/>
              </a:spcBef>
              <a:spcAft>
                <a:spcPct val="0"/>
              </a:spcAft>
            </a:pPr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210" fontAlgn="base">
              <a:spcBef>
                <a:spcPct val="0"/>
              </a:spcBef>
              <a:spcAft>
                <a:spcPct val="0"/>
              </a:spcAft>
            </a:pPr>
            <a:fld id="{C8A39BB6-F068-4FD5-B658-79751FFC0912}" type="slidenum">
              <a:rPr lang="it-IT" altLang="it-IT" smtClean="0">
                <a:solidFill>
                  <a:srgbClr val="000000"/>
                </a:solidFill>
              </a:rPr>
              <a:pPr defTabSz="914210"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74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1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2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31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42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829" indent="-342829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 smtClean="0"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 smtClean="0"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 smtClean="0"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ED083C-9A8A-4180-A8E7-D597E92759ED}" type="slidenum">
              <a:rPr lang="it-IT" alt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69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AABDEB9-164E-724C-812A-E2BF97A8D8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07/10/2020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364F5D1-D15A-7B49-BABE-0BA8A3311D3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magine 6" descr="salomon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64138"/>
            <a:ext cx="2885017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7265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6" y="-8466"/>
            <a:ext cx="12226407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2" y="609600"/>
            <a:ext cx="8463617" cy="1320800"/>
          </a:xfrm>
          <a:prstGeom prst="rect">
            <a:avLst/>
          </a:prstGeom>
        </p:spPr>
        <p:txBody>
          <a:bodyPr vert="horz" lIns="91420" tIns="45711" rIns="91420" bIns="45711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3"/>
            <a:ext cx="8463619" cy="388077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6"/>
            <a:ext cx="912176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06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06"/>
              <a:t>10/7/2020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2" y="6041366"/>
            <a:ext cx="6163964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06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6041366"/>
            <a:ext cx="683517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106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457106"/>
              <a:t>‹N›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74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</p:sldLayoutIdLst>
  <p:txStyles>
    <p:titleStyle>
      <a:lvl1pPr algn="l" defTabSz="457106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29" indent="-342829" algn="l" defTabSz="45710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796" indent="-285690" algn="l" defTabSz="45710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764" indent="-228553" algn="l" defTabSz="45710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99868" indent="-228553" algn="l" defTabSz="45710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6974" indent="-228553" algn="l" defTabSz="45710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079" indent="-228553" algn="l" defTabSz="45710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184" indent="-228553" algn="l" defTabSz="45710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289" indent="-228553" algn="l" defTabSz="45710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5394" indent="-228553" algn="l" defTabSz="45710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6414" y="936723"/>
            <a:ext cx="10515600" cy="1325563"/>
          </a:xfrm>
        </p:spPr>
        <p:txBody>
          <a:bodyPr>
            <a:noAutofit/>
          </a:bodyPr>
          <a:lstStyle/>
          <a:p>
            <a:r>
              <a:rPr lang="it-IT" sz="6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 agricoltura </a:t>
            </a:r>
            <a:r>
              <a:rPr lang="it-IT" sz="6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climate</a:t>
            </a:r>
            <a:r>
              <a:rPr lang="it-IT" sz="6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6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</a:t>
            </a:r>
            <a:r>
              <a:rPr lang="it-IT" sz="6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 tradizione e innovazione</a:t>
            </a:r>
            <a:endParaRPr lang="it-IT" sz="6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008403" y="3119838"/>
            <a:ext cx="8332150" cy="132343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it-I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Federica Rossi</a:t>
            </a:r>
          </a:p>
          <a:p>
            <a:r>
              <a:rPr lang="it-I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Istituto per la </a:t>
            </a:r>
            <a:r>
              <a:rPr lang="it-IT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BioEconomia</a:t>
            </a:r>
            <a:endParaRPr lang="it-IT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03" y="4443277"/>
            <a:ext cx="8332150" cy="113859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26624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1" y="38275"/>
            <a:ext cx="3754438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699" y="226930"/>
            <a:ext cx="5543503" cy="344823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2189" y="38275"/>
            <a:ext cx="1770293" cy="395964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2482" y="3751824"/>
            <a:ext cx="4484820" cy="279255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5375" y="4320672"/>
            <a:ext cx="3378959" cy="230036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34999" y="5064973"/>
            <a:ext cx="4760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Il passato si coniuga al presente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94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23762" y="361180"/>
            <a:ext cx="8280400" cy="1143000"/>
          </a:xfrm>
        </p:spPr>
        <p:txBody>
          <a:bodyPr/>
          <a:lstStyle/>
          <a:p>
            <a:pPr eaLnBrk="1" hangingPunct="1"/>
            <a:r>
              <a:rPr lang="en-US" altLang="it-IT" sz="3200" dirty="0">
                <a:solidFill>
                  <a:schemeClr val="tx1"/>
                </a:solidFill>
              </a:rPr>
              <a:t/>
            </a:r>
            <a:br>
              <a:rPr lang="en-US" altLang="it-IT" sz="3200" dirty="0">
                <a:solidFill>
                  <a:schemeClr val="tx1"/>
                </a:solidFill>
              </a:rPr>
            </a:br>
            <a:r>
              <a:rPr lang="it-IT" altLang="it-IT" sz="2800" i="0" dirty="0" err="1" smtClean="0">
                <a:solidFill>
                  <a:srgbClr val="FFFFFF"/>
                </a:solidFill>
                <a:latin typeface="Arial" panose="020B0604020202020204" pitchFamily="34" charset="0"/>
              </a:rPr>
              <a:t>Germoplasma</a:t>
            </a:r>
            <a:r>
              <a:rPr lang="it-IT" altLang="it-IT" sz="2800" i="0" dirty="0" smtClean="0">
                <a:solidFill>
                  <a:srgbClr val="FFFFFF"/>
                </a:solidFill>
                <a:latin typeface="Arial" panose="020B0604020202020204" pitchFamily="34" charset="0"/>
              </a:rPr>
              <a:t> autoctono: fonte genetica &amp; </a:t>
            </a:r>
            <a:r>
              <a:rPr lang="it-IT" altLang="it-IT" sz="2800" i="0" dirty="0" err="1" smtClean="0">
                <a:solidFill>
                  <a:srgbClr val="FFFFFF"/>
                </a:solidFill>
                <a:latin typeface="Arial" panose="020B0604020202020204" pitchFamily="34" charset="0"/>
              </a:rPr>
              <a:t>bio</a:t>
            </a:r>
            <a:r>
              <a:rPr lang="it-IT" altLang="it-IT" sz="2800" i="0" dirty="0" smtClean="0">
                <a:solidFill>
                  <a:srgbClr val="FFFFFF"/>
                </a:solidFill>
                <a:latin typeface="Arial" panose="020B0604020202020204" pitchFamily="34" charset="0"/>
              </a:rPr>
              <a:t>-indicazione</a:t>
            </a:r>
            <a:r>
              <a:rPr lang="it-IT" altLang="it-IT" sz="3200" i="0" dirty="0" smtClean="0">
                <a:solidFill>
                  <a:srgbClr val="FFFFFF"/>
                </a:solidFill>
                <a:latin typeface="Arial" panose="020B0604020202020204" pitchFamily="34" charset="0"/>
              </a:rPr>
              <a:t/>
            </a:r>
            <a:br>
              <a:rPr lang="it-IT" altLang="it-IT" sz="3200" i="0" dirty="0" smtClean="0">
                <a:solidFill>
                  <a:srgbClr val="FFFFFF"/>
                </a:solidFill>
                <a:latin typeface="Arial" panose="020B0604020202020204" pitchFamily="34" charset="0"/>
              </a:rPr>
            </a:br>
            <a:endParaRPr lang="it-IT" altLang="it-IT" sz="3200" dirty="0">
              <a:solidFill>
                <a:schemeClr val="tx1"/>
              </a:solidFill>
            </a:endParaRPr>
          </a:p>
        </p:txBody>
      </p:sp>
      <p:pic>
        <p:nvPicPr>
          <p:cNvPr id="3481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61016" y="1367161"/>
            <a:ext cx="3660784" cy="2745081"/>
          </a:xfrm>
          <a:noFill/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1992314" y="2708276"/>
            <a:ext cx="15827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it-IT" altLang="it-IT" sz="1800" i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281607" y="2184103"/>
            <a:ext cx="3490983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i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i="0" dirty="0" err="1">
                <a:solidFill>
                  <a:srgbClr val="FFFFFF"/>
                </a:solidFill>
                <a:latin typeface="Arial" panose="020B0604020202020204" pitchFamily="34" charset="0"/>
              </a:rPr>
              <a:t>Fenotipizzazione</a:t>
            </a:r>
            <a:r>
              <a:rPr lang="it-IT" altLang="it-IT" i="0" dirty="0">
                <a:solidFill>
                  <a:srgbClr val="FFFFFF"/>
                </a:solidFill>
                <a:latin typeface="Arial" panose="020B0604020202020204" pitchFamily="34" charset="0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i="0" dirty="0" smtClean="0">
                <a:solidFill>
                  <a:srgbClr val="FFFFFF"/>
                </a:solidFill>
                <a:latin typeface="Arial" panose="020B0604020202020204" pitchFamily="34" charset="0"/>
              </a:rPr>
              <a:t>Caratterizzazione genetica-molecolare, sanitaria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i="0" dirty="0" smtClean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i="0" dirty="0" err="1" smtClean="0">
                <a:solidFill>
                  <a:srgbClr val="FFFFFF"/>
                </a:solidFill>
                <a:latin typeface="Arial" panose="020B0604020202020204" pitchFamily="34" charset="0"/>
              </a:rPr>
              <a:t>Georefenziazione</a:t>
            </a:r>
            <a:r>
              <a:rPr lang="it-IT" altLang="it-IT" i="0" dirty="0" smtClean="0">
                <a:solidFill>
                  <a:srgbClr val="FFFFFF"/>
                </a:solidFill>
                <a:latin typeface="Arial" panose="020B0604020202020204" pitchFamily="34" charset="0"/>
              </a:rPr>
              <a:t>- </a:t>
            </a:r>
            <a:r>
              <a:rPr lang="it-IT" altLang="it-IT" i="0" dirty="0" err="1" smtClean="0">
                <a:solidFill>
                  <a:srgbClr val="FFFFFF"/>
                </a:solidFill>
                <a:latin typeface="Arial" panose="020B0604020202020204" pitchFamily="34" charset="0"/>
              </a:rPr>
              <a:t>agroclimatologia</a:t>
            </a:r>
            <a:r>
              <a:rPr lang="it-IT" altLang="it-IT" i="0" dirty="0" smtClean="0">
                <a:solidFill>
                  <a:srgbClr val="FFFFFF"/>
                </a:solidFill>
                <a:latin typeface="Arial" panose="020B0604020202020204" pitchFamily="34" charset="0"/>
              </a:rPr>
              <a:t> per la </a:t>
            </a:r>
            <a:endParaRPr lang="it-IT" altLang="it-IT" i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i="0" dirty="0" smtClean="0">
                <a:solidFill>
                  <a:srgbClr val="FFFFFF"/>
                </a:solidFill>
                <a:latin typeface="Arial" panose="020B0604020202020204" pitchFamily="34" charset="0"/>
              </a:rPr>
              <a:t>definizione degli areali più idonei</a:t>
            </a:r>
            <a:endParaRPr lang="it-IT" altLang="it-IT" i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1455" y="252933"/>
            <a:ext cx="1488771" cy="194752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0226" y="254844"/>
            <a:ext cx="1439061" cy="194561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8427" y="2181685"/>
            <a:ext cx="3564554" cy="267341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8426" y="4559826"/>
            <a:ext cx="3564555" cy="221959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0567" y="1384180"/>
            <a:ext cx="2190449" cy="1642211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9363" y="3523981"/>
            <a:ext cx="5297883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8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94807" y="637648"/>
            <a:ext cx="9898925" cy="4193649"/>
          </a:xfrm>
          <a:solidFill>
            <a:srgbClr val="00B05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Florina , </a:t>
            </a:r>
            <a:r>
              <a:rPr lang="it-I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Modì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 famiglia. Le cv resistenti alla ticchiolatura –(</a:t>
            </a:r>
            <a:r>
              <a:rPr lang="it-IT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Venturia</a:t>
            </a:r>
            <a:r>
              <a:rPr lang="it-IT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inequalis</a:t>
            </a:r>
            <a:r>
              <a:rPr lang="it-IT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it-IT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sz="2000" dirty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97" y="1696946"/>
            <a:ext cx="3905508" cy="259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1279984" y="4546586"/>
            <a:ext cx="11511185" cy="1661975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defTabSz="457200"/>
            <a:r>
              <a:rPr lang="it-IT" sz="2800" dirty="0" smtClean="0">
                <a:solidFill>
                  <a:schemeClr val="bg1"/>
                </a:solidFill>
              </a:rPr>
              <a:t> “Carbon </a:t>
            </a:r>
            <a:r>
              <a:rPr lang="it-IT" sz="2800" dirty="0" err="1">
                <a:solidFill>
                  <a:schemeClr val="bg1"/>
                </a:solidFill>
              </a:rPr>
              <a:t>Footprint</a:t>
            </a:r>
            <a:r>
              <a:rPr lang="it-IT" sz="2800" dirty="0">
                <a:solidFill>
                  <a:schemeClr val="bg1"/>
                </a:solidFill>
              </a:rPr>
              <a:t>” </a:t>
            </a:r>
            <a:r>
              <a:rPr lang="it-IT" sz="2800" dirty="0" smtClean="0">
                <a:solidFill>
                  <a:schemeClr val="bg1"/>
                </a:solidFill>
              </a:rPr>
              <a:t> (pesticida – trattamenti) </a:t>
            </a:r>
            <a:endParaRPr lang="it-IT" sz="2800" dirty="0">
              <a:solidFill>
                <a:schemeClr val="bg1"/>
              </a:solidFill>
            </a:endParaRPr>
          </a:p>
          <a:p>
            <a:pPr defTabSz="457200"/>
            <a:r>
              <a:rPr lang="it-IT" sz="2800" b="1" u="sng" dirty="0">
                <a:solidFill>
                  <a:schemeClr val="bg1"/>
                </a:solidFill>
              </a:rPr>
              <a:t>C</a:t>
            </a:r>
            <a:r>
              <a:rPr lang="it-IT" sz="2800" b="1" u="sng" dirty="0" smtClean="0">
                <a:solidFill>
                  <a:schemeClr val="bg1"/>
                </a:solidFill>
              </a:rPr>
              <a:t>v </a:t>
            </a:r>
            <a:r>
              <a:rPr lang="it-IT" sz="2800" b="1" u="sng" dirty="0">
                <a:solidFill>
                  <a:schemeClr val="bg1"/>
                </a:solidFill>
              </a:rPr>
              <a:t>non resistenti </a:t>
            </a:r>
            <a:r>
              <a:rPr lang="it-IT" sz="2800" b="1" u="sng" dirty="0" smtClean="0">
                <a:solidFill>
                  <a:schemeClr val="bg1"/>
                </a:solidFill>
              </a:rPr>
              <a:t>:  2084 </a:t>
            </a:r>
            <a:r>
              <a:rPr lang="it-IT" sz="2800" b="1" u="sng" dirty="0">
                <a:solidFill>
                  <a:schemeClr val="bg1"/>
                </a:solidFill>
              </a:rPr>
              <a:t>Kg CO2 </a:t>
            </a:r>
            <a:r>
              <a:rPr lang="it-IT" sz="2800" b="1" u="sng" dirty="0" err="1">
                <a:solidFill>
                  <a:schemeClr val="bg1"/>
                </a:solidFill>
              </a:rPr>
              <a:t>eq</a:t>
            </a:r>
            <a:r>
              <a:rPr lang="it-IT" sz="2800" b="1" u="sng" dirty="0">
                <a:solidFill>
                  <a:schemeClr val="bg1"/>
                </a:solidFill>
              </a:rPr>
              <a:t> /</a:t>
            </a:r>
            <a:r>
              <a:rPr lang="it-IT" sz="2800" b="1" u="sng" dirty="0" smtClean="0">
                <a:solidFill>
                  <a:schemeClr val="bg1"/>
                </a:solidFill>
              </a:rPr>
              <a:t>ha/anno </a:t>
            </a:r>
          </a:p>
          <a:p>
            <a:pPr defTabSz="457200"/>
            <a:r>
              <a:rPr lang="it-IT" sz="2800" b="1" u="sng" dirty="0" smtClean="0">
                <a:solidFill>
                  <a:schemeClr val="bg1"/>
                </a:solidFill>
              </a:rPr>
              <a:t>Cv resistenti:         : 1127 Kg </a:t>
            </a:r>
            <a:endParaRPr lang="it-IT" sz="2800" dirty="0" smtClean="0">
              <a:solidFill>
                <a:schemeClr val="bg1"/>
              </a:solidFill>
            </a:endParaRPr>
          </a:p>
          <a:p>
            <a:pPr defTabSz="457200"/>
            <a:endParaRPr lang="it-IT" dirty="0">
              <a:solidFill>
                <a:srgbClr val="00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005" y="1685750"/>
            <a:ext cx="3411558" cy="261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08" y="497149"/>
            <a:ext cx="1361787" cy="87602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8619" y="1197069"/>
            <a:ext cx="3508283" cy="410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0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supavine.co.nz/img/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583" y="3276370"/>
            <a:ext cx="5279989" cy="360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6629649" y="1606830"/>
            <a:ext cx="504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solidFill>
                  <a:prstClr val="black"/>
                </a:solidFill>
              </a:rPr>
              <a:t>14.5 tC02</a:t>
            </a:r>
            <a:endParaRPr lang="it-IT" sz="5400" dirty="0">
              <a:solidFill>
                <a:prstClr val="black"/>
              </a:solidFill>
            </a:endParaRPr>
          </a:p>
        </p:txBody>
      </p:sp>
      <p:sp>
        <p:nvSpPr>
          <p:cNvPr id="12" name="Freccia in giù 11"/>
          <p:cNvSpPr/>
          <p:nvPr/>
        </p:nvSpPr>
        <p:spPr>
          <a:xfrm>
            <a:off x="7584003" y="2399500"/>
            <a:ext cx="480379" cy="8768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698963" y="1576496"/>
            <a:ext cx="403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solidFill>
                  <a:prstClr val="black"/>
                </a:solidFill>
              </a:rPr>
              <a:t>3.7 tC02</a:t>
            </a:r>
            <a:endParaRPr lang="it-IT" sz="5400" dirty="0">
              <a:solidFill>
                <a:prstClr val="black"/>
              </a:solidFill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089" y="2236079"/>
            <a:ext cx="542925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652986" y="2385748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prstClr val="black"/>
                </a:solidFill>
              </a:rPr>
              <a:t>Sink</a:t>
            </a:r>
            <a:r>
              <a:rPr lang="it-IT" sz="2400" dirty="0">
                <a:solidFill>
                  <a:prstClr val="black"/>
                </a:solidFill>
              </a:rPr>
              <a:t>/source= 3.9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768" y="2466286"/>
            <a:ext cx="2096471" cy="157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 descr="http://t0.gstatic.com/images?q=tbn:ANd9GcRqlYZjpC5NT4DXhJKdX4b0WwypMxliXPt7uHZIkUA2nrVYzpLWA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583" y="3203743"/>
            <a:ext cx="1986080" cy="157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666799" y="459467"/>
            <a:ext cx="96592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it-IT" sz="3200" dirty="0" smtClean="0">
                <a:solidFill>
                  <a:prstClr val="black"/>
                </a:solidFill>
              </a:rPr>
              <a:t>Guardando meglio i nostri sistemi di produzione: kiwi </a:t>
            </a:r>
            <a:r>
              <a:rPr lang="it-IT" sz="3200" dirty="0">
                <a:solidFill>
                  <a:prstClr val="black"/>
                </a:solidFill>
              </a:rPr>
              <a:t>in Emilia </a:t>
            </a:r>
            <a:r>
              <a:rPr lang="it-IT" sz="3200" dirty="0" smtClean="0">
                <a:solidFill>
                  <a:prstClr val="black"/>
                </a:solidFill>
              </a:rPr>
              <a:t>Romagna</a:t>
            </a:r>
            <a:endParaRPr lang="it-IT" sz="3200" dirty="0">
              <a:solidFill>
                <a:prstClr val="black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6578" y="190696"/>
            <a:ext cx="1255074" cy="80738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172" y="2674474"/>
            <a:ext cx="2412226" cy="160556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172" y="4280039"/>
            <a:ext cx="1498360" cy="181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6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84807" y="-198173"/>
            <a:ext cx="7904086" cy="1470025"/>
          </a:xfrm>
        </p:spPr>
        <p:txBody>
          <a:bodyPr>
            <a:noAutofit/>
          </a:bodyPr>
          <a:lstStyle/>
          <a:p>
            <a:r>
              <a:rPr lang="it-IT" sz="3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Uso e gestione «</a:t>
            </a:r>
            <a:r>
              <a:rPr lang="it-IT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smart</a:t>
            </a:r>
            <a:r>
              <a:rPr lang="it-IT" sz="3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» dell’acqua</a:t>
            </a:r>
            <a:endParaRPr lang="it-IT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383916" y="1384168"/>
            <a:ext cx="8887547" cy="830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0" tIns="45711" rIns="91420" bIns="45711">
            <a:spAutoFit/>
          </a:bodyPr>
          <a:lstStyle/>
          <a:p>
            <a:pPr defTabSz="457106"/>
            <a:r>
              <a:rPr lang="it-IT" altLang="it-IT" sz="2400" dirty="0" smtClean="0">
                <a:solidFill>
                  <a:srgbClr val="000000"/>
                </a:solidFill>
                <a:latin typeface="Calibri"/>
              </a:rPr>
              <a:t>Efficienza degli impianti, re-utilizzo, conservazione, razionalizzazione per massimizzare efficienza senza ridurre produttività</a:t>
            </a:r>
            <a:endParaRPr lang="it-IT" altLang="it-IT" sz="24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45" y="2974019"/>
            <a:ext cx="4234384" cy="3179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556" y="2368320"/>
            <a:ext cx="5956317" cy="406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9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91" y="141827"/>
            <a:ext cx="2817300" cy="394190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706" y="474845"/>
            <a:ext cx="5884049" cy="360888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2991" y="474846"/>
            <a:ext cx="3560440" cy="3608881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162975" y="4270159"/>
            <a:ext cx="47051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L’AGRICOLTORE USA LA TECNOLOGIA?</a:t>
            </a:r>
          </a:p>
          <a:p>
            <a:endParaRPr lang="it-IT" dirty="0" smtClean="0"/>
          </a:p>
          <a:p>
            <a:r>
              <a:rPr lang="it-IT" dirty="0" smtClean="0"/>
              <a:t>82% USA IL PC</a:t>
            </a:r>
          </a:p>
          <a:p>
            <a:r>
              <a:rPr lang="it-IT" dirty="0" smtClean="0"/>
              <a:t>61% CONSULTA GIORNALMENTE INTERNET</a:t>
            </a:r>
          </a:p>
          <a:p>
            <a:r>
              <a:rPr lang="it-IT" dirty="0" smtClean="0"/>
              <a:t>28% ALMENO UNA VOLTA ALLA SETTIMANA </a:t>
            </a:r>
          </a:p>
          <a:p>
            <a:endParaRPr lang="it-IT" dirty="0"/>
          </a:p>
          <a:p>
            <a:r>
              <a:rPr lang="it-IT" i="1" dirty="0" smtClean="0"/>
              <a:t>Fonte: Nomisma</a:t>
            </a:r>
          </a:p>
          <a:p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9215" y="3171825"/>
            <a:ext cx="5249280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9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64" y="379534"/>
            <a:ext cx="8840010" cy="921014"/>
          </a:xfrm>
          <a:prstGeom prst="rect">
            <a:avLst/>
          </a:prstGeom>
        </p:spPr>
      </p:pic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1322" y="1811872"/>
            <a:ext cx="3908194" cy="314811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57323">
            <a:off x="8798320" y="5000807"/>
            <a:ext cx="2986778" cy="104463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046" y="1271426"/>
            <a:ext cx="3092161" cy="47892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280" y="1461297"/>
            <a:ext cx="2164268" cy="89009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4218" y="2502553"/>
            <a:ext cx="1646063" cy="107908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2888" y="1510886"/>
            <a:ext cx="4211757" cy="271258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6018" y="4089863"/>
            <a:ext cx="4364010" cy="266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0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595" y="641146"/>
            <a:ext cx="11547697" cy="602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0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8" y="746332"/>
            <a:ext cx="12131202" cy="591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6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197" y="290946"/>
            <a:ext cx="11500139" cy="634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6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21" y="3450541"/>
            <a:ext cx="3253599" cy="178972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01" y="419453"/>
            <a:ext cx="2569793" cy="304019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978" y="256570"/>
            <a:ext cx="2591473" cy="297667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5096" y="284333"/>
            <a:ext cx="3758683" cy="3154795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3509" y="4347152"/>
            <a:ext cx="1222048" cy="833309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8003" y="3516947"/>
            <a:ext cx="2732292" cy="176260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2486" y="4588718"/>
            <a:ext cx="3043592" cy="1787822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10019012" y="1538564"/>
            <a:ext cx="18770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/>
              <a:t>MA</a:t>
            </a:r>
            <a:r>
              <a:rPr lang="it-IT" sz="3600" dirty="0" smtClean="0"/>
              <a:t>: </a:t>
            </a:r>
            <a:endParaRPr lang="it-IT" sz="3600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317853" y="5482629"/>
            <a:ext cx="1203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 smtClean="0"/>
              <a:t>E : </a:t>
            </a:r>
            <a:endParaRPr lang="it-IT" sz="5400" dirty="0"/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1611" y="5200293"/>
            <a:ext cx="2522138" cy="1646186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43749" y="5222226"/>
            <a:ext cx="2499010" cy="1644085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9408" y="5248670"/>
            <a:ext cx="2353078" cy="1629054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16832" y="2843752"/>
            <a:ext cx="2767145" cy="175409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169" y="3527614"/>
            <a:ext cx="3001132" cy="1751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098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045" y="57192"/>
            <a:ext cx="9144000" cy="296268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505" y="3224769"/>
            <a:ext cx="2190243" cy="63007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3462" y="4850337"/>
            <a:ext cx="2876551" cy="65722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2504" y="4348272"/>
            <a:ext cx="2172269" cy="739496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3997448" y="3081480"/>
            <a:ext cx="71871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OS1 – Agricoltura Resiliente e Clima-Intelligente </a:t>
            </a:r>
          </a:p>
          <a:p>
            <a:r>
              <a:rPr lang="it-IT" dirty="0"/>
              <a:t>OS2– Gestione di “precisione” delle produzioni </a:t>
            </a:r>
          </a:p>
          <a:p>
            <a:r>
              <a:rPr lang="it-IT" dirty="0"/>
              <a:t>OS3- </a:t>
            </a:r>
            <a:r>
              <a:rPr lang="it-IT" dirty="0" err="1"/>
              <a:t>IoT</a:t>
            </a:r>
            <a:r>
              <a:rPr lang="it-IT" dirty="0"/>
              <a:t> e Big data per la gestione di processi produttivi sempre più sostenibili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11" name="Rettangolo 10"/>
          <p:cNvSpPr/>
          <p:nvPr/>
        </p:nvSpPr>
        <p:spPr>
          <a:xfrm>
            <a:off x="3939123" y="2999334"/>
            <a:ext cx="6567367" cy="1350151"/>
          </a:xfrm>
          <a:prstGeom prst="rect">
            <a:avLst/>
          </a:prstGeom>
          <a:noFill/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3874773" y="435569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OS 8 – Valorizzazione di scarti,  sottoprodotti e coprodotti di agricoltura, allevamento e acquacoltura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1524000" y="5360018"/>
            <a:ext cx="57930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OS9 – Sottoprodotti e coprodotti mediante </a:t>
            </a:r>
            <a:r>
              <a:rPr lang="it-IT" dirty="0" err="1"/>
              <a:t>bioraffinerie</a:t>
            </a:r>
            <a:r>
              <a:rPr lang="it-IT" dirty="0"/>
              <a:t>/processi estrattivi per produrre composti chimici/materiali per industria no-</a:t>
            </a:r>
            <a:r>
              <a:rPr lang="it-IT" dirty="0" err="1"/>
              <a:t>food</a:t>
            </a:r>
            <a:r>
              <a:rPr lang="it-IT" dirty="0"/>
              <a:t> e no-</a:t>
            </a:r>
            <a:r>
              <a:rPr lang="it-IT" dirty="0" err="1"/>
              <a:t>feed</a:t>
            </a:r>
            <a:endParaRPr lang="it-IT" dirty="0"/>
          </a:p>
        </p:txBody>
      </p:sp>
      <p:sp>
        <p:nvSpPr>
          <p:cNvPr id="14" name="Rettangolo 13"/>
          <p:cNvSpPr/>
          <p:nvPr/>
        </p:nvSpPr>
        <p:spPr>
          <a:xfrm>
            <a:off x="6960096" y="5582484"/>
            <a:ext cx="403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OS 10 – Sottoprodotti e scarti per prodotti energetici ed in </a:t>
            </a:r>
            <a:r>
              <a:rPr lang="it-IT" dirty="0" err="1"/>
              <a:t>biometano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185" y="1556386"/>
            <a:ext cx="3420152" cy="154242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859495"/>
            <a:ext cx="1774090" cy="6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5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3950494"/>
            <a:ext cx="10160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" y="50166"/>
            <a:ext cx="10378440" cy="669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942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214" y="362611"/>
            <a:ext cx="8405896" cy="596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2" y="736684"/>
            <a:ext cx="4100275" cy="346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89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" y="640080"/>
            <a:ext cx="10634063" cy="593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60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3523"/>
            <a:ext cx="11460480" cy="6529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046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96" y="853366"/>
            <a:ext cx="11606074" cy="340791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955076" y="4368218"/>
            <a:ext cx="7652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Carbon </a:t>
            </a:r>
            <a:r>
              <a:rPr lang="it-IT" sz="2400" dirty="0" err="1" smtClean="0"/>
              <a:t>farming</a:t>
            </a:r>
            <a:r>
              <a:rPr lang="it-IT" sz="2400" dirty="0" smtClean="0"/>
              <a:t> come possibile nuovo BM per l’agricoltura -  </a:t>
            </a:r>
            <a:endParaRPr lang="it-IT" sz="2400" dirty="0"/>
          </a:p>
        </p:txBody>
      </p:sp>
      <p:sp>
        <p:nvSpPr>
          <p:cNvPr id="2" name="Rettangolo 1"/>
          <p:cNvSpPr/>
          <p:nvPr/>
        </p:nvSpPr>
        <p:spPr>
          <a:xfrm>
            <a:off x="3706589" y="3837333"/>
            <a:ext cx="7880466" cy="352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73178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281" y="0"/>
            <a:ext cx="9325428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 rot="891118">
            <a:off x="2401403" y="3128753"/>
            <a:ext cx="7383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it-IT" sz="36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«…vero è che l’annata è più o meno</a:t>
            </a:r>
          </a:p>
          <a:p>
            <a:pPr defTabSz="457200"/>
            <a:r>
              <a:rPr lang="it-IT" sz="36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favorevole ai raccolti, ma il buon </a:t>
            </a:r>
          </a:p>
          <a:p>
            <a:pPr defTabSz="457200"/>
            <a:r>
              <a:rPr lang="it-IT" sz="36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agricoltore deve, col suo lavoro, </a:t>
            </a:r>
          </a:p>
          <a:p>
            <a:pPr defTabSz="457200"/>
            <a:r>
              <a:rPr lang="it-IT" sz="36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opporsi alle stranezze delle stagioni…» </a:t>
            </a:r>
          </a:p>
        </p:txBody>
      </p:sp>
    </p:spTree>
    <p:extLst>
      <p:ext uri="{BB962C8B-B14F-4D97-AF65-F5344CB8AC3E}">
        <p14:creationId xmlns:p14="http://schemas.microsoft.com/office/powerpoint/2010/main" val="33612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 descr="Iphone 3 GS | The iPhone 3GS is a touchscreen &lt;strong&gt;smartphone&lt;/strong&gt;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357" y="1454169"/>
            <a:ext cx="1230842" cy="123084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78914" y="253839"/>
            <a:ext cx="11118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B99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T</a:t>
            </a:r>
            <a:r>
              <a:rPr lang="it-IT" sz="3600" b="1" dirty="0" smtClean="0">
                <a:solidFill>
                  <a:srgbClr val="0B99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ransizione </a:t>
            </a:r>
            <a:r>
              <a:rPr lang="it-IT" sz="3600" b="1" dirty="0">
                <a:solidFill>
                  <a:srgbClr val="0B99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vs. </a:t>
            </a:r>
            <a:r>
              <a:rPr lang="it-IT" sz="3600" b="1" u="sng" dirty="0" smtClean="0">
                <a:solidFill>
                  <a:srgbClr val="0B99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elevati livelli </a:t>
            </a:r>
            <a:r>
              <a:rPr lang="it-IT" sz="3600" b="1" u="sng" dirty="0">
                <a:solidFill>
                  <a:srgbClr val="0B99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produttivi </a:t>
            </a:r>
            <a:r>
              <a:rPr lang="it-IT" sz="3600" b="1" dirty="0" smtClean="0">
                <a:solidFill>
                  <a:srgbClr val="0B99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con </a:t>
            </a:r>
            <a:r>
              <a:rPr lang="it-IT" sz="3600" b="1" u="sng" dirty="0">
                <a:solidFill>
                  <a:srgbClr val="0B99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input ridotti </a:t>
            </a:r>
            <a:r>
              <a:rPr lang="it-IT" sz="3600" b="1" dirty="0">
                <a:solidFill>
                  <a:srgbClr val="0B99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in </a:t>
            </a:r>
            <a:r>
              <a:rPr lang="it-IT" sz="3600" b="1" u="sng" dirty="0">
                <a:solidFill>
                  <a:srgbClr val="0B99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ambiente instabile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300" y="1767018"/>
            <a:ext cx="1441044" cy="1144681"/>
          </a:xfrm>
          <a:prstGeom prst="rect">
            <a:avLst/>
          </a:prstGeom>
        </p:spPr>
      </p:pic>
      <p:pic>
        <p:nvPicPr>
          <p:cNvPr id="20" name="Immagine 19" descr="Nuestras Frikadas Blogspot: Exportar poi de google earth a ..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335" y="1178571"/>
            <a:ext cx="1708118" cy="1368531"/>
          </a:xfrm>
          <a:prstGeom prst="rect">
            <a:avLst/>
          </a:prstGeom>
        </p:spPr>
      </p:pic>
      <p:cxnSp>
        <p:nvCxnSpPr>
          <p:cNvPr id="32" name="Connettore 2 31"/>
          <p:cNvCxnSpPr/>
          <p:nvPr/>
        </p:nvCxnSpPr>
        <p:spPr>
          <a:xfrm>
            <a:off x="5449942" y="2510678"/>
            <a:ext cx="635253" cy="955311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/>
          <p:cNvCxnSpPr/>
          <p:nvPr/>
        </p:nvCxnSpPr>
        <p:spPr>
          <a:xfrm>
            <a:off x="5410144" y="3728729"/>
            <a:ext cx="658432" cy="20057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/>
          <p:cNvCxnSpPr/>
          <p:nvPr/>
        </p:nvCxnSpPr>
        <p:spPr>
          <a:xfrm flipV="1">
            <a:off x="5499103" y="3975393"/>
            <a:ext cx="543644" cy="684713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/>
          <p:cNvCxnSpPr/>
          <p:nvPr/>
        </p:nvCxnSpPr>
        <p:spPr>
          <a:xfrm flipH="1">
            <a:off x="7551148" y="2432333"/>
            <a:ext cx="625155" cy="674124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/>
          <p:cNvCxnSpPr/>
          <p:nvPr/>
        </p:nvCxnSpPr>
        <p:spPr>
          <a:xfrm flipH="1" flipV="1">
            <a:off x="7597740" y="3737467"/>
            <a:ext cx="714224" cy="417659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2 50"/>
          <p:cNvCxnSpPr/>
          <p:nvPr/>
        </p:nvCxnSpPr>
        <p:spPr>
          <a:xfrm flipH="1" flipV="1">
            <a:off x="7602257" y="3352951"/>
            <a:ext cx="638369" cy="31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Immagine 60" descr="DIY Drone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994" y="2539491"/>
            <a:ext cx="2338266" cy="149883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298493" y="2889760"/>
            <a:ext cx="1219386" cy="1632739"/>
          </a:xfrm>
          <a:prstGeom prst="rect">
            <a:avLst/>
          </a:prstGeom>
        </p:spPr>
      </p:pic>
      <p:sp>
        <p:nvSpPr>
          <p:cNvPr id="26" name="CasellaDiTesto 25"/>
          <p:cNvSpPr txBox="1"/>
          <p:nvPr/>
        </p:nvSpPr>
        <p:spPr>
          <a:xfrm>
            <a:off x="184799" y="1778672"/>
            <a:ext cx="4178840" cy="4154984"/>
          </a:xfrm>
          <a:prstGeom prst="rect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Conoscenza </a:t>
            </a:r>
            <a: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 Operatività Soluzioni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a supporto dei processi </a:t>
            </a:r>
            <a: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produttivi 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della intera </a:t>
            </a:r>
            <a:r>
              <a:rPr lang="it-IT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«catena» </a:t>
            </a:r>
            <a:endParaRPr lang="it-IT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Approccio</a:t>
            </a: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multi-attoriale</a:t>
            </a:r>
            <a:r>
              <a:rPr lang="it-IT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it-IT" sz="24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co-creazione</a:t>
            </a:r>
            <a:r>
              <a:rPr lang="it-IT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it-IT" sz="2400" b="1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Istruzione/</a:t>
            </a:r>
            <a:r>
              <a:rPr lang="it-IT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sensibilizzazionedella</a:t>
            </a:r>
            <a: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it-IT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comunità</a:t>
            </a:r>
            <a:r>
              <a:rPr lang="it-IT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agricoltori, produttori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di </a:t>
            </a:r>
            <a: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tecnologie, consumatori- decisori. </a:t>
            </a:r>
            <a:endParaRPr lang="it-IT" sz="2400" b="1" u="sng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27" name="Gruppo 26"/>
          <p:cNvGrpSpPr/>
          <p:nvPr/>
        </p:nvGrpSpPr>
        <p:grpSpPr>
          <a:xfrm>
            <a:off x="5853336" y="1767020"/>
            <a:ext cx="1924273" cy="4376833"/>
            <a:chOff x="6039102" y="1458833"/>
            <a:chExt cx="2020002" cy="5223138"/>
          </a:xfrm>
        </p:grpSpPr>
        <p:sp>
          <p:nvSpPr>
            <p:cNvPr id="28" name="Rettangolo arrotondato 27"/>
            <p:cNvSpPr/>
            <p:nvPr/>
          </p:nvSpPr>
          <p:spPr>
            <a:xfrm>
              <a:off x="6233168" y="1458833"/>
              <a:ext cx="1527091" cy="522313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9" name="Immagine 28" descr="Signing on to civil society request to make public ...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7201" y="1639393"/>
              <a:ext cx="1043471" cy="1113961"/>
            </a:xfrm>
            <a:prstGeom prst="rect">
              <a:avLst/>
            </a:prstGeom>
          </p:spPr>
        </p:pic>
        <p:pic>
          <p:nvPicPr>
            <p:cNvPr id="30" name="Immagine 29" descr="&lt;strong&gt;Farmer&lt;/strong&gt; PNG Transparent Images | PNG All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8474" y="3404343"/>
              <a:ext cx="1176144" cy="1255596"/>
            </a:xfrm>
            <a:prstGeom prst="rect">
              <a:avLst/>
            </a:prstGeom>
          </p:spPr>
        </p:pic>
        <p:pic>
          <p:nvPicPr>
            <p:cNvPr id="34" name="Immagine 33" descr="Eliza's Blog :): Producers and &lt;strong&gt;Consumers&lt;/strong&gt;"/>
            <p:cNvPicPr>
              <a:picLocks noChangeAspect="1"/>
            </p:cNvPicPr>
            <p:nvPr/>
          </p:nvPicPr>
          <p:blipFill>
            <a:blip r:embed="rId9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9102" y="5244331"/>
              <a:ext cx="2020002" cy="1437640"/>
            </a:xfrm>
            <a:prstGeom prst="rect">
              <a:avLst/>
            </a:prstGeom>
          </p:spPr>
        </p:pic>
        <p:pic>
          <p:nvPicPr>
            <p:cNvPr id="35" name="Immagine 34" descr="&lt;strong&gt;arrow&lt;/strong&gt; images - Clipground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774107" y="2840922"/>
              <a:ext cx="507999" cy="475853"/>
            </a:xfrm>
            <a:prstGeom prst="rect">
              <a:avLst/>
            </a:prstGeom>
          </p:spPr>
        </p:pic>
        <p:pic>
          <p:nvPicPr>
            <p:cNvPr id="36" name="Immagine 35" descr="&lt;strong&gt;arrow&lt;/strong&gt; images - Clipground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774106" y="4769138"/>
              <a:ext cx="507999" cy="475853"/>
            </a:xfrm>
            <a:prstGeom prst="rect">
              <a:avLst/>
            </a:prstGeom>
          </p:spPr>
        </p:pic>
      </p:grpSp>
      <p:sp>
        <p:nvSpPr>
          <p:cNvPr id="3" name="Ovale 2"/>
          <p:cNvSpPr/>
          <p:nvPr/>
        </p:nvSpPr>
        <p:spPr>
          <a:xfrm>
            <a:off x="5825677" y="1485006"/>
            <a:ext cx="1873663" cy="1654607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4456" y="4500885"/>
            <a:ext cx="1761933" cy="1101206"/>
          </a:xfrm>
          <a:prstGeom prst="rect">
            <a:avLst/>
          </a:prstGeom>
        </p:spPr>
      </p:pic>
      <p:sp>
        <p:nvSpPr>
          <p:cNvPr id="11" name="Freccia in su 10"/>
          <p:cNvSpPr/>
          <p:nvPr/>
        </p:nvSpPr>
        <p:spPr>
          <a:xfrm>
            <a:off x="7028096" y="2943373"/>
            <a:ext cx="175745" cy="3810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38" name="Freccia in su 37"/>
          <p:cNvSpPr/>
          <p:nvPr/>
        </p:nvSpPr>
        <p:spPr>
          <a:xfrm>
            <a:off x="7006157" y="4562269"/>
            <a:ext cx="175745" cy="3810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24344" y="4038321"/>
            <a:ext cx="2341916" cy="1526240"/>
          </a:xfrm>
          <a:prstGeom prst="rect">
            <a:avLst/>
          </a:prstGeom>
        </p:spPr>
      </p:pic>
      <p:sp>
        <p:nvSpPr>
          <p:cNvPr id="6" name="Freccia a destra 5"/>
          <p:cNvSpPr/>
          <p:nvPr/>
        </p:nvSpPr>
        <p:spPr>
          <a:xfrm>
            <a:off x="2099652" y="2006319"/>
            <a:ext cx="174567" cy="4571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01504" y="3386324"/>
            <a:ext cx="188992" cy="85351"/>
          </a:xfrm>
          <a:prstGeom prst="rect">
            <a:avLst/>
          </a:prstGeom>
        </p:spPr>
      </p:pic>
      <p:sp>
        <p:nvSpPr>
          <p:cNvPr id="31" name="Freccia a destra 30"/>
          <p:cNvSpPr/>
          <p:nvPr/>
        </p:nvSpPr>
        <p:spPr>
          <a:xfrm>
            <a:off x="3952865" y="2009271"/>
            <a:ext cx="174567" cy="4571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81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00162"/>
            <a:ext cx="10363200" cy="425767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97" y="489687"/>
            <a:ext cx="3506022" cy="69635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124" y="489687"/>
            <a:ext cx="4117113" cy="74086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3959" y="270885"/>
            <a:ext cx="2092426" cy="103551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4848" y="377666"/>
            <a:ext cx="2636267" cy="82195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7913" y="5745401"/>
            <a:ext cx="2165937" cy="99762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381" y="5901314"/>
            <a:ext cx="1428750" cy="6858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294" y="5576008"/>
            <a:ext cx="2373456" cy="131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6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 descr="vig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307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4740" name="Picture 4" descr="new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2" y="3048000"/>
            <a:ext cx="205898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4741" name="Text Box 5"/>
          <p:cNvSpPr txBox="1">
            <a:spLocks noChangeArrowheads="1"/>
          </p:cNvSpPr>
          <p:nvPr/>
        </p:nvSpPr>
        <p:spPr bwMode="auto">
          <a:xfrm>
            <a:off x="4727575" y="2463243"/>
            <a:ext cx="5943600" cy="584757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/>
          <a:p>
            <a:pPr defTabSz="914210"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3200" dirty="0" smtClean="0">
                <a:solidFill>
                  <a:srgbClr val="000099"/>
                </a:solidFill>
                <a:latin typeface="Verdana" panose="020B0604030504040204" pitchFamily="34" charset="0"/>
              </a:rPr>
              <a:t>I sistemi agricoli «</a:t>
            </a:r>
            <a:r>
              <a:rPr lang="it-IT" altLang="it-IT" sz="3200" dirty="0" err="1" smtClean="0">
                <a:solidFill>
                  <a:srgbClr val="000099"/>
                </a:solidFill>
                <a:latin typeface="Verdana" panose="020B0604030504040204" pitchFamily="34" charset="0"/>
              </a:rPr>
              <a:t>smart</a:t>
            </a:r>
            <a:r>
              <a:rPr lang="it-IT" altLang="it-IT" sz="3200" dirty="0" smtClean="0">
                <a:solidFill>
                  <a:srgbClr val="000099"/>
                </a:solidFill>
                <a:latin typeface="Verdana" panose="020B0604030504040204" pitchFamily="34" charset="0"/>
              </a:rPr>
              <a:t>»</a:t>
            </a:r>
            <a:endParaRPr lang="it-IT" altLang="it-IT" sz="3600" dirty="0">
              <a:solidFill>
                <a:srgbClr val="000099"/>
              </a:solidFill>
              <a:latin typeface="Verdana" panose="020B0604030504040204" pitchFamily="34" charset="0"/>
            </a:endParaRPr>
          </a:p>
        </p:txBody>
      </p:sp>
      <p:grpSp>
        <p:nvGrpSpPr>
          <p:cNvPr id="244742" name="Group 6"/>
          <p:cNvGrpSpPr>
            <a:grpSpLocks/>
          </p:cNvGrpSpPr>
          <p:nvPr/>
        </p:nvGrpSpPr>
        <p:grpSpPr bwMode="auto">
          <a:xfrm>
            <a:off x="1676400" y="5715000"/>
            <a:ext cx="4953000" cy="685800"/>
            <a:chOff x="96" y="3600"/>
            <a:chExt cx="3120" cy="432"/>
          </a:xfrm>
        </p:grpSpPr>
        <p:sp>
          <p:nvSpPr>
            <p:cNvPr id="244743" name="Rectangle 7"/>
            <p:cNvSpPr>
              <a:spLocks noChangeArrowheads="1"/>
            </p:cNvSpPr>
            <p:nvPr/>
          </p:nvSpPr>
          <p:spPr bwMode="auto">
            <a:xfrm>
              <a:off x="96" y="3696"/>
              <a:ext cx="2880" cy="288"/>
            </a:xfrm>
            <a:prstGeom prst="rect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0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4744" name="Text Box 8"/>
            <p:cNvSpPr txBox="1">
              <a:spLocks noChangeArrowheads="1"/>
            </p:cNvSpPr>
            <p:nvPr/>
          </p:nvSpPr>
          <p:spPr bwMode="auto">
            <a:xfrm>
              <a:off x="336" y="3696"/>
              <a:ext cx="235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1421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it-IT" altLang="it-IT" sz="2400">
                  <a:solidFill>
                    <a:srgbClr val="000099"/>
                  </a:solidFill>
                  <a:latin typeface="Verdana" panose="020B0604030504040204" pitchFamily="34" charset="0"/>
                </a:rPr>
                <a:t> input</a:t>
              </a:r>
              <a:r>
                <a:rPr lang="it-IT" altLang="it-IT" sz="2400">
                  <a:solidFill>
                    <a:srgbClr val="000000"/>
                  </a:solidFill>
                  <a:latin typeface="Verdana" panose="020B0604030504040204" pitchFamily="34" charset="0"/>
                </a:rPr>
                <a:t>               </a:t>
              </a:r>
              <a:r>
                <a:rPr lang="it-IT" altLang="it-IT" sz="2400">
                  <a:solidFill>
                    <a:srgbClr val="000099"/>
                  </a:solidFill>
                  <a:latin typeface="Verdana" panose="020B0604030504040204" pitchFamily="34" charset="0"/>
                </a:rPr>
                <a:t>output</a:t>
              </a:r>
            </a:p>
          </p:txBody>
        </p:sp>
        <p:sp>
          <p:nvSpPr>
            <p:cNvPr id="244745" name="Line 9"/>
            <p:cNvSpPr>
              <a:spLocks noChangeShapeType="1"/>
            </p:cNvSpPr>
            <p:nvPr/>
          </p:nvSpPr>
          <p:spPr bwMode="auto">
            <a:xfrm>
              <a:off x="1152" y="3840"/>
              <a:ext cx="672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210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244746" name="Picture 10" descr="The image “http://www.xtec.es/dnee/act/miraquedic/gif/pera.gif” cannot be displayed, because it contains errors.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3600"/>
              <a:ext cx="432" cy="432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4747" name="Line 11"/>
            <p:cNvSpPr>
              <a:spLocks noChangeShapeType="1"/>
            </p:cNvSpPr>
            <p:nvPr/>
          </p:nvSpPr>
          <p:spPr bwMode="auto">
            <a:xfrm>
              <a:off x="1152" y="3888"/>
              <a:ext cx="672" cy="0"/>
            </a:xfrm>
            <a:prstGeom prst="line">
              <a:avLst/>
            </a:prstGeom>
            <a:noFill/>
            <a:ln w="19050">
              <a:solidFill>
                <a:srgbClr val="66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210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44749" name="Line 13"/>
          <p:cNvSpPr>
            <a:spLocks noChangeShapeType="1"/>
          </p:cNvSpPr>
          <p:nvPr/>
        </p:nvSpPr>
        <p:spPr bwMode="auto">
          <a:xfrm>
            <a:off x="2351088" y="5300665"/>
            <a:ext cx="0" cy="504825"/>
          </a:xfrm>
          <a:prstGeom prst="line">
            <a:avLst/>
          </a:prstGeom>
          <a:noFill/>
          <a:ln w="9525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defTabSz="91421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750" name="Line 14"/>
          <p:cNvSpPr>
            <a:spLocks noChangeShapeType="1"/>
          </p:cNvSpPr>
          <p:nvPr/>
        </p:nvSpPr>
        <p:spPr bwMode="auto">
          <a:xfrm flipV="1">
            <a:off x="5375275" y="5229228"/>
            <a:ext cx="0" cy="504825"/>
          </a:xfrm>
          <a:prstGeom prst="line">
            <a:avLst/>
          </a:prstGeom>
          <a:noFill/>
          <a:ln w="9525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defTabSz="91421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751" name="Text Box 15"/>
          <p:cNvSpPr txBox="1">
            <a:spLocks noChangeArrowheads="1"/>
          </p:cNvSpPr>
          <p:nvPr/>
        </p:nvSpPr>
        <p:spPr bwMode="auto">
          <a:xfrm>
            <a:off x="1796261" y="4500250"/>
            <a:ext cx="1439862" cy="646313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/>
          <a:p>
            <a:pPr defTabSz="914210"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dirty="0" smtClean="0">
                <a:solidFill>
                  <a:srgbClr val="33CC33"/>
                </a:solidFill>
                <a:latin typeface="Arial"/>
              </a:rPr>
              <a:t>Ridurre  e </a:t>
            </a:r>
            <a:r>
              <a:rPr lang="en-GB" altLang="it-IT" dirty="0" err="1" smtClean="0">
                <a:solidFill>
                  <a:srgbClr val="33CC33"/>
                </a:solidFill>
                <a:latin typeface="Arial"/>
              </a:rPr>
              <a:t>ottimizzare</a:t>
            </a:r>
            <a:r>
              <a:rPr lang="en-GB" altLang="it-IT" dirty="0" smtClean="0">
                <a:solidFill>
                  <a:srgbClr val="33CC33"/>
                </a:solidFill>
                <a:latin typeface="Arial"/>
              </a:rPr>
              <a:t> </a:t>
            </a:r>
            <a:endParaRPr lang="it-IT" altLang="it-IT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752" name="Text Box 16"/>
          <p:cNvSpPr txBox="1">
            <a:spLocks noChangeArrowheads="1"/>
          </p:cNvSpPr>
          <p:nvPr/>
        </p:nvSpPr>
        <p:spPr bwMode="auto">
          <a:xfrm>
            <a:off x="4826795" y="4334076"/>
            <a:ext cx="1320801" cy="646313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0" tIns="45711" rIns="91420" bIns="45711">
            <a:spAutoFit/>
          </a:bodyPr>
          <a:lstStyle/>
          <a:p>
            <a:pPr defTabSz="914210"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dirty="0" smtClean="0">
                <a:solidFill>
                  <a:srgbClr val="33CC33"/>
                </a:solidFill>
                <a:latin typeface="Arial"/>
              </a:rPr>
              <a:t>Aumentare il valore</a:t>
            </a:r>
            <a:endParaRPr lang="it-IT" altLang="it-IT" dirty="0">
              <a:solidFill>
                <a:srgbClr val="33CC33"/>
              </a:solidFill>
              <a:latin typeface="Arial"/>
            </a:endParaRPr>
          </a:p>
        </p:txBody>
      </p:sp>
      <p:sp>
        <p:nvSpPr>
          <p:cNvPr id="244753" name="Text Box 17"/>
          <p:cNvSpPr txBox="1">
            <a:spLocks noChangeArrowheads="1"/>
          </p:cNvSpPr>
          <p:nvPr/>
        </p:nvSpPr>
        <p:spPr bwMode="auto">
          <a:xfrm>
            <a:off x="7820024" y="5358214"/>
            <a:ext cx="1872615" cy="92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0" tIns="45711" rIns="91420" bIns="45711">
            <a:spAutoFit/>
          </a:bodyPr>
          <a:lstStyle/>
          <a:p>
            <a:pPr defTabSz="914210"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dirty="0" smtClean="0">
                <a:solidFill>
                  <a:srgbClr val="FFFFFF"/>
                </a:solidFill>
                <a:latin typeface="Arial"/>
              </a:rPr>
              <a:t>Rapporto ad alta efficienza - Multifunzionalità</a:t>
            </a:r>
            <a:endParaRPr lang="it-IT" altLang="it-IT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4755" name="Line 19"/>
          <p:cNvSpPr>
            <a:spLocks noChangeShapeType="1"/>
          </p:cNvSpPr>
          <p:nvPr/>
        </p:nvSpPr>
        <p:spPr bwMode="auto">
          <a:xfrm>
            <a:off x="4727575" y="5589589"/>
            <a:ext cx="0" cy="2873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defTabSz="91421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757" name="Line 21"/>
          <p:cNvSpPr>
            <a:spLocks noChangeShapeType="1"/>
          </p:cNvSpPr>
          <p:nvPr/>
        </p:nvSpPr>
        <p:spPr bwMode="auto">
          <a:xfrm>
            <a:off x="4727575" y="5589588"/>
            <a:ext cx="3024188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defTabSz="91421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303520" y="3106758"/>
            <a:ext cx="65919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10"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i="1" dirty="0">
                <a:solidFill>
                  <a:schemeClr val="bg1"/>
                </a:solidFill>
                <a:latin typeface="Verdana" panose="020B0604030504040204" pitchFamily="34" charset="0"/>
              </a:rPr>
              <a:t>catturano, trasferiscono, disperdono energia e materia per produrre biomassa edibile (&amp; molto di più</a:t>
            </a:r>
            <a:r>
              <a:rPr lang="it-IT" altLang="it-IT" i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)…..ma in modo sostenibile, resiliente, mitigante…..</a:t>
            </a:r>
            <a:endParaRPr lang="it-IT" altLang="it-IT" i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43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vig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307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3" name="Picture 3" descr="new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51" y="3199577"/>
            <a:ext cx="205898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926" name="Text Box 6"/>
          <p:cNvSpPr txBox="1">
            <a:spLocks noChangeArrowheads="1"/>
          </p:cNvSpPr>
          <p:nvPr/>
        </p:nvSpPr>
        <p:spPr bwMode="auto">
          <a:xfrm>
            <a:off x="4295778" y="2276476"/>
            <a:ext cx="6372225" cy="830979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/>
          <a:p>
            <a:pPr defTabSz="914210"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 dirty="0" smtClean="0">
                <a:solidFill>
                  <a:srgbClr val="000099"/>
                </a:solidFill>
                <a:latin typeface="Verdana" panose="020B0604030504040204" pitchFamily="34" charset="0"/>
              </a:rPr>
              <a:t>OUPUT: quantità e qualità ma anche altro….</a:t>
            </a:r>
            <a:endParaRPr lang="it-IT" altLang="it-IT" sz="2400" dirty="0">
              <a:solidFill>
                <a:srgbClr val="000099"/>
              </a:solidFill>
              <a:latin typeface="Verdana" panose="020B0604030504040204" pitchFamily="34" charset="0"/>
            </a:endParaRPr>
          </a:p>
        </p:txBody>
      </p:sp>
      <p:grpSp>
        <p:nvGrpSpPr>
          <p:cNvPr id="209938" name="Group 18"/>
          <p:cNvGrpSpPr>
            <a:grpSpLocks/>
          </p:cNvGrpSpPr>
          <p:nvPr/>
        </p:nvGrpSpPr>
        <p:grpSpPr bwMode="auto">
          <a:xfrm>
            <a:off x="5303838" y="5876925"/>
            <a:ext cx="5029200" cy="685800"/>
            <a:chOff x="288" y="3600"/>
            <a:chExt cx="3168" cy="432"/>
          </a:xfrm>
        </p:grpSpPr>
        <p:sp>
          <p:nvSpPr>
            <p:cNvPr id="209924" name="Rectangle 4"/>
            <p:cNvSpPr>
              <a:spLocks noChangeArrowheads="1"/>
            </p:cNvSpPr>
            <p:nvPr/>
          </p:nvSpPr>
          <p:spPr bwMode="auto">
            <a:xfrm>
              <a:off x="816" y="3696"/>
              <a:ext cx="2640" cy="288"/>
            </a:xfrm>
            <a:prstGeom prst="rect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0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9925" name="Text Box 5"/>
            <p:cNvSpPr txBox="1">
              <a:spLocks noChangeArrowheads="1"/>
            </p:cNvSpPr>
            <p:nvPr/>
          </p:nvSpPr>
          <p:spPr bwMode="auto">
            <a:xfrm>
              <a:off x="288" y="3696"/>
              <a:ext cx="16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1421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it-IT" altLang="it-IT" sz="2400">
                  <a:solidFill>
                    <a:srgbClr val="000099"/>
                  </a:solidFill>
                  <a:latin typeface="Verdana" panose="020B0604030504040204" pitchFamily="34" charset="0"/>
                </a:rPr>
                <a:t> output</a:t>
              </a:r>
            </a:p>
          </p:txBody>
        </p:sp>
        <p:pic>
          <p:nvPicPr>
            <p:cNvPr id="209927" name="Picture 7" descr="The image “http://www.xtec.es/dnee/act/miraquedic/gif/pera.gif” cannot be displayed, because it contains errors.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3600"/>
              <a:ext cx="432" cy="432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9928" name="Line 8"/>
            <p:cNvSpPr>
              <a:spLocks noChangeShapeType="1"/>
            </p:cNvSpPr>
            <p:nvPr/>
          </p:nvSpPr>
          <p:spPr bwMode="auto">
            <a:xfrm flipH="1">
              <a:off x="1632" y="3792"/>
              <a:ext cx="72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210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9929" name="Line 9"/>
            <p:cNvSpPr>
              <a:spLocks noChangeShapeType="1"/>
            </p:cNvSpPr>
            <p:nvPr/>
          </p:nvSpPr>
          <p:spPr bwMode="auto">
            <a:xfrm flipH="1">
              <a:off x="1632" y="3888"/>
              <a:ext cx="720" cy="0"/>
            </a:xfrm>
            <a:prstGeom prst="line">
              <a:avLst/>
            </a:prstGeom>
            <a:noFill/>
            <a:ln w="28575">
              <a:solidFill>
                <a:srgbClr val="66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210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9930" name="Rectangle 10"/>
            <p:cNvSpPr>
              <a:spLocks noChangeArrowheads="1"/>
            </p:cNvSpPr>
            <p:nvPr/>
          </p:nvSpPr>
          <p:spPr bwMode="auto">
            <a:xfrm>
              <a:off x="2592" y="3696"/>
              <a:ext cx="70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21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it-IT" altLang="it-IT" sz="2400">
                  <a:solidFill>
                    <a:srgbClr val="000099"/>
                  </a:solidFill>
                  <a:latin typeface="Verdana" panose="020B0604030504040204" pitchFamily="34" charset="0"/>
                </a:rPr>
                <a:t>inputs</a:t>
              </a:r>
            </a:p>
          </p:txBody>
        </p:sp>
      </p:grpSp>
      <p:sp>
        <p:nvSpPr>
          <p:cNvPr id="209935" name="Oval 15"/>
          <p:cNvSpPr>
            <a:spLocks noChangeArrowheads="1"/>
          </p:cNvSpPr>
          <p:nvPr/>
        </p:nvSpPr>
        <p:spPr bwMode="auto">
          <a:xfrm>
            <a:off x="6959600" y="4652963"/>
            <a:ext cx="3455988" cy="14398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 anchor="ctr"/>
          <a:lstStyle/>
          <a:p>
            <a:pPr defTabSz="91421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939" name="Text Box 19"/>
          <p:cNvSpPr txBox="1">
            <a:spLocks noChangeArrowheads="1"/>
          </p:cNvSpPr>
          <p:nvPr/>
        </p:nvSpPr>
        <p:spPr bwMode="auto">
          <a:xfrm>
            <a:off x="989215" y="3107455"/>
            <a:ext cx="3809856" cy="3416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0" tIns="45711" rIns="91420" bIns="45711">
            <a:spAutoFit/>
          </a:bodyPr>
          <a:lstStyle/>
          <a:p>
            <a:pPr defTabSz="914210"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dirty="0" smtClean="0">
                <a:solidFill>
                  <a:srgbClr val="FFFFFF"/>
                </a:solidFill>
                <a:latin typeface="Arial"/>
              </a:rPr>
              <a:t>Alto valore economico e sociale (profitto </a:t>
            </a:r>
            <a:r>
              <a:rPr lang="it-IT" altLang="it-IT" dirty="0">
                <a:solidFill>
                  <a:srgbClr val="FFFFFF"/>
                </a:solidFill>
                <a:latin typeface="Arial"/>
              </a:rPr>
              <a:t>a</a:t>
            </a:r>
            <a:r>
              <a:rPr lang="it-IT" altLang="it-IT" dirty="0" smtClean="0">
                <a:solidFill>
                  <a:srgbClr val="FFFFFF"/>
                </a:solidFill>
                <a:latin typeface="Arial"/>
              </a:rPr>
              <a:t>gli agricoltori, contributo allo sviluppo aree rurali…) </a:t>
            </a:r>
          </a:p>
          <a:p>
            <a:pPr defTabSz="914210"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dirty="0">
                <a:solidFill>
                  <a:srgbClr val="FFFFFF"/>
                </a:solidFill>
                <a:latin typeface="Arial"/>
              </a:rPr>
              <a:t>V</a:t>
            </a:r>
            <a:r>
              <a:rPr lang="it-IT" altLang="it-IT" dirty="0" smtClean="0">
                <a:solidFill>
                  <a:srgbClr val="FFFFFF"/>
                </a:solidFill>
                <a:latin typeface="Arial"/>
              </a:rPr>
              <a:t>alore ambientale (catena corta, ridotte </a:t>
            </a:r>
            <a:r>
              <a:rPr lang="it-IT" altLang="it-IT" dirty="0" smtClean="0">
                <a:solidFill>
                  <a:srgbClr val="FFFFFF"/>
                </a:solidFill>
              </a:rPr>
              <a:t>emissioni/elevati </a:t>
            </a:r>
            <a:r>
              <a:rPr lang="it-IT" altLang="it-IT" dirty="0">
                <a:solidFill>
                  <a:srgbClr val="FFFFFF"/>
                </a:solidFill>
              </a:rPr>
              <a:t>assorbimenti </a:t>
            </a:r>
            <a:r>
              <a:rPr lang="it-IT" altLang="it-IT" dirty="0" smtClean="0">
                <a:solidFill>
                  <a:srgbClr val="FFFFFF"/>
                </a:solidFill>
                <a:latin typeface="Arial"/>
              </a:rPr>
              <a:t>GHG, legame con  territorio)</a:t>
            </a:r>
            <a:endParaRPr lang="it-IT" altLang="it-IT" dirty="0">
              <a:solidFill>
                <a:srgbClr val="FFFFFF"/>
              </a:solidFill>
              <a:latin typeface="Arial"/>
            </a:endParaRPr>
          </a:p>
          <a:p>
            <a:pPr defTabSz="914210"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dirty="0" smtClean="0">
                <a:solidFill>
                  <a:srgbClr val="FFFFFF"/>
                </a:solidFill>
                <a:latin typeface="Arial"/>
              </a:rPr>
              <a:t>Valore nutrizionale (qualità, sicurezza - e salubrità - delle produzioni, accettabilità al consumo)</a:t>
            </a:r>
            <a:endParaRPr lang="it-IT" altLang="it-IT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9940" name="Line 20"/>
          <p:cNvSpPr>
            <a:spLocks noChangeShapeType="1"/>
          </p:cNvSpPr>
          <p:nvPr/>
        </p:nvSpPr>
        <p:spPr bwMode="auto">
          <a:xfrm flipH="1" flipV="1">
            <a:off x="4764089" y="3775076"/>
            <a:ext cx="1591613" cy="1396899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defTabSz="91421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941" name="Line 21"/>
          <p:cNvSpPr>
            <a:spLocks noChangeShapeType="1"/>
          </p:cNvSpPr>
          <p:nvPr/>
        </p:nvSpPr>
        <p:spPr bwMode="auto">
          <a:xfrm flipH="1" flipV="1">
            <a:off x="4694072" y="5160148"/>
            <a:ext cx="1417710" cy="23609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defTabSz="91421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943" name="Line 23"/>
          <p:cNvSpPr>
            <a:spLocks noChangeShapeType="1"/>
          </p:cNvSpPr>
          <p:nvPr/>
        </p:nvSpPr>
        <p:spPr bwMode="auto">
          <a:xfrm flipH="1">
            <a:off x="4598730" y="5788326"/>
            <a:ext cx="576262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defTabSz="91421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944" name="Line 24"/>
          <p:cNvSpPr>
            <a:spLocks noChangeShapeType="1"/>
          </p:cNvSpPr>
          <p:nvPr/>
        </p:nvSpPr>
        <p:spPr bwMode="auto">
          <a:xfrm flipH="1">
            <a:off x="4816220" y="6257925"/>
            <a:ext cx="358775" cy="1444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defTabSz="91421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7479650" y="3758386"/>
            <a:ext cx="4469693" cy="1323421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defTabSz="457106"/>
            <a:r>
              <a:rPr lang="it-IT" sz="20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Smartness</a:t>
            </a:r>
            <a:r>
              <a:rPr lang="it-IT" sz="20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it-IT" sz="20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è anche: </a:t>
            </a:r>
            <a:endParaRPr lang="it-IT" sz="2000" b="1" i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defTabSz="457106"/>
            <a:r>
              <a:rPr lang="it-IT" sz="20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Un prodotto economicamente valido, sufficiente per tutti, ricco di buone proprietà, multifunzionale</a:t>
            </a:r>
            <a:endParaRPr lang="it-IT" sz="2000" b="1" i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871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vig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307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59" name="Picture 3" descr="new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2" y="3048000"/>
            <a:ext cx="205898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460" name="Rectangle 4"/>
          <p:cNvSpPr>
            <a:spLocks noChangeArrowheads="1"/>
          </p:cNvSpPr>
          <p:nvPr/>
        </p:nvSpPr>
        <p:spPr bwMode="auto">
          <a:xfrm>
            <a:off x="2819400" y="5867400"/>
            <a:ext cx="4012022" cy="457200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 anchor="ctr"/>
          <a:lstStyle/>
          <a:p>
            <a:pPr defTabSz="91421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461" name="Text Box 5"/>
          <p:cNvSpPr txBox="1">
            <a:spLocks noChangeArrowheads="1"/>
          </p:cNvSpPr>
          <p:nvPr/>
        </p:nvSpPr>
        <p:spPr bwMode="auto">
          <a:xfrm>
            <a:off x="1981200" y="58674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/>
          <a:p>
            <a:pPr algn="ctr" defTabSz="914210"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99"/>
                </a:solidFill>
                <a:latin typeface="Verdana" panose="020B0604030504040204" pitchFamily="34" charset="0"/>
              </a:rPr>
              <a:t> output</a:t>
            </a:r>
          </a:p>
        </p:txBody>
      </p:sp>
      <p:sp>
        <p:nvSpPr>
          <p:cNvPr id="147462" name="Text Box 6"/>
          <p:cNvSpPr txBox="1">
            <a:spLocks noChangeArrowheads="1"/>
          </p:cNvSpPr>
          <p:nvPr/>
        </p:nvSpPr>
        <p:spPr bwMode="auto">
          <a:xfrm>
            <a:off x="4295778" y="2276476"/>
            <a:ext cx="6372225" cy="830979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/>
          <a:p>
            <a:pPr defTabSz="914210"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 dirty="0" smtClean="0">
                <a:solidFill>
                  <a:srgbClr val="000099"/>
                </a:solidFill>
                <a:latin typeface="Verdana" panose="020B0604030504040204" pitchFamily="34" charset="0"/>
              </a:rPr>
              <a:t>INPUT: componenti biologiche &amp; ambientali</a:t>
            </a:r>
            <a:endParaRPr lang="it-IT" altLang="it-IT" sz="2400" dirty="0">
              <a:solidFill>
                <a:srgbClr val="000099"/>
              </a:solidFill>
              <a:latin typeface="Verdana" panose="020B0604030504040204" pitchFamily="34" charset="0"/>
            </a:endParaRPr>
          </a:p>
        </p:txBody>
      </p:sp>
      <p:pic>
        <p:nvPicPr>
          <p:cNvPr id="147463" name="Picture 7" descr="The image “http://www.xtec.es/dnee/act/miraquedic/gif/pera.gif” cannot be displayed, because it contains errors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715000"/>
            <a:ext cx="685800" cy="6858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464" name="Line 8"/>
          <p:cNvSpPr>
            <a:spLocks noChangeShapeType="1"/>
          </p:cNvSpPr>
          <p:nvPr/>
        </p:nvSpPr>
        <p:spPr bwMode="auto">
          <a:xfrm flipH="1">
            <a:off x="4114800" y="6019800"/>
            <a:ext cx="1143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defTabSz="91421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465" name="Line 9"/>
          <p:cNvSpPr>
            <a:spLocks noChangeShapeType="1"/>
          </p:cNvSpPr>
          <p:nvPr/>
        </p:nvSpPr>
        <p:spPr bwMode="auto">
          <a:xfrm flipH="1">
            <a:off x="4114800" y="6172200"/>
            <a:ext cx="1143000" cy="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defTabSz="91421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466" name="Rectangle 10"/>
          <p:cNvSpPr>
            <a:spLocks noChangeArrowheads="1"/>
          </p:cNvSpPr>
          <p:nvPr/>
        </p:nvSpPr>
        <p:spPr bwMode="auto">
          <a:xfrm>
            <a:off x="5638800" y="5867400"/>
            <a:ext cx="1125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210"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99"/>
                </a:solidFill>
                <a:latin typeface="Verdana" panose="020B0604030504040204" pitchFamily="34" charset="0"/>
              </a:rPr>
              <a:t>inputs</a:t>
            </a:r>
          </a:p>
        </p:txBody>
      </p:sp>
      <p:sp>
        <p:nvSpPr>
          <p:cNvPr id="147467" name="Text Box 11"/>
          <p:cNvSpPr txBox="1">
            <a:spLocks noChangeArrowheads="1"/>
          </p:cNvSpPr>
          <p:nvPr/>
        </p:nvSpPr>
        <p:spPr bwMode="auto">
          <a:xfrm>
            <a:off x="7080321" y="4555375"/>
            <a:ext cx="4790253" cy="92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0" tIns="45711" rIns="91420" bIns="45711">
            <a:spAutoFit/>
          </a:bodyPr>
          <a:lstStyle/>
          <a:p>
            <a:pPr defTabSz="914210"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dirty="0" smtClean="0">
                <a:solidFill>
                  <a:srgbClr val="FFFFFF"/>
                </a:solidFill>
                <a:latin typeface="Verdana" panose="020B0604030504040204" pitchFamily="34" charset="0"/>
              </a:rPr>
              <a:t>Agronomia: buone pratiche, ottimizzazione dei flussi di energia e materia</a:t>
            </a:r>
            <a:endParaRPr lang="it-IT" altLang="it-IT" dirty="0">
              <a:solidFill>
                <a:srgbClr val="0000FF"/>
              </a:solidFill>
              <a:latin typeface="Verdana" panose="020B0604030504040204" pitchFamily="34" charset="0"/>
            </a:endParaRPr>
          </a:p>
        </p:txBody>
      </p:sp>
      <p:sp>
        <p:nvSpPr>
          <p:cNvPr id="147468" name="Line 12"/>
          <p:cNvSpPr>
            <a:spLocks noChangeShapeType="1"/>
          </p:cNvSpPr>
          <p:nvPr/>
        </p:nvSpPr>
        <p:spPr bwMode="auto">
          <a:xfrm rot="18192426" flipH="1">
            <a:off x="6000444" y="5014939"/>
            <a:ext cx="990600" cy="1539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defTabSz="91421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469" name="Text Box 13"/>
          <p:cNvSpPr txBox="1">
            <a:spLocks noChangeArrowheads="1"/>
          </p:cNvSpPr>
          <p:nvPr/>
        </p:nvSpPr>
        <p:spPr bwMode="auto">
          <a:xfrm>
            <a:off x="6201569" y="3655346"/>
            <a:ext cx="3657600" cy="65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/>
          <a:p>
            <a:pPr defTabSz="914210"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dirty="0" smtClean="0">
                <a:solidFill>
                  <a:srgbClr val="FFFFFF"/>
                </a:solidFill>
                <a:latin typeface="Verdana" panose="020B0604030504040204" pitchFamily="34" charset="0"/>
              </a:rPr>
              <a:t>Ambiente: clima, meteo, terreno, topografia…</a:t>
            </a:r>
            <a:endParaRPr lang="it-IT" altLang="it-IT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147470" name="Line 14"/>
          <p:cNvSpPr>
            <a:spLocks noChangeShapeType="1"/>
          </p:cNvSpPr>
          <p:nvPr/>
        </p:nvSpPr>
        <p:spPr bwMode="auto">
          <a:xfrm rot="18835268" flipH="1">
            <a:off x="6368257" y="5604671"/>
            <a:ext cx="60960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defTabSz="91421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471" name="Oval 15"/>
          <p:cNvSpPr>
            <a:spLocks noChangeArrowheads="1"/>
          </p:cNvSpPr>
          <p:nvPr/>
        </p:nvSpPr>
        <p:spPr bwMode="auto">
          <a:xfrm>
            <a:off x="6959600" y="4652963"/>
            <a:ext cx="3455988" cy="14398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 anchor="ctr"/>
          <a:lstStyle/>
          <a:p>
            <a:pPr defTabSz="91421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472" name="Text Box 16"/>
          <p:cNvSpPr txBox="1">
            <a:spLocks noChangeArrowheads="1"/>
          </p:cNvSpPr>
          <p:nvPr/>
        </p:nvSpPr>
        <p:spPr bwMode="auto">
          <a:xfrm>
            <a:off x="4582357" y="3872583"/>
            <a:ext cx="1368425" cy="36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/>
          <a:p>
            <a:pPr defTabSz="914210"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Genotipo</a:t>
            </a:r>
            <a:endParaRPr lang="it-IT" altLang="it-IT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147473" name="Line 17"/>
          <p:cNvSpPr>
            <a:spLocks noChangeShapeType="1"/>
          </p:cNvSpPr>
          <p:nvPr/>
        </p:nvSpPr>
        <p:spPr bwMode="auto">
          <a:xfrm>
            <a:off x="5178165" y="4324555"/>
            <a:ext cx="719138" cy="122396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defTabSz="91421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959600" y="5605464"/>
            <a:ext cx="4678218" cy="1015644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defTabSz="457106"/>
            <a:r>
              <a:rPr lang="it-IT" sz="20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Smartness</a:t>
            </a:r>
            <a:r>
              <a:rPr lang="it-IT" sz="20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è</a:t>
            </a:r>
            <a:r>
              <a:rPr lang="it-IT" sz="20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: LE PIANTE GIUSTE, NEL POSTO GIUSTO, NEL MODO GIUSTO</a:t>
            </a:r>
            <a:endParaRPr lang="it-IT" sz="2000" b="1" i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868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A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530" name="Picture 2" descr="vig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55" y="-155887"/>
            <a:ext cx="12192000" cy="307498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34533" name="Text Box 5"/>
          <p:cNvSpPr txBox="1">
            <a:spLocks noChangeArrowheads="1"/>
          </p:cNvSpPr>
          <p:nvPr/>
        </p:nvSpPr>
        <p:spPr bwMode="auto">
          <a:xfrm>
            <a:off x="1524000" y="2624933"/>
            <a:ext cx="5867400" cy="528637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/>
          <a:p>
            <a:pPr defTabSz="914210"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800" dirty="0">
                <a:solidFill>
                  <a:srgbClr val="000000"/>
                </a:solidFill>
                <a:latin typeface="Tahoma" panose="020B0604030504040204" pitchFamily="34" charset="0"/>
              </a:rPr>
              <a:t>          </a:t>
            </a:r>
            <a:r>
              <a:rPr lang="it-IT" altLang="it-IT" sz="2800" dirty="0">
                <a:latin typeface="Tahoma" panose="020B0604030504040204" pitchFamily="34" charset="0"/>
              </a:rPr>
              <a:t>Clima </a:t>
            </a:r>
          </a:p>
        </p:txBody>
      </p:sp>
      <p:sp>
        <p:nvSpPr>
          <p:cNvPr id="534535" name="Text Box 7"/>
          <p:cNvSpPr txBox="1">
            <a:spLocks noChangeArrowheads="1"/>
          </p:cNvSpPr>
          <p:nvPr/>
        </p:nvSpPr>
        <p:spPr bwMode="auto">
          <a:xfrm>
            <a:off x="1524000" y="4124329"/>
            <a:ext cx="5867400" cy="528637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/>
          <a:p>
            <a:pPr defTabSz="914210"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800" dirty="0">
                <a:solidFill>
                  <a:srgbClr val="000000"/>
                </a:solidFill>
                <a:latin typeface="Tahoma" panose="020B0604030504040204" pitchFamily="34" charset="0"/>
              </a:rPr>
              <a:t>          Energia</a:t>
            </a:r>
          </a:p>
        </p:txBody>
      </p:sp>
      <p:sp>
        <p:nvSpPr>
          <p:cNvPr id="534536" name="Text Box 8"/>
          <p:cNvSpPr txBox="1">
            <a:spLocks noChangeArrowheads="1"/>
          </p:cNvSpPr>
          <p:nvPr/>
        </p:nvSpPr>
        <p:spPr bwMode="auto">
          <a:xfrm>
            <a:off x="1524000" y="3141664"/>
            <a:ext cx="5867400" cy="528637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/>
          <a:p>
            <a:pPr defTabSz="914210"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800" dirty="0">
                <a:solidFill>
                  <a:srgbClr val="000000"/>
                </a:solidFill>
                <a:latin typeface="Tahoma" panose="020B0604030504040204" pitchFamily="34" charset="0"/>
              </a:rPr>
              <a:t>          </a:t>
            </a:r>
            <a:r>
              <a:rPr lang="it-IT" altLang="it-IT" sz="2800" dirty="0" smtClean="0">
                <a:solidFill>
                  <a:srgbClr val="000000"/>
                </a:solidFill>
                <a:latin typeface="Tahoma" panose="020B0604030504040204" pitchFamily="34" charset="0"/>
              </a:rPr>
              <a:t>Acqua </a:t>
            </a:r>
            <a:endParaRPr lang="it-IT" altLang="it-IT" sz="28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534538" name="Text Box 10"/>
          <p:cNvSpPr txBox="1">
            <a:spLocks noChangeArrowheads="1"/>
          </p:cNvSpPr>
          <p:nvPr/>
        </p:nvSpPr>
        <p:spPr bwMode="auto">
          <a:xfrm>
            <a:off x="1524000" y="3644902"/>
            <a:ext cx="5867400" cy="528638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/>
          <a:p>
            <a:pPr defTabSz="914210"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800" dirty="0">
                <a:solidFill>
                  <a:srgbClr val="000000"/>
                </a:solidFill>
                <a:latin typeface="Tahoma" panose="020B0604030504040204" pitchFamily="34" charset="0"/>
              </a:rPr>
              <a:t>          Genetica</a:t>
            </a:r>
          </a:p>
        </p:txBody>
      </p:sp>
      <p:sp>
        <p:nvSpPr>
          <p:cNvPr id="534544" name="Text Box 16"/>
          <p:cNvSpPr txBox="1">
            <a:spLocks noChangeArrowheads="1"/>
          </p:cNvSpPr>
          <p:nvPr/>
        </p:nvSpPr>
        <p:spPr bwMode="auto">
          <a:xfrm>
            <a:off x="1524000" y="5157791"/>
            <a:ext cx="5867400" cy="528637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/>
          <a:p>
            <a:pPr defTabSz="914210"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800" dirty="0" smtClean="0">
                <a:solidFill>
                  <a:srgbClr val="000000"/>
                </a:solidFill>
                <a:latin typeface="Tahoma" panose="020B0604030504040204" pitchFamily="34" charset="0"/>
              </a:rPr>
              <a:t>         </a:t>
            </a:r>
            <a:r>
              <a:rPr lang="it-IT" altLang="it-IT" sz="2800" dirty="0" smtClean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it-IT" altLang="it-IT" sz="2800" dirty="0" smtClean="0">
                <a:solidFill>
                  <a:srgbClr val="000000"/>
                </a:solidFill>
                <a:latin typeface="Tahoma" panose="020B0604030504040204" pitchFamily="34" charset="0"/>
              </a:rPr>
              <a:t>Economia</a:t>
            </a:r>
            <a:endParaRPr lang="it-IT" altLang="it-IT" sz="28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534547" name="Text Box 19"/>
          <p:cNvSpPr txBox="1">
            <a:spLocks noChangeArrowheads="1"/>
          </p:cNvSpPr>
          <p:nvPr/>
        </p:nvSpPr>
        <p:spPr bwMode="auto">
          <a:xfrm>
            <a:off x="1524000" y="5661025"/>
            <a:ext cx="5867400" cy="528638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/>
          <a:p>
            <a:pPr defTabSz="914210"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800" dirty="0">
                <a:solidFill>
                  <a:srgbClr val="000000"/>
                </a:solidFill>
                <a:latin typeface="Tahoma" panose="020B0604030504040204" pitchFamily="34" charset="0"/>
              </a:rPr>
              <a:t>          </a:t>
            </a:r>
            <a:r>
              <a:rPr lang="it-IT" altLang="it-IT" sz="2800" dirty="0" smtClean="0">
                <a:latin typeface="Tahoma" panose="020B0604030504040204" pitchFamily="34" charset="0"/>
              </a:rPr>
              <a:t>Uomo</a:t>
            </a:r>
            <a:endParaRPr lang="it-IT" altLang="it-IT" sz="2800" dirty="0">
              <a:latin typeface="Tahoma" panose="020B0604030504040204" pitchFamily="34" charset="0"/>
            </a:endParaRPr>
          </a:p>
        </p:txBody>
      </p:sp>
      <p:sp>
        <p:nvSpPr>
          <p:cNvPr id="534549" name="Text Box 21"/>
          <p:cNvSpPr txBox="1">
            <a:spLocks noChangeArrowheads="1"/>
          </p:cNvSpPr>
          <p:nvPr/>
        </p:nvSpPr>
        <p:spPr bwMode="auto">
          <a:xfrm>
            <a:off x="1524000" y="4652966"/>
            <a:ext cx="5867400" cy="528638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/>
          <a:p>
            <a:pPr defTabSz="914210"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800" dirty="0">
                <a:solidFill>
                  <a:srgbClr val="000000"/>
                </a:solidFill>
                <a:latin typeface="Arial"/>
              </a:rPr>
              <a:t>           </a:t>
            </a:r>
            <a:r>
              <a:rPr lang="it-IT" altLang="it-IT" sz="2800" dirty="0">
                <a:solidFill>
                  <a:srgbClr val="000000"/>
                </a:solidFill>
                <a:latin typeface="Tahoma" panose="020B0604030504040204" pitchFamily="34" charset="0"/>
              </a:rPr>
              <a:t>Territorio</a:t>
            </a:r>
          </a:p>
        </p:txBody>
      </p:sp>
      <p:sp>
        <p:nvSpPr>
          <p:cNvPr id="534550" name="Rectangle 22"/>
          <p:cNvSpPr>
            <a:spLocks noChangeArrowheads="1"/>
          </p:cNvSpPr>
          <p:nvPr/>
        </p:nvSpPr>
        <p:spPr bwMode="auto">
          <a:xfrm>
            <a:off x="7464428" y="2565403"/>
            <a:ext cx="32035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 anchor="ctr"/>
          <a:lstStyle/>
          <a:p>
            <a:pPr algn="ctr" defTabSz="914210" fontAlgn="base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FFFFFF"/>
              </a:solidFill>
              <a:latin typeface="Arial"/>
            </a:endParaRPr>
          </a:p>
        </p:txBody>
      </p:sp>
      <p:sp>
        <p:nvSpPr>
          <p:cNvPr id="534552" name="Text Box 24"/>
          <p:cNvSpPr txBox="1">
            <a:spLocks noChangeArrowheads="1"/>
          </p:cNvSpPr>
          <p:nvPr/>
        </p:nvSpPr>
        <p:spPr bwMode="auto">
          <a:xfrm>
            <a:off x="7369947" y="1997476"/>
            <a:ext cx="4822054" cy="4862852"/>
          </a:xfrm>
          <a:prstGeom prst="rect">
            <a:avLst/>
          </a:prstGeom>
          <a:solidFill>
            <a:srgbClr val="76E0A8"/>
          </a:solidFill>
          <a:ln>
            <a:noFill/>
          </a:ln>
          <a:effectLst/>
          <a:extLst/>
        </p:spPr>
        <p:txBody>
          <a:bodyPr wrap="square" lIns="91420" tIns="45711" rIns="91420" bIns="45711">
            <a:spAutoFit/>
          </a:bodyPr>
          <a:lstStyle/>
          <a:p>
            <a:pPr defTabSz="914210"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3600" dirty="0" smtClean="0">
                <a:latin typeface="Arial"/>
              </a:rPr>
              <a:t>TECNOLOGIA </a:t>
            </a:r>
            <a:r>
              <a:rPr lang="it-IT" altLang="it-IT" sz="2800" dirty="0" smtClean="0">
                <a:latin typeface="Arial"/>
              </a:rPr>
              <a:t>(Agricoltura 4.0, robot intelligenti, agricoltura di precisione, internet of </a:t>
            </a:r>
            <a:r>
              <a:rPr lang="it-IT" altLang="it-IT" sz="2800" dirty="0" err="1" smtClean="0">
                <a:latin typeface="Arial"/>
              </a:rPr>
              <a:t>farming</a:t>
            </a:r>
            <a:r>
              <a:rPr lang="it-IT" altLang="it-IT" sz="2800" dirty="0" smtClean="0">
                <a:latin typeface="Arial"/>
              </a:rPr>
              <a:t>, biologico…)  &amp; </a:t>
            </a:r>
            <a:r>
              <a:rPr lang="it-IT" altLang="it-IT" sz="3600" dirty="0">
                <a:latin typeface="Arial"/>
              </a:rPr>
              <a:t>TRADIZIONE </a:t>
            </a:r>
            <a:r>
              <a:rPr lang="it-IT" altLang="it-IT" sz="2800" dirty="0" smtClean="0">
                <a:latin typeface="Arial"/>
              </a:rPr>
              <a:t>(</a:t>
            </a:r>
            <a:r>
              <a:rPr lang="it-IT" altLang="it-IT" sz="2800" dirty="0" err="1" smtClean="0">
                <a:latin typeface="Arial"/>
              </a:rPr>
              <a:t>vocazionalità</a:t>
            </a:r>
            <a:r>
              <a:rPr lang="it-IT" altLang="it-IT" sz="2800" dirty="0" smtClean="0">
                <a:latin typeface="Arial"/>
              </a:rPr>
              <a:t>, agricoltura conservativa, </a:t>
            </a:r>
            <a:r>
              <a:rPr lang="it-IT" altLang="it-IT" sz="2800" dirty="0" err="1" smtClean="0">
                <a:latin typeface="Arial"/>
              </a:rPr>
              <a:t>agroforestazione</a:t>
            </a:r>
            <a:r>
              <a:rPr lang="it-IT" altLang="it-IT" sz="2800" dirty="0" smtClean="0">
                <a:latin typeface="Arial"/>
              </a:rPr>
              <a:t>, km 0…) </a:t>
            </a:r>
          </a:p>
          <a:p>
            <a:pPr defTabSz="914210" fontAlgn="base">
              <a:spcBef>
                <a:spcPct val="50000"/>
              </a:spcBef>
              <a:spcAft>
                <a:spcPct val="0"/>
              </a:spcAft>
            </a:pPr>
            <a:endParaRPr lang="it-IT" altLang="it-IT" sz="2800" dirty="0">
              <a:latin typeface="Arial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854370" y="371509"/>
            <a:ext cx="8955455" cy="1569642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defTabSz="457106"/>
            <a:r>
              <a:rPr lang="it-IT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SMARTNESS </a:t>
            </a:r>
          </a:p>
          <a:p>
            <a:pPr defTabSz="457106"/>
            <a:r>
              <a:rPr lang="it-IT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significa </a:t>
            </a:r>
          </a:p>
          <a:p>
            <a:pPr defTabSz="457106"/>
            <a:r>
              <a:rPr lang="it-IT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UN USO CORRETTO DELLE RISORSE:</a:t>
            </a:r>
          </a:p>
        </p:txBody>
      </p:sp>
    </p:spTree>
    <p:extLst>
      <p:ext uri="{BB962C8B-B14F-4D97-AF65-F5344CB8AC3E}">
        <p14:creationId xmlns:p14="http://schemas.microsoft.com/office/powerpoint/2010/main" val="33123965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105" y="4689196"/>
            <a:ext cx="3673863" cy="2168804"/>
          </a:xfrm>
          <a:prstGeom prst="rect">
            <a:avLst/>
          </a:prstGeom>
        </p:spPr>
      </p:pic>
      <p:pic>
        <p:nvPicPr>
          <p:cNvPr id="184323" name="Picture 3" descr="The image “http://www.rccr.cremona.it/virgilio/images/virgilio185.jpg” cannot be displayed, because it contains error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20" y="1447742"/>
            <a:ext cx="1906430" cy="134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24" name="Rectangle 4"/>
          <p:cNvSpPr>
            <a:spLocks noChangeArrowheads="1"/>
          </p:cNvSpPr>
          <p:nvPr/>
        </p:nvSpPr>
        <p:spPr bwMode="auto">
          <a:xfrm>
            <a:off x="1552292" y="243383"/>
            <a:ext cx="10307938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Il posto giusto….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Dalle </a:t>
            </a:r>
            <a:r>
              <a:rPr kumimoji="0" lang="it-IT" altLang="it-IT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Georgicae</a:t>
            </a:r>
            <a:r>
              <a:rPr kumimoji="0" lang="it-IT" altLang="it-IT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(37- 30 B.C) alla Agricoltura</a:t>
            </a:r>
            <a:r>
              <a:rPr kumimoji="0" lang="it-IT" altLang="it-IT" sz="24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4.0 </a:t>
            </a:r>
            <a:r>
              <a:rPr kumimoji="0" lang="it-IT" altLang="it-IT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it-IT" altLang="it-IT" sz="2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042" y="1299980"/>
            <a:ext cx="4783039" cy="206408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9775" y="1181477"/>
            <a:ext cx="1623515" cy="169683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820" y="313447"/>
            <a:ext cx="1055637" cy="679610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9742" y="3078155"/>
            <a:ext cx="9372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</a:t>
            </a:r>
            <a:r>
              <a:rPr kumimoji="0" lang="it-IT" altLang="it-IT" sz="28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pianta giusta</a:t>
            </a:r>
            <a:r>
              <a:rPr kumimoji="0" lang="it-IT" altLang="it-IT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….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5846" y="2863809"/>
            <a:ext cx="2865267" cy="187029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6046" y="2884009"/>
            <a:ext cx="2053481" cy="182989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97418" y="1212530"/>
            <a:ext cx="1442385" cy="1704864"/>
          </a:xfrm>
          <a:prstGeom prst="rect">
            <a:avLst/>
          </a:prstGeom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89742" y="4559140"/>
            <a:ext cx="9372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Il modo giusto</a:t>
            </a:r>
            <a:r>
              <a:rPr kumimoji="0" lang="it-IT" altLang="it-IT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 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3479" y="4689196"/>
            <a:ext cx="1112559" cy="1822017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1383" y="4733380"/>
            <a:ext cx="3342722" cy="2146733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99630" y="4838330"/>
            <a:ext cx="2963040" cy="201967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50321" y="3341000"/>
            <a:ext cx="960571" cy="1393615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06238" y="3341000"/>
            <a:ext cx="835960" cy="1498565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03040" y="1187174"/>
            <a:ext cx="1724523" cy="172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13151</TotalTime>
  <Words>557</Words>
  <Application>Microsoft Office PowerPoint</Application>
  <PresentationFormat>Widescreen</PresentationFormat>
  <Paragraphs>89</Paragraphs>
  <Slides>26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6</vt:i4>
      </vt:variant>
      <vt:variant>
        <vt:lpstr>Titoli diapositive</vt:lpstr>
      </vt:variant>
      <vt:variant>
        <vt:i4>26</vt:i4>
      </vt:variant>
    </vt:vector>
  </HeadingPairs>
  <TitlesOfParts>
    <vt:vector size="42" baseType="lpstr">
      <vt:lpstr>Microsoft YaHei</vt:lpstr>
      <vt:lpstr>Arial</vt:lpstr>
      <vt:lpstr>Bahnschrift SemiBold</vt:lpstr>
      <vt:lpstr>Calibri</vt:lpstr>
      <vt:lpstr>Calibri Light</vt:lpstr>
      <vt:lpstr>Tahoma</vt:lpstr>
      <vt:lpstr>Times New Roman</vt:lpstr>
      <vt:lpstr>Trebuchet MS</vt:lpstr>
      <vt:lpstr>Verdana</vt:lpstr>
      <vt:lpstr>Wingdings 3</vt:lpstr>
      <vt:lpstr>Tema di Office</vt:lpstr>
      <vt:lpstr>5_Struttura predefinita</vt:lpstr>
      <vt:lpstr>Struttura predefinita</vt:lpstr>
      <vt:lpstr>2_Struttura predefinita</vt:lpstr>
      <vt:lpstr>1_Tema di Office</vt:lpstr>
      <vt:lpstr>Sfaccettatura</vt:lpstr>
      <vt:lpstr>L’ agricoltura climate smart tra tradizione e innovazione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Germoplasma autoctono: fonte genetica &amp; bio-indicazione </vt:lpstr>
      <vt:lpstr>Presentazione standard di PowerPoint</vt:lpstr>
      <vt:lpstr>Presentazione standard di PowerPoint</vt:lpstr>
      <vt:lpstr>Uso e gestione «smart» dell’acqua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197</cp:revision>
  <dcterms:created xsi:type="dcterms:W3CDTF">2020-09-17T07:58:52Z</dcterms:created>
  <dcterms:modified xsi:type="dcterms:W3CDTF">2020-10-07T08:31:24Z</dcterms:modified>
</cp:coreProperties>
</file>