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8" r:id="rId4"/>
    <p:sldMasterId id="2147483700" r:id="rId5"/>
    <p:sldMasterId id="2147483776" r:id="rId6"/>
    <p:sldMasterId id="2147483785" r:id="rId7"/>
    <p:sldMasterId id="2147483797" r:id="rId8"/>
    <p:sldMasterId id="2147483810" r:id="rId9"/>
    <p:sldMasterId id="2147483812" r:id="rId10"/>
  </p:sldMasterIdLst>
  <p:notesMasterIdLst>
    <p:notesMasterId r:id="rId56"/>
  </p:notesMasterIdLst>
  <p:sldIdLst>
    <p:sldId id="614" r:id="rId11"/>
    <p:sldId id="616" r:id="rId12"/>
    <p:sldId id="630" r:id="rId13"/>
    <p:sldId id="623" r:id="rId14"/>
    <p:sldId id="624" r:id="rId15"/>
    <p:sldId id="627" r:id="rId16"/>
    <p:sldId id="628" r:id="rId17"/>
    <p:sldId id="622" r:id="rId18"/>
    <p:sldId id="620" r:id="rId19"/>
    <p:sldId id="625" r:id="rId20"/>
    <p:sldId id="626" r:id="rId21"/>
    <p:sldId id="617" r:id="rId22"/>
    <p:sldId id="631" r:id="rId23"/>
    <p:sldId id="392" r:id="rId24"/>
    <p:sldId id="393" r:id="rId25"/>
    <p:sldId id="297" r:id="rId26"/>
    <p:sldId id="634" r:id="rId27"/>
    <p:sldId id="633" r:id="rId28"/>
    <p:sldId id="502" r:id="rId29"/>
    <p:sldId id="632" r:id="rId30"/>
    <p:sldId id="660" r:id="rId31"/>
    <p:sldId id="635" r:id="rId32"/>
    <p:sldId id="654" r:id="rId33"/>
    <p:sldId id="653" r:id="rId34"/>
    <p:sldId id="636" r:id="rId35"/>
    <p:sldId id="639" r:id="rId36"/>
    <p:sldId id="615" r:id="rId37"/>
    <p:sldId id="640" r:id="rId38"/>
    <p:sldId id="644" r:id="rId39"/>
    <p:sldId id="649" r:id="rId40"/>
    <p:sldId id="650" r:id="rId41"/>
    <p:sldId id="637" r:id="rId42"/>
    <p:sldId id="655" r:id="rId43"/>
    <p:sldId id="656" r:id="rId44"/>
    <p:sldId id="651" r:id="rId45"/>
    <p:sldId id="611" r:id="rId46"/>
    <p:sldId id="612" r:id="rId47"/>
    <p:sldId id="657" r:id="rId48"/>
    <p:sldId id="658" r:id="rId49"/>
    <p:sldId id="659" r:id="rId50"/>
    <p:sldId id="652" r:id="rId51"/>
    <p:sldId id="641" r:id="rId52"/>
    <p:sldId id="642" r:id="rId53"/>
    <p:sldId id="643" r:id="rId54"/>
    <p:sldId id="613" r:id="rId5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D8CA7-C32D-4C55-B5B6-033242FF4C8C}" type="datetimeFigureOut">
              <a:rPr lang="it-IT" smtClean="0"/>
              <a:t>09/10/2020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786537-FA2C-4DA5-990B-D658C0B80887}" type="slidenum">
              <a:rPr lang="it-IT" smtClean="0"/>
              <a:t>‹N›</a:t>
            </a:fld>
            <a:endParaRPr lang="it-IT"/>
          </a:p>
        </p:txBody>
      </p:sp>
    </p:spTree>
    <p:extLst>
      <p:ext uri="{BB962C8B-B14F-4D97-AF65-F5344CB8AC3E}">
        <p14:creationId xmlns:p14="http://schemas.microsoft.com/office/powerpoint/2010/main" val="3977675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2C1ECD9-624C-45DB-B49F-F7787DB119C3}" type="slidenum">
              <a:rPr lang="en-GB" altLang="it-IT" u="sng">
                <a:solidFill>
                  <a:srgbClr val="FFFFFF"/>
                </a:solidFill>
                <a:latin typeface="Arial" charset="0"/>
                <a:ea typeface="ＭＳ Ｐゴシック" pitchFamily="34" charset="-128"/>
              </a:rPr>
              <a:pPr eaLnBrk="1" hangingPunct="1">
                <a:spcBef>
                  <a:spcPct val="0"/>
                </a:spcBef>
              </a:pPr>
              <a:t>4</a:t>
            </a:fld>
            <a:endParaRPr lang="en-GB" altLang="it-IT" u="sng">
              <a:solidFill>
                <a:srgbClr val="FFFFFF"/>
              </a:solidFill>
              <a:latin typeface="Arial" charset="0"/>
              <a:ea typeface="ＭＳ Ｐゴシック" pitchFamily="34" charset="-128"/>
            </a:endParaRPr>
          </a:p>
        </p:txBody>
      </p:sp>
      <p:sp>
        <p:nvSpPr>
          <p:cNvPr id="9216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defTabSz="449263" eaLnBrk="0" hangingPunct="0">
              <a:spcBef>
                <a:spcPct val="30000"/>
              </a:spcBef>
              <a:defRPr sz="1200">
                <a:solidFill>
                  <a:schemeClr val="tx1"/>
                </a:solidFill>
                <a:latin typeface="Calibri" pitchFamily="34" charset="0"/>
              </a:defRPr>
            </a:lvl1pPr>
            <a:lvl2pPr marL="742950" indent="-285750" defTabSz="449263" eaLnBrk="0" hangingPunct="0">
              <a:spcBef>
                <a:spcPct val="30000"/>
              </a:spcBef>
              <a:defRPr sz="1200">
                <a:solidFill>
                  <a:schemeClr val="tx1"/>
                </a:solidFill>
                <a:latin typeface="Calibri" pitchFamily="34" charset="0"/>
              </a:defRPr>
            </a:lvl2pPr>
            <a:lvl3pPr marL="1143000" indent="-228600" defTabSz="449263" eaLnBrk="0" hangingPunct="0">
              <a:spcBef>
                <a:spcPct val="30000"/>
              </a:spcBef>
              <a:defRPr sz="1200">
                <a:solidFill>
                  <a:schemeClr val="tx1"/>
                </a:solidFill>
                <a:latin typeface="Calibri" pitchFamily="34" charset="0"/>
              </a:defRPr>
            </a:lvl3pPr>
            <a:lvl4pPr marL="1600200" indent="-228600" defTabSz="449263" eaLnBrk="0" hangingPunct="0">
              <a:spcBef>
                <a:spcPct val="30000"/>
              </a:spcBef>
              <a:defRPr sz="1200">
                <a:solidFill>
                  <a:schemeClr val="tx1"/>
                </a:solidFill>
                <a:latin typeface="Calibri" pitchFamily="34" charset="0"/>
              </a:defRPr>
            </a:lvl4pPr>
            <a:lvl5pPr marL="2057400" indent="-228600" defTabSz="449263" eaLnBrk="0" hangingPunct="0">
              <a:spcBef>
                <a:spcPct val="30000"/>
              </a:spcBef>
              <a:defRPr sz="1200">
                <a:solidFill>
                  <a:schemeClr val="tx1"/>
                </a:solidFill>
                <a:latin typeface="Calibri" pitchFamily="34" charset="0"/>
              </a:defRPr>
            </a:lvl5pPr>
            <a:lvl6pPr marL="2514600" indent="-228600" defTabSz="449263" eaLnBrk="0" fontAlgn="base" hangingPunct="0">
              <a:spcBef>
                <a:spcPct val="30000"/>
              </a:spcBef>
              <a:spcAft>
                <a:spcPct val="0"/>
              </a:spcAft>
              <a:defRPr sz="1200">
                <a:solidFill>
                  <a:schemeClr val="tx1"/>
                </a:solidFill>
                <a:latin typeface="Calibri" pitchFamily="34" charset="0"/>
              </a:defRPr>
            </a:lvl6pPr>
            <a:lvl7pPr marL="2971800" indent="-228600" defTabSz="449263" eaLnBrk="0" fontAlgn="base" hangingPunct="0">
              <a:spcBef>
                <a:spcPct val="30000"/>
              </a:spcBef>
              <a:spcAft>
                <a:spcPct val="0"/>
              </a:spcAft>
              <a:defRPr sz="1200">
                <a:solidFill>
                  <a:schemeClr val="tx1"/>
                </a:solidFill>
                <a:latin typeface="Calibri" pitchFamily="34" charset="0"/>
              </a:defRPr>
            </a:lvl7pPr>
            <a:lvl8pPr marL="3429000" indent="-228600" defTabSz="449263" eaLnBrk="0" fontAlgn="base" hangingPunct="0">
              <a:spcBef>
                <a:spcPct val="30000"/>
              </a:spcBef>
              <a:spcAft>
                <a:spcPct val="0"/>
              </a:spcAft>
              <a:defRPr sz="1200">
                <a:solidFill>
                  <a:schemeClr val="tx1"/>
                </a:solidFill>
                <a:latin typeface="Calibri" pitchFamily="34" charset="0"/>
              </a:defRPr>
            </a:lvl8pPr>
            <a:lvl9pPr marL="3886200" indent="-228600" defTabSz="449263" eaLnBrk="0" fontAlgn="base" hangingPunct="0">
              <a:spcBef>
                <a:spcPct val="30000"/>
              </a:spcBef>
              <a:spcAft>
                <a:spcPct val="0"/>
              </a:spcAft>
              <a:defRPr sz="1200">
                <a:solidFill>
                  <a:schemeClr val="tx1"/>
                </a:solidFill>
                <a:latin typeface="Calibri" pitchFamily="34" charset="0"/>
              </a:defRPr>
            </a:lvl9pPr>
          </a:lstStyle>
          <a:p>
            <a:pPr eaLnBrk="1" fontAlgn="base" hangingPunct="1">
              <a:lnSpc>
                <a:spcPct val="86000"/>
              </a:lnSpc>
              <a:spcBef>
                <a:spcPct val="0"/>
              </a:spcBef>
              <a:spcAft>
                <a:spcPct val="0"/>
              </a:spcAft>
              <a:buClr>
                <a:srgbClr val="000000"/>
              </a:buClr>
              <a:buFont typeface="Times New Roman" pitchFamily="18" charset="0"/>
              <a:buNone/>
            </a:pPr>
            <a:endParaRPr lang="it-IT" altLang="it-IT" sz="2400" smtClean="0">
              <a:solidFill>
                <a:srgbClr val="FFFFFF"/>
              </a:solidFill>
              <a:latin typeface="Times New Roman" pitchFamily="18" charset="0"/>
              <a:ea typeface="Arial Unicode MS" pitchFamily="34" charset="-128"/>
              <a:cs typeface="Arial Unicode MS" pitchFamily="34" charset="-128"/>
            </a:endParaRPr>
          </a:p>
        </p:txBody>
      </p:sp>
      <p:sp>
        <p:nvSpPr>
          <p:cNvPr id="92164" name="Rectangle 2"/>
          <p:cNvSpPr>
            <a:spLocks noGrp="1" noChangeArrowheads="1"/>
          </p:cNvSpPr>
          <p:nvPr>
            <p:ph type="body"/>
          </p:nvPr>
        </p:nvSpPr>
        <p:spPr bwMode="auto">
          <a:xfrm>
            <a:off x="685800" y="4343400"/>
            <a:ext cx="54832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endParaRPr lang="it-IT" altLang="it-IT" smtClean="0">
              <a:ea typeface="ＭＳ Ｐゴシック" pitchFamily="34" charset="-128"/>
            </a:endParaRPr>
          </a:p>
        </p:txBody>
      </p:sp>
    </p:spTree>
    <p:extLst>
      <p:ext uri="{BB962C8B-B14F-4D97-AF65-F5344CB8AC3E}">
        <p14:creationId xmlns:p14="http://schemas.microsoft.com/office/powerpoint/2010/main" val="223096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B66A28-E386-4F93-93EE-1B116B0804C9}" type="slidenum">
              <a:rPr kumimoji="0" lang="it-IT"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3394370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7B43F-3A76-4EB2-BFBF-397E47ED6C51}" type="slidenum">
              <a:rPr kumimoji="0" lang="it-IT"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1239120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59D0A540-23AB-4ADC-98BA-74942F0A113C}" type="slidenum">
              <a:rPr lang="it-IT" smtClean="0"/>
              <a:pPr/>
              <a:t>35</a:t>
            </a:fld>
            <a:endParaRPr lang="it-IT"/>
          </a:p>
        </p:txBody>
      </p:sp>
    </p:spTree>
    <p:extLst>
      <p:ext uri="{BB962C8B-B14F-4D97-AF65-F5344CB8AC3E}">
        <p14:creationId xmlns:p14="http://schemas.microsoft.com/office/powerpoint/2010/main" val="1513644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p:cNvSpPr>
            <a:spLocks noGrp="1" noRot="1" noChangeAspect="1" noTextEdit="1"/>
          </p:cNvSpPr>
          <p:nvPr>
            <p:ph type="sldImg"/>
          </p:nvPr>
        </p:nvSpPr>
        <p:spPr bwMode="auto">
          <a:xfrm>
            <a:off x="866775" y="739775"/>
            <a:ext cx="4935538"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Radiative heat forcing from the sun dominates the energy balance of a green roof. The solar radiation is balanced by sensible (convection) and latent (evaporative) heat flux from soil and plant surfaces, combined with conduction of heat into the soil substrate and long-wave (thermal) radiation to and from the soil and leaf surfaces</a:t>
            </a:r>
          </a:p>
          <a:p>
            <a:pPr eaLnBrk="1" hangingPunct="1">
              <a:spcBef>
                <a:spcPct val="0"/>
              </a:spcBef>
            </a:pPr>
            <a:endParaRPr lang="en-GB" altLang="en-US" dirty="0" smtClean="0"/>
          </a:p>
          <a:p>
            <a:pPr eaLnBrk="1" hangingPunct="1">
              <a:spcBef>
                <a:spcPct val="0"/>
              </a:spcBef>
            </a:pPr>
            <a:r>
              <a:rPr lang="en-GB" altLang="en-US" dirty="0" smtClean="0"/>
              <a:t>Green roofs reflect between 20% and 30% of solar radiation, and absorb up to 60% of it through photosynthesis. This means that a percentage below 20% of the heat is transmitted to the growing medium [60]. </a:t>
            </a:r>
            <a:r>
              <a:rPr lang="en-GB" altLang="en-US" dirty="0" err="1" smtClean="0"/>
              <a:t>Weng</a:t>
            </a:r>
            <a:r>
              <a:rPr lang="en-GB" altLang="en-US" dirty="0" smtClean="0"/>
              <a:t> et al. investigated the correlations between the internal temperatures and the plant varieties and found that vegetation abundance is effective in adjusting land surface temper- </a:t>
            </a:r>
            <a:r>
              <a:rPr lang="en-GB" altLang="en-US" dirty="0" err="1" smtClean="0"/>
              <a:t>ature</a:t>
            </a:r>
            <a:r>
              <a:rPr lang="en-GB" altLang="en-US" dirty="0" smtClean="0"/>
              <a:t> [60]. Liu and Minor reported the energy effectiveness of green roofs</a:t>
            </a:r>
          </a:p>
          <a:p>
            <a:pPr eaLnBrk="1" hangingPunct="1">
              <a:spcBef>
                <a:spcPct val="0"/>
              </a:spcBef>
            </a:pPr>
            <a:r>
              <a:rPr lang="en-GB" altLang="en-US" dirty="0" smtClean="0"/>
              <a:t>with a heat flow reduction in a range of 70–90% in summer and 10–30% in winter [61]. Moreover, the thermal influence of green roof was enhanced (by 3% in the summer) once the depth of grow- </a:t>
            </a:r>
            <a:r>
              <a:rPr lang="en-GB" altLang="en-US" dirty="0" err="1" smtClean="0"/>
              <a:t>ing</a:t>
            </a:r>
            <a:r>
              <a:rPr lang="en-GB" altLang="en-US" dirty="0" smtClean="0"/>
              <a:t> medium was increased and lighter </a:t>
            </a:r>
            <a:r>
              <a:rPr lang="en-GB" altLang="en-US" dirty="0" err="1" smtClean="0"/>
              <a:t>colors</a:t>
            </a:r>
            <a:r>
              <a:rPr lang="en-GB" altLang="en-US" dirty="0" smtClean="0"/>
              <a:t> were utilized [61]. An interesting evaluation of the effectiveness of green roofs</a:t>
            </a:r>
          </a:p>
          <a:p>
            <a:pPr eaLnBrk="1" hangingPunct="1">
              <a:spcBef>
                <a:spcPct val="0"/>
              </a:spcBef>
            </a:pPr>
            <a:r>
              <a:rPr lang="en-GB" altLang="en-US" dirty="0" smtClean="0"/>
              <a:t>comes by comparing their performance with that of cool roofs (roofs with high albedo). Different studies have shown different re- </a:t>
            </a:r>
            <a:r>
              <a:rPr lang="en-GB" altLang="en-US" dirty="0" err="1" smtClean="0"/>
              <a:t>sults</a:t>
            </a:r>
            <a:r>
              <a:rPr lang="en-GB" altLang="en-US" dirty="0" smtClean="0"/>
              <a:t> [62,63]. Recently, </a:t>
            </a:r>
            <a:r>
              <a:rPr lang="en-GB" altLang="en-US" dirty="0" err="1" smtClean="0"/>
              <a:t>Sathien</a:t>
            </a:r>
            <a:r>
              <a:rPr lang="en-GB" altLang="en-US" dirty="0" smtClean="0"/>
              <a:t> et al. compared two test rooms with air conditioning and quantified the decreased thermal losses for the room with the green roof [64], without being able to define if a green roof over performs a cool roof</a:t>
            </a:r>
            <a:endParaRPr lang="it-IT" altLang="en-US" dirty="0" smtClean="0"/>
          </a:p>
        </p:txBody>
      </p:sp>
      <p:sp>
        <p:nvSpPr>
          <p:cNvPr id="4403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5C7FF02-EB8B-4B05-A67D-B85FF18073F6}" type="slidenum">
              <a:rPr lang="it-IT" altLang="en-US">
                <a:solidFill>
                  <a:prstClr val="black"/>
                </a:solidFill>
                <a:latin typeface="Arial" charset="0"/>
              </a:rPr>
              <a:pPr eaLnBrk="1" hangingPunct="1">
                <a:spcBef>
                  <a:spcPct val="0"/>
                </a:spcBef>
              </a:pPr>
              <a:t>43</a:t>
            </a:fld>
            <a:endParaRPr lang="it-IT" altLang="en-US">
              <a:solidFill>
                <a:prstClr val="black"/>
              </a:solidFill>
              <a:latin typeface="Arial" charset="0"/>
            </a:endParaRPr>
          </a:p>
        </p:txBody>
      </p:sp>
    </p:spTree>
    <p:extLst>
      <p:ext uri="{BB962C8B-B14F-4D97-AF65-F5344CB8AC3E}">
        <p14:creationId xmlns:p14="http://schemas.microsoft.com/office/powerpoint/2010/main" val="1203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AFDA86D-20B1-479D-BB1F-10A923E115FD}" type="slidenum">
              <a:rPr lang="it-IT" smtClean="0">
                <a:solidFill>
                  <a:prstClr val="black"/>
                </a:solidFill>
              </a:rPr>
              <a:pPr/>
              <a:t>6</a:t>
            </a:fld>
            <a:endParaRPr lang="it-IT">
              <a:solidFill>
                <a:prstClr val="black"/>
              </a:solidFill>
            </a:endParaRPr>
          </a:p>
        </p:txBody>
      </p:sp>
    </p:spTree>
    <p:extLst>
      <p:ext uri="{BB962C8B-B14F-4D97-AF65-F5344CB8AC3E}">
        <p14:creationId xmlns:p14="http://schemas.microsoft.com/office/powerpoint/2010/main" val="210882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AFDA86D-20B1-479D-BB1F-10A923E115FD}" type="slidenum">
              <a:rPr lang="it-IT" smtClean="0">
                <a:solidFill>
                  <a:prstClr val="black"/>
                </a:solidFill>
              </a:rPr>
              <a:pPr/>
              <a:t>8</a:t>
            </a:fld>
            <a:endParaRPr lang="it-IT">
              <a:solidFill>
                <a:prstClr val="black"/>
              </a:solidFill>
            </a:endParaRPr>
          </a:p>
        </p:txBody>
      </p:sp>
    </p:spTree>
    <p:extLst>
      <p:ext uri="{BB962C8B-B14F-4D97-AF65-F5344CB8AC3E}">
        <p14:creationId xmlns:p14="http://schemas.microsoft.com/office/powerpoint/2010/main" val="191451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AFDA86D-20B1-479D-BB1F-10A923E115FD}" type="slidenum">
              <a:rPr lang="it-IT" smtClean="0">
                <a:solidFill>
                  <a:prstClr val="black"/>
                </a:solidFill>
              </a:rPr>
              <a:pPr/>
              <a:t>9</a:t>
            </a:fld>
            <a:endParaRPr lang="it-IT">
              <a:solidFill>
                <a:prstClr val="black"/>
              </a:solidFill>
            </a:endParaRPr>
          </a:p>
        </p:txBody>
      </p:sp>
    </p:spTree>
    <p:extLst>
      <p:ext uri="{BB962C8B-B14F-4D97-AF65-F5344CB8AC3E}">
        <p14:creationId xmlns:p14="http://schemas.microsoft.com/office/powerpoint/2010/main" val="1791291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01725" y="1241425"/>
            <a:ext cx="4465638" cy="3349625"/>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AFDA86D-20B1-479D-BB1F-10A923E115FD}" type="slidenum">
              <a:rPr lang="it-IT" smtClean="0">
                <a:solidFill>
                  <a:prstClr val="black"/>
                </a:solidFill>
              </a:rPr>
              <a:pPr/>
              <a:t>12</a:t>
            </a:fld>
            <a:endParaRPr lang="it-IT">
              <a:solidFill>
                <a:prstClr val="black"/>
              </a:solidFill>
            </a:endParaRPr>
          </a:p>
        </p:txBody>
      </p:sp>
    </p:spTree>
    <p:extLst>
      <p:ext uri="{BB962C8B-B14F-4D97-AF65-F5344CB8AC3E}">
        <p14:creationId xmlns:p14="http://schemas.microsoft.com/office/powerpoint/2010/main" val="223925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547ECC-1A40-4CC5-A97C-237607D81A16}" type="slidenum">
              <a:rPr lang="it-IT"/>
              <a:pPr/>
              <a:t>16</a:t>
            </a:fld>
            <a:endParaRPr lang="it-IT"/>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3417425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AFDA86D-20B1-479D-BB1F-10A923E115FD}" type="slidenum">
              <a:rPr lang="it-IT" smtClean="0">
                <a:solidFill>
                  <a:prstClr val="black"/>
                </a:solidFill>
              </a:rPr>
              <a:pPr/>
              <a:t>17</a:t>
            </a:fld>
            <a:endParaRPr lang="it-IT">
              <a:solidFill>
                <a:prstClr val="black"/>
              </a:solidFill>
            </a:endParaRPr>
          </a:p>
        </p:txBody>
      </p:sp>
    </p:spTree>
    <p:extLst>
      <p:ext uri="{BB962C8B-B14F-4D97-AF65-F5344CB8AC3E}">
        <p14:creationId xmlns:p14="http://schemas.microsoft.com/office/powerpoint/2010/main" val="1575121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1" kern="1200" dirty="0">
                <a:solidFill>
                  <a:schemeClr val="tx1"/>
                </a:solidFill>
                <a:effectLst/>
                <a:latin typeface="+mn-lt"/>
                <a:ea typeface="+mn-ea"/>
                <a:cs typeface="+mn-cs"/>
              </a:rPr>
              <a:t>I sensori intelligenti hanno contato più ciclisti che automobilisti. I numeri: 265.200 contro 252.600. La circolazione a pedali negli ultimi vent'anni è cresciuta del 68%. Merito di una politica sostenibile e delle piste ciclabili monitorate direttamente dai cittadini</a:t>
            </a:r>
            <a:endParaRPr lang="it-IT" dirty="0"/>
          </a:p>
        </p:txBody>
      </p:sp>
      <p:sp>
        <p:nvSpPr>
          <p:cNvPr id="4" name="Segnaposto numero diapositiva 3"/>
          <p:cNvSpPr>
            <a:spLocks noGrp="1"/>
          </p:cNvSpPr>
          <p:nvPr>
            <p:ph type="sldNum" sz="quarter" idx="10"/>
          </p:nvPr>
        </p:nvSpPr>
        <p:spPr/>
        <p:txBody>
          <a:bodyPr/>
          <a:lstStyle/>
          <a:p>
            <a:fld id="{FE8DF180-B4B5-44E2-9639-AA780AD8FA64}" type="slidenum">
              <a:rPr lang="en-US" smtClean="0"/>
              <a:t>21</a:t>
            </a:fld>
            <a:endParaRPr lang="en-US"/>
          </a:p>
        </p:txBody>
      </p:sp>
    </p:spTree>
    <p:extLst>
      <p:ext uri="{BB962C8B-B14F-4D97-AF65-F5344CB8AC3E}">
        <p14:creationId xmlns:p14="http://schemas.microsoft.com/office/powerpoint/2010/main" val="4219559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0349A6-CCC6-45EE-ABB0-1F4718DFD7D8}" type="slidenum">
              <a:rPr kumimoji="0" lang="it-IT"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it-IT"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xfrm>
            <a:off x="889212" y="4715907"/>
            <a:ext cx="4890665" cy="4467701"/>
          </a:xfrm>
        </p:spPr>
        <p:txBody>
          <a:bodyPr/>
          <a:lstStyle/>
          <a:p>
            <a:endParaRPr lang="it-IT"/>
          </a:p>
        </p:txBody>
      </p:sp>
    </p:spTree>
    <p:extLst>
      <p:ext uri="{BB962C8B-B14F-4D97-AF65-F5344CB8AC3E}">
        <p14:creationId xmlns:p14="http://schemas.microsoft.com/office/powerpoint/2010/main" val="2656737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AAEC4A7-9F40-4B56-A225-AD81FA65CFF2}" type="datetimeFigureOut">
              <a:rPr lang="it-IT" smtClean="0"/>
              <a:t>09/10/2020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C424BED-F019-4BBA-B0B2-4261F270B82B}" type="slidenum">
              <a:rPr lang="it-IT" smtClean="0"/>
              <a:t>‹N›</a:t>
            </a:fld>
            <a:endParaRPr lang="it-IT"/>
          </a:p>
        </p:txBody>
      </p:sp>
    </p:spTree>
    <p:extLst>
      <p:ext uri="{BB962C8B-B14F-4D97-AF65-F5344CB8AC3E}">
        <p14:creationId xmlns:p14="http://schemas.microsoft.com/office/powerpoint/2010/main" val="1924514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AAEC4A7-9F40-4B56-A225-AD81FA65CFF2}" type="datetimeFigureOut">
              <a:rPr lang="it-IT" smtClean="0"/>
              <a:t>09/10/2020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C424BED-F019-4BBA-B0B2-4261F270B82B}" type="slidenum">
              <a:rPr lang="it-IT" smtClean="0"/>
              <a:t>‹N›</a:t>
            </a:fld>
            <a:endParaRPr lang="it-IT"/>
          </a:p>
        </p:txBody>
      </p:sp>
    </p:spTree>
    <p:extLst>
      <p:ext uri="{BB962C8B-B14F-4D97-AF65-F5344CB8AC3E}">
        <p14:creationId xmlns:p14="http://schemas.microsoft.com/office/powerpoint/2010/main" val="3506630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AAEC4A7-9F40-4B56-A225-AD81FA65CFF2}" type="datetimeFigureOut">
              <a:rPr lang="it-IT" smtClean="0"/>
              <a:t>09/10/2020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C424BED-F019-4BBA-B0B2-4261F270B82B}" type="slidenum">
              <a:rPr lang="it-IT" smtClean="0"/>
              <a:t>‹N›</a:t>
            </a:fld>
            <a:endParaRPr lang="it-IT"/>
          </a:p>
        </p:txBody>
      </p:sp>
    </p:spTree>
    <p:extLst>
      <p:ext uri="{BB962C8B-B14F-4D97-AF65-F5344CB8AC3E}">
        <p14:creationId xmlns:p14="http://schemas.microsoft.com/office/powerpoint/2010/main" val="2817180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semplice">
    <p:spTree>
      <p:nvGrpSpPr>
        <p:cNvPr id="1" name=""/>
        <p:cNvGrpSpPr/>
        <p:nvPr/>
      </p:nvGrpSpPr>
      <p:grpSpPr>
        <a:xfrm>
          <a:off x="0" y="0"/>
          <a:ext cx="0" cy="0"/>
          <a:chOff x="0" y="0"/>
          <a:chExt cx="0" cy="0"/>
        </a:xfrm>
      </p:grpSpPr>
      <p:sp>
        <p:nvSpPr>
          <p:cNvPr id="7" name="Segnaposto testo 7"/>
          <p:cNvSpPr>
            <a:spLocks noGrp="1"/>
          </p:cNvSpPr>
          <p:nvPr>
            <p:ph type="body" sz="quarter" idx="10" hasCustomPrompt="1"/>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dirty="0" smtClean="0"/>
              <a:t>Fare clic per modificare il titolo della diapositiva</a:t>
            </a:r>
          </a:p>
        </p:txBody>
      </p:sp>
      <p:sp>
        <p:nvSpPr>
          <p:cNvPr id="9" name="Segnaposto testo 7"/>
          <p:cNvSpPr>
            <a:spLocks noGrp="1"/>
          </p:cNvSpPr>
          <p:nvPr>
            <p:ph type="body" sz="quarter" idx="11" hasCustomPrompt="1"/>
          </p:nvPr>
        </p:nvSpPr>
        <p:spPr>
          <a:xfrm>
            <a:off x="395288" y="1412875"/>
            <a:ext cx="8424862" cy="4608413"/>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dirty="0" smtClean="0"/>
              <a:t>Fare clic per modificare il testo</a:t>
            </a:r>
          </a:p>
        </p:txBody>
      </p:sp>
    </p:spTree>
    <p:extLst>
      <p:ext uri="{BB962C8B-B14F-4D97-AF65-F5344CB8AC3E}">
        <p14:creationId xmlns:p14="http://schemas.microsoft.com/office/powerpoint/2010/main" val="182543521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3250904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457200" y="1600200"/>
            <a:ext cx="8229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914230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1658546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277579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911650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2322016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984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AAEC4A7-9F40-4B56-A225-AD81FA65CFF2}" type="datetimeFigureOut">
              <a:rPr lang="it-IT" smtClean="0"/>
              <a:t>09/10/2020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C424BED-F019-4BBA-B0B2-4261F270B82B}" type="slidenum">
              <a:rPr lang="it-IT" smtClean="0"/>
              <a:t>‹N›</a:t>
            </a:fld>
            <a:endParaRPr lang="it-IT"/>
          </a:p>
        </p:txBody>
      </p:sp>
    </p:spTree>
    <p:extLst>
      <p:ext uri="{BB962C8B-B14F-4D97-AF65-F5344CB8AC3E}">
        <p14:creationId xmlns:p14="http://schemas.microsoft.com/office/powerpoint/2010/main" val="3326463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2545380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3454921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600200"/>
            <a:ext cx="8229600" cy="4525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449539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947123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495800"/>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495800"/>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13"/>
          <p:cNvSpPr>
            <a:spLocks noGrp="1"/>
          </p:cNvSpPr>
          <p:nvPr>
            <p:ph type="dt" sz="half" idx="10"/>
          </p:nvPr>
        </p:nvSpPr>
        <p:spPr>
          <a:xfrm>
            <a:off x="5791200" y="6405563"/>
            <a:ext cx="3044825" cy="365125"/>
          </a:xfrm>
          <a:prstGeom prst="rect">
            <a:avLst/>
          </a:prstGeom>
        </p:spPr>
        <p:txBody>
          <a:bodyPr/>
          <a:lstStyle>
            <a:lvl1pPr>
              <a:defRPr>
                <a:solidFill>
                  <a:srgbClr val="000000"/>
                </a:solidFill>
                <a:latin typeface="Tahoma" pitchFamily="34" charset="0"/>
              </a:defRPr>
            </a:lvl1pPr>
          </a:lstStyle>
          <a:p>
            <a:pPr>
              <a:defRPr/>
            </a:pPr>
            <a:endParaRPr lang="it-IT"/>
          </a:p>
        </p:txBody>
      </p:sp>
      <p:sp>
        <p:nvSpPr>
          <p:cNvPr id="6" name="Segnaposto piè di pagina 2"/>
          <p:cNvSpPr>
            <a:spLocks noGrp="1"/>
          </p:cNvSpPr>
          <p:nvPr>
            <p:ph type="ftr" sz="quarter" idx="11"/>
          </p:nvPr>
        </p:nvSpPr>
        <p:spPr>
          <a:xfrm>
            <a:off x="304800" y="6410325"/>
            <a:ext cx="3581400" cy="366713"/>
          </a:xfrm>
          <a:prstGeom prst="rect">
            <a:avLst/>
          </a:prstGeom>
        </p:spPr>
        <p:txBody>
          <a:bodyPr/>
          <a:lstStyle>
            <a:lvl1pPr>
              <a:defRPr>
                <a:solidFill>
                  <a:srgbClr val="000000"/>
                </a:solidFill>
                <a:latin typeface="Tahoma" pitchFamily="34" charset="0"/>
              </a:defRPr>
            </a:lvl1pPr>
          </a:lstStyle>
          <a:p>
            <a:pPr>
              <a:defRPr/>
            </a:pPr>
            <a:endParaRPr lang="it-IT"/>
          </a:p>
        </p:txBody>
      </p:sp>
      <p:sp>
        <p:nvSpPr>
          <p:cNvPr id="7" name="Segnaposto numero diapositiva 22"/>
          <p:cNvSpPr>
            <a:spLocks noGrp="1"/>
          </p:cNvSpPr>
          <p:nvPr>
            <p:ph type="sldNum" sz="quarter" idx="12"/>
          </p:nvPr>
        </p:nvSpPr>
        <p:spPr>
          <a:xfrm>
            <a:off x="4343400" y="1039813"/>
            <a:ext cx="457200" cy="441325"/>
          </a:xfrm>
          <a:prstGeom prst="rect">
            <a:avLst/>
          </a:prstGeom>
        </p:spPr>
        <p:txBody>
          <a:bodyPr/>
          <a:lstStyle>
            <a:lvl1pPr>
              <a:defRPr>
                <a:solidFill>
                  <a:srgbClr val="8CADAE">
                    <a:shade val="75000"/>
                  </a:srgbClr>
                </a:solidFill>
                <a:latin typeface="Tahoma" pitchFamily="34" charset="0"/>
              </a:defRPr>
            </a:lvl1pPr>
          </a:lstStyle>
          <a:p>
            <a:pPr>
              <a:defRPr/>
            </a:pPr>
            <a:fld id="{FF342C79-0F96-4720-A7C5-F1FA6552ED4A}" type="slidenum">
              <a:rPr lang="it-IT"/>
              <a:pPr>
                <a:defRPr/>
              </a:pPr>
              <a:t>‹N›</a:t>
            </a:fld>
            <a:endParaRPr lang="it-IT"/>
          </a:p>
        </p:txBody>
      </p:sp>
    </p:spTree>
    <p:extLst>
      <p:ext uri="{BB962C8B-B14F-4D97-AF65-F5344CB8AC3E}">
        <p14:creationId xmlns:p14="http://schemas.microsoft.com/office/powerpoint/2010/main" val="3850814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1802313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457200" y="1600200"/>
            <a:ext cx="8229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4052737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3982037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4133091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418492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AAEC4A7-9F40-4B56-A225-AD81FA65CFF2}" type="datetimeFigureOut">
              <a:rPr lang="it-IT" smtClean="0"/>
              <a:t>09/10/2020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C424BED-F019-4BBA-B0B2-4261F270B82B}" type="slidenum">
              <a:rPr lang="it-IT" smtClean="0"/>
              <a:t>‹N›</a:t>
            </a:fld>
            <a:endParaRPr lang="it-IT"/>
          </a:p>
        </p:txBody>
      </p:sp>
    </p:spTree>
    <p:extLst>
      <p:ext uri="{BB962C8B-B14F-4D97-AF65-F5344CB8AC3E}">
        <p14:creationId xmlns:p14="http://schemas.microsoft.com/office/powerpoint/2010/main" val="179959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169448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765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2699647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4199088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600200"/>
            <a:ext cx="8229600" cy="4525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714968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653222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495800"/>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495800"/>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13"/>
          <p:cNvSpPr>
            <a:spLocks noGrp="1"/>
          </p:cNvSpPr>
          <p:nvPr>
            <p:ph type="dt" sz="half" idx="10"/>
          </p:nvPr>
        </p:nvSpPr>
        <p:spPr>
          <a:xfrm>
            <a:off x="5791200" y="6405563"/>
            <a:ext cx="3044825" cy="365125"/>
          </a:xfrm>
          <a:prstGeom prst="rect">
            <a:avLst/>
          </a:prstGeom>
        </p:spPr>
        <p:txBody>
          <a:bodyPr/>
          <a:lstStyle>
            <a:lvl1pPr>
              <a:defRPr>
                <a:solidFill>
                  <a:srgbClr val="000000"/>
                </a:solidFill>
                <a:latin typeface="Tahoma" pitchFamily="34" charset="0"/>
              </a:defRPr>
            </a:lvl1pPr>
          </a:lstStyle>
          <a:p>
            <a:pPr>
              <a:defRPr/>
            </a:pPr>
            <a:endParaRPr lang="it-IT" sz="1800"/>
          </a:p>
        </p:txBody>
      </p:sp>
      <p:sp>
        <p:nvSpPr>
          <p:cNvPr id="6" name="Segnaposto piè di pagina 2"/>
          <p:cNvSpPr>
            <a:spLocks noGrp="1"/>
          </p:cNvSpPr>
          <p:nvPr>
            <p:ph type="ftr" sz="quarter" idx="11"/>
          </p:nvPr>
        </p:nvSpPr>
        <p:spPr>
          <a:xfrm>
            <a:off x="304800" y="6410325"/>
            <a:ext cx="3581400" cy="366713"/>
          </a:xfrm>
          <a:prstGeom prst="rect">
            <a:avLst/>
          </a:prstGeom>
        </p:spPr>
        <p:txBody>
          <a:bodyPr/>
          <a:lstStyle>
            <a:lvl1pPr>
              <a:defRPr>
                <a:solidFill>
                  <a:srgbClr val="000000"/>
                </a:solidFill>
                <a:latin typeface="Tahoma" pitchFamily="34" charset="0"/>
              </a:defRPr>
            </a:lvl1pPr>
          </a:lstStyle>
          <a:p>
            <a:pPr>
              <a:defRPr/>
            </a:pPr>
            <a:endParaRPr lang="it-IT" sz="1800"/>
          </a:p>
        </p:txBody>
      </p:sp>
      <p:sp>
        <p:nvSpPr>
          <p:cNvPr id="7" name="Segnaposto numero diapositiva 22"/>
          <p:cNvSpPr>
            <a:spLocks noGrp="1"/>
          </p:cNvSpPr>
          <p:nvPr>
            <p:ph type="sldNum" sz="quarter" idx="12"/>
          </p:nvPr>
        </p:nvSpPr>
        <p:spPr>
          <a:xfrm>
            <a:off x="4343400" y="1039813"/>
            <a:ext cx="457200" cy="441325"/>
          </a:xfrm>
          <a:prstGeom prst="rect">
            <a:avLst/>
          </a:prstGeom>
        </p:spPr>
        <p:txBody>
          <a:bodyPr/>
          <a:lstStyle>
            <a:lvl1pPr>
              <a:defRPr>
                <a:solidFill>
                  <a:srgbClr val="8CADAE">
                    <a:shade val="75000"/>
                  </a:srgbClr>
                </a:solidFill>
                <a:latin typeface="Tahoma" pitchFamily="34" charset="0"/>
              </a:defRPr>
            </a:lvl1pPr>
          </a:lstStyle>
          <a:p>
            <a:pPr>
              <a:defRPr/>
            </a:pPr>
            <a:fld id="{FF342C79-0F96-4720-A7C5-F1FA6552ED4A}" type="slidenum">
              <a:rPr lang="it-IT" sz="1800"/>
              <a:pPr>
                <a:defRPr/>
              </a:pPr>
              <a:t>‹N›</a:t>
            </a:fld>
            <a:endParaRPr lang="it-IT" sz="1800"/>
          </a:p>
        </p:txBody>
      </p:sp>
    </p:spTree>
    <p:extLst>
      <p:ext uri="{BB962C8B-B14F-4D97-AF65-F5344CB8AC3E}">
        <p14:creationId xmlns:p14="http://schemas.microsoft.com/office/powerpoint/2010/main" val="23080591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2003957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457200" y="1600200"/>
            <a:ext cx="8229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3113498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1920932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AAEC4A7-9F40-4B56-A225-AD81FA65CFF2}" type="datetimeFigureOut">
              <a:rPr lang="it-IT" smtClean="0"/>
              <a:t>09/10/2020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C424BED-F019-4BBA-B0B2-4261F270B82B}" type="slidenum">
              <a:rPr lang="it-IT" smtClean="0"/>
              <a:t>‹N›</a:t>
            </a:fld>
            <a:endParaRPr lang="it-IT"/>
          </a:p>
        </p:txBody>
      </p:sp>
    </p:spTree>
    <p:extLst>
      <p:ext uri="{BB962C8B-B14F-4D97-AF65-F5344CB8AC3E}">
        <p14:creationId xmlns:p14="http://schemas.microsoft.com/office/powerpoint/2010/main" val="12965573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782515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087645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2894995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568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3070429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9126681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600200"/>
            <a:ext cx="8229600" cy="4525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4015320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4705248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15380142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457200" y="1600200"/>
            <a:ext cx="8229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804086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AAEC4A7-9F40-4B56-A225-AD81FA65CFF2}" type="datetimeFigureOut">
              <a:rPr lang="it-IT" smtClean="0"/>
              <a:t>09/10/2020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C424BED-F019-4BBA-B0B2-4261F270B82B}" type="slidenum">
              <a:rPr lang="it-IT" smtClean="0"/>
              <a:t>‹N›</a:t>
            </a:fld>
            <a:endParaRPr lang="it-IT"/>
          </a:p>
        </p:txBody>
      </p:sp>
    </p:spTree>
    <p:extLst>
      <p:ext uri="{BB962C8B-B14F-4D97-AF65-F5344CB8AC3E}">
        <p14:creationId xmlns:p14="http://schemas.microsoft.com/office/powerpoint/2010/main" val="3594429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2069326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55505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623007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39486742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621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2962466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3422041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600200"/>
            <a:ext cx="8229600" cy="4525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1603717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5128501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8_Titolo e contenuto">
    <p:spTree>
      <p:nvGrpSpPr>
        <p:cNvPr id="1" name=""/>
        <p:cNvGrpSpPr/>
        <p:nvPr/>
      </p:nvGrpSpPr>
      <p:grpSpPr>
        <a:xfrm>
          <a:off x="0" y="0"/>
          <a:ext cx="0" cy="0"/>
          <a:chOff x="0" y="0"/>
          <a:chExt cx="0" cy="0"/>
        </a:xfrm>
      </p:grpSpPr>
      <p:sp>
        <p:nvSpPr>
          <p:cNvPr id="7" name="Rettangolo 6"/>
          <p:cNvSpPr/>
          <p:nvPr userDrawn="1"/>
        </p:nvSpPr>
        <p:spPr>
          <a:xfrm>
            <a:off x="0" y="1"/>
            <a:ext cx="9144000" cy="1051075"/>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olo 1"/>
          <p:cNvSpPr>
            <a:spLocks noGrp="1"/>
          </p:cNvSpPr>
          <p:nvPr>
            <p:ph type="title" hasCustomPrompt="1"/>
          </p:nvPr>
        </p:nvSpPr>
        <p:spPr>
          <a:xfrm>
            <a:off x="413414" y="303802"/>
            <a:ext cx="8229600" cy="400110"/>
          </a:xfrm>
          <a:prstGeom prst="rect">
            <a:avLst/>
          </a:prstGeom>
        </p:spPr>
        <p:txBody>
          <a:bodyPr/>
          <a:lstStyle>
            <a:lvl1pPr>
              <a:defRPr sz="2600">
                <a:solidFill>
                  <a:srgbClr val="FFFFFF"/>
                </a:solidFill>
              </a:defRPr>
            </a:lvl1pPr>
          </a:lstStyle>
          <a:p>
            <a:r>
              <a:rPr lang="it-IT" dirty="0" smtClean="0"/>
              <a:t>Titolo della slide – </a:t>
            </a:r>
            <a:r>
              <a:rPr lang="it-IT" dirty="0" err="1" smtClean="0"/>
              <a:t>Arial</a:t>
            </a:r>
            <a:r>
              <a:rPr lang="it-IT" dirty="0" smtClean="0"/>
              <a:t> 26pt </a:t>
            </a:r>
            <a:endParaRPr lang="it-IT" dirty="0"/>
          </a:p>
        </p:txBody>
      </p:sp>
      <p:sp>
        <p:nvSpPr>
          <p:cNvPr id="6" name="Segnaposto numero diapositiva 5"/>
          <p:cNvSpPr>
            <a:spLocks noGrp="1"/>
          </p:cNvSpPr>
          <p:nvPr>
            <p:ph type="sldNum" sz="quarter" idx="12"/>
          </p:nvPr>
        </p:nvSpPr>
        <p:spPr>
          <a:xfrm>
            <a:off x="6553200" y="6356352"/>
            <a:ext cx="2133600" cy="365125"/>
          </a:xfrm>
          <a:prstGeom prst="rect">
            <a:avLst/>
          </a:prstGeom>
        </p:spPr>
        <p:txBody>
          <a:bodyPr/>
          <a:lstStyle/>
          <a:p>
            <a:fld id="{02C7C199-0D0D-7840-A88D-785280B31CF7}" type="slidenum">
              <a:rPr lang="it-IT" smtClean="0"/>
              <a:pPr/>
              <a:t>‹N›</a:t>
            </a:fld>
            <a:endParaRPr lang="it-IT" dirty="0"/>
          </a:p>
        </p:txBody>
      </p:sp>
      <p:sp>
        <p:nvSpPr>
          <p:cNvPr id="9" name="Segnaposto numero diapositiva 5"/>
          <p:cNvSpPr txBox="1">
            <a:spLocks/>
          </p:cNvSpPr>
          <p:nvPr userDrawn="1"/>
        </p:nvSpPr>
        <p:spPr>
          <a:xfrm>
            <a:off x="1573722" y="6350618"/>
            <a:ext cx="4900271" cy="365125"/>
          </a:xfrm>
          <a:prstGeom prst="rect">
            <a:avLst/>
          </a:prstGeom>
        </p:spPr>
        <p:txBody>
          <a:bodyPr vert="horz" lIns="0" tIns="45720" rIns="91440" bIns="0" rtlCol="0" anchor="b" anchorCtr="0"/>
          <a:lstStyle>
            <a:defPPr>
              <a:defRPr lang="it-IT"/>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dirty="0" err="1" smtClean="0"/>
              <a:t>Millenium</a:t>
            </a:r>
            <a:r>
              <a:rPr lang="it-IT" baseline="0" dirty="0" smtClean="0"/>
              <a:t> </a:t>
            </a:r>
            <a:r>
              <a:rPr lang="it-IT" baseline="0" dirty="0" err="1" smtClean="0"/>
              <a:t>Bags-</a:t>
            </a:r>
            <a:r>
              <a:rPr lang="it-IT" baseline="0" dirty="0" smtClean="0"/>
              <a:t> Bologna, 31/05/2017</a:t>
            </a:r>
            <a:endParaRPr lang="it-IT" dirty="0"/>
          </a:p>
        </p:txBody>
      </p:sp>
      <p:sp>
        <p:nvSpPr>
          <p:cNvPr id="15" name="Segnaposto testo 14"/>
          <p:cNvSpPr>
            <a:spLocks noGrp="1"/>
          </p:cNvSpPr>
          <p:nvPr>
            <p:ph type="body" sz="quarter" idx="13" hasCustomPrompt="1"/>
          </p:nvPr>
        </p:nvSpPr>
        <p:spPr>
          <a:xfrm>
            <a:off x="413414" y="1253067"/>
            <a:ext cx="8229600" cy="400110"/>
          </a:xfrm>
          <a:prstGeom prst="rect">
            <a:avLst/>
          </a:prstGeom>
        </p:spPr>
        <p:txBody>
          <a:bodyPr>
            <a:spAutoFit/>
          </a:bodyPr>
          <a:lstStyle>
            <a:lvl1pPr marL="0" indent="0">
              <a:buNone/>
              <a:defRPr sz="2000" b="1" baseline="0">
                <a:solidFill>
                  <a:srgbClr val="7F7F7F"/>
                </a:solidFill>
              </a:defRPr>
            </a:lvl1pPr>
            <a:lvl2pPr>
              <a:defRPr sz="2000" b="1">
                <a:solidFill>
                  <a:srgbClr val="7F7F7F"/>
                </a:solidFill>
              </a:defRPr>
            </a:lvl2pPr>
            <a:lvl3pPr>
              <a:defRPr sz="2000" b="1">
                <a:solidFill>
                  <a:srgbClr val="7F7F7F"/>
                </a:solidFill>
              </a:defRPr>
            </a:lvl3pPr>
            <a:lvl4pPr>
              <a:defRPr sz="2000" b="1">
                <a:solidFill>
                  <a:srgbClr val="7F7F7F"/>
                </a:solidFill>
              </a:defRPr>
            </a:lvl4pPr>
            <a:lvl5pPr>
              <a:defRPr sz="2000" b="1">
                <a:solidFill>
                  <a:srgbClr val="7F7F7F"/>
                </a:solidFill>
              </a:defRPr>
            </a:lvl5pPr>
          </a:lstStyle>
          <a:p>
            <a:pPr lvl="0"/>
            <a:r>
              <a:rPr lang="it-IT" dirty="0" smtClean="0"/>
              <a:t>Titolo di secondo livello 20pt </a:t>
            </a:r>
            <a:r>
              <a:rPr lang="it-IT" dirty="0" err="1" smtClean="0"/>
              <a:t>Arial</a:t>
            </a:r>
            <a:r>
              <a:rPr lang="it-IT" dirty="0" smtClean="0"/>
              <a:t> </a:t>
            </a:r>
            <a:r>
              <a:rPr lang="it-IT" dirty="0" err="1" smtClean="0"/>
              <a:t>bold</a:t>
            </a:r>
            <a:endParaRPr lang="it-IT" dirty="0"/>
          </a:p>
        </p:txBody>
      </p:sp>
      <p:sp>
        <p:nvSpPr>
          <p:cNvPr id="17" name="Segnaposto testo 16"/>
          <p:cNvSpPr>
            <a:spLocks noGrp="1"/>
          </p:cNvSpPr>
          <p:nvPr>
            <p:ph type="body" sz="quarter" idx="14" hasCustomPrompt="1"/>
          </p:nvPr>
        </p:nvSpPr>
        <p:spPr>
          <a:xfrm>
            <a:off x="413414" y="2017397"/>
            <a:ext cx="8229599" cy="769441"/>
          </a:xfrm>
          <a:prstGeom prst="rect">
            <a:avLst/>
          </a:prstGeom>
        </p:spPr>
        <p:txBody>
          <a:bodyPr wrap="square">
            <a:spAutoFit/>
          </a:bodyPr>
          <a:lstStyle>
            <a:lvl1pPr marL="457200" indent="-457200">
              <a:buFont typeface="+mj-lt"/>
              <a:buAutoNum type="arabicPeriod"/>
              <a:defRPr sz="2000" baseline="0"/>
            </a:lvl1pPr>
            <a:lvl2pPr marL="457200" indent="0">
              <a:buNone/>
              <a:defRPr sz="2000"/>
            </a:lvl2pPr>
            <a:lvl3pPr>
              <a:defRPr sz="2000"/>
            </a:lvl3pPr>
            <a:lvl4pPr>
              <a:defRPr sz="2000"/>
            </a:lvl4pPr>
            <a:lvl5pPr>
              <a:defRPr sz="2000"/>
            </a:lvl5pPr>
          </a:lstStyle>
          <a:p>
            <a:pPr lvl="0"/>
            <a:r>
              <a:rPr lang="it-IT" dirty="0" smtClean="0"/>
              <a:t>Corpo del testo 20pt </a:t>
            </a:r>
            <a:r>
              <a:rPr lang="it-IT" dirty="0" err="1" smtClean="0"/>
              <a:t>Arial</a:t>
            </a:r>
            <a:r>
              <a:rPr lang="it-IT" dirty="0" smtClean="0"/>
              <a:t> regular</a:t>
            </a:r>
          </a:p>
          <a:p>
            <a:pPr lvl="0"/>
            <a:r>
              <a:rPr lang="it-IT" dirty="0" err="1" smtClean="0"/>
              <a:t>Lorem</a:t>
            </a:r>
            <a:r>
              <a:rPr lang="it-IT" dirty="0" smtClean="0"/>
              <a:t> </a:t>
            </a:r>
            <a:r>
              <a:rPr lang="it-IT" dirty="0" err="1" smtClean="0"/>
              <a:t>ipsum</a:t>
            </a:r>
            <a:r>
              <a:rPr lang="it-IT" dirty="0" smtClean="0"/>
              <a:t> </a:t>
            </a:r>
            <a:r>
              <a:rPr lang="it-IT" dirty="0" err="1" smtClean="0"/>
              <a:t>dolor</a:t>
            </a:r>
            <a:r>
              <a:rPr lang="it-IT" dirty="0" smtClean="0"/>
              <a:t> sic </a:t>
            </a:r>
            <a:r>
              <a:rPr lang="it-IT" dirty="0" err="1" smtClean="0"/>
              <a:t>amet</a:t>
            </a:r>
            <a:endParaRPr lang="it-IT" dirty="0" smtClean="0"/>
          </a:p>
        </p:txBody>
      </p:sp>
      <p:sp>
        <p:nvSpPr>
          <p:cNvPr id="19" name="Segnaposto testo 18"/>
          <p:cNvSpPr>
            <a:spLocks noGrp="1"/>
          </p:cNvSpPr>
          <p:nvPr>
            <p:ph type="body" sz="quarter" idx="15" hasCustomPrompt="1"/>
          </p:nvPr>
        </p:nvSpPr>
        <p:spPr>
          <a:xfrm>
            <a:off x="413414" y="3409088"/>
            <a:ext cx="8229599" cy="929485"/>
          </a:xfrm>
          <a:prstGeom prst="rect">
            <a:avLst/>
          </a:prstGeom>
        </p:spPr>
        <p:txBody>
          <a:bodyPr wrap="square">
            <a:spAutoFit/>
          </a:bodyPr>
          <a:lstStyle>
            <a:lvl1pPr>
              <a:defRPr sz="1600" baseline="0"/>
            </a:lvl1pPr>
            <a:lvl2pPr>
              <a:defRPr sz="1800"/>
            </a:lvl2pPr>
            <a:lvl3pPr>
              <a:defRPr sz="1800"/>
            </a:lvl3pPr>
            <a:lvl4pPr>
              <a:defRPr sz="1800"/>
            </a:lvl4pPr>
            <a:lvl5pPr>
              <a:defRPr sz="1800"/>
            </a:lvl5pPr>
          </a:lstStyle>
          <a:p>
            <a:pPr lvl="0"/>
            <a:r>
              <a:rPr lang="it-IT" dirty="0" smtClean="0"/>
              <a:t>Lista 16pt </a:t>
            </a:r>
            <a:r>
              <a:rPr lang="it-IT" dirty="0" err="1" smtClean="0"/>
              <a:t>Arial</a:t>
            </a:r>
            <a:r>
              <a:rPr lang="it-IT" dirty="0" smtClean="0"/>
              <a:t> regular</a:t>
            </a:r>
          </a:p>
          <a:p>
            <a:pPr lvl="0"/>
            <a:r>
              <a:rPr lang="it-IT" dirty="0" err="1" smtClean="0"/>
              <a:t>Lorem</a:t>
            </a:r>
            <a:r>
              <a:rPr lang="it-IT" dirty="0" smtClean="0"/>
              <a:t> </a:t>
            </a:r>
            <a:r>
              <a:rPr lang="it-IT" dirty="0" err="1" smtClean="0"/>
              <a:t>ipsum</a:t>
            </a:r>
            <a:endParaRPr lang="it-IT" dirty="0" smtClean="0"/>
          </a:p>
          <a:p>
            <a:pPr lvl="0"/>
            <a:r>
              <a:rPr lang="it-IT" dirty="0" err="1" smtClean="0"/>
              <a:t>Lorem</a:t>
            </a:r>
            <a:r>
              <a:rPr lang="it-IT" dirty="0" smtClean="0"/>
              <a:t> </a:t>
            </a:r>
            <a:r>
              <a:rPr lang="it-IT" dirty="0" err="1" smtClean="0"/>
              <a:t>ipusm</a:t>
            </a:r>
            <a:endParaRPr lang="it-IT" dirty="0"/>
          </a:p>
        </p:txBody>
      </p:sp>
    </p:spTree>
    <p:extLst>
      <p:ext uri="{BB962C8B-B14F-4D97-AF65-F5344CB8AC3E}">
        <p14:creationId xmlns:p14="http://schemas.microsoft.com/office/powerpoint/2010/main" val="450215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AAEC4A7-9F40-4B56-A225-AD81FA65CFF2}" type="datetimeFigureOut">
              <a:rPr lang="it-IT" smtClean="0"/>
              <a:t>09/10/2020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C424BED-F019-4BBA-B0B2-4261F270B82B}" type="slidenum">
              <a:rPr lang="it-IT" smtClean="0"/>
              <a:t>‹N›</a:t>
            </a:fld>
            <a:endParaRPr lang="it-IT"/>
          </a:p>
        </p:txBody>
      </p:sp>
    </p:spTree>
    <p:extLst>
      <p:ext uri="{BB962C8B-B14F-4D97-AF65-F5344CB8AC3E}">
        <p14:creationId xmlns:p14="http://schemas.microsoft.com/office/powerpoint/2010/main" val="14734152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9_Titolo e contenuto">
    <p:spTree>
      <p:nvGrpSpPr>
        <p:cNvPr id="1" name=""/>
        <p:cNvGrpSpPr/>
        <p:nvPr/>
      </p:nvGrpSpPr>
      <p:grpSpPr>
        <a:xfrm>
          <a:off x="0" y="0"/>
          <a:ext cx="0" cy="0"/>
          <a:chOff x="0" y="0"/>
          <a:chExt cx="0" cy="0"/>
        </a:xfrm>
      </p:grpSpPr>
      <p:sp>
        <p:nvSpPr>
          <p:cNvPr id="7" name="Rettangolo 6"/>
          <p:cNvSpPr/>
          <p:nvPr userDrawn="1"/>
        </p:nvSpPr>
        <p:spPr>
          <a:xfrm>
            <a:off x="0" y="1"/>
            <a:ext cx="9144000" cy="1051075"/>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olo 1"/>
          <p:cNvSpPr>
            <a:spLocks noGrp="1"/>
          </p:cNvSpPr>
          <p:nvPr>
            <p:ph type="title" hasCustomPrompt="1"/>
          </p:nvPr>
        </p:nvSpPr>
        <p:spPr>
          <a:xfrm>
            <a:off x="413414" y="303802"/>
            <a:ext cx="8229600" cy="400110"/>
          </a:xfrm>
          <a:prstGeom prst="rect">
            <a:avLst/>
          </a:prstGeom>
        </p:spPr>
        <p:txBody>
          <a:bodyPr/>
          <a:lstStyle>
            <a:lvl1pPr>
              <a:defRPr sz="2600">
                <a:solidFill>
                  <a:srgbClr val="FFFFFF"/>
                </a:solidFill>
              </a:defRPr>
            </a:lvl1pPr>
          </a:lstStyle>
          <a:p>
            <a:r>
              <a:rPr lang="it-IT" dirty="0" smtClean="0"/>
              <a:t>Titolo della slide – </a:t>
            </a:r>
            <a:r>
              <a:rPr lang="it-IT" dirty="0" err="1" smtClean="0"/>
              <a:t>Arial</a:t>
            </a:r>
            <a:r>
              <a:rPr lang="it-IT" dirty="0" smtClean="0"/>
              <a:t> 26pt </a:t>
            </a:r>
            <a:endParaRPr lang="it-IT" dirty="0"/>
          </a:p>
        </p:txBody>
      </p:sp>
      <p:sp>
        <p:nvSpPr>
          <p:cNvPr id="6" name="Segnaposto numero diapositiva 5"/>
          <p:cNvSpPr>
            <a:spLocks noGrp="1"/>
          </p:cNvSpPr>
          <p:nvPr>
            <p:ph type="sldNum" sz="quarter" idx="12"/>
          </p:nvPr>
        </p:nvSpPr>
        <p:spPr>
          <a:xfrm>
            <a:off x="6553200" y="6356352"/>
            <a:ext cx="2133600" cy="365125"/>
          </a:xfrm>
          <a:prstGeom prst="rect">
            <a:avLst/>
          </a:prstGeom>
        </p:spPr>
        <p:txBody>
          <a:bodyPr/>
          <a:lstStyle/>
          <a:p>
            <a:fld id="{02C7C199-0D0D-7840-A88D-785280B31CF7}" type="slidenum">
              <a:rPr lang="it-IT" smtClean="0"/>
              <a:pPr/>
              <a:t>‹N›</a:t>
            </a:fld>
            <a:endParaRPr lang="it-IT" dirty="0"/>
          </a:p>
        </p:txBody>
      </p:sp>
      <p:sp>
        <p:nvSpPr>
          <p:cNvPr id="9" name="Segnaposto numero diapositiva 5"/>
          <p:cNvSpPr txBox="1">
            <a:spLocks/>
          </p:cNvSpPr>
          <p:nvPr userDrawn="1"/>
        </p:nvSpPr>
        <p:spPr>
          <a:xfrm>
            <a:off x="1573722" y="6350618"/>
            <a:ext cx="4900271" cy="365125"/>
          </a:xfrm>
          <a:prstGeom prst="rect">
            <a:avLst/>
          </a:prstGeom>
        </p:spPr>
        <p:txBody>
          <a:bodyPr vert="horz" lIns="0" tIns="45720" rIns="91440" bIns="0" rtlCol="0" anchor="b" anchorCtr="0"/>
          <a:lstStyle>
            <a:defPPr>
              <a:defRPr lang="it-IT"/>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dirty="0" err="1" smtClean="0"/>
              <a:t>Millenium</a:t>
            </a:r>
            <a:r>
              <a:rPr lang="it-IT" baseline="0" dirty="0" smtClean="0"/>
              <a:t> </a:t>
            </a:r>
            <a:r>
              <a:rPr lang="it-IT" baseline="0" dirty="0" err="1" smtClean="0"/>
              <a:t>Bags-</a:t>
            </a:r>
            <a:r>
              <a:rPr lang="it-IT" baseline="0" dirty="0" smtClean="0"/>
              <a:t> Bologna, 31/05/2017</a:t>
            </a:r>
            <a:endParaRPr lang="it-IT" dirty="0"/>
          </a:p>
        </p:txBody>
      </p:sp>
      <p:sp>
        <p:nvSpPr>
          <p:cNvPr id="15" name="Segnaposto testo 14"/>
          <p:cNvSpPr>
            <a:spLocks noGrp="1"/>
          </p:cNvSpPr>
          <p:nvPr>
            <p:ph type="body" sz="quarter" idx="13" hasCustomPrompt="1"/>
          </p:nvPr>
        </p:nvSpPr>
        <p:spPr>
          <a:xfrm>
            <a:off x="413414" y="1253067"/>
            <a:ext cx="8229600" cy="400110"/>
          </a:xfrm>
          <a:prstGeom prst="rect">
            <a:avLst/>
          </a:prstGeom>
        </p:spPr>
        <p:txBody>
          <a:bodyPr>
            <a:spAutoFit/>
          </a:bodyPr>
          <a:lstStyle>
            <a:lvl1pPr marL="0" indent="0">
              <a:buNone/>
              <a:defRPr sz="2000" b="1" baseline="0">
                <a:solidFill>
                  <a:srgbClr val="7F7F7F"/>
                </a:solidFill>
              </a:defRPr>
            </a:lvl1pPr>
            <a:lvl2pPr>
              <a:defRPr sz="2000" b="1">
                <a:solidFill>
                  <a:srgbClr val="7F7F7F"/>
                </a:solidFill>
              </a:defRPr>
            </a:lvl2pPr>
            <a:lvl3pPr>
              <a:defRPr sz="2000" b="1">
                <a:solidFill>
                  <a:srgbClr val="7F7F7F"/>
                </a:solidFill>
              </a:defRPr>
            </a:lvl3pPr>
            <a:lvl4pPr>
              <a:defRPr sz="2000" b="1">
                <a:solidFill>
                  <a:srgbClr val="7F7F7F"/>
                </a:solidFill>
              </a:defRPr>
            </a:lvl4pPr>
            <a:lvl5pPr>
              <a:defRPr sz="2000" b="1">
                <a:solidFill>
                  <a:srgbClr val="7F7F7F"/>
                </a:solidFill>
              </a:defRPr>
            </a:lvl5pPr>
          </a:lstStyle>
          <a:p>
            <a:pPr lvl="0"/>
            <a:r>
              <a:rPr lang="it-IT" dirty="0" smtClean="0"/>
              <a:t>Titolo di secondo livello 20pt </a:t>
            </a:r>
            <a:r>
              <a:rPr lang="it-IT" dirty="0" err="1" smtClean="0"/>
              <a:t>Arial</a:t>
            </a:r>
            <a:r>
              <a:rPr lang="it-IT" dirty="0" smtClean="0"/>
              <a:t> </a:t>
            </a:r>
            <a:r>
              <a:rPr lang="it-IT" dirty="0" err="1" smtClean="0"/>
              <a:t>bold</a:t>
            </a:r>
            <a:endParaRPr lang="it-IT" dirty="0"/>
          </a:p>
        </p:txBody>
      </p:sp>
      <p:sp>
        <p:nvSpPr>
          <p:cNvPr id="17" name="Segnaposto testo 16"/>
          <p:cNvSpPr>
            <a:spLocks noGrp="1"/>
          </p:cNvSpPr>
          <p:nvPr>
            <p:ph type="body" sz="quarter" idx="14" hasCustomPrompt="1"/>
          </p:nvPr>
        </p:nvSpPr>
        <p:spPr>
          <a:xfrm>
            <a:off x="413414" y="2017397"/>
            <a:ext cx="8229599" cy="769441"/>
          </a:xfrm>
          <a:prstGeom prst="rect">
            <a:avLst/>
          </a:prstGeom>
        </p:spPr>
        <p:txBody>
          <a:bodyPr wrap="square">
            <a:spAutoFit/>
          </a:bodyPr>
          <a:lstStyle>
            <a:lvl1pPr marL="457200" indent="-457200">
              <a:buFont typeface="+mj-lt"/>
              <a:buAutoNum type="arabicPeriod"/>
              <a:defRPr sz="2000" baseline="0"/>
            </a:lvl1pPr>
            <a:lvl2pPr marL="457200" indent="0">
              <a:buNone/>
              <a:defRPr sz="2000"/>
            </a:lvl2pPr>
            <a:lvl3pPr>
              <a:defRPr sz="2000"/>
            </a:lvl3pPr>
            <a:lvl4pPr>
              <a:defRPr sz="2000"/>
            </a:lvl4pPr>
            <a:lvl5pPr>
              <a:defRPr sz="2000"/>
            </a:lvl5pPr>
          </a:lstStyle>
          <a:p>
            <a:pPr lvl="0"/>
            <a:r>
              <a:rPr lang="it-IT" dirty="0" smtClean="0"/>
              <a:t>Corpo del testo 20pt </a:t>
            </a:r>
            <a:r>
              <a:rPr lang="it-IT" dirty="0" err="1" smtClean="0"/>
              <a:t>Arial</a:t>
            </a:r>
            <a:r>
              <a:rPr lang="it-IT" dirty="0" smtClean="0"/>
              <a:t> regular</a:t>
            </a:r>
          </a:p>
          <a:p>
            <a:pPr lvl="0"/>
            <a:r>
              <a:rPr lang="it-IT" dirty="0" err="1" smtClean="0"/>
              <a:t>Lorem</a:t>
            </a:r>
            <a:r>
              <a:rPr lang="it-IT" dirty="0" smtClean="0"/>
              <a:t> </a:t>
            </a:r>
            <a:r>
              <a:rPr lang="it-IT" dirty="0" err="1" smtClean="0"/>
              <a:t>ipsum</a:t>
            </a:r>
            <a:r>
              <a:rPr lang="it-IT" dirty="0" smtClean="0"/>
              <a:t> </a:t>
            </a:r>
            <a:r>
              <a:rPr lang="it-IT" dirty="0" err="1" smtClean="0"/>
              <a:t>dolor</a:t>
            </a:r>
            <a:r>
              <a:rPr lang="it-IT" dirty="0" smtClean="0"/>
              <a:t> sic </a:t>
            </a:r>
            <a:r>
              <a:rPr lang="it-IT" dirty="0" err="1" smtClean="0"/>
              <a:t>amet</a:t>
            </a:r>
            <a:endParaRPr lang="it-IT" dirty="0" smtClean="0"/>
          </a:p>
        </p:txBody>
      </p:sp>
      <p:sp>
        <p:nvSpPr>
          <p:cNvPr id="19" name="Segnaposto testo 18"/>
          <p:cNvSpPr>
            <a:spLocks noGrp="1"/>
          </p:cNvSpPr>
          <p:nvPr>
            <p:ph type="body" sz="quarter" idx="15" hasCustomPrompt="1"/>
          </p:nvPr>
        </p:nvSpPr>
        <p:spPr>
          <a:xfrm>
            <a:off x="413414" y="3409088"/>
            <a:ext cx="8229599" cy="929485"/>
          </a:xfrm>
          <a:prstGeom prst="rect">
            <a:avLst/>
          </a:prstGeom>
        </p:spPr>
        <p:txBody>
          <a:bodyPr wrap="square">
            <a:spAutoFit/>
          </a:bodyPr>
          <a:lstStyle>
            <a:lvl1pPr>
              <a:defRPr sz="1600" baseline="0"/>
            </a:lvl1pPr>
            <a:lvl2pPr>
              <a:defRPr sz="1800"/>
            </a:lvl2pPr>
            <a:lvl3pPr>
              <a:defRPr sz="1800"/>
            </a:lvl3pPr>
            <a:lvl4pPr>
              <a:defRPr sz="1800"/>
            </a:lvl4pPr>
            <a:lvl5pPr>
              <a:defRPr sz="1800"/>
            </a:lvl5pPr>
          </a:lstStyle>
          <a:p>
            <a:pPr lvl="0"/>
            <a:r>
              <a:rPr lang="it-IT" dirty="0" smtClean="0"/>
              <a:t>Lista 16pt </a:t>
            </a:r>
            <a:r>
              <a:rPr lang="it-IT" dirty="0" err="1" smtClean="0"/>
              <a:t>Arial</a:t>
            </a:r>
            <a:r>
              <a:rPr lang="it-IT" dirty="0" smtClean="0"/>
              <a:t> regular</a:t>
            </a:r>
          </a:p>
          <a:p>
            <a:pPr lvl="0"/>
            <a:r>
              <a:rPr lang="it-IT" dirty="0" err="1" smtClean="0"/>
              <a:t>Lorem</a:t>
            </a:r>
            <a:r>
              <a:rPr lang="it-IT" dirty="0" smtClean="0"/>
              <a:t> </a:t>
            </a:r>
            <a:r>
              <a:rPr lang="it-IT" dirty="0" err="1" smtClean="0"/>
              <a:t>ipsum</a:t>
            </a:r>
            <a:endParaRPr lang="it-IT" dirty="0" smtClean="0"/>
          </a:p>
          <a:p>
            <a:pPr lvl="0"/>
            <a:r>
              <a:rPr lang="it-IT" dirty="0" err="1" smtClean="0"/>
              <a:t>Lorem</a:t>
            </a:r>
            <a:r>
              <a:rPr lang="it-IT" dirty="0" smtClean="0"/>
              <a:t> </a:t>
            </a:r>
            <a:r>
              <a:rPr lang="it-IT" dirty="0" err="1" smtClean="0"/>
              <a:t>ipusm</a:t>
            </a:r>
            <a:endParaRPr lang="it-IT" dirty="0"/>
          </a:p>
        </p:txBody>
      </p:sp>
    </p:spTree>
    <p:extLst>
      <p:ext uri="{BB962C8B-B14F-4D97-AF65-F5344CB8AC3E}">
        <p14:creationId xmlns:p14="http://schemas.microsoft.com/office/powerpoint/2010/main" val="12741833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apositiva con punto elenco">
    <p:spTree>
      <p:nvGrpSpPr>
        <p:cNvPr id="1" name=""/>
        <p:cNvGrpSpPr/>
        <p:nvPr/>
      </p:nvGrpSpPr>
      <p:grpSpPr>
        <a:xfrm>
          <a:off x="0" y="0"/>
          <a:ext cx="0" cy="0"/>
          <a:chOff x="0" y="0"/>
          <a:chExt cx="0" cy="0"/>
        </a:xfrm>
      </p:grpSpPr>
      <p:sp>
        <p:nvSpPr>
          <p:cNvPr id="8" name="Segnaposto testo 7"/>
          <p:cNvSpPr>
            <a:spLocks noGrp="1"/>
          </p:cNvSpPr>
          <p:nvPr>
            <p:ph type="body" sz="quarter" idx="11"/>
          </p:nvPr>
        </p:nvSpPr>
        <p:spPr>
          <a:xfrm>
            <a:off x="395288" y="1412875"/>
            <a:ext cx="8424862" cy="431949"/>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smtClean="0"/>
              <a:t>Modifica gli stili del testo dello schema</a:t>
            </a:r>
          </a:p>
        </p:txBody>
      </p:sp>
      <p:sp>
        <p:nvSpPr>
          <p:cNvPr id="10" name="Segnaposto testo 9"/>
          <p:cNvSpPr>
            <a:spLocks noGrp="1"/>
          </p:cNvSpPr>
          <p:nvPr>
            <p:ph type="body" sz="quarter" idx="12"/>
          </p:nvPr>
        </p:nvSpPr>
        <p:spPr>
          <a:xfrm>
            <a:off x="395288" y="1989138"/>
            <a:ext cx="8424862" cy="3960812"/>
          </a:xfrm>
          <a:prstGeom prst="rect">
            <a:avLst/>
          </a:prstGeom>
        </p:spPr>
        <p:txBody>
          <a:bodyPr/>
          <a:lstStyle>
            <a:lvl1pPr marL="285750" indent="-285750">
              <a:buFont typeface="Wingdings" panose="05000000000000000000" pitchFamily="2" charset="2"/>
              <a:buChar char="§"/>
              <a:defRPr sz="1800" baseline="0">
                <a:latin typeface="Century Gothic" panose="020B0502020202020204" pitchFamily="34" charset="0"/>
              </a:defRPr>
            </a:lvl1pPr>
            <a:lvl2pPr marL="742950" indent="-285750">
              <a:buFont typeface="Wingdings" panose="05000000000000000000" pitchFamily="2" charset="2"/>
              <a:buChar char="§"/>
              <a:defRPr sz="1800">
                <a:latin typeface="Century Gothic" panose="020B0502020202020204" pitchFamily="34" charset="0"/>
              </a:defRPr>
            </a:lvl2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p:txBody>
      </p:sp>
      <p:sp>
        <p:nvSpPr>
          <p:cNvPr id="16" name="Segnaposto testo 7"/>
          <p:cNvSpPr>
            <a:spLocks noGrp="1"/>
          </p:cNvSpPr>
          <p:nvPr>
            <p:ph type="body" sz="quarter" idx="10"/>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smtClean="0"/>
              <a:t>Modifica gli stili del testo dello schema</a:t>
            </a:r>
          </a:p>
        </p:txBody>
      </p:sp>
    </p:spTree>
    <p:extLst>
      <p:ext uri="{BB962C8B-B14F-4D97-AF65-F5344CB8AC3E}">
        <p14:creationId xmlns:p14="http://schemas.microsoft.com/office/powerpoint/2010/main" val="27971714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apositiva semplice">
    <p:spTree>
      <p:nvGrpSpPr>
        <p:cNvPr id="1" name=""/>
        <p:cNvGrpSpPr/>
        <p:nvPr/>
      </p:nvGrpSpPr>
      <p:grpSpPr>
        <a:xfrm>
          <a:off x="0" y="0"/>
          <a:ext cx="0" cy="0"/>
          <a:chOff x="0" y="0"/>
          <a:chExt cx="0" cy="0"/>
        </a:xfrm>
      </p:grpSpPr>
      <p:sp>
        <p:nvSpPr>
          <p:cNvPr id="7" name="Segnaposto testo 7"/>
          <p:cNvSpPr>
            <a:spLocks noGrp="1"/>
          </p:cNvSpPr>
          <p:nvPr>
            <p:ph type="body" sz="quarter" idx="10"/>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smtClean="0"/>
              <a:t>Modifica gli stili del testo dello schema</a:t>
            </a:r>
          </a:p>
        </p:txBody>
      </p:sp>
      <p:sp>
        <p:nvSpPr>
          <p:cNvPr id="9" name="Segnaposto testo 7"/>
          <p:cNvSpPr>
            <a:spLocks noGrp="1"/>
          </p:cNvSpPr>
          <p:nvPr>
            <p:ph type="body" sz="quarter" idx="11"/>
          </p:nvPr>
        </p:nvSpPr>
        <p:spPr>
          <a:xfrm>
            <a:off x="395288" y="1412875"/>
            <a:ext cx="8424862" cy="4608413"/>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smtClean="0"/>
              <a:t>Modifica gli stili del testo dello schema</a:t>
            </a:r>
          </a:p>
        </p:txBody>
      </p:sp>
    </p:spTree>
    <p:extLst>
      <p:ext uri="{BB962C8B-B14F-4D97-AF65-F5344CB8AC3E}">
        <p14:creationId xmlns:p14="http://schemas.microsoft.com/office/powerpoint/2010/main" val="42636809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apositiva con grafico">
    <p:spTree>
      <p:nvGrpSpPr>
        <p:cNvPr id="1" name=""/>
        <p:cNvGrpSpPr/>
        <p:nvPr/>
      </p:nvGrpSpPr>
      <p:grpSpPr>
        <a:xfrm>
          <a:off x="0" y="0"/>
          <a:ext cx="0" cy="0"/>
          <a:chOff x="0" y="0"/>
          <a:chExt cx="0" cy="0"/>
        </a:xfrm>
      </p:grpSpPr>
      <p:sp>
        <p:nvSpPr>
          <p:cNvPr id="9" name="Segnaposto grafico 8"/>
          <p:cNvSpPr>
            <a:spLocks noGrp="1"/>
          </p:cNvSpPr>
          <p:nvPr>
            <p:ph type="chart" sz="quarter" idx="10"/>
          </p:nvPr>
        </p:nvSpPr>
        <p:spPr>
          <a:xfrm>
            <a:off x="683269" y="2781300"/>
            <a:ext cx="7777163" cy="3024188"/>
          </a:xfrm>
          <a:prstGeom prst="rect">
            <a:avLst/>
          </a:prstGeom>
        </p:spPr>
        <p:txBody>
          <a:bodyPr/>
          <a:lstStyle>
            <a:lvl1pPr marL="0" indent="0">
              <a:buNone/>
              <a:defRPr sz="1800" baseline="0">
                <a:latin typeface="Century Gothic" panose="020B0502020202020204" pitchFamily="34" charset="0"/>
              </a:defRPr>
            </a:lvl1pPr>
          </a:lstStyle>
          <a:p>
            <a:pPr lvl="0"/>
            <a:r>
              <a:rPr lang="it-IT" noProof="0" smtClean="0"/>
              <a:t>Fare clic sull'icona per inserire un grafico</a:t>
            </a:r>
            <a:endParaRPr lang="it-IT" noProof="0" dirty="0" smtClean="0"/>
          </a:p>
        </p:txBody>
      </p:sp>
      <p:sp>
        <p:nvSpPr>
          <p:cNvPr id="11" name="Segnaposto testo 7"/>
          <p:cNvSpPr>
            <a:spLocks noGrp="1"/>
          </p:cNvSpPr>
          <p:nvPr>
            <p:ph type="body" sz="quarter" idx="12"/>
          </p:nvPr>
        </p:nvSpPr>
        <p:spPr>
          <a:xfrm>
            <a:off x="395288" y="1412875"/>
            <a:ext cx="8424862" cy="431949"/>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smtClean="0"/>
              <a:t>Modifica gli stili del testo dello schema</a:t>
            </a:r>
          </a:p>
        </p:txBody>
      </p:sp>
      <p:sp>
        <p:nvSpPr>
          <p:cNvPr id="6" name="Segnaposto testo 7"/>
          <p:cNvSpPr>
            <a:spLocks noGrp="1"/>
          </p:cNvSpPr>
          <p:nvPr>
            <p:ph type="body" sz="quarter" idx="13"/>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smtClean="0"/>
              <a:t>Modifica gli stili del testo dello schema</a:t>
            </a:r>
          </a:p>
        </p:txBody>
      </p:sp>
    </p:spTree>
    <p:extLst>
      <p:ext uri="{BB962C8B-B14F-4D97-AF65-F5344CB8AC3E}">
        <p14:creationId xmlns:p14="http://schemas.microsoft.com/office/powerpoint/2010/main" val="17215499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apositiva con immagine">
    <p:spTree>
      <p:nvGrpSpPr>
        <p:cNvPr id="1" name=""/>
        <p:cNvGrpSpPr/>
        <p:nvPr/>
      </p:nvGrpSpPr>
      <p:grpSpPr>
        <a:xfrm>
          <a:off x="0" y="0"/>
          <a:ext cx="0" cy="0"/>
          <a:chOff x="0" y="0"/>
          <a:chExt cx="0" cy="0"/>
        </a:xfrm>
      </p:grpSpPr>
      <p:sp>
        <p:nvSpPr>
          <p:cNvPr id="11" name="Segnaposto immagine 10"/>
          <p:cNvSpPr>
            <a:spLocks noGrp="1"/>
          </p:cNvSpPr>
          <p:nvPr>
            <p:ph type="pic" sz="quarter" idx="10"/>
          </p:nvPr>
        </p:nvSpPr>
        <p:spPr>
          <a:xfrm>
            <a:off x="1150937" y="1700808"/>
            <a:ext cx="6842125" cy="4105275"/>
          </a:xfrm>
          <a:prstGeom prst="rect">
            <a:avLst/>
          </a:prstGeom>
        </p:spPr>
        <p:txBody>
          <a:bodyPr/>
          <a:lstStyle>
            <a:lvl1pPr marL="0" indent="0">
              <a:buNone/>
              <a:defRPr sz="1800">
                <a:latin typeface="Century Gothic" panose="020B0502020202020204" pitchFamily="34" charset="0"/>
              </a:defRPr>
            </a:lvl1pPr>
          </a:lstStyle>
          <a:p>
            <a:pPr lvl="0"/>
            <a:r>
              <a:rPr lang="it-IT" noProof="0" smtClean="0"/>
              <a:t>Fare clic sull'icona per inserire un'immagine</a:t>
            </a:r>
            <a:endParaRPr lang="it-IT" noProof="0" dirty="0"/>
          </a:p>
        </p:txBody>
      </p:sp>
      <p:sp>
        <p:nvSpPr>
          <p:cNvPr id="5" name="Segnaposto testo 7"/>
          <p:cNvSpPr>
            <a:spLocks noGrp="1"/>
          </p:cNvSpPr>
          <p:nvPr>
            <p:ph type="body" sz="quarter" idx="11"/>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smtClean="0"/>
              <a:t>Modifica gli stili del testo dello schema</a:t>
            </a:r>
          </a:p>
        </p:txBody>
      </p:sp>
    </p:spTree>
    <p:extLst>
      <p:ext uri="{BB962C8B-B14F-4D97-AF65-F5344CB8AC3E}">
        <p14:creationId xmlns:p14="http://schemas.microsoft.com/office/powerpoint/2010/main" val="38164777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F6E163F0-DE33-409F-813E-84C67FE541F2}" type="datetimeFigureOut">
              <a:rPr lang="it-IT"/>
              <a:pPr>
                <a:defRPr/>
              </a:pPr>
              <a:t>09/10/2020</a:t>
            </a:fld>
            <a:endParaRPr lang="it-IT"/>
          </a:p>
        </p:txBody>
      </p:sp>
      <p:sp>
        <p:nvSpPr>
          <p:cNvPr id="3" name="Footer Placeholder 2"/>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it-IT"/>
          </a:p>
        </p:txBody>
      </p:sp>
      <p:sp>
        <p:nvSpPr>
          <p:cNvPr id="4" name="Slide Number Placeholder 3"/>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573AA6F7-5D53-4FA9-89E8-A90961A7999F}" type="slidenum">
              <a:rPr lang="it-IT"/>
              <a:pPr>
                <a:defRPr/>
              </a:pPr>
              <a:t>‹N›</a:t>
            </a:fld>
            <a:endParaRPr lang="it-IT"/>
          </a:p>
        </p:txBody>
      </p:sp>
    </p:spTree>
    <p:extLst>
      <p:ext uri="{BB962C8B-B14F-4D97-AF65-F5344CB8AC3E}">
        <p14:creationId xmlns:p14="http://schemas.microsoft.com/office/powerpoint/2010/main" val="15936094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Single image slide">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2188" y="6078538"/>
            <a:ext cx="15065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70663" y="6078538"/>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0"/>
          </p:nvPr>
        </p:nvSpPr>
        <p:spPr>
          <a:xfrm>
            <a:off x="0" y="0"/>
            <a:ext cx="9144000" cy="5816600"/>
          </a:xfrm>
        </p:spPr>
        <p:txBody>
          <a:bodyPr/>
          <a:lstStyle>
            <a:lvl1pPr marL="0" indent="0">
              <a:buNone/>
              <a:defRPr/>
            </a:lvl1pPr>
          </a:lstStyle>
          <a:p>
            <a:pPr lvl="0"/>
            <a:r>
              <a:rPr lang="it-IT" noProof="0" dirty="0"/>
              <a:t>Fare clic sull'icona per inserire un'immagine</a:t>
            </a:r>
            <a:endParaRPr lang="en-US" noProof="0" dirty="0"/>
          </a:p>
        </p:txBody>
      </p:sp>
    </p:spTree>
    <p:extLst>
      <p:ext uri="{BB962C8B-B14F-4D97-AF65-F5344CB8AC3E}">
        <p14:creationId xmlns:p14="http://schemas.microsoft.com/office/powerpoint/2010/main" val="22619299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5514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5624468-BE59-48D4-BAF7-F42C58553F21}" type="slidenum">
              <a:rPr lang="it-IT" smtClean="0"/>
              <a:pPr/>
              <a:t>‹N›</a:t>
            </a:fld>
            <a:endParaRPr lang="it-IT"/>
          </a:p>
        </p:txBody>
      </p:sp>
    </p:spTree>
    <p:extLst>
      <p:ext uri="{BB962C8B-B14F-4D97-AF65-F5344CB8AC3E}">
        <p14:creationId xmlns:p14="http://schemas.microsoft.com/office/powerpoint/2010/main" val="27353052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1120078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AAEC4A7-9F40-4B56-A225-AD81FA65CFF2}" type="datetimeFigureOut">
              <a:rPr lang="it-IT" smtClean="0"/>
              <a:t>09/10/2020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C424BED-F019-4BBA-B0B2-4261F270B82B}" type="slidenum">
              <a:rPr lang="it-IT" smtClean="0"/>
              <a:t>‹N›</a:t>
            </a:fld>
            <a:endParaRPr lang="it-IT"/>
          </a:p>
        </p:txBody>
      </p:sp>
    </p:spTree>
    <p:extLst>
      <p:ext uri="{BB962C8B-B14F-4D97-AF65-F5344CB8AC3E}">
        <p14:creationId xmlns:p14="http://schemas.microsoft.com/office/powerpoint/2010/main" val="26808045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457200" y="1600200"/>
            <a:ext cx="8229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5621852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28071209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5131320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7670596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20035889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040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760459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6060491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600200"/>
            <a:ext cx="8229600" cy="4525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6054465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934987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AAEC4A7-9F40-4B56-A225-AD81FA65CFF2}" type="datetimeFigureOut">
              <a:rPr lang="it-IT" smtClean="0"/>
              <a:t>09/10/2020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C424BED-F019-4BBA-B0B2-4261F270B82B}" type="slidenum">
              <a:rPr lang="it-IT" smtClean="0"/>
              <a:t>‹N›</a:t>
            </a:fld>
            <a:endParaRPr lang="it-IT"/>
          </a:p>
        </p:txBody>
      </p:sp>
    </p:spTree>
    <p:extLst>
      <p:ext uri="{BB962C8B-B14F-4D97-AF65-F5344CB8AC3E}">
        <p14:creationId xmlns:p14="http://schemas.microsoft.com/office/powerpoint/2010/main" val="3007025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7E17F23-C6CE-481E-94DA-6DC2D82A2294}" type="datetimeFigureOut">
              <a:rPr lang="it-IT" smtClean="0"/>
              <a:pPr/>
              <a:t>09/10/2020</a:t>
            </a:fld>
            <a:endParaRPr lang="it-IT"/>
          </a:p>
        </p:txBody>
      </p:sp>
      <p:sp>
        <p:nvSpPr>
          <p:cNvPr id="5" name="Segnaposto piè di pagina 4"/>
          <p:cNvSpPr>
            <a:spLocks noGrp="1"/>
          </p:cNvSpPr>
          <p:nvPr>
            <p:ph type="ftr" sz="quarter" idx="11"/>
          </p:nvPr>
        </p:nvSpPr>
        <p:spPr/>
        <p:txBody>
          <a:bodyPr/>
          <a:lstStyle/>
          <a:p>
            <a:pPr>
              <a:defRPr/>
            </a:pPr>
            <a:r>
              <a:rPr lang="it-IT" smtClean="0"/>
              <a:t>Labmeeting XX - Titolo</a:t>
            </a:r>
            <a:endParaRPr lang="it-IT"/>
          </a:p>
        </p:txBody>
      </p:sp>
      <p:sp>
        <p:nvSpPr>
          <p:cNvPr id="6" name="Segnaposto numero diapositiva 5"/>
          <p:cNvSpPr>
            <a:spLocks noGrp="1"/>
          </p:cNvSpPr>
          <p:nvPr>
            <p:ph type="sldNum" sz="quarter" idx="12"/>
          </p:nvPr>
        </p:nvSpPr>
        <p:spPr/>
        <p:txBody>
          <a:bodyPr/>
          <a:lstStyle/>
          <a:p>
            <a:fld id="{77598472-D9C8-4E9D-84B9-132E0A5B4AB5}" type="slidenum">
              <a:rPr lang="it-IT" smtClean="0"/>
              <a:pPr/>
              <a:t>‹N›</a:t>
            </a:fld>
            <a:endParaRPr lang="it-IT"/>
          </a:p>
        </p:txBody>
      </p:sp>
    </p:spTree>
    <p:extLst>
      <p:ext uri="{BB962C8B-B14F-4D97-AF65-F5344CB8AC3E}">
        <p14:creationId xmlns:p14="http://schemas.microsoft.com/office/powerpoint/2010/main" val="41366769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7E17F23-C6CE-481E-94DA-6DC2D82A2294}" type="datetimeFigureOut">
              <a:rPr lang="it-IT" smtClean="0"/>
              <a:pPr/>
              <a:t>09/10/2020</a:t>
            </a:fld>
            <a:endParaRPr lang="it-IT"/>
          </a:p>
        </p:txBody>
      </p:sp>
      <p:sp>
        <p:nvSpPr>
          <p:cNvPr id="5" name="Segnaposto piè di pagina 4"/>
          <p:cNvSpPr>
            <a:spLocks noGrp="1"/>
          </p:cNvSpPr>
          <p:nvPr>
            <p:ph type="ftr" sz="quarter" idx="11"/>
          </p:nvPr>
        </p:nvSpPr>
        <p:spPr/>
        <p:txBody>
          <a:bodyPr/>
          <a:lstStyle/>
          <a:p>
            <a:pPr>
              <a:defRPr/>
            </a:pPr>
            <a:r>
              <a:rPr lang="it-IT" smtClean="0"/>
              <a:t>Labmeeting XX - Titolo</a:t>
            </a:r>
            <a:endParaRPr lang="it-IT"/>
          </a:p>
        </p:txBody>
      </p:sp>
      <p:sp>
        <p:nvSpPr>
          <p:cNvPr id="6" name="Segnaposto numero diapositiva 5"/>
          <p:cNvSpPr>
            <a:spLocks noGrp="1"/>
          </p:cNvSpPr>
          <p:nvPr>
            <p:ph type="sldNum" sz="quarter" idx="12"/>
          </p:nvPr>
        </p:nvSpPr>
        <p:spPr/>
        <p:txBody>
          <a:bodyPr/>
          <a:lstStyle/>
          <a:p>
            <a:pPr>
              <a:defRPr/>
            </a:pPr>
            <a:fld id="{D173B766-DC91-4D92-93A0-FAE8AC5BACB2}" type="slidenum">
              <a:rPr lang="it-IT" smtClean="0"/>
              <a:pPr>
                <a:defRPr/>
              </a:pPr>
              <a:t>‹N›</a:t>
            </a:fld>
            <a:endParaRPr lang="it-IT"/>
          </a:p>
        </p:txBody>
      </p:sp>
    </p:spTree>
    <p:extLst>
      <p:ext uri="{BB962C8B-B14F-4D97-AF65-F5344CB8AC3E}">
        <p14:creationId xmlns:p14="http://schemas.microsoft.com/office/powerpoint/2010/main" val="11584064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7E17F23-C6CE-481E-94DA-6DC2D82A2294}" type="datetimeFigureOut">
              <a:rPr lang="it-IT" smtClean="0"/>
              <a:pPr/>
              <a:t>09/10/2020</a:t>
            </a:fld>
            <a:endParaRPr lang="it-IT"/>
          </a:p>
        </p:txBody>
      </p:sp>
      <p:sp>
        <p:nvSpPr>
          <p:cNvPr id="5" name="Segnaposto piè di pagina 4"/>
          <p:cNvSpPr>
            <a:spLocks noGrp="1"/>
          </p:cNvSpPr>
          <p:nvPr>
            <p:ph type="ftr" sz="quarter" idx="11"/>
          </p:nvPr>
        </p:nvSpPr>
        <p:spPr/>
        <p:txBody>
          <a:bodyPr/>
          <a:lstStyle/>
          <a:p>
            <a:pPr>
              <a:defRPr/>
            </a:pPr>
            <a:r>
              <a:rPr lang="it-IT" smtClean="0"/>
              <a:t>Labmeeting XX - Titolo</a:t>
            </a:r>
            <a:endParaRPr lang="it-IT"/>
          </a:p>
        </p:txBody>
      </p:sp>
      <p:sp>
        <p:nvSpPr>
          <p:cNvPr id="6" name="Segnaposto numero diapositiva 5"/>
          <p:cNvSpPr>
            <a:spLocks noGrp="1"/>
          </p:cNvSpPr>
          <p:nvPr>
            <p:ph type="sldNum" sz="quarter" idx="12"/>
          </p:nvPr>
        </p:nvSpPr>
        <p:spPr/>
        <p:txBody>
          <a:bodyPr/>
          <a:lstStyle/>
          <a:p>
            <a:pPr>
              <a:defRPr/>
            </a:pPr>
            <a:fld id="{FFEA0990-EC5B-4C04-A084-EDFC196E3FEB}" type="slidenum">
              <a:rPr lang="it-IT" smtClean="0"/>
              <a:pPr>
                <a:defRPr/>
              </a:pPr>
              <a:t>‹N›</a:t>
            </a:fld>
            <a:endParaRPr lang="it-IT"/>
          </a:p>
        </p:txBody>
      </p:sp>
    </p:spTree>
    <p:extLst>
      <p:ext uri="{BB962C8B-B14F-4D97-AF65-F5344CB8AC3E}">
        <p14:creationId xmlns:p14="http://schemas.microsoft.com/office/powerpoint/2010/main" val="2361887891"/>
      </p:ext>
    </p:extLst>
  </p:cSld>
  <p:clrMapOvr>
    <a:masterClrMapping/>
  </p:clrMapOvr>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7E17F23-C6CE-481E-94DA-6DC2D82A2294}" type="datetimeFigureOut">
              <a:rPr lang="it-IT" smtClean="0"/>
              <a:pPr/>
              <a:t>09/10/2020</a:t>
            </a:fld>
            <a:endParaRPr lang="it-IT"/>
          </a:p>
        </p:txBody>
      </p:sp>
      <p:sp>
        <p:nvSpPr>
          <p:cNvPr id="6" name="Segnaposto piè di pagina 5"/>
          <p:cNvSpPr>
            <a:spLocks noGrp="1"/>
          </p:cNvSpPr>
          <p:nvPr>
            <p:ph type="ftr" sz="quarter" idx="11"/>
          </p:nvPr>
        </p:nvSpPr>
        <p:spPr/>
        <p:txBody>
          <a:bodyPr/>
          <a:lstStyle/>
          <a:p>
            <a:pPr>
              <a:defRPr/>
            </a:pPr>
            <a:r>
              <a:rPr lang="it-IT" smtClean="0"/>
              <a:t>Labmeeting XX - Titolo</a:t>
            </a:r>
            <a:endParaRPr lang="it-IT"/>
          </a:p>
        </p:txBody>
      </p:sp>
      <p:sp>
        <p:nvSpPr>
          <p:cNvPr id="7" name="Segnaposto numero diapositiva 6"/>
          <p:cNvSpPr>
            <a:spLocks noGrp="1"/>
          </p:cNvSpPr>
          <p:nvPr>
            <p:ph type="sldNum" sz="quarter" idx="12"/>
          </p:nvPr>
        </p:nvSpPr>
        <p:spPr/>
        <p:txBody>
          <a:bodyPr/>
          <a:lstStyle/>
          <a:p>
            <a:pPr>
              <a:defRPr/>
            </a:pPr>
            <a:fld id="{FFEA0990-EC5B-4C04-A084-EDFC196E3FEB}" type="slidenum">
              <a:rPr lang="it-IT" smtClean="0"/>
              <a:pPr>
                <a:defRPr/>
              </a:pPr>
              <a:t>‹N›</a:t>
            </a:fld>
            <a:endParaRPr lang="it-IT"/>
          </a:p>
        </p:txBody>
      </p:sp>
    </p:spTree>
    <p:extLst>
      <p:ext uri="{BB962C8B-B14F-4D97-AF65-F5344CB8AC3E}">
        <p14:creationId xmlns:p14="http://schemas.microsoft.com/office/powerpoint/2010/main" val="833719535"/>
      </p:ext>
    </p:extLst>
  </p:cSld>
  <p:clrMapOvr>
    <a:masterClrMapping/>
  </p:clrMapOvr>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7E17F23-C6CE-481E-94DA-6DC2D82A2294}" type="datetimeFigureOut">
              <a:rPr lang="it-IT" smtClean="0"/>
              <a:pPr/>
              <a:t>09/10/2020</a:t>
            </a:fld>
            <a:endParaRPr lang="it-IT"/>
          </a:p>
        </p:txBody>
      </p:sp>
      <p:sp>
        <p:nvSpPr>
          <p:cNvPr id="8" name="Segnaposto piè di pagina 7"/>
          <p:cNvSpPr>
            <a:spLocks noGrp="1"/>
          </p:cNvSpPr>
          <p:nvPr>
            <p:ph type="ftr" sz="quarter" idx="11"/>
          </p:nvPr>
        </p:nvSpPr>
        <p:spPr/>
        <p:txBody>
          <a:bodyPr/>
          <a:lstStyle/>
          <a:p>
            <a:pPr>
              <a:defRPr/>
            </a:pPr>
            <a:r>
              <a:rPr lang="it-IT" smtClean="0"/>
              <a:t>Labmeeting XX - Titolo</a:t>
            </a:r>
            <a:endParaRPr lang="it-IT"/>
          </a:p>
        </p:txBody>
      </p:sp>
      <p:sp>
        <p:nvSpPr>
          <p:cNvPr id="9" name="Segnaposto numero diapositiva 8"/>
          <p:cNvSpPr>
            <a:spLocks noGrp="1"/>
          </p:cNvSpPr>
          <p:nvPr>
            <p:ph type="sldNum" sz="quarter" idx="12"/>
          </p:nvPr>
        </p:nvSpPr>
        <p:spPr/>
        <p:txBody>
          <a:bodyPr/>
          <a:lstStyle/>
          <a:p>
            <a:pPr>
              <a:defRPr/>
            </a:pPr>
            <a:fld id="{FFEA0990-EC5B-4C04-A084-EDFC196E3FEB}" type="slidenum">
              <a:rPr lang="it-IT" smtClean="0"/>
              <a:pPr>
                <a:defRPr/>
              </a:pPr>
              <a:t>‹N›</a:t>
            </a:fld>
            <a:endParaRPr lang="it-IT"/>
          </a:p>
        </p:txBody>
      </p:sp>
    </p:spTree>
    <p:extLst>
      <p:ext uri="{BB962C8B-B14F-4D97-AF65-F5344CB8AC3E}">
        <p14:creationId xmlns:p14="http://schemas.microsoft.com/office/powerpoint/2010/main" val="1912853940"/>
      </p:ext>
    </p:extLst>
  </p:cSld>
  <p:clrMapOvr>
    <a:masterClrMapping/>
  </p:clrMapOvr>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7E17F23-C6CE-481E-94DA-6DC2D82A2294}" type="datetimeFigureOut">
              <a:rPr lang="it-IT" smtClean="0"/>
              <a:pPr/>
              <a:t>09/10/2020</a:t>
            </a:fld>
            <a:endParaRPr lang="it-IT"/>
          </a:p>
        </p:txBody>
      </p:sp>
      <p:sp>
        <p:nvSpPr>
          <p:cNvPr id="4" name="Segnaposto piè di pagina 3"/>
          <p:cNvSpPr>
            <a:spLocks noGrp="1"/>
          </p:cNvSpPr>
          <p:nvPr>
            <p:ph type="ftr" sz="quarter" idx="11"/>
          </p:nvPr>
        </p:nvSpPr>
        <p:spPr/>
        <p:txBody>
          <a:bodyPr/>
          <a:lstStyle/>
          <a:p>
            <a:pPr>
              <a:defRPr/>
            </a:pPr>
            <a:r>
              <a:rPr lang="it-IT" smtClean="0"/>
              <a:t>Labmeeting XX - Titolo</a:t>
            </a:r>
            <a:endParaRPr lang="it-IT"/>
          </a:p>
        </p:txBody>
      </p:sp>
      <p:sp>
        <p:nvSpPr>
          <p:cNvPr id="5" name="Segnaposto numero diapositiva 4"/>
          <p:cNvSpPr>
            <a:spLocks noGrp="1"/>
          </p:cNvSpPr>
          <p:nvPr>
            <p:ph type="sldNum" sz="quarter" idx="12"/>
          </p:nvPr>
        </p:nvSpPr>
        <p:spPr/>
        <p:txBody>
          <a:bodyPr/>
          <a:lstStyle/>
          <a:p>
            <a:pPr>
              <a:defRPr/>
            </a:pPr>
            <a:fld id="{FFEA0990-EC5B-4C04-A084-EDFC196E3FEB}" type="slidenum">
              <a:rPr lang="it-IT" smtClean="0"/>
              <a:pPr>
                <a:defRPr/>
              </a:pPr>
              <a:t>‹N›</a:t>
            </a:fld>
            <a:endParaRPr lang="it-IT"/>
          </a:p>
        </p:txBody>
      </p:sp>
    </p:spTree>
    <p:extLst>
      <p:ext uri="{BB962C8B-B14F-4D97-AF65-F5344CB8AC3E}">
        <p14:creationId xmlns:p14="http://schemas.microsoft.com/office/powerpoint/2010/main" val="1896252290"/>
      </p:ext>
    </p:extLst>
  </p:cSld>
  <p:clrMapOvr>
    <a:masterClrMapping/>
  </p:clrMapOvr>
  <p:hf hd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7E17F23-C6CE-481E-94DA-6DC2D82A2294}" type="datetimeFigureOut">
              <a:rPr lang="it-IT" smtClean="0"/>
              <a:pPr/>
              <a:t>09/10/2020</a:t>
            </a:fld>
            <a:endParaRPr lang="it-IT"/>
          </a:p>
        </p:txBody>
      </p:sp>
      <p:sp>
        <p:nvSpPr>
          <p:cNvPr id="3" name="Segnaposto piè di pagina 2"/>
          <p:cNvSpPr>
            <a:spLocks noGrp="1"/>
          </p:cNvSpPr>
          <p:nvPr>
            <p:ph type="ftr" sz="quarter" idx="11"/>
          </p:nvPr>
        </p:nvSpPr>
        <p:spPr/>
        <p:txBody>
          <a:bodyPr/>
          <a:lstStyle/>
          <a:p>
            <a:pPr>
              <a:defRPr/>
            </a:pPr>
            <a:r>
              <a:rPr lang="it-IT" smtClean="0"/>
              <a:t>Labmeeting XX - Titolo</a:t>
            </a:r>
            <a:endParaRPr lang="it-IT"/>
          </a:p>
        </p:txBody>
      </p:sp>
      <p:sp>
        <p:nvSpPr>
          <p:cNvPr id="4" name="Segnaposto numero diapositiva 3"/>
          <p:cNvSpPr>
            <a:spLocks noGrp="1"/>
          </p:cNvSpPr>
          <p:nvPr>
            <p:ph type="sldNum" sz="quarter" idx="12"/>
          </p:nvPr>
        </p:nvSpPr>
        <p:spPr/>
        <p:txBody>
          <a:bodyPr/>
          <a:lstStyle/>
          <a:p>
            <a:pPr>
              <a:defRPr/>
            </a:pPr>
            <a:fld id="{FFEA0990-EC5B-4C04-A084-EDFC196E3FEB}" type="slidenum">
              <a:rPr lang="it-IT" smtClean="0"/>
              <a:pPr>
                <a:defRPr/>
              </a:pPr>
              <a:t>‹N›</a:t>
            </a:fld>
            <a:endParaRPr lang="it-IT"/>
          </a:p>
        </p:txBody>
      </p:sp>
    </p:spTree>
    <p:extLst>
      <p:ext uri="{BB962C8B-B14F-4D97-AF65-F5344CB8AC3E}">
        <p14:creationId xmlns:p14="http://schemas.microsoft.com/office/powerpoint/2010/main" val="2625732585"/>
      </p:ext>
    </p:extLst>
  </p:cSld>
  <p:clrMapOvr>
    <a:masterClrMapping/>
  </p:clrMapOvr>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7E17F23-C6CE-481E-94DA-6DC2D82A2294}" type="datetimeFigureOut">
              <a:rPr lang="it-IT" smtClean="0"/>
              <a:pPr/>
              <a:t>09/10/2020</a:t>
            </a:fld>
            <a:endParaRPr lang="it-IT"/>
          </a:p>
        </p:txBody>
      </p:sp>
      <p:sp>
        <p:nvSpPr>
          <p:cNvPr id="6" name="Segnaposto piè di pagina 5"/>
          <p:cNvSpPr>
            <a:spLocks noGrp="1"/>
          </p:cNvSpPr>
          <p:nvPr>
            <p:ph type="ftr" sz="quarter" idx="11"/>
          </p:nvPr>
        </p:nvSpPr>
        <p:spPr/>
        <p:txBody>
          <a:bodyPr/>
          <a:lstStyle/>
          <a:p>
            <a:pPr>
              <a:defRPr/>
            </a:pPr>
            <a:r>
              <a:rPr lang="it-IT" smtClean="0"/>
              <a:t>Labmeeting XX - Titolo</a:t>
            </a:r>
            <a:endParaRPr lang="it-IT"/>
          </a:p>
        </p:txBody>
      </p:sp>
      <p:sp>
        <p:nvSpPr>
          <p:cNvPr id="7" name="Segnaposto numero diapositiva 6"/>
          <p:cNvSpPr>
            <a:spLocks noGrp="1"/>
          </p:cNvSpPr>
          <p:nvPr>
            <p:ph type="sldNum" sz="quarter" idx="12"/>
          </p:nvPr>
        </p:nvSpPr>
        <p:spPr/>
        <p:txBody>
          <a:bodyPr/>
          <a:lstStyle/>
          <a:p>
            <a:pPr>
              <a:defRPr/>
            </a:pPr>
            <a:fld id="{FFEA0990-EC5B-4C04-A084-EDFC196E3FEB}" type="slidenum">
              <a:rPr lang="it-IT" smtClean="0"/>
              <a:pPr>
                <a:defRPr/>
              </a:pPr>
              <a:t>‹N›</a:t>
            </a:fld>
            <a:endParaRPr lang="it-IT"/>
          </a:p>
        </p:txBody>
      </p:sp>
    </p:spTree>
    <p:extLst>
      <p:ext uri="{BB962C8B-B14F-4D97-AF65-F5344CB8AC3E}">
        <p14:creationId xmlns:p14="http://schemas.microsoft.com/office/powerpoint/2010/main" val="2921228684"/>
      </p:ext>
    </p:extLst>
  </p:cSld>
  <p:clrMapOvr>
    <a:masterClrMapping/>
  </p:clrMapOvr>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7E17F23-C6CE-481E-94DA-6DC2D82A2294}" type="datetimeFigureOut">
              <a:rPr lang="it-IT" smtClean="0"/>
              <a:pPr/>
              <a:t>09/10/2020</a:t>
            </a:fld>
            <a:endParaRPr lang="it-IT"/>
          </a:p>
        </p:txBody>
      </p:sp>
      <p:sp>
        <p:nvSpPr>
          <p:cNvPr id="6" name="Segnaposto piè di pagina 5"/>
          <p:cNvSpPr>
            <a:spLocks noGrp="1"/>
          </p:cNvSpPr>
          <p:nvPr>
            <p:ph type="ftr" sz="quarter" idx="11"/>
          </p:nvPr>
        </p:nvSpPr>
        <p:spPr/>
        <p:txBody>
          <a:bodyPr/>
          <a:lstStyle/>
          <a:p>
            <a:pPr>
              <a:defRPr/>
            </a:pPr>
            <a:r>
              <a:rPr lang="it-IT" smtClean="0"/>
              <a:t>Labmeeting XX - Titolo</a:t>
            </a:r>
            <a:endParaRPr lang="it-IT"/>
          </a:p>
        </p:txBody>
      </p:sp>
      <p:sp>
        <p:nvSpPr>
          <p:cNvPr id="7" name="Segnaposto numero diapositiva 6"/>
          <p:cNvSpPr>
            <a:spLocks noGrp="1"/>
          </p:cNvSpPr>
          <p:nvPr>
            <p:ph type="sldNum" sz="quarter" idx="12"/>
          </p:nvPr>
        </p:nvSpPr>
        <p:spPr/>
        <p:txBody>
          <a:bodyPr/>
          <a:lstStyle/>
          <a:p>
            <a:pPr>
              <a:defRPr/>
            </a:pPr>
            <a:fld id="{FFEA0990-EC5B-4C04-A084-EDFC196E3FEB}" type="slidenum">
              <a:rPr lang="it-IT" smtClean="0"/>
              <a:pPr>
                <a:defRPr/>
              </a:pPr>
              <a:t>‹N›</a:t>
            </a:fld>
            <a:endParaRPr lang="it-IT"/>
          </a:p>
        </p:txBody>
      </p:sp>
    </p:spTree>
    <p:extLst>
      <p:ext uri="{BB962C8B-B14F-4D97-AF65-F5344CB8AC3E}">
        <p14:creationId xmlns:p14="http://schemas.microsoft.com/office/powerpoint/2010/main" val="3396166378"/>
      </p:ext>
    </p:extLst>
  </p:cSld>
  <p:clrMapOvr>
    <a:masterClrMapping/>
  </p:clrMapOvr>
  <p:hf hd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7E17F23-C6CE-481E-94DA-6DC2D82A2294}" type="datetimeFigureOut">
              <a:rPr lang="it-IT" smtClean="0"/>
              <a:pPr/>
              <a:t>09/10/2020</a:t>
            </a:fld>
            <a:endParaRPr lang="it-IT"/>
          </a:p>
        </p:txBody>
      </p:sp>
      <p:sp>
        <p:nvSpPr>
          <p:cNvPr id="5" name="Segnaposto piè di pagina 4"/>
          <p:cNvSpPr>
            <a:spLocks noGrp="1"/>
          </p:cNvSpPr>
          <p:nvPr>
            <p:ph type="ftr" sz="quarter" idx="11"/>
          </p:nvPr>
        </p:nvSpPr>
        <p:spPr/>
        <p:txBody>
          <a:bodyPr/>
          <a:lstStyle/>
          <a:p>
            <a:pPr>
              <a:defRPr/>
            </a:pPr>
            <a:r>
              <a:rPr lang="it-IT" smtClean="0"/>
              <a:t>Labmeeting XX - Titolo</a:t>
            </a:r>
            <a:endParaRPr lang="it-IT"/>
          </a:p>
        </p:txBody>
      </p:sp>
      <p:sp>
        <p:nvSpPr>
          <p:cNvPr id="6" name="Segnaposto numero diapositiva 5"/>
          <p:cNvSpPr>
            <a:spLocks noGrp="1"/>
          </p:cNvSpPr>
          <p:nvPr>
            <p:ph type="sldNum" sz="quarter" idx="12"/>
          </p:nvPr>
        </p:nvSpPr>
        <p:spPr/>
        <p:txBody>
          <a:bodyPr/>
          <a:lstStyle/>
          <a:p>
            <a:pPr>
              <a:defRPr/>
            </a:pPr>
            <a:fld id="{FFEA0990-EC5B-4C04-A084-EDFC196E3FEB}" type="slidenum">
              <a:rPr lang="it-IT" smtClean="0"/>
              <a:pPr>
                <a:defRPr/>
              </a:pPr>
              <a:t>‹N›</a:t>
            </a:fld>
            <a:endParaRPr lang="it-IT"/>
          </a:p>
        </p:txBody>
      </p:sp>
    </p:spTree>
    <p:extLst>
      <p:ext uri="{BB962C8B-B14F-4D97-AF65-F5344CB8AC3E}">
        <p14:creationId xmlns:p14="http://schemas.microsoft.com/office/powerpoint/2010/main" val="68781450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AAEC4A7-9F40-4B56-A225-AD81FA65CFF2}" type="datetimeFigureOut">
              <a:rPr lang="it-IT" smtClean="0"/>
              <a:t>09/10/2020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C424BED-F019-4BBA-B0B2-4261F270B82B}" type="slidenum">
              <a:rPr lang="it-IT" smtClean="0"/>
              <a:t>‹N›</a:t>
            </a:fld>
            <a:endParaRPr lang="it-IT"/>
          </a:p>
        </p:txBody>
      </p:sp>
    </p:spTree>
    <p:extLst>
      <p:ext uri="{BB962C8B-B14F-4D97-AF65-F5344CB8AC3E}">
        <p14:creationId xmlns:p14="http://schemas.microsoft.com/office/powerpoint/2010/main" val="12966641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7E17F23-C6CE-481E-94DA-6DC2D82A2294}" type="datetimeFigureOut">
              <a:rPr lang="it-IT" smtClean="0"/>
              <a:pPr/>
              <a:t>09/10/2020</a:t>
            </a:fld>
            <a:endParaRPr lang="it-IT"/>
          </a:p>
        </p:txBody>
      </p:sp>
      <p:sp>
        <p:nvSpPr>
          <p:cNvPr id="5" name="Segnaposto piè di pagina 4"/>
          <p:cNvSpPr>
            <a:spLocks noGrp="1"/>
          </p:cNvSpPr>
          <p:nvPr>
            <p:ph type="ftr" sz="quarter" idx="11"/>
          </p:nvPr>
        </p:nvSpPr>
        <p:spPr/>
        <p:txBody>
          <a:bodyPr/>
          <a:lstStyle/>
          <a:p>
            <a:pPr>
              <a:defRPr/>
            </a:pPr>
            <a:r>
              <a:rPr lang="it-IT" smtClean="0"/>
              <a:t>Labmeeting XX - Titolo</a:t>
            </a:r>
            <a:endParaRPr lang="it-IT"/>
          </a:p>
        </p:txBody>
      </p:sp>
      <p:sp>
        <p:nvSpPr>
          <p:cNvPr id="6" name="Segnaposto numero diapositiva 5"/>
          <p:cNvSpPr>
            <a:spLocks noGrp="1"/>
          </p:cNvSpPr>
          <p:nvPr>
            <p:ph type="sldNum" sz="quarter" idx="12"/>
          </p:nvPr>
        </p:nvSpPr>
        <p:spPr/>
        <p:txBody>
          <a:bodyPr/>
          <a:lstStyle/>
          <a:p>
            <a:pPr>
              <a:defRPr/>
            </a:pPr>
            <a:fld id="{FFEA0990-EC5B-4C04-A084-EDFC196E3FEB}" type="slidenum">
              <a:rPr lang="it-IT" smtClean="0"/>
              <a:pPr>
                <a:defRPr/>
              </a:pPr>
              <a:t>‹N›</a:t>
            </a:fld>
            <a:endParaRPr lang="it-IT"/>
          </a:p>
        </p:txBody>
      </p:sp>
    </p:spTree>
    <p:extLst>
      <p:ext uri="{BB962C8B-B14F-4D97-AF65-F5344CB8AC3E}">
        <p14:creationId xmlns:p14="http://schemas.microsoft.com/office/powerpoint/2010/main" val="1876610645"/>
      </p:ext>
    </p:extLst>
  </p:cSld>
  <p:clrMapOvr>
    <a:masterClrMapping/>
  </p:clrMapOvr>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Diapositiva semplice">
    <p:spTree>
      <p:nvGrpSpPr>
        <p:cNvPr id="1" name=""/>
        <p:cNvGrpSpPr/>
        <p:nvPr/>
      </p:nvGrpSpPr>
      <p:grpSpPr>
        <a:xfrm>
          <a:off x="0" y="0"/>
          <a:ext cx="0" cy="0"/>
          <a:chOff x="0" y="0"/>
          <a:chExt cx="0" cy="0"/>
        </a:xfrm>
      </p:grpSpPr>
      <p:sp>
        <p:nvSpPr>
          <p:cNvPr id="7" name="Segnaposto testo 7"/>
          <p:cNvSpPr>
            <a:spLocks noGrp="1"/>
          </p:cNvSpPr>
          <p:nvPr>
            <p:ph type="body" sz="quarter" idx="10" hasCustomPrompt="1"/>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dirty="0" smtClean="0"/>
              <a:t>Fare clic per modificare il titolo della diapositiva</a:t>
            </a:r>
          </a:p>
        </p:txBody>
      </p:sp>
      <p:sp>
        <p:nvSpPr>
          <p:cNvPr id="9" name="Segnaposto testo 7"/>
          <p:cNvSpPr>
            <a:spLocks noGrp="1"/>
          </p:cNvSpPr>
          <p:nvPr>
            <p:ph type="body" sz="quarter" idx="11" hasCustomPrompt="1"/>
          </p:nvPr>
        </p:nvSpPr>
        <p:spPr>
          <a:xfrm>
            <a:off x="395288" y="1412875"/>
            <a:ext cx="8424862" cy="4608413"/>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dirty="0" smtClean="0"/>
              <a:t>Fare clic per modificare il testo</a:t>
            </a:r>
          </a:p>
        </p:txBody>
      </p:sp>
    </p:spTree>
    <p:extLst>
      <p:ext uri="{BB962C8B-B14F-4D97-AF65-F5344CB8AC3E}">
        <p14:creationId xmlns:p14="http://schemas.microsoft.com/office/powerpoint/2010/main" val="2414540741"/>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ayout CHIUSURA">
    <p:spTree>
      <p:nvGrpSpPr>
        <p:cNvPr id="1" name=""/>
        <p:cNvGrpSpPr/>
        <p:nvPr/>
      </p:nvGrpSpPr>
      <p:grpSpPr>
        <a:xfrm>
          <a:off x="0" y="0"/>
          <a:ext cx="0" cy="0"/>
          <a:chOff x="0" y="0"/>
          <a:chExt cx="0" cy="0"/>
        </a:xfrm>
      </p:grpSpPr>
      <p:sp>
        <p:nvSpPr>
          <p:cNvPr id="8" name="Segnaposto testo 7"/>
          <p:cNvSpPr>
            <a:spLocks noGrp="1"/>
          </p:cNvSpPr>
          <p:nvPr>
            <p:ph type="body" sz="quarter" idx="10" hasCustomPrompt="1"/>
          </p:nvPr>
        </p:nvSpPr>
        <p:spPr>
          <a:xfrm>
            <a:off x="1115616" y="2780928"/>
            <a:ext cx="6912768" cy="432370"/>
          </a:xfrm>
          <a:prstGeom prst="rect">
            <a:avLst/>
          </a:prstGeom>
        </p:spPr>
        <p:txBody>
          <a:bodyPr/>
          <a:lstStyle>
            <a:lvl1pPr marL="0" indent="0" algn="ctr">
              <a:buFontTx/>
              <a:buNone/>
              <a:defRPr sz="2000" b="1">
                <a:solidFill>
                  <a:schemeClr val="bg1"/>
                </a:solidFill>
                <a:latin typeface="Century Gothic" panose="020B0502020202020204" pitchFamily="34" charset="0"/>
              </a:defRPr>
            </a:lvl1pPr>
          </a:lstStyle>
          <a:p>
            <a:pPr lvl="0"/>
            <a:r>
              <a:rPr lang="it-IT" dirty="0" smtClean="0"/>
              <a:t>Nome Cognome</a:t>
            </a:r>
            <a:endParaRPr lang="it-IT" dirty="0"/>
          </a:p>
        </p:txBody>
      </p:sp>
      <p:sp>
        <p:nvSpPr>
          <p:cNvPr id="13" name="Segnaposto testo 12"/>
          <p:cNvSpPr>
            <a:spLocks noGrp="1"/>
          </p:cNvSpPr>
          <p:nvPr>
            <p:ph type="body" sz="quarter" idx="11" hasCustomPrompt="1"/>
          </p:nvPr>
        </p:nvSpPr>
        <p:spPr>
          <a:xfrm>
            <a:off x="1079612" y="3573016"/>
            <a:ext cx="6984776" cy="936103"/>
          </a:xfrm>
          <a:prstGeom prst="rect">
            <a:avLst/>
          </a:prstGeom>
        </p:spPr>
        <p:txBody>
          <a:bodyPr/>
          <a:lstStyle>
            <a:lvl1pPr marL="0" indent="0" algn="ctr">
              <a:buFontTx/>
              <a:buNone/>
              <a:defRPr sz="1600">
                <a:solidFill>
                  <a:schemeClr val="bg1"/>
                </a:solidFill>
                <a:latin typeface="Century Gothic" panose="020B0502020202020204" pitchFamily="34" charset="0"/>
              </a:defRPr>
            </a:lvl1pPr>
          </a:lstStyle>
          <a:p>
            <a:pPr lvl="0"/>
            <a:r>
              <a:rPr lang="it-IT" dirty="0" smtClean="0"/>
              <a:t>Struttura</a:t>
            </a:r>
            <a:endParaRPr lang="it-IT" dirty="0"/>
          </a:p>
        </p:txBody>
      </p:sp>
      <p:sp>
        <p:nvSpPr>
          <p:cNvPr id="16" name="Segnaposto testo 15"/>
          <p:cNvSpPr>
            <a:spLocks noGrp="1"/>
          </p:cNvSpPr>
          <p:nvPr>
            <p:ph type="body" sz="quarter" idx="12" hasCustomPrompt="1"/>
          </p:nvPr>
        </p:nvSpPr>
        <p:spPr>
          <a:xfrm>
            <a:off x="1042988" y="4725144"/>
            <a:ext cx="7058025" cy="1440160"/>
          </a:xfrm>
          <a:prstGeom prst="rect">
            <a:avLst/>
          </a:prstGeom>
        </p:spPr>
        <p:txBody>
          <a:bodyPr/>
          <a:lstStyle>
            <a:lvl1pPr marL="0" indent="0" algn="ctr">
              <a:buFontTx/>
              <a:buNone/>
              <a:defRPr sz="1300" b="0">
                <a:solidFill>
                  <a:schemeClr val="bg1"/>
                </a:solidFill>
                <a:latin typeface="Century Gothic" panose="020B0502020202020204" pitchFamily="34" charset="0"/>
              </a:defRPr>
            </a:lvl1pPr>
          </a:lstStyle>
          <a:p>
            <a:pPr lvl="0"/>
            <a:r>
              <a:rPr lang="it-IT" dirty="0" smtClean="0"/>
              <a:t>nome.cognome@unibo.it</a:t>
            </a:r>
          </a:p>
          <a:p>
            <a:pPr lvl="0"/>
            <a:r>
              <a:rPr lang="it-IT" dirty="0" smtClean="0"/>
              <a:t>051 20 99982</a:t>
            </a:r>
            <a:endParaRPr lang="it-IT" dirty="0"/>
          </a:p>
        </p:txBody>
      </p:sp>
    </p:spTree>
    <p:extLst>
      <p:ext uri="{BB962C8B-B14F-4D97-AF65-F5344CB8AC3E}">
        <p14:creationId xmlns:p14="http://schemas.microsoft.com/office/powerpoint/2010/main" val="17336758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ayout COPERTINA">
    <p:spTree>
      <p:nvGrpSpPr>
        <p:cNvPr id="1" name=""/>
        <p:cNvGrpSpPr/>
        <p:nvPr/>
      </p:nvGrpSpPr>
      <p:grpSpPr>
        <a:xfrm>
          <a:off x="0" y="0"/>
          <a:ext cx="0" cy="0"/>
          <a:chOff x="0" y="0"/>
          <a:chExt cx="0" cy="0"/>
        </a:xfrm>
      </p:grpSpPr>
      <p:sp>
        <p:nvSpPr>
          <p:cNvPr id="3" name="Segnaposto testo 2"/>
          <p:cNvSpPr>
            <a:spLocks noGrp="1"/>
          </p:cNvSpPr>
          <p:nvPr>
            <p:ph type="body" sz="quarter" idx="10" hasCustomPrompt="1"/>
          </p:nvPr>
        </p:nvSpPr>
        <p:spPr>
          <a:xfrm>
            <a:off x="3563888" y="548680"/>
            <a:ext cx="5185023" cy="4536504"/>
          </a:xfrm>
          <a:prstGeom prst="rect">
            <a:avLst/>
          </a:prstGeom>
        </p:spPr>
        <p:txBody>
          <a:bodyPr anchor="ctr" anchorCtr="0"/>
          <a:lstStyle>
            <a:lvl1pPr marL="0" indent="0">
              <a:buNone/>
              <a:defRPr sz="3600" b="1">
                <a:solidFill>
                  <a:schemeClr val="bg1"/>
                </a:solidFill>
                <a:latin typeface="Century Gothic" panose="020B0502020202020204" pitchFamily="34" charset="0"/>
              </a:defRPr>
            </a:lvl1pPr>
          </a:lstStyle>
          <a:p>
            <a:pPr lvl="0"/>
            <a:r>
              <a:rPr lang="it-IT" dirty="0" smtClean="0"/>
              <a:t>Fare clic per inserire </a:t>
            </a:r>
          </a:p>
          <a:p>
            <a:pPr lvl="0"/>
            <a:r>
              <a:rPr lang="it-IT" dirty="0" smtClean="0"/>
              <a:t>il titolo della presentazione</a:t>
            </a:r>
            <a:endParaRPr lang="it-IT" dirty="0"/>
          </a:p>
        </p:txBody>
      </p:sp>
      <p:sp>
        <p:nvSpPr>
          <p:cNvPr id="6" name="Segnaposto testo 5"/>
          <p:cNvSpPr>
            <a:spLocks noGrp="1"/>
          </p:cNvSpPr>
          <p:nvPr>
            <p:ph type="body" sz="quarter" idx="11" hasCustomPrompt="1"/>
          </p:nvPr>
        </p:nvSpPr>
        <p:spPr>
          <a:xfrm>
            <a:off x="3563938" y="5379814"/>
            <a:ext cx="5256212" cy="425450"/>
          </a:xfrm>
          <a:prstGeom prst="rect">
            <a:avLst/>
          </a:prstGeom>
        </p:spPr>
        <p:txBody>
          <a:bodyPr/>
          <a:lstStyle>
            <a:lvl1pPr marL="0" indent="0">
              <a:buNone/>
              <a:defRPr sz="2400" b="1">
                <a:solidFill>
                  <a:schemeClr val="bg1"/>
                </a:solidFill>
                <a:latin typeface="Century Gothic" panose="020B0502020202020204" pitchFamily="34" charset="0"/>
              </a:defRPr>
            </a:lvl1pPr>
          </a:lstStyle>
          <a:p>
            <a:pPr lvl="0"/>
            <a:r>
              <a:rPr lang="it-IT" dirty="0" smtClean="0"/>
              <a:t>Nome Cognome</a:t>
            </a:r>
            <a:endParaRPr lang="it-IT" dirty="0"/>
          </a:p>
        </p:txBody>
      </p:sp>
      <p:sp>
        <p:nvSpPr>
          <p:cNvPr id="8" name="Segnaposto testo 7"/>
          <p:cNvSpPr>
            <a:spLocks noGrp="1"/>
          </p:cNvSpPr>
          <p:nvPr>
            <p:ph type="body" sz="quarter" idx="12" hasCustomPrompt="1"/>
          </p:nvPr>
        </p:nvSpPr>
        <p:spPr>
          <a:xfrm>
            <a:off x="3563938" y="5877942"/>
            <a:ext cx="5329237" cy="791418"/>
          </a:xfrm>
          <a:prstGeom prst="rect">
            <a:avLst/>
          </a:prstGeom>
        </p:spPr>
        <p:txBody>
          <a:bodyPr/>
          <a:lstStyle>
            <a:lvl1pPr marL="0" indent="0">
              <a:buNone/>
              <a:defRPr sz="2000" baseline="0">
                <a:solidFill>
                  <a:schemeClr val="bg1"/>
                </a:solidFill>
                <a:latin typeface="Century Gothic" panose="020B0502020202020204" pitchFamily="34" charset="0"/>
              </a:defRPr>
            </a:lvl1pPr>
          </a:lstStyle>
          <a:p>
            <a:pPr lvl="0"/>
            <a:r>
              <a:rPr lang="it-IT" dirty="0" smtClean="0"/>
              <a:t>Dipartimento/Struttura </a:t>
            </a:r>
            <a:r>
              <a:rPr lang="it-IT" dirty="0" err="1" smtClean="0"/>
              <a:t>xxxxxx</a:t>
            </a:r>
            <a:r>
              <a:rPr lang="it-IT" dirty="0" smtClean="0"/>
              <a:t> </a:t>
            </a:r>
            <a:r>
              <a:rPr lang="it-IT" dirty="0" err="1" smtClean="0"/>
              <a:t>xxxxxxxxxxxx</a:t>
            </a:r>
            <a:r>
              <a:rPr lang="it-IT" dirty="0" smtClean="0"/>
              <a:t> </a:t>
            </a:r>
            <a:r>
              <a:rPr lang="it-IT" dirty="0" err="1" smtClean="0"/>
              <a:t>xxxxxxxx</a:t>
            </a:r>
            <a:r>
              <a:rPr lang="it-IT" dirty="0" smtClean="0"/>
              <a:t> </a:t>
            </a:r>
            <a:r>
              <a:rPr lang="it-IT" dirty="0" err="1" smtClean="0"/>
              <a:t>xxxxx</a:t>
            </a:r>
            <a:r>
              <a:rPr lang="it-IT" dirty="0" smtClean="0"/>
              <a:t> </a:t>
            </a:r>
            <a:r>
              <a:rPr lang="it-IT" dirty="0" err="1" smtClean="0"/>
              <a:t>xxxxxxxxxxxxxxxxxxx</a:t>
            </a:r>
            <a:r>
              <a:rPr lang="it-IT" dirty="0" smtClean="0"/>
              <a:t> </a:t>
            </a:r>
            <a:r>
              <a:rPr lang="it-IT" dirty="0" err="1" smtClean="0"/>
              <a:t>xxxxx</a:t>
            </a:r>
            <a:endParaRPr lang="it-IT" dirty="0"/>
          </a:p>
        </p:txBody>
      </p:sp>
    </p:spTree>
    <p:extLst>
      <p:ext uri="{BB962C8B-B14F-4D97-AF65-F5344CB8AC3E}">
        <p14:creationId xmlns:p14="http://schemas.microsoft.com/office/powerpoint/2010/main" val="13405097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0.xml"/><Relationship Id="rId1"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10" Type="http://schemas.openxmlformats.org/officeDocument/2006/relationships/image" Target="../media/image4.png"/><Relationship Id="rId4" Type="http://schemas.openxmlformats.org/officeDocument/2006/relationships/slideLayout" Target="../slideLayouts/slideLayout6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7.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9.xml"/><Relationship Id="rId1"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AEC4A7-9F40-4B56-A225-AD81FA65CFF2}" type="datetimeFigureOut">
              <a:rPr lang="it-IT" smtClean="0"/>
              <a:t>09/10/2020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424BED-F019-4BBA-B0B2-4261F270B82B}" type="slidenum">
              <a:rPr lang="it-IT" smtClean="0"/>
              <a:t>‹N›</a:t>
            </a:fld>
            <a:endParaRPr lang="it-IT"/>
          </a:p>
        </p:txBody>
      </p:sp>
    </p:spTree>
    <p:extLst>
      <p:ext uri="{BB962C8B-B14F-4D97-AF65-F5344CB8AC3E}">
        <p14:creationId xmlns:p14="http://schemas.microsoft.com/office/powerpoint/2010/main" val="2775952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1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ttangolo 8"/>
          <p:cNvSpPr/>
          <p:nvPr userDrawn="1"/>
        </p:nvSpPr>
        <p:spPr>
          <a:xfrm>
            <a:off x="0" y="0"/>
            <a:ext cx="9144000" cy="6858000"/>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556792"/>
            <a:ext cx="2808312" cy="2808312"/>
          </a:xfrm>
          <a:prstGeom prst="rect">
            <a:avLst/>
          </a:prstGeom>
        </p:spPr>
      </p:pic>
      <p:cxnSp>
        <p:nvCxnSpPr>
          <p:cNvPr id="12" name="Connettore 1 11"/>
          <p:cNvCxnSpPr/>
          <p:nvPr userDrawn="1"/>
        </p:nvCxnSpPr>
        <p:spPr>
          <a:xfrm>
            <a:off x="3275856" y="188640"/>
            <a:ext cx="0" cy="64087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760448"/>
      </p:ext>
    </p:extLst>
  </p:cSld>
  <p:clrMap bg1="lt1" tx1="dk1" bg2="lt2" tx2="dk2" accent1="accent1" accent2="accent2" accent3="accent3" accent4="accent4" accent5="accent5" accent6="accent6" hlink="hlink" folHlink="folHlink"/>
  <p:sldLayoutIdLst>
    <p:sldLayoutId id="2147483813"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050" name="Picture 2" descr="Alma-Mater TAGLIATO"/>
          <p:cNvPicPr>
            <a:picLocks noChangeAspect="1" noChangeArrowheads="1"/>
          </p:cNvPicPr>
          <p:nvPr/>
        </p:nvPicPr>
        <p:blipFill>
          <a:blip r:embed="rId14" cstate="print">
            <a:grayscl/>
            <a:extLst>
              <a:ext uri="{28A0092B-C50C-407E-A947-70E740481C1C}">
                <a14:useLocalDpi xmlns:a14="http://schemas.microsoft.com/office/drawing/2010/main" val="0"/>
              </a:ext>
            </a:extLst>
          </a:blip>
          <a:srcRect/>
          <a:stretch>
            <a:fillRect/>
          </a:stretch>
        </p:blipFill>
        <p:spPr bwMode="auto">
          <a:xfrm>
            <a:off x="71438" y="103188"/>
            <a:ext cx="846137"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Line 3"/>
          <p:cNvSpPr>
            <a:spLocks noChangeAspect="1" noChangeShapeType="1"/>
          </p:cNvSpPr>
          <p:nvPr/>
        </p:nvSpPr>
        <p:spPr bwMode="auto">
          <a:xfrm>
            <a:off x="82550" y="0"/>
            <a:ext cx="1588" cy="1184275"/>
          </a:xfrm>
          <a:prstGeom prst="line">
            <a:avLst/>
          </a:prstGeom>
          <a:noFill/>
          <a:ln w="171450">
            <a:solidFill>
              <a:srgbClr val="1F497D"/>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52" name="Line 4"/>
          <p:cNvSpPr>
            <a:spLocks noChangeAspect="1" noChangeShapeType="1"/>
          </p:cNvSpPr>
          <p:nvPr/>
        </p:nvSpPr>
        <p:spPr bwMode="auto">
          <a:xfrm>
            <a:off x="0" y="1182688"/>
            <a:ext cx="8266113" cy="1587"/>
          </a:xfrm>
          <a:prstGeom prst="line">
            <a:avLst/>
          </a:prstGeom>
          <a:noFill/>
          <a:ln w="19050">
            <a:solidFill>
              <a:srgbClr val="1F497D"/>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53" name="Line 5"/>
          <p:cNvSpPr>
            <a:spLocks noChangeShapeType="1"/>
          </p:cNvSpPr>
          <p:nvPr/>
        </p:nvSpPr>
        <p:spPr bwMode="auto">
          <a:xfrm>
            <a:off x="8316913" y="6092825"/>
            <a:ext cx="0" cy="360363"/>
          </a:xfrm>
          <a:prstGeom prst="line">
            <a:avLst/>
          </a:prstGeom>
          <a:noFill/>
          <a:ln w="38100">
            <a:solidFill>
              <a:srgbClr val="1F497D"/>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126" name="Rectangle 6"/>
          <p:cNvSpPr>
            <a:spLocks noChangeArrowheads="1"/>
          </p:cNvSpPr>
          <p:nvPr/>
        </p:nvSpPr>
        <p:spPr bwMode="auto">
          <a:xfrm>
            <a:off x="0" y="6457950"/>
            <a:ext cx="9144000" cy="400050"/>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lnSpc>
                <a:spcPct val="120000"/>
              </a:lnSpc>
              <a:defRPr/>
            </a:pPr>
            <a:r>
              <a:rPr lang="it-IT" altLang="en-US" sz="900" smtClean="0">
                <a:solidFill>
                  <a:srgbClr val="DEF6F1"/>
                </a:solidFill>
                <a:latin typeface="Trajan-Regular"/>
                <a:cs typeface="Arial" pitchFamily="34" charset="0"/>
              </a:rPr>
              <a:t>Dicam - ALMA MATER STUDIORUM – UNIVERSITà DI BOLOGNA</a:t>
            </a:r>
            <a:r>
              <a:rPr lang="it-IT" altLang="en-US" sz="900" b="1" smtClean="0">
                <a:solidFill>
                  <a:srgbClr val="DEF6F1"/>
                </a:solidFill>
                <a:latin typeface="Trajan-Regular"/>
                <a:cs typeface="Arial" pitchFamily="34" charset="0"/>
              </a:rPr>
              <a:t>                              </a:t>
            </a:r>
          </a:p>
        </p:txBody>
      </p:sp>
      <p:sp>
        <p:nvSpPr>
          <p:cNvPr id="2055" name="Line 7"/>
          <p:cNvSpPr>
            <a:spLocks noChangeShapeType="1"/>
          </p:cNvSpPr>
          <p:nvPr/>
        </p:nvSpPr>
        <p:spPr bwMode="auto">
          <a:xfrm>
            <a:off x="8316913" y="6453188"/>
            <a:ext cx="0" cy="36036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10742343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050" name="Picture 2" descr="Alma-Mater TAGLIATO"/>
          <p:cNvPicPr>
            <a:picLocks noChangeAspect="1" noChangeArrowheads="1"/>
          </p:cNvPicPr>
          <p:nvPr/>
        </p:nvPicPr>
        <p:blipFill>
          <a:blip r:embed="rId14" cstate="print">
            <a:grayscl/>
            <a:extLst>
              <a:ext uri="{28A0092B-C50C-407E-A947-70E740481C1C}">
                <a14:useLocalDpi xmlns:a14="http://schemas.microsoft.com/office/drawing/2010/main" val="0"/>
              </a:ext>
            </a:extLst>
          </a:blip>
          <a:srcRect/>
          <a:stretch>
            <a:fillRect/>
          </a:stretch>
        </p:blipFill>
        <p:spPr bwMode="auto">
          <a:xfrm>
            <a:off x="71438" y="103188"/>
            <a:ext cx="846137"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Line 3"/>
          <p:cNvSpPr>
            <a:spLocks noChangeAspect="1" noChangeShapeType="1"/>
          </p:cNvSpPr>
          <p:nvPr/>
        </p:nvSpPr>
        <p:spPr bwMode="auto">
          <a:xfrm>
            <a:off x="82550" y="0"/>
            <a:ext cx="1588" cy="1184275"/>
          </a:xfrm>
          <a:prstGeom prst="line">
            <a:avLst/>
          </a:prstGeom>
          <a:noFill/>
          <a:ln w="171450">
            <a:solidFill>
              <a:srgbClr val="1F497D"/>
            </a:solidFill>
            <a:round/>
            <a:headEnd/>
            <a:tailEnd/>
          </a:ln>
          <a:extLst>
            <a:ext uri="{909E8E84-426E-40DD-AFC4-6F175D3DCCD1}">
              <a14:hiddenFill xmlns:a14="http://schemas.microsoft.com/office/drawing/2010/main">
                <a:noFill/>
              </a14:hiddenFill>
            </a:ext>
          </a:extLst>
        </p:spPr>
        <p:txBody>
          <a:bodyPr/>
          <a:lstStyle/>
          <a:p>
            <a:endParaRPr lang="it-IT" sz="1800">
              <a:solidFill>
                <a:prstClr val="black"/>
              </a:solidFill>
            </a:endParaRPr>
          </a:p>
        </p:txBody>
      </p:sp>
      <p:sp>
        <p:nvSpPr>
          <p:cNvPr id="2052" name="Line 4"/>
          <p:cNvSpPr>
            <a:spLocks noChangeAspect="1" noChangeShapeType="1"/>
          </p:cNvSpPr>
          <p:nvPr/>
        </p:nvSpPr>
        <p:spPr bwMode="auto">
          <a:xfrm>
            <a:off x="0" y="1182688"/>
            <a:ext cx="8266113" cy="1587"/>
          </a:xfrm>
          <a:prstGeom prst="line">
            <a:avLst/>
          </a:prstGeom>
          <a:noFill/>
          <a:ln w="19050">
            <a:solidFill>
              <a:srgbClr val="1F497D"/>
            </a:solidFill>
            <a:round/>
            <a:headEnd/>
            <a:tailEnd/>
          </a:ln>
          <a:extLst>
            <a:ext uri="{909E8E84-426E-40DD-AFC4-6F175D3DCCD1}">
              <a14:hiddenFill xmlns:a14="http://schemas.microsoft.com/office/drawing/2010/main">
                <a:noFill/>
              </a14:hiddenFill>
            </a:ext>
          </a:extLst>
        </p:spPr>
        <p:txBody>
          <a:bodyPr/>
          <a:lstStyle/>
          <a:p>
            <a:endParaRPr lang="it-IT" sz="1800">
              <a:solidFill>
                <a:prstClr val="black"/>
              </a:solidFill>
            </a:endParaRPr>
          </a:p>
        </p:txBody>
      </p:sp>
      <p:sp>
        <p:nvSpPr>
          <p:cNvPr id="2053" name="Line 5"/>
          <p:cNvSpPr>
            <a:spLocks noChangeShapeType="1"/>
          </p:cNvSpPr>
          <p:nvPr/>
        </p:nvSpPr>
        <p:spPr bwMode="auto">
          <a:xfrm>
            <a:off x="8316913" y="6092825"/>
            <a:ext cx="0" cy="360363"/>
          </a:xfrm>
          <a:prstGeom prst="line">
            <a:avLst/>
          </a:prstGeom>
          <a:noFill/>
          <a:ln w="38100">
            <a:solidFill>
              <a:srgbClr val="1F497D"/>
            </a:solidFill>
            <a:round/>
            <a:headEnd/>
            <a:tailEnd/>
          </a:ln>
          <a:extLst>
            <a:ext uri="{909E8E84-426E-40DD-AFC4-6F175D3DCCD1}">
              <a14:hiddenFill xmlns:a14="http://schemas.microsoft.com/office/drawing/2010/main">
                <a:noFill/>
              </a14:hiddenFill>
            </a:ext>
          </a:extLst>
        </p:spPr>
        <p:txBody>
          <a:bodyPr/>
          <a:lstStyle/>
          <a:p>
            <a:endParaRPr lang="it-IT" sz="1800">
              <a:solidFill>
                <a:prstClr val="black"/>
              </a:solidFill>
            </a:endParaRPr>
          </a:p>
        </p:txBody>
      </p:sp>
      <p:sp>
        <p:nvSpPr>
          <p:cNvPr id="5126" name="Rectangle 6"/>
          <p:cNvSpPr>
            <a:spLocks noChangeArrowheads="1"/>
          </p:cNvSpPr>
          <p:nvPr/>
        </p:nvSpPr>
        <p:spPr bwMode="auto">
          <a:xfrm>
            <a:off x="0" y="6457950"/>
            <a:ext cx="9144000" cy="400050"/>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lnSpc>
                <a:spcPct val="120000"/>
              </a:lnSpc>
              <a:defRPr/>
            </a:pPr>
            <a:r>
              <a:rPr lang="it-IT" altLang="en-US" sz="900" smtClean="0">
                <a:solidFill>
                  <a:srgbClr val="DEF6F1"/>
                </a:solidFill>
                <a:latin typeface="Trajan-Regular"/>
                <a:cs typeface="Arial" pitchFamily="34" charset="0"/>
              </a:rPr>
              <a:t>Dicam - ALMA MATER STUDIORUM – UNIVERSITà DI BOLOGNA</a:t>
            </a:r>
            <a:r>
              <a:rPr lang="it-IT" altLang="en-US" sz="900" b="1" smtClean="0">
                <a:solidFill>
                  <a:srgbClr val="DEF6F1"/>
                </a:solidFill>
                <a:latin typeface="Trajan-Regular"/>
                <a:cs typeface="Arial" pitchFamily="34" charset="0"/>
              </a:rPr>
              <a:t>                              </a:t>
            </a:r>
          </a:p>
        </p:txBody>
      </p:sp>
      <p:sp>
        <p:nvSpPr>
          <p:cNvPr id="2055" name="Line 7"/>
          <p:cNvSpPr>
            <a:spLocks noChangeShapeType="1"/>
          </p:cNvSpPr>
          <p:nvPr/>
        </p:nvSpPr>
        <p:spPr bwMode="auto">
          <a:xfrm>
            <a:off x="8316913" y="6453188"/>
            <a:ext cx="0" cy="36036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solidFill>
                <a:prstClr val="black"/>
              </a:solidFill>
            </a:endParaRPr>
          </a:p>
        </p:txBody>
      </p:sp>
    </p:spTree>
    <p:extLst>
      <p:ext uri="{BB962C8B-B14F-4D97-AF65-F5344CB8AC3E}">
        <p14:creationId xmlns:p14="http://schemas.microsoft.com/office/powerpoint/2010/main" val="930350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9" descr="BANDA ROSSA OPT BOLOGNA RAST"/>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6454775"/>
            <a:ext cx="91440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23"/>
          <p:cNvSpPr>
            <a:spLocks noChangeShapeType="1"/>
          </p:cNvSpPr>
          <p:nvPr userDrawn="1"/>
        </p:nvSpPr>
        <p:spPr bwMode="auto">
          <a:xfrm>
            <a:off x="8316913" y="6424613"/>
            <a:ext cx="0" cy="352425"/>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it-IT" u="sng">
              <a:solidFill>
                <a:srgbClr val="000000"/>
              </a:solidFill>
              <a:latin typeface="Arial" pitchFamily="34" charset="0"/>
            </a:endParaRPr>
          </a:p>
        </p:txBody>
      </p:sp>
      <p:sp>
        <p:nvSpPr>
          <p:cNvPr id="1028" name="Line 24"/>
          <p:cNvSpPr>
            <a:spLocks noChangeShapeType="1"/>
          </p:cNvSpPr>
          <p:nvPr userDrawn="1"/>
        </p:nvSpPr>
        <p:spPr bwMode="auto">
          <a:xfrm>
            <a:off x="8316913" y="6092825"/>
            <a:ext cx="0" cy="360363"/>
          </a:xfrm>
          <a:prstGeom prst="line">
            <a:avLst/>
          </a:prstGeom>
          <a:noFill/>
          <a:ln w="38100">
            <a:solidFill>
              <a:srgbClr val="5F5F5F"/>
            </a:solidFill>
            <a:round/>
            <a:headEnd/>
            <a:tailEnd/>
          </a:ln>
          <a:extLst>
            <a:ext uri="{909E8E84-426E-40DD-AFC4-6F175D3DCCD1}">
              <a14:hiddenFill xmlns:a14="http://schemas.microsoft.com/office/drawing/2010/main">
                <a:noFill/>
              </a14:hiddenFill>
            </a:ext>
          </a:extLst>
        </p:spPr>
        <p:txBody>
          <a:bodyPr/>
          <a:lstStyle/>
          <a:p>
            <a:endParaRPr lang="it-IT" u="sng">
              <a:solidFill>
                <a:srgbClr val="000000"/>
              </a:solidFill>
              <a:latin typeface="Arial" pitchFamily="34" charset="0"/>
            </a:endParaRPr>
          </a:p>
        </p:txBody>
      </p:sp>
      <p:pic>
        <p:nvPicPr>
          <p:cNvPr id="1029" name="Picture 25" descr="Alma-Mater TAGLIAT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07963"/>
            <a:ext cx="129222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Line 26"/>
          <p:cNvSpPr>
            <a:spLocks noChangeShapeType="1"/>
          </p:cNvSpPr>
          <p:nvPr userDrawn="1"/>
        </p:nvSpPr>
        <p:spPr bwMode="auto">
          <a:xfrm>
            <a:off x="92075" y="0"/>
            <a:ext cx="0" cy="1871663"/>
          </a:xfrm>
          <a:prstGeom prst="line">
            <a:avLst/>
          </a:prstGeom>
          <a:noFill/>
          <a:ln w="190500">
            <a:solidFill>
              <a:srgbClr val="CC0000"/>
            </a:solidFill>
            <a:round/>
            <a:headEnd/>
            <a:tailEnd/>
          </a:ln>
          <a:extLst>
            <a:ext uri="{909E8E84-426E-40DD-AFC4-6F175D3DCCD1}">
              <a14:hiddenFill xmlns:a14="http://schemas.microsoft.com/office/drawing/2010/main">
                <a:noFill/>
              </a14:hiddenFill>
            </a:ext>
          </a:extLst>
        </p:spPr>
        <p:txBody>
          <a:bodyPr/>
          <a:lstStyle/>
          <a:p>
            <a:endParaRPr lang="it-IT" u="sng">
              <a:solidFill>
                <a:srgbClr val="000000"/>
              </a:solidFill>
              <a:latin typeface="Arial" pitchFamily="34" charset="0"/>
            </a:endParaRPr>
          </a:p>
        </p:txBody>
      </p:sp>
      <p:sp>
        <p:nvSpPr>
          <p:cNvPr id="1031" name="Line 27"/>
          <p:cNvSpPr>
            <a:spLocks noChangeShapeType="1"/>
          </p:cNvSpPr>
          <p:nvPr userDrawn="1"/>
        </p:nvSpPr>
        <p:spPr bwMode="auto">
          <a:xfrm>
            <a:off x="0" y="1870075"/>
            <a:ext cx="8305800" cy="0"/>
          </a:xfrm>
          <a:prstGeom prst="line">
            <a:avLst/>
          </a:prstGeom>
          <a:noFill/>
          <a:ln w="38100">
            <a:solidFill>
              <a:srgbClr val="5F5F5F"/>
            </a:solidFill>
            <a:round/>
            <a:headEnd/>
            <a:tailEnd/>
          </a:ln>
          <a:extLst>
            <a:ext uri="{909E8E84-426E-40DD-AFC4-6F175D3DCCD1}">
              <a14:hiddenFill xmlns:a14="http://schemas.microsoft.com/office/drawing/2010/main">
                <a:noFill/>
              </a14:hiddenFill>
            </a:ext>
          </a:extLst>
        </p:spPr>
        <p:txBody>
          <a:bodyPr/>
          <a:lstStyle/>
          <a:p>
            <a:endParaRPr lang="it-IT" u="sng">
              <a:solidFill>
                <a:srgbClr val="000000"/>
              </a:solidFill>
              <a:latin typeface="Arial" pitchFamily="34" charset="0"/>
            </a:endParaRPr>
          </a:p>
        </p:txBody>
      </p:sp>
    </p:spTree>
    <p:extLst>
      <p:ext uri="{BB962C8B-B14F-4D97-AF65-F5344CB8AC3E}">
        <p14:creationId xmlns:p14="http://schemas.microsoft.com/office/powerpoint/2010/main" val="99463398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26" name="Picture 2" descr="Alma-Mater TAGLIATO"/>
          <p:cNvPicPr>
            <a:picLocks noChangeAspect="1" noChangeArrowheads="1"/>
          </p:cNvPicPr>
          <p:nvPr/>
        </p:nvPicPr>
        <p:blipFill>
          <a:blip r:embed="rId15" cstate="print">
            <a:grayscl/>
            <a:extLst>
              <a:ext uri="{28A0092B-C50C-407E-A947-70E740481C1C}">
                <a14:useLocalDpi xmlns:a14="http://schemas.microsoft.com/office/drawing/2010/main" val="0"/>
              </a:ext>
            </a:extLst>
          </a:blip>
          <a:srcRect/>
          <a:stretch>
            <a:fillRect/>
          </a:stretch>
        </p:blipFill>
        <p:spPr bwMode="auto">
          <a:xfrm>
            <a:off x="71438" y="103188"/>
            <a:ext cx="846137"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3"/>
          <p:cNvSpPr>
            <a:spLocks noChangeAspect="1" noChangeShapeType="1"/>
          </p:cNvSpPr>
          <p:nvPr/>
        </p:nvSpPr>
        <p:spPr bwMode="auto">
          <a:xfrm>
            <a:off x="82550" y="0"/>
            <a:ext cx="1588" cy="1184275"/>
          </a:xfrm>
          <a:prstGeom prst="line">
            <a:avLst/>
          </a:prstGeom>
          <a:noFill/>
          <a:ln w="171450">
            <a:solidFill>
              <a:srgbClr val="1F497D"/>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28" name="Line 4"/>
          <p:cNvSpPr>
            <a:spLocks noChangeAspect="1" noChangeShapeType="1"/>
          </p:cNvSpPr>
          <p:nvPr/>
        </p:nvSpPr>
        <p:spPr bwMode="auto">
          <a:xfrm>
            <a:off x="0" y="1182688"/>
            <a:ext cx="8266113" cy="1587"/>
          </a:xfrm>
          <a:prstGeom prst="line">
            <a:avLst/>
          </a:prstGeom>
          <a:noFill/>
          <a:ln w="19050">
            <a:solidFill>
              <a:srgbClr val="1F497D"/>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29" name="Line 5"/>
          <p:cNvSpPr>
            <a:spLocks noChangeShapeType="1"/>
          </p:cNvSpPr>
          <p:nvPr/>
        </p:nvSpPr>
        <p:spPr bwMode="auto">
          <a:xfrm>
            <a:off x="8316913" y="6092825"/>
            <a:ext cx="0" cy="360363"/>
          </a:xfrm>
          <a:prstGeom prst="line">
            <a:avLst/>
          </a:prstGeom>
          <a:noFill/>
          <a:ln w="38100">
            <a:solidFill>
              <a:srgbClr val="1F497D"/>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54" name="Rectangle 6"/>
          <p:cNvSpPr>
            <a:spLocks noChangeArrowheads="1"/>
          </p:cNvSpPr>
          <p:nvPr/>
        </p:nvSpPr>
        <p:spPr bwMode="auto">
          <a:xfrm>
            <a:off x="0" y="6457950"/>
            <a:ext cx="9144000" cy="400050"/>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u="sng">
                <a:solidFill>
                  <a:schemeClr val="tx1"/>
                </a:solidFill>
                <a:latin typeface="Arial" pitchFamily="34" charset="0"/>
                <a:cs typeface="Arial" pitchFamily="34" charset="0"/>
              </a:defRPr>
            </a:lvl1pPr>
            <a:lvl2pPr marL="742950" indent="-285750" eaLnBrk="0" hangingPunct="0">
              <a:defRPr u="sng">
                <a:solidFill>
                  <a:schemeClr val="tx1"/>
                </a:solidFill>
                <a:latin typeface="Arial" pitchFamily="34" charset="0"/>
                <a:cs typeface="Arial" pitchFamily="34" charset="0"/>
              </a:defRPr>
            </a:lvl2pPr>
            <a:lvl3pPr marL="1143000" indent="-228600" eaLnBrk="0" hangingPunct="0">
              <a:defRPr u="sng">
                <a:solidFill>
                  <a:schemeClr val="tx1"/>
                </a:solidFill>
                <a:latin typeface="Arial" pitchFamily="34" charset="0"/>
                <a:cs typeface="Arial" pitchFamily="34" charset="0"/>
              </a:defRPr>
            </a:lvl3pPr>
            <a:lvl4pPr marL="1600200" indent="-228600" eaLnBrk="0" hangingPunct="0">
              <a:defRPr u="sng">
                <a:solidFill>
                  <a:schemeClr val="tx1"/>
                </a:solidFill>
                <a:latin typeface="Arial" pitchFamily="34" charset="0"/>
                <a:cs typeface="Arial" pitchFamily="34" charset="0"/>
              </a:defRPr>
            </a:lvl4pPr>
            <a:lvl5pPr marL="2057400" indent="-228600" eaLnBrk="0" hangingPunct="0">
              <a:defRPr u="sng">
                <a:solidFill>
                  <a:schemeClr val="tx1"/>
                </a:solidFill>
                <a:latin typeface="Arial" pitchFamily="34" charset="0"/>
                <a:cs typeface="Arial" pitchFamily="34" charset="0"/>
              </a:defRPr>
            </a:lvl5pPr>
            <a:lvl6pPr marL="2514600" indent="-228600" eaLnBrk="0" fontAlgn="base" hangingPunct="0">
              <a:spcBef>
                <a:spcPct val="0"/>
              </a:spcBef>
              <a:spcAft>
                <a:spcPct val="0"/>
              </a:spcAft>
              <a:defRPr u="sng">
                <a:solidFill>
                  <a:schemeClr val="tx1"/>
                </a:solidFill>
                <a:latin typeface="Arial" pitchFamily="34" charset="0"/>
                <a:cs typeface="Arial" pitchFamily="34" charset="0"/>
              </a:defRPr>
            </a:lvl6pPr>
            <a:lvl7pPr marL="2971800" indent="-228600" eaLnBrk="0" fontAlgn="base" hangingPunct="0">
              <a:spcBef>
                <a:spcPct val="0"/>
              </a:spcBef>
              <a:spcAft>
                <a:spcPct val="0"/>
              </a:spcAft>
              <a:defRPr u="sng">
                <a:solidFill>
                  <a:schemeClr val="tx1"/>
                </a:solidFill>
                <a:latin typeface="Arial" pitchFamily="34" charset="0"/>
                <a:cs typeface="Arial" pitchFamily="34" charset="0"/>
              </a:defRPr>
            </a:lvl7pPr>
            <a:lvl8pPr marL="3429000" indent="-228600" eaLnBrk="0" fontAlgn="base" hangingPunct="0">
              <a:spcBef>
                <a:spcPct val="0"/>
              </a:spcBef>
              <a:spcAft>
                <a:spcPct val="0"/>
              </a:spcAft>
              <a:defRPr u="sng">
                <a:solidFill>
                  <a:schemeClr val="tx1"/>
                </a:solidFill>
                <a:latin typeface="Arial" pitchFamily="34" charset="0"/>
                <a:cs typeface="Arial" pitchFamily="34" charset="0"/>
              </a:defRPr>
            </a:lvl8pPr>
            <a:lvl9pPr marL="3886200" indent="-228600" eaLnBrk="0" fontAlgn="base" hangingPunct="0">
              <a:spcBef>
                <a:spcPct val="0"/>
              </a:spcBef>
              <a:spcAft>
                <a:spcPct val="0"/>
              </a:spcAft>
              <a:defRPr u="sng">
                <a:solidFill>
                  <a:schemeClr val="tx1"/>
                </a:solidFill>
                <a:latin typeface="Arial" pitchFamily="34" charset="0"/>
                <a:cs typeface="Arial" pitchFamily="34" charset="0"/>
              </a:defRPr>
            </a:lvl9pPr>
          </a:lstStyle>
          <a:p>
            <a:pPr algn="r" eaLnBrk="1" hangingPunct="1">
              <a:lnSpc>
                <a:spcPct val="120000"/>
              </a:lnSpc>
              <a:defRPr/>
            </a:pPr>
            <a:r>
              <a:rPr lang="it-IT" altLang="en-US" sz="900" u="none" smtClean="0">
                <a:solidFill>
                  <a:srgbClr val="FFFFFF"/>
                </a:solidFill>
                <a:latin typeface="Trajan-Regular" charset="0"/>
              </a:rPr>
              <a:t>Dicam - ALMA MATER STUDIORUM – UNIVERSITà DI BOLOGNA</a:t>
            </a:r>
            <a:r>
              <a:rPr lang="it-IT" altLang="en-US" sz="900" b="1" u="none" smtClean="0">
                <a:solidFill>
                  <a:srgbClr val="FFFFFF"/>
                </a:solidFill>
                <a:latin typeface="Trajan-Regular" charset="0"/>
              </a:rPr>
              <a:t>                              </a:t>
            </a:r>
          </a:p>
        </p:txBody>
      </p:sp>
      <p:sp>
        <p:nvSpPr>
          <p:cNvPr id="1031" name="Line 7"/>
          <p:cNvSpPr>
            <a:spLocks noChangeShapeType="1"/>
          </p:cNvSpPr>
          <p:nvPr/>
        </p:nvSpPr>
        <p:spPr bwMode="auto">
          <a:xfrm>
            <a:off x="8316913" y="6453188"/>
            <a:ext cx="0" cy="36036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4211651306"/>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7" r:id="rId12"/>
    <p:sldLayoutId id="214748371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ttangolo 7"/>
          <p:cNvSpPr/>
          <p:nvPr userDrawn="1"/>
        </p:nvSpPr>
        <p:spPr>
          <a:xfrm>
            <a:off x="6580188" y="6173788"/>
            <a:ext cx="2411412" cy="547687"/>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2051" name="Immagine 8"/>
          <p:cNvPicPr>
            <a:picLocks noChangeAspect="1"/>
          </p:cNvPicPr>
          <p:nvPr userDrawn="1"/>
        </p:nvPicPr>
        <p:blipFill>
          <a:blip r:embed="rId10">
            <a:extLst>
              <a:ext uri="{28A0092B-C50C-407E-A947-70E740481C1C}">
                <a14:useLocalDpi xmlns:a14="http://schemas.microsoft.com/office/drawing/2010/main" val="0"/>
              </a:ext>
            </a:extLst>
          </a:blip>
          <a:srcRect t="3326"/>
          <a:stretch>
            <a:fillRect/>
          </a:stretch>
        </p:blipFill>
        <p:spPr bwMode="auto">
          <a:xfrm>
            <a:off x="6781800" y="6181725"/>
            <a:ext cx="2008188"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83372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2" r:id="rId5"/>
    <p:sldLayoutId id="2147483783" r:id="rId6"/>
    <p:sldLayoutId id="2147483814" r:id="rId7"/>
    <p:sldLayoutId id="2147483815" r:id="rId8"/>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Line 2"/>
          <p:cNvSpPr>
            <a:spLocks noChangeShapeType="1"/>
          </p:cNvSpPr>
          <p:nvPr/>
        </p:nvSpPr>
        <p:spPr bwMode="auto">
          <a:xfrm>
            <a:off x="8316913" y="6424613"/>
            <a:ext cx="0" cy="352425"/>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it-IT" sz="1800" u="sng" smtClean="0">
              <a:solidFill>
                <a:srgbClr val="000000"/>
              </a:solidFill>
              <a:cs typeface="Arial" charset="0"/>
            </a:endParaRPr>
          </a:p>
        </p:txBody>
      </p:sp>
      <p:sp>
        <p:nvSpPr>
          <p:cNvPr id="3075" name="Line 3"/>
          <p:cNvSpPr>
            <a:spLocks noChangeShapeType="1"/>
          </p:cNvSpPr>
          <p:nvPr/>
        </p:nvSpPr>
        <p:spPr bwMode="auto">
          <a:xfrm>
            <a:off x="8316913" y="6092825"/>
            <a:ext cx="0" cy="360363"/>
          </a:xfrm>
          <a:prstGeom prst="line">
            <a:avLst/>
          </a:prstGeom>
          <a:noFill/>
          <a:ln w="38100">
            <a:solidFill>
              <a:srgbClr val="1F497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it-IT" sz="1800" u="sng" smtClean="0">
              <a:solidFill>
                <a:srgbClr val="000000"/>
              </a:solidFill>
              <a:cs typeface="Arial" charset="0"/>
            </a:endParaRPr>
          </a:p>
        </p:txBody>
      </p:sp>
      <p:pic>
        <p:nvPicPr>
          <p:cNvPr id="3076" name="Picture 4" descr="Alma-Mater TAGLIATO"/>
          <p:cNvPicPr>
            <a:picLocks noChangeAspect="1" noChangeArrowheads="1"/>
          </p:cNvPicPr>
          <p:nvPr/>
        </p:nvPicPr>
        <p:blipFill>
          <a:blip r:embed="rId13">
            <a:grayscl/>
            <a:extLst>
              <a:ext uri="{28A0092B-C50C-407E-A947-70E740481C1C}">
                <a14:useLocalDpi xmlns:a14="http://schemas.microsoft.com/office/drawing/2010/main" val="0"/>
              </a:ext>
            </a:extLst>
          </a:blip>
          <a:srcRect/>
          <a:stretch>
            <a:fillRect/>
          </a:stretch>
        </p:blipFill>
        <p:spPr bwMode="auto">
          <a:xfrm>
            <a:off x="0" y="207963"/>
            <a:ext cx="129222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Line 5"/>
          <p:cNvSpPr>
            <a:spLocks noChangeShapeType="1"/>
          </p:cNvSpPr>
          <p:nvPr/>
        </p:nvSpPr>
        <p:spPr bwMode="auto">
          <a:xfrm>
            <a:off x="92075" y="0"/>
            <a:ext cx="0" cy="1871663"/>
          </a:xfrm>
          <a:prstGeom prst="line">
            <a:avLst/>
          </a:prstGeom>
          <a:noFill/>
          <a:ln w="190500">
            <a:solidFill>
              <a:srgbClr val="1F497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it-IT" sz="1800" u="sng" smtClean="0">
              <a:solidFill>
                <a:srgbClr val="000000"/>
              </a:solidFill>
              <a:cs typeface="Arial" charset="0"/>
            </a:endParaRPr>
          </a:p>
        </p:txBody>
      </p:sp>
      <p:sp>
        <p:nvSpPr>
          <p:cNvPr id="3078" name="Line 6"/>
          <p:cNvSpPr>
            <a:spLocks noChangeShapeType="1"/>
          </p:cNvSpPr>
          <p:nvPr/>
        </p:nvSpPr>
        <p:spPr bwMode="auto">
          <a:xfrm>
            <a:off x="0" y="1870075"/>
            <a:ext cx="8305800" cy="0"/>
          </a:xfrm>
          <a:prstGeom prst="line">
            <a:avLst/>
          </a:prstGeom>
          <a:noFill/>
          <a:ln w="38100">
            <a:solidFill>
              <a:srgbClr val="1F497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it-IT" sz="1800" u="sng" smtClean="0">
              <a:solidFill>
                <a:srgbClr val="000000"/>
              </a:solidFill>
              <a:cs typeface="Arial" charset="0"/>
            </a:endParaRPr>
          </a:p>
        </p:txBody>
      </p:sp>
      <p:pic>
        <p:nvPicPr>
          <p:cNvPr id="3079" name="Picture 7" descr="Barra_Dicam_pag_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483350"/>
            <a:ext cx="91440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Line 8"/>
          <p:cNvSpPr>
            <a:spLocks noChangeShapeType="1"/>
          </p:cNvSpPr>
          <p:nvPr/>
        </p:nvSpPr>
        <p:spPr bwMode="auto">
          <a:xfrm>
            <a:off x="8316913" y="6453188"/>
            <a:ext cx="0" cy="360362"/>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it-IT" sz="1800" u="sng" smtClean="0">
              <a:solidFill>
                <a:srgbClr val="000000"/>
              </a:solidFill>
              <a:cs typeface="Arial" charset="0"/>
            </a:endParaRPr>
          </a:p>
        </p:txBody>
      </p:sp>
    </p:spTree>
    <p:extLst>
      <p:ext uri="{BB962C8B-B14F-4D97-AF65-F5344CB8AC3E}">
        <p14:creationId xmlns:p14="http://schemas.microsoft.com/office/powerpoint/2010/main" val="54660650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17F23-C6CE-481E-94DA-6DC2D82A2294}" type="datetimeFigureOut">
              <a:rPr lang="it-IT" smtClean="0"/>
              <a:pPr/>
              <a:t>09/10/2020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it-IT" smtClean="0"/>
              <a:t>Labmeeting XX - Titolo</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EA0990-EC5B-4C04-A084-EDFC196E3FEB}" type="slidenum">
              <a:rPr lang="it-IT" smtClean="0"/>
              <a:pPr>
                <a:defRPr/>
              </a:pPr>
              <a:t>‹N›</a:t>
            </a:fld>
            <a:endParaRPr lang="it-IT"/>
          </a:p>
        </p:txBody>
      </p:sp>
    </p:spTree>
    <p:extLst>
      <p:ext uri="{BB962C8B-B14F-4D97-AF65-F5344CB8AC3E}">
        <p14:creationId xmlns:p14="http://schemas.microsoft.com/office/powerpoint/2010/main" val="123563960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ttangolo 6"/>
          <p:cNvSpPr/>
          <p:nvPr userDrawn="1"/>
        </p:nvSpPr>
        <p:spPr>
          <a:xfrm>
            <a:off x="0" y="0"/>
            <a:ext cx="9144000" cy="6858000"/>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5886" y="620688"/>
            <a:ext cx="2052228" cy="2052228"/>
          </a:xfrm>
          <a:prstGeom prst="rect">
            <a:avLst/>
          </a:prstGeom>
        </p:spPr>
      </p:pic>
      <p:sp>
        <p:nvSpPr>
          <p:cNvPr id="9" name="CasellaDiTesto 8"/>
          <p:cNvSpPr txBox="1"/>
          <p:nvPr userDrawn="1"/>
        </p:nvSpPr>
        <p:spPr>
          <a:xfrm>
            <a:off x="3131840" y="6453336"/>
            <a:ext cx="2880320" cy="338554"/>
          </a:xfrm>
          <a:prstGeom prst="rect">
            <a:avLst/>
          </a:prstGeom>
          <a:noFill/>
        </p:spPr>
        <p:txBody>
          <a:bodyPr wrap="square" rtlCol="0">
            <a:spAutoFit/>
          </a:bodyPr>
          <a:lstStyle/>
          <a:p>
            <a:pPr algn="ctr"/>
            <a:r>
              <a:rPr lang="it-IT" sz="1600" dirty="0" smtClean="0">
                <a:solidFill>
                  <a:schemeClr val="bg1"/>
                </a:solidFill>
              </a:rPr>
              <a:t>www.unibo.it</a:t>
            </a:r>
            <a:endParaRPr lang="it-IT" sz="1600" dirty="0">
              <a:solidFill>
                <a:schemeClr val="bg1"/>
              </a:solidFill>
            </a:endParaRPr>
          </a:p>
        </p:txBody>
      </p:sp>
    </p:spTree>
    <p:extLst>
      <p:ext uri="{BB962C8B-B14F-4D97-AF65-F5344CB8AC3E}">
        <p14:creationId xmlns:p14="http://schemas.microsoft.com/office/powerpoint/2010/main" val="670661599"/>
      </p:ext>
    </p:extLst>
  </p:cSld>
  <p:clrMap bg1="lt1" tx1="dk1" bg2="lt2" tx2="dk2" accent1="accent1" accent2="accent2" accent3="accent3" accent4="accent4" accent5="accent5" accent6="accent6" hlink="hlink" folHlink="folHlink"/>
  <p:sldLayoutIdLst>
    <p:sldLayoutId id="214748381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hyperlink" Target="http://www.google.it/url?sa=i&amp;rct=j&amp;q=&amp;esrc=s&amp;source=images&amp;cd=&amp;cad=rja&amp;uact=8&amp;ved=0ahUKEwiI0Na4icjWAhWH1RQKHWskAmwQjRwIBw&amp;url=http://www.studiocarturan.com/riscaldamento-urbano-e-isole-di-calore/isola-di-calore/&amp;psig=AFQjCNFs8YT9BfcS7uFk8wBORFwSaRoPTg&amp;ust=150669468445940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86.xml"/><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6.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hyperlink" Target="http://www.google.it/url?sa=i&amp;rct=j&amp;q=&amp;esrc=s&amp;source=images&amp;cd=&amp;cad=rja&amp;uact=8&amp;ved=0ahUKEwiP5dLXvvzKAhVlGZoKHfB8B0EQjRwIBw&amp;url=http://www.ecologiae.com/desertificazione/27385/&amp;psig=AFQjCNE-Isyr2DX_O1EnvycZvhzswLfitA&amp;ust=1455719153436713"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68.xml"/><Relationship Id="rId5" Type="http://schemas.openxmlformats.org/officeDocument/2006/relationships/image" Target="../media/image81.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google.it/url?sa=i&amp;rct=j&amp;q=&amp;esrc=s&amp;source=images&amp;cd=&amp;cad=rja&amp;uact=8&amp;ved=0ahUKEwiHvb6g-sfLAhXDJg8KHbqmAEoQjRwIBw&amp;url=https://tetimusmecitaliano.wordpress.com/tag/origine-termine-italiano-grazie/&amp;psig=AFQjCNH03Te7dUzNJebSoF1vcIyEJW7Wqg&amp;ust=1458312133564548" TargetMode="External"/><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CAcQjRxqFQoTCKePhL-akMkCFUrrFAod5jALpg&amp;url=http://www.dimensionidiverse.it/dblog/articolo.asp?articolo%3D113&amp;psig=AFQjCNGPl7Dx5uRD8fRiAWRLslsapgEKew&amp;ust=1447599966801635" TargetMode="Externa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www.google.it/url?sa=i&amp;rct=j&amp;q=&amp;esrc=s&amp;source=images&amp;cd=&amp;cad=rja&amp;uact=8&amp;ved=0CAcQjRxqFQoTCKGHq_ea5cgCFQKHGgodkhwJMw&amp;url=http://girlsglobe.org/2012/11/19/women-water/&amp;psig=AFQjCNHNG0rbeH23oa_aE5nJEmksxyaMiA&amp;ust=1446123043625097" TargetMode="Externa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hyperlink" Target="http://www.mos.org/exhibits/climate-chang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3563888" y="3529437"/>
            <a:ext cx="5400600" cy="1584176"/>
          </a:xfrm>
        </p:spPr>
        <p:txBody>
          <a:bodyPr/>
          <a:lstStyle/>
          <a:p>
            <a:pPr algn="ctr"/>
            <a:r>
              <a:rPr lang="it-IT" sz="2400" dirty="0"/>
              <a:t>Transizione ecologica e nuovi stili di vita e produzione, tra necessità e resistenza al cambiamento </a:t>
            </a:r>
          </a:p>
        </p:txBody>
      </p:sp>
      <p:sp>
        <p:nvSpPr>
          <p:cNvPr id="3" name="Segnaposto testo 2"/>
          <p:cNvSpPr>
            <a:spLocks noGrp="1"/>
          </p:cNvSpPr>
          <p:nvPr>
            <p:ph type="body" sz="quarter" idx="11"/>
          </p:nvPr>
        </p:nvSpPr>
        <p:spPr>
          <a:xfrm>
            <a:off x="4716016" y="5368967"/>
            <a:ext cx="3960440" cy="425450"/>
          </a:xfrm>
        </p:spPr>
        <p:txBody>
          <a:bodyPr/>
          <a:lstStyle/>
          <a:p>
            <a:r>
              <a:rPr lang="en-US" dirty="0"/>
              <a:t>Alessandra </a:t>
            </a:r>
            <a:r>
              <a:rPr lang="en-US" dirty="0" err="1" smtClean="0"/>
              <a:t>Bonoli</a:t>
            </a:r>
            <a:endParaRPr lang="it-IT" dirty="0"/>
          </a:p>
        </p:txBody>
      </p:sp>
      <p:sp>
        <p:nvSpPr>
          <p:cNvPr id="4" name="Segnaposto testo 3"/>
          <p:cNvSpPr>
            <a:spLocks noGrp="1"/>
          </p:cNvSpPr>
          <p:nvPr>
            <p:ph type="body" sz="quarter" idx="12"/>
          </p:nvPr>
        </p:nvSpPr>
        <p:spPr>
          <a:xfrm>
            <a:off x="4211265" y="6049771"/>
            <a:ext cx="4465191" cy="580652"/>
          </a:xfrm>
        </p:spPr>
        <p:txBody>
          <a:bodyPr/>
          <a:lstStyle/>
          <a:p>
            <a:r>
              <a:rPr lang="en-US" sz="1600" dirty="0" err="1" smtClean="0"/>
              <a:t>Dipartimento</a:t>
            </a:r>
            <a:r>
              <a:rPr lang="en-US" sz="1600" dirty="0" smtClean="0"/>
              <a:t> di </a:t>
            </a:r>
            <a:r>
              <a:rPr lang="en-US" sz="1600" dirty="0" err="1" smtClean="0"/>
              <a:t>Ingegneria</a:t>
            </a:r>
            <a:r>
              <a:rPr lang="en-US" sz="1600" dirty="0" smtClean="0"/>
              <a:t> </a:t>
            </a:r>
            <a:r>
              <a:rPr lang="en-US" sz="1600" dirty="0" err="1" smtClean="0"/>
              <a:t>Civile</a:t>
            </a:r>
            <a:r>
              <a:rPr lang="en-US" sz="1600" dirty="0" smtClean="0"/>
              <a:t>, </a:t>
            </a:r>
            <a:r>
              <a:rPr lang="en-US" sz="1600" dirty="0" err="1" smtClean="0"/>
              <a:t>Chimica</a:t>
            </a:r>
            <a:r>
              <a:rPr lang="en-US" sz="1600" dirty="0" smtClean="0"/>
              <a:t>, </a:t>
            </a:r>
            <a:r>
              <a:rPr lang="en-US" sz="1600" dirty="0" err="1" smtClean="0"/>
              <a:t>Ambientale</a:t>
            </a:r>
            <a:r>
              <a:rPr lang="en-US" sz="1600" dirty="0" smtClean="0"/>
              <a:t> e </a:t>
            </a:r>
            <a:r>
              <a:rPr lang="en-US" sz="1600" dirty="0" err="1" smtClean="0"/>
              <a:t>dei</a:t>
            </a:r>
            <a:r>
              <a:rPr lang="en-US" sz="1600" dirty="0" smtClean="0"/>
              <a:t> </a:t>
            </a:r>
            <a:r>
              <a:rPr lang="en-US" sz="1600" dirty="0" err="1" smtClean="0"/>
              <a:t>Materiali</a:t>
            </a:r>
            <a:r>
              <a:rPr lang="en-US" sz="1600" dirty="0" smtClean="0"/>
              <a:t> (</a:t>
            </a:r>
            <a:r>
              <a:rPr lang="en-US" sz="1600" dirty="0"/>
              <a:t>DICAM</a:t>
            </a:r>
            <a:r>
              <a:rPr lang="en-US" sz="1600" dirty="0" smtClean="0"/>
              <a:t>)</a:t>
            </a:r>
            <a:endParaRPr lang="it-IT" sz="1600" dirty="0"/>
          </a:p>
        </p:txBody>
      </p:sp>
      <p:sp>
        <p:nvSpPr>
          <p:cNvPr id="9" name="Rettangolo 8"/>
          <p:cNvSpPr/>
          <p:nvPr/>
        </p:nvSpPr>
        <p:spPr>
          <a:xfrm>
            <a:off x="3491880" y="167888"/>
            <a:ext cx="5472608" cy="1723549"/>
          </a:xfrm>
          <a:prstGeom prst="rect">
            <a:avLst/>
          </a:prstGeom>
          <a:solidFill>
            <a:schemeClr val="bg1">
              <a:lumMod val="85000"/>
            </a:scheme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schemeClr val="accent3">
                    <a:lumMod val="50000"/>
                  </a:schemeClr>
                </a:solidFill>
                <a:effectLst/>
                <a:uLnTx/>
                <a:uFillTx/>
                <a:ea typeface="Cambria" panose="02040503050406030204" pitchFamily="18" charset="0"/>
                <a:cs typeface="Times New Roman" panose="02020603050405020304" pitchFamily="18" charset="0"/>
              </a:rPr>
              <a:t>“MAI SPRECARE UNA CRISI” (</a:t>
            </a:r>
            <a:r>
              <a:rPr kumimoji="0" lang="it-IT" sz="1800" b="1" i="0" u="none" strike="noStrike" kern="0" cap="none" spc="0" normalizeH="0" baseline="0" noProof="0" dirty="0" err="1" smtClean="0">
                <a:ln>
                  <a:noFill/>
                </a:ln>
                <a:solidFill>
                  <a:schemeClr val="accent3">
                    <a:lumMod val="50000"/>
                  </a:schemeClr>
                </a:solidFill>
                <a:effectLst/>
                <a:uLnTx/>
                <a:uFillTx/>
                <a:ea typeface="Cambria" panose="02040503050406030204" pitchFamily="18" charset="0"/>
                <a:cs typeface="Times New Roman" panose="02020603050405020304" pitchFamily="18" charset="0"/>
              </a:rPr>
              <a:t>Rahm</a:t>
            </a:r>
            <a:r>
              <a:rPr kumimoji="0" lang="it-IT" sz="1800" b="1" i="0" u="none" strike="noStrike" kern="0" cap="none" spc="0" normalizeH="0" baseline="0" noProof="0" dirty="0" smtClean="0">
                <a:ln>
                  <a:noFill/>
                </a:ln>
                <a:solidFill>
                  <a:schemeClr val="accent3">
                    <a:lumMod val="50000"/>
                  </a:schemeClr>
                </a:solidFill>
                <a:effectLst/>
                <a:uLnTx/>
                <a:uFillTx/>
                <a:ea typeface="Cambria" panose="02040503050406030204" pitchFamily="18" charset="0"/>
                <a:cs typeface="Times New Roman" panose="02020603050405020304" pitchFamily="18" charset="0"/>
              </a:rPr>
              <a:t> </a:t>
            </a:r>
            <a:r>
              <a:rPr kumimoji="0" lang="it-IT" sz="1800" b="1" i="0" u="none" strike="noStrike" kern="0" cap="none" spc="0" normalizeH="0" baseline="0" noProof="0" dirty="0" err="1" smtClean="0">
                <a:ln>
                  <a:noFill/>
                </a:ln>
                <a:solidFill>
                  <a:schemeClr val="accent3">
                    <a:lumMod val="50000"/>
                  </a:schemeClr>
                </a:solidFill>
                <a:effectLst/>
                <a:uLnTx/>
                <a:uFillTx/>
                <a:ea typeface="Cambria" panose="02040503050406030204" pitchFamily="18" charset="0"/>
                <a:cs typeface="Times New Roman" panose="02020603050405020304" pitchFamily="18" charset="0"/>
              </a:rPr>
              <a:t>Emanuel</a:t>
            </a:r>
            <a:r>
              <a:rPr kumimoji="0" lang="it-IT" sz="1800" b="1" i="0" u="none" strike="noStrike" kern="0" cap="none" spc="0" normalizeH="0" baseline="0" noProof="0" dirty="0" smtClean="0">
                <a:ln>
                  <a:noFill/>
                </a:ln>
                <a:solidFill>
                  <a:schemeClr val="accent3">
                    <a:lumMod val="50000"/>
                  </a:schemeClr>
                </a:solidFill>
                <a:effectLst/>
                <a:uLnTx/>
                <a:uFillTx/>
                <a:ea typeface="Cambria" panose="02040503050406030204" pitchFamily="18" charset="0"/>
                <a:cs typeface="Times New Roman" panose="02020603050405020304" pitchFamily="18" charset="0"/>
              </a:rPr>
              <a:t>, già Capo di Gabinetto di Barack Obama)</a:t>
            </a:r>
            <a:endParaRPr kumimoji="0" lang="it-IT" sz="1800" b="0" i="0" u="none" strike="noStrike" kern="0" cap="none" spc="0" normalizeH="0" baseline="0" noProof="0" dirty="0" smtClean="0">
              <a:ln>
                <a:noFill/>
              </a:ln>
              <a:solidFill>
                <a:schemeClr val="accent3">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schemeClr val="accent3">
                    <a:lumMod val="50000"/>
                  </a:schemeClr>
                </a:solidFill>
                <a:effectLst/>
                <a:uLnTx/>
                <a:uFillTx/>
                <a:ea typeface="Cambria" panose="02040503050406030204" pitchFamily="18" charset="0"/>
                <a:cs typeface="Times New Roman" panose="02020603050405020304" pitchFamily="18" charset="0"/>
              </a:rPr>
              <a:t>DALL’EMERGENZA PANDEMICA AL CONTRASTO ALL’EMERGENZA CLIMATICA</a:t>
            </a:r>
            <a:endParaRPr kumimoji="0" lang="it-IT" sz="1800" b="0" i="0" u="none" strike="noStrike" kern="0" cap="none" spc="0" normalizeH="0" baseline="0" noProof="0" dirty="0" smtClean="0">
              <a:ln>
                <a:noFill/>
              </a:ln>
              <a:solidFill>
                <a:schemeClr val="accent3">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smtClean="0">
                <a:ln>
                  <a:noFill/>
                </a:ln>
                <a:solidFill>
                  <a:schemeClr val="accent3">
                    <a:lumMod val="50000"/>
                  </a:schemeClr>
                </a:solidFill>
                <a:effectLst/>
                <a:uLnTx/>
                <a:uFillTx/>
                <a:ea typeface="Cambria" panose="02040503050406030204" pitchFamily="18" charset="0"/>
                <a:cs typeface="Times New Roman" panose="02020603050405020304" pitchFamily="18" charset="0"/>
              </a:rPr>
              <a:t> </a:t>
            </a:r>
            <a:endParaRPr kumimoji="0" lang="it-IT" sz="1800" b="0" i="0" u="none" strike="noStrike" kern="0" cap="none" spc="0" normalizeH="0" baseline="0" noProof="0" dirty="0" smtClean="0">
              <a:ln>
                <a:noFill/>
              </a:ln>
              <a:solidFill>
                <a:schemeClr val="accent3">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schemeClr val="accent3">
                    <a:lumMod val="50000"/>
                  </a:schemeClr>
                </a:solidFill>
                <a:effectLst/>
                <a:uLnTx/>
                <a:uFillTx/>
                <a:ea typeface="Cambria" panose="02040503050406030204" pitchFamily="18" charset="0"/>
                <a:cs typeface="Times New Roman" panose="02020603050405020304" pitchFamily="18" charset="0"/>
              </a:rPr>
              <a:t>Venerdì 9 ottobre 2020</a:t>
            </a:r>
            <a:endParaRPr kumimoji="0" lang="it-IT" sz="1800" b="0" i="0" u="none" strike="noStrike" kern="0" cap="none" spc="0" normalizeH="0" baseline="0" noProof="0" dirty="0" smtClean="0">
              <a:ln>
                <a:noFill/>
              </a:ln>
              <a:solidFill>
                <a:schemeClr val="accent3">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Immagine 10"/>
          <p:cNvPicPr/>
          <p:nvPr/>
        </p:nvPicPr>
        <p:blipFill>
          <a:blip r:embed="rId2"/>
          <a:srcRect/>
          <a:stretch>
            <a:fillRect/>
          </a:stretch>
        </p:blipFill>
        <p:spPr bwMode="auto">
          <a:xfrm>
            <a:off x="539552" y="4415419"/>
            <a:ext cx="2304256" cy="406147"/>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17276042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3" descr="atlanta_thermal.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9512" y="1196752"/>
            <a:ext cx="3680223" cy="2583042"/>
          </a:xfrm>
        </p:spPr>
      </p:pic>
      <p:pic>
        <p:nvPicPr>
          <p:cNvPr id="6" name="Picture 4" descr="2_848X600_AirTemp_v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005064"/>
            <a:ext cx="2939928" cy="24569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magine correlat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2132856"/>
            <a:ext cx="4890839" cy="3463242"/>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4135367" y="1433893"/>
            <a:ext cx="4066371" cy="1143000"/>
          </a:xfrm>
          <a:solidFill>
            <a:srgbClr val="FFC000"/>
          </a:solidFill>
        </p:spPr>
        <p:txBody>
          <a:bodyPr>
            <a:normAutofit/>
          </a:bodyPr>
          <a:lstStyle/>
          <a:p>
            <a:pPr>
              <a:defRPr/>
            </a:pPr>
            <a:r>
              <a:rPr lang="it-IT" sz="2800" dirty="0" smtClean="0">
                <a:solidFill>
                  <a:schemeClr val="bg1"/>
                </a:solidFill>
              </a:rPr>
              <a:t>Effetto Isola di Calore</a:t>
            </a:r>
            <a:br>
              <a:rPr lang="it-IT" sz="2800" dirty="0" smtClean="0">
                <a:solidFill>
                  <a:schemeClr val="bg1"/>
                </a:solidFill>
              </a:rPr>
            </a:br>
            <a:endParaRPr lang="it-IT" sz="2800" dirty="0">
              <a:solidFill>
                <a:schemeClr val="bg1"/>
              </a:solidFill>
            </a:endParaRPr>
          </a:p>
        </p:txBody>
      </p:sp>
      <p:sp>
        <p:nvSpPr>
          <p:cNvPr id="11" name="CasellaDiTesto 10"/>
          <p:cNvSpPr txBox="1"/>
          <p:nvPr/>
        </p:nvSpPr>
        <p:spPr>
          <a:xfrm>
            <a:off x="4716016" y="332656"/>
            <a:ext cx="3252576" cy="644613"/>
          </a:xfrm>
          <a:prstGeom prst="rect">
            <a:avLst/>
          </a:prstGeom>
          <a:scene3d>
            <a:camera prst="orthographicFront"/>
            <a:lightRig rig="threePt" dir="t">
              <a:rot lat="0" lon="0" rev="7500000"/>
            </a:lightRig>
          </a:scene3d>
        </p:spPr>
        <p:style>
          <a:lnRef idx="2">
            <a:schemeClr val="accent2"/>
          </a:lnRef>
          <a:fillRef idx="1">
            <a:schemeClr val="lt1"/>
          </a:fillRef>
          <a:effectRef idx="0">
            <a:schemeClr val="accent2"/>
          </a:effectRef>
          <a:fontRef idx="minor">
            <a:schemeClr val="dk1"/>
          </a:fontRef>
        </p:style>
        <p:txBody>
          <a:bodyPr spcFirstLastPara="0" vert="horz" wrap="square" lIns="511662" tIns="48260" rIns="48260" bIns="48260" numCol="1" spcCol="1270" anchor="ctr" anchorCtr="0">
            <a:noAutofit/>
          </a:bodyPr>
          <a:lstStyle/>
          <a:p>
            <a:pPr lvl="0" algn="l" defTabSz="844550">
              <a:lnSpc>
                <a:spcPct val="90000"/>
              </a:lnSpc>
              <a:spcBef>
                <a:spcPct val="0"/>
              </a:spcBef>
              <a:spcAft>
                <a:spcPct val="35000"/>
              </a:spcAft>
            </a:pPr>
            <a:r>
              <a:rPr lang="it-IT" sz="3200" b="1" kern="1200" dirty="0" smtClean="0">
                <a:solidFill>
                  <a:srgbClr val="C00000"/>
                </a:solidFill>
              </a:rPr>
              <a:t>La città</a:t>
            </a:r>
            <a:endParaRPr lang="it-IT" sz="3200" b="1" kern="1200" dirty="0">
              <a:solidFill>
                <a:srgbClr val="C00000"/>
              </a:solidFill>
            </a:endParaRPr>
          </a:p>
        </p:txBody>
      </p:sp>
    </p:spTree>
    <p:extLst>
      <p:ext uri="{BB962C8B-B14F-4D97-AF65-F5344CB8AC3E}">
        <p14:creationId xmlns:p14="http://schemas.microsoft.com/office/powerpoint/2010/main" val="31711426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runoff_illustration.jpg"/>
          <p:cNvPicPr>
            <a:picLocks noChangeAspect="1"/>
          </p:cNvPicPr>
          <p:nvPr/>
        </p:nvPicPr>
        <p:blipFill>
          <a:blip r:embed="rId2"/>
          <a:stretch>
            <a:fillRect/>
          </a:stretch>
        </p:blipFill>
        <p:spPr>
          <a:xfrm>
            <a:off x="2195736" y="705132"/>
            <a:ext cx="4564003" cy="2400467"/>
          </a:xfrm>
          <a:prstGeom prst="rect">
            <a:avLst/>
          </a:prstGeom>
        </p:spPr>
      </p:pic>
      <p:sp>
        <p:nvSpPr>
          <p:cNvPr id="8" name="Titolo 1"/>
          <p:cNvSpPr>
            <a:spLocks noGrp="1"/>
          </p:cNvSpPr>
          <p:nvPr>
            <p:ph type="title"/>
          </p:nvPr>
        </p:nvSpPr>
        <p:spPr>
          <a:xfrm>
            <a:off x="457202" y="152400"/>
            <a:ext cx="8229600" cy="540296"/>
          </a:xfrm>
        </p:spPr>
        <p:txBody>
          <a:bodyPr>
            <a:normAutofit/>
          </a:bodyPr>
          <a:lstStyle/>
          <a:p>
            <a:r>
              <a:rPr lang="it-IT" sz="2400" dirty="0" smtClean="0">
                <a:solidFill>
                  <a:schemeClr val="tx2">
                    <a:lumMod val="60000"/>
                    <a:lumOff val="40000"/>
                  </a:schemeClr>
                </a:solidFill>
                <a:latin typeface="Arial" panose="020B0604020202020204" pitchFamily="34" charset="0"/>
                <a:cs typeface="Arial" panose="020B0604020202020204" pitchFamily="34" charset="0"/>
              </a:rPr>
              <a:t>Criticità gestione delle acque meteoriche</a:t>
            </a:r>
            <a:endParaRPr lang="it-IT" sz="2400" dirty="0">
              <a:latin typeface="Arial" panose="020B0604020202020204" pitchFamily="34" charset="0"/>
              <a:cs typeface="Arial" panose="020B0604020202020204" pitchFamily="34" charset="0"/>
            </a:endParaRPr>
          </a:p>
        </p:txBody>
      </p:sp>
      <p:pic>
        <p:nvPicPr>
          <p:cNvPr id="14" name="Immagine 13" descr="sendy_rain.jpg"/>
          <p:cNvPicPr>
            <a:picLocks noChangeAspect="1"/>
          </p:cNvPicPr>
          <p:nvPr/>
        </p:nvPicPr>
        <p:blipFill>
          <a:blip r:embed="rId3"/>
          <a:srcRect l="8858"/>
          <a:stretch>
            <a:fillRect/>
          </a:stretch>
        </p:blipFill>
        <p:spPr>
          <a:xfrm>
            <a:off x="937788" y="3501008"/>
            <a:ext cx="4680518" cy="3267144"/>
          </a:xfrm>
          <a:prstGeom prst="rect">
            <a:avLst/>
          </a:prstGeom>
        </p:spPr>
      </p:pic>
    </p:spTree>
    <p:extLst>
      <p:ext uri="{BB962C8B-B14F-4D97-AF65-F5344CB8AC3E}">
        <p14:creationId xmlns:p14="http://schemas.microsoft.com/office/powerpoint/2010/main" val="2062692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egnaposto contenuto 2"/>
          <p:cNvSpPr txBox="1">
            <a:spLocks/>
          </p:cNvSpPr>
          <p:nvPr/>
        </p:nvSpPr>
        <p:spPr>
          <a:xfrm>
            <a:off x="58663" y="160337"/>
            <a:ext cx="4771256" cy="3475304"/>
          </a:xfrm>
          <a:prstGeom prst="rect">
            <a:avLst/>
          </a:prstGeom>
          <a:solidFill>
            <a:schemeClr val="bg2"/>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it-IT" sz="2000" dirty="0" smtClean="0">
                <a:solidFill>
                  <a:srgbClr val="8C7B70">
                    <a:lumMod val="50000"/>
                  </a:srgbClr>
                </a:solidFill>
              </a:rPr>
              <a:t>Falsa concezione di una disponibilità </a:t>
            </a:r>
            <a:r>
              <a:rPr lang="it-IT" sz="2000" dirty="0">
                <a:solidFill>
                  <a:srgbClr val="8C7B70">
                    <a:lumMod val="50000"/>
                  </a:srgbClr>
                </a:solidFill>
              </a:rPr>
              <a:t>infinita dei beni del pianeta, che conduce a "spremerlo" fino al limite e oltre il limite. </a:t>
            </a:r>
            <a:endParaRPr lang="it-IT" sz="2000" dirty="0" smtClean="0">
              <a:solidFill>
                <a:srgbClr val="8C7B70">
                  <a:lumMod val="50000"/>
                </a:srgbClr>
              </a:solidFill>
            </a:endParaRPr>
          </a:p>
          <a:p>
            <a:pPr marL="0" indent="0">
              <a:buNone/>
            </a:pPr>
            <a:r>
              <a:rPr lang="it-IT" sz="2000" dirty="0" smtClean="0">
                <a:solidFill>
                  <a:srgbClr val="8C7B70">
                    <a:lumMod val="50000"/>
                  </a:srgbClr>
                </a:solidFill>
              </a:rPr>
              <a:t>Si </a:t>
            </a:r>
            <a:r>
              <a:rPr lang="it-IT" sz="2000" dirty="0">
                <a:solidFill>
                  <a:srgbClr val="8C7B70">
                    <a:lumMod val="50000"/>
                  </a:srgbClr>
                </a:solidFill>
              </a:rPr>
              <a:t>tratta del </a:t>
            </a:r>
            <a:r>
              <a:rPr lang="it-IT" sz="2000" dirty="0" smtClean="0">
                <a:solidFill>
                  <a:srgbClr val="8C7B70">
                    <a:lumMod val="50000"/>
                  </a:srgbClr>
                </a:solidFill>
              </a:rPr>
              <a:t>presupposto </a:t>
            </a:r>
            <a:r>
              <a:rPr lang="it-IT" sz="2000" dirty="0">
                <a:solidFill>
                  <a:srgbClr val="8C7B70">
                    <a:lumMod val="50000"/>
                  </a:srgbClr>
                </a:solidFill>
              </a:rPr>
              <a:t>che </a:t>
            </a:r>
            <a:r>
              <a:rPr lang="it-IT" sz="2000" dirty="0" smtClean="0">
                <a:solidFill>
                  <a:srgbClr val="8C7B70">
                    <a:lumMod val="50000"/>
                  </a:srgbClr>
                </a:solidFill>
              </a:rPr>
              <a:t>esiste </a:t>
            </a:r>
            <a:r>
              <a:rPr lang="it-IT" sz="2000" dirty="0">
                <a:solidFill>
                  <a:srgbClr val="8C7B70">
                    <a:lumMod val="50000"/>
                  </a:srgbClr>
                </a:solidFill>
              </a:rPr>
              <a:t>una quantità illimitata di energia e di </a:t>
            </a:r>
            <a:r>
              <a:rPr lang="it-IT" sz="2000" dirty="0" smtClean="0">
                <a:solidFill>
                  <a:srgbClr val="8C7B70">
                    <a:lumMod val="50000"/>
                  </a:srgbClr>
                </a:solidFill>
              </a:rPr>
              <a:t>risorse, </a:t>
            </a:r>
            <a:r>
              <a:rPr lang="it-IT" sz="2000" dirty="0">
                <a:solidFill>
                  <a:srgbClr val="8C7B70">
                    <a:lumMod val="50000"/>
                  </a:srgbClr>
                </a:solidFill>
              </a:rPr>
              <a:t>che la loro immediata rigenerazione è </a:t>
            </a:r>
            <a:r>
              <a:rPr lang="it-IT" sz="2000" dirty="0" smtClean="0">
                <a:solidFill>
                  <a:srgbClr val="8C7B70">
                    <a:lumMod val="50000"/>
                  </a:srgbClr>
                </a:solidFill>
              </a:rPr>
              <a:t>sempre possibile </a:t>
            </a:r>
            <a:r>
              <a:rPr lang="it-IT" sz="2000" dirty="0">
                <a:solidFill>
                  <a:srgbClr val="8C7B70">
                    <a:lumMod val="50000"/>
                  </a:srgbClr>
                </a:solidFill>
              </a:rPr>
              <a:t>e che gli effetti negativi </a:t>
            </a:r>
            <a:r>
              <a:rPr lang="it-IT" sz="2000" dirty="0" smtClean="0">
                <a:solidFill>
                  <a:srgbClr val="8C7B70">
                    <a:lumMod val="50000"/>
                  </a:srgbClr>
                </a:solidFill>
              </a:rPr>
              <a:t>e gli impatti possano essere </a:t>
            </a:r>
            <a:r>
              <a:rPr lang="it-IT" sz="2000" dirty="0">
                <a:solidFill>
                  <a:srgbClr val="8C7B70">
                    <a:lumMod val="50000"/>
                  </a:srgbClr>
                </a:solidFill>
              </a:rPr>
              <a:t>facilmente </a:t>
            </a:r>
            <a:r>
              <a:rPr lang="it-IT" sz="2000" dirty="0" smtClean="0">
                <a:solidFill>
                  <a:srgbClr val="8C7B70">
                    <a:lumMod val="50000"/>
                  </a:srgbClr>
                </a:solidFill>
              </a:rPr>
              <a:t>assorbiti dalla </a:t>
            </a:r>
            <a:r>
              <a:rPr lang="it-IT" sz="2000" dirty="0">
                <a:solidFill>
                  <a:srgbClr val="8C7B70">
                    <a:lumMod val="50000"/>
                  </a:srgbClr>
                </a:solidFill>
              </a:rPr>
              <a:t>natura </a:t>
            </a:r>
          </a:p>
        </p:txBody>
      </p:sp>
      <p:sp>
        <p:nvSpPr>
          <p:cNvPr id="2" name="AutoShape 4" descr="Risultati immagini per il cammino della vita"/>
          <p:cNvSpPr>
            <a:spLocks noChangeAspect="1" noChangeArrowheads="1"/>
          </p:cNvSpPr>
          <p:nvPr/>
        </p:nvSpPr>
        <p:spPr bwMode="auto">
          <a:xfrm>
            <a:off x="5251157" y="3104080"/>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Arial"/>
            </a:endParaRPr>
          </a:p>
        </p:txBody>
      </p:sp>
      <p:sp>
        <p:nvSpPr>
          <p:cNvPr id="3" name="AutoShape 6" descr="Risultati immagini per il cammino della vita"/>
          <p:cNvSpPr>
            <a:spLocks noChangeAspect="1" noChangeArrowheads="1"/>
          </p:cNvSpPr>
          <p:nvPr/>
        </p:nvSpPr>
        <p:spPr bwMode="auto">
          <a:xfrm>
            <a:off x="5365457" y="3256480"/>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Arial"/>
            </a:endParaRPr>
          </a:p>
        </p:txBody>
      </p:sp>
      <p:sp>
        <p:nvSpPr>
          <p:cNvPr id="4" name="AutoShape 2" descr="Risultati immagini per overshoot day 2017"/>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Arial"/>
            </a:endParaRPr>
          </a:p>
        </p:txBody>
      </p:sp>
      <p:sp>
        <p:nvSpPr>
          <p:cNvPr id="5" name="AutoShape 4" descr="Risultati immagini per overshoot day 2017"/>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Arial"/>
            </a:endParaRPr>
          </a:p>
        </p:txBody>
      </p:sp>
      <p:sp>
        <p:nvSpPr>
          <p:cNvPr id="6" name="AutoShape 6" descr="Risultati immagini per overshoot day 2017"/>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Arial"/>
            </a:endParaRPr>
          </a:p>
        </p:txBody>
      </p:sp>
      <p:sp>
        <p:nvSpPr>
          <p:cNvPr id="7" name="AutoShape 2" descr="Risultati immagini per overshootday 2018"/>
          <p:cNvSpPr>
            <a:spLocks noChangeAspect="1" noChangeArrowheads="1"/>
          </p:cNvSpPr>
          <p:nvPr/>
        </p:nvSpPr>
        <p:spPr bwMode="auto">
          <a:xfrm>
            <a:off x="4572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986" y="160337"/>
            <a:ext cx="2397066" cy="15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25" y="4092841"/>
            <a:ext cx="4831441" cy="2705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magine 12"/>
          <p:cNvPicPr>
            <a:picLocks noChangeAspect="1"/>
          </p:cNvPicPr>
          <p:nvPr/>
        </p:nvPicPr>
        <p:blipFill>
          <a:blip r:embed="rId5"/>
          <a:stretch>
            <a:fillRect/>
          </a:stretch>
        </p:blipFill>
        <p:spPr>
          <a:xfrm>
            <a:off x="5094986" y="1949451"/>
            <a:ext cx="3840923" cy="1860820"/>
          </a:xfrm>
          <a:prstGeom prst="rect">
            <a:avLst/>
          </a:prstGeom>
        </p:spPr>
      </p:pic>
      <p:pic>
        <p:nvPicPr>
          <p:cNvPr id="14" name="Immagine 13"/>
          <p:cNvPicPr>
            <a:picLocks noChangeAspect="1"/>
          </p:cNvPicPr>
          <p:nvPr/>
        </p:nvPicPr>
        <p:blipFill>
          <a:blip r:embed="rId6"/>
          <a:stretch>
            <a:fillRect/>
          </a:stretch>
        </p:blipFill>
        <p:spPr>
          <a:xfrm>
            <a:off x="5095265" y="4092841"/>
            <a:ext cx="3992776" cy="2457094"/>
          </a:xfrm>
          <a:prstGeom prst="rect">
            <a:avLst/>
          </a:prstGeom>
        </p:spPr>
      </p:pic>
    </p:spTree>
    <p:extLst>
      <p:ext uri="{BB962C8B-B14F-4D97-AF65-F5344CB8AC3E}">
        <p14:creationId xmlns:p14="http://schemas.microsoft.com/office/powerpoint/2010/main" val="167303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b="1" dirty="0">
                <a:solidFill>
                  <a:srgbClr val="C00000"/>
                </a:solidFill>
              </a:rPr>
              <a:t>Transizione ecologica e nuovi stili di vita e produzione, tra necessità e resistenza al cambiamento </a:t>
            </a:r>
            <a:br>
              <a:rPr lang="it-IT" sz="2800" b="1" dirty="0">
                <a:solidFill>
                  <a:srgbClr val="C00000"/>
                </a:solidFill>
              </a:rPr>
            </a:br>
            <a:endParaRPr lang="it-IT" sz="2800" b="1" dirty="0">
              <a:solidFill>
                <a:srgbClr val="C00000"/>
              </a:solidFill>
            </a:endParaRPr>
          </a:p>
        </p:txBody>
      </p:sp>
      <p:sp>
        <p:nvSpPr>
          <p:cNvPr id="3" name="Segnaposto contenuto 2"/>
          <p:cNvSpPr>
            <a:spLocks noGrp="1"/>
          </p:cNvSpPr>
          <p:nvPr>
            <p:ph idx="1"/>
          </p:nvPr>
        </p:nvSpPr>
        <p:spPr>
          <a:xfrm>
            <a:off x="457200" y="3861048"/>
            <a:ext cx="8229600" cy="1008112"/>
          </a:xfrm>
          <a:solidFill>
            <a:schemeClr val="bg1">
              <a:lumMod val="85000"/>
            </a:schemeClr>
          </a:solidFill>
        </p:spPr>
        <p:txBody>
          <a:bodyPr>
            <a:normAutofit/>
          </a:bodyPr>
          <a:lstStyle/>
          <a:p>
            <a:pPr marL="0" indent="0" algn="ctr">
              <a:buNone/>
            </a:pPr>
            <a:r>
              <a:rPr lang="it-IT" dirty="0" smtClean="0"/>
              <a:t>La transizione è cominciata da tempo…..</a:t>
            </a:r>
          </a:p>
          <a:p>
            <a:pPr marL="0" indent="0" algn="ctr">
              <a:buNone/>
            </a:pPr>
            <a:endParaRPr lang="it-IT" dirty="0" smtClean="0"/>
          </a:p>
          <a:p>
            <a:pPr marL="0" indent="0" algn="ctr">
              <a:buNone/>
            </a:pPr>
            <a:endParaRPr lang="it-IT" dirty="0"/>
          </a:p>
        </p:txBody>
      </p:sp>
    </p:spTree>
    <p:extLst>
      <p:ext uri="{BB962C8B-B14F-4D97-AF65-F5344CB8AC3E}">
        <p14:creationId xmlns:p14="http://schemas.microsoft.com/office/powerpoint/2010/main" val="2388601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683568" y="412622"/>
            <a:ext cx="2364750" cy="523220"/>
          </a:xfrm>
          <a:prstGeom prst="rect">
            <a:avLst/>
          </a:prstGeom>
        </p:spPr>
        <p:txBody>
          <a:bodyPr wrap="none">
            <a:spAutoFit/>
          </a:bodyPr>
          <a:lstStyle/>
          <a:p>
            <a:r>
              <a:rPr lang="it-IT" sz="2800" dirty="0">
                <a:solidFill>
                  <a:srgbClr val="000000"/>
                </a:solidFill>
                <a:latin typeface="Linux Libertine"/>
              </a:rPr>
              <a:t>Club di Roma</a:t>
            </a:r>
            <a:endParaRPr lang="it-IT" sz="2800" b="0" i="0" dirty="0">
              <a:solidFill>
                <a:srgbClr val="000000"/>
              </a:solidFill>
              <a:effectLst/>
              <a:latin typeface="Linux Libertine"/>
            </a:endParaRPr>
          </a:p>
        </p:txBody>
      </p:sp>
      <p:sp>
        <p:nvSpPr>
          <p:cNvPr id="7" name="Rettangolo 6"/>
          <p:cNvSpPr/>
          <p:nvPr/>
        </p:nvSpPr>
        <p:spPr>
          <a:xfrm>
            <a:off x="185059" y="4100885"/>
            <a:ext cx="8635413" cy="1200329"/>
          </a:xfrm>
          <a:prstGeom prst="rect">
            <a:avLst/>
          </a:prstGeom>
        </p:spPr>
        <p:txBody>
          <a:bodyPr wrap="square">
            <a:spAutoFit/>
          </a:bodyPr>
          <a:lstStyle/>
          <a:p>
            <a:r>
              <a:rPr lang="it-IT" dirty="0">
                <a:solidFill>
                  <a:srgbClr val="222222"/>
                </a:solidFill>
                <a:latin typeface="Arial" panose="020B0604020202020204" pitchFamily="34" charset="0"/>
              </a:rPr>
              <a:t>Il </a:t>
            </a:r>
            <a:r>
              <a:rPr lang="it-IT" b="1" i="1" dirty="0">
                <a:solidFill>
                  <a:srgbClr val="222222"/>
                </a:solidFill>
                <a:latin typeface="Arial" panose="020B0604020202020204" pitchFamily="34" charset="0"/>
              </a:rPr>
              <a:t>Rapporto sui limiti dello sviluppo</a:t>
            </a:r>
            <a:r>
              <a:rPr lang="it-IT" dirty="0">
                <a:solidFill>
                  <a:srgbClr val="222222"/>
                </a:solidFill>
                <a:latin typeface="Arial" panose="020B0604020202020204" pitchFamily="34" charset="0"/>
              </a:rPr>
              <a:t> (dal libro </a:t>
            </a:r>
            <a:r>
              <a:rPr lang="it-IT" i="1" dirty="0">
                <a:solidFill>
                  <a:srgbClr val="222222"/>
                </a:solidFill>
                <a:latin typeface="Arial" panose="020B0604020202020204" pitchFamily="34" charset="0"/>
              </a:rPr>
              <a:t>The Limits to </a:t>
            </a:r>
            <a:r>
              <a:rPr lang="it-IT" i="1" dirty="0" err="1" smtClean="0">
                <a:solidFill>
                  <a:srgbClr val="222222"/>
                </a:solidFill>
                <a:latin typeface="Arial" panose="020B0604020202020204" pitchFamily="34" charset="0"/>
              </a:rPr>
              <a:t>Growth</a:t>
            </a:r>
            <a:r>
              <a:rPr lang="it-IT" dirty="0">
                <a:solidFill>
                  <a:srgbClr val="222222"/>
                </a:solidFill>
                <a:latin typeface="Arial" panose="020B0604020202020204" pitchFamily="34" charset="0"/>
              </a:rPr>
              <a:t> </a:t>
            </a:r>
            <a:r>
              <a:rPr lang="it-IT" i="1" dirty="0">
                <a:solidFill>
                  <a:srgbClr val="222222"/>
                </a:solidFill>
                <a:latin typeface="Arial" panose="020B0604020202020204" pitchFamily="34" charset="0"/>
              </a:rPr>
              <a:t>I limiti dello sviluppo</a:t>
            </a:r>
            <a:r>
              <a:rPr lang="it-IT" dirty="0">
                <a:solidFill>
                  <a:srgbClr val="222222"/>
                </a:solidFill>
                <a:latin typeface="Arial" panose="020B0604020202020204" pitchFamily="34" charset="0"/>
              </a:rPr>
              <a:t>), commissionato </a:t>
            </a:r>
            <a:r>
              <a:rPr lang="it-IT" dirty="0" smtClean="0">
                <a:solidFill>
                  <a:srgbClr val="222222"/>
                </a:solidFill>
                <a:latin typeface="Arial" panose="020B0604020202020204" pitchFamily="34" charset="0"/>
              </a:rPr>
              <a:t>al MIT </a:t>
            </a:r>
            <a:r>
              <a:rPr lang="it-IT" dirty="0">
                <a:solidFill>
                  <a:srgbClr val="222222"/>
                </a:solidFill>
                <a:latin typeface="Arial" panose="020B0604020202020204" pitchFamily="34" charset="0"/>
              </a:rPr>
              <a:t>fu pubblicato </a:t>
            </a:r>
            <a:r>
              <a:rPr lang="it-IT" dirty="0" smtClean="0">
                <a:solidFill>
                  <a:srgbClr val="222222"/>
                </a:solidFill>
                <a:latin typeface="Arial" panose="020B0604020202020204" pitchFamily="34" charset="0"/>
              </a:rPr>
              <a:t>nel 1972.</a:t>
            </a:r>
          </a:p>
          <a:p>
            <a:r>
              <a:rPr lang="it-IT" dirty="0"/>
              <a:t>L’obiettivo da perseguire risultò quindi essere quello di </a:t>
            </a:r>
            <a:r>
              <a:rPr lang="it-IT" b="1" dirty="0"/>
              <a:t>sostituire il modello economico basato sulla crescita illimitata con un modello di stabilità economica ed ecologica.</a:t>
            </a:r>
          </a:p>
        </p:txBody>
      </p:sp>
      <p:pic>
        <p:nvPicPr>
          <p:cNvPr id="9" name="Immagine 8"/>
          <p:cNvPicPr>
            <a:picLocks noChangeAspect="1"/>
          </p:cNvPicPr>
          <p:nvPr/>
        </p:nvPicPr>
        <p:blipFill>
          <a:blip r:embed="rId2"/>
          <a:stretch>
            <a:fillRect/>
          </a:stretch>
        </p:blipFill>
        <p:spPr>
          <a:xfrm>
            <a:off x="6441410" y="412622"/>
            <a:ext cx="2151455" cy="3233061"/>
          </a:xfrm>
          <a:prstGeom prst="rect">
            <a:avLst/>
          </a:prstGeom>
        </p:spPr>
      </p:pic>
      <p:sp>
        <p:nvSpPr>
          <p:cNvPr id="13" name="CasellaDiTesto 12"/>
          <p:cNvSpPr txBox="1"/>
          <p:nvPr/>
        </p:nvSpPr>
        <p:spPr>
          <a:xfrm>
            <a:off x="181650" y="1483527"/>
            <a:ext cx="3024336" cy="923330"/>
          </a:xfrm>
          <a:prstGeom prst="rect">
            <a:avLst/>
          </a:prstGeom>
          <a:noFill/>
        </p:spPr>
        <p:txBody>
          <a:bodyPr wrap="square" rtlCol="0">
            <a:spAutoFit/>
          </a:bodyPr>
          <a:lstStyle/>
          <a:p>
            <a:r>
              <a:rPr lang="it-IT" sz="5400" b="1" dirty="0" smtClean="0"/>
              <a:t>1972</a:t>
            </a:r>
            <a:endParaRPr lang="it-IT" sz="5400" b="1" dirty="0"/>
          </a:p>
        </p:txBody>
      </p:sp>
      <p:sp>
        <p:nvSpPr>
          <p:cNvPr id="10" name="Rettangolo 9"/>
          <p:cNvSpPr/>
          <p:nvPr/>
        </p:nvSpPr>
        <p:spPr>
          <a:xfrm>
            <a:off x="168455" y="5768775"/>
            <a:ext cx="8524056" cy="923330"/>
          </a:xfrm>
          <a:prstGeom prst="rect">
            <a:avLst/>
          </a:prstGeom>
        </p:spPr>
        <p:txBody>
          <a:bodyPr wrap="square">
            <a:spAutoFit/>
          </a:bodyPr>
          <a:lstStyle/>
          <a:p>
            <a:r>
              <a:rPr lang="it-IT" dirty="0"/>
              <a:t>Nella pratica, l'andamento dei principali indicatori ha sinora seguito piuttosto bene quanto previsto </a:t>
            </a:r>
            <a:r>
              <a:rPr lang="it-IT" dirty="0" smtClean="0"/>
              <a:t>e </a:t>
            </a:r>
            <a:r>
              <a:rPr lang="it-IT" dirty="0"/>
              <a:t>l'umanità è destinata a confrontarsi </a:t>
            </a:r>
            <a:r>
              <a:rPr lang="it-IT" dirty="0" smtClean="0"/>
              <a:t>con </a:t>
            </a:r>
            <a:r>
              <a:rPr lang="it-IT" dirty="0"/>
              <a:t>le conseguenze del superamento dei limiti fisici del pianeta</a:t>
            </a:r>
          </a:p>
        </p:txBody>
      </p:sp>
      <p:pic>
        <p:nvPicPr>
          <p:cNvPr id="1027" name="Picture 3" descr="Club of R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500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vizze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7525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332656"/>
            <a:ext cx="4896544" cy="1754326"/>
          </a:xfrm>
          <a:prstGeom prst="rect">
            <a:avLst/>
          </a:prstGeom>
        </p:spPr>
        <p:txBody>
          <a:bodyPr wrap="square">
            <a:spAutoFit/>
          </a:bodyPr>
          <a:lstStyle/>
          <a:p>
            <a:r>
              <a:rPr lang="it-IT" dirty="0">
                <a:solidFill>
                  <a:srgbClr val="222222"/>
                </a:solidFill>
              </a:rPr>
              <a:t>Nel </a:t>
            </a:r>
            <a:r>
              <a:rPr lang="it-IT" b="1" dirty="0">
                <a:solidFill>
                  <a:srgbClr val="222222"/>
                </a:solidFill>
              </a:rPr>
              <a:t>1972</a:t>
            </a:r>
            <a:r>
              <a:rPr lang="it-IT" dirty="0">
                <a:solidFill>
                  <a:srgbClr val="222222"/>
                </a:solidFill>
              </a:rPr>
              <a:t> si svolse a </a:t>
            </a:r>
            <a:r>
              <a:rPr lang="it-IT" b="1" dirty="0">
                <a:solidFill>
                  <a:srgbClr val="222222"/>
                </a:solidFill>
              </a:rPr>
              <a:t>Stoccolma</a:t>
            </a:r>
            <a:r>
              <a:rPr lang="it-IT" dirty="0">
                <a:solidFill>
                  <a:srgbClr val="222222"/>
                </a:solidFill>
              </a:rPr>
              <a:t> la prima </a:t>
            </a:r>
            <a:r>
              <a:rPr lang="it-IT" b="1" dirty="0" smtClean="0">
                <a:solidFill>
                  <a:srgbClr val="222222"/>
                </a:solidFill>
              </a:rPr>
              <a:t>conferenza </a:t>
            </a:r>
            <a:r>
              <a:rPr lang="it-IT" dirty="0" smtClean="0">
                <a:solidFill>
                  <a:srgbClr val="222222"/>
                </a:solidFill>
              </a:rPr>
              <a:t>internazionale </a:t>
            </a:r>
          </a:p>
          <a:p>
            <a:r>
              <a:rPr lang="it-IT" dirty="0" smtClean="0">
                <a:solidFill>
                  <a:srgbClr val="222222"/>
                </a:solidFill>
              </a:rPr>
              <a:t>sui </a:t>
            </a:r>
            <a:r>
              <a:rPr lang="it-IT" dirty="0">
                <a:solidFill>
                  <a:srgbClr val="222222"/>
                </a:solidFill>
              </a:rPr>
              <a:t>temi dell'ambiente e legati alle politiche di sviluppo, </a:t>
            </a:r>
            <a:endParaRPr lang="it-IT" dirty="0" smtClean="0">
              <a:solidFill>
                <a:srgbClr val="222222"/>
              </a:solidFill>
            </a:endParaRPr>
          </a:p>
          <a:p>
            <a:r>
              <a:rPr lang="it-IT" b="1" dirty="0" smtClean="0">
                <a:solidFill>
                  <a:srgbClr val="222222"/>
                </a:solidFill>
              </a:rPr>
              <a:t>la Conferenza</a:t>
            </a:r>
            <a:r>
              <a:rPr lang="it-IT" b="1" dirty="0">
                <a:solidFill>
                  <a:srgbClr val="222222"/>
                </a:solidFill>
              </a:rPr>
              <a:t> delle Nazioni Unite per l'Ambiente Umano </a:t>
            </a:r>
            <a:endParaRPr lang="it-IT" b="1" dirty="0" smtClean="0">
              <a:solidFill>
                <a:srgbClr val="222222"/>
              </a:solidFill>
            </a:endParaRPr>
          </a:p>
        </p:txBody>
      </p:sp>
      <p:sp>
        <p:nvSpPr>
          <p:cNvPr id="4" name="Rectangle 3"/>
          <p:cNvSpPr>
            <a:spLocks noChangeArrowheads="1"/>
          </p:cNvSpPr>
          <p:nvPr/>
        </p:nvSpPr>
        <p:spPr bwMode="auto">
          <a:xfrm>
            <a:off x="287473" y="3484458"/>
            <a:ext cx="856895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smtClean="0">
                <a:ln>
                  <a:noFill/>
                </a:ln>
                <a:solidFill>
                  <a:srgbClr val="000000"/>
                </a:solidFill>
                <a:effectLst/>
                <a:latin typeface="+mn-lt"/>
              </a:rPr>
              <a:t>Il 15 dicembre 1972 l'Assemblea Generale delle Nazioni Unite istituì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smtClean="0">
                <a:ln>
                  <a:noFill/>
                </a:ln>
                <a:solidFill>
                  <a:srgbClr val="000000"/>
                </a:solidFill>
                <a:effectLst/>
                <a:latin typeface="+mn-lt"/>
              </a:rPr>
              <a:t>un'agenzia con funzioni di coordinamento per l'azione ambientale,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smtClean="0">
                <a:ln>
                  <a:noFill/>
                </a:ln>
                <a:solidFill>
                  <a:srgbClr val="000000"/>
                </a:solidFill>
                <a:effectLst/>
                <a:latin typeface="+mn-lt"/>
              </a:rPr>
              <a:t>con sede a Nairobi, l'</a:t>
            </a:r>
            <a:r>
              <a:rPr kumimoji="0" lang="it-IT" altLang="it-IT" b="1" i="0" u="none" strike="noStrike" cap="none" normalizeH="0" baseline="0" dirty="0" smtClean="0">
                <a:ln>
                  <a:noFill/>
                </a:ln>
                <a:solidFill>
                  <a:srgbClr val="000000"/>
                </a:solidFill>
                <a:effectLst/>
                <a:latin typeface="+mn-lt"/>
              </a:rPr>
              <a:t>UNEP </a:t>
            </a:r>
            <a:r>
              <a:rPr kumimoji="0" lang="it-IT" altLang="it-IT" b="0" i="0" u="none" strike="noStrike" cap="none" normalizeH="0" baseline="0" dirty="0" smtClean="0">
                <a:ln>
                  <a:noFill/>
                </a:ln>
                <a:solidFill>
                  <a:srgbClr val="000000"/>
                </a:solidFill>
                <a:effectLst/>
                <a:latin typeface="+mn-lt"/>
              </a:rPr>
              <a:t>(</a:t>
            </a:r>
            <a:r>
              <a:rPr kumimoji="0" lang="it-IT" altLang="it-IT" b="1" i="0" u="none" strike="noStrike" cap="none" normalizeH="0" baseline="0" dirty="0" err="1" smtClean="0">
                <a:ln>
                  <a:noFill/>
                </a:ln>
                <a:solidFill>
                  <a:srgbClr val="000000"/>
                </a:solidFill>
                <a:effectLst/>
                <a:latin typeface="+mn-lt"/>
              </a:rPr>
              <a:t>United</a:t>
            </a:r>
            <a:r>
              <a:rPr kumimoji="0" lang="it-IT" altLang="it-IT" b="1" i="0" u="none" strike="noStrike" cap="none" normalizeH="0" baseline="0" dirty="0" smtClean="0">
                <a:ln>
                  <a:noFill/>
                </a:ln>
                <a:solidFill>
                  <a:srgbClr val="000000"/>
                </a:solidFill>
                <a:effectLst/>
                <a:latin typeface="+mn-lt"/>
              </a:rPr>
              <a:t> Nations Environment </a:t>
            </a:r>
            <a:r>
              <a:rPr kumimoji="0" lang="it-IT" altLang="it-IT" b="1" i="0" u="none" strike="noStrike" cap="none" normalizeH="0" baseline="0" dirty="0" err="1" smtClean="0">
                <a:ln>
                  <a:noFill/>
                </a:ln>
                <a:solidFill>
                  <a:srgbClr val="000000"/>
                </a:solidFill>
                <a:effectLst/>
                <a:latin typeface="+mn-lt"/>
              </a:rPr>
              <a:t>Programme</a:t>
            </a:r>
            <a:r>
              <a:rPr kumimoji="0" lang="it-IT" altLang="it-IT" b="0" i="0" u="none" strike="noStrike" cap="none" normalizeH="0" baseline="0" dirty="0" smtClean="0">
                <a:ln>
                  <a:noFill/>
                </a:ln>
                <a:solidFill>
                  <a:srgbClr val="000000"/>
                </a:solidFill>
                <a:effectLst/>
                <a:latin typeface="+mn-lt"/>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altLang="it-IT"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smtClean="0">
                <a:ln>
                  <a:noFill/>
                </a:ln>
                <a:solidFill>
                  <a:srgbClr val="000000"/>
                </a:solidFill>
                <a:effectLst/>
                <a:latin typeface="+mn-lt"/>
              </a:rPr>
              <a:t>A conclusione della Conferenza la missione dell'UNEP è quella di coordinare e favorire la realizzazione di partnership nella </a:t>
            </a:r>
            <a:r>
              <a:rPr kumimoji="0" lang="it-IT" altLang="it-IT" b="1" i="0" u="none" strike="noStrike" cap="none" normalizeH="0" baseline="0" dirty="0" smtClean="0">
                <a:ln>
                  <a:noFill/>
                </a:ln>
                <a:solidFill>
                  <a:srgbClr val="000000"/>
                </a:solidFill>
                <a:effectLst/>
                <a:latin typeface="+mn-lt"/>
              </a:rPr>
              <a:t>realizzazione di progetti a tutela dell'ambiente</a:t>
            </a:r>
            <a:r>
              <a:rPr kumimoji="0" lang="it-IT" altLang="it-IT" b="0" i="0" u="none" strike="noStrike" cap="none" normalizeH="0" baseline="0" dirty="0" smtClean="0">
                <a:ln>
                  <a:noFill/>
                </a:ln>
                <a:solidFill>
                  <a:srgbClr val="000000"/>
                </a:solidFill>
                <a:effectLst/>
                <a:latin typeface="+mn-lt"/>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altLang="it-IT" b="0" i="0" u="none" strike="noStrike" cap="none" normalizeH="0" baseline="0" dirty="0" smtClean="0">
              <a:ln>
                <a:noFill/>
              </a:ln>
              <a:solidFill>
                <a:srgbClr val="000000"/>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smtClean="0">
                <a:ln>
                  <a:noFill/>
                </a:ln>
                <a:solidFill>
                  <a:srgbClr val="000000"/>
                </a:solidFill>
                <a:effectLst/>
                <a:latin typeface="+mn-lt"/>
              </a:rPr>
              <a:t>L'UNEP realizza la sua missione incentivando, informando e mettendo in condizione le nazioni e le loro popolazioni di </a:t>
            </a:r>
            <a:r>
              <a:rPr kumimoji="0" lang="it-IT" altLang="it-IT" b="1" i="0" u="none" strike="noStrike" cap="none" normalizeH="0" baseline="0" dirty="0" smtClean="0">
                <a:ln>
                  <a:noFill/>
                </a:ln>
                <a:solidFill>
                  <a:srgbClr val="000000"/>
                </a:solidFill>
                <a:effectLst/>
                <a:latin typeface="+mn-lt"/>
              </a:rPr>
              <a:t>"migliorare la qualità della propria vita senza compromettere quella delle generazioni future"</a:t>
            </a:r>
            <a:r>
              <a:rPr kumimoji="0" lang="it-IT" altLang="it-IT" b="0" i="0" u="none" strike="noStrike" cap="none" normalizeH="0" baseline="0" dirty="0" smtClean="0">
                <a:ln>
                  <a:noFill/>
                </a:ln>
                <a:solidFill>
                  <a:srgbClr val="000000"/>
                </a:solidFill>
                <a:effectLst/>
                <a:latin typeface="+mn-lt"/>
              </a:rPr>
              <a:t>.</a:t>
            </a:r>
          </a:p>
        </p:txBody>
      </p:sp>
      <p:pic>
        <p:nvPicPr>
          <p:cNvPr id="2054" name="Picture 6" descr="stoccol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481" y="116632"/>
            <a:ext cx="3867150" cy="2324101"/>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a:stretch>
            <a:fillRect/>
          </a:stretch>
        </p:blipFill>
        <p:spPr>
          <a:xfrm>
            <a:off x="2267744" y="2002381"/>
            <a:ext cx="1076325" cy="1266825"/>
          </a:xfrm>
          <a:prstGeom prst="rect">
            <a:avLst/>
          </a:prstGeom>
        </p:spPr>
      </p:pic>
    </p:spTree>
    <p:extLst>
      <p:ext uri="{BB962C8B-B14F-4D97-AF65-F5344CB8AC3E}">
        <p14:creationId xmlns:p14="http://schemas.microsoft.com/office/powerpoint/2010/main" val="11671067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a:stretch>
            <a:fillRect/>
          </a:stretch>
        </p:blipFill>
        <p:spPr>
          <a:xfrm>
            <a:off x="4266015" y="-30514"/>
            <a:ext cx="4877985" cy="4152023"/>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692696"/>
            <a:ext cx="1687740" cy="2566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411760" y="692696"/>
            <a:ext cx="3024336" cy="523220"/>
          </a:xfrm>
          <a:prstGeom prst="rect">
            <a:avLst/>
          </a:prstGeom>
          <a:noFill/>
        </p:spPr>
        <p:txBody>
          <a:bodyPr wrap="square" rtlCol="0">
            <a:spAutoFit/>
          </a:bodyPr>
          <a:lstStyle/>
          <a:p>
            <a:r>
              <a:rPr lang="it-IT" sz="2800" b="1" dirty="0" smtClean="0"/>
              <a:t>1987</a:t>
            </a:r>
            <a:endParaRPr lang="it-IT" sz="2800" b="1" dirty="0"/>
          </a:p>
        </p:txBody>
      </p:sp>
      <p:sp>
        <p:nvSpPr>
          <p:cNvPr id="3" name="Rettangolo 2"/>
          <p:cNvSpPr/>
          <p:nvPr/>
        </p:nvSpPr>
        <p:spPr>
          <a:xfrm>
            <a:off x="0" y="3982810"/>
            <a:ext cx="8856984" cy="2862322"/>
          </a:xfrm>
          <a:prstGeom prst="rect">
            <a:avLst/>
          </a:prstGeom>
        </p:spPr>
        <p:txBody>
          <a:bodyPr wrap="square">
            <a:spAutoFit/>
          </a:bodyPr>
          <a:lstStyle/>
          <a:p>
            <a:r>
              <a:rPr lang="en-US" dirty="0" smtClean="0"/>
              <a:t>World </a:t>
            </a:r>
            <a:r>
              <a:rPr lang="en-US" dirty="0"/>
              <a:t>Commission on Environment and Development </a:t>
            </a:r>
          </a:p>
          <a:p>
            <a:r>
              <a:rPr lang="en-US" b="1" dirty="0" err="1"/>
              <a:t>Rapporto</a:t>
            </a:r>
            <a:r>
              <a:rPr lang="en-US" b="1" dirty="0"/>
              <a:t> </a:t>
            </a:r>
            <a:r>
              <a:rPr lang="en-US" b="1" dirty="0" err="1"/>
              <a:t>Brundtland</a:t>
            </a:r>
            <a:r>
              <a:rPr lang="en-US" b="1" dirty="0"/>
              <a:t> 1987: “Our common future</a:t>
            </a:r>
            <a:r>
              <a:rPr lang="en-US" dirty="0"/>
              <a:t>” </a:t>
            </a:r>
          </a:p>
          <a:p>
            <a:r>
              <a:rPr lang="it-IT" dirty="0"/>
              <a:t>L'umanità ha la possibilità di rendere sostenibile lo sviluppo, cioè di far sì che esso soddisfi i bisogni dell'attuale generazione senza compromettere la capacità di quelle future di rispondere ai loro</a:t>
            </a:r>
            <a:r>
              <a:rPr lang="it-IT" dirty="0" smtClean="0"/>
              <a:t>.  </a:t>
            </a:r>
          </a:p>
          <a:p>
            <a:r>
              <a:rPr lang="it-IT" b="1" dirty="0" smtClean="0"/>
              <a:t>"</a:t>
            </a:r>
            <a:r>
              <a:rPr lang="it-IT" b="1" dirty="0"/>
              <a:t>Lo sviluppo </a:t>
            </a:r>
            <a:r>
              <a:rPr lang="it-IT" b="1" dirty="0" smtClean="0"/>
              <a:t>sostenibile </a:t>
            </a:r>
            <a:r>
              <a:rPr lang="it-IT" b="1" dirty="0"/>
              <a:t>è </a:t>
            </a:r>
            <a:r>
              <a:rPr lang="it-IT" b="1" dirty="0" smtClean="0"/>
              <a:t>un </a:t>
            </a:r>
            <a:r>
              <a:rPr lang="it-IT" b="1" dirty="0"/>
              <a:t>processo di cambiamento </a:t>
            </a:r>
            <a:r>
              <a:rPr lang="it-IT" dirty="0"/>
              <a:t>tale per cui lo </a:t>
            </a:r>
            <a:r>
              <a:rPr lang="it-IT" b="1" dirty="0"/>
              <a:t>sfruttamento delle risorse, la direzione degli investimenti, l'orientamento dello sviluppo tecnologico e i cambiamenti istituzionali </a:t>
            </a:r>
            <a:r>
              <a:rPr lang="it-IT" dirty="0"/>
              <a:t>siano resi coerenti con i </a:t>
            </a:r>
            <a:r>
              <a:rPr lang="it-IT" b="1" dirty="0"/>
              <a:t>bisogni futuri </a:t>
            </a:r>
            <a:r>
              <a:rPr lang="it-IT" dirty="0"/>
              <a:t>oltre che con gli attuali</a:t>
            </a:r>
            <a:r>
              <a:rPr lang="it-IT" b="1" dirty="0"/>
              <a:t>" </a:t>
            </a:r>
            <a:endParaRPr lang="it-IT" dirty="0"/>
          </a:p>
          <a:p>
            <a:r>
              <a:rPr lang="it-IT" dirty="0"/>
              <a:t>I</a:t>
            </a:r>
            <a:r>
              <a:rPr lang="it-IT" b="1" dirty="0" smtClean="0"/>
              <a:t>l </a:t>
            </a:r>
            <a:r>
              <a:rPr lang="it-IT" b="1" dirty="0"/>
              <a:t>mondo si </a:t>
            </a:r>
            <a:r>
              <a:rPr lang="it-IT" b="1" dirty="0" smtClean="0"/>
              <a:t>trova </a:t>
            </a:r>
            <a:r>
              <a:rPr lang="it-IT" b="1" dirty="0"/>
              <a:t>davanti ad una "sfida globale" a cui può rispondere solo mediante l'assunzione di un nuovo modello di sviluppo definito "sostenibile". </a:t>
            </a:r>
          </a:p>
        </p:txBody>
      </p:sp>
      <p:sp>
        <p:nvSpPr>
          <p:cNvPr id="4" name="Ovale 3"/>
          <p:cNvSpPr/>
          <p:nvPr/>
        </p:nvSpPr>
        <p:spPr>
          <a:xfrm>
            <a:off x="4139952" y="245296"/>
            <a:ext cx="5004048" cy="4047799"/>
          </a:xfrm>
          <a:prstGeom prst="ellipse">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6025140" y="3798144"/>
            <a:ext cx="1489831" cy="400110"/>
          </a:xfrm>
          <a:prstGeom prst="rect">
            <a:avLst/>
          </a:prstGeom>
        </p:spPr>
        <p:txBody>
          <a:bodyPr wrap="none">
            <a:spAutoFit/>
          </a:bodyPr>
          <a:lstStyle/>
          <a:p>
            <a:r>
              <a:rPr lang="it-IT" sz="2000" b="1" dirty="0" smtClean="0">
                <a:solidFill>
                  <a:schemeClr val="bg2">
                    <a:lumMod val="50000"/>
                  </a:schemeClr>
                </a:solidFill>
              </a:rPr>
              <a:t>Istituzionale</a:t>
            </a:r>
            <a:endParaRPr lang="it-IT" sz="2000" dirty="0">
              <a:solidFill>
                <a:schemeClr val="bg2">
                  <a:lumMod val="50000"/>
                </a:schemeClr>
              </a:solidFill>
            </a:endParaRPr>
          </a:p>
        </p:txBody>
      </p:sp>
    </p:spTree>
    <p:extLst>
      <p:ext uri="{BB962C8B-B14F-4D97-AF65-F5344CB8AC3E}">
        <p14:creationId xmlns:p14="http://schemas.microsoft.com/office/powerpoint/2010/main" val="3190077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8" y="222195"/>
            <a:ext cx="8819147" cy="707886"/>
          </a:xfrm>
          <a:prstGeom prst="rect">
            <a:avLst/>
          </a:prstGeom>
        </p:spPr>
        <p:txBody>
          <a:bodyPr wrap="square">
            <a:spAutoFit/>
          </a:bodyPr>
          <a:lstStyle/>
          <a:p>
            <a:pPr algn="ctr"/>
            <a:r>
              <a:rPr lang="it-IT" sz="4000" b="1" dirty="0" smtClean="0">
                <a:ln w="9525">
                  <a:solidFill>
                    <a:prstClr val="white"/>
                  </a:solidFill>
                  <a:prstDash val="solid"/>
                </a:ln>
                <a:solidFill>
                  <a:srgbClr val="3E8853"/>
                </a:solidFill>
              </a:rPr>
              <a:t>Soluzioni integrali </a:t>
            </a:r>
          </a:p>
        </p:txBody>
      </p:sp>
      <p:sp>
        <p:nvSpPr>
          <p:cNvPr id="28" name="Segnaposto contenuto 2"/>
          <p:cNvSpPr txBox="1">
            <a:spLocks/>
          </p:cNvSpPr>
          <p:nvPr/>
        </p:nvSpPr>
        <p:spPr>
          <a:xfrm>
            <a:off x="539552" y="3429000"/>
            <a:ext cx="8395279" cy="2952328"/>
          </a:xfrm>
          <a:prstGeom prst="rect">
            <a:avLst/>
          </a:prstGeom>
          <a:solidFill>
            <a:schemeClr val="bg1">
              <a:lumMod val="95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000" dirty="0" smtClean="0"/>
              <a:t>Data </a:t>
            </a:r>
            <a:r>
              <a:rPr lang="it-IT" sz="2000" dirty="0"/>
              <a:t>l'ampiezza dei cambiamenti, non è più possibile trovare una risposta specifica e indipendente per ogni singola parte del problema. </a:t>
            </a:r>
            <a:endParaRPr lang="it-IT" sz="2000" dirty="0" smtClean="0"/>
          </a:p>
          <a:p>
            <a:pPr marL="0" indent="0">
              <a:buNone/>
            </a:pPr>
            <a:endParaRPr lang="it-IT" sz="2000" dirty="0">
              <a:solidFill>
                <a:schemeClr val="accent4">
                  <a:lumMod val="50000"/>
                </a:schemeClr>
              </a:solidFill>
            </a:endParaRPr>
          </a:p>
          <a:p>
            <a:pPr marL="0" indent="0">
              <a:buNone/>
            </a:pPr>
            <a:r>
              <a:rPr lang="it-IT" sz="2000" dirty="0" smtClean="0">
                <a:solidFill>
                  <a:schemeClr val="accent4">
                    <a:lumMod val="50000"/>
                  </a:schemeClr>
                </a:solidFill>
              </a:rPr>
              <a:t>È </a:t>
            </a:r>
            <a:r>
              <a:rPr lang="it-IT" sz="2000" dirty="0">
                <a:solidFill>
                  <a:schemeClr val="accent4">
                    <a:lumMod val="50000"/>
                  </a:schemeClr>
                </a:solidFill>
              </a:rPr>
              <a:t>fondamentale cercare soluzioni integrali, che considerino le interazioni dei </a:t>
            </a:r>
            <a:r>
              <a:rPr lang="it-IT" sz="2000" b="1" dirty="0">
                <a:solidFill>
                  <a:schemeClr val="accent4">
                    <a:lumMod val="50000"/>
                  </a:schemeClr>
                </a:solidFill>
              </a:rPr>
              <a:t>sistemi naturali </a:t>
            </a:r>
            <a:r>
              <a:rPr lang="it-IT" sz="2000" dirty="0">
                <a:solidFill>
                  <a:schemeClr val="accent4">
                    <a:lumMod val="50000"/>
                  </a:schemeClr>
                </a:solidFill>
              </a:rPr>
              <a:t>tra loro e con i </a:t>
            </a:r>
            <a:r>
              <a:rPr lang="it-IT" sz="2000" b="1" dirty="0">
                <a:solidFill>
                  <a:schemeClr val="accent4">
                    <a:lumMod val="50000"/>
                  </a:schemeClr>
                </a:solidFill>
              </a:rPr>
              <a:t>sistemi sociali</a:t>
            </a:r>
            <a:r>
              <a:rPr lang="it-IT" sz="2000" dirty="0"/>
              <a:t>. </a:t>
            </a:r>
            <a:endParaRPr lang="it-IT" sz="2000" dirty="0" smtClean="0"/>
          </a:p>
          <a:p>
            <a:pPr marL="0" indent="0">
              <a:buNone/>
            </a:pPr>
            <a:r>
              <a:rPr lang="it-IT" sz="2000" b="1" dirty="0" smtClean="0"/>
              <a:t>Non </a:t>
            </a:r>
            <a:r>
              <a:rPr lang="it-IT" sz="2000" b="1" dirty="0"/>
              <a:t>ci sono due crisi separate, una ambientale e un'altra sociale, bensì una sola e complessa crisi socio-ambientale. </a:t>
            </a:r>
            <a:endParaRPr lang="it-IT" sz="2000" b="1" dirty="0" smtClean="0"/>
          </a:p>
          <a:p>
            <a:pPr marL="0" indent="0">
              <a:buNone/>
            </a:pPr>
            <a:r>
              <a:rPr lang="it-IT" sz="2000" b="1" dirty="0" smtClean="0">
                <a:solidFill>
                  <a:schemeClr val="accent4">
                    <a:lumMod val="50000"/>
                  </a:schemeClr>
                </a:solidFill>
              </a:rPr>
              <a:t>Le </a:t>
            </a:r>
            <a:r>
              <a:rPr lang="it-IT" sz="2000" b="1" dirty="0">
                <a:solidFill>
                  <a:schemeClr val="accent4">
                    <a:lumMod val="50000"/>
                  </a:schemeClr>
                </a:solidFill>
              </a:rPr>
              <a:t>direttrici per la soluzione richiedono un approccio </a:t>
            </a:r>
            <a:r>
              <a:rPr lang="it-IT" sz="2000" b="1" dirty="0" smtClean="0">
                <a:solidFill>
                  <a:schemeClr val="accent4">
                    <a:lumMod val="50000"/>
                  </a:schemeClr>
                </a:solidFill>
              </a:rPr>
              <a:t>integrale</a:t>
            </a:r>
          </a:p>
        </p:txBody>
      </p:sp>
      <p:pic>
        <p:nvPicPr>
          <p:cNvPr id="2" name="Immagine 1"/>
          <p:cNvPicPr>
            <a:picLocks noChangeAspect="1"/>
          </p:cNvPicPr>
          <p:nvPr/>
        </p:nvPicPr>
        <p:blipFill>
          <a:blip r:embed="rId3"/>
          <a:stretch>
            <a:fillRect/>
          </a:stretch>
        </p:blipFill>
        <p:spPr>
          <a:xfrm>
            <a:off x="7884368" y="245462"/>
            <a:ext cx="1109223" cy="1755886"/>
          </a:xfrm>
          <a:prstGeom prst="rect">
            <a:avLst/>
          </a:prstGeom>
        </p:spPr>
      </p:pic>
    </p:spTree>
    <p:extLst>
      <p:ext uri="{BB962C8B-B14F-4D97-AF65-F5344CB8AC3E}">
        <p14:creationId xmlns:p14="http://schemas.microsoft.com/office/powerpoint/2010/main" val="2524539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Risultati immagini per obiettivi di sviluppo sostenibile 2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236662"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4434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692696"/>
            <a:ext cx="6552728" cy="954107"/>
          </a:xfrm>
          <a:prstGeom prst="rect">
            <a:avLst/>
          </a:prstGeom>
        </p:spPr>
        <p:txBody>
          <a:bodyPr wrap="square">
            <a:spAutoFit/>
          </a:bodyPr>
          <a:lstStyle/>
          <a:p>
            <a:r>
              <a:rPr lang="it-IT" sz="2800" dirty="0"/>
              <a:t>La Terza Rivoluzione Industriale </a:t>
            </a:r>
            <a:r>
              <a:rPr lang="it-IT" sz="2800" dirty="0" smtClean="0"/>
              <a:t>per </a:t>
            </a:r>
            <a:r>
              <a:rPr lang="it-IT" sz="2800" dirty="0"/>
              <a:t>accedere </a:t>
            </a:r>
            <a:r>
              <a:rPr lang="it-IT" sz="2800" dirty="0" smtClean="0"/>
              <a:t>all’era </a:t>
            </a:r>
            <a:r>
              <a:rPr lang="it-IT" sz="2800" dirty="0" err="1"/>
              <a:t>postcarbonio</a:t>
            </a:r>
            <a:r>
              <a:rPr lang="it-IT" sz="2800" dirty="0" smtClean="0"/>
              <a:t>”</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332656"/>
            <a:ext cx="1961129" cy="297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395536" y="1805606"/>
            <a:ext cx="5184576" cy="1754326"/>
          </a:xfrm>
          <a:prstGeom prst="rect">
            <a:avLst/>
          </a:prstGeom>
          <a:solidFill>
            <a:schemeClr val="accent5">
              <a:lumMod val="20000"/>
              <a:lumOff val="80000"/>
            </a:schemeClr>
          </a:solidFill>
        </p:spPr>
        <p:txBody>
          <a:bodyPr wrap="square">
            <a:spAutoFit/>
          </a:bodyPr>
          <a:lstStyle/>
          <a:p>
            <a:r>
              <a:rPr lang="it-IT" b="1" dirty="0" smtClean="0"/>
              <a:t>i </a:t>
            </a:r>
            <a:r>
              <a:rPr lang="it-IT" b="1" dirty="0"/>
              <a:t>«cinque pilastri</a:t>
            </a:r>
            <a:r>
              <a:rPr lang="it-IT" b="1" dirty="0" smtClean="0"/>
              <a:t>»</a:t>
            </a:r>
          </a:p>
          <a:p>
            <a:r>
              <a:rPr lang="it-IT" dirty="0" smtClean="0"/>
              <a:t>l’uso di </a:t>
            </a:r>
            <a:r>
              <a:rPr lang="it-IT" dirty="0"/>
              <a:t>energie </a:t>
            </a:r>
            <a:r>
              <a:rPr lang="it-IT" dirty="0" smtClean="0"/>
              <a:t>rinnovabili </a:t>
            </a:r>
          </a:p>
          <a:p>
            <a:r>
              <a:rPr lang="it-IT" dirty="0" smtClean="0"/>
              <a:t>conversione </a:t>
            </a:r>
            <a:r>
              <a:rPr lang="it-IT" dirty="0"/>
              <a:t>degli edifici in piccole centrali </a:t>
            </a:r>
            <a:r>
              <a:rPr lang="it-IT" dirty="0" smtClean="0"/>
              <a:t>elettriche</a:t>
            </a:r>
          </a:p>
          <a:p>
            <a:r>
              <a:rPr lang="it-IT" dirty="0" smtClean="0"/>
              <a:t>stoccaggio </a:t>
            </a:r>
            <a:r>
              <a:rPr lang="it-IT" dirty="0"/>
              <a:t>di energia verde con </a:t>
            </a:r>
            <a:r>
              <a:rPr lang="it-IT" dirty="0" smtClean="0"/>
              <a:t>l’idrogeno </a:t>
            </a:r>
          </a:p>
          <a:p>
            <a:r>
              <a:rPr lang="it-IT" dirty="0" smtClean="0"/>
              <a:t>creazione </a:t>
            </a:r>
            <a:r>
              <a:rPr lang="it-IT" dirty="0"/>
              <a:t>di una rete energetica di nodi </a:t>
            </a:r>
            <a:r>
              <a:rPr lang="it-IT" dirty="0" smtClean="0"/>
              <a:t>interconnessi</a:t>
            </a:r>
          </a:p>
          <a:p>
            <a:r>
              <a:rPr lang="it-IT" dirty="0" smtClean="0"/>
              <a:t>l’utilizzo </a:t>
            </a:r>
            <a:r>
              <a:rPr lang="it-IT" dirty="0"/>
              <a:t>di veicoli elettrici </a:t>
            </a:r>
          </a:p>
        </p:txBody>
      </p:sp>
      <p:sp>
        <p:nvSpPr>
          <p:cNvPr id="4" name="Rettangolo 3"/>
          <p:cNvSpPr/>
          <p:nvPr/>
        </p:nvSpPr>
        <p:spPr>
          <a:xfrm>
            <a:off x="395536" y="4797152"/>
            <a:ext cx="5472608" cy="1477328"/>
          </a:xfrm>
          <a:prstGeom prst="rect">
            <a:avLst/>
          </a:prstGeom>
          <a:solidFill>
            <a:schemeClr val="accent3">
              <a:lumMod val="20000"/>
              <a:lumOff val="80000"/>
            </a:schemeClr>
          </a:solidFill>
        </p:spPr>
        <p:txBody>
          <a:bodyPr wrap="square">
            <a:spAutoFit/>
          </a:bodyPr>
          <a:lstStyle/>
          <a:p>
            <a:r>
              <a:rPr lang="it-IT" dirty="0" err="1" smtClean="0"/>
              <a:t>Etá</a:t>
            </a:r>
            <a:r>
              <a:rPr lang="it-IT" dirty="0" smtClean="0"/>
              <a:t> </a:t>
            </a:r>
            <a:r>
              <a:rPr lang="it-IT" dirty="0"/>
              <a:t>della </a:t>
            </a:r>
            <a:r>
              <a:rPr lang="it-IT" dirty="0" smtClean="0"/>
              <a:t>resilienza e passaggio </a:t>
            </a:r>
            <a:r>
              <a:rPr lang="it-IT" dirty="0"/>
              <a:t>ad un’era post carbonio </a:t>
            </a:r>
            <a:endParaRPr lang="it-IT" dirty="0" smtClean="0"/>
          </a:p>
          <a:p>
            <a:r>
              <a:rPr lang="it-IT" dirty="0" smtClean="0"/>
              <a:t>Settori </a:t>
            </a:r>
            <a:r>
              <a:rPr lang="it-IT" dirty="0"/>
              <a:t>chiave dell’economia </a:t>
            </a:r>
            <a:r>
              <a:rPr lang="it-IT" dirty="0" smtClean="0"/>
              <a:t>si </a:t>
            </a:r>
            <a:r>
              <a:rPr lang="it-IT" dirty="0"/>
              <a:t>stanno </a:t>
            </a:r>
            <a:r>
              <a:rPr lang="it-IT" dirty="0" smtClean="0"/>
              <a:t>sganciando </a:t>
            </a:r>
            <a:r>
              <a:rPr lang="it-IT" dirty="0"/>
              <a:t>dai combustibili fossili a favore dell’energia solare ed eolica, più </a:t>
            </a:r>
            <a:r>
              <a:rPr lang="it-IT" dirty="0" smtClean="0"/>
              <a:t>convenienti e </a:t>
            </a:r>
            <a:r>
              <a:rPr lang="it-IT" dirty="0"/>
              <a:t>accompagnate da nuove opportunità di business ed occupazione. </a:t>
            </a:r>
          </a:p>
        </p:txBody>
      </p:sp>
      <p:pic>
        <p:nvPicPr>
          <p:cNvPr id="25" name="Immagine 24"/>
          <p:cNvPicPr>
            <a:picLocks noChangeAspect="1"/>
          </p:cNvPicPr>
          <p:nvPr/>
        </p:nvPicPr>
        <p:blipFill>
          <a:blip r:embed="rId3"/>
          <a:stretch>
            <a:fillRect/>
          </a:stretch>
        </p:blipFill>
        <p:spPr>
          <a:xfrm>
            <a:off x="6994807" y="3789040"/>
            <a:ext cx="1724025" cy="2657475"/>
          </a:xfrm>
          <a:prstGeom prst="rect">
            <a:avLst/>
          </a:prstGeom>
        </p:spPr>
      </p:pic>
    </p:spTree>
    <p:extLst>
      <p:ext uri="{BB962C8B-B14F-4D97-AF65-F5344CB8AC3E}">
        <p14:creationId xmlns:p14="http://schemas.microsoft.com/office/powerpoint/2010/main" val="42714000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b="1" dirty="0">
                <a:solidFill>
                  <a:srgbClr val="C00000"/>
                </a:solidFill>
              </a:rPr>
              <a:t>Transizione ecologica e nuovi stili di vita e produzione, tra necessità e resistenza al cambiamento </a:t>
            </a:r>
            <a:br>
              <a:rPr lang="it-IT" sz="2800" b="1" dirty="0">
                <a:solidFill>
                  <a:srgbClr val="C00000"/>
                </a:solidFill>
              </a:rPr>
            </a:br>
            <a:endParaRPr lang="it-IT" sz="2800" b="1" dirty="0">
              <a:solidFill>
                <a:srgbClr val="C00000"/>
              </a:solidFill>
            </a:endParaRPr>
          </a:p>
        </p:txBody>
      </p:sp>
      <p:sp>
        <p:nvSpPr>
          <p:cNvPr id="3" name="Segnaposto contenuto 2"/>
          <p:cNvSpPr>
            <a:spLocks noGrp="1"/>
          </p:cNvSpPr>
          <p:nvPr>
            <p:ph idx="1"/>
          </p:nvPr>
        </p:nvSpPr>
        <p:spPr>
          <a:xfrm>
            <a:off x="539552" y="1916832"/>
            <a:ext cx="8229600" cy="3456384"/>
          </a:xfrm>
          <a:solidFill>
            <a:schemeClr val="bg2">
              <a:lumMod val="75000"/>
            </a:schemeClr>
          </a:solidFill>
        </p:spPr>
        <p:txBody>
          <a:bodyPr>
            <a:normAutofit lnSpcReduction="10000"/>
          </a:bodyPr>
          <a:lstStyle/>
          <a:p>
            <a:pPr marL="0" indent="0">
              <a:lnSpc>
                <a:spcPct val="160000"/>
              </a:lnSpc>
              <a:buNone/>
            </a:pPr>
            <a:r>
              <a:rPr lang="it-IT" dirty="0" smtClean="0"/>
              <a:t>Necessità di una transizione Ecologica</a:t>
            </a:r>
          </a:p>
          <a:p>
            <a:pPr marL="0" indent="0">
              <a:lnSpc>
                <a:spcPct val="160000"/>
              </a:lnSpc>
              <a:buNone/>
            </a:pPr>
            <a:r>
              <a:rPr lang="it-IT" dirty="0" smtClean="0"/>
              <a:t>La transizione è cominciata da tempo</a:t>
            </a:r>
          </a:p>
          <a:p>
            <a:pPr marL="0" indent="0">
              <a:lnSpc>
                <a:spcPct val="160000"/>
              </a:lnSpc>
              <a:buNone/>
            </a:pPr>
            <a:r>
              <a:rPr lang="it-IT" dirty="0" smtClean="0"/>
              <a:t>Necessità di nuovi stili di produzione</a:t>
            </a:r>
          </a:p>
          <a:p>
            <a:pPr marL="0" indent="0">
              <a:lnSpc>
                <a:spcPct val="160000"/>
              </a:lnSpc>
              <a:buNone/>
            </a:pPr>
            <a:r>
              <a:rPr lang="it-IT" dirty="0" smtClean="0"/>
              <a:t>Necessità di nuovi stili di vita</a:t>
            </a:r>
          </a:p>
          <a:p>
            <a:pPr marL="0" indent="0">
              <a:lnSpc>
                <a:spcPct val="160000"/>
              </a:lnSpc>
              <a:buNone/>
            </a:pPr>
            <a:endParaRPr lang="it-IT" dirty="0" smtClean="0"/>
          </a:p>
          <a:p>
            <a:pPr marL="0" indent="0">
              <a:lnSpc>
                <a:spcPct val="160000"/>
              </a:lnSpc>
              <a:buNone/>
            </a:pPr>
            <a:endParaRPr lang="it-IT" dirty="0"/>
          </a:p>
        </p:txBody>
      </p:sp>
    </p:spTree>
    <p:extLst>
      <p:ext uri="{BB962C8B-B14F-4D97-AF65-F5344CB8AC3E}">
        <p14:creationId xmlns:p14="http://schemas.microsoft.com/office/powerpoint/2010/main" val="4204286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cdn1.www.greenstyle.it/wp-content/uploads/2017/01/13087881_1305294586167371_820120762541343703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47" y="879921"/>
            <a:ext cx="8453603" cy="4421287"/>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611560" y="190775"/>
            <a:ext cx="6552728" cy="461665"/>
          </a:xfrm>
          <a:prstGeom prst="rect">
            <a:avLst/>
          </a:prstGeom>
          <a:solidFill>
            <a:srgbClr val="0070C0"/>
          </a:solidFill>
        </p:spPr>
        <p:txBody>
          <a:bodyPr wrap="square">
            <a:spAutoFit/>
          </a:bodyPr>
          <a:lstStyle/>
          <a:p>
            <a:r>
              <a:rPr lang="it-IT" sz="2400" b="1" dirty="0">
                <a:solidFill>
                  <a:schemeClr val="bg1"/>
                </a:solidFill>
              </a:rPr>
              <a:t>Olanda : </a:t>
            </a:r>
            <a:r>
              <a:rPr lang="it-IT" sz="2400" b="1" dirty="0" smtClean="0">
                <a:solidFill>
                  <a:schemeClr val="bg1"/>
                </a:solidFill>
              </a:rPr>
              <a:t>treni elettrici alimentati solo dal vento </a:t>
            </a:r>
            <a:endParaRPr lang="it-IT" sz="2400" b="1" dirty="0">
              <a:solidFill>
                <a:schemeClr val="bg1"/>
              </a:solidFill>
            </a:endParaRPr>
          </a:p>
        </p:txBody>
      </p:sp>
      <p:sp>
        <p:nvSpPr>
          <p:cNvPr id="3" name="Rettangolo 2"/>
          <p:cNvSpPr/>
          <p:nvPr/>
        </p:nvSpPr>
        <p:spPr>
          <a:xfrm>
            <a:off x="197847" y="5551811"/>
            <a:ext cx="8190576" cy="1200329"/>
          </a:xfrm>
          <a:prstGeom prst="rect">
            <a:avLst/>
          </a:prstGeom>
        </p:spPr>
        <p:txBody>
          <a:bodyPr wrap="square">
            <a:spAutoFit/>
          </a:bodyPr>
          <a:lstStyle/>
          <a:p>
            <a:r>
              <a:rPr lang="it-IT" sz="2400" u="none" dirty="0" smtClean="0"/>
              <a:t>In </a:t>
            </a:r>
            <a:r>
              <a:rPr lang="it-IT" sz="2400" b="1" u="none" dirty="0" smtClean="0"/>
              <a:t>Olanda</a:t>
            </a:r>
            <a:r>
              <a:rPr lang="it-IT" sz="2400" u="none" dirty="0" smtClean="0"/>
              <a:t> dal 1 gennaio 2017  tutti i treni a zero emissioni sono alimentati al 100% da </a:t>
            </a:r>
            <a:r>
              <a:rPr lang="it-IT" sz="2400" b="1" u="none" dirty="0" smtClean="0"/>
              <a:t>energia eolica</a:t>
            </a:r>
            <a:r>
              <a:rPr lang="it-IT" sz="2400" u="none" dirty="0" smtClean="0"/>
              <a:t>. </a:t>
            </a:r>
          </a:p>
          <a:p>
            <a:endParaRPr lang="it-IT" sz="2400" u="none" dirty="0" smtClean="0"/>
          </a:p>
        </p:txBody>
      </p:sp>
    </p:spTree>
    <p:extLst>
      <p:ext uri="{BB962C8B-B14F-4D97-AF65-F5344CB8AC3E}">
        <p14:creationId xmlns:p14="http://schemas.microsoft.com/office/powerpoint/2010/main" val="4471139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EA5117C-0015-4A0D-919F-A554FD6894CF}"/>
              </a:ext>
            </a:extLst>
          </p:cNvPr>
          <p:cNvSpPr txBox="1"/>
          <p:nvPr/>
        </p:nvSpPr>
        <p:spPr>
          <a:xfrm>
            <a:off x="395536" y="548680"/>
            <a:ext cx="8352928" cy="461665"/>
          </a:xfrm>
          <a:prstGeom prst="rect">
            <a:avLst/>
          </a:prstGeom>
          <a:solidFill>
            <a:schemeClr val="accent1">
              <a:lumMod val="20000"/>
              <a:lumOff val="80000"/>
            </a:schemeClr>
          </a:solidFill>
        </p:spPr>
        <p:txBody>
          <a:bodyPr wrap="square" rtlCol="0">
            <a:spAutoFit/>
          </a:bodyPr>
          <a:lstStyle/>
          <a:p>
            <a:r>
              <a:rPr lang="it-IT" sz="2250" b="1" dirty="0">
                <a:solidFill>
                  <a:srgbClr val="000099"/>
                </a:solidFill>
              </a:rPr>
              <a:t>In </a:t>
            </a:r>
            <a:r>
              <a:rPr lang="it-IT" sz="2250" b="1" dirty="0" smtClean="0">
                <a:solidFill>
                  <a:srgbClr val="000099"/>
                </a:solidFill>
              </a:rPr>
              <a:t>DANIMARCA  </a:t>
            </a:r>
            <a:r>
              <a:rPr lang="it-IT" sz="2400" b="1" dirty="0"/>
              <a:t>Intero stato green entro il </a:t>
            </a:r>
            <a:r>
              <a:rPr lang="it-IT" sz="2400" b="1" dirty="0" smtClean="0"/>
              <a:t>2050</a:t>
            </a:r>
            <a:endParaRPr lang="it-IT" sz="2250" b="1" dirty="0">
              <a:solidFill>
                <a:srgbClr val="000099"/>
              </a:solidFill>
            </a:endParaRPr>
          </a:p>
        </p:txBody>
      </p:sp>
      <p:pic>
        <p:nvPicPr>
          <p:cNvPr id="5" name="Immagine 4">
            <a:extLst>
              <a:ext uri="{FF2B5EF4-FFF2-40B4-BE49-F238E27FC236}">
                <a16:creationId xmlns:a16="http://schemas.microsoft.com/office/drawing/2014/main" id="{6D8F5219-BD6B-463B-BF3F-85F844AF848A}"/>
              </a:ext>
            </a:extLst>
          </p:cNvPr>
          <p:cNvPicPr>
            <a:picLocks noChangeAspect="1"/>
          </p:cNvPicPr>
          <p:nvPr/>
        </p:nvPicPr>
        <p:blipFill>
          <a:blip r:embed="rId3"/>
          <a:stretch>
            <a:fillRect/>
          </a:stretch>
        </p:blipFill>
        <p:spPr>
          <a:xfrm>
            <a:off x="116311" y="4364698"/>
            <a:ext cx="3991920" cy="2142236"/>
          </a:xfrm>
          <a:prstGeom prst="rect">
            <a:avLst/>
          </a:prstGeom>
        </p:spPr>
      </p:pic>
      <p:sp>
        <p:nvSpPr>
          <p:cNvPr id="6" name="CasellaDiTesto 5">
            <a:extLst>
              <a:ext uri="{FF2B5EF4-FFF2-40B4-BE49-F238E27FC236}">
                <a16:creationId xmlns:a16="http://schemas.microsoft.com/office/drawing/2014/main" id="{28A2B3D3-41EF-42FA-A73D-73AFAAE50179}"/>
              </a:ext>
            </a:extLst>
          </p:cNvPr>
          <p:cNvSpPr txBox="1"/>
          <p:nvPr/>
        </p:nvSpPr>
        <p:spPr>
          <a:xfrm>
            <a:off x="500000" y="1582215"/>
            <a:ext cx="5800192" cy="380873"/>
          </a:xfrm>
          <a:prstGeom prst="rect">
            <a:avLst/>
          </a:prstGeom>
          <a:noFill/>
        </p:spPr>
        <p:txBody>
          <a:bodyPr wrap="square" rtlCol="0">
            <a:spAutoFit/>
          </a:bodyPr>
          <a:lstStyle/>
          <a:p>
            <a:r>
              <a:rPr lang="it-IT" sz="1875" b="1" dirty="0" err="1" smtClean="0"/>
              <a:t>Copenhagen</a:t>
            </a:r>
            <a:r>
              <a:rPr lang="it-IT" sz="1875" b="1" dirty="0" smtClean="0"/>
              <a:t>, capitale </a:t>
            </a:r>
            <a:r>
              <a:rPr lang="it-IT" sz="1875" b="1" dirty="0"/>
              <a:t>europea del traffico green</a:t>
            </a:r>
          </a:p>
        </p:txBody>
      </p:sp>
      <p:pic>
        <p:nvPicPr>
          <p:cNvPr id="7" name="Immagine 6">
            <a:extLst>
              <a:ext uri="{FF2B5EF4-FFF2-40B4-BE49-F238E27FC236}">
                <a16:creationId xmlns:a16="http://schemas.microsoft.com/office/drawing/2014/main" id="{B916FE90-7F95-423B-9429-FEB9FD6575DD}"/>
              </a:ext>
            </a:extLst>
          </p:cNvPr>
          <p:cNvPicPr>
            <a:picLocks noChangeAspect="1"/>
          </p:cNvPicPr>
          <p:nvPr/>
        </p:nvPicPr>
        <p:blipFill>
          <a:blip r:embed="rId4"/>
          <a:stretch>
            <a:fillRect/>
          </a:stretch>
        </p:blipFill>
        <p:spPr>
          <a:xfrm>
            <a:off x="1467664" y="2411874"/>
            <a:ext cx="1364456" cy="1121569"/>
          </a:xfrm>
          <a:prstGeom prst="rect">
            <a:avLst/>
          </a:prstGeom>
          <a:ln>
            <a:solidFill>
              <a:srgbClr val="000099"/>
            </a:solidFill>
          </a:ln>
        </p:spPr>
      </p:pic>
      <p:sp>
        <p:nvSpPr>
          <p:cNvPr id="8" name="CasellaDiTesto 7">
            <a:extLst>
              <a:ext uri="{FF2B5EF4-FFF2-40B4-BE49-F238E27FC236}">
                <a16:creationId xmlns:a16="http://schemas.microsoft.com/office/drawing/2014/main" id="{A7C24C38-025A-43A5-9819-9C703CE385D9}"/>
              </a:ext>
            </a:extLst>
          </p:cNvPr>
          <p:cNvSpPr txBox="1"/>
          <p:nvPr/>
        </p:nvSpPr>
        <p:spPr>
          <a:xfrm>
            <a:off x="2832120" y="2629145"/>
            <a:ext cx="2531968" cy="380873"/>
          </a:xfrm>
          <a:prstGeom prst="rect">
            <a:avLst/>
          </a:prstGeom>
          <a:noFill/>
        </p:spPr>
        <p:txBody>
          <a:bodyPr wrap="square" rtlCol="0">
            <a:spAutoFit/>
          </a:bodyPr>
          <a:lstStyle/>
          <a:p>
            <a:r>
              <a:rPr lang="it-IT" sz="1875" b="1" i="1" dirty="0">
                <a:solidFill>
                  <a:srgbClr val="000099"/>
                </a:solidFill>
              </a:rPr>
              <a:t>265.200 contro 252.600</a:t>
            </a:r>
            <a:endParaRPr lang="it-IT" sz="1875" b="1" dirty="0">
              <a:solidFill>
                <a:srgbClr val="000099"/>
              </a:solidFill>
            </a:endParaRPr>
          </a:p>
        </p:txBody>
      </p:sp>
      <p:pic>
        <p:nvPicPr>
          <p:cNvPr id="9" name="Immagine 8">
            <a:extLst>
              <a:ext uri="{FF2B5EF4-FFF2-40B4-BE49-F238E27FC236}">
                <a16:creationId xmlns:a16="http://schemas.microsoft.com/office/drawing/2014/main" id="{3A2DABE2-AA64-4A57-9E7C-9883429B01AE}"/>
              </a:ext>
            </a:extLst>
          </p:cNvPr>
          <p:cNvPicPr>
            <a:picLocks noChangeAspect="1"/>
          </p:cNvPicPr>
          <p:nvPr/>
        </p:nvPicPr>
        <p:blipFill>
          <a:blip r:embed="rId5"/>
          <a:stretch>
            <a:fillRect/>
          </a:stretch>
        </p:blipFill>
        <p:spPr>
          <a:xfrm>
            <a:off x="5364088" y="2534958"/>
            <a:ext cx="1607344" cy="950119"/>
          </a:xfrm>
          <a:prstGeom prst="rect">
            <a:avLst/>
          </a:prstGeom>
          <a:ln>
            <a:solidFill>
              <a:srgbClr val="000099"/>
            </a:solidFill>
          </a:ln>
        </p:spPr>
      </p:pic>
      <p:pic>
        <p:nvPicPr>
          <p:cNvPr id="10" name="Immagine 9">
            <a:extLst>
              <a:ext uri="{FF2B5EF4-FFF2-40B4-BE49-F238E27FC236}">
                <a16:creationId xmlns:a16="http://schemas.microsoft.com/office/drawing/2014/main" id="{EAC0E4DC-F054-4E29-AE92-1878DA6D34C6}"/>
              </a:ext>
            </a:extLst>
          </p:cNvPr>
          <p:cNvPicPr>
            <a:picLocks noChangeAspect="1"/>
          </p:cNvPicPr>
          <p:nvPr/>
        </p:nvPicPr>
        <p:blipFill>
          <a:blip r:embed="rId6"/>
          <a:stretch>
            <a:fillRect/>
          </a:stretch>
        </p:blipFill>
        <p:spPr>
          <a:xfrm>
            <a:off x="4153808" y="4056947"/>
            <a:ext cx="4890291" cy="2449987"/>
          </a:xfrm>
          <a:prstGeom prst="rect">
            <a:avLst/>
          </a:prstGeom>
        </p:spPr>
      </p:pic>
    </p:spTree>
    <p:extLst>
      <p:ext uri="{BB962C8B-B14F-4D97-AF65-F5344CB8AC3E}">
        <p14:creationId xmlns:p14="http://schemas.microsoft.com/office/powerpoint/2010/main" val="3106930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260648"/>
            <a:ext cx="6858000" cy="2123658"/>
          </a:xfrm>
          <a:prstGeom prst="rect">
            <a:avLst/>
          </a:prstGeom>
        </p:spPr>
        <p:txBody>
          <a:bodyPr wrap="square">
            <a:spAutoFit/>
          </a:bodyPr>
          <a:lstStyle/>
          <a:p>
            <a:endParaRPr lang="it-IT" sz="2800" cap="all" dirty="0">
              <a:solidFill>
                <a:srgbClr val="000000"/>
              </a:solidFill>
            </a:endParaRPr>
          </a:p>
          <a:p>
            <a:endParaRPr lang="it-IT" sz="1600" dirty="0" smtClean="0">
              <a:solidFill>
                <a:srgbClr val="000000"/>
              </a:solidFill>
            </a:endParaRPr>
          </a:p>
          <a:p>
            <a:endParaRPr lang="it-IT" sz="1600" dirty="0">
              <a:solidFill>
                <a:srgbClr val="000000"/>
              </a:solidFill>
            </a:endParaRPr>
          </a:p>
          <a:p>
            <a:r>
              <a:rPr lang="it-IT" sz="1600" dirty="0" smtClean="0">
                <a:solidFill>
                  <a:srgbClr val="000000"/>
                </a:solidFill>
              </a:rPr>
              <a:t>Ursula Von </a:t>
            </a:r>
            <a:r>
              <a:rPr lang="it-IT" sz="1600" dirty="0" err="1">
                <a:solidFill>
                  <a:srgbClr val="000000"/>
                </a:solidFill>
              </a:rPr>
              <a:t>der</a:t>
            </a:r>
            <a:r>
              <a:rPr lang="it-IT" sz="1600" dirty="0">
                <a:solidFill>
                  <a:srgbClr val="000000"/>
                </a:solidFill>
              </a:rPr>
              <a:t> </a:t>
            </a:r>
            <a:r>
              <a:rPr lang="it-IT" sz="1600" dirty="0" err="1">
                <a:solidFill>
                  <a:srgbClr val="000000"/>
                </a:solidFill>
              </a:rPr>
              <a:t>Leyen</a:t>
            </a:r>
            <a:r>
              <a:rPr lang="it-IT" sz="1600" dirty="0">
                <a:solidFill>
                  <a:srgbClr val="000000"/>
                </a:solidFill>
              </a:rPr>
              <a:t> </a:t>
            </a:r>
            <a:endParaRPr lang="it-IT" sz="1600" dirty="0" smtClean="0">
              <a:solidFill>
                <a:srgbClr val="000000"/>
              </a:solidFill>
            </a:endParaRPr>
          </a:p>
          <a:p>
            <a:endParaRPr lang="it-IT" sz="2800" dirty="0" smtClean="0">
              <a:solidFill>
                <a:srgbClr val="000000"/>
              </a:solidFill>
            </a:endParaRPr>
          </a:p>
          <a:p>
            <a:r>
              <a:rPr lang="it-IT" sz="2800" dirty="0" err="1" smtClean="0">
                <a:solidFill>
                  <a:srgbClr val="000000"/>
                </a:solidFill>
              </a:rPr>
              <a:t>European</a:t>
            </a:r>
            <a:r>
              <a:rPr lang="it-IT" sz="2800" dirty="0" smtClean="0">
                <a:solidFill>
                  <a:srgbClr val="000000"/>
                </a:solidFill>
              </a:rPr>
              <a:t> </a:t>
            </a:r>
            <a:r>
              <a:rPr lang="it-IT" sz="2800" dirty="0">
                <a:solidFill>
                  <a:srgbClr val="000000"/>
                </a:solidFill>
              </a:rPr>
              <a:t>Green Deal: 50 azioni entro il 2050</a:t>
            </a:r>
            <a:endParaRPr lang="it-IT" sz="2800" i="0" dirty="0">
              <a:solidFill>
                <a:srgbClr val="000000"/>
              </a:solidFill>
              <a:effectLst/>
            </a:endParaRPr>
          </a:p>
        </p:txBody>
      </p:sp>
      <p:sp>
        <p:nvSpPr>
          <p:cNvPr id="3" name="Rettangolo 2"/>
          <p:cNvSpPr/>
          <p:nvPr/>
        </p:nvSpPr>
        <p:spPr>
          <a:xfrm>
            <a:off x="395536" y="3068960"/>
            <a:ext cx="7704856" cy="3416320"/>
          </a:xfrm>
          <a:prstGeom prst="rect">
            <a:avLst/>
          </a:prstGeom>
        </p:spPr>
        <p:txBody>
          <a:bodyPr wrap="square">
            <a:spAutoFit/>
          </a:bodyPr>
          <a:lstStyle/>
          <a:p>
            <a:r>
              <a:rPr lang="it-IT" b="1" dirty="0" smtClean="0">
                <a:solidFill>
                  <a:srgbClr val="000000"/>
                </a:solidFill>
              </a:rPr>
              <a:t>salvare </a:t>
            </a:r>
            <a:r>
              <a:rPr lang="it-IT" b="1" dirty="0">
                <a:solidFill>
                  <a:srgbClr val="000000"/>
                </a:solidFill>
              </a:rPr>
              <a:t>il </a:t>
            </a:r>
            <a:r>
              <a:rPr lang="it-IT" b="1" dirty="0" smtClean="0">
                <a:solidFill>
                  <a:srgbClr val="000000"/>
                </a:solidFill>
              </a:rPr>
              <a:t>Pianeta </a:t>
            </a:r>
            <a:r>
              <a:rPr lang="it-IT" dirty="0" smtClean="0">
                <a:solidFill>
                  <a:srgbClr val="000000"/>
                </a:solidFill>
              </a:rPr>
              <a:t>guidando </a:t>
            </a:r>
            <a:r>
              <a:rPr lang="it-IT" dirty="0">
                <a:solidFill>
                  <a:srgbClr val="000000"/>
                </a:solidFill>
              </a:rPr>
              <a:t>lo sforzo internazionale contro il cambiamento climatico, con la </a:t>
            </a:r>
            <a:r>
              <a:rPr lang="it-IT" b="1" dirty="0">
                <a:solidFill>
                  <a:srgbClr val="000000"/>
                </a:solidFill>
              </a:rPr>
              <a:t>transizione verde per l’energia e i trasporti</a:t>
            </a:r>
            <a:r>
              <a:rPr lang="it-IT" dirty="0">
                <a:solidFill>
                  <a:srgbClr val="000000"/>
                </a:solidFill>
              </a:rPr>
              <a:t>, </a:t>
            </a:r>
            <a:endParaRPr lang="it-IT" dirty="0" smtClean="0">
              <a:solidFill>
                <a:srgbClr val="000000"/>
              </a:solidFill>
            </a:endParaRPr>
          </a:p>
          <a:p>
            <a:r>
              <a:rPr lang="it-IT" dirty="0" smtClean="0">
                <a:solidFill>
                  <a:srgbClr val="000000"/>
                </a:solidFill>
              </a:rPr>
              <a:t>introducendo </a:t>
            </a:r>
            <a:r>
              <a:rPr lang="it-IT" dirty="0">
                <a:solidFill>
                  <a:srgbClr val="000000"/>
                </a:solidFill>
              </a:rPr>
              <a:t>nuove e stringenti norme contro l’inquinamento, </a:t>
            </a:r>
            <a:endParaRPr lang="it-IT" dirty="0" smtClean="0">
              <a:solidFill>
                <a:srgbClr val="000000"/>
              </a:solidFill>
            </a:endParaRPr>
          </a:p>
          <a:p>
            <a:endParaRPr lang="it-IT" dirty="0" smtClean="0">
              <a:solidFill>
                <a:srgbClr val="000000"/>
              </a:solidFill>
            </a:endParaRPr>
          </a:p>
          <a:p>
            <a:r>
              <a:rPr lang="it-IT" dirty="0" smtClean="0">
                <a:solidFill>
                  <a:srgbClr val="000000"/>
                </a:solidFill>
              </a:rPr>
              <a:t>proteggere </a:t>
            </a:r>
            <a:r>
              <a:rPr lang="it-IT" dirty="0">
                <a:solidFill>
                  <a:srgbClr val="000000"/>
                </a:solidFill>
              </a:rPr>
              <a:t>la biodiversità </a:t>
            </a:r>
            <a:endParaRPr lang="it-IT" dirty="0" smtClean="0">
              <a:solidFill>
                <a:srgbClr val="000000"/>
              </a:solidFill>
            </a:endParaRPr>
          </a:p>
          <a:p>
            <a:endParaRPr lang="it-IT" dirty="0">
              <a:solidFill>
                <a:srgbClr val="000000"/>
              </a:solidFill>
            </a:endParaRPr>
          </a:p>
          <a:p>
            <a:r>
              <a:rPr lang="it-IT" b="1" dirty="0"/>
              <a:t>migliorare il benessere delle persone</a:t>
            </a:r>
            <a:endParaRPr lang="it-IT" dirty="0" smtClean="0">
              <a:solidFill>
                <a:srgbClr val="000000"/>
              </a:solidFill>
            </a:endParaRPr>
          </a:p>
          <a:p>
            <a:endParaRPr lang="it-IT" b="1" dirty="0" smtClean="0">
              <a:solidFill>
                <a:srgbClr val="000000"/>
              </a:solidFill>
            </a:endParaRPr>
          </a:p>
          <a:p>
            <a:r>
              <a:rPr lang="it-IT" b="1" dirty="0" smtClean="0">
                <a:solidFill>
                  <a:srgbClr val="000000"/>
                </a:solidFill>
              </a:rPr>
              <a:t>cambiamento </a:t>
            </a:r>
            <a:r>
              <a:rPr lang="it-IT" b="1" dirty="0">
                <a:solidFill>
                  <a:srgbClr val="000000"/>
                </a:solidFill>
              </a:rPr>
              <a:t>sistemico e profondo dell’economia del Continente</a:t>
            </a:r>
          </a:p>
          <a:p>
            <a:endParaRPr lang="it-IT" dirty="0" smtClean="0">
              <a:solidFill>
                <a:srgbClr val="000000"/>
              </a:solidFill>
            </a:endParaRPr>
          </a:p>
          <a:p>
            <a:r>
              <a:rPr lang="it-IT" dirty="0" smtClean="0">
                <a:solidFill>
                  <a:srgbClr val="000000"/>
                </a:solidFill>
              </a:rPr>
              <a:t>passare a una </a:t>
            </a:r>
            <a:r>
              <a:rPr lang="it-IT" dirty="0">
                <a:solidFill>
                  <a:srgbClr val="000000"/>
                </a:solidFill>
              </a:rPr>
              <a:t>“</a:t>
            </a:r>
            <a:r>
              <a:rPr lang="it-IT" b="1" dirty="0">
                <a:solidFill>
                  <a:srgbClr val="000000"/>
                </a:solidFill>
              </a:rPr>
              <a:t>economia circolare</a:t>
            </a:r>
            <a:r>
              <a:rPr lang="it-IT" dirty="0">
                <a:solidFill>
                  <a:srgbClr val="000000"/>
                </a:solidFill>
              </a:rPr>
              <a:t>”, capace di ridurre drasticamente i rifiuti e di riciclare </a:t>
            </a:r>
            <a:r>
              <a:rPr lang="it-IT" dirty="0" smtClean="0">
                <a:solidFill>
                  <a:srgbClr val="000000"/>
                </a:solidFill>
              </a:rPr>
              <a:t>tutti </a:t>
            </a:r>
            <a:r>
              <a:rPr lang="it-IT" dirty="0">
                <a:solidFill>
                  <a:srgbClr val="000000"/>
                </a:solidFill>
              </a:rPr>
              <a:t>i materiali usati nella produzione industriale</a:t>
            </a:r>
            <a:endParaRPr lang="it-IT" dirty="0"/>
          </a:p>
        </p:txBody>
      </p:sp>
      <p:sp>
        <p:nvSpPr>
          <p:cNvPr id="4" name="Rettangolo 3"/>
          <p:cNvSpPr/>
          <p:nvPr/>
        </p:nvSpPr>
        <p:spPr>
          <a:xfrm>
            <a:off x="323528" y="2499336"/>
            <a:ext cx="7848872" cy="369332"/>
          </a:xfrm>
          <a:prstGeom prst="rect">
            <a:avLst/>
          </a:prstGeom>
        </p:spPr>
        <p:txBody>
          <a:bodyPr wrap="square">
            <a:spAutoFit/>
          </a:bodyPr>
          <a:lstStyle/>
          <a:p>
            <a:r>
              <a:rPr lang="it-IT" dirty="0" smtClean="0">
                <a:solidFill>
                  <a:srgbClr val="000000"/>
                </a:solidFill>
                <a:latin typeface="Lato"/>
              </a:rPr>
              <a:t>rendere </a:t>
            </a:r>
            <a:r>
              <a:rPr lang="it-IT" dirty="0">
                <a:solidFill>
                  <a:srgbClr val="000000"/>
                </a:solidFill>
                <a:latin typeface="Lato"/>
              </a:rPr>
              <a:t>l’Unione neutrale dal punto di vista climatico entro il 2050</a:t>
            </a:r>
            <a:endParaRPr lang="it-IT" dirty="0"/>
          </a:p>
        </p:txBody>
      </p:sp>
      <p:pic>
        <p:nvPicPr>
          <p:cNvPr id="7" name="Immagine 6"/>
          <p:cNvPicPr>
            <a:picLocks noChangeAspect="1"/>
          </p:cNvPicPr>
          <p:nvPr/>
        </p:nvPicPr>
        <p:blipFill>
          <a:blip r:embed="rId2"/>
          <a:stretch>
            <a:fillRect/>
          </a:stretch>
        </p:blipFill>
        <p:spPr>
          <a:xfrm>
            <a:off x="2555777" y="-211232"/>
            <a:ext cx="4104456" cy="2047574"/>
          </a:xfrm>
          <a:prstGeom prst="rect">
            <a:avLst/>
          </a:prstGeom>
        </p:spPr>
      </p:pic>
      <p:pic>
        <p:nvPicPr>
          <p:cNvPr id="6" name="Immagine 5"/>
          <p:cNvPicPr>
            <a:picLocks noChangeAspect="1"/>
          </p:cNvPicPr>
          <p:nvPr/>
        </p:nvPicPr>
        <p:blipFill>
          <a:blip r:embed="rId3"/>
          <a:stretch>
            <a:fillRect/>
          </a:stretch>
        </p:blipFill>
        <p:spPr>
          <a:xfrm>
            <a:off x="3834097" y="871713"/>
            <a:ext cx="1547816" cy="808859"/>
          </a:xfrm>
          <a:prstGeom prst="rect">
            <a:avLst/>
          </a:prstGeom>
        </p:spPr>
      </p:pic>
    </p:spTree>
    <p:extLst>
      <p:ext uri="{BB962C8B-B14F-4D97-AF65-F5344CB8AC3E}">
        <p14:creationId xmlns:p14="http://schemas.microsoft.com/office/powerpoint/2010/main" val="32304437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9812" y="1988840"/>
            <a:ext cx="8726683" cy="4801314"/>
          </a:xfrm>
          <a:prstGeom prst="rect">
            <a:avLst/>
          </a:prstGeom>
        </p:spPr>
        <p:txBody>
          <a:bodyPr wrap="square">
            <a:spAutoFit/>
          </a:bodyPr>
          <a:lstStyle/>
          <a:p>
            <a:r>
              <a:rPr lang="it-IT" dirty="0"/>
              <a:t>La Commissione europea ha adottato un nuovo piano d'azione per l'economia circolare, uno dei principali blocchi del Green Deal europeo, </a:t>
            </a:r>
          </a:p>
          <a:p>
            <a:endParaRPr lang="it-IT" dirty="0"/>
          </a:p>
          <a:p>
            <a:r>
              <a:rPr lang="it-IT" dirty="0"/>
              <a:t>La transizione verso un'economia circolare è già in corso, con </a:t>
            </a:r>
            <a:r>
              <a:rPr lang="it-IT" b="1" dirty="0"/>
              <a:t>imprese, consumatori e autorità pubbliche</a:t>
            </a:r>
            <a:r>
              <a:rPr lang="it-IT" dirty="0"/>
              <a:t> all'avanguardia in Europa che abbracciano questo modello sostenibile. La Commissione farà in modo che la transizione all'economia circolare offra opportunità per tutti, senza lasciare indietro nessuno</a:t>
            </a:r>
            <a:r>
              <a:rPr lang="it-IT" dirty="0" smtClean="0"/>
              <a:t>.</a:t>
            </a:r>
          </a:p>
          <a:p>
            <a:endParaRPr lang="it-IT" dirty="0" smtClean="0"/>
          </a:p>
          <a:p>
            <a:r>
              <a:rPr lang="it-IT" dirty="0"/>
              <a:t> La Commissione proporrà una legislazione sulla politica dei prodotti sostenibili, per garantire che i prodotti immessi sul mercato dell'UE siano </a:t>
            </a:r>
            <a:r>
              <a:rPr lang="it-IT" b="1" dirty="0"/>
              <a:t>progettati per durare più a lungo</a:t>
            </a:r>
            <a:r>
              <a:rPr lang="it-IT" dirty="0"/>
              <a:t>, siano </a:t>
            </a:r>
            <a:r>
              <a:rPr lang="it-IT" b="1" dirty="0"/>
              <a:t>più facili da riutilizzare, riparare e riciclare </a:t>
            </a:r>
            <a:r>
              <a:rPr lang="it-IT" dirty="0"/>
              <a:t>e incorporino il più possibile </a:t>
            </a:r>
            <a:r>
              <a:rPr lang="it-IT" b="1" dirty="0"/>
              <a:t>materiale riciclato</a:t>
            </a:r>
            <a:r>
              <a:rPr lang="it-IT" dirty="0"/>
              <a:t> anziché materia prima primaria. </a:t>
            </a:r>
            <a:endParaRPr lang="it-IT" dirty="0" smtClean="0"/>
          </a:p>
          <a:p>
            <a:r>
              <a:rPr lang="it-IT" dirty="0" smtClean="0"/>
              <a:t>Sarà </a:t>
            </a:r>
            <a:r>
              <a:rPr lang="it-IT" dirty="0"/>
              <a:t>limitato il monouso, sarà affrontata l'obsolescenza prematura e sarà vietata la distruzione dei beni durevoli invenduti.</a:t>
            </a:r>
          </a:p>
          <a:p>
            <a:r>
              <a:rPr lang="it-IT" dirty="0" smtClean="0"/>
              <a:t>Più potere </a:t>
            </a:r>
            <a:r>
              <a:rPr lang="it-IT" dirty="0"/>
              <a:t>ai consumatori. I consumatori avranno accesso a informazioni affidabili su questioni come la riparabilità e la durata dei prodotti per aiutarli a fare scelte sostenibili dal punto di vista ambientale. I consumatori beneficeranno di un vero "</a:t>
            </a:r>
            <a:r>
              <a:rPr lang="it-IT" b="1" dirty="0"/>
              <a:t>diritto alla riparazione</a:t>
            </a:r>
            <a:r>
              <a:rPr lang="it-IT" dirty="0"/>
              <a:t>".</a:t>
            </a:r>
          </a:p>
        </p:txBody>
      </p:sp>
      <p:pic>
        <p:nvPicPr>
          <p:cNvPr id="3" name="Immagine 2"/>
          <p:cNvPicPr>
            <a:picLocks noChangeAspect="1"/>
          </p:cNvPicPr>
          <p:nvPr/>
        </p:nvPicPr>
        <p:blipFill>
          <a:blip r:embed="rId2"/>
          <a:stretch>
            <a:fillRect/>
          </a:stretch>
        </p:blipFill>
        <p:spPr>
          <a:xfrm>
            <a:off x="309813" y="116632"/>
            <a:ext cx="4762500" cy="1638300"/>
          </a:xfrm>
          <a:prstGeom prst="rect">
            <a:avLst/>
          </a:prstGeom>
        </p:spPr>
      </p:pic>
    </p:spTree>
    <p:extLst>
      <p:ext uri="{BB962C8B-B14F-4D97-AF65-F5344CB8AC3E}">
        <p14:creationId xmlns:p14="http://schemas.microsoft.com/office/powerpoint/2010/main" val="3218899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249900"/>
            <a:ext cx="8352928" cy="646331"/>
          </a:xfrm>
          <a:prstGeom prst="rect">
            <a:avLst/>
          </a:prstGeom>
        </p:spPr>
        <p:txBody>
          <a:bodyPr wrap="square">
            <a:spAutoFit/>
          </a:bodyPr>
          <a:lstStyle/>
          <a:p>
            <a:r>
              <a:rPr lang="it-IT" dirty="0">
                <a:solidFill>
                  <a:srgbClr val="2B2B2B"/>
                </a:solidFill>
                <a:latin typeface="Montserrat"/>
              </a:rPr>
              <a:t>La Commissione Europea, nell’ambito della </a:t>
            </a:r>
            <a:r>
              <a:rPr lang="en-US" b="1" dirty="0">
                <a:solidFill>
                  <a:srgbClr val="2B2B2B"/>
                </a:solidFill>
                <a:latin typeface="Montserrat"/>
              </a:rPr>
              <a:t>Circular Cities and Regions Initiative (CCRI) </a:t>
            </a:r>
            <a:r>
              <a:rPr lang="it-IT" dirty="0" smtClean="0">
                <a:solidFill>
                  <a:srgbClr val="2B2B2B"/>
                </a:solidFill>
                <a:latin typeface="Montserrat"/>
              </a:rPr>
              <a:t>promuove </a:t>
            </a:r>
            <a:r>
              <a:rPr lang="it-IT" dirty="0">
                <a:solidFill>
                  <a:srgbClr val="2B2B2B"/>
                </a:solidFill>
                <a:latin typeface="Montserrat"/>
              </a:rPr>
              <a:t>lo sviluppo di soluzioni circolari a livello territoriale</a:t>
            </a:r>
            <a:endParaRPr lang="it-IT" dirty="0"/>
          </a:p>
        </p:txBody>
      </p:sp>
      <p:sp>
        <p:nvSpPr>
          <p:cNvPr id="3" name="Rettangolo 2"/>
          <p:cNvSpPr/>
          <p:nvPr/>
        </p:nvSpPr>
        <p:spPr>
          <a:xfrm>
            <a:off x="251520" y="4077072"/>
            <a:ext cx="8208912" cy="2585323"/>
          </a:xfrm>
          <a:prstGeom prst="rect">
            <a:avLst/>
          </a:prstGeom>
        </p:spPr>
        <p:txBody>
          <a:bodyPr wrap="square">
            <a:spAutoFit/>
          </a:bodyPr>
          <a:lstStyle/>
          <a:p>
            <a:r>
              <a:rPr lang="it-IT" dirty="0"/>
              <a:t>implementare e dimostrare soluzioni sistemiche concrete per la diffusione territoriale dell’economia circolare </a:t>
            </a:r>
          </a:p>
          <a:p>
            <a:endParaRPr lang="it-IT" dirty="0"/>
          </a:p>
          <a:p>
            <a:r>
              <a:rPr lang="it-IT" dirty="0"/>
              <a:t>Le soluzioni devono dimostrare il ruolo dell’economia circolare territoriale di conciliare le nostre economie con i limiti e i confini del nostro pianeta, per rispondere alle preoccupazioni dei cittadini sulla scia di crisi sistemica quali i cambiamenti climatici, la perdita di biodiversità e la pandemia da COVID19, </a:t>
            </a:r>
          </a:p>
          <a:p>
            <a:r>
              <a:rPr lang="it-IT" dirty="0"/>
              <a:t>per aumentare la resilienza e fornire soluzioni concrete e sostenibili per la ripresa socioeconomica dei territori.</a:t>
            </a:r>
          </a:p>
        </p:txBody>
      </p:sp>
      <p:sp>
        <p:nvSpPr>
          <p:cNvPr id="4" name="Rettangolo 3"/>
          <p:cNvSpPr/>
          <p:nvPr/>
        </p:nvSpPr>
        <p:spPr>
          <a:xfrm>
            <a:off x="251520" y="1412776"/>
            <a:ext cx="8640960" cy="2031325"/>
          </a:xfrm>
          <a:prstGeom prst="rect">
            <a:avLst/>
          </a:prstGeom>
        </p:spPr>
        <p:txBody>
          <a:bodyPr wrap="square">
            <a:spAutoFit/>
          </a:bodyPr>
          <a:lstStyle/>
          <a:p>
            <a:r>
              <a:rPr lang="it-IT" dirty="0"/>
              <a:t>Cambiare il modo in cui </a:t>
            </a:r>
            <a:r>
              <a:rPr lang="it-IT" b="1" dirty="0"/>
              <a:t>produciamo e </a:t>
            </a:r>
            <a:r>
              <a:rPr lang="it-IT" b="1" dirty="0" smtClean="0"/>
              <a:t>consumiamo</a:t>
            </a:r>
          </a:p>
          <a:p>
            <a:r>
              <a:rPr lang="it-IT" dirty="0" smtClean="0"/>
              <a:t>il </a:t>
            </a:r>
            <a:r>
              <a:rPr lang="it-IT" dirty="0"/>
              <a:t>nuovo piano d'azione per l'economia circolare mostra la strada per un'economia climaticamente neutra e competitiva di </a:t>
            </a:r>
            <a:r>
              <a:rPr lang="it-IT" b="1" dirty="0"/>
              <a:t>consumatori responsabilizzati</a:t>
            </a:r>
          </a:p>
          <a:p>
            <a:endParaRPr lang="it-IT" dirty="0" smtClean="0"/>
          </a:p>
          <a:p>
            <a:r>
              <a:rPr lang="it-IT" dirty="0" smtClean="0"/>
              <a:t>Con </a:t>
            </a:r>
            <a:r>
              <a:rPr lang="it-IT" dirty="0"/>
              <a:t>misure lungo </a:t>
            </a:r>
            <a:r>
              <a:rPr lang="it-IT" b="1" dirty="0"/>
              <a:t>l'intero ciclo di vita dei prodotti</a:t>
            </a:r>
            <a:r>
              <a:rPr lang="it-IT" dirty="0"/>
              <a:t>, il nuovo piano d'azione mira a rendere la nostra economia adatta a un futuro verde, rafforzare la nostra competitività proteggendo l'ambiente e conferendo nuovi diritti ai consumatori.</a:t>
            </a:r>
          </a:p>
        </p:txBody>
      </p:sp>
    </p:spTree>
    <p:extLst>
      <p:ext uri="{BB962C8B-B14F-4D97-AF65-F5344CB8AC3E}">
        <p14:creationId xmlns:p14="http://schemas.microsoft.com/office/powerpoint/2010/main" val="25417391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b="1" dirty="0">
                <a:solidFill>
                  <a:srgbClr val="C00000"/>
                </a:solidFill>
              </a:rPr>
              <a:t>Transizione ecologica e nuovi stili di vita e produzione, tra necessità e resistenza al cambiamento </a:t>
            </a:r>
            <a:br>
              <a:rPr lang="it-IT" sz="2800" b="1" dirty="0">
                <a:solidFill>
                  <a:srgbClr val="C00000"/>
                </a:solidFill>
              </a:rPr>
            </a:br>
            <a:endParaRPr lang="it-IT" sz="2800" b="1" dirty="0">
              <a:solidFill>
                <a:srgbClr val="C00000"/>
              </a:solidFill>
            </a:endParaRPr>
          </a:p>
        </p:txBody>
      </p:sp>
      <p:sp>
        <p:nvSpPr>
          <p:cNvPr id="3" name="Segnaposto contenuto 2"/>
          <p:cNvSpPr>
            <a:spLocks noGrp="1"/>
          </p:cNvSpPr>
          <p:nvPr>
            <p:ph idx="1"/>
          </p:nvPr>
        </p:nvSpPr>
        <p:spPr>
          <a:xfrm>
            <a:off x="441145" y="4221088"/>
            <a:ext cx="8229600" cy="792088"/>
          </a:xfrm>
          <a:solidFill>
            <a:schemeClr val="bg2">
              <a:lumMod val="90000"/>
            </a:schemeClr>
          </a:solidFill>
        </p:spPr>
        <p:txBody>
          <a:bodyPr>
            <a:normAutofit/>
          </a:bodyPr>
          <a:lstStyle/>
          <a:p>
            <a:pPr marL="0" indent="0" algn="ctr">
              <a:buNone/>
            </a:pPr>
            <a:r>
              <a:rPr lang="it-IT" dirty="0" smtClean="0"/>
              <a:t>Necessità di nuovi stili di produzione</a:t>
            </a:r>
          </a:p>
          <a:p>
            <a:pPr marL="0" indent="0" algn="ctr">
              <a:buNone/>
            </a:pPr>
            <a:endParaRPr lang="it-IT" dirty="0" smtClean="0"/>
          </a:p>
          <a:p>
            <a:pPr marL="0" indent="0" algn="ctr">
              <a:buNone/>
            </a:pPr>
            <a:endParaRPr lang="it-IT" dirty="0"/>
          </a:p>
        </p:txBody>
      </p:sp>
    </p:spTree>
    <p:extLst>
      <p:ext uri="{BB962C8B-B14F-4D97-AF65-F5344CB8AC3E}">
        <p14:creationId xmlns:p14="http://schemas.microsoft.com/office/powerpoint/2010/main" val="20217154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116632"/>
            <a:ext cx="3456384" cy="706090"/>
          </a:xfrm>
        </p:spPr>
        <p:txBody>
          <a:bodyPr>
            <a:normAutofit/>
          </a:bodyPr>
          <a:lstStyle/>
          <a:p>
            <a:r>
              <a:rPr lang="en-US" sz="3200" b="1" dirty="0" err="1" smtClean="0"/>
              <a:t>Economia</a:t>
            </a:r>
            <a:r>
              <a:rPr lang="en-US" sz="3200" b="1" dirty="0" smtClean="0"/>
              <a:t> </a:t>
            </a:r>
            <a:r>
              <a:rPr lang="en-US" sz="3200" b="1" dirty="0" err="1" smtClean="0"/>
              <a:t>Circolare</a:t>
            </a:r>
            <a:endParaRPr lang="en-US" sz="3200" dirty="0"/>
          </a:p>
        </p:txBody>
      </p:sp>
      <p:sp>
        <p:nvSpPr>
          <p:cNvPr id="5" name="Segnaposto contenuto 2"/>
          <p:cNvSpPr txBox="1">
            <a:spLocks/>
          </p:cNvSpPr>
          <p:nvPr/>
        </p:nvSpPr>
        <p:spPr>
          <a:xfrm>
            <a:off x="156761" y="857575"/>
            <a:ext cx="6359455" cy="1347289"/>
          </a:xfrm>
          <a:prstGeom prst="rect">
            <a:avLst/>
          </a:prstGeom>
          <a:solidFill>
            <a:schemeClr val="bg1"/>
          </a:solidFill>
          <a:ln w="28575">
            <a:solidFill>
              <a:schemeClr val="bg2">
                <a:lumMod val="50000"/>
              </a:schemeClr>
            </a:solid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it-IT" sz="1800" kern="0" dirty="0" smtClean="0"/>
              <a:t>recupero e il riciclo delle risorse e dei prodotti</a:t>
            </a:r>
          </a:p>
          <a:p>
            <a:pPr marL="0" indent="0">
              <a:buFontTx/>
              <a:buNone/>
            </a:pPr>
            <a:r>
              <a:rPr lang="it-IT" sz="1800" kern="0" dirty="0" smtClean="0"/>
              <a:t>insieme di “sistemi produttivi in cui le stesse risorse vengono utilizzate più volte, facendole girare attraverso il riutilizzo ed il riciclo, con conseguenti notevoli guadagni in termini di efficienza</a:t>
            </a:r>
          </a:p>
          <a:p>
            <a:pPr marL="0" indent="0">
              <a:buFontTx/>
              <a:buNone/>
            </a:pPr>
            <a:endParaRPr lang="it-IT" sz="1800" b="1" kern="0" dirty="0" smtClean="0"/>
          </a:p>
          <a:p>
            <a:pPr marL="0" indent="0">
              <a:buFontTx/>
              <a:buNone/>
            </a:pPr>
            <a:endParaRPr lang="it-IT" sz="1800" kern="0" dirty="0"/>
          </a:p>
        </p:txBody>
      </p:sp>
      <p:pic>
        <p:nvPicPr>
          <p:cNvPr id="2050" name="Picture 2" descr="Risultati immagini per economia circol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996" y="116067"/>
            <a:ext cx="3229031" cy="23048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isultati immagini per ellen macarthur circular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2420888"/>
            <a:ext cx="5599954" cy="4269142"/>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sp>
        <p:nvSpPr>
          <p:cNvPr id="7" name="Segnaposto contenuto 2"/>
          <p:cNvSpPr txBox="1">
            <a:spLocks/>
          </p:cNvSpPr>
          <p:nvPr/>
        </p:nvSpPr>
        <p:spPr>
          <a:xfrm>
            <a:off x="156761" y="2394142"/>
            <a:ext cx="3119095" cy="4210156"/>
          </a:xfrm>
          <a:prstGeom prst="rect">
            <a:avLst/>
          </a:prstGeom>
          <a:solidFill>
            <a:schemeClr val="bg1"/>
          </a:solidFill>
          <a:ln w="28575">
            <a:solidFill>
              <a:schemeClr val="bg2">
                <a:lumMod val="50000"/>
              </a:schemeClr>
            </a:solid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it-IT" sz="1800" b="1" kern="0" dirty="0" smtClean="0"/>
              <a:t>Il rifiuto è risorsa:</a:t>
            </a:r>
            <a:r>
              <a:rPr lang="it-IT" sz="1800" kern="0" dirty="0" smtClean="0"/>
              <a:t> </a:t>
            </a:r>
          </a:p>
          <a:p>
            <a:pPr marL="0" indent="0">
              <a:buFontTx/>
              <a:buNone/>
            </a:pPr>
            <a:r>
              <a:rPr lang="it-IT" sz="1800" kern="0" dirty="0" smtClean="0"/>
              <a:t>non esiste più il concetto di scarto </a:t>
            </a:r>
          </a:p>
          <a:p>
            <a:pPr marL="0" indent="0">
              <a:buFontTx/>
              <a:buNone/>
            </a:pPr>
            <a:r>
              <a:rPr lang="it-IT" sz="1800" kern="0" dirty="0" smtClean="0"/>
              <a:t>Ogni prodotto è composto da parti tecniche e biologiche </a:t>
            </a:r>
          </a:p>
          <a:p>
            <a:pPr marL="0" indent="0">
              <a:buFontTx/>
              <a:buNone/>
            </a:pPr>
            <a:r>
              <a:rPr lang="it-IT" sz="1800" kern="0" dirty="0" smtClean="0"/>
              <a:t>Le parti tecniche devono essere rimesse nel circolo produttivo per un nuovo assemblaggio e riuso con il minimo consumo possibile di energia. </a:t>
            </a:r>
          </a:p>
          <a:p>
            <a:pPr marL="0" indent="0">
              <a:buFontTx/>
              <a:buNone/>
            </a:pPr>
            <a:r>
              <a:rPr lang="it-IT" sz="1800" kern="0" dirty="0" smtClean="0"/>
              <a:t>Le parti biologiche non danneggiano l’ambiente e sono destinate al compostaggio.</a:t>
            </a:r>
            <a:endParaRPr lang="it-IT" sz="1800" kern="0" dirty="0"/>
          </a:p>
        </p:txBody>
      </p:sp>
    </p:spTree>
    <p:extLst>
      <p:ext uri="{BB962C8B-B14F-4D97-AF65-F5344CB8AC3E}">
        <p14:creationId xmlns:p14="http://schemas.microsoft.com/office/powerpoint/2010/main" val="24425246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45057" y="389182"/>
            <a:ext cx="5400600" cy="523220"/>
          </a:xfrm>
          <a:prstGeom prst="rect">
            <a:avLst/>
          </a:prstGeom>
        </p:spPr>
        <p:txBody>
          <a:bodyPr wrap="square">
            <a:spAutoFit/>
          </a:bodyPr>
          <a:lstStyle/>
          <a:p>
            <a:r>
              <a:rPr lang="it-IT" sz="2800" b="1" dirty="0" smtClean="0"/>
              <a:t>La </a:t>
            </a:r>
            <a:r>
              <a:rPr lang="it-IT" sz="2800" b="1" dirty="0" err="1"/>
              <a:t>sharing</a:t>
            </a:r>
            <a:r>
              <a:rPr lang="it-IT" sz="2800" b="1" dirty="0"/>
              <a:t> </a:t>
            </a:r>
            <a:r>
              <a:rPr lang="it-IT" sz="2800" b="1" dirty="0" smtClean="0"/>
              <a:t>economy</a:t>
            </a:r>
            <a:endParaRPr lang="it-IT" sz="2800" dirty="0"/>
          </a:p>
        </p:txBody>
      </p:sp>
      <p:grpSp>
        <p:nvGrpSpPr>
          <p:cNvPr id="11" name="Gruppo 10"/>
          <p:cNvGrpSpPr/>
          <p:nvPr/>
        </p:nvGrpSpPr>
        <p:grpSpPr>
          <a:xfrm>
            <a:off x="7452320" y="4725144"/>
            <a:ext cx="1309720" cy="1994389"/>
            <a:chOff x="343370" y="3515405"/>
            <a:chExt cx="2192927" cy="2504475"/>
          </a:xfrm>
        </p:grpSpPr>
        <p:pic>
          <p:nvPicPr>
            <p:cNvPr id="12" name="Immagin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370" y="3515405"/>
              <a:ext cx="1955670" cy="2079332"/>
            </a:xfrm>
            <a:prstGeom prst="rect">
              <a:avLst/>
            </a:prstGeom>
          </p:spPr>
        </p:pic>
        <p:sp>
          <p:nvSpPr>
            <p:cNvPr id="13" name="CasellaDiTesto 12"/>
            <p:cNvSpPr txBox="1"/>
            <p:nvPr/>
          </p:nvSpPr>
          <p:spPr>
            <a:xfrm>
              <a:off x="584503" y="5594737"/>
              <a:ext cx="1951794" cy="425143"/>
            </a:xfrm>
            <a:prstGeom prst="rect">
              <a:avLst/>
            </a:prstGeom>
            <a:noFill/>
          </p:spPr>
          <p:txBody>
            <a:bodyPr wrap="none" rtlCol="0">
              <a:spAutoFit/>
            </a:bodyPr>
            <a:lstStyle/>
            <a:p>
              <a:pPr defTabSz="457200" fontAlgn="auto">
                <a:spcBef>
                  <a:spcPts val="0"/>
                </a:spcBef>
                <a:spcAft>
                  <a:spcPts val="0"/>
                </a:spcAft>
              </a:pPr>
              <a:r>
                <a:rPr lang="it-IT" sz="1600" b="1" dirty="0" smtClean="0">
                  <a:solidFill>
                    <a:prstClr val="black">
                      <a:lumMod val="65000"/>
                      <a:lumOff val="35000"/>
                    </a:prstClr>
                  </a:solidFill>
                  <a:latin typeface="Arial"/>
                </a:rPr>
                <a:t>Abitazioni</a:t>
              </a:r>
              <a:endParaRPr lang="it-IT" sz="1600" b="1" dirty="0">
                <a:solidFill>
                  <a:prstClr val="black">
                    <a:lumMod val="65000"/>
                    <a:lumOff val="35000"/>
                  </a:prstClr>
                </a:solidFill>
                <a:latin typeface="Arial"/>
              </a:endParaRPr>
            </a:p>
          </p:txBody>
        </p:sp>
      </p:grpSp>
      <p:grpSp>
        <p:nvGrpSpPr>
          <p:cNvPr id="14" name="Gruppo 13"/>
          <p:cNvGrpSpPr/>
          <p:nvPr/>
        </p:nvGrpSpPr>
        <p:grpSpPr>
          <a:xfrm>
            <a:off x="7319142" y="507558"/>
            <a:ext cx="1173490" cy="2130243"/>
            <a:chOff x="2511578" y="3068936"/>
            <a:chExt cx="1964831" cy="2675076"/>
          </a:xfrm>
        </p:grpSpPr>
        <p:pic>
          <p:nvPicPr>
            <p:cNvPr id="15" name="Immagin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1578" y="3068936"/>
              <a:ext cx="1964831" cy="2079332"/>
            </a:xfrm>
            <a:prstGeom prst="rect">
              <a:avLst/>
            </a:prstGeom>
          </p:spPr>
        </p:pic>
        <p:sp>
          <p:nvSpPr>
            <p:cNvPr id="16" name="CasellaDiTesto 15"/>
            <p:cNvSpPr txBox="1"/>
            <p:nvPr/>
          </p:nvSpPr>
          <p:spPr>
            <a:xfrm>
              <a:off x="2688528" y="5318869"/>
              <a:ext cx="1610929" cy="425143"/>
            </a:xfrm>
            <a:prstGeom prst="rect">
              <a:avLst/>
            </a:prstGeom>
            <a:noFill/>
          </p:spPr>
          <p:txBody>
            <a:bodyPr wrap="none" rtlCol="0">
              <a:spAutoFit/>
            </a:bodyPr>
            <a:lstStyle/>
            <a:p>
              <a:pPr defTabSz="457200" fontAlgn="auto">
                <a:spcBef>
                  <a:spcPts val="0"/>
                </a:spcBef>
                <a:spcAft>
                  <a:spcPts val="0"/>
                </a:spcAft>
              </a:pPr>
              <a:r>
                <a:rPr lang="it-IT" sz="1600" b="1" dirty="0" smtClean="0">
                  <a:solidFill>
                    <a:prstClr val="black">
                      <a:lumMod val="65000"/>
                      <a:lumOff val="35000"/>
                    </a:prstClr>
                  </a:solidFill>
                  <a:latin typeface="Arial"/>
                </a:rPr>
                <a:t>Mobilità</a:t>
              </a:r>
              <a:endParaRPr lang="it-IT" sz="1600" b="1" dirty="0">
                <a:solidFill>
                  <a:prstClr val="black">
                    <a:lumMod val="65000"/>
                    <a:lumOff val="35000"/>
                  </a:prstClr>
                </a:solidFill>
                <a:latin typeface="Arial"/>
              </a:endParaRPr>
            </a:p>
          </p:txBody>
        </p:sp>
      </p:grpSp>
      <p:grpSp>
        <p:nvGrpSpPr>
          <p:cNvPr id="17" name="Gruppo 16"/>
          <p:cNvGrpSpPr/>
          <p:nvPr/>
        </p:nvGrpSpPr>
        <p:grpSpPr>
          <a:xfrm>
            <a:off x="7255970" y="2614284"/>
            <a:ext cx="1497526" cy="2017744"/>
            <a:chOff x="4277065" y="3500256"/>
            <a:chExt cx="2507378" cy="2533803"/>
          </a:xfrm>
        </p:grpSpPr>
        <p:pic>
          <p:nvPicPr>
            <p:cNvPr id="18" name="Immagin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6658" y="3500256"/>
              <a:ext cx="1928190" cy="2079332"/>
            </a:xfrm>
            <a:prstGeom prst="rect">
              <a:avLst/>
            </a:prstGeom>
          </p:spPr>
        </p:pic>
        <p:sp>
          <p:nvSpPr>
            <p:cNvPr id="19" name="CasellaDiTesto 18"/>
            <p:cNvSpPr txBox="1"/>
            <p:nvPr/>
          </p:nvSpPr>
          <p:spPr>
            <a:xfrm>
              <a:off x="4277065" y="5608916"/>
              <a:ext cx="2507378" cy="425143"/>
            </a:xfrm>
            <a:prstGeom prst="rect">
              <a:avLst/>
            </a:prstGeom>
            <a:noFill/>
          </p:spPr>
          <p:txBody>
            <a:bodyPr wrap="none" rtlCol="0">
              <a:spAutoFit/>
            </a:bodyPr>
            <a:lstStyle/>
            <a:p>
              <a:pPr algn="just" defTabSz="457200" fontAlgn="auto">
                <a:spcBef>
                  <a:spcPts val="0"/>
                </a:spcBef>
                <a:spcAft>
                  <a:spcPts val="0"/>
                </a:spcAft>
              </a:pPr>
              <a:r>
                <a:rPr lang="it-IT" sz="1600" b="1" dirty="0" smtClean="0">
                  <a:solidFill>
                    <a:prstClr val="black">
                      <a:lumMod val="65000"/>
                      <a:lumOff val="35000"/>
                    </a:prstClr>
                  </a:solidFill>
                  <a:latin typeface="Arial"/>
                </a:rPr>
                <a:t>Beni e servizi</a:t>
              </a:r>
              <a:endParaRPr lang="it-IT" sz="1600" b="1" dirty="0">
                <a:solidFill>
                  <a:prstClr val="black">
                    <a:lumMod val="65000"/>
                    <a:lumOff val="35000"/>
                  </a:prstClr>
                </a:solidFill>
                <a:latin typeface="Arial"/>
              </a:endParaRPr>
            </a:p>
          </p:txBody>
        </p:sp>
      </p:grpSp>
      <p:sp>
        <p:nvSpPr>
          <p:cNvPr id="24" name="Segnaposto testo 3"/>
          <p:cNvSpPr txBox="1">
            <a:spLocks/>
          </p:cNvSpPr>
          <p:nvPr/>
        </p:nvSpPr>
        <p:spPr>
          <a:xfrm>
            <a:off x="223667" y="1484784"/>
            <a:ext cx="5013327" cy="532859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00" indent="0">
              <a:spcBef>
                <a:spcPts val="0"/>
              </a:spcBef>
              <a:buNone/>
            </a:pPr>
            <a:r>
              <a:rPr lang="it-IT" sz="1800" b="1" dirty="0" smtClean="0"/>
              <a:t>Vantaggi economici</a:t>
            </a:r>
          </a:p>
          <a:p>
            <a:pPr marL="17100" indent="0">
              <a:spcBef>
                <a:spcPts val="0"/>
              </a:spcBef>
              <a:buNone/>
            </a:pPr>
            <a:r>
              <a:rPr lang="it-IT" sz="1800" dirty="0" smtClean="0"/>
              <a:t>riduzione costi, opportunità per i consumatori, opportunità per le imprese, opportunità di innovazione e di crescita(start-up innovative)</a:t>
            </a:r>
          </a:p>
          <a:p>
            <a:pPr marL="17100" indent="0">
              <a:spcBef>
                <a:spcPts val="0"/>
              </a:spcBef>
              <a:buNone/>
            </a:pPr>
            <a:r>
              <a:rPr lang="it-IT" sz="1800" dirty="0" smtClean="0"/>
              <a:t>Rilevanza </a:t>
            </a:r>
            <a:r>
              <a:rPr lang="it-IT" sz="1800" dirty="0"/>
              <a:t>per l’economia nazionale </a:t>
            </a:r>
          </a:p>
          <a:p>
            <a:pPr marL="0" indent="0" fontAlgn="auto">
              <a:spcBef>
                <a:spcPts val="0"/>
              </a:spcBef>
              <a:spcAft>
                <a:spcPts val="0"/>
              </a:spcAft>
              <a:buNone/>
            </a:pPr>
            <a:r>
              <a:rPr lang="it-IT" sz="1800" dirty="0"/>
              <a:t>Spesa delle famiglie</a:t>
            </a:r>
          </a:p>
          <a:p>
            <a:pPr marL="17100" indent="0">
              <a:spcBef>
                <a:spcPts val="0"/>
              </a:spcBef>
              <a:buNone/>
            </a:pPr>
            <a:r>
              <a:rPr lang="it-IT" sz="1800" dirty="0" smtClean="0"/>
              <a:t>	</a:t>
            </a:r>
          </a:p>
          <a:p>
            <a:pPr marL="17100" indent="0">
              <a:spcBef>
                <a:spcPts val="0"/>
              </a:spcBef>
              <a:buNone/>
            </a:pPr>
            <a:r>
              <a:rPr lang="it-IT" sz="1800" b="1" dirty="0" smtClean="0"/>
              <a:t>Vantaggi sociali</a:t>
            </a:r>
          </a:p>
          <a:p>
            <a:pPr marL="17100" indent="0">
              <a:spcBef>
                <a:spcPts val="0"/>
              </a:spcBef>
              <a:buNone/>
            </a:pPr>
            <a:r>
              <a:rPr lang="it-IT" sz="1800" dirty="0" smtClean="0"/>
              <a:t>avvicinamento tra produttore e consumatore, benefici per la collettività, aumento delle interazioni sociali, trasformazione sociale, nuovi modelli di “welfare” (es. welfare collaborativo)</a:t>
            </a:r>
          </a:p>
          <a:p>
            <a:pPr marL="17100" indent="0">
              <a:spcBef>
                <a:spcPts val="0"/>
              </a:spcBef>
              <a:buNone/>
            </a:pPr>
            <a:endParaRPr lang="it-IT" sz="1800" dirty="0" smtClean="0"/>
          </a:p>
          <a:p>
            <a:pPr marL="17100" indent="0">
              <a:spcBef>
                <a:spcPts val="0"/>
              </a:spcBef>
              <a:buNone/>
            </a:pPr>
            <a:r>
              <a:rPr lang="it-IT" sz="1800" b="1" dirty="0" smtClean="0"/>
              <a:t>Vantaggi ambientali</a:t>
            </a:r>
            <a:endParaRPr lang="it-IT" sz="1800" dirty="0"/>
          </a:p>
          <a:p>
            <a:pPr marL="17100" indent="0">
              <a:spcBef>
                <a:spcPts val="0"/>
              </a:spcBef>
              <a:buNone/>
            </a:pPr>
            <a:r>
              <a:rPr lang="it-IT" sz="1800" dirty="0" smtClean="0"/>
              <a:t>razionalizzazione dei consumi,</a:t>
            </a:r>
          </a:p>
          <a:p>
            <a:pPr marL="17100" indent="0">
              <a:spcBef>
                <a:spcPts val="0"/>
              </a:spcBef>
              <a:buNone/>
            </a:pPr>
            <a:r>
              <a:rPr lang="it-IT" sz="1800" dirty="0" smtClean="0"/>
              <a:t>Riduzione dei rifiuti </a:t>
            </a:r>
          </a:p>
          <a:p>
            <a:pPr marL="17100" indent="0">
              <a:spcBef>
                <a:spcPts val="0"/>
              </a:spcBef>
              <a:buNone/>
            </a:pPr>
            <a:r>
              <a:rPr lang="it-IT" sz="1800" dirty="0" smtClean="0"/>
              <a:t>contrasto dello spreco di risorse</a:t>
            </a:r>
          </a:p>
          <a:p>
            <a:pPr marL="17100" indent="0">
              <a:spcBef>
                <a:spcPts val="0"/>
              </a:spcBef>
              <a:buNone/>
            </a:pPr>
            <a:r>
              <a:rPr lang="it-IT" sz="1800" dirty="0" smtClean="0"/>
              <a:t>prolungamento della vita dei beni</a:t>
            </a:r>
          </a:p>
          <a:p>
            <a:pPr marL="17100" indent="0">
              <a:spcBef>
                <a:spcPts val="0"/>
              </a:spcBef>
              <a:buNone/>
            </a:pPr>
            <a:r>
              <a:rPr lang="it-IT" sz="1800" dirty="0" smtClean="0"/>
              <a:t>spinta all’eco-innovazione </a:t>
            </a:r>
          </a:p>
          <a:p>
            <a:pPr marL="360000">
              <a:spcBef>
                <a:spcPts val="0"/>
              </a:spcBef>
            </a:pPr>
            <a:endParaRPr lang="it-IT" sz="1800" dirty="0"/>
          </a:p>
        </p:txBody>
      </p:sp>
    </p:spTree>
    <p:extLst>
      <p:ext uri="{BB962C8B-B14F-4D97-AF65-F5344CB8AC3E}">
        <p14:creationId xmlns:p14="http://schemas.microsoft.com/office/powerpoint/2010/main" val="32242032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95300" y="123825"/>
            <a:ext cx="8153400" cy="6610350"/>
          </a:xfrm>
          <a:prstGeom prst="rect">
            <a:avLst/>
          </a:prstGeom>
        </p:spPr>
      </p:pic>
      <p:sp>
        <p:nvSpPr>
          <p:cNvPr id="3" name="Rettangolo 2"/>
          <p:cNvSpPr/>
          <p:nvPr/>
        </p:nvSpPr>
        <p:spPr>
          <a:xfrm>
            <a:off x="1619672" y="692696"/>
            <a:ext cx="590465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91061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ChangeArrowheads="1"/>
          </p:cNvSpPr>
          <p:nvPr/>
        </p:nvSpPr>
        <p:spPr bwMode="auto">
          <a:xfrm>
            <a:off x="4860032" y="3212976"/>
            <a:ext cx="4106306" cy="3384376"/>
          </a:xfrm>
          <a:prstGeom prst="rect">
            <a:avLst/>
          </a:prstGeom>
          <a:solidFill>
            <a:schemeClr val="accent3">
              <a:lumMod val="20000"/>
              <a:lumOff val="80000"/>
            </a:schemeClr>
          </a:solidFill>
          <a:ln w="28575">
            <a:solidFill>
              <a:schemeClr val="tx1"/>
            </a:solidFill>
            <a:miter lim="800000"/>
            <a:headEnd/>
            <a:tailEnd/>
          </a:ln>
          <a:effectLst/>
        </p:spPr>
        <p:txBody>
          <a:bodyPr/>
          <a:lstStyle/>
          <a:p>
            <a:pPr marR="0" lvl="0" algn="l" defTabSz="914400" rtl="0" eaLnBrk="1" fontAlgn="base" latinLnBrk="0" hangingPunct="1">
              <a:lnSpc>
                <a:spcPct val="100000"/>
              </a:lnSpc>
              <a:spcBef>
                <a:spcPct val="20000"/>
              </a:spcBef>
              <a:spcAft>
                <a:spcPct val="0"/>
              </a:spcAft>
              <a:buClrTx/>
              <a:buSzTx/>
              <a:tabLst/>
              <a:defRPr/>
            </a:pPr>
            <a:r>
              <a:rPr kumimoji="0" lang="it-IT" sz="2000" b="0" i="0" u="none" strike="noStrike" kern="1200" cap="none" spc="0" normalizeH="0" baseline="0" noProof="0" dirty="0">
                <a:ln>
                  <a:noFill/>
                </a:ln>
                <a:solidFill>
                  <a:srgbClr val="675E47"/>
                </a:solidFill>
                <a:effectLst/>
                <a:uLnTx/>
                <a:uFillTx/>
                <a:latin typeface="Arial Unicode MS" pitchFamily="34" charset="-128"/>
                <a:ea typeface="+mn-ea"/>
                <a:cs typeface="+mn-cs"/>
              </a:rPr>
              <a:t>Razionalizzare le fasi in cui si articola il processo produttivo, individuando quelle più critiche</a:t>
            </a:r>
          </a:p>
          <a:p>
            <a:pPr marR="0" lvl="0" algn="l" defTabSz="914400" rtl="0" eaLnBrk="1" fontAlgn="base" latinLnBrk="0" hangingPunct="1">
              <a:lnSpc>
                <a:spcPct val="100000"/>
              </a:lnSpc>
              <a:spcBef>
                <a:spcPct val="20000"/>
              </a:spcBef>
              <a:spcAft>
                <a:spcPct val="0"/>
              </a:spcAft>
              <a:buClrTx/>
              <a:buSzTx/>
              <a:tabLst/>
              <a:defRPr/>
            </a:pPr>
            <a:r>
              <a:rPr kumimoji="0" lang="it-IT" sz="2000" b="0" i="0" u="none" strike="noStrike" kern="1200" cap="none" spc="0" normalizeH="0" baseline="0" noProof="0" dirty="0">
                <a:ln>
                  <a:noFill/>
                </a:ln>
                <a:solidFill>
                  <a:srgbClr val="675E47"/>
                </a:solidFill>
                <a:effectLst/>
                <a:uLnTx/>
                <a:uFillTx/>
                <a:latin typeface="Arial Unicode MS" pitchFamily="34" charset="-128"/>
                <a:ea typeface="+mn-ea"/>
                <a:cs typeface="+mn-cs"/>
              </a:rPr>
              <a:t>Rendere sistematiche le operazioni più delicate dal punto di vista ambientale </a:t>
            </a:r>
          </a:p>
          <a:p>
            <a:pPr marR="0" lvl="0" algn="l" defTabSz="914400" rtl="0" eaLnBrk="1" fontAlgn="base" latinLnBrk="0" hangingPunct="1">
              <a:lnSpc>
                <a:spcPct val="100000"/>
              </a:lnSpc>
              <a:spcBef>
                <a:spcPct val="20000"/>
              </a:spcBef>
              <a:spcAft>
                <a:spcPct val="0"/>
              </a:spcAft>
              <a:buClrTx/>
              <a:buSzTx/>
              <a:tabLst/>
              <a:defRPr/>
            </a:pPr>
            <a:r>
              <a:rPr kumimoji="0" lang="it-IT" sz="2000" b="0" i="0" u="none" strike="noStrike" kern="1200" cap="none" spc="0" normalizeH="0" baseline="0" noProof="0" dirty="0">
                <a:ln>
                  <a:noFill/>
                </a:ln>
                <a:solidFill>
                  <a:srgbClr val="675E47"/>
                </a:solidFill>
                <a:effectLst/>
                <a:uLnTx/>
                <a:uFillTx/>
                <a:latin typeface="Arial Unicode MS" pitchFamily="34" charset="-128"/>
                <a:ea typeface="+mn-ea"/>
                <a:cs typeface="+mn-cs"/>
              </a:rPr>
              <a:t>Tenere sotto controllo e valutare </a:t>
            </a:r>
            <a:r>
              <a:rPr kumimoji="0" lang="it-IT" sz="2000" b="0" i="0" u="none" strike="noStrike" kern="1200" cap="none" spc="0" normalizeH="0" baseline="0" noProof="0" dirty="0" smtClean="0">
                <a:ln>
                  <a:noFill/>
                </a:ln>
                <a:solidFill>
                  <a:srgbClr val="675E47"/>
                </a:solidFill>
                <a:effectLst/>
                <a:uLnTx/>
                <a:uFillTx/>
                <a:latin typeface="Arial Unicode MS" pitchFamily="34" charset="-128"/>
                <a:ea typeface="+mn-ea"/>
                <a:cs typeface="+mn-cs"/>
              </a:rPr>
              <a:t>l’andamento </a:t>
            </a:r>
            <a:r>
              <a:rPr kumimoji="0" lang="it-IT" sz="2000" b="0" i="0" u="none" strike="noStrike" kern="1200" cap="none" spc="0" normalizeH="0" baseline="0" noProof="0" dirty="0">
                <a:ln>
                  <a:noFill/>
                </a:ln>
                <a:solidFill>
                  <a:srgbClr val="675E47"/>
                </a:solidFill>
                <a:effectLst/>
                <a:uLnTx/>
                <a:uFillTx/>
                <a:latin typeface="Arial Unicode MS" pitchFamily="34" charset="-128"/>
                <a:ea typeface="+mn-ea"/>
                <a:cs typeface="+mn-cs"/>
              </a:rPr>
              <a:t>delle prestazioni ambientali</a:t>
            </a:r>
          </a:p>
          <a:p>
            <a:pPr marR="0" lvl="0" algn="l" defTabSz="914400" rtl="0" eaLnBrk="1" fontAlgn="base" latinLnBrk="0" hangingPunct="1">
              <a:lnSpc>
                <a:spcPct val="100000"/>
              </a:lnSpc>
              <a:spcBef>
                <a:spcPct val="20000"/>
              </a:spcBef>
              <a:spcAft>
                <a:spcPct val="0"/>
              </a:spcAft>
              <a:buClrTx/>
              <a:buSzTx/>
              <a:tabLst/>
              <a:defRPr/>
            </a:pPr>
            <a:r>
              <a:rPr kumimoji="0" lang="it-IT" sz="2000" b="0" i="0" u="none" strike="noStrike" kern="1200" cap="none" spc="0" normalizeH="0" baseline="0" noProof="0" dirty="0">
                <a:ln>
                  <a:noFill/>
                </a:ln>
                <a:solidFill>
                  <a:srgbClr val="675E47"/>
                </a:solidFill>
                <a:effectLst/>
                <a:uLnTx/>
                <a:uFillTx/>
                <a:latin typeface="Arial Unicode MS" pitchFamily="34" charset="-128"/>
                <a:ea typeface="+mn-ea"/>
                <a:cs typeface="+mn-cs"/>
              </a:rPr>
              <a:t>processo di miglioramento continuo</a:t>
            </a:r>
            <a:endParaRPr kumimoji="0" lang="it-IT" sz="2800" b="0" i="0" u="none" strike="noStrike" kern="1200" cap="none" spc="0" normalizeH="0" baseline="0" noProof="0" dirty="0">
              <a:ln>
                <a:noFill/>
              </a:ln>
              <a:solidFill>
                <a:srgbClr val="675E47"/>
              </a:solidFill>
              <a:effectLst/>
              <a:uLnTx/>
              <a:uFillTx/>
              <a:latin typeface="Arial Unicode MS" pitchFamily="34" charset="-128"/>
              <a:ea typeface="+mn-ea"/>
              <a:cs typeface="+mn-cs"/>
            </a:endParaRPr>
          </a:p>
          <a:p>
            <a:pPr marR="0" lvl="0" algn="ctr" defTabSz="914400" rtl="0" eaLnBrk="1" fontAlgn="base" latinLnBrk="0" hangingPunct="1">
              <a:lnSpc>
                <a:spcPct val="100000"/>
              </a:lnSpc>
              <a:spcBef>
                <a:spcPct val="20000"/>
              </a:spcBef>
              <a:spcAft>
                <a:spcPct val="0"/>
              </a:spcAft>
              <a:buClrTx/>
              <a:buSzTx/>
              <a:tabLst/>
              <a:defRPr/>
            </a:pPr>
            <a:endParaRPr kumimoji="0" lang="it-IT" sz="1800" b="0" i="0" u="none" strike="noStrike" kern="1200" cap="none" spc="0" normalizeH="0" baseline="0" noProof="0" dirty="0">
              <a:ln>
                <a:noFill/>
              </a:ln>
              <a:solidFill>
                <a:srgbClr val="675E47"/>
              </a:solidFill>
              <a:effectLst/>
              <a:uLnTx/>
              <a:uFillTx/>
              <a:latin typeface="Arial Unicode MS" pitchFamily="34" charset="-128"/>
              <a:ea typeface="+mn-ea"/>
              <a:cs typeface="+mn-cs"/>
            </a:endParaRPr>
          </a:p>
        </p:txBody>
      </p:sp>
      <p:sp>
        <p:nvSpPr>
          <p:cNvPr id="4" name="Segnaposto contenuto 2"/>
          <p:cNvSpPr txBox="1">
            <a:spLocks/>
          </p:cNvSpPr>
          <p:nvPr/>
        </p:nvSpPr>
        <p:spPr>
          <a:xfrm>
            <a:off x="344200" y="260649"/>
            <a:ext cx="8291264" cy="273630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it-IT" b="1" dirty="0" smtClean="0">
                <a:solidFill>
                  <a:schemeClr val="bg2">
                    <a:lumMod val="25000"/>
                  </a:schemeClr>
                </a:solidFill>
                <a:latin typeface="Calibri" panose="020F0502020204030204" pitchFamily="34" charset="0"/>
              </a:rPr>
              <a:t>strategie di </a:t>
            </a:r>
            <a:r>
              <a:rPr lang="it-IT" b="1" dirty="0" err="1" smtClean="0">
                <a:solidFill>
                  <a:schemeClr val="bg2">
                    <a:lumMod val="25000"/>
                  </a:schemeClr>
                </a:solidFill>
                <a:latin typeface="Calibri" panose="020F0502020204030204" pitchFamily="34" charset="0"/>
              </a:rPr>
              <a:t>Ecodesign</a:t>
            </a:r>
            <a:r>
              <a:rPr lang="it-IT" b="1" dirty="0" smtClean="0">
                <a:solidFill>
                  <a:schemeClr val="bg2">
                    <a:lumMod val="25000"/>
                  </a:schemeClr>
                </a:solidFill>
                <a:latin typeface="Calibri" panose="020F0502020204030204" pitchFamily="34" charset="0"/>
              </a:rPr>
              <a:t> e di valutazione del ciclo di vita dei processi e dei prodotti </a:t>
            </a:r>
          </a:p>
          <a:p>
            <a:r>
              <a:rPr lang="it-IT" sz="2400" dirty="0" smtClean="0">
                <a:solidFill>
                  <a:schemeClr val="bg2">
                    <a:lumMod val="25000"/>
                  </a:schemeClr>
                </a:solidFill>
                <a:latin typeface="Calibri" panose="020F0502020204030204" pitchFamily="34" charset="0"/>
              </a:rPr>
              <a:t>(</a:t>
            </a:r>
            <a:r>
              <a:rPr lang="it-IT" sz="2400" dirty="0" err="1" smtClean="0">
                <a:solidFill>
                  <a:schemeClr val="bg2">
                    <a:lumMod val="25000"/>
                  </a:schemeClr>
                </a:solidFill>
                <a:latin typeface="Calibri" panose="020F0502020204030204" pitchFamily="34" charset="0"/>
              </a:rPr>
              <a:t>Ecodesign</a:t>
            </a:r>
            <a:r>
              <a:rPr lang="it-IT" sz="2400" dirty="0" smtClean="0">
                <a:solidFill>
                  <a:schemeClr val="bg2">
                    <a:lumMod val="25000"/>
                  </a:schemeClr>
                </a:solidFill>
                <a:latin typeface="Calibri" panose="020F0502020204030204" pitchFamily="34" charset="0"/>
              </a:rPr>
              <a:t>, Life </a:t>
            </a:r>
            <a:r>
              <a:rPr lang="it-IT" sz="2400" dirty="0" err="1" smtClean="0">
                <a:solidFill>
                  <a:schemeClr val="bg2">
                    <a:lumMod val="25000"/>
                  </a:schemeClr>
                </a:solidFill>
                <a:latin typeface="Calibri" panose="020F0502020204030204" pitchFamily="34" charset="0"/>
              </a:rPr>
              <a:t>Cycle</a:t>
            </a:r>
            <a:r>
              <a:rPr lang="it-IT" sz="2400" dirty="0" smtClean="0">
                <a:solidFill>
                  <a:schemeClr val="bg2">
                    <a:lumMod val="25000"/>
                  </a:schemeClr>
                </a:solidFill>
                <a:latin typeface="Calibri" panose="020F0502020204030204" pitchFamily="34" charset="0"/>
              </a:rPr>
              <a:t> Design (LCD), Design For Environment (DFE), Life </a:t>
            </a:r>
            <a:r>
              <a:rPr lang="it-IT" sz="2400" dirty="0" err="1" smtClean="0">
                <a:solidFill>
                  <a:schemeClr val="bg2">
                    <a:lumMod val="25000"/>
                  </a:schemeClr>
                </a:solidFill>
                <a:latin typeface="Calibri" panose="020F0502020204030204" pitchFamily="34" charset="0"/>
              </a:rPr>
              <a:t>Cycle</a:t>
            </a:r>
            <a:r>
              <a:rPr lang="it-IT" sz="2400" dirty="0" smtClean="0">
                <a:solidFill>
                  <a:schemeClr val="bg2">
                    <a:lumMod val="25000"/>
                  </a:schemeClr>
                </a:solidFill>
                <a:latin typeface="Calibri" panose="020F0502020204030204" pitchFamily="34" charset="0"/>
              </a:rPr>
              <a:t> </a:t>
            </a:r>
            <a:r>
              <a:rPr lang="it-IT" sz="2400" dirty="0" err="1" smtClean="0">
                <a:solidFill>
                  <a:schemeClr val="bg2">
                    <a:lumMod val="25000"/>
                  </a:schemeClr>
                </a:solidFill>
                <a:latin typeface="Calibri" panose="020F0502020204030204" pitchFamily="34" charset="0"/>
              </a:rPr>
              <a:t>Assessment</a:t>
            </a:r>
            <a:r>
              <a:rPr lang="it-IT" sz="2400" dirty="0" smtClean="0">
                <a:solidFill>
                  <a:schemeClr val="bg2">
                    <a:lumMod val="25000"/>
                  </a:schemeClr>
                </a:solidFill>
                <a:latin typeface="Calibri" panose="020F0502020204030204" pitchFamily="34" charset="0"/>
              </a:rPr>
              <a:t> (LCA) </a:t>
            </a:r>
          </a:p>
          <a:p>
            <a:r>
              <a:rPr lang="it-IT" sz="2400" dirty="0" smtClean="0">
                <a:solidFill>
                  <a:schemeClr val="bg2">
                    <a:lumMod val="25000"/>
                  </a:schemeClr>
                </a:solidFill>
                <a:latin typeface="Calibri" panose="020F0502020204030204" pitchFamily="34" charset="0"/>
              </a:rPr>
              <a:t>per ridurre gli impatti ambientali, il consumo di materie prime e la produzione di rifiuti</a:t>
            </a:r>
          </a:p>
        </p:txBody>
      </p:sp>
      <p:sp>
        <p:nvSpPr>
          <p:cNvPr id="6" name="Rectangle 3"/>
          <p:cNvSpPr txBox="1">
            <a:spLocks/>
          </p:cNvSpPr>
          <p:nvPr/>
        </p:nvSpPr>
        <p:spPr>
          <a:xfrm>
            <a:off x="209744" y="3230349"/>
            <a:ext cx="4299808" cy="3511020"/>
          </a:xfrm>
          <a:prstGeom prst="rect">
            <a:avLst/>
          </a:prstGeom>
          <a:solidFill>
            <a:schemeClr val="accent3">
              <a:lumMod val="20000"/>
              <a:lumOff val="80000"/>
            </a:schemeClr>
          </a:solidFill>
          <a:ln w="19050">
            <a:solidFill>
              <a:schemeClr val="tx1"/>
            </a:solidFill>
          </a:ln>
        </p:spPr>
        <p:txBody>
          <a:bodyPr>
            <a:normAutofit/>
          </a:bodyPr>
          <a:lstStyle/>
          <a:p>
            <a:pPr marR="0" lvl="0" indent="-609600" defTabSz="914400" rtl="0" eaLnBrk="1" fontAlgn="auto" latinLnBrk="0" hangingPunct="1">
              <a:lnSpc>
                <a:spcPct val="110000"/>
              </a:lnSpc>
              <a:spcAft>
                <a:spcPts val="0"/>
              </a:spcAft>
              <a:buClrTx/>
              <a:buSzTx/>
              <a:buFontTx/>
              <a:buNone/>
              <a:tabLst/>
              <a:defRPr/>
            </a:pPr>
            <a:r>
              <a:rPr kumimoji="0" lang="it-IT" sz="2000" b="1" i="0" u="none" strike="noStrike" kern="1200" cap="none" spc="0" normalizeH="0" baseline="0" noProof="0" dirty="0" smtClean="0">
                <a:ln>
                  <a:noFill/>
                </a:ln>
                <a:solidFill>
                  <a:srgbClr val="675E47"/>
                </a:solidFill>
                <a:effectLst/>
                <a:uLnTx/>
                <a:uFillTx/>
                <a:latin typeface="Calibri"/>
                <a:ea typeface="+mn-ea"/>
                <a:cs typeface="+mn-cs"/>
              </a:rPr>
              <a:t>“</a:t>
            </a:r>
            <a:r>
              <a:rPr kumimoji="0" lang="it-IT" sz="2000" b="1" i="0" u="none" strike="noStrike" kern="1200" cap="none" spc="0" normalizeH="0" baseline="0" noProof="0" dirty="0">
                <a:ln>
                  <a:noFill/>
                </a:ln>
                <a:solidFill>
                  <a:srgbClr val="675E47"/>
                </a:solidFill>
                <a:effectLst/>
                <a:uLnTx/>
                <a:uFillTx/>
                <a:latin typeface="Calibri"/>
                <a:ea typeface="+mn-ea"/>
                <a:cs typeface="+mn-cs"/>
              </a:rPr>
              <a:t>L'ambiente </a:t>
            </a:r>
            <a:r>
              <a:rPr kumimoji="0" lang="it-IT" sz="2000" b="1" i="0" u="none" strike="noStrike" kern="1200" cap="none" spc="0" normalizeH="0" baseline="0" noProof="0" dirty="0" smtClean="0">
                <a:ln>
                  <a:noFill/>
                </a:ln>
                <a:solidFill>
                  <a:srgbClr val="675E47"/>
                </a:solidFill>
                <a:effectLst/>
                <a:uLnTx/>
                <a:uFillTx/>
                <a:latin typeface="Calibri"/>
                <a:ea typeface="+mn-ea"/>
                <a:cs typeface="+mn-cs"/>
              </a:rPr>
              <a:t>concorre alla </a:t>
            </a:r>
            <a:r>
              <a:rPr kumimoji="0" lang="it-IT" sz="2000" b="1" i="0" u="none" strike="noStrike" kern="1200" cap="none" spc="0" normalizeH="0" baseline="0" noProof="0" dirty="0">
                <a:ln>
                  <a:noFill/>
                </a:ln>
                <a:solidFill>
                  <a:srgbClr val="675E47"/>
                </a:solidFill>
                <a:effectLst/>
                <a:uLnTx/>
                <a:uFillTx/>
                <a:latin typeface="Calibri"/>
                <a:ea typeface="+mn-ea"/>
                <a:cs typeface="+mn-cs"/>
              </a:rPr>
              <a:t>definizione del design</a:t>
            </a:r>
            <a:r>
              <a:rPr kumimoji="0" lang="it-IT" sz="2000" b="1" i="0" u="none" strike="noStrike" kern="1200" cap="none" spc="0" normalizeH="0" baseline="0" noProof="0" dirty="0" smtClean="0">
                <a:ln>
                  <a:noFill/>
                </a:ln>
                <a:solidFill>
                  <a:srgbClr val="675E47"/>
                </a:solidFill>
                <a:effectLst/>
                <a:uLnTx/>
                <a:uFillTx/>
                <a:latin typeface="Calibri"/>
                <a:ea typeface="+mn-ea"/>
                <a:cs typeface="+mn-cs"/>
              </a:rPr>
              <a:t>, divenendo </a:t>
            </a:r>
            <a:r>
              <a:rPr kumimoji="0" lang="it-IT" sz="2000" b="1" i="0" u="none" strike="noStrike" kern="1200" cap="none" spc="0" normalizeH="0" baseline="0" noProof="0" dirty="0">
                <a:ln>
                  <a:noFill/>
                </a:ln>
                <a:solidFill>
                  <a:srgbClr val="675E47"/>
                </a:solidFill>
                <a:effectLst/>
                <a:uLnTx/>
                <a:uFillTx/>
                <a:latin typeface="Calibri"/>
                <a:ea typeface="+mn-ea"/>
                <a:cs typeface="+mn-cs"/>
              </a:rPr>
              <a:t>un fattore di indirizzo </a:t>
            </a:r>
            <a:r>
              <a:rPr kumimoji="0" lang="it-IT" sz="2000" b="1" i="0" u="none" strike="noStrike" kern="1200" cap="none" spc="0" normalizeH="0" baseline="0" noProof="0" dirty="0" smtClean="0">
                <a:ln>
                  <a:noFill/>
                </a:ln>
                <a:solidFill>
                  <a:srgbClr val="675E47"/>
                </a:solidFill>
                <a:effectLst/>
                <a:uLnTx/>
                <a:uFillTx/>
                <a:latin typeface="Calibri"/>
                <a:ea typeface="+mn-ea"/>
                <a:cs typeface="+mn-cs"/>
              </a:rPr>
              <a:t>nello </a:t>
            </a:r>
            <a:r>
              <a:rPr kumimoji="0" lang="it-IT" sz="2000" b="1" i="0" u="none" strike="noStrike" kern="1200" cap="none" spc="0" normalizeH="0" baseline="0" noProof="0" dirty="0">
                <a:ln>
                  <a:noFill/>
                </a:ln>
                <a:solidFill>
                  <a:srgbClr val="675E47"/>
                </a:solidFill>
                <a:effectLst/>
                <a:uLnTx/>
                <a:uFillTx/>
                <a:latin typeface="Calibri"/>
                <a:ea typeface="+mn-ea"/>
                <a:cs typeface="+mn-cs"/>
              </a:rPr>
              <a:t>sviluppo del prodotto. </a:t>
            </a:r>
            <a:br>
              <a:rPr kumimoji="0" lang="it-IT" sz="2000" b="1" i="0" u="none" strike="noStrike" kern="1200" cap="none" spc="0" normalizeH="0" baseline="0" noProof="0" dirty="0">
                <a:ln>
                  <a:noFill/>
                </a:ln>
                <a:solidFill>
                  <a:srgbClr val="675E47"/>
                </a:solidFill>
                <a:effectLst/>
                <a:uLnTx/>
                <a:uFillTx/>
                <a:latin typeface="Calibri"/>
                <a:ea typeface="+mn-ea"/>
                <a:cs typeface="+mn-cs"/>
              </a:rPr>
            </a:br>
            <a:r>
              <a:rPr kumimoji="0" lang="it-IT" sz="2000" b="1" i="0" u="none" strike="noStrike" kern="1200" cap="none" spc="0" normalizeH="0" baseline="0" noProof="0" dirty="0">
                <a:ln>
                  <a:noFill/>
                </a:ln>
                <a:solidFill>
                  <a:srgbClr val="675E47"/>
                </a:solidFill>
                <a:effectLst/>
                <a:uLnTx/>
                <a:uFillTx/>
                <a:latin typeface="Calibri"/>
                <a:ea typeface="+mn-ea"/>
                <a:cs typeface="+mn-cs"/>
              </a:rPr>
              <a:t>In questo processo</a:t>
            </a:r>
            <a:r>
              <a:rPr kumimoji="0" lang="it-IT" sz="2000" b="1" i="0" u="none" strike="noStrike" kern="1200" cap="none" spc="0" normalizeH="0" baseline="0" noProof="0" dirty="0" smtClean="0">
                <a:ln>
                  <a:noFill/>
                </a:ln>
                <a:solidFill>
                  <a:srgbClr val="675E47"/>
                </a:solidFill>
                <a:effectLst/>
                <a:uLnTx/>
                <a:uFillTx/>
                <a:latin typeface="Calibri"/>
                <a:ea typeface="+mn-ea"/>
                <a:cs typeface="+mn-cs"/>
              </a:rPr>
              <a:t>, </a:t>
            </a:r>
            <a:r>
              <a:rPr kumimoji="0" lang="it-IT" sz="2000" b="1" i="0" u="sng" strike="noStrike" kern="1200" cap="none" spc="0" normalizeH="0" baseline="0" noProof="0" dirty="0" smtClean="0">
                <a:ln>
                  <a:noFill/>
                </a:ln>
                <a:solidFill>
                  <a:srgbClr val="675E47"/>
                </a:solidFill>
                <a:effectLst/>
                <a:uLnTx/>
                <a:uFillTx/>
                <a:latin typeface="Calibri"/>
                <a:ea typeface="+mn-ea"/>
                <a:cs typeface="+mn-cs"/>
              </a:rPr>
              <a:t>l'ambiente </a:t>
            </a:r>
            <a:r>
              <a:rPr kumimoji="0" lang="it-IT" sz="2000" b="1" i="0" u="sng" strike="noStrike" kern="1200" cap="none" spc="0" normalizeH="0" baseline="0" noProof="0" dirty="0">
                <a:ln>
                  <a:noFill/>
                </a:ln>
                <a:solidFill>
                  <a:srgbClr val="675E47"/>
                </a:solidFill>
                <a:effectLst/>
                <a:uLnTx/>
                <a:uFillTx/>
                <a:latin typeface="Calibri"/>
                <a:ea typeface="+mn-ea"/>
                <a:cs typeface="+mn-cs"/>
              </a:rPr>
              <a:t>assume il medesimo status</a:t>
            </a:r>
            <a:r>
              <a:rPr kumimoji="0" lang="it-IT" sz="2000" b="1" i="0" u="none" strike="noStrike" kern="1200" cap="none" spc="0" normalizeH="0" baseline="0" noProof="0" dirty="0">
                <a:ln>
                  <a:noFill/>
                </a:ln>
                <a:solidFill>
                  <a:srgbClr val="675E47"/>
                </a:solidFill>
                <a:effectLst/>
                <a:uLnTx/>
                <a:uFillTx/>
                <a:latin typeface="Calibri"/>
                <a:ea typeface="+mn-ea"/>
                <a:cs typeface="+mn-cs"/>
              </a:rPr>
              <a:t> dei più tradizionali valori industriali, quali il profitto, la funzionalità, l'estetica, l'ergonomia, l'immagine e la qualità generale." </a:t>
            </a:r>
          </a:p>
          <a:p>
            <a:pPr marR="0" lvl="0" indent="-609600" defTabSz="914400" rtl="0" eaLnBrk="1" fontAlgn="auto" latinLnBrk="0" hangingPunct="1">
              <a:lnSpc>
                <a:spcPct val="110000"/>
              </a:lnSpc>
              <a:spcAft>
                <a:spcPts val="0"/>
              </a:spcAft>
              <a:buClrTx/>
              <a:buSzTx/>
              <a:buFontTx/>
              <a:buNone/>
              <a:tabLst/>
              <a:defRPr/>
            </a:pPr>
            <a:r>
              <a:rPr kumimoji="0" lang="it-IT" sz="2000" b="1" i="0" u="none" strike="noStrike" kern="1200" cap="none" spc="0" normalizeH="0" baseline="0" noProof="0" dirty="0">
                <a:ln>
                  <a:noFill/>
                </a:ln>
                <a:solidFill>
                  <a:srgbClr val="675E47"/>
                </a:solidFill>
                <a:effectLst/>
                <a:uLnTx/>
                <a:uFillTx/>
                <a:latin typeface="Calibri"/>
                <a:ea typeface="+mn-ea"/>
                <a:cs typeface="+mn-cs"/>
              </a:rPr>
              <a:t>                                                   </a:t>
            </a:r>
          </a:p>
          <a:p>
            <a:pPr marR="0" lvl="0" indent="-609600" defTabSz="914400" rtl="0" eaLnBrk="1" fontAlgn="auto" latinLnBrk="0" hangingPunct="1">
              <a:lnSpc>
                <a:spcPct val="110000"/>
              </a:lnSpc>
              <a:spcAft>
                <a:spcPts val="0"/>
              </a:spcAft>
              <a:buClrTx/>
              <a:buSzTx/>
              <a:buFontTx/>
              <a:buNone/>
              <a:tabLst/>
              <a:defRPr/>
            </a:pPr>
            <a:r>
              <a:rPr kumimoji="0" lang="it-IT" sz="2000" b="0" i="1" u="none" strike="noStrike" kern="1200" cap="none" spc="0" normalizeH="0" baseline="0" noProof="0" dirty="0">
                <a:ln>
                  <a:noFill/>
                </a:ln>
                <a:solidFill>
                  <a:srgbClr val="675E47"/>
                </a:solidFill>
                <a:effectLst/>
                <a:uLnTx/>
                <a:uFillTx/>
                <a:latin typeface="Calibri"/>
                <a:ea typeface="+mn-ea"/>
                <a:cs typeface="+mn-cs"/>
              </a:rPr>
              <a:t> </a:t>
            </a:r>
            <a:r>
              <a:rPr kumimoji="0" lang="it-IT" sz="2000" b="0" i="1" u="none" strike="noStrike" kern="1200" cap="none" spc="0" normalizeH="0" baseline="0" noProof="0" dirty="0" err="1" smtClean="0">
                <a:ln>
                  <a:noFill/>
                </a:ln>
                <a:solidFill>
                  <a:srgbClr val="675E47"/>
                </a:solidFill>
                <a:effectLst/>
                <a:uLnTx/>
                <a:uFillTx/>
                <a:latin typeface="Calibri"/>
                <a:ea typeface="+mn-ea"/>
                <a:cs typeface="+mn-cs"/>
              </a:rPr>
              <a:t>Rathenau</a:t>
            </a:r>
            <a:r>
              <a:rPr kumimoji="0" lang="it-IT" sz="2000" b="0" i="1" u="none" strike="noStrike" kern="1200" cap="none" spc="0" normalizeH="0" baseline="0" noProof="0" dirty="0" smtClean="0">
                <a:ln>
                  <a:noFill/>
                </a:ln>
                <a:solidFill>
                  <a:srgbClr val="675E47"/>
                </a:solidFill>
                <a:effectLst/>
                <a:uLnTx/>
                <a:uFillTx/>
                <a:latin typeface="Calibri"/>
                <a:ea typeface="+mn-ea"/>
                <a:cs typeface="+mn-cs"/>
              </a:rPr>
              <a:t> </a:t>
            </a:r>
            <a:r>
              <a:rPr kumimoji="0" lang="it-IT" sz="2000" b="0" i="1" u="none" strike="noStrike" kern="1200" cap="none" spc="0" normalizeH="0" baseline="0" noProof="0" dirty="0" err="1">
                <a:ln>
                  <a:noFill/>
                </a:ln>
                <a:solidFill>
                  <a:srgbClr val="675E47"/>
                </a:solidFill>
                <a:effectLst/>
                <a:uLnTx/>
                <a:uFillTx/>
                <a:latin typeface="Calibri"/>
                <a:ea typeface="+mn-ea"/>
                <a:cs typeface="+mn-cs"/>
              </a:rPr>
              <a:t>Institute</a:t>
            </a:r>
            <a:r>
              <a:rPr kumimoji="0" lang="it-IT" sz="2000" b="0" i="1" u="none" strike="noStrike" kern="1200" cap="none" spc="0" normalizeH="0" baseline="0" noProof="0" dirty="0">
                <a:ln>
                  <a:noFill/>
                </a:ln>
                <a:solidFill>
                  <a:srgbClr val="675E47"/>
                </a:solidFill>
                <a:effectLst/>
                <a:uLnTx/>
                <a:uFillTx/>
                <a:latin typeface="Calibri"/>
                <a:ea typeface="+mn-ea"/>
                <a:cs typeface="+mn-cs"/>
              </a:rPr>
              <a:t>, 1997</a:t>
            </a:r>
            <a:endParaRPr kumimoji="0" lang="it-IT" sz="2000" b="1" i="0" u="none" strike="noStrike" kern="1200" cap="none" spc="0" normalizeH="0" baseline="0" noProof="0" dirty="0">
              <a:ln>
                <a:noFill/>
              </a:ln>
              <a:solidFill>
                <a:srgbClr val="675E47"/>
              </a:solidFill>
              <a:effectLst>
                <a:outerShdw blurRad="38100" dist="38100" dir="2700000" algn="tl">
                  <a:srgbClr val="000000"/>
                </a:outerShdw>
              </a:effectLst>
              <a:uLnTx/>
              <a:uFillTx/>
              <a:latin typeface="Calibri"/>
              <a:ea typeface="+mn-ea"/>
              <a:cs typeface="+mn-cs"/>
            </a:endParaRPr>
          </a:p>
          <a:p>
            <a:pPr marR="0" lvl="0" indent="-609600" defTabSz="914400" rtl="0" eaLnBrk="1" fontAlgn="auto" latinLnBrk="0" hangingPunct="1">
              <a:lnSpc>
                <a:spcPct val="110000"/>
              </a:lnSpc>
              <a:spcAft>
                <a:spcPts val="0"/>
              </a:spcAft>
              <a:buClrTx/>
              <a:buSzTx/>
              <a:buFontTx/>
              <a:buNone/>
              <a:tabLst/>
              <a:defRPr/>
            </a:pPr>
            <a:endParaRPr kumimoji="0" lang="it-IT" sz="2000" b="1" i="0" u="none" strike="noStrike" kern="1200" cap="none" spc="0" normalizeH="0" baseline="0" noProof="0" dirty="0">
              <a:ln>
                <a:noFill/>
              </a:ln>
              <a:solidFill>
                <a:srgbClr val="675E47"/>
              </a:solidFill>
              <a:effectLst/>
              <a:uLnTx/>
              <a:uFillTx/>
              <a:latin typeface="Calibri"/>
              <a:ea typeface="+mn-ea"/>
              <a:cs typeface="+mn-cs"/>
            </a:endParaRPr>
          </a:p>
        </p:txBody>
      </p:sp>
    </p:spTree>
    <p:extLst>
      <p:ext uri="{BB962C8B-B14F-4D97-AF65-F5344CB8AC3E}">
        <p14:creationId xmlns:p14="http://schemas.microsoft.com/office/powerpoint/2010/main" val="4009529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b="1" dirty="0">
                <a:solidFill>
                  <a:srgbClr val="C00000"/>
                </a:solidFill>
              </a:rPr>
              <a:t>Transizione ecologica e nuovi stili di vita e produzione, tra necessità e resistenza al cambiamento </a:t>
            </a:r>
            <a:br>
              <a:rPr lang="it-IT" sz="2800" b="1" dirty="0">
                <a:solidFill>
                  <a:srgbClr val="C00000"/>
                </a:solidFill>
              </a:rPr>
            </a:br>
            <a:endParaRPr lang="it-IT" sz="2800" b="1" dirty="0">
              <a:solidFill>
                <a:srgbClr val="C00000"/>
              </a:solidFill>
            </a:endParaRPr>
          </a:p>
        </p:txBody>
      </p:sp>
      <p:sp>
        <p:nvSpPr>
          <p:cNvPr id="3" name="Segnaposto contenuto 2"/>
          <p:cNvSpPr>
            <a:spLocks noGrp="1"/>
          </p:cNvSpPr>
          <p:nvPr>
            <p:ph idx="1"/>
          </p:nvPr>
        </p:nvSpPr>
        <p:spPr>
          <a:xfrm>
            <a:off x="453256" y="4365104"/>
            <a:ext cx="8229600" cy="576064"/>
          </a:xfrm>
          <a:solidFill>
            <a:schemeClr val="bg2">
              <a:lumMod val="75000"/>
            </a:schemeClr>
          </a:solidFill>
        </p:spPr>
        <p:txBody>
          <a:bodyPr>
            <a:normAutofit lnSpcReduction="10000"/>
          </a:bodyPr>
          <a:lstStyle/>
          <a:p>
            <a:pPr marL="0" indent="0" algn="ctr">
              <a:buNone/>
            </a:pPr>
            <a:r>
              <a:rPr lang="it-IT" dirty="0" smtClean="0"/>
              <a:t>Necessità di una transizione Ecologica</a:t>
            </a:r>
          </a:p>
          <a:p>
            <a:pPr marL="0" indent="0" algn="ctr">
              <a:buNone/>
            </a:pPr>
            <a:endParaRPr lang="it-IT" dirty="0" smtClean="0"/>
          </a:p>
          <a:p>
            <a:pPr marL="0" indent="0" algn="ctr">
              <a:buNone/>
            </a:pPr>
            <a:endParaRPr lang="it-IT" dirty="0"/>
          </a:p>
        </p:txBody>
      </p:sp>
    </p:spTree>
    <p:extLst>
      <p:ext uri="{BB962C8B-B14F-4D97-AF65-F5344CB8AC3E}">
        <p14:creationId xmlns:p14="http://schemas.microsoft.com/office/powerpoint/2010/main" val="763385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74638"/>
            <a:ext cx="8229600" cy="850106"/>
          </a:xfrm>
          <a:solidFill>
            <a:schemeClr val="bg2">
              <a:lumMod val="90000"/>
            </a:schemeClr>
          </a:solidFill>
        </p:spPr>
        <p:txBody>
          <a:bodyPr>
            <a:normAutofit/>
          </a:bodyPr>
          <a:lstStyle/>
          <a:p>
            <a:r>
              <a:rPr lang="it-IT" sz="3600" b="1" dirty="0" err="1">
                <a:solidFill>
                  <a:srgbClr val="675E47"/>
                </a:solidFill>
                <a:latin typeface="Calibri"/>
                <a:ea typeface="+mn-ea"/>
                <a:cs typeface="+mn-cs"/>
              </a:rPr>
              <a:t>ecoefficienza</a:t>
            </a:r>
            <a:r>
              <a:rPr lang="it-IT" sz="3600" b="1" dirty="0">
                <a:solidFill>
                  <a:srgbClr val="675E47"/>
                </a:solidFill>
                <a:latin typeface="Calibri"/>
                <a:ea typeface="+mn-ea"/>
                <a:cs typeface="+mn-cs"/>
              </a:rPr>
              <a:t> </a:t>
            </a:r>
          </a:p>
        </p:txBody>
      </p:sp>
      <p:sp>
        <p:nvSpPr>
          <p:cNvPr id="60419" name="Rectangle 3"/>
          <p:cNvSpPr>
            <a:spLocks noGrp="1" noChangeArrowheads="1"/>
          </p:cNvSpPr>
          <p:nvPr>
            <p:ph type="body" idx="1"/>
          </p:nvPr>
        </p:nvSpPr>
        <p:spPr/>
        <p:txBody>
          <a:bodyPr>
            <a:noAutofit/>
          </a:bodyPr>
          <a:lstStyle/>
          <a:p>
            <a:pPr marL="0" indent="0">
              <a:lnSpc>
                <a:spcPct val="80000"/>
              </a:lnSpc>
              <a:buNone/>
            </a:pPr>
            <a:r>
              <a:rPr lang="it-IT" sz="2800" b="1" dirty="0">
                <a:solidFill>
                  <a:srgbClr val="675E47"/>
                </a:solidFill>
                <a:latin typeface="Calibri"/>
              </a:rPr>
              <a:t>L’</a:t>
            </a:r>
            <a:r>
              <a:rPr lang="it-IT" sz="2800" b="1" dirty="0" err="1">
                <a:solidFill>
                  <a:srgbClr val="675E47"/>
                </a:solidFill>
                <a:latin typeface="Calibri"/>
              </a:rPr>
              <a:t>ecoefficienza</a:t>
            </a:r>
            <a:r>
              <a:rPr lang="it-IT" sz="2800" b="1" dirty="0">
                <a:solidFill>
                  <a:srgbClr val="675E47"/>
                </a:solidFill>
                <a:latin typeface="Calibri"/>
              </a:rPr>
              <a:t> è un </a:t>
            </a:r>
            <a:r>
              <a:rPr lang="it-IT" sz="2800" b="1" dirty="0" smtClean="0">
                <a:solidFill>
                  <a:srgbClr val="675E47"/>
                </a:solidFill>
                <a:latin typeface="Calibri"/>
              </a:rPr>
              <a:t>modello </a:t>
            </a:r>
            <a:r>
              <a:rPr lang="it-IT" sz="2800" b="1" dirty="0">
                <a:solidFill>
                  <a:srgbClr val="675E47"/>
                </a:solidFill>
                <a:latin typeface="Calibri"/>
              </a:rPr>
              <a:t>di management che incoraggia le aziende a diventare più competitive, innovative e responsabili nei confronti dell’ambiente. </a:t>
            </a:r>
          </a:p>
          <a:p>
            <a:pPr marL="0" indent="0">
              <a:lnSpc>
                <a:spcPct val="80000"/>
              </a:lnSpc>
              <a:buNone/>
            </a:pPr>
            <a:endParaRPr lang="it-IT" sz="2800" b="1" dirty="0">
              <a:solidFill>
                <a:srgbClr val="675E47"/>
              </a:solidFill>
              <a:latin typeface="Calibri"/>
            </a:endParaRPr>
          </a:p>
          <a:p>
            <a:pPr marL="0" indent="0">
              <a:lnSpc>
                <a:spcPct val="80000"/>
              </a:lnSpc>
              <a:buNone/>
            </a:pPr>
            <a:r>
              <a:rPr lang="it-IT" sz="2800" b="1" dirty="0" smtClean="0">
                <a:solidFill>
                  <a:srgbClr val="675E47"/>
                </a:solidFill>
                <a:latin typeface="Calibri"/>
              </a:rPr>
              <a:t>Unisce </a:t>
            </a:r>
            <a:r>
              <a:rPr lang="it-IT" sz="2800" b="1" dirty="0">
                <a:solidFill>
                  <a:srgbClr val="675E47"/>
                </a:solidFill>
                <a:latin typeface="Calibri"/>
              </a:rPr>
              <a:t>gli obiettivi di eccellenza economica d’impresa con quelli di eccellenza ambientale: </a:t>
            </a:r>
          </a:p>
          <a:p>
            <a:pPr marL="457200" lvl="1" indent="0">
              <a:lnSpc>
                <a:spcPct val="80000"/>
              </a:lnSpc>
              <a:buNone/>
            </a:pPr>
            <a:r>
              <a:rPr lang="it-IT" b="1" dirty="0">
                <a:solidFill>
                  <a:srgbClr val="675E47"/>
                </a:solidFill>
                <a:latin typeface="Calibri"/>
              </a:rPr>
              <a:t>usare minori quantità di risorse e produrre meno rifiuti significa </a:t>
            </a:r>
            <a:r>
              <a:rPr lang="it-IT" b="1" dirty="0" smtClean="0">
                <a:solidFill>
                  <a:srgbClr val="675E47"/>
                </a:solidFill>
                <a:latin typeface="Calibri"/>
              </a:rPr>
              <a:t>risparmiare </a:t>
            </a:r>
            <a:r>
              <a:rPr lang="it-IT" b="1" dirty="0">
                <a:solidFill>
                  <a:srgbClr val="675E47"/>
                </a:solidFill>
                <a:latin typeface="Calibri"/>
              </a:rPr>
              <a:t>e generare profitti (efficienza economica)</a:t>
            </a:r>
          </a:p>
          <a:p>
            <a:pPr marL="457200" lvl="1" indent="0">
              <a:lnSpc>
                <a:spcPct val="80000"/>
              </a:lnSpc>
              <a:buNone/>
            </a:pPr>
            <a:r>
              <a:rPr lang="it-IT" b="1" dirty="0">
                <a:solidFill>
                  <a:srgbClr val="675E47"/>
                </a:solidFill>
                <a:latin typeface="Calibri"/>
              </a:rPr>
              <a:t>proteggere l’ambiente, preservando le risorse naturali e riducendo l’inquinamento (efficienza ambientale)</a:t>
            </a:r>
          </a:p>
        </p:txBody>
      </p:sp>
    </p:spTree>
    <p:extLst>
      <p:ext uri="{BB962C8B-B14F-4D97-AF65-F5344CB8AC3E}">
        <p14:creationId xmlns:p14="http://schemas.microsoft.com/office/powerpoint/2010/main" val="27620303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body" idx="1"/>
          </p:nvPr>
        </p:nvSpPr>
        <p:spPr>
          <a:xfrm>
            <a:off x="194986" y="476672"/>
            <a:ext cx="8964612" cy="5976664"/>
          </a:xfrm>
        </p:spPr>
        <p:txBody>
          <a:bodyPr>
            <a:noAutofit/>
          </a:bodyPr>
          <a:lstStyle/>
          <a:p>
            <a:pPr>
              <a:lnSpc>
                <a:spcPct val="80000"/>
              </a:lnSpc>
              <a:buFont typeface="Wingdings" pitchFamily="2" charset="2"/>
              <a:buNone/>
            </a:pPr>
            <a:r>
              <a:rPr lang="it-IT" sz="2000" dirty="0"/>
              <a:t>Il World Business </a:t>
            </a:r>
            <a:r>
              <a:rPr lang="it-IT" sz="2000" dirty="0" err="1"/>
              <a:t>Council</a:t>
            </a:r>
            <a:r>
              <a:rPr lang="it-IT" sz="2000" dirty="0"/>
              <a:t> for </a:t>
            </a:r>
            <a:r>
              <a:rPr lang="it-IT" sz="2000" dirty="0" err="1"/>
              <a:t>Sustainable</a:t>
            </a:r>
            <a:r>
              <a:rPr lang="it-IT" sz="2000" dirty="0"/>
              <a:t> Development (WBCSD), un network di </a:t>
            </a:r>
            <a:r>
              <a:rPr lang="it-IT" sz="2000" dirty="0" smtClean="0"/>
              <a:t>200 aziende </a:t>
            </a:r>
            <a:r>
              <a:rPr lang="it-IT" sz="2000" dirty="0"/>
              <a:t>che condividono il coinvolgimento nelle questioni ambientali e nei principi della crescita economica e dello sviluppo sostenibile, ha proposto la seguente definizione: </a:t>
            </a:r>
          </a:p>
          <a:p>
            <a:pPr>
              <a:lnSpc>
                <a:spcPct val="80000"/>
              </a:lnSpc>
              <a:buFont typeface="Wingdings" pitchFamily="2" charset="2"/>
              <a:buNone/>
            </a:pPr>
            <a:endParaRPr lang="it-IT" sz="2000" dirty="0"/>
          </a:p>
          <a:p>
            <a:pPr>
              <a:lnSpc>
                <a:spcPct val="80000"/>
              </a:lnSpc>
              <a:buFont typeface="Wingdings" pitchFamily="2" charset="2"/>
              <a:buNone/>
            </a:pPr>
            <a:r>
              <a:rPr lang="it-IT" sz="2000" b="1" dirty="0" smtClean="0">
                <a:solidFill>
                  <a:schemeClr val="accent6">
                    <a:lumMod val="75000"/>
                  </a:schemeClr>
                </a:solidFill>
              </a:rPr>
              <a:t>L’</a:t>
            </a:r>
            <a:r>
              <a:rPr lang="it-IT" sz="2000" b="1" dirty="0" err="1" smtClean="0">
                <a:solidFill>
                  <a:schemeClr val="accent6">
                    <a:lumMod val="75000"/>
                  </a:schemeClr>
                </a:solidFill>
              </a:rPr>
              <a:t>ecoefficienza</a:t>
            </a:r>
            <a:r>
              <a:rPr lang="it-IT" sz="2000" b="1" dirty="0" smtClean="0">
                <a:solidFill>
                  <a:schemeClr val="accent6">
                    <a:lumMod val="75000"/>
                  </a:schemeClr>
                </a:solidFill>
              </a:rPr>
              <a:t> </a:t>
            </a:r>
            <a:r>
              <a:rPr lang="it-IT" sz="2000" b="1" dirty="0">
                <a:solidFill>
                  <a:schemeClr val="accent6">
                    <a:lumMod val="75000"/>
                  </a:schemeClr>
                </a:solidFill>
              </a:rPr>
              <a:t>viene raggiunta fornendo a prezzi competitivi prodotti e servizi che soddisfino i bisogni umani e portino ad una maggiore qualità della vita, riducendo progressivamente l’impatto ecologico e l’uso di risorse naturali durante il ciclo di vita del </a:t>
            </a:r>
            <a:r>
              <a:rPr lang="it-IT" sz="2000" b="1" dirty="0" smtClean="0">
                <a:solidFill>
                  <a:schemeClr val="accent6">
                    <a:lumMod val="75000"/>
                  </a:schemeClr>
                </a:solidFill>
              </a:rPr>
              <a:t>prodotto. </a:t>
            </a:r>
            <a:endParaRPr lang="it-IT" sz="2000" b="1" dirty="0">
              <a:solidFill>
                <a:schemeClr val="accent6">
                  <a:lumMod val="75000"/>
                </a:schemeClr>
              </a:solidFill>
            </a:endParaRPr>
          </a:p>
          <a:p>
            <a:pPr>
              <a:lnSpc>
                <a:spcPct val="80000"/>
              </a:lnSpc>
            </a:pPr>
            <a:endParaRPr lang="it-IT" sz="2000" b="1" dirty="0" smtClean="0"/>
          </a:p>
          <a:p>
            <a:pPr>
              <a:lnSpc>
                <a:spcPct val="80000"/>
              </a:lnSpc>
            </a:pPr>
            <a:endParaRPr lang="it-IT" sz="2000" b="1" dirty="0"/>
          </a:p>
          <a:p>
            <a:pPr>
              <a:lnSpc>
                <a:spcPct val="80000"/>
              </a:lnSpc>
            </a:pPr>
            <a:endParaRPr lang="it-IT" sz="2000" b="1" dirty="0" smtClean="0"/>
          </a:p>
          <a:p>
            <a:pPr>
              <a:lnSpc>
                <a:spcPct val="80000"/>
              </a:lnSpc>
            </a:pPr>
            <a:endParaRPr lang="it-IT" sz="2000" b="1" dirty="0"/>
          </a:p>
          <a:p>
            <a:pPr>
              <a:lnSpc>
                <a:spcPct val="80000"/>
              </a:lnSpc>
            </a:pPr>
            <a:r>
              <a:rPr lang="it-IT" sz="2000" dirty="0"/>
              <a:t>Ridurre la quantità delle prime </a:t>
            </a:r>
            <a:r>
              <a:rPr lang="it-IT" sz="2000" dirty="0" smtClean="0"/>
              <a:t>materie utilizzate</a:t>
            </a:r>
            <a:endParaRPr lang="it-IT" sz="2000" dirty="0"/>
          </a:p>
          <a:p>
            <a:pPr>
              <a:lnSpc>
                <a:spcPct val="80000"/>
              </a:lnSpc>
            </a:pPr>
            <a:r>
              <a:rPr lang="it-IT" sz="2000" dirty="0"/>
              <a:t>Ridurre la quantità </a:t>
            </a:r>
            <a:r>
              <a:rPr lang="it-IT" sz="2000" dirty="0" smtClean="0"/>
              <a:t>di energia </a:t>
            </a:r>
            <a:r>
              <a:rPr lang="it-IT" sz="2000" dirty="0"/>
              <a:t>utilizzata;</a:t>
            </a:r>
          </a:p>
          <a:p>
            <a:pPr>
              <a:lnSpc>
                <a:spcPct val="80000"/>
              </a:lnSpc>
            </a:pPr>
            <a:r>
              <a:rPr lang="it-IT" sz="2000" dirty="0"/>
              <a:t>Ridurre la dispersione di sostanze tossiche;</a:t>
            </a:r>
          </a:p>
          <a:p>
            <a:pPr>
              <a:lnSpc>
                <a:spcPct val="80000"/>
              </a:lnSpc>
            </a:pPr>
            <a:r>
              <a:rPr lang="it-IT" sz="2000" dirty="0"/>
              <a:t>Favorire la riciclabilità dei materiali;</a:t>
            </a:r>
          </a:p>
          <a:p>
            <a:pPr>
              <a:lnSpc>
                <a:spcPct val="80000"/>
              </a:lnSpc>
            </a:pPr>
            <a:r>
              <a:rPr lang="it-IT" sz="2000" dirty="0"/>
              <a:t>Massimizzare l’uso </a:t>
            </a:r>
            <a:r>
              <a:rPr lang="it-IT" sz="2000" dirty="0" smtClean="0"/>
              <a:t>di </a:t>
            </a:r>
            <a:r>
              <a:rPr lang="it-IT" sz="2000" dirty="0"/>
              <a:t>risorse rinnovabili;</a:t>
            </a:r>
          </a:p>
          <a:p>
            <a:pPr>
              <a:lnSpc>
                <a:spcPct val="80000"/>
              </a:lnSpc>
            </a:pPr>
            <a:r>
              <a:rPr lang="it-IT" sz="2000" dirty="0"/>
              <a:t>Aumentare la durata del prodotto;</a:t>
            </a:r>
          </a:p>
          <a:p>
            <a:pPr>
              <a:lnSpc>
                <a:spcPct val="80000"/>
              </a:lnSpc>
            </a:pPr>
            <a:r>
              <a:rPr lang="it-IT" sz="2000" dirty="0"/>
              <a:t>Aumentare l’intensità dei servizi.</a:t>
            </a:r>
          </a:p>
        </p:txBody>
      </p:sp>
      <p:pic>
        <p:nvPicPr>
          <p:cNvPr id="2" name="Immagine 1"/>
          <p:cNvPicPr>
            <a:picLocks noChangeAspect="1"/>
          </p:cNvPicPr>
          <p:nvPr/>
        </p:nvPicPr>
        <p:blipFill>
          <a:blip r:embed="rId3"/>
          <a:stretch>
            <a:fillRect/>
          </a:stretch>
        </p:blipFill>
        <p:spPr>
          <a:xfrm>
            <a:off x="5125113" y="5157192"/>
            <a:ext cx="3859200" cy="1028717"/>
          </a:xfrm>
          <a:prstGeom prst="rect">
            <a:avLst/>
          </a:prstGeom>
        </p:spPr>
      </p:pic>
      <p:pic>
        <p:nvPicPr>
          <p:cNvPr id="3" name="Immagine 2"/>
          <p:cNvPicPr>
            <a:picLocks noChangeAspect="1"/>
          </p:cNvPicPr>
          <p:nvPr/>
        </p:nvPicPr>
        <p:blipFill>
          <a:blip r:embed="rId4"/>
          <a:stretch>
            <a:fillRect/>
          </a:stretch>
        </p:blipFill>
        <p:spPr>
          <a:xfrm>
            <a:off x="5148064" y="2950645"/>
            <a:ext cx="3859200" cy="1028717"/>
          </a:xfrm>
          <a:prstGeom prst="rect">
            <a:avLst/>
          </a:prstGeom>
        </p:spPr>
      </p:pic>
    </p:spTree>
    <p:extLst>
      <p:ext uri="{BB962C8B-B14F-4D97-AF65-F5344CB8AC3E}">
        <p14:creationId xmlns:p14="http://schemas.microsoft.com/office/powerpoint/2010/main" val="31088251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b="1" dirty="0">
                <a:solidFill>
                  <a:srgbClr val="C00000"/>
                </a:solidFill>
              </a:rPr>
              <a:t>Transizione ecologica e nuovi stili di vita e produzione, tra necessità e resistenza al cambiamento </a:t>
            </a:r>
            <a:br>
              <a:rPr lang="it-IT" sz="2800" b="1" dirty="0">
                <a:solidFill>
                  <a:srgbClr val="C00000"/>
                </a:solidFill>
              </a:rPr>
            </a:br>
            <a:endParaRPr lang="it-IT" sz="2800" b="1" dirty="0">
              <a:solidFill>
                <a:srgbClr val="C00000"/>
              </a:solidFill>
            </a:endParaRPr>
          </a:p>
        </p:txBody>
      </p:sp>
      <p:sp>
        <p:nvSpPr>
          <p:cNvPr id="3" name="Segnaposto contenuto 2"/>
          <p:cNvSpPr>
            <a:spLocks noGrp="1"/>
          </p:cNvSpPr>
          <p:nvPr>
            <p:ph idx="1"/>
          </p:nvPr>
        </p:nvSpPr>
        <p:spPr>
          <a:xfrm>
            <a:off x="395536" y="3789040"/>
            <a:ext cx="8229600" cy="504056"/>
          </a:xfrm>
          <a:solidFill>
            <a:schemeClr val="accent6">
              <a:lumMod val="40000"/>
              <a:lumOff val="60000"/>
            </a:schemeClr>
          </a:solidFill>
        </p:spPr>
        <p:txBody>
          <a:bodyPr>
            <a:normAutofit fontScale="92500" lnSpcReduction="10000"/>
          </a:bodyPr>
          <a:lstStyle/>
          <a:p>
            <a:pPr marL="0" indent="0" algn="ctr">
              <a:buNone/>
            </a:pPr>
            <a:r>
              <a:rPr lang="it-IT" dirty="0" smtClean="0"/>
              <a:t>Necessità di nuovi stili di vita</a:t>
            </a:r>
          </a:p>
          <a:p>
            <a:pPr marL="0" indent="0" algn="ctr">
              <a:buNone/>
            </a:pPr>
            <a:endParaRPr lang="it-IT" dirty="0" smtClean="0"/>
          </a:p>
          <a:p>
            <a:pPr marL="0" indent="0" algn="ctr">
              <a:buNone/>
            </a:pPr>
            <a:endParaRPr lang="it-IT" dirty="0"/>
          </a:p>
        </p:txBody>
      </p:sp>
    </p:spTree>
    <p:extLst>
      <p:ext uri="{BB962C8B-B14F-4D97-AF65-F5344CB8AC3E}">
        <p14:creationId xmlns:p14="http://schemas.microsoft.com/office/powerpoint/2010/main" val="3854527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395288" y="476673"/>
            <a:ext cx="8424862" cy="360039"/>
          </a:xfrm>
        </p:spPr>
        <p:txBody>
          <a:bodyPr>
            <a:normAutofit fontScale="25000" lnSpcReduction="20000"/>
          </a:bodyPr>
          <a:lstStyle/>
          <a:p>
            <a:r>
              <a:rPr lang="it-IT" dirty="0" smtClean="0"/>
              <a:t>obiettivi</a:t>
            </a:r>
            <a:endParaRPr lang="it-IT" dirty="0"/>
          </a:p>
        </p:txBody>
      </p:sp>
      <p:sp>
        <p:nvSpPr>
          <p:cNvPr id="3" name="Segnaposto testo 2"/>
          <p:cNvSpPr>
            <a:spLocks noGrp="1"/>
          </p:cNvSpPr>
          <p:nvPr>
            <p:ph type="body" sz="quarter" idx="11"/>
          </p:nvPr>
        </p:nvSpPr>
        <p:spPr>
          <a:xfrm>
            <a:off x="95945" y="1027336"/>
            <a:ext cx="8796535" cy="3337768"/>
          </a:xfrm>
          <a:solidFill>
            <a:schemeClr val="bg1"/>
          </a:solidFill>
        </p:spPr>
        <p:txBody>
          <a:bodyPr>
            <a:noAutofit/>
          </a:bodyPr>
          <a:lstStyle/>
          <a:p>
            <a:r>
              <a:rPr lang="it-IT" sz="1600" b="1" dirty="0">
                <a:solidFill>
                  <a:srgbClr val="666666"/>
                </a:solidFill>
                <a:latin typeface="Raleway"/>
              </a:rPr>
              <a:t>Riduzione dei rifiuti di plastica: </a:t>
            </a:r>
          </a:p>
          <a:p>
            <a:r>
              <a:rPr lang="it-IT" sz="1600" b="1" dirty="0">
                <a:solidFill>
                  <a:srgbClr val="666666"/>
                </a:solidFill>
                <a:latin typeface="Raleway"/>
              </a:rPr>
              <a:t>	riduzione dell'uso di sacchetti di plastica </a:t>
            </a:r>
          </a:p>
          <a:p>
            <a:r>
              <a:rPr lang="it-IT" sz="1600" b="1" dirty="0">
                <a:solidFill>
                  <a:srgbClr val="666666"/>
                </a:solidFill>
                <a:latin typeface="Raleway"/>
              </a:rPr>
              <a:t>	altri prodotti di plastica monouso e attrezzi da pesca, </a:t>
            </a:r>
          </a:p>
          <a:p>
            <a:r>
              <a:rPr lang="it-IT" sz="1600" b="1" dirty="0">
                <a:solidFill>
                  <a:srgbClr val="666666"/>
                </a:solidFill>
                <a:latin typeface="Raleway"/>
              </a:rPr>
              <a:t>	campagne di sensibilizzazione nazionali </a:t>
            </a:r>
          </a:p>
          <a:p>
            <a:r>
              <a:rPr lang="it-IT" sz="1600" b="1" dirty="0">
                <a:solidFill>
                  <a:srgbClr val="666666"/>
                </a:solidFill>
                <a:latin typeface="Raleway"/>
              </a:rPr>
              <a:t>	nuove misure per limitare l'uso delle microplastiche 	</a:t>
            </a:r>
          </a:p>
          <a:p>
            <a:r>
              <a:rPr lang="it-IT" sz="1600" b="1" dirty="0">
                <a:solidFill>
                  <a:srgbClr val="666666"/>
                </a:solidFill>
                <a:latin typeface="Raleway"/>
              </a:rPr>
              <a:t>	etichettatura delle plastiche biodegradabili e compostabili.</a:t>
            </a:r>
          </a:p>
          <a:p>
            <a:r>
              <a:rPr lang="it-IT" sz="1600" b="1" dirty="0" smtClean="0">
                <a:solidFill>
                  <a:srgbClr val="666666"/>
                </a:solidFill>
                <a:latin typeface="Raleway"/>
              </a:rPr>
              <a:t>Fermare </a:t>
            </a:r>
            <a:r>
              <a:rPr lang="it-IT" sz="1600" b="1" dirty="0">
                <a:solidFill>
                  <a:srgbClr val="666666"/>
                </a:solidFill>
                <a:latin typeface="Raleway"/>
              </a:rPr>
              <a:t>la dispersione di rifiuti in mare:</a:t>
            </a:r>
          </a:p>
          <a:p>
            <a:r>
              <a:rPr lang="it-IT" sz="1600" b="1" dirty="0">
                <a:solidFill>
                  <a:srgbClr val="666666"/>
                </a:solidFill>
                <a:latin typeface="Raleway"/>
              </a:rPr>
              <a:t>Rendere il riciclaggio redditizio per le imprese: </a:t>
            </a:r>
          </a:p>
          <a:p>
            <a:r>
              <a:rPr lang="it-IT" sz="1600" b="1" dirty="0">
                <a:solidFill>
                  <a:srgbClr val="666666"/>
                </a:solidFill>
                <a:latin typeface="Raleway"/>
              </a:rPr>
              <a:t>	nuove norme sugli imballaggi al fine di migliorare la riciclabilità 	</a:t>
            </a:r>
          </a:p>
          <a:p>
            <a:r>
              <a:rPr lang="it-IT" sz="1600" b="1" dirty="0">
                <a:solidFill>
                  <a:srgbClr val="666666"/>
                </a:solidFill>
                <a:latin typeface="Raleway"/>
              </a:rPr>
              <a:t>	accrescere la domanda di contenuto di plastica riciclata </a:t>
            </a:r>
          </a:p>
          <a:p>
            <a:r>
              <a:rPr lang="it-IT" sz="1600" b="1" dirty="0">
                <a:solidFill>
                  <a:srgbClr val="666666"/>
                </a:solidFill>
                <a:latin typeface="Raleway"/>
              </a:rPr>
              <a:t>	creazione di impianti di riciclaggio migliori</a:t>
            </a:r>
          </a:p>
        </p:txBody>
      </p:sp>
      <p:pic>
        <p:nvPicPr>
          <p:cNvPr id="150530" name="Picture 2" descr="European Commission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89954"/>
            <a:ext cx="1638300" cy="1133476"/>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testo 1"/>
          <p:cNvSpPr txBox="1">
            <a:spLocks/>
          </p:cNvSpPr>
          <p:nvPr/>
        </p:nvSpPr>
        <p:spPr>
          <a:xfrm>
            <a:off x="395288" y="476673"/>
            <a:ext cx="8424862" cy="648071"/>
          </a:xfrm>
          <a:prstGeom prst="rect">
            <a:avLst/>
          </a:prstGeom>
        </p:spPr>
        <p:txBody>
          <a:bodyPr vert="horz" lIns="91440" tIns="45720" rIns="91440" bIns="45720" rtlCol="0">
            <a:normAutofit/>
          </a:bodyPr>
          <a:lstStyle>
            <a:lvl1pPr marL="0" indent="0" algn="l" defTabSz="914400" rtl="0" eaLnBrk="1" latinLnBrk="0" hangingPunct="1">
              <a:lnSpc>
                <a:spcPts val="2200"/>
              </a:lnSpc>
              <a:spcBef>
                <a:spcPct val="20000"/>
              </a:spcBef>
              <a:buFont typeface="Arial" pitchFamily="34" charset="0"/>
              <a:buNone/>
              <a:defRPr sz="2400" b="1" kern="1200">
                <a:solidFill>
                  <a:srgbClr val="BD2B0B"/>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dirty="0" smtClean="0"/>
              <a:t>Eu strategia sulla plastica</a:t>
            </a:r>
            <a:endParaRPr lang="it-IT" dirty="0"/>
          </a:p>
        </p:txBody>
      </p:sp>
      <p:sp>
        <p:nvSpPr>
          <p:cNvPr id="4" name="Rettangolo 3"/>
          <p:cNvSpPr/>
          <p:nvPr/>
        </p:nvSpPr>
        <p:spPr>
          <a:xfrm>
            <a:off x="215008" y="4604134"/>
            <a:ext cx="8317432" cy="2062103"/>
          </a:xfrm>
          <a:prstGeom prst="rect">
            <a:avLst/>
          </a:prstGeom>
          <a:solidFill>
            <a:schemeClr val="bg2"/>
          </a:solidFill>
          <a:ln>
            <a:solidFill>
              <a:srgbClr val="002060"/>
            </a:solidFill>
          </a:ln>
        </p:spPr>
        <p:txBody>
          <a:bodyPr wrap="square">
            <a:spAutoFit/>
          </a:bodyPr>
          <a:lstStyle/>
          <a:p>
            <a:endParaRPr lang="it-IT" sz="1600" dirty="0" smtClean="0">
              <a:solidFill>
                <a:srgbClr val="666666"/>
              </a:solidFill>
              <a:latin typeface="Raleway"/>
            </a:endParaRPr>
          </a:p>
          <a:p>
            <a:r>
              <a:rPr lang="it-IT" sz="1600" dirty="0" smtClean="0">
                <a:solidFill>
                  <a:srgbClr val="666666"/>
                </a:solidFill>
                <a:latin typeface="Raleway"/>
              </a:rPr>
              <a:t>Obiettivo:</a:t>
            </a:r>
          </a:p>
          <a:p>
            <a:r>
              <a:rPr lang="it-IT" sz="1600" b="1" dirty="0" smtClean="0">
                <a:solidFill>
                  <a:srgbClr val="666666"/>
                </a:solidFill>
                <a:latin typeface="Raleway"/>
              </a:rPr>
              <a:t>raggiungere </a:t>
            </a:r>
            <a:r>
              <a:rPr lang="it-IT" sz="1600" b="1" dirty="0">
                <a:solidFill>
                  <a:srgbClr val="666666"/>
                </a:solidFill>
                <a:latin typeface="Raleway"/>
              </a:rPr>
              <a:t>entro il 2029 la raccolta del 90%</a:t>
            </a:r>
            <a:r>
              <a:rPr lang="it-IT" sz="1600" dirty="0">
                <a:solidFill>
                  <a:srgbClr val="666666"/>
                </a:solidFill>
                <a:latin typeface="Raleway"/>
              </a:rPr>
              <a:t> delle bottiglie di plastica (per esempio attraverso il sistema dei vuoti a rendere) </a:t>
            </a:r>
            <a:endParaRPr lang="it-IT" sz="1600" dirty="0" smtClean="0">
              <a:solidFill>
                <a:srgbClr val="666666"/>
              </a:solidFill>
              <a:latin typeface="Raleway"/>
            </a:endParaRPr>
          </a:p>
          <a:p>
            <a:endParaRPr lang="it-IT" sz="1600" b="1" dirty="0" smtClean="0">
              <a:solidFill>
                <a:srgbClr val="666666"/>
              </a:solidFill>
              <a:latin typeface="Raleway"/>
            </a:endParaRPr>
          </a:p>
          <a:p>
            <a:r>
              <a:rPr lang="it-IT" sz="1600" b="1" dirty="0" smtClean="0">
                <a:solidFill>
                  <a:srgbClr val="666666"/>
                </a:solidFill>
                <a:latin typeface="Raleway"/>
              </a:rPr>
              <a:t>Infine</a:t>
            </a:r>
            <a:r>
              <a:rPr lang="it-IT" sz="1600" b="1" dirty="0">
                <a:solidFill>
                  <a:srgbClr val="666666"/>
                </a:solidFill>
                <a:latin typeface="Raleway"/>
              </a:rPr>
              <a:t>, è stato stabilito che una parte del materiale utilizzato per produrre le bottiglie di plastica debba provenire dalla plastica riciclata in percentuali pari al 25% entro il 2025 e al 30% entro il 2030</a:t>
            </a:r>
            <a:endParaRPr lang="it-IT" sz="1600" b="0" i="0" dirty="0">
              <a:solidFill>
                <a:srgbClr val="666666"/>
              </a:solidFill>
              <a:effectLst/>
              <a:latin typeface="Raleway"/>
            </a:endParaRPr>
          </a:p>
        </p:txBody>
      </p:sp>
    </p:spTree>
    <p:extLst>
      <p:ext uri="{BB962C8B-B14F-4D97-AF65-F5344CB8AC3E}">
        <p14:creationId xmlns:p14="http://schemas.microsoft.com/office/powerpoint/2010/main" val="37432975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454" y="109974"/>
            <a:ext cx="8681605" cy="632401"/>
          </a:xfrm>
          <a:solidFill>
            <a:schemeClr val="bg2"/>
          </a:solidFill>
        </p:spPr>
        <p:txBody>
          <a:bodyPr>
            <a:normAutofit/>
          </a:bodyPr>
          <a:lstStyle/>
          <a:p>
            <a:r>
              <a:rPr lang="it-IT" sz="2800" dirty="0" smtClean="0"/>
              <a:t>Gli impatti ambientali delle bottiglie di plastica</a:t>
            </a:r>
            <a:endParaRPr lang="it-IT" sz="2800" dirty="0"/>
          </a:p>
        </p:txBody>
      </p:sp>
      <p:sp>
        <p:nvSpPr>
          <p:cNvPr id="3" name="Segnaposto contenuto 2"/>
          <p:cNvSpPr>
            <a:spLocks noGrp="1"/>
          </p:cNvSpPr>
          <p:nvPr>
            <p:ph idx="1"/>
          </p:nvPr>
        </p:nvSpPr>
        <p:spPr>
          <a:xfrm>
            <a:off x="260349" y="908720"/>
            <a:ext cx="8737629" cy="4704485"/>
          </a:xfrm>
        </p:spPr>
        <p:txBody>
          <a:bodyPr>
            <a:noAutofit/>
          </a:bodyPr>
          <a:lstStyle/>
          <a:p>
            <a:pPr marL="0" indent="0">
              <a:lnSpc>
                <a:spcPct val="114000"/>
              </a:lnSpc>
              <a:spcBef>
                <a:spcPts val="0"/>
              </a:spcBef>
              <a:buNone/>
            </a:pPr>
            <a:r>
              <a:rPr lang="it-IT" sz="1800" dirty="0" smtClean="0"/>
              <a:t>Secondo il rapporto di </a:t>
            </a:r>
            <a:r>
              <a:rPr lang="it-IT" sz="1800" dirty="0" err="1" smtClean="0"/>
              <a:t>Seas</a:t>
            </a:r>
            <a:r>
              <a:rPr lang="it-IT" sz="1800" dirty="0" smtClean="0"/>
              <a:t> </a:t>
            </a:r>
            <a:r>
              <a:rPr lang="it-IT" sz="1800" dirty="0" err="1" smtClean="0"/>
              <a:t>at</a:t>
            </a:r>
            <a:r>
              <a:rPr lang="it-IT" sz="1800" dirty="0" smtClean="0"/>
              <a:t> </a:t>
            </a:r>
            <a:r>
              <a:rPr lang="it-IT" sz="1800" dirty="0" err="1" smtClean="0"/>
              <a:t>risk</a:t>
            </a:r>
            <a:r>
              <a:rPr lang="it-IT" sz="1800" dirty="0" smtClean="0"/>
              <a:t> “Single-use </a:t>
            </a:r>
            <a:r>
              <a:rPr lang="it-IT" sz="1800" dirty="0" err="1" smtClean="0"/>
              <a:t>plastics</a:t>
            </a:r>
            <a:r>
              <a:rPr lang="it-IT" sz="1800" dirty="0" smtClean="0"/>
              <a:t> and the marine </a:t>
            </a:r>
            <a:r>
              <a:rPr lang="it-IT" sz="1800" dirty="0" err="1" smtClean="0"/>
              <a:t>environment</a:t>
            </a:r>
            <a:r>
              <a:rPr lang="it-IT" sz="1800" dirty="0" smtClean="0"/>
              <a:t>”, in </a:t>
            </a:r>
            <a:r>
              <a:rPr lang="it-IT" sz="1800" b="1" dirty="0" smtClean="0"/>
              <a:t>Europa</a:t>
            </a:r>
            <a:r>
              <a:rPr lang="it-IT" sz="1800" dirty="0" smtClean="0"/>
              <a:t> (EU28) si consumano annualmente </a:t>
            </a:r>
            <a:r>
              <a:rPr lang="it-IT" sz="1800" b="1" dirty="0" smtClean="0"/>
              <a:t>46 miliardi di bottiglie in plastica</a:t>
            </a:r>
          </a:p>
          <a:p>
            <a:pPr marL="0" indent="0">
              <a:lnSpc>
                <a:spcPct val="114000"/>
              </a:lnSpc>
              <a:spcBef>
                <a:spcPts val="0"/>
              </a:spcBef>
              <a:buNone/>
            </a:pPr>
            <a:endParaRPr lang="it-IT" sz="1800" b="1" dirty="0" smtClean="0"/>
          </a:p>
          <a:p>
            <a:pPr marL="0" indent="0">
              <a:lnSpc>
                <a:spcPct val="114000"/>
              </a:lnSpc>
              <a:spcBef>
                <a:spcPts val="0"/>
              </a:spcBef>
              <a:buNone/>
            </a:pPr>
            <a:r>
              <a:rPr lang="it-IT" sz="1800" dirty="0" smtClean="0"/>
              <a:t>In Italia</a:t>
            </a:r>
            <a:r>
              <a:rPr lang="it-IT" sz="1800" dirty="0"/>
              <a:t>:</a:t>
            </a:r>
            <a:endParaRPr lang="it-IT" sz="1800" dirty="0" smtClean="0"/>
          </a:p>
          <a:p>
            <a:pPr marL="0" indent="0">
              <a:lnSpc>
                <a:spcPct val="114000"/>
              </a:lnSpc>
              <a:spcBef>
                <a:spcPts val="0"/>
              </a:spcBef>
              <a:buNone/>
            </a:pPr>
            <a:r>
              <a:rPr lang="it-IT" sz="1800" dirty="0" smtClean="0"/>
              <a:t>produzioni delle acque in bottiglia degli ultimi anni = 12-14 miliardi di litri, </a:t>
            </a:r>
          </a:p>
          <a:p>
            <a:pPr marL="0" indent="0">
              <a:lnSpc>
                <a:spcPct val="114000"/>
              </a:lnSpc>
              <a:spcBef>
                <a:spcPts val="0"/>
              </a:spcBef>
              <a:buNone/>
            </a:pPr>
            <a:r>
              <a:rPr lang="it-IT" sz="1800" b="1" dirty="0" smtClean="0"/>
              <a:t>il </a:t>
            </a:r>
            <a:r>
              <a:rPr lang="it-IT" sz="1800" b="1" dirty="0"/>
              <a:t>90-95% delle acque in bottiglia viene imbottigliato in contenitori di plastica </a:t>
            </a:r>
            <a:endParaRPr lang="it-IT" sz="1800" b="1" dirty="0" smtClean="0"/>
          </a:p>
          <a:p>
            <a:pPr marL="0" indent="0">
              <a:lnSpc>
                <a:spcPct val="114000"/>
              </a:lnSpc>
              <a:spcBef>
                <a:spcPts val="0"/>
              </a:spcBef>
              <a:buNone/>
            </a:pPr>
            <a:r>
              <a:rPr lang="it-IT" sz="1800" b="1" dirty="0" smtClean="0"/>
              <a:t>il </a:t>
            </a:r>
            <a:r>
              <a:rPr lang="it-IT" sz="1800" b="1" dirty="0"/>
              <a:t>5-10% in contenitori in </a:t>
            </a:r>
            <a:r>
              <a:rPr lang="it-IT" sz="1800" b="1" dirty="0" smtClean="0"/>
              <a:t>vetro</a:t>
            </a:r>
          </a:p>
          <a:p>
            <a:pPr marL="0" indent="0">
              <a:lnSpc>
                <a:spcPct val="114000"/>
              </a:lnSpc>
              <a:spcBef>
                <a:spcPts val="0"/>
              </a:spcBef>
              <a:buNone/>
            </a:pPr>
            <a:r>
              <a:rPr lang="it-IT" sz="1800" b="1" dirty="0" smtClean="0"/>
              <a:t>Ovvero, 7,2 </a:t>
            </a:r>
            <a:r>
              <a:rPr lang="it-IT" sz="1800" b="1" dirty="0"/>
              <a:t>e gli 8,4 miliardi di bottiglie di plastica</a:t>
            </a:r>
            <a:endParaRPr lang="it-IT" sz="1800" dirty="0"/>
          </a:p>
          <a:p>
            <a:pPr marL="0" indent="0">
              <a:lnSpc>
                <a:spcPct val="114000"/>
              </a:lnSpc>
              <a:spcBef>
                <a:spcPts val="0"/>
              </a:spcBef>
              <a:buNone/>
            </a:pPr>
            <a:r>
              <a:rPr lang="it-IT" sz="1800" b="1" dirty="0">
                <a:latin typeface="Times New Roman" panose="02020603050405020304" pitchFamily="18" charset="0"/>
              </a:rPr>
              <a:t>solo un terzo delle bottiglie di plastica utilizzate per l’acqua minerale viene raccolto in modo differenziato e destinato al riciclaggio</a:t>
            </a:r>
            <a:r>
              <a:rPr lang="it-IT" sz="1800" dirty="0">
                <a:latin typeface="Times New Roman" panose="02020603050405020304" pitchFamily="18" charset="0"/>
              </a:rPr>
              <a:t>, mentre i restanti due terzi finiscono in discarica o </a:t>
            </a:r>
            <a:r>
              <a:rPr lang="it-IT" sz="1800" dirty="0" smtClean="0">
                <a:latin typeface="Times New Roman" panose="02020603050405020304" pitchFamily="18" charset="0"/>
              </a:rPr>
              <a:t>all’inceneritore</a:t>
            </a:r>
            <a:endParaRPr lang="it-IT" sz="1800" dirty="0" smtClean="0"/>
          </a:p>
          <a:p>
            <a:pPr marL="0" indent="0">
              <a:lnSpc>
                <a:spcPct val="114000"/>
              </a:lnSpc>
              <a:spcBef>
                <a:spcPts val="0"/>
              </a:spcBef>
              <a:buNone/>
            </a:pPr>
            <a:r>
              <a:rPr lang="it-IT" sz="1800" dirty="0" smtClean="0"/>
              <a:t>80% dell’acqua imbottigliata in Italia viene trasportata su gomma in Regioni diverse da quella di imbottigliamento</a:t>
            </a:r>
          </a:p>
          <a:p>
            <a:pPr marL="0" indent="0">
              <a:lnSpc>
                <a:spcPct val="114000"/>
              </a:lnSpc>
              <a:spcBef>
                <a:spcPts val="0"/>
              </a:spcBef>
              <a:buNone/>
            </a:pPr>
            <a:endParaRPr lang="it-IT" sz="1800" dirty="0"/>
          </a:p>
        </p:txBody>
      </p:sp>
      <p:sp>
        <p:nvSpPr>
          <p:cNvPr id="4" name="Rettangolo 3"/>
          <p:cNvSpPr/>
          <p:nvPr/>
        </p:nvSpPr>
        <p:spPr>
          <a:xfrm>
            <a:off x="260349" y="5772165"/>
            <a:ext cx="8501122" cy="923330"/>
          </a:xfrm>
          <a:prstGeom prst="rect">
            <a:avLst/>
          </a:prstGeom>
          <a:solidFill>
            <a:schemeClr val="accent5">
              <a:lumMod val="20000"/>
              <a:lumOff val="80000"/>
            </a:schemeClr>
          </a:solidFill>
        </p:spPr>
        <p:txBody>
          <a:bodyPr wrap="square">
            <a:spAutoFit/>
          </a:bodyPr>
          <a:lstStyle/>
          <a:p>
            <a:r>
              <a:rPr lang="it-IT" dirty="0" smtClean="0"/>
              <a:t>Considerando l’uso di circa 8 miliardi di bottiglie di plastica, </a:t>
            </a:r>
          </a:p>
          <a:p>
            <a:r>
              <a:rPr lang="it-IT" dirty="0" smtClean="0"/>
              <a:t>consumo di 640 mila tonnellate di petrolio e emissione in atmosfera di circa 930 mila tonnellate equivalenti di anidride carbonica</a:t>
            </a:r>
          </a:p>
        </p:txBody>
      </p:sp>
    </p:spTree>
    <p:extLst>
      <p:ext uri="{BB962C8B-B14F-4D97-AF65-F5344CB8AC3E}">
        <p14:creationId xmlns:p14="http://schemas.microsoft.com/office/powerpoint/2010/main" val="29283149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83349" y="4581128"/>
            <a:ext cx="4432667" cy="2031325"/>
          </a:xfrm>
          <a:prstGeom prst="rect">
            <a:avLst/>
          </a:prstGeom>
          <a:solidFill>
            <a:schemeClr val="bg2">
              <a:lumMod val="90000"/>
            </a:schemeClr>
          </a:solidFill>
          <a:ln w="9525" algn="ctr">
            <a:noFill/>
            <a:miter lim="800000"/>
            <a:headEnd/>
            <a:tailEnd/>
          </a:ln>
          <a:effectLst/>
        </p:spPr>
        <p:txBody>
          <a:bodyPr wrap="square">
            <a:spAutoFit/>
          </a:bodyPr>
          <a:lstStyle/>
          <a:p>
            <a:pPr marL="342900" indent="-342900" algn="just">
              <a:buClr>
                <a:srgbClr val="0000FF"/>
              </a:buClr>
              <a:buSzPct val="105000"/>
            </a:pPr>
            <a:r>
              <a:rPr lang="it-IT" b="1" dirty="0" smtClean="0"/>
              <a:t>La </a:t>
            </a:r>
            <a:r>
              <a:rPr lang="it-IT" b="1" dirty="0"/>
              <a:t>produzione di 1 kg di </a:t>
            </a:r>
            <a:r>
              <a:rPr lang="it-IT" b="1" dirty="0" err="1" smtClean="0"/>
              <a:t>Pet</a:t>
            </a:r>
            <a:r>
              <a:rPr lang="it-IT" b="1" dirty="0" smtClean="0"/>
              <a:t> </a:t>
            </a:r>
          </a:p>
          <a:p>
            <a:pPr marL="342900" indent="-342900" algn="just">
              <a:buClr>
                <a:srgbClr val="0000FF"/>
              </a:buClr>
              <a:buSzPct val="105000"/>
            </a:pPr>
            <a:r>
              <a:rPr lang="it-IT" b="1" dirty="0" smtClean="0"/>
              <a:t>(25 bottiglie da 1,5 l)</a:t>
            </a:r>
            <a:endParaRPr lang="it-IT" b="1" dirty="0" smtClean="0"/>
          </a:p>
          <a:p>
            <a:pPr marL="342900" indent="-342900" algn="just">
              <a:buClr>
                <a:srgbClr val="0000FF"/>
              </a:buClr>
              <a:buSzPct val="105000"/>
            </a:pPr>
            <a:endParaRPr lang="it-IT" b="1" dirty="0"/>
          </a:p>
          <a:p>
            <a:pPr marL="342900" indent="-342900" algn="just">
              <a:buClr>
                <a:srgbClr val="0000FF"/>
              </a:buClr>
              <a:buSzPct val="105000"/>
              <a:buFont typeface="Wingdings" pitchFamily="2" charset="2"/>
              <a:buChar char="Ø"/>
            </a:pPr>
            <a:r>
              <a:rPr lang="it-IT" dirty="0"/>
              <a:t>richiede 17,5 kg di </a:t>
            </a:r>
            <a:r>
              <a:rPr lang="it-IT" dirty="0" smtClean="0"/>
              <a:t>acqua</a:t>
            </a:r>
          </a:p>
          <a:p>
            <a:pPr marL="342900" indent="-342900" algn="just">
              <a:buClr>
                <a:srgbClr val="0000FF"/>
              </a:buClr>
              <a:buSzPct val="105000"/>
              <a:buFont typeface="Wingdings" pitchFamily="2" charset="2"/>
              <a:buChar char="Ø"/>
            </a:pPr>
            <a:r>
              <a:rPr lang="it-IT" dirty="0" smtClean="0"/>
              <a:t>2 kg di idrocarburi</a:t>
            </a:r>
            <a:endParaRPr lang="it-IT" dirty="0"/>
          </a:p>
          <a:p>
            <a:pPr marL="342900" indent="-342900" algn="just">
              <a:buClr>
                <a:srgbClr val="0000FF"/>
              </a:buClr>
              <a:buSzPct val="105000"/>
              <a:buFont typeface="Wingdings" pitchFamily="2" charset="2"/>
              <a:buChar char="Ø"/>
            </a:pPr>
            <a:r>
              <a:rPr lang="it-IT" dirty="0"/>
              <a:t>rilascia in atmosfera 25 g di ossidi di zolfo</a:t>
            </a:r>
          </a:p>
          <a:p>
            <a:pPr marL="342900" indent="-342900" algn="just">
              <a:buClr>
                <a:srgbClr val="0000FF"/>
              </a:buClr>
              <a:buSzPct val="105000"/>
              <a:buFont typeface="Wingdings" pitchFamily="2" charset="2"/>
              <a:buChar char="Ø"/>
            </a:pPr>
            <a:r>
              <a:rPr lang="it-IT" dirty="0"/>
              <a:t> 2,3 kg di anidride </a:t>
            </a:r>
            <a:r>
              <a:rPr lang="it-IT" dirty="0" smtClean="0"/>
              <a:t>carbonica </a:t>
            </a:r>
          </a:p>
        </p:txBody>
      </p:sp>
      <p:pic>
        <p:nvPicPr>
          <p:cNvPr id="6" name="Picture 6" descr="foto_plastica"/>
          <p:cNvPicPr>
            <a:picLocks noChangeAspect="1" noChangeArrowheads="1"/>
          </p:cNvPicPr>
          <p:nvPr/>
        </p:nvPicPr>
        <p:blipFill>
          <a:blip r:embed="rId3" cstate="print"/>
          <a:srcRect/>
          <a:stretch>
            <a:fillRect/>
          </a:stretch>
        </p:blipFill>
        <p:spPr bwMode="auto">
          <a:xfrm>
            <a:off x="3710366" y="304247"/>
            <a:ext cx="5204812" cy="3905120"/>
          </a:xfrm>
          <a:prstGeom prst="rect">
            <a:avLst/>
          </a:prstGeom>
          <a:noFill/>
          <a:ln w="9525">
            <a:noFill/>
            <a:miter lim="800000"/>
            <a:headEnd/>
            <a:tailEnd/>
          </a:ln>
        </p:spPr>
      </p:pic>
      <p:sp>
        <p:nvSpPr>
          <p:cNvPr id="8" name="Rettangolo 7"/>
          <p:cNvSpPr/>
          <p:nvPr/>
        </p:nvSpPr>
        <p:spPr>
          <a:xfrm>
            <a:off x="4860032" y="4674129"/>
            <a:ext cx="2616638" cy="2031325"/>
          </a:xfrm>
          <a:prstGeom prst="rect">
            <a:avLst/>
          </a:prstGeom>
          <a:solidFill>
            <a:schemeClr val="accent2">
              <a:lumMod val="40000"/>
              <a:lumOff val="60000"/>
            </a:schemeClr>
          </a:solidFill>
        </p:spPr>
        <p:txBody>
          <a:bodyPr wrap="square">
            <a:spAutoFit/>
          </a:bodyPr>
          <a:lstStyle/>
          <a:p>
            <a:endParaRPr lang="en-US" dirty="0" smtClean="0">
              <a:solidFill>
                <a:srgbClr val="262626"/>
              </a:solidFill>
            </a:endParaRPr>
          </a:p>
          <a:p>
            <a:r>
              <a:rPr lang="en-US" dirty="0" smtClean="0">
                <a:solidFill>
                  <a:srgbClr val="262626"/>
                </a:solidFill>
              </a:rPr>
              <a:t>La </a:t>
            </a:r>
            <a:r>
              <a:rPr lang="en-US" dirty="0" err="1" smtClean="0">
                <a:solidFill>
                  <a:srgbClr val="262626"/>
                </a:solidFill>
              </a:rPr>
              <a:t>quantità</a:t>
            </a:r>
            <a:r>
              <a:rPr lang="en-US" dirty="0" smtClean="0">
                <a:solidFill>
                  <a:srgbClr val="262626"/>
                </a:solidFill>
              </a:rPr>
              <a:t> di </a:t>
            </a:r>
            <a:r>
              <a:rPr lang="en-US" dirty="0">
                <a:solidFill>
                  <a:srgbClr val="262626"/>
                </a:solidFill>
              </a:rPr>
              <a:t>CO</a:t>
            </a:r>
            <a:r>
              <a:rPr lang="en-US" baseline="-25000" dirty="0">
                <a:solidFill>
                  <a:srgbClr val="262626"/>
                </a:solidFill>
              </a:rPr>
              <a:t>2</a:t>
            </a:r>
            <a:r>
              <a:rPr lang="en-US" dirty="0">
                <a:solidFill>
                  <a:srgbClr val="262626"/>
                </a:solidFill>
              </a:rPr>
              <a:t> </a:t>
            </a:r>
            <a:r>
              <a:rPr lang="en-US" dirty="0" err="1" smtClean="0">
                <a:solidFill>
                  <a:srgbClr val="262626"/>
                </a:solidFill>
              </a:rPr>
              <a:t>risparmiata</a:t>
            </a:r>
            <a:r>
              <a:rPr lang="en-US" dirty="0" smtClean="0">
                <a:solidFill>
                  <a:srgbClr val="262626"/>
                </a:solidFill>
              </a:rPr>
              <a:t> ad </a:t>
            </a:r>
            <a:r>
              <a:rPr lang="en-US" dirty="0" err="1" smtClean="0">
                <a:solidFill>
                  <a:srgbClr val="262626"/>
                </a:solidFill>
              </a:rPr>
              <a:t>ogni</a:t>
            </a:r>
            <a:r>
              <a:rPr lang="en-US" dirty="0" smtClean="0">
                <a:solidFill>
                  <a:srgbClr val="262626"/>
                </a:solidFill>
              </a:rPr>
              <a:t> </a:t>
            </a:r>
            <a:r>
              <a:rPr lang="en-US" dirty="0" err="1" smtClean="0">
                <a:solidFill>
                  <a:srgbClr val="262626"/>
                </a:solidFill>
              </a:rPr>
              <a:t>ricarica</a:t>
            </a:r>
            <a:endParaRPr lang="en-US" dirty="0" smtClean="0">
              <a:solidFill>
                <a:srgbClr val="262626"/>
              </a:solidFill>
            </a:endParaRPr>
          </a:p>
          <a:p>
            <a:endParaRPr lang="en-US" dirty="0">
              <a:solidFill>
                <a:srgbClr val="262626"/>
              </a:solidFill>
            </a:endParaRPr>
          </a:p>
          <a:p>
            <a:r>
              <a:rPr lang="en-US" dirty="0">
                <a:solidFill>
                  <a:srgbClr val="262626"/>
                </a:solidFill>
              </a:rPr>
              <a:t>-0,08 kg  CO</a:t>
            </a:r>
            <a:r>
              <a:rPr lang="en-US" baseline="-25000" dirty="0">
                <a:solidFill>
                  <a:srgbClr val="262626"/>
                </a:solidFill>
              </a:rPr>
              <a:t>2</a:t>
            </a:r>
            <a:r>
              <a:rPr lang="en-US" dirty="0">
                <a:solidFill>
                  <a:srgbClr val="262626"/>
                </a:solidFill>
              </a:rPr>
              <a:t> </a:t>
            </a:r>
            <a:r>
              <a:rPr lang="en-US" dirty="0" err="1">
                <a:solidFill>
                  <a:srgbClr val="262626"/>
                </a:solidFill>
              </a:rPr>
              <a:t>eq</a:t>
            </a:r>
            <a:r>
              <a:rPr lang="en-US" dirty="0">
                <a:solidFill>
                  <a:srgbClr val="262626"/>
                </a:solidFill>
              </a:rPr>
              <a:t> </a:t>
            </a:r>
          </a:p>
          <a:p>
            <a:endParaRPr lang="it-IT" dirty="0"/>
          </a:p>
        </p:txBody>
      </p:sp>
      <p:pic>
        <p:nvPicPr>
          <p:cNvPr id="2" name="Immagine 1"/>
          <p:cNvPicPr>
            <a:picLocks noChangeAspect="1"/>
          </p:cNvPicPr>
          <p:nvPr/>
        </p:nvPicPr>
        <p:blipFill>
          <a:blip r:embed="rId4"/>
          <a:stretch>
            <a:fillRect/>
          </a:stretch>
        </p:blipFill>
        <p:spPr>
          <a:xfrm>
            <a:off x="7279383" y="4504854"/>
            <a:ext cx="1635795" cy="2183871"/>
          </a:xfrm>
          <a:prstGeom prst="rect">
            <a:avLst/>
          </a:prstGeom>
        </p:spPr>
      </p:pic>
      <p:sp>
        <p:nvSpPr>
          <p:cNvPr id="3" name="Rettangolo 2"/>
          <p:cNvSpPr/>
          <p:nvPr/>
        </p:nvSpPr>
        <p:spPr>
          <a:xfrm>
            <a:off x="268642" y="242913"/>
            <a:ext cx="5455486" cy="3970318"/>
          </a:xfrm>
          <a:prstGeom prst="rect">
            <a:avLst/>
          </a:prstGeom>
          <a:solidFill>
            <a:schemeClr val="accent6">
              <a:lumMod val="20000"/>
              <a:lumOff val="80000"/>
            </a:schemeClr>
          </a:solidFill>
        </p:spPr>
        <p:txBody>
          <a:bodyPr wrap="square">
            <a:spAutoFit/>
          </a:bodyPr>
          <a:lstStyle/>
          <a:p>
            <a:r>
              <a:rPr lang="it-IT" dirty="0" smtClean="0"/>
              <a:t>La gran parte dell’acqua minerale venduta, viene distribuita proprio</a:t>
            </a:r>
            <a:r>
              <a:rPr lang="it-IT" b="1" dirty="0" smtClean="0"/>
              <a:t> in bottiglie di plastica.</a:t>
            </a:r>
            <a:r>
              <a:rPr lang="it-IT" dirty="0" smtClean="0"/>
              <a:t> </a:t>
            </a:r>
            <a:endParaRPr lang="it-IT" dirty="0" smtClean="0"/>
          </a:p>
          <a:p>
            <a:r>
              <a:rPr lang="it-IT" dirty="0" smtClean="0"/>
              <a:t>Si </a:t>
            </a:r>
            <a:r>
              <a:rPr lang="it-IT" dirty="0" smtClean="0"/>
              <a:t>stima che ogni anno in </a:t>
            </a:r>
            <a:r>
              <a:rPr lang="it-IT" b="1" dirty="0" smtClean="0"/>
              <a:t>Italia</a:t>
            </a:r>
            <a:r>
              <a:rPr lang="it-IT" dirty="0" smtClean="0"/>
              <a:t> sono p</a:t>
            </a:r>
            <a:r>
              <a:rPr lang="it-IT" b="1" dirty="0" smtClean="0"/>
              <a:t>rodotte circa 10 miliardi di bottiglie</a:t>
            </a:r>
            <a:r>
              <a:rPr lang="it-IT" dirty="0" smtClean="0"/>
              <a:t> di cui </a:t>
            </a:r>
          </a:p>
          <a:p>
            <a:r>
              <a:rPr lang="it-IT" b="1" dirty="0" smtClean="0"/>
              <a:t>l’80%</a:t>
            </a:r>
            <a:r>
              <a:rPr lang="it-IT" dirty="0" smtClean="0"/>
              <a:t> circa è in plastica </a:t>
            </a:r>
          </a:p>
          <a:p>
            <a:r>
              <a:rPr lang="it-IT" b="1" dirty="0" smtClean="0"/>
              <a:t>19% in vetro </a:t>
            </a:r>
          </a:p>
          <a:p>
            <a:r>
              <a:rPr lang="it-IT" b="1" dirty="0" smtClean="0"/>
              <a:t>2% boccioni </a:t>
            </a:r>
            <a:r>
              <a:rPr lang="it-IT" dirty="0" smtClean="0"/>
              <a:t/>
            </a:r>
            <a:br>
              <a:rPr lang="it-IT" dirty="0" smtClean="0"/>
            </a:br>
            <a:r>
              <a:rPr lang="it-IT" dirty="0" smtClean="0"/>
              <a:t>Per produrre questa enorme quantità di plastica servono c</a:t>
            </a:r>
            <a:r>
              <a:rPr lang="it-IT" b="1" dirty="0" smtClean="0"/>
              <a:t>irca 320 mila tonnellate di plastica </a:t>
            </a:r>
            <a:r>
              <a:rPr lang="it-IT" dirty="0" smtClean="0"/>
              <a:t>e un processo di lavorazione che genera </a:t>
            </a:r>
            <a:r>
              <a:rPr lang="it-IT" b="1" dirty="0" smtClean="0"/>
              <a:t>circa 1 milione di tonnellate di CO</a:t>
            </a:r>
            <a:r>
              <a:rPr lang="it-IT" b="1" baseline="-25000" dirty="0" smtClean="0"/>
              <a:t>2</a:t>
            </a:r>
            <a:r>
              <a:rPr lang="it-IT" b="1" dirty="0" smtClean="0"/>
              <a:t>, </a:t>
            </a:r>
            <a:r>
              <a:rPr lang="it-IT" dirty="0" smtClean="0"/>
              <a:t>distinta in 3 macro fasi: </a:t>
            </a:r>
            <a:br>
              <a:rPr lang="it-IT" dirty="0" smtClean="0"/>
            </a:br>
            <a:r>
              <a:rPr lang="it-IT" b="1" dirty="0" smtClean="0"/>
              <a:t>produzione dell’imballaggio primario </a:t>
            </a:r>
            <a:r>
              <a:rPr lang="it-IT" b="1" dirty="0" smtClean="0"/>
              <a:t>(74%)</a:t>
            </a:r>
            <a:endParaRPr lang="it-IT" b="1" dirty="0" smtClean="0"/>
          </a:p>
          <a:p>
            <a:r>
              <a:rPr lang="it-IT" b="1" dirty="0" smtClean="0"/>
              <a:t>processo di imbottigliamento </a:t>
            </a:r>
            <a:r>
              <a:rPr lang="it-IT" b="1" dirty="0" smtClean="0"/>
              <a:t>(18%)</a:t>
            </a:r>
            <a:r>
              <a:rPr lang="it-IT" b="1" dirty="0" smtClean="0"/>
              <a:t/>
            </a:r>
            <a:br>
              <a:rPr lang="it-IT" b="1" dirty="0" smtClean="0"/>
            </a:br>
            <a:r>
              <a:rPr lang="it-IT" b="1" dirty="0" smtClean="0"/>
              <a:t>trasporto (8%)</a:t>
            </a:r>
            <a:endParaRPr lang="it-IT" dirty="0"/>
          </a:p>
        </p:txBody>
      </p:sp>
    </p:spTree>
    <p:extLst>
      <p:ext uri="{BB962C8B-B14F-4D97-AF65-F5344CB8AC3E}">
        <p14:creationId xmlns:p14="http://schemas.microsoft.com/office/powerpoint/2010/main" val="176231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trips(downLeft)">
                                      <p:cBhvr>
                                        <p:cTn id="12" dur="500"/>
                                        <p:tgtEl>
                                          <p:spTgt spid="5">
                                            <p:txEl>
                                              <p:pRg st="1" end="1"/>
                                            </p:txEl>
                                          </p:spTgt>
                                        </p:tgtEl>
                                      </p:cBhvr>
                                    </p:animEffect>
                                  </p:childTnLst>
                                </p:cTn>
                              </p:par>
                              <p:par>
                                <p:cTn id="13" presetID="18" presetClass="entr" presetSubtype="12"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strips(downLeft)">
                                      <p:cBhvr>
                                        <p:cTn id="15" dur="500"/>
                                        <p:tgtEl>
                                          <p:spTgt spid="5">
                                            <p:txEl>
                                              <p:pRg st="3" end="3"/>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strips(downLeft)">
                                      <p:cBhvr>
                                        <p:cTn id="18" dur="500"/>
                                        <p:tgtEl>
                                          <p:spTgt spid="5">
                                            <p:txEl>
                                              <p:pRg st="4" end="4"/>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strips(downLeft)">
                                      <p:cBhvr>
                                        <p:cTn id="21" dur="500"/>
                                        <p:tgtEl>
                                          <p:spTgt spid="5">
                                            <p:txEl>
                                              <p:pRg st="5" end="5"/>
                                            </p:txEl>
                                          </p:spTgt>
                                        </p:tgtEl>
                                      </p:cBhvr>
                                    </p:animEffect>
                                  </p:childTnLst>
                                </p:cTn>
                              </p:par>
                              <p:par>
                                <p:cTn id="22" presetID="18" presetClass="entr" presetSubtype="12"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strips(downLeft)">
                                      <p:cBhvr>
                                        <p:cTn id="24" dur="500"/>
                                        <p:tgtEl>
                                          <p:spTgt spid="5">
                                            <p:txEl>
                                              <p:pRg st="6" end="6"/>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A0990-EC5B-4C04-A084-EDFC196E3FEB}"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ttangolo 3"/>
          <p:cNvSpPr/>
          <p:nvPr/>
        </p:nvSpPr>
        <p:spPr>
          <a:xfrm>
            <a:off x="106802" y="137950"/>
            <a:ext cx="41705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0000"/>
                </a:solidFill>
                <a:effectLst/>
                <a:uLnTx/>
                <a:uFillTx/>
                <a:latin typeface="Calibri"/>
                <a:ea typeface="+mn-ea"/>
                <a:cs typeface="+mn-cs"/>
              </a:rPr>
              <a:t>vuoto a </a:t>
            </a:r>
            <a:r>
              <a:rPr kumimoji="0" lang="it-IT" sz="2400" b="1" i="0" u="none" strike="noStrike" kern="1200" cap="none" spc="0" normalizeH="0" baseline="0" noProof="0" dirty="0" smtClean="0">
                <a:ln>
                  <a:noFill/>
                </a:ln>
                <a:solidFill>
                  <a:srgbClr val="000000"/>
                </a:solidFill>
                <a:effectLst/>
                <a:uLnTx/>
                <a:uFillTx/>
                <a:latin typeface="Calibri"/>
                <a:ea typeface="+mn-ea"/>
                <a:cs typeface="+mn-cs"/>
              </a:rPr>
              <a:t>rendere per il riutilizzo </a:t>
            </a:r>
            <a:endParaRPr kumimoji="0" lang="it-IT"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ttangolo 4"/>
          <p:cNvSpPr/>
          <p:nvPr/>
        </p:nvSpPr>
        <p:spPr>
          <a:xfrm>
            <a:off x="215165" y="692696"/>
            <a:ext cx="1656184" cy="4524315"/>
          </a:xfrm>
          <a:prstGeom prst="rect">
            <a:avLst/>
          </a:prstGeom>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Nelle </a:t>
            </a:r>
            <a:r>
              <a:rPr kumimoji="0" lang="it-IT" sz="1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analisi </a:t>
            </a:r>
            <a:r>
              <a:rPr kumimoji="0" lang="it-IT" sz="18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vengono </a:t>
            </a:r>
            <a:r>
              <a:rPr kumimoji="0" lang="it-IT" sz="1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contemplati </a:t>
            </a:r>
            <a:r>
              <a:rPr kumimoji="0" lang="it-IT" sz="18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le </a:t>
            </a:r>
            <a:r>
              <a:rPr kumimoji="0" lang="it-IT" sz="1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distanze di trasporto, il numero di riutilizzi delle bottiglie, il peso del packaging, i tassi di riciclo e riconsegna e lo sfruttamento del materiale riciclato. </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Immagine 5"/>
          <p:cNvPicPr>
            <a:picLocks noChangeAspect="1"/>
          </p:cNvPicPr>
          <p:nvPr/>
        </p:nvPicPr>
        <p:blipFill>
          <a:blip r:embed="rId2"/>
          <a:stretch>
            <a:fillRect/>
          </a:stretch>
        </p:blipFill>
        <p:spPr>
          <a:xfrm>
            <a:off x="1979712" y="599615"/>
            <a:ext cx="7260344" cy="4431889"/>
          </a:xfrm>
          <a:prstGeom prst="rect">
            <a:avLst/>
          </a:prstGeom>
        </p:spPr>
      </p:pic>
      <p:sp>
        <p:nvSpPr>
          <p:cNvPr id="2" name="Rettangolo 1"/>
          <p:cNvSpPr/>
          <p:nvPr/>
        </p:nvSpPr>
        <p:spPr>
          <a:xfrm>
            <a:off x="6919790" y="4055190"/>
            <a:ext cx="1728192" cy="72632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smtClean="0">
                <a:ln>
                  <a:noFill/>
                </a:ln>
                <a:solidFill>
                  <a:srgbClr val="F79646">
                    <a:lumMod val="20000"/>
                    <a:lumOff val="80000"/>
                  </a:srgbClr>
                </a:solidFill>
                <a:effectLst/>
                <a:uLnTx/>
                <a:uFillTx/>
                <a:latin typeface="Cambria" panose="02040503050406030204" pitchFamily="18" charset="0"/>
                <a:ea typeface="+mn-ea"/>
                <a:cs typeface="+mn-cs"/>
              </a:rPr>
              <a:t>Coinvolgimento persone</a:t>
            </a:r>
            <a:endParaRPr kumimoji="0" lang="it-IT" sz="1600" b="1" i="0" u="none" strike="noStrike" kern="1200" cap="none" spc="0" normalizeH="0" baseline="0" noProof="0" dirty="0">
              <a:ln>
                <a:noFill/>
              </a:ln>
              <a:solidFill>
                <a:srgbClr val="F79646">
                  <a:lumMod val="20000"/>
                  <a:lumOff val="80000"/>
                </a:srgbClr>
              </a:solidFill>
              <a:effectLst/>
              <a:uLnTx/>
              <a:uFillTx/>
              <a:latin typeface="Calibri"/>
              <a:ea typeface="+mn-ea"/>
              <a:cs typeface="+mn-cs"/>
            </a:endParaRPr>
          </a:p>
        </p:txBody>
      </p:sp>
      <p:pic>
        <p:nvPicPr>
          <p:cNvPr id="7" name="Immagine 6"/>
          <p:cNvPicPr>
            <a:picLocks noChangeAspect="1"/>
          </p:cNvPicPr>
          <p:nvPr/>
        </p:nvPicPr>
        <p:blipFill>
          <a:blip r:embed="rId3"/>
          <a:stretch>
            <a:fillRect/>
          </a:stretch>
        </p:blipFill>
        <p:spPr>
          <a:xfrm>
            <a:off x="5148064" y="5684648"/>
            <a:ext cx="3878852" cy="1173352"/>
          </a:xfrm>
          <a:prstGeom prst="rect">
            <a:avLst/>
          </a:prstGeom>
        </p:spPr>
      </p:pic>
      <p:pic>
        <p:nvPicPr>
          <p:cNvPr id="9" name="Immagine 8"/>
          <p:cNvPicPr>
            <a:picLocks noChangeAspect="1"/>
          </p:cNvPicPr>
          <p:nvPr/>
        </p:nvPicPr>
        <p:blipFill>
          <a:blip r:embed="rId4"/>
          <a:stretch>
            <a:fillRect/>
          </a:stretch>
        </p:blipFill>
        <p:spPr>
          <a:xfrm>
            <a:off x="3529845" y="5268838"/>
            <a:ext cx="1589162" cy="1589162"/>
          </a:xfrm>
          <a:prstGeom prst="rect">
            <a:avLst/>
          </a:prstGeom>
        </p:spPr>
      </p:pic>
      <p:pic>
        <p:nvPicPr>
          <p:cNvPr id="10" name="Immagine 9"/>
          <p:cNvPicPr>
            <a:picLocks noChangeAspect="1"/>
          </p:cNvPicPr>
          <p:nvPr/>
        </p:nvPicPr>
        <p:blipFill>
          <a:blip r:embed="rId5"/>
          <a:stretch>
            <a:fillRect/>
          </a:stretch>
        </p:blipFill>
        <p:spPr>
          <a:xfrm>
            <a:off x="385449" y="5278501"/>
            <a:ext cx="2971800" cy="1533525"/>
          </a:xfrm>
          <a:prstGeom prst="rect">
            <a:avLst/>
          </a:prstGeom>
        </p:spPr>
      </p:pic>
    </p:spTree>
    <p:extLst>
      <p:ext uri="{BB962C8B-B14F-4D97-AF65-F5344CB8AC3E}">
        <p14:creationId xmlns:p14="http://schemas.microsoft.com/office/powerpoint/2010/main" val="20307360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pPr>
              <a:defRPr/>
            </a:pPr>
            <a:fld id="{FFEA0990-EC5B-4C04-A084-EDFC196E3FEB}" type="slidenum">
              <a:rPr lang="it-IT" smtClean="0"/>
              <a:pPr>
                <a:defRPr/>
              </a:pPr>
              <a:t>37</a:t>
            </a:fld>
            <a:endParaRPr lang="it-IT"/>
          </a:p>
        </p:txBody>
      </p:sp>
      <p:pic>
        <p:nvPicPr>
          <p:cNvPr id="4" name="Immagine 3"/>
          <p:cNvPicPr>
            <a:picLocks noChangeAspect="1"/>
          </p:cNvPicPr>
          <p:nvPr/>
        </p:nvPicPr>
        <p:blipFill>
          <a:blip r:embed="rId2"/>
          <a:stretch>
            <a:fillRect/>
          </a:stretch>
        </p:blipFill>
        <p:spPr>
          <a:xfrm>
            <a:off x="683568" y="1556792"/>
            <a:ext cx="8284100" cy="4149167"/>
          </a:xfrm>
          <a:prstGeom prst="rect">
            <a:avLst/>
          </a:prstGeom>
        </p:spPr>
      </p:pic>
      <p:sp>
        <p:nvSpPr>
          <p:cNvPr id="6" name="Rettangolo 5"/>
          <p:cNvSpPr/>
          <p:nvPr/>
        </p:nvSpPr>
        <p:spPr>
          <a:xfrm>
            <a:off x="827584" y="476672"/>
            <a:ext cx="4894994" cy="461665"/>
          </a:xfrm>
          <a:prstGeom prst="rect">
            <a:avLst/>
          </a:prstGeom>
        </p:spPr>
        <p:txBody>
          <a:bodyPr wrap="none">
            <a:spAutoFit/>
          </a:bodyPr>
          <a:lstStyle/>
          <a:p>
            <a:r>
              <a:rPr lang="it-IT" sz="2400" b="1" dirty="0">
                <a:solidFill>
                  <a:srgbClr val="000000"/>
                </a:solidFill>
              </a:rPr>
              <a:t>vuoto a </a:t>
            </a:r>
            <a:r>
              <a:rPr lang="it-IT" sz="2400" b="1" dirty="0" smtClean="0">
                <a:solidFill>
                  <a:srgbClr val="000000"/>
                </a:solidFill>
              </a:rPr>
              <a:t>rendere per riciclo packaging</a:t>
            </a:r>
            <a:endParaRPr lang="it-IT" sz="2400" b="1" dirty="0"/>
          </a:p>
        </p:txBody>
      </p:sp>
    </p:spTree>
    <p:extLst>
      <p:ext uri="{BB962C8B-B14F-4D97-AF65-F5344CB8AC3E}">
        <p14:creationId xmlns:p14="http://schemas.microsoft.com/office/powerpoint/2010/main" val="14094094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EF296F5-8B68-4CDB-BCEA-6DA76976DC98}"/>
              </a:ext>
            </a:extLst>
          </p:cNvPr>
          <p:cNvSpPr/>
          <p:nvPr/>
        </p:nvSpPr>
        <p:spPr>
          <a:xfrm>
            <a:off x="2843808" y="548680"/>
            <a:ext cx="3792002" cy="646331"/>
          </a:xfrm>
          <a:prstGeom prst="rect">
            <a:avLst/>
          </a:prstGeom>
        </p:spPr>
        <p:txBody>
          <a:bodyPr wrap="square">
            <a:spAutoFit/>
          </a:bodyPr>
          <a:lstStyle/>
          <a:p>
            <a:r>
              <a:rPr lang="en-US" sz="3600" b="1" dirty="0">
                <a:solidFill>
                  <a:srgbClr val="000099"/>
                </a:solidFill>
              </a:rPr>
              <a:t>CITIZEN SCIENCE</a:t>
            </a:r>
            <a:endParaRPr lang="it-IT" sz="3600" dirty="0"/>
          </a:p>
        </p:txBody>
      </p:sp>
      <p:sp>
        <p:nvSpPr>
          <p:cNvPr id="3" name="CasellaDiTesto 2">
            <a:extLst>
              <a:ext uri="{FF2B5EF4-FFF2-40B4-BE49-F238E27FC236}">
                <a16:creationId xmlns:a16="http://schemas.microsoft.com/office/drawing/2014/main" id="{DD4CF262-7116-4822-BC6D-A4A1D0159527}"/>
              </a:ext>
            </a:extLst>
          </p:cNvPr>
          <p:cNvSpPr txBox="1"/>
          <p:nvPr/>
        </p:nvSpPr>
        <p:spPr>
          <a:xfrm>
            <a:off x="1475656" y="2081173"/>
            <a:ext cx="6789289" cy="461665"/>
          </a:xfrm>
          <a:prstGeom prst="rect">
            <a:avLst/>
          </a:prstGeom>
          <a:solidFill>
            <a:schemeClr val="accent5">
              <a:lumMod val="40000"/>
              <a:lumOff val="60000"/>
            </a:schemeClr>
          </a:solidFill>
        </p:spPr>
        <p:txBody>
          <a:bodyPr wrap="square" rtlCol="0">
            <a:spAutoFit/>
          </a:bodyPr>
          <a:lstStyle/>
          <a:p>
            <a:r>
              <a:rPr lang="en-GB" sz="2400" dirty="0" err="1"/>
              <a:t>Scienza</a:t>
            </a:r>
            <a:r>
              <a:rPr lang="en-GB" sz="2400" dirty="0"/>
              <a:t> per </a:t>
            </a:r>
            <a:r>
              <a:rPr lang="en-GB" sz="2400" dirty="0" err="1"/>
              <a:t>i</a:t>
            </a:r>
            <a:r>
              <a:rPr lang="en-GB" sz="2400" dirty="0"/>
              <a:t> </a:t>
            </a:r>
            <a:r>
              <a:rPr lang="en-GB" sz="2400" dirty="0" err="1"/>
              <a:t>cittadini</a:t>
            </a:r>
            <a:r>
              <a:rPr lang="en-GB" sz="2400" dirty="0"/>
              <a:t>  / I </a:t>
            </a:r>
            <a:r>
              <a:rPr lang="en-GB" sz="2400" dirty="0" err="1"/>
              <a:t>cittadini</a:t>
            </a:r>
            <a:r>
              <a:rPr lang="en-GB" sz="2400" dirty="0"/>
              <a:t> </a:t>
            </a:r>
            <a:r>
              <a:rPr lang="en-GB" sz="2400" dirty="0" err="1"/>
              <a:t>che</a:t>
            </a:r>
            <a:r>
              <a:rPr lang="en-GB" sz="2400" dirty="0"/>
              <a:t> </a:t>
            </a:r>
            <a:r>
              <a:rPr lang="en-GB" sz="2400" dirty="0" err="1"/>
              <a:t>fanno</a:t>
            </a:r>
            <a:r>
              <a:rPr lang="en-GB" sz="2400" dirty="0"/>
              <a:t> </a:t>
            </a:r>
            <a:r>
              <a:rPr lang="en-GB" sz="2400" dirty="0" err="1"/>
              <a:t>scienza</a:t>
            </a:r>
            <a:endParaRPr lang="it-IT" sz="2400" dirty="0"/>
          </a:p>
        </p:txBody>
      </p:sp>
      <p:pic>
        <p:nvPicPr>
          <p:cNvPr id="4" name="Immagine 3">
            <a:extLst>
              <a:ext uri="{FF2B5EF4-FFF2-40B4-BE49-F238E27FC236}">
                <a16:creationId xmlns:a16="http://schemas.microsoft.com/office/drawing/2014/main" id="{E4BE34A4-9060-47C6-8E0E-7D89AE0EA39E}"/>
              </a:ext>
            </a:extLst>
          </p:cNvPr>
          <p:cNvPicPr>
            <a:picLocks noChangeAspect="1"/>
          </p:cNvPicPr>
          <p:nvPr/>
        </p:nvPicPr>
        <p:blipFill>
          <a:blip r:embed="rId2"/>
          <a:stretch>
            <a:fillRect/>
          </a:stretch>
        </p:blipFill>
        <p:spPr>
          <a:xfrm>
            <a:off x="2843808" y="2996952"/>
            <a:ext cx="3275507" cy="2943109"/>
          </a:xfrm>
          <a:prstGeom prst="rect">
            <a:avLst/>
          </a:prstGeom>
          <a:ln>
            <a:solidFill>
              <a:srgbClr val="000099"/>
            </a:solidFill>
          </a:ln>
        </p:spPr>
      </p:pic>
    </p:spTree>
    <p:extLst>
      <p:ext uri="{BB962C8B-B14F-4D97-AF65-F5344CB8AC3E}">
        <p14:creationId xmlns:p14="http://schemas.microsoft.com/office/powerpoint/2010/main" val="2512012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1FE5523-4A81-4FA7-8CE7-9D2B007E33F6}"/>
              </a:ext>
            </a:extLst>
          </p:cNvPr>
          <p:cNvPicPr>
            <a:picLocks noChangeAspect="1"/>
          </p:cNvPicPr>
          <p:nvPr/>
        </p:nvPicPr>
        <p:blipFill>
          <a:blip r:embed="rId2"/>
          <a:stretch>
            <a:fillRect/>
          </a:stretch>
        </p:blipFill>
        <p:spPr>
          <a:xfrm>
            <a:off x="4235575" y="3011830"/>
            <a:ext cx="4701995" cy="2551428"/>
          </a:xfrm>
          <a:prstGeom prst="rect">
            <a:avLst/>
          </a:prstGeom>
          <a:ln>
            <a:solidFill>
              <a:srgbClr val="000099"/>
            </a:solidFill>
          </a:ln>
        </p:spPr>
      </p:pic>
      <p:sp>
        <p:nvSpPr>
          <p:cNvPr id="3" name="CasellaDiTesto 2">
            <a:extLst>
              <a:ext uri="{FF2B5EF4-FFF2-40B4-BE49-F238E27FC236}">
                <a16:creationId xmlns:a16="http://schemas.microsoft.com/office/drawing/2014/main" id="{6B65DFFA-73E2-41F3-BEC9-B9EC8D71ABCC}"/>
              </a:ext>
            </a:extLst>
          </p:cNvPr>
          <p:cNvSpPr txBox="1"/>
          <p:nvPr/>
        </p:nvSpPr>
        <p:spPr>
          <a:xfrm>
            <a:off x="1418897" y="988218"/>
            <a:ext cx="4812424" cy="784830"/>
          </a:xfrm>
          <a:prstGeom prst="rect">
            <a:avLst/>
          </a:prstGeom>
          <a:noFill/>
        </p:spPr>
        <p:txBody>
          <a:bodyPr wrap="square" rtlCol="0">
            <a:spAutoFit/>
          </a:bodyPr>
          <a:lstStyle/>
          <a:p>
            <a:pPr algn="ctr"/>
            <a:r>
              <a:rPr lang="it-IT" sz="2250" b="1" dirty="0">
                <a:solidFill>
                  <a:srgbClr val="000099"/>
                </a:solidFill>
                <a:effectLst>
                  <a:outerShdw blurRad="38100" dist="38100" dir="2700000" algn="tl">
                    <a:srgbClr val="000000">
                      <a:alpha val="43137"/>
                    </a:srgbClr>
                  </a:outerShdw>
                </a:effectLst>
              </a:rPr>
              <a:t>MAPPA dei «Cittadini per l’aria» per il monitoraggio passivo di </a:t>
            </a:r>
            <a:r>
              <a:rPr lang="it-IT" sz="2250" b="1" dirty="0" err="1">
                <a:solidFill>
                  <a:srgbClr val="000099"/>
                </a:solidFill>
                <a:effectLst>
                  <a:outerShdw blurRad="38100" dist="38100" dir="2700000" algn="tl">
                    <a:srgbClr val="000000">
                      <a:alpha val="43137"/>
                    </a:srgbClr>
                  </a:outerShdw>
                </a:effectLst>
              </a:rPr>
              <a:t>NO2</a:t>
            </a:r>
            <a:endParaRPr lang="it-IT" sz="2250" b="1" dirty="0">
              <a:solidFill>
                <a:srgbClr val="000099"/>
              </a:solidFill>
              <a:effectLst>
                <a:outerShdw blurRad="38100" dist="38100" dir="2700000" algn="tl">
                  <a:srgbClr val="000000">
                    <a:alpha val="43137"/>
                  </a:srgbClr>
                </a:outerShdw>
              </a:effectLst>
            </a:endParaRPr>
          </a:p>
        </p:txBody>
      </p:sp>
      <p:pic>
        <p:nvPicPr>
          <p:cNvPr id="4" name="Immagine 3">
            <a:extLst>
              <a:ext uri="{FF2B5EF4-FFF2-40B4-BE49-F238E27FC236}">
                <a16:creationId xmlns:a16="http://schemas.microsoft.com/office/drawing/2014/main" id="{6B81AF2E-2986-4D60-8F11-38DAEDA2E761}"/>
              </a:ext>
            </a:extLst>
          </p:cNvPr>
          <p:cNvPicPr>
            <a:picLocks noChangeAspect="1"/>
          </p:cNvPicPr>
          <p:nvPr/>
        </p:nvPicPr>
        <p:blipFill>
          <a:blip r:embed="rId3"/>
          <a:stretch>
            <a:fillRect/>
          </a:stretch>
        </p:blipFill>
        <p:spPr>
          <a:xfrm>
            <a:off x="7200901" y="1923989"/>
            <a:ext cx="1643777" cy="1711913"/>
          </a:xfrm>
          <a:prstGeom prst="rect">
            <a:avLst/>
          </a:prstGeom>
          <a:ln>
            <a:solidFill>
              <a:srgbClr val="000099"/>
            </a:solidFill>
          </a:ln>
        </p:spPr>
      </p:pic>
      <p:sp>
        <p:nvSpPr>
          <p:cNvPr id="5" name="CasellaDiTesto 4">
            <a:extLst>
              <a:ext uri="{FF2B5EF4-FFF2-40B4-BE49-F238E27FC236}">
                <a16:creationId xmlns:a16="http://schemas.microsoft.com/office/drawing/2014/main" id="{5699B57C-A8FD-44C5-B870-65106DE7AD12}"/>
              </a:ext>
            </a:extLst>
          </p:cNvPr>
          <p:cNvSpPr txBox="1"/>
          <p:nvPr/>
        </p:nvSpPr>
        <p:spPr>
          <a:xfrm>
            <a:off x="4244237" y="1995037"/>
            <a:ext cx="3097925" cy="715581"/>
          </a:xfrm>
          <a:prstGeom prst="rect">
            <a:avLst/>
          </a:prstGeom>
          <a:noFill/>
        </p:spPr>
        <p:txBody>
          <a:bodyPr wrap="square" rtlCol="0">
            <a:spAutoFit/>
          </a:bodyPr>
          <a:lstStyle/>
          <a:p>
            <a:r>
              <a:rPr lang="it-IT" sz="1350" dirty="0"/>
              <a:t>Oltre duecento campionatori passivi di </a:t>
            </a:r>
            <a:r>
              <a:rPr lang="it-IT" sz="1350" dirty="0" err="1"/>
              <a:t>NO2</a:t>
            </a:r>
            <a:r>
              <a:rPr lang="it-IT" sz="1350" dirty="0"/>
              <a:t> nella città di </a:t>
            </a:r>
            <a:r>
              <a:rPr lang="it-IT" sz="1350" b="1" dirty="0"/>
              <a:t>Milano</a:t>
            </a:r>
            <a:r>
              <a:rPr lang="it-IT" sz="1350" dirty="0"/>
              <a:t>. Il progetto è attivo anche a </a:t>
            </a:r>
            <a:r>
              <a:rPr lang="it-IT" sz="1350" b="1" dirty="0"/>
              <a:t>Roma </a:t>
            </a:r>
            <a:r>
              <a:rPr lang="it-IT" sz="1350" dirty="0"/>
              <a:t>e</a:t>
            </a:r>
            <a:r>
              <a:rPr lang="it-IT" sz="1350" b="1" dirty="0"/>
              <a:t> Brescia</a:t>
            </a:r>
            <a:r>
              <a:rPr lang="it-IT" sz="1350" dirty="0"/>
              <a:t>.</a:t>
            </a:r>
          </a:p>
        </p:txBody>
      </p:sp>
      <p:pic>
        <p:nvPicPr>
          <p:cNvPr id="6" name="Immagine 5">
            <a:extLst>
              <a:ext uri="{FF2B5EF4-FFF2-40B4-BE49-F238E27FC236}">
                <a16:creationId xmlns:a16="http://schemas.microsoft.com/office/drawing/2014/main" id="{6731E2F8-47E0-43EB-8075-053C24B0AC7C}"/>
              </a:ext>
            </a:extLst>
          </p:cNvPr>
          <p:cNvPicPr>
            <a:picLocks noChangeAspect="1"/>
          </p:cNvPicPr>
          <p:nvPr/>
        </p:nvPicPr>
        <p:blipFill>
          <a:blip r:embed="rId4"/>
          <a:stretch>
            <a:fillRect/>
          </a:stretch>
        </p:blipFill>
        <p:spPr>
          <a:xfrm>
            <a:off x="299323" y="2338754"/>
            <a:ext cx="3200400" cy="2393156"/>
          </a:xfrm>
          <a:prstGeom prst="rect">
            <a:avLst/>
          </a:prstGeom>
          <a:ln>
            <a:solidFill>
              <a:srgbClr val="000099"/>
            </a:solidFill>
          </a:ln>
        </p:spPr>
      </p:pic>
      <p:sp>
        <p:nvSpPr>
          <p:cNvPr id="7" name="CasellaDiTesto 6">
            <a:extLst>
              <a:ext uri="{FF2B5EF4-FFF2-40B4-BE49-F238E27FC236}">
                <a16:creationId xmlns:a16="http://schemas.microsoft.com/office/drawing/2014/main" id="{B6E214B0-0BA9-437A-B10A-F1891C36FB34}"/>
              </a:ext>
            </a:extLst>
          </p:cNvPr>
          <p:cNvSpPr txBox="1"/>
          <p:nvPr/>
        </p:nvSpPr>
        <p:spPr>
          <a:xfrm>
            <a:off x="614856" y="4759216"/>
            <a:ext cx="2081048" cy="507831"/>
          </a:xfrm>
          <a:prstGeom prst="rect">
            <a:avLst/>
          </a:prstGeom>
          <a:noFill/>
        </p:spPr>
        <p:txBody>
          <a:bodyPr wrap="square" rtlCol="0">
            <a:spAutoFit/>
          </a:bodyPr>
          <a:lstStyle/>
          <a:p>
            <a:r>
              <a:rPr lang="it-IT" sz="1350" dirty="0"/>
              <a:t>#</a:t>
            </a:r>
            <a:r>
              <a:rPr lang="it-IT" sz="1350" dirty="0" err="1"/>
              <a:t>StopSmog</a:t>
            </a:r>
            <a:r>
              <a:rPr lang="it-IT" sz="1350" dirty="0"/>
              <a:t> anche a </a:t>
            </a:r>
            <a:r>
              <a:rPr lang="it-IT" sz="1350" b="1" dirty="0"/>
              <a:t>Londra</a:t>
            </a:r>
          </a:p>
        </p:txBody>
      </p:sp>
      <p:sp>
        <p:nvSpPr>
          <p:cNvPr id="8" name="Rettangolo 7">
            <a:extLst>
              <a:ext uri="{FF2B5EF4-FFF2-40B4-BE49-F238E27FC236}">
                <a16:creationId xmlns:a16="http://schemas.microsoft.com/office/drawing/2014/main" id="{48813891-2F74-4531-A193-D88D58B5A9D0}"/>
              </a:ext>
            </a:extLst>
          </p:cNvPr>
          <p:cNvSpPr/>
          <p:nvPr/>
        </p:nvSpPr>
        <p:spPr>
          <a:xfrm>
            <a:off x="5961306" y="1472966"/>
            <a:ext cx="2529795" cy="300082"/>
          </a:xfrm>
          <a:prstGeom prst="rect">
            <a:avLst/>
          </a:prstGeom>
        </p:spPr>
        <p:txBody>
          <a:bodyPr wrap="none">
            <a:spAutoFit/>
          </a:bodyPr>
          <a:lstStyle/>
          <a:p>
            <a:r>
              <a:rPr lang="it-IT" sz="1350" dirty="0"/>
              <a:t>http://</a:t>
            </a:r>
            <a:r>
              <a:rPr lang="it-IT" sz="1350" dirty="0" err="1"/>
              <a:t>www.cittadiniperlaria.org</a:t>
            </a:r>
            <a:r>
              <a:rPr lang="it-IT" sz="1350" dirty="0"/>
              <a:t>/</a:t>
            </a:r>
          </a:p>
        </p:txBody>
      </p:sp>
    </p:spTree>
    <p:extLst>
      <p:ext uri="{BB962C8B-B14F-4D97-AF65-F5344CB8AC3E}">
        <p14:creationId xmlns:p14="http://schemas.microsoft.com/office/powerpoint/2010/main" val="91556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143000" y="2091946"/>
            <a:ext cx="6858000" cy="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000">
                <a:solidFill>
                  <a:srgbClr val="000000"/>
                </a:solidFill>
                <a:round/>
                <a:headEnd/>
                <a:tailEnd/>
              </a14:hiddenLine>
            </a:ext>
          </a:extLst>
        </p:spPr>
        <p:txBody>
          <a:bodyPr wrap="none" anchor="ctr"/>
          <a:lstStyle>
            <a:lvl1pPr defTabSz="449263" eaLnBrk="0" hangingPunct="0">
              <a:spcBef>
                <a:spcPct val="20000"/>
              </a:spcBef>
              <a:buFont typeface="Arial" charset="0"/>
              <a:buChar char="•"/>
              <a:defRPr sz="3200">
                <a:solidFill>
                  <a:schemeClr val="tx1"/>
                </a:solidFill>
                <a:latin typeface="Calibri" pitchFamily="34" charset="0"/>
              </a:defRPr>
            </a:lvl1pPr>
            <a:lvl2pPr marL="742950" indent="-285750" defTabSz="449263" eaLnBrk="0" hangingPunct="0">
              <a:spcBef>
                <a:spcPct val="20000"/>
              </a:spcBef>
              <a:buFont typeface="Arial" charset="0"/>
              <a:buChar char="–"/>
              <a:defRPr sz="2800">
                <a:solidFill>
                  <a:schemeClr val="tx1"/>
                </a:solidFill>
                <a:latin typeface="Calibri" pitchFamily="34" charset="0"/>
              </a:defRPr>
            </a:lvl2pPr>
            <a:lvl3pPr marL="1143000" indent="-228600" defTabSz="449263" eaLnBrk="0" hangingPunct="0">
              <a:spcBef>
                <a:spcPct val="20000"/>
              </a:spcBef>
              <a:buFont typeface="Arial" charset="0"/>
              <a:buChar char="•"/>
              <a:defRPr sz="2400">
                <a:solidFill>
                  <a:schemeClr val="tx1"/>
                </a:solidFill>
                <a:latin typeface="Calibri" pitchFamily="34" charset="0"/>
              </a:defRPr>
            </a:lvl3pPr>
            <a:lvl4pPr marL="1600200" indent="-228600" defTabSz="449263" eaLnBrk="0" hangingPunct="0">
              <a:spcBef>
                <a:spcPct val="20000"/>
              </a:spcBef>
              <a:buFont typeface="Arial" charset="0"/>
              <a:buChar char="–"/>
              <a:defRPr sz="2000">
                <a:solidFill>
                  <a:schemeClr val="tx1"/>
                </a:solidFill>
                <a:latin typeface="Calibri" pitchFamily="34" charset="0"/>
              </a:defRPr>
            </a:lvl4pPr>
            <a:lvl5pPr marL="2057400" indent="-228600" defTabSz="449263" eaLnBrk="0" hangingPunct="0">
              <a:spcBef>
                <a:spcPct val="20000"/>
              </a:spcBef>
              <a:buFont typeface="Arial"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lnSpc>
                <a:spcPct val="86000"/>
              </a:lnSpc>
              <a:spcBef>
                <a:spcPct val="0"/>
              </a:spcBef>
              <a:spcAft>
                <a:spcPct val="0"/>
              </a:spcAft>
              <a:buClr>
                <a:srgbClr val="000000"/>
              </a:buClr>
              <a:buFont typeface="Times New Roman" pitchFamily="18" charset="0"/>
              <a:buNone/>
            </a:pPr>
            <a:endParaRPr lang="it-IT" altLang="it-IT" sz="1800">
              <a:solidFill>
                <a:srgbClr val="DEF6F1"/>
              </a:solidFill>
              <a:latin typeface="Times New Roman" pitchFamily="18" charset="0"/>
              <a:ea typeface="Arial Unicode MS" pitchFamily="34" charset="-128"/>
              <a:cs typeface="Arial Unicode MS" pitchFamily="34" charset="-128"/>
            </a:endParaRP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4131838"/>
            <a:ext cx="2616418" cy="209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000">
                <a:solidFill>
                  <a:srgbClr val="000000"/>
                </a:solidFill>
                <a:round/>
                <a:headEnd/>
                <a:tailEnd/>
              </a14:hiddenLine>
            </a:ext>
          </a:extLst>
        </p:spPr>
      </p:pic>
      <p:sp>
        <p:nvSpPr>
          <p:cNvPr id="23557" name="AutoShape 2" descr="Risultati immagini per desertificazione"/>
          <p:cNvSpPr>
            <a:spLocks noChangeAspect="1" noChangeArrowheads="1"/>
          </p:cNvSpPr>
          <p:nvPr/>
        </p:nvSpPr>
        <p:spPr bwMode="auto">
          <a:xfrm>
            <a:off x="1143000"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eaLnBrk="0" hangingPunct="0">
              <a:spcBef>
                <a:spcPct val="20000"/>
              </a:spcBef>
              <a:buFont typeface="Arial" charset="0"/>
              <a:buChar char="•"/>
              <a:defRPr sz="3200">
                <a:solidFill>
                  <a:schemeClr val="tx1"/>
                </a:solidFill>
                <a:latin typeface="Calibri" pitchFamily="34" charset="0"/>
              </a:defRPr>
            </a:lvl1pPr>
            <a:lvl2pPr marL="742950" indent="-285750" defTabSz="449263" eaLnBrk="0" hangingPunct="0">
              <a:spcBef>
                <a:spcPct val="20000"/>
              </a:spcBef>
              <a:buFont typeface="Arial" charset="0"/>
              <a:buChar char="–"/>
              <a:defRPr sz="2800">
                <a:solidFill>
                  <a:schemeClr val="tx1"/>
                </a:solidFill>
                <a:latin typeface="Calibri" pitchFamily="34" charset="0"/>
              </a:defRPr>
            </a:lvl2pPr>
            <a:lvl3pPr marL="1143000" indent="-228600" defTabSz="449263" eaLnBrk="0" hangingPunct="0">
              <a:spcBef>
                <a:spcPct val="20000"/>
              </a:spcBef>
              <a:buFont typeface="Arial" charset="0"/>
              <a:buChar char="•"/>
              <a:defRPr sz="2400">
                <a:solidFill>
                  <a:schemeClr val="tx1"/>
                </a:solidFill>
                <a:latin typeface="Calibri" pitchFamily="34" charset="0"/>
              </a:defRPr>
            </a:lvl3pPr>
            <a:lvl4pPr marL="1600200" indent="-228600" defTabSz="449263" eaLnBrk="0" hangingPunct="0">
              <a:spcBef>
                <a:spcPct val="20000"/>
              </a:spcBef>
              <a:buFont typeface="Arial" charset="0"/>
              <a:buChar char="–"/>
              <a:defRPr sz="2000">
                <a:solidFill>
                  <a:schemeClr val="tx1"/>
                </a:solidFill>
                <a:latin typeface="Calibri" pitchFamily="34" charset="0"/>
              </a:defRPr>
            </a:lvl4pPr>
            <a:lvl5pPr marL="2057400" indent="-228600" defTabSz="449263" eaLnBrk="0" hangingPunct="0">
              <a:spcBef>
                <a:spcPct val="20000"/>
              </a:spcBef>
              <a:buFont typeface="Arial"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lnSpc>
                <a:spcPct val="86000"/>
              </a:lnSpc>
              <a:spcBef>
                <a:spcPct val="0"/>
              </a:spcBef>
              <a:spcAft>
                <a:spcPct val="0"/>
              </a:spcAft>
              <a:buClr>
                <a:srgbClr val="000000"/>
              </a:buClr>
              <a:buFont typeface="Times New Roman" pitchFamily="18" charset="0"/>
              <a:buNone/>
            </a:pPr>
            <a:endParaRPr lang="it-IT" altLang="it-IT" sz="1800">
              <a:solidFill>
                <a:srgbClr val="DEF6F1"/>
              </a:solidFill>
              <a:latin typeface="Times New Roman" pitchFamily="18" charset="0"/>
              <a:ea typeface="Arial Unicode MS" pitchFamily="34" charset="-128"/>
              <a:cs typeface="Arial Unicode MS" pitchFamily="34" charset="-128"/>
            </a:endParaRPr>
          </a:p>
        </p:txBody>
      </p:sp>
      <p:sp>
        <p:nvSpPr>
          <p:cNvPr id="23558" name="AutoShape 4" descr="Risultati immagini per desertificazione"/>
          <p:cNvSpPr>
            <a:spLocks noChangeAspect="1" noChangeArrowheads="1"/>
          </p:cNvSpPr>
          <p:nvPr/>
        </p:nvSpPr>
        <p:spPr bwMode="auto">
          <a:xfrm>
            <a:off x="1257300" y="86320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eaLnBrk="0" hangingPunct="0">
              <a:spcBef>
                <a:spcPct val="20000"/>
              </a:spcBef>
              <a:buFont typeface="Arial" charset="0"/>
              <a:buChar char="•"/>
              <a:defRPr sz="3200">
                <a:solidFill>
                  <a:schemeClr val="tx1"/>
                </a:solidFill>
                <a:latin typeface="Calibri" pitchFamily="34" charset="0"/>
              </a:defRPr>
            </a:lvl1pPr>
            <a:lvl2pPr marL="742950" indent="-285750" defTabSz="449263" eaLnBrk="0" hangingPunct="0">
              <a:spcBef>
                <a:spcPct val="20000"/>
              </a:spcBef>
              <a:buFont typeface="Arial" charset="0"/>
              <a:buChar char="–"/>
              <a:defRPr sz="2800">
                <a:solidFill>
                  <a:schemeClr val="tx1"/>
                </a:solidFill>
                <a:latin typeface="Calibri" pitchFamily="34" charset="0"/>
              </a:defRPr>
            </a:lvl2pPr>
            <a:lvl3pPr marL="1143000" indent="-228600" defTabSz="449263" eaLnBrk="0" hangingPunct="0">
              <a:spcBef>
                <a:spcPct val="20000"/>
              </a:spcBef>
              <a:buFont typeface="Arial" charset="0"/>
              <a:buChar char="•"/>
              <a:defRPr sz="2400">
                <a:solidFill>
                  <a:schemeClr val="tx1"/>
                </a:solidFill>
                <a:latin typeface="Calibri" pitchFamily="34" charset="0"/>
              </a:defRPr>
            </a:lvl3pPr>
            <a:lvl4pPr marL="1600200" indent="-228600" defTabSz="449263" eaLnBrk="0" hangingPunct="0">
              <a:spcBef>
                <a:spcPct val="20000"/>
              </a:spcBef>
              <a:buFont typeface="Arial" charset="0"/>
              <a:buChar char="–"/>
              <a:defRPr sz="2000">
                <a:solidFill>
                  <a:schemeClr val="tx1"/>
                </a:solidFill>
                <a:latin typeface="Calibri" pitchFamily="34" charset="0"/>
              </a:defRPr>
            </a:lvl4pPr>
            <a:lvl5pPr marL="2057400" indent="-228600" defTabSz="449263" eaLnBrk="0" hangingPunct="0">
              <a:spcBef>
                <a:spcPct val="20000"/>
              </a:spcBef>
              <a:buFont typeface="Arial"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lnSpc>
                <a:spcPct val="86000"/>
              </a:lnSpc>
              <a:spcBef>
                <a:spcPct val="0"/>
              </a:spcBef>
              <a:spcAft>
                <a:spcPct val="0"/>
              </a:spcAft>
              <a:buClr>
                <a:srgbClr val="000000"/>
              </a:buClr>
              <a:buFont typeface="Times New Roman" pitchFamily="18" charset="0"/>
              <a:buNone/>
            </a:pPr>
            <a:endParaRPr lang="it-IT" altLang="it-IT" sz="1800">
              <a:solidFill>
                <a:srgbClr val="DEF6F1"/>
              </a:solidFill>
              <a:latin typeface="Times New Roman" pitchFamily="18" charset="0"/>
              <a:ea typeface="Arial Unicode MS" pitchFamily="34" charset="-128"/>
              <a:cs typeface="Arial Unicode MS" pitchFamily="34" charset="-128"/>
            </a:endParaRPr>
          </a:p>
        </p:txBody>
      </p:sp>
      <p:pic>
        <p:nvPicPr>
          <p:cNvPr id="23559" name="Picture 6" descr="http://www.ecologiae.com/wp-content/uploads/2010/11/Desertificazione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698" y="334913"/>
            <a:ext cx="3177166" cy="235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esertification (map/graphic/illustr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3096478"/>
            <a:ext cx="5462147" cy="337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5272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0B408C0-719D-4CB3-8FE6-F7990D9EF504}"/>
              </a:ext>
            </a:extLst>
          </p:cNvPr>
          <p:cNvPicPr>
            <a:picLocks noChangeAspect="1"/>
          </p:cNvPicPr>
          <p:nvPr/>
        </p:nvPicPr>
        <p:blipFill>
          <a:blip r:embed="rId2"/>
          <a:stretch>
            <a:fillRect/>
          </a:stretch>
        </p:blipFill>
        <p:spPr>
          <a:xfrm>
            <a:off x="5033142" y="2823236"/>
            <a:ext cx="3871913" cy="2728913"/>
          </a:xfrm>
          <a:prstGeom prst="rect">
            <a:avLst/>
          </a:prstGeom>
          <a:ln>
            <a:solidFill>
              <a:srgbClr val="000099"/>
            </a:solidFill>
          </a:ln>
        </p:spPr>
      </p:pic>
      <p:pic>
        <p:nvPicPr>
          <p:cNvPr id="3" name="Immagine 2">
            <a:extLst>
              <a:ext uri="{FF2B5EF4-FFF2-40B4-BE49-F238E27FC236}">
                <a16:creationId xmlns:a16="http://schemas.microsoft.com/office/drawing/2014/main" id="{0666C0F8-A5E1-4166-A7C3-528144671638}"/>
              </a:ext>
            </a:extLst>
          </p:cNvPr>
          <p:cNvPicPr>
            <a:picLocks noChangeAspect="1"/>
          </p:cNvPicPr>
          <p:nvPr/>
        </p:nvPicPr>
        <p:blipFill>
          <a:blip r:embed="rId3"/>
          <a:stretch>
            <a:fillRect/>
          </a:stretch>
        </p:blipFill>
        <p:spPr>
          <a:xfrm>
            <a:off x="413106" y="1833973"/>
            <a:ext cx="3400425" cy="3757613"/>
          </a:xfrm>
          <a:prstGeom prst="rect">
            <a:avLst/>
          </a:prstGeom>
          <a:ln>
            <a:solidFill>
              <a:srgbClr val="000099"/>
            </a:solidFill>
          </a:ln>
        </p:spPr>
      </p:pic>
      <p:sp>
        <p:nvSpPr>
          <p:cNvPr id="5" name="CasellaDiTesto 4">
            <a:extLst>
              <a:ext uri="{FF2B5EF4-FFF2-40B4-BE49-F238E27FC236}">
                <a16:creationId xmlns:a16="http://schemas.microsoft.com/office/drawing/2014/main" id="{5C0CF7D4-3128-4FE8-9150-C5F62363A057}"/>
              </a:ext>
            </a:extLst>
          </p:cNvPr>
          <p:cNvSpPr txBox="1"/>
          <p:nvPr/>
        </p:nvSpPr>
        <p:spPr>
          <a:xfrm>
            <a:off x="1714500" y="983209"/>
            <a:ext cx="5450928" cy="784830"/>
          </a:xfrm>
          <a:prstGeom prst="rect">
            <a:avLst/>
          </a:prstGeom>
          <a:noFill/>
        </p:spPr>
        <p:txBody>
          <a:bodyPr wrap="square" rtlCol="0">
            <a:spAutoFit/>
          </a:bodyPr>
          <a:lstStyle/>
          <a:p>
            <a:pPr algn="ctr"/>
            <a:r>
              <a:rPr lang="it-IT" sz="2250" b="1" dirty="0">
                <a:solidFill>
                  <a:srgbClr val="000099"/>
                </a:solidFill>
                <a:effectLst>
                  <a:outerShdw blurRad="38100" dist="38100" dir="2700000" algn="tl">
                    <a:srgbClr val="000000">
                      <a:alpha val="43137"/>
                    </a:srgbClr>
                  </a:outerShdw>
                </a:effectLst>
              </a:rPr>
              <a:t>MAPPA ARIA PESA per il campionamento passivo di </a:t>
            </a:r>
            <a:r>
              <a:rPr lang="it-IT" sz="2250" b="1" dirty="0" err="1">
                <a:solidFill>
                  <a:srgbClr val="000099"/>
                </a:solidFill>
                <a:effectLst>
                  <a:outerShdw blurRad="38100" dist="38100" dir="2700000" algn="tl">
                    <a:srgbClr val="000000">
                      <a:alpha val="43137"/>
                    </a:srgbClr>
                  </a:outerShdw>
                </a:effectLst>
              </a:rPr>
              <a:t>NO</a:t>
            </a:r>
            <a:r>
              <a:rPr lang="it-IT" sz="1350" b="1" dirty="0" err="1">
                <a:solidFill>
                  <a:srgbClr val="000099"/>
                </a:solidFill>
                <a:effectLst>
                  <a:outerShdw blurRad="38100" dist="38100" dir="2700000" algn="tl">
                    <a:srgbClr val="000000">
                      <a:alpha val="43137"/>
                    </a:srgbClr>
                  </a:outerShdw>
                </a:effectLst>
              </a:rPr>
              <a:t>2</a:t>
            </a:r>
            <a:endParaRPr lang="it-IT" sz="1350" b="1" dirty="0">
              <a:solidFill>
                <a:srgbClr val="000099"/>
              </a:solidFill>
              <a:effectLst>
                <a:outerShdw blurRad="38100" dist="38100" dir="2700000" algn="tl">
                  <a:srgbClr val="000000">
                    <a:alpha val="43137"/>
                  </a:srgbClr>
                </a:outerShdw>
              </a:effectLst>
            </a:endParaRPr>
          </a:p>
        </p:txBody>
      </p:sp>
      <p:sp>
        <p:nvSpPr>
          <p:cNvPr id="6" name="CasellaDiTesto 5">
            <a:extLst>
              <a:ext uri="{FF2B5EF4-FFF2-40B4-BE49-F238E27FC236}">
                <a16:creationId xmlns:a16="http://schemas.microsoft.com/office/drawing/2014/main" id="{67E3E46C-6D15-4777-9602-7F7EDE5F7C75}"/>
              </a:ext>
            </a:extLst>
          </p:cNvPr>
          <p:cNvSpPr txBox="1"/>
          <p:nvPr/>
        </p:nvSpPr>
        <p:spPr>
          <a:xfrm>
            <a:off x="4855534" y="1833973"/>
            <a:ext cx="2997419" cy="923330"/>
          </a:xfrm>
          <a:prstGeom prst="rect">
            <a:avLst/>
          </a:prstGeom>
          <a:noFill/>
        </p:spPr>
        <p:txBody>
          <a:bodyPr wrap="square" rtlCol="0">
            <a:spAutoFit/>
          </a:bodyPr>
          <a:lstStyle/>
          <a:p>
            <a:r>
              <a:rPr lang="it-IT" sz="1350" dirty="0"/>
              <a:t>Oltre 320 sentinelle dell’aria nella città metropolitana di Bologna per monitorare le concentrazioni mensili di </a:t>
            </a:r>
            <a:r>
              <a:rPr lang="it-IT" sz="1350" dirty="0" err="1"/>
              <a:t>NO2</a:t>
            </a:r>
            <a:r>
              <a:rPr lang="it-IT" sz="1350" dirty="0"/>
              <a:t> a partire dal 28 gennaio 2018 </a:t>
            </a:r>
          </a:p>
        </p:txBody>
      </p:sp>
      <p:sp>
        <p:nvSpPr>
          <p:cNvPr id="8" name="Rettangolo 7">
            <a:extLst>
              <a:ext uri="{FF2B5EF4-FFF2-40B4-BE49-F238E27FC236}">
                <a16:creationId xmlns:a16="http://schemas.microsoft.com/office/drawing/2014/main" id="{936CE686-E788-4C81-8F07-5C296D7ACBDF}"/>
              </a:ext>
            </a:extLst>
          </p:cNvPr>
          <p:cNvSpPr/>
          <p:nvPr/>
        </p:nvSpPr>
        <p:spPr>
          <a:xfrm>
            <a:off x="6730335" y="1467957"/>
            <a:ext cx="1668021" cy="300082"/>
          </a:xfrm>
          <a:prstGeom prst="rect">
            <a:avLst/>
          </a:prstGeom>
        </p:spPr>
        <p:txBody>
          <a:bodyPr wrap="none">
            <a:spAutoFit/>
          </a:bodyPr>
          <a:lstStyle/>
          <a:p>
            <a:r>
              <a:rPr lang="it-IT" sz="1350" dirty="0" err="1"/>
              <a:t>https</a:t>
            </a:r>
            <a:r>
              <a:rPr lang="it-IT" sz="1350" dirty="0"/>
              <a:t>://</a:t>
            </a:r>
            <a:r>
              <a:rPr lang="it-IT" sz="1350" dirty="0" err="1"/>
              <a:t>ariapesa.org</a:t>
            </a:r>
            <a:r>
              <a:rPr lang="it-IT" sz="1350" dirty="0"/>
              <a:t>/</a:t>
            </a:r>
          </a:p>
        </p:txBody>
      </p:sp>
    </p:spTree>
    <p:extLst>
      <p:ext uri="{BB962C8B-B14F-4D97-AF65-F5344CB8AC3E}">
        <p14:creationId xmlns:p14="http://schemas.microsoft.com/office/powerpoint/2010/main" val="3103992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i1.wp.com/leila-bologna.it/wp-content/uploads/2018/08/leila_retina.png?fit=353%2C150&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0648"/>
            <a:ext cx="3362325" cy="142875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379837" y="2046884"/>
            <a:ext cx="5704331" cy="4247317"/>
          </a:xfrm>
          <a:prstGeom prst="rect">
            <a:avLst/>
          </a:prstGeom>
        </p:spPr>
        <p:txBody>
          <a:bodyPr wrap="square">
            <a:spAutoFit/>
          </a:bodyPr>
          <a:lstStyle/>
          <a:p>
            <a:pPr algn="ctr" fontAlgn="base"/>
            <a:r>
              <a:rPr lang="it-IT" b="1" i="1" dirty="0">
                <a:solidFill>
                  <a:srgbClr val="383838"/>
                </a:solidFill>
                <a:latin typeface="Roboto Condensed"/>
              </a:rPr>
              <a:t>In fondo abbiamo bisogno di utilizzare, non di </a:t>
            </a:r>
            <a:r>
              <a:rPr lang="it-IT" b="1" i="1" dirty="0" smtClean="0">
                <a:solidFill>
                  <a:srgbClr val="383838"/>
                </a:solidFill>
                <a:latin typeface="Roboto Condensed"/>
              </a:rPr>
              <a:t>possedere</a:t>
            </a:r>
            <a:endParaRPr lang="it-IT" b="1" dirty="0">
              <a:solidFill>
                <a:srgbClr val="383838"/>
              </a:solidFill>
              <a:latin typeface="Roboto Condensed"/>
            </a:endParaRPr>
          </a:p>
          <a:p>
            <a:pPr algn="just" fontAlgn="base"/>
            <a:r>
              <a:rPr lang="it-IT" dirty="0" smtClean="0">
                <a:solidFill>
                  <a:srgbClr val="9B9B9B"/>
                </a:solidFill>
                <a:latin typeface="Roboto"/>
              </a:rPr>
              <a:t>“</a:t>
            </a:r>
            <a:r>
              <a:rPr lang="it-IT" dirty="0">
                <a:solidFill>
                  <a:srgbClr val="9B9B9B"/>
                </a:solidFill>
                <a:latin typeface="Roboto"/>
              </a:rPr>
              <a:t>biblioteche” che ospitano </a:t>
            </a:r>
            <a:r>
              <a:rPr lang="it-IT" dirty="0" smtClean="0">
                <a:solidFill>
                  <a:srgbClr val="9B9B9B"/>
                </a:solidFill>
                <a:latin typeface="Roboto"/>
              </a:rPr>
              <a:t>oggetti</a:t>
            </a:r>
            <a:endParaRPr lang="it-IT" dirty="0">
              <a:solidFill>
                <a:srgbClr val="9B9B9B"/>
              </a:solidFill>
              <a:latin typeface="Roboto"/>
            </a:endParaRPr>
          </a:p>
          <a:p>
            <a:pPr algn="just" fontAlgn="base"/>
            <a:endParaRPr lang="it-IT" dirty="0">
              <a:solidFill>
                <a:srgbClr val="9B9B9B"/>
              </a:solidFill>
              <a:latin typeface="Roboto"/>
            </a:endParaRPr>
          </a:p>
          <a:p>
            <a:pPr algn="just" fontAlgn="base"/>
            <a:r>
              <a:rPr lang="it-IT" b="1" dirty="0" smtClean="0">
                <a:solidFill>
                  <a:srgbClr val="9B9B9B"/>
                </a:solidFill>
                <a:latin typeface="Roboto"/>
              </a:rPr>
              <a:t>L’economia</a:t>
            </a:r>
            <a:endParaRPr lang="it-IT" dirty="0" smtClean="0">
              <a:solidFill>
                <a:srgbClr val="9B9B9B"/>
              </a:solidFill>
              <a:latin typeface="Roboto"/>
            </a:endParaRPr>
          </a:p>
          <a:p>
            <a:pPr algn="just" fontAlgn="base"/>
            <a:r>
              <a:rPr lang="it-IT" dirty="0" smtClean="0">
                <a:solidFill>
                  <a:srgbClr val="9B9B9B"/>
                </a:solidFill>
                <a:latin typeface="Roboto"/>
              </a:rPr>
              <a:t>la </a:t>
            </a:r>
            <a:r>
              <a:rPr lang="it-IT" dirty="0">
                <a:solidFill>
                  <a:srgbClr val="9B9B9B"/>
                </a:solidFill>
                <a:latin typeface="Roboto"/>
              </a:rPr>
              <a:t>condivisione fa sì che ogni oggetto venga utilizzato a pieno. </a:t>
            </a:r>
            <a:endParaRPr lang="it-IT" dirty="0" smtClean="0">
              <a:solidFill>
                <a:srgbClr val="9B9B9B"/>
              </a:solidFill>
              <a:latin typeface="Roboto"/>
            </a:endParaRPr>
          </a:p>
          <a:p>
            <a:pPr algn="just" fontAlgn="base"/>
            <a:endParaRPr lang="it-IT" b="1" dirty="0" smtClean="0">
              <a:solidFill>
                <a:srgbClr val="9B9B9B"/>
              </a:solidFill>
              <a:latin typeface="Roboto"/>
            </a:endParaRPr>
          </a:p>
          <a:p>
            <a:pPr algn="just" fontAlgn="base"/>
            <a:r>
              <a:rPr lang="it-IT" b="1" dirty="0" smtClean="0">
                <a:solidFill>
                  <a:srgbClr val="9B9B9B"/>
                </a:solidFill>
                <a:latin typeface="Roboto"/>
              </a:rPr>
              <a:t>L’ecologia</a:t>
            </a:r>
            <a:r>
              <a:rPr lang="it-IT" b="1" dirty="0">
                <a:solidFill>
                  <a:srgbClr val="9B9B9B"/>
                </a:solidFill>
                <a:latin typeface="Roboto"/>
              </a:rPr>
              <a:t> </a:t>
            </a:r>
            <a:endParaRPr lang="it-IT" dirty="0" smtClean="0">
              <a:solidFill>
                <a:srgbClr val="9B9B9B"/>
              </a:solidFill>
              <a:latin typeface="Roboto"/>
            </a:endParaRPr>
          </a:p>
          <a:p>
            <a:pPr algn="just" fontAlgn="base"/>
            <a:r>
              <a:rPr lang="it-IT" dirty="0" smtClean="0">
                <a:solidFill>
                  <a:srgbClr val="9B9B9B"/>
                </a:solidFill>
                <a:latin typeface="Roboto"/>
              </a:rPr>
              <a:t>Ridurre inquinamento e produzione rifiuti</a:t>
            </a:r>
          </a:p>
          <a:p>
            <a:pPr algn="just" fontAlgn="base"/>
            <a:r>
              <a:rPr lang="it-IT" dirty="0" smtClean="0">
                <a:solidFill>
                  <a:srgbClr val="9B9B9B"/>
                </a:solidFill>
                <a:latin typeface="Roboto"/>
              </a:rPr>
              <a:t>allungare </a:t>
            </a:r>
            <a:r>
              <a:rPr lang="it-IT" dirty="0">
                <a:solidFill>
                  <a:srgbClr val="9B9B9B"/>
                </a:solidFill>
                <a:latin typeface="Roboto"/>
              </a:rPr>
              <a:t>la vita di utilizzo </a:t>
            </a:r>
            <a:r>
              <a:rPr lang="it-IT" dirty="0" smtClean="0">
                <a:solidFill>
                  <a:srgbClr val="9B9B9B"/>
                </a:solidFill>
                <a:latin typeface="Roboto"/>
              </a:rPr>
              <a:t>di un oggetto</a:t>
            </a:r>
          </a:p>
          <a:p>
            <a:pPr algn="just" fontAlgn="base"/>
            <a:r>
              <a:rPr lang="it-IT" dirty="0">
                <a:solidFill>
                  <a:srgbClr val="9B9B9B"/>
                </a:solidFill>
                <a:latin typeface="Roboto"/>
              </a:rPr>
              <a:t/>
            </a:r>
            <a:br>
              <a:rPr lang="it-IT" dirty="0">
                <a:solidFill>
                  <a:srgbClr val="9B9B9B"/>
                </a:solidFill>
                <a:latin typeface="Roboto"/>
              </a:rPr>
            </a:br>
            <a:r>
              <a:rPr lang="it-IT" b="1" dirty="0">
                <a:solidFill>
                  <a:srgbClr val="9B9B9B"/>
                </a:solidFill>
                <a:latin typeface="Roboto"/>
              </a:rPr>
              <a:t>La cultura</a:t>
            </a:r>
            <a:r>
              <a:rPr lang="it-IT" dirty="0">
                <a:solidFill>
                  <a:srgbClr val="9B9B9B"/>
                </a:solidFill>
                <a:latin typeface="Roboto"/>
              </a:rPr>
              <a:t> </a:t>
            </a:r>
            <a:endParaRPr lang="it-IT" dirty="0" smtClean="0">
              <a:solidFill>
                <a:srgbClr val="9B9B9B"/>
              </a:solidFill>
              <a:latin typeface="Roboto"/>
            </a:endParaRPr>
          </a:p>
          <a:p>
            <a:pPr algn="just" fontAlgn="base"/>
            <a:r>
              <a:rPr lang="it-IT" dirty="0" smtClean="0">
                <a:solidFill>
                  <a:srgbClr val="9B9B9B"/>
                </a:solidFill>
                <a:latin typeface="Roboto"/>
              </a:rPr>
              <a:t>condividere </a:t>
            </a:r>
            <a:r>
              <a:rPr lang="it-IT" dirty="0">
                <a:solidFill>
                  <a:srgbClr val="9B9B9B"/>
                </a:solidFill>
                <a:latin typeface="Roboto"/>
              </a:rPr>
              <a:t>favorisce l’esercizio della fiducia. </a:t>
            </a:r>
            <a:endParaRPr lang="it-IT" dirty="0" smtClean="0">
              <a:solidFill>
                <a:srgbClr val="9B9B9B"/>
              </a:solidFill>
              <a:latin typeface="Roboto"/>
            </a:endParaRPr>
          </a:p>
          <a:p>
            <a:pPr algn="just" fontAlgn="base"/>
            <a:r>
              <a:rPr lang="it-IT" dirty="0" smtClean="0">
                <a:solidFill>
                  <a:srgbClr val="9B9B9B"/>
                </a:solidFill>
                <a:latin typeface="Roboto"/>
              </a:rPr>
              <a:t>riflessione </a:t>
            </a:r>
            <a:r>
              <a:rPr lang="it-IT" dirty="0">
                <a:solidFill>
                  <a:srgbClr val="9B9B9B"/>
                </a:solidFill>
                <a:latin typeface="Roboto"/>
              </a:rPr>
              <a:t>sull’idea </a:t>
            </a:r>
            <a:r>
              <a:rPr lang="it-IT" dirty="0" smtClean="0">
                <a:solidFill>
                  <a:srgbClr val="9B9B9B"/>
                </a:solidFill>
                <a:latin typeface="Roboto"/>
              </a:rPr>
              <a:t>utilizzo anziché di possesso</a:t>
            </a:r>
            <a:endParaRPr lang="it-IT" dirty="0">
              <a:solidFill>
                <a:srgbClr val="9B9B9B"/>
              </a:solidFill>
              <a:latin typeface="Roboto"/>
            </a:endParaRPr>
          </a:p>
        </p:txBody>
      </p:sp>
      <p:pic>
        <p:nvPicPr>
          <p:cNvPr id="5" name="Immagine 4"/>
          <p:cNvPicPr>
            <a:picLocks noChangeAspect="1"/>
          </p:cNvPicPr>
          <p:nvPr/>
        </p:nvPicPr>
        <p:blipFill>
          <a:blip r:embed="rId3"/>
          <a:stretch>
            <a:fillRect/>
          </a:stretch>
        </p:blipFill>
        <p:spPr>
          <a:xfrm>
            <a:off x="6228184" y="116632"/>
            <a:ext cx="2599981" cy="4186410"/>
          </a:xfrm>
          <a:prstGeom prst="rect">
            <a:avLst/>
          </a:prstGeom>
        </p:spPr>
      </p:pic>
      <p:pic>
        <p:nvPicPr>
          <p:cNvPr id="6" name="Immagine 5"/>
          <p:cNvPicPr>
            <a:picLocks noChangeAspect="1"/>
          </p:cNvPicPr>
          <p:nvPr/>
        </p:nvPicPr>
        <p:blipFill>
          <a:blip r:embed="rId4"/>
          <a:stretch>
            <a:fillRect/>
          </a:stretch>
        </p:blipFill>
        <p:spPr>
          <a:xfrm>
            <a:off x="7976212" y="4077072"/>
            <a:ext cx="1167788" cy="2627523"/>
          </a:xfrm>
          <a:prstGeom prst="rect">
            <a:avLst/>
          </a:prstGeom>
        </p:spPr>
      </p:pic>
    </p:spTree>
    <p:extLst>
      <p:ext uri="{BB962C8B-B14F-4D97-AF65-F5344CB8AC3E}">
        <p14:creationId xmlns:p14="http://schemas.microsoft.com/office/powerpoint/2010/main" val="3043545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olo 1"/>
          <p:cNvSpPr>
            <a:spLocks noGrp="1"/>
          </p:cNvSpPr>
          <p:nvPr>
            <p:ph type="title" idx="4294967295"/>
          </p:nvPr>
        </p:nvSpPr>
        <p:spPr>
          <a:xfrm>
            <a:off x="159631" y="189475"/>
            <a:ext cx="5060441" cy="661095"/>
          </a:xfrm>
          <a:prstGeom prst="rect">
            <a:avLst/>
          </a:prstGeom>
          <a:solidFill>
            <a:schemeClr val="accent3">
              <a:lumMod val="40000"/>
              <a:lumOff val="60000"/>
            </a:schemeClr>
          </a:solidFill>
        </p:spPr>
        <p:txBody>
          <a:bodyPr/>
          <a:lstStyle/>
          <a:p>
            <a:r>
              <a:rPr lang="it-IT" altLang="en-US" sz="2799" dirty="0">
                <a:solidFill>
                  <a:srgbClr val="002060"/>
                </a:solidFill>
                <a:ea typeface="ＭＳ Ｐゴシック" pitchFamily="34" charset="-128"/>
              </a:rPr>
              <a:t>tecnologie </a:t>
            </a:r>
            <a:r>
              <a:rPr lang="it-IT" altLang="en-US" sz="2799" dirty="0" smtClean="0">
                <a:solidFill>
                  <a:srgbClr val="002060"/>
                </a:solidFill>
                <a:ea typeface="ＭＳ Ｐゴシック" pitchFamily="34" charset="-128"/>
              </a:rPr>
              <a:t>verdi</a:t>
            </a:r>
            <a:endParaRPr lang="it-IT" altLang="en-US" sz="2799" dirty="0">
              <a:solidFill>
                <a:srgbClr val="002060"/>
              </a:solidFill>
              <a:ea typeface="ＭＳ Ｐゴシック" pitchFamily="34" charset="-128"/>
            </a:endParaRPr>
          </a:p>
        </p:txBody>
      </p:sp>
      <p:sp>
        <p:nvSpPr>
          <p:cNvPr id="57347" name="CasellaDiTesto 6"/>
          <p:cNvSpPr txBox="1">
            <a:spLocks noChangeArrowheads="1"/>
          </p:cNvSpPr>
          <p:nvPr/>
        </p:nvSpPr>
        <p:spPr bwMode="auto">
          <a:xfrm>
            <a:off x="159629" y="5540775"/>
            <a:ext cx="5874969" cy="1200121"/>
          </a:xfrm>
          <a:prstGeom prst="rect">
            <a:avLst/>
          </a:prstGeom>
          <a:solidFill>
            <a:schemeClr val="bg1">
              <a:lumMod val="85000"/>
            </a:schemeClr>
          </a:solidFill>
          <a:ln>
            <a:noFill/>
          </a:ln>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37931725" indent="-37474525"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457109" eaLnBrk="1" fontAlgn="base" hangingPunct="1">
              <a:spcBef>
                <a:spcPct val="0"/>
              </a:spcBef>
              <a:spcAft>
                <a:spcPct val="0"/>
              </a:spcAft>
              <a:buNone/>
            </a:pPr>
            <a:r>
              <a:rPr lang="it-IT" altLang="en-US" sz="1800" dirty="0">
                <a:solidFill>
                  <a:srgbClr val="002060"/>
                </a:solidFill>
                <a:latin typeface="Arial" charset="0"/>
                <a:ea typeface="ＭＳ Ｐゴシック" pitchFamily="34" charset="-128"/>
                <a:cs typeface="Arial" charset="0"/>
              </a:rPr>
              <a:t>Tetto verde sperimentale sui laboratori della Scuola di Ingegneria e Architettura </a:t>
            </a:r>
          </a:p>
          <a:p>
            <a:pPr algn="ctr" defTabSz="457109" eaLnBrk="1" fontAlgn="base" hangingPunct="1">
              <a:spcBef>
                <a:spcPct val="0"/>
              </a:spcBef>
              <a:spcAft>
                <a:spcPct val="0"/>
              </a:spcAft>
              <a:buNone/>
            </a:pPr>
            <a:r>
              <a:rPr lang="it-IT" altLang="en-US" sz="1800" dirty="0">
                <a:solidFill>
                  <a:srgbClr val="002060"/>
                </a:solidFill>
                <a:latin typeface="Arial" charset="0"/>
                <a:ea typeface="ＭＳ Ｐゴシック" pitchFamily="34" charset="-128"/>
                <a:cs typeface="Arial" charset="0"/>
              </a:rPr>
              <a:t>sede di Via </a:t>
            </a:r>
            <a:r>
              <a:rPr lang="it-IT" altLang="en-US" sz="1800" dirty="0" err="1">
                <a:solidFill>
                  <a:srgbClr val="002060"/>
                </a:solidFill>
                <a:latin typeface="Arial" charset="0"/>
                <a:ea typeface="ＭＳ Ｐゴシック" pitchFamily="34" charset="-128"/>
                <a:cs typeface="Arial" charset="0"/>
              </a:rPr>
              <a:t>Terracini</a:t>
            </a:r>
            <a:endParaRPr lang="it-IT" altLang="en-US" sz="1800" dirty="0">
              <a:solidFill>
                <a:srgbClr val="002060"/>
              </a:solidFill>
              <a:latin typeface="Arial" charset="0"/>
              <a:ea typeface="ＭＳ Ｐゴシック" pitchFamily="34" charset="-128"/>
              <a:cs typeface="Arial" charset="0"/>
            </a:endParaRPr>
          </a:p>
          <a:p>
            <a:pPr algn="ctr" defTabSz="457109" eaLnBrk="1" fontAlgn="base" hangingPunct="1">
              <a:spcBef>
                <a:spcPct val="0"/>
              </a:spcBef>
              <a:spcAft>
                <a:spcPct val="0"/>
              </a:spcAft>
              <a:buNone/>
            </a:pPr>
            <a:endParaRPr lang="it-IT" altLang="en-US" sz="1800" u="sng" dirty="0">
              <a:solidFill>
                <a:srgbClr val="002060"/>
              </a:solidFill>
              <a:latin typeface="Arial" charset="0"/>
              <a:ea typeface="ＭＳ Ｐゴシック" pitchFamily="34" charset="-128"/>
              <a:cs typeface="Arial" charset="0"/>
            </a:endParaRPr>
          </a:p>
        </p:txBody>
      </p:sp>
      <p:pic>
        <p:nvPicPr>
          <p:cNvPr id="57348" name="Immagine 7" descr="2013-08-13 09.55.3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54806"/>
            <a:ext cx="6034598" cy="383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6156176" y="189475"/>
            <a:ext cx="2881751" cy="6668525"/>
          </a:xfrm>
          <a:prstGeom prst="rect">
            <a:avLst/>
          </a:prstGeom>
          <a:solidFill>
            <a:schemeClr val="bg2">
              <a:lumMod val="90000"/>
            </a:schemeClr>
          </a:solidFill>
          <a:ln w="9525">
            <a:noFill/>
            <a:miter lim="800000"/>
            <a:headEnd/>
            <a:tailEnd/>
          </a:ln>
        </p:spPr>
        <p:txBody>
          <a:bodyPr lIns="82931" tIns="41466" rIns="82931" bIns="41466"/>
          <a:lstStyle/>
          <a:p>
            <a:pPr defTabSz="457109" fontAlgn="base">
              <a:spcBef>
                <a:spcPct val="0"/>
              </a:spcBef>
              <a:spcAft>
                <a:spcPct val="0"/>
              </a:spcAft>
              <a:defRPr/>
            </a:pPr>
            <a:r>
              <a:rPr lang="it-IT" sz="2400" dirty="0">
                <a:solidFill>
                  <a:srgbClr val="000000"/>
                </a:solidFill>
                <a:ea typeface="Times New Roman" pitchFamily="-108" charset="0"/>
                <a:cs typeface="Times New Roman" pitchFamily="-108" charset="0"/>
              </a:rPr>
              <a:t>Drenaggio urbano </a:t>
            </a:r>
            <a:r>
              <a:rPr lang="it-IT" sz="2400" dirty="0" smtClean="0">
                <a:solidFill>
                  <a:srgbClr val="000000"/>
                </a:solidFill>
                <a:ea typeface="Times New Roman" pitchFamily="-108" charset="0"/>
                <a:cs typeface="Times New Roman" pitchFamily="-108" charset="0"/>
              </a:rPr>
              <a:t>delle </a:t>
            </a:r>
            <a:r>
              <a:rPr lang="it-IT" sz="2400" dirty="0">
                <a:solidFill>
                  <a:srgbClr val="000000"/>
                </a:solidFill>
                <a:ea typeface="Times New Roman" pitchFamily="-108" charset="0"/>
                <a:cs typeface="Times New Roman" pitchFamily="-108" charset="0"/>
              </a:rPr>
              <a:t>acque piovane e protezione idraulica della rete fognaria e dei </a:t>
            </a:r>
            <a:r>
              <a:rPr lang="it-IT" sz="2400" dirty="0" smtClean="0">
                <a:solidFill>
                  <a:srgbClr val="000000"/>
                </a:solidFill>
                <a:ea typeface="Times New Roman" pitchFamily="-108" charset="0"/>
                <a:cs typeface="Times New Roman" pitchFamily="-108" charset="0"/>
              </a:rPr>
              <a:t>ricettori</a:t>
            </a:r>
          </a:p>
          <a:p>
            <a:pPr defTabSz="457109" fontAlgn="base">
              <a:spcBef>
                <a:spcPct val="0"/>
              </a:spcBef>
              <a:spcAft>
                <a:spcPct val="0"/>
              </a:spcAft>
              <a:defRPr/>
            </a:pPr>
            <a:endParaRPr lang="it-IT" sz="2400" dirty="0">
              <a:solidFill>
                <a:srgbClr val="000000"/>
              </a:solidFill>
              <a:ea typeface="Times New Roman" pitchFamily="-108" charset="0"/>
              <a:cs typeface="Times New Roman" pitchFamily="-108" charset="0"/>
            </a:endParaRPr>
          </a:p>
          <a:p>
            <a:pPr defTabSz="457109" eaLnBrk="0" fontAlgn="base">
              <a:spcBef>
                <a:spcPct val="0"/>
              </a:spcBef>
              <a:spcAft>
                <a:spcPct val="0"/>
              </a:spcAft>
              <a:defRPr/>
            </a:pPr>
            <a:r>
              <a:rPr lang="it-IT" sz="2400" dirty="0">
                <a:solidFill>
                  <a:srgbClr val="000000"/>
                </a:solidFill>
                <a:ea typeface="Times New Roman" pitchFamily="-108" charset="0"/>
                <a:cs typeface="Times New Roman" pitchFamily="-108" charset="0"/>
              </a:rPr>
              <a:t>Mitigazione effetto isola di </a:t>
            </a:r>
            <a:r>
              <a:rPr lang="it-IT" sz="2400" dirty="0" smtClean="0">
                <a:solidFill>
                  <a:srgbClr val="000000"/>
                </a:solidFill>
                <a:ea typeface="Times New Roman" pitchFamily="-108" charset="0"/>
                <a:cs typeface="Times New Roman" pitchFamily="-108" charset="0"/>
              </a:rPr>
              <a:t>calore</a:t>
            </a:r>
          </a:p>
          <a:p>
            <a:pPr defTabSz="457109" eaLnBrk="0" fontAlgn="base">
              <a:spcBef>
                <a:spcPct val="0"/>
              </a:spcBef>
              <a:spcAft>
                <a:spcPct val="0"/>
              </a:spcAft>
              <a:defRPr/>
            </a:pPr>
            <a:endParaRPr lang="it-IT" sz="2400" dirty="0">
              <a:solidFill>
                <a:srgbClr val="000000"/>
              </a:solidFill>
              <a:ea typeface="Times New Roman" pitchFamily="-108" charset="0"/>
              <a:cs typeface="Times New Roman" pitchFamily="-108" charset="0"/>
            </a:endParaRPr>
          </a:p>
          <a:p>
            <a:pPr defTabSz="457109" eaLnBrk="0" fontAlgn="base">
              <a:spcBef>
                <a:spcPct val="0"/>
              </a:spcBef>
              <a:spcAft>
                <a:spcPct val="0"/>
              </a:spcAft>
              <a:defRPr/>
            </a:pPr>
            <a:r>
              <a:rPr lang="it-IT" sz="2400" dirty="0">
                <a:solidFill>
                  <a:srgbClr val="000000"/>
                </a:solidFill>
                <a:ea typeface="Times New Roman" pitchFamily="-108" charset="0"/>
                <a:cs typeface="Times New Roman" pitchFamily="-108" charset="0"/>
              </a:rPr>
              <a:t>Risparmio energetico</a:t>
            </a:r>
          </a:p>
          <a:p>
            <a:pPr defTabSz="457109" eaLnBrk="0" fontAlgn="base">
              <a:spcBef>
                <a:spcPct val="0"/>
              </a:spcBef>
              <a:spcAft>
                <a:spcPct val="0"/>
              </a:spcAft>
              <a:defRPr/>
            </a:pPr>
            <a:r>
              <a:rPr lang="it-IT" sz="2400" dirty="0">
                <a:solidFill>
                  <a:srgbClr val="000000"/>
                </a:solidFill>
                <a:ea typeface="Times New Roman" pitchFamily="-108" charset="0"/>
                <a:cs typeface="Times New Roman" pitchFamily="-108" charset="0"/>
              </a:rPr>
              <a:t>Miglioramento della biodiversità </a:t>
            </a:r>
            <a:r>
              <a:rPr lang="it-IT" sz="2400" dirty="0" smtClean="0">
                <a:solidFill>
                  <a:srgbClr val="000000"/>
                </a:solidFill>
                <a:ea typeface="Times New Roman" pitchFamily="-108" charset="0"/>
                <a:cs typeface="Times New Roman" pitchFamily="-108" charset="0"/>
              </a:rPr>
              <a:t>urbana</a:t>
            </a:r>
          </a:p>
          <a:p>
            <a:pPr defTabSz="457109" eaLnBrk="0" fontAlgn="base">
              <a:spcBef>
                <a:spcPct val="0"/>
              </a:spcBef>
              <a:spcAft>
                <a:spcPct val="0"/>
              </a:spcAft>
              <a:defRPr/>
            </a:pPr>
            <a:endParaRPr lang="it-IT" sz="2400" dirty="0">
              <a:solidFill>
                <a:srgbClr val="000000"/>
              </a:solidFill>
              <a:ea typeface="Times New Roman" pitchFamily="-108" charset="0"/>
              <a:cs typeface="Times New Roman" pitchFamily="-108" charset="0"/>
            </a:endParaRPr>
          </a:p>
          <a:p>
            <a:pPr defTabSz="457109" eaLnBrk="0" fontAlgn="base">
              <a:spcBef>
                <a:spcPct val="0"/>
              </a:spcBef>
              <a:spcAft>
                <a:spcPct val="0"/>
              </a:spcAft>
              <a:defRPr/>
            </a:pPr>
            <a:r>
              <a:rPr lang="it-IT" sz="2400" dirty="0">
                <a:solidFill>
                  <a:srgbClr val="000000"/>
                </a:solidFill>
                <a:ea typeface="Times New Roman" pitchFamily="-108" charset="0"/>
                <a:cs typeface="Times New Roman" pitchFamily="-108" charset="0"/>
              </a:rPr>
              <a:t>Riduzione inquinamento acustico</a:t>
            </a:r>
          </a:p>
          <a:p>
            <a:pPr defTabSz="457109" eaLnBrk="0" fontAlgn="base">
              <a:spcBef>
                <a:spcPct val="0"/>
              </a:spcBef>
              <a:spcAft>
                <a:spcPct val="0"/>
              </a:spcAft>
              <a:defRPr/>
            </a:pPr>
            <a:r>
              <a:rPr lang="it-IT" sz="2400" dirty="0">
                <a:solidFill>
                  <a:srgbClr val="000000"/>
                </a:solidFill>
                <a:ea typeface="Times New Roman" pitchFamily="-108" charset="0"/>
                <a:cs typeface="Times New Roman" pitchFamily="-108" charset="0"/>
              </a:rPr>
              <a:t>Miglioramento della qualità dell’aria</a:t>
            </a:r>
          </a:p>
          <a:p>
            <a:pPr defTabSz="457109" eaLnBrk="0" fontAlgn="base">
              <a:spcBef>
                <a:spcPct val="0"/>
              </a:spcBef>
              <a:spcAft>
                <a:spcPct val="0"/>
              </a:spcAft>
              <a:defRPr/>
            </a:pPr>
            <a:endParaRPr lang="it-IT" sz="2400" dirty="0">
              <a:solidFill>
                <a:srgbClr val="000000"/>
              </a:solidFill>
              <a:ea typeface="Times New Roman" pitchFamily="-108" charset="0"/>
              <a:cs typeface="Times New Roman" pitchFamily="-108" charset="0"/>
            </a:endParaRPr>
          </a:p>
        </p:txBody>
      </p:sp>
    </p:spTree>
    <p:extLst>
      <p:ext uri="{BB962C8B-B14F-4D97-AF65-F5344CB8AC3E}">
        <p14:creationId xmlns:p14="http://schemas.microsoft.com/office/powerpoint/2010/main" val="29269210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txBox="1">
            <a:spLocks/>
          </p:cNvSpPr>
          <p:nvPr/>
        </p:nvSpPr>
        <p:spPr bwMode="auto">
          <a:xfrm>
            <a:off x="-252536" y="548681"/>
            <a:ext cx="8294687"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algn="ctr" defTabSz="914400" eaLnBrk="1" fontAlgn="base">
              <a:spcBef>
                <a:spcPct val="0"/>
              </a:spcBef>
              <a:spcAft>
                <a:spcPct val="0"/>
              </a:spcAft>
            </a:pPr>
            <a:r>
              <a:rPr lang="it-IT" altLang="en-US" sz="2800" u="none" dirty="0" smtClean="0">
                <a:solidFill>
                  <a:srgbClr val="000000"/>
                </a:solidFill>
                <a:ea typeface="ＭＳ Ｐゴシック" pitchFamily="34" charset="-128"/>
              </a:rPr>
              <a:t>Termografia</a:t>
            </a:r>
            <a:endParaRPr lang="it-IT" altLang="en-US" sz="2800" u="none" dirty="0">
              <a:solidFill>
                <a:srgbClr val="000000"/>
              </a:solidFill>
              <a:ea typeface="ＭＳ Ｐゴシック" pitchFamily="34" charset="-128"/>
            </a:endParaRPr>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9" y="2391400"/>
            <a:ext cx="5331941" cy="3998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685800" y="0"/>
            <a:ext cx="7772400" cy="304800"/>
          </a:xfrm>
          <a:prstGeom prst="rect">
            <a:avLst/>
          </a:prstGeom>
          <a:solidFill>
            <a:srgbClr val="0668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4" y="404667"/>
            <a:ext cx="3876422" cy="2902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1007" y="3491117"/>
            <a:ext cx="3875490" cy="2899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21601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fotovoltaico tetti g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5" y="49700"/>
            <a:ext cx="3860429" cy="1998661"/>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251520" y="3711478"/>
            <a:ext cx="8540949" cy="1631216"/>
          </a:xfrm>
          <a:prstGeom prst="rect">
            <a:avLst/>
          </a:prstGeom>
          <a:solidFill>
            <a:schemeClr val="bg2">
              <a:lumMod val="20000"/>
              <a:lumOff val="80000"/>
            </a:schemeClr>
          </a:solidFill>
        </p:spPr>
        <p:txBody>
          <a:bodyPr wrap="square">
            <a:spAutoFit/>
          </a:bodyPr>
          <a:lstStyle/>
          <a:p>
            <a:r>
              <a:rPr lang="it-IT" sz="2000" u="none" dirty="0" smtClean="0">
                <a:effectLst/>
                <a:latin typeface="Calibri" panose="020F0502020204030204" pitchFamily="34" charset="0"/>
              </a:rPr>
              <a:t>un tetto verde garantisce ai pannelli fotovoltaici di non perdere di efficienza, rendendoli più efficienti e produttivi, contribuendo a una maggior redditività dell’impianto. </a:t>
            </a:r>
          </a:p>
          <a:p>
            <a:r>
              <a:rPr lang="it-IT" sz="2000" u="none" dirty="0" smtClean="0">
                <a:effectLst/>
                <a:latin typeface="Calibri" panose="020F0502020204030204" pitchFamily="34" charset="0"/>
              </a:rPr>
              <a:t>il grado di efficienza di un pannello fotovoltaico si riduce di 0.5% per ogni grado di surriscaldamento quando la sua temperatura supera i 25 gradi centigradi</a:t>
            </a:r>
            <a:endParaRPr lang="it-IT" sz="2000" u="none" dirty="0">
              <a:latin typeface="Calibri" panose="020F0502020204030204" pitchFamily="34" charset="0"/>
            </a:endParaRPr>
          </a:p>
        </p:txBody>
      </p:sp>
      <p:pic>
        <p:nvPicPr>
          <p:cNvPr id="63491" name="Picture 3" descr="C:\Users\Alessandra\Desktop\giardino_pensile_fotovoltai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5480" y="49698"/>
            <a:ext cx="4949552" cy="3545423"/>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235877" y="5517236"/>
            <a:ext cx="4572000" cy="646331"/>
          </a:xfrm>
          <a:prstGeom prst="rect">
            <a:avLst/>
          </a:prstGeom>
        </p:spPr>
        <p:txBody>
          <a:bodyPr>
            <a:spAutoFit/>
          </a:bodyPr>
          <a:lstStyle/>
          <a:p>
            <a:r>
              <a:rPr lang="it-IT" u="none" dirty="0" smtClean="0"/>
              <a:t>Tetto grigio: fino a oltre 80 °C </a:t>
            </a:r>
            <a:br>
              <a:rPr lang="it-IT" u="none" dirty="0" smtClean="0"/>
            </a:br>
            <a:r>
              <a:rPr lang="it-IT" u="none" dirty="0" smtClean="0"/>
              <a:t>Copertura verde: 35 °C</a:t>
            </a:r>
            <a:endParaRPr lang="it-IT" u="none" dirty="0"/>
          </a:p>
        </p:txBody>
      </p:sp>
    </p:spTree>
    <p:extLst>
      <p:ext uri="{BB962C8B-B14F-4D97-AF65-F5344CB8AC3E}">
        <p14:creationId xmlns:p14="http://schemas.microsoft.com/office/powerpoint/2010/main" val="18211316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1"/>
          </p:nvPr>
        </p:nvSpPr>
        <p:spPr>
          <a:xfrm>
            <a:off x="1006363" y="5929677"/>
            <a:ext cx="6984776" cy="936103"/>
          </a:xfrm>
        </p:spPr>
        <p:txBody>
          <a:bodyPr/>
          <a:lstStyle/>
          <a:p>
            <a:r>
              <a:rPr lang="it-IT" dirty="0" smtClean="0"/>
              <a:t>DICAM</a:t>
            </a:r>
          </a:p>
          <a:p>
            <a:endParaRPr lang="it-IT" dirty="0"/>
          </a:p>
        </p:txBody>
      </p:sp>
      <p:sp>
        <p:nvSpPr>
          <p:cNvPr id="4" name="Segnaposto testo 3"/>
          <p:cNvSpPr>
            <a:spLocks noGrp="1"/>
          </p:cNvSpPr>
          <p:nvPr>
            <p:ph type="body" sz="quarter" idx="12"/>
          </p:nvPr>
        </p:nvSpPr>
        <p:spPr>
          <a:xfrm>
            <a:off x="1006363" y="5085184"/>
            <a:ext cx="7058025" cy="576064"/>
          </a:xfrm>
        </p:spPr>
        <p:txBody>
          <a:bodyPr/>
          <a:lstStyle/>
          <a:p>
            <a:r>
              <a:rPr lang="it-IT" dirty="0"/>
              <a:t>a</a:t>
            </a:r>
            <a:r>
              <a:rPr lang="it-IT" dirty="0" smtClean="0"/>
              <a:t>lessandra.bonoli@unibo.it</a:t>
            </a:r>
            <a:endParaRPr lang="it-IT" dirty="0"/>
          </a:p>
        </p:txBody>
      </p:sp>
      <p:pic>
        <p:nvPicPr>
          <p:cNvPr id="6" name="Picture 2" descr="https://i0.wp.com/www.ebookdautore.it/wp-content/uploads/2011/07/grazie.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625" y="2924944"/>
            <a:ext cx="28575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4030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581296"/>
            <a:ext cx="1463491" cy="283025"/>
          </a:xfrm>
        </p:spPr>
        <p:txBody>
          <a:bodyPr>
            <a:noAutofit/>
          </a:bodyPr>
          <a:lstStyle/>
          <a:p>
            <a:r>
              <a:rPr lang="it-IT" sz="3200" b="1" dirty="0">
                <a:ln w="9525">
                  <a:solidFill>
                    <a:prstClr val="white"/>
                  </a:solidFill>
                  <a:prstDash val="solid"/>
                </a:ln>
                <a:solidFill>
                  <a:srgbClr val="3E8853"/>
                </a:solidFill>
                <a:latin typeface="+mn-lt"/>
                <a:ea typeface="+mn-ea"/>
                <a:cs typeface="+mn-cs"/>
              </a:rPr>
              <a:t>acqua</a:t>
            </a:r>
          </a:p>
        </p:txBody>
      </p:sp>
      <p:sp>
        <p:nvSpPr>
          <p:cNvPr id="5" name="Segnaposto numero diapositiva 4"/>
          <p:cNvSpPr>
            <a:spLocks noGrp="1"/>
          </p:cNvSpPr>
          <p:nvPr>
            <p:ph type="sldNum" sz="quarter" idx="12"/>
          </p:nvPr>
        </p:nvSpPr>
        <p:spPr/>
        <p:txBody>
          <a:bodyPr/>
          <a:lstStyle/>
          <a:p>
            <a:fld id="{B82CCC60-E8CD-4174-8B1A-7DF615B22EEF}" type="slidenum">
              <a:rPr lang="en-US" smtClean="0"/>
              <a:pPr/>
              <a:t>5</a:t>
            </a:fld>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l="14006" t="13326" r="13985" b="29295"/>
          <a:stretch>
            <a:fillRect/>
          </a:stretch>
        </p:blipFill>
        <p:spPr bwMode="auto">
          <a:xfrm>
            <a:off x="452620" y="4122748"/>
            <a:ext cx="4335404" cy="2591088"/>
          </a:xfrm>
          <a:prstGeom prst="rect">
            <a:avLst/>
          </a:prstGeom>
          <a:noFill/>
          <a:ln>
            <a:noFill/>
          </a:ln>
          <a:effectLst/>
          <a:extLst>
            <a:ext uri="{909E8E84-426E-40DD-AFC4-6F175D3DCCD1}">
              <a14:hiddenFill xmlns:a14="http://schemas.microsoft.com/office/drawing/2010/main">
                <a:blipFill dpi="0" rotWithShape="0">
                  <a:blip/>
                  <a:srcRect l="14006" t="13326" r="13985" b="29295"/>
                  <a:stretch>
                    <a:fillRect/>
                  </a:stretch>
                </a:blipFill>
              </a14:hiddenFill>
            </a:ext>
            <a:ext uri="{91240B29-F687-4F45-9708-019B960494DF}">
              <a14:hiddenLine xmlns:a14="http://schemas.microsoft.com/office/drawing/2010/main" w="18000">
                <a:solidFill>
                  <a:srgbClr val="0000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AutoShape 2" descr="Risultati immagini per Convenzione Globale per il Diritto all'Acqua"/>
          <p:cNvSpPr>
            <a:spLocks noChangeAspect="1" noChangeArrowheads="1"/>
          </p:cNvSpPr>
          <p:nvPr/>
        </p:nvSpPr>
        <p:spPr bwMode="auto">
          <a:xfrm>
            <a:off x="0"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sp>
        <p:nvSpPr>
          <p:cNvPr id="11" name="AutoShape 4" descr="Risultati immagini per Convenzione Globale per il Diritto all'Acqua"/>
          <p:cNvSpPr>
            <a:spLocks noChangeAspect="1" noChangeArrowheads="1"/>
          </p:cNvSpPr>
          <p:nvPr/>
        </p:nvSpPr>
        <p:spPr bwMode="auto">
          <a:xfrm>
            <a:off x="114300" y="8691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sp>
        <p:nvSpPr>
          <p:cNvPr id="12" name="AutoShape 6" descr="Risultati immagini per Convenzione Globale per il Diritto all'Acqua"/>
          <p:cNvSpPr>
            <a:spLocks noChangeAspect="1" noChangeArrowheads="1"/>
          </p:cNvSpPr>
          <p:nvPr/>
        </p:nvSpPr>
        <p:spPr bwMode="auto">
          <a:xfrm>
            <a:off x="228600" y="983456"/>
            <a:ext cx="228600" cy="415498"/>
          </a:xfrm>
          <a:prstGeom prst="rect">
            <a:avLst/>
          </a:prstGeom>
          <a:extLst/>
        </p:spPr>
        <p:txBody>
          <a:bodyPr wrap="square">
            <a:spAutoFit/>
          </a:bodyPr>
          <a:lstStyle/>
          <a:p>
            <a:pPr algn="ctr"/>
            <a:endParaRPr lang="it-IT" sz="2100" b="1">
              <a:ln w="9525">
                <a:solidFill>
                  <a:prstClr val="white"/>
                </a:solidFill>
                <a:prstDash val="solid"/>
              </a:ln>
              <a:solidFill>
                <a:srgbClr val="3E8853"/>
              </a:solidFill>
              <a:effectLst>
                <a:outerShdw blurRad="12700" dist="38100" dir="2700000" algn="tl" rotWithShape="0">
                  <a:srgbClr val="3E8853">
                    <a:lumMod val="60000"/>
                    <a:lumOff val="40000"/>
                  </a:srgbClr>
                </a:outerShdw>
              </a:effectLst>
            </a:endParaRPr>
          </a:p>
        </p:txBody>
      </p:sp>
      <p:pic>
        <p:nvPicPr>
          <p:cNvPr id="3080" name="Picture 8" descr="http://www.dimensionidiverse.it/public/ag_acqua-donn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4583" y="4437112"/>
            <a:ext cx="3807271" cy="22843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girlsglobe.files.wordpress.com/2012/11/womenwater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754856"/>
            <a:ext cx="4687083" cy="303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216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Risultati immagini per il cammino della vita"/>
          <p:cNvSpPr>
            <a:spLocks noChangeAspect="1" noChangeArrowheads="1"/>
          </p:cNvSpPr>
          <p:nvPr/>
        </p:nvSpPr>
        <p:spPr bwMode="auto">
          <a:xfrm>
            <a:off x="5251157" y="3104080"/>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6" descr="Risultati immagini per il cammino della vita"/>
          <p:cNvSpPr>
            <a:spLocks noChangeAspect="1" noChangeArrowheads="1"/>
          </p:cNvSpPr>
          <p:nvPr/>
        </p:nvSpPr>
        <p:spPr bwMode="auto">
          <a:xfrm>
            <a:off x="5365457" y="3256480"/>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4" name="Picture 2" descr="Banglades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448" y="2286796"/>
            <a:ext cx="5050837" cy="3045525"/>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251520" y="260648"/>
            <a:ext cx="7560840" cy="923330"/>
          </a:xfrm>
          <a:prstGeom prst="rect">
            <a:avLst/>
          </a:prstGeom>
          <a:noFill/>
        </p:spPr>
        <p:txBody>
          <a:bodyPr wrap="square" rtlCol="0">
            <a:spAutoFit/>
          </a:bodyPr>
          <a:lstStyle/>
          <a:p>
            <a:r>
              <a:rPr lang="it-IT" dirty="0" smtClean="0"/>
              <a:t>Erosione costiera, allagamenti e zone sommerse saranno l’effetto dell’innalzamento del livello dei mari</a:t>
            </a:r>
            <a:endParaRPr lang="it-IT" dirty="0"/>
          </a:p>
          <a:p>
            <a:r>
              <a:rPr lang="it-IT" dirty="0" smtClean="0"/>
              <a:t>Eventi estremi e alluvioni aree urbane </a:t>
            </a:r>
          </a:p>
        </p:txBody>
      </p:sp>
      <p:pic>
        <p:nvPicPr>
          <p:cNvPr id="2050" name="Picture 2" descr="Risultati immagini per banglade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065" y="2294437"/>
            <a:ext cx="3946383" cy="3022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7018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B82CCC60-E8CD-4174-8B1A-7DF615B22EEF}" type="slidenum">
              <a:rPr lang="en-US" smtClean="0"/>
              <a:pPr/>
              <a:t>7</a:t>
            </a:fld>
            <a:endParaRPr lang="en-US"/>
          </a:p>
        </p:txBody>
      </p:sp>
      <p:sp>
        <p:nvSpPr>
          <p:cNvPr id="4" name="Rettangolo 3"/>
          <p:cNvSpPr/>
          <p:nvPr/>
        </p:nvSpPr>
        <p:spPr>
          <a:xfrm>
            <a:off x="421086" y="764704"/>
            <a:ext cx="2775696" cy="415498"/>
          </a:xfrm>
          <a:prstGeom prst="rect">
            <a:avLst/>
          </a:prstGeom>
        </p:spPr>
        <p:txBody>
          <a:bodyPr wrap="none">
            <a:spAutoFit/>
          </a:bodyPr>
          <a:lstStyle/>
          <a:p>
            <a:r>
              <a:rPr lang="it-IT" sz="2100" b="1" dirty="0">
                <a:solidFill>
                  <a:schemeClr val="accent4">
                    <a:lumMod val="50000"/>
                  </a:schemeClr>
                </a:solidFill>
              </a:rPr>
              <a:t>Perdita di biodiversità </a:t>
            </a:r>
          </a:p>
        </p:txBody>
      </p:sp>
      <p:sp>
        <p:nvSpPr>
          <p:cNvPr id="6" name="Rettangolo 5"/>
          <p:cNvSpPr/>
          <p:nvPr/>
        </p:nvSpPr>
        <p:spPr>
          <a:xfrm>
            <a:off x="134884" y="5340280"/>
            <a:ext cx="7576457" cy="253916"/>
          </a:xfrm>
          <a:prstGeom prst="rect">
            <a:avLst/>
          </a:prstGeom>
        </p:spPr>
        <p:txBody>
          <a:bodyPr wrap="square">
            <a:spAutoFit/>
          </a:bodyPr>
          <a:lstStyle/>
          <a:p>
            <a:r>
              <a:rPr lang="it-IT" sz="1050" i="1" dirty="0"/>
              <a:t>I cambiamenti climatici sono tra i principali fattori che hanno portato alla riduzione di oltre un terzo delle specie animali e vegetali</a:t>
            </a:r>
          </a:p>
        </p:txBody>
      </p:sp>
      <p:pic>
        <p:nvPicPr>
          <p:cNvPr id="8" name="Immagine 7"/>
          <p:cNvPicPr>
            <a:picLocks noChangeAspect="1"/>
          </p:cNvPicPr>
          <p:nvPr/>
        </p:nvPicPr>
        <p:blipFill>
          <a:blip r:embed="rId2"/>
          <a:stretch>
            <a:fillRect/>
          </a:stretch>
        </p:blipFill>
        <p:spPr>
          <a:xfrm>
            <a:off x="134884" y="2636913"/>
            <a:ext cx="3957084" cy="2638054"/>
          </a:xfrm>
          <a:prstGeom prst="rect">
            <a:avLst/>
          </a:prstGeom>
        </p:spPr>
      </p:pic>
      <p:pic>
        <p:nvPicPr>
          <p:cNvPr id="12" name="Picture 13" descr="Risultati immagini per natu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661282"/>
            <a:ext cx="3891771" cy="2589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334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584591" y="476672"/>
            <a:ext cx="6624736" cy="553998"/>
          </a:xfrm>
          <a:prstGeom prst="rect">
            <a:avLst/>
          </a:prstGeom>
        </p:spPr>
        <p:txBody>
          <a:bodyPr wrap="square">
            <a:spAutoFit/>
          </a:bodyPr>
          <a:lstStyle/>
          <a:p>
            <a:pPr algn="ctr"/>
            <a:r>
              <a:rPr lang="it-IT" sz="3000" b="1" dirty="0" smtClean="0">
                <a:ln w="9525">
                  <a:solidFill>
                    <a:prstClr val="white"/>
                  </a:solidFill>
                  <a:prstDash val="solid"/>
                </a:ln>
                <a:solidFill>
                  <a:srgbClr val="3E8853"/>
                </a:solidFill>
              </a:rPr>
              <a:t>Rifiuti</a:t>
            </a:r>
            <a:endParaRPr lang="it-IT" sz="3000" b="1" dirty="0">
              <a:ln w="9525">
                <a:solidFill>
                  <a:prstClr val="white"/>
                </a:solidFill>
                <a:prstDash val="solid"/>
              </a:ln>
              <a:solidFill>
                <a:srgbClr val="3E8853"/>
              </a:solidFill>
            </a:endParaRPr>
          </a:p>
        </p:txBody>
      </p:sp>
      <p:sp>
        <p:nvSpPr>
          <p:cNvPr id="10" name="Segnaposto numero diapositiva 9"/>
          <p:cNvSpPr>
            <a:spLocks noGrp="1"/>
          </p:cNvSpPr>
          <p:nvPr>
            <p:ph type="sldNum" sz="quarter" idx="12"/>
          </p:nvPr>
        </p:nvSpPr>
        <p:spPr/>
        <p:txBody>
          <a:bodyPr/>
          <a:lstStyle/>
          <a:p>
            <a:fld id="{B82CCC60-E8CD-4174-8B1A-7DF615B22EEF}" type="slidenum">
              <a:rPr lang="en-US" smtClean="0"/>
              <a:pPr/>
              <a:t>8</a:t>
            </a:fld>
            <a:endParaRPr lang="en-US"/>
          </a:p>
        </p:txBody>
      </p:sp>
      <p:sp>
        <p:nvSpPr>
          <p:cNvPr id="2" name="AutoShape 4" descr="Risultati immagini per il cammino della vita"/>
          <p:cNvSpPr>
            <a:spLocks noChangeAspect="1" noChangeArrowheads="1"/>
          </p:cNvSpPr>
          <p:nvPr/>
        </p:nvSpPr>
        <p:spPr bwMode="auto">
          <a:xfrm>
            <a:off x="5251157" y="3185298"/>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sp>
        <p:nvSpPr>
          <p:cNvPr id="3" name="AutoShape 6" descr="Risultati immagini per il cammino della vita"/>
          <p:cNvSpPr>
            <a:spLocks noChangeAspect="1" noChangeArrowheads="1"/>
          </p:cNvSpPr>
          <p:nvPr/>
        </p:nvSpPr>
        <p:spPr bwMode="auto">
          <a:xfrm>
            <a:off x="5365457" y="3299598"/>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b="4849"/>
          <a:stretch>
            <a:fillRect/>
          </a:stretch>
        </p:blipFill>
        <p:spPr bwMode="auto">
          <a:xfrm>
            <a:off x="5536908" y="1645137"/>
            <a:ext cx="3446207" cy="3935356"/>
          </a:xfrm>
          <a:prstGeom prst="rect">
            <a:avLst/>
          </a:prstGeom>
          <a:noFill/>
          <a:ln>
            <a:noFill/>
          </a:ln>
          <a:effectLst/>
          <a:extLst>
            <a:ext uri="{909E8E84-426E-40DD-AFC4-6F175D3DCCD1}">
              <a14:hiddenFill xmlns:a14="http://schemas.microsoft.com/office/drawing/2010/main">
                <a:blipFill dpi="0" rotWithShape="0">
                  <a:blip/>
                  <a:srcRect b="484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547" y="2398260"/>
            <a:ext cx="4932461" cy="31822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098299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107504" y="481610"/>
            <a:ext cx="8819147" cy="584775"/>
          </a:xfrm>
          <a:prstGeom prst="rect">
            <a:avLst/>
          </a:prstGeom>
        </p:spPr>
        <p:txBody>
          <a:bodyPr wrap="square">
            <a:spAutoFit/>
          </a:bodyPr>
          <a:lstStyle/>
          <a:p>
            <a:pPr algn="ctr"/>
            <a:r>
              <a:rPr lang="it-IT" sz="3200" b="1" dirty="0">
                <a:ln w="9525">
                  <a:solidFill>
                    <a:prstClr val="white"/>
                  </a:solidFill>
                  <a:prstDash val="solid"/>
                </a:ln>
                <a:solidFill>
                  <a:srgbClr val="3E8853"/>
                </a:solidFill>
              </a:rPr>
              <a:t>Inquinamento </a:t>
            </a:r>
            <a:r>
              <a:rPr lang="it-IT" sz="3200" b="1" dirty="0" smtClean="0">
                <a:ln w="9525">
                  <a:solidFill>
                    <a:prstClr val="white"/>
                  </a:solidFill>
                  <a:prstDash val="solid"/>
                </a:ln>
                <a:solidFill>
                  <a:srgbClr val="3E8853"/>
                </a:solidFill>
              </a:rPr>
              <a:t>atmosferico</a:t>
            </a:r>
            <a:endParaRPr lang="it-IT" sz="3200" b="1" dirty="0">
              <a:ln w="9525">
                <a:solidFill>
                  <a:prstClr val="white"/>
                </a:solidFill>
                <a:prstDash val="solid"/>
              </a:ln>
              <a:solidFill>
                <a:srgbClr val="3E8853"/>
              </a:solidFill>
            </a:endParaRPr>
          </a:p>
        </p:txBody>
      </p:sp>
      <p:sp>
        <p:nvSpPr>
          <p:cNvPr id="10" name="Segnaposto numero diapositiva 9"/>
          <p:cNvSpPr>
            <a:spLocks noGrp="1"/>
          </p:cNvSpPr>
          <p:nvPr>
            <p:ph type="sldNum" sz="quarter" idx="12"/>
          </p:nvPr>
        </p:nvSpPr>
        <p:spPr/>
        <p:txBody>
          <a:bodyPr/>
          <a:lstStyle/>
          <a:p>
            <a:fld id="{B82CCC60-E8CD-4174-8B1A-7DF615B22EEF}" type="slidenum">
              <a:rPr lang="en-US" smtClean="0"/>
              <a:pPr/>
              <a:t>9</a:t>
            </a:fld>
            <a:endParaRPr lang="en-US"/>
          </a:p>
        </p:txBody>
      </p:sp>
      <p:sp>
        <p:nvSpPr>
          <p:cNvPr id="2" name="AutoShape 4" descr="Risultati immagini per il cammino della vita"/>
          <p:cNvSpPr>
            <a:spLocks noChangeAspect="1" noChangeArrowheads="1"/>
          </p:cNvSpPr>
          <p:nvPr/>
        </p:nvSpPr>
        <p:spPr bwMode="auto">
          <a:xfrm>
            <a:off x="5251157" y="3185298"/>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sp>
        <p:nvSpPr>
          <p:cNvPr id="3" name="AutoShape 6" descr="Risultati immagini per il cammino della vita"/>
          <p:cNvSpPr>
            <a:spLocks noChangeAspect="1" noChangeArrowheads="1"/>
          </p:cNvSpPr>
          <p:nvPr/>
        </p:nvSpPr>
        <p:spPr bwMode="auto">
          <a:xfrm>
            <a:off x="5365457" y="3299598"/>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pic>
        <p:nvPicPr>
          <p:cNvPr id="11" name="Immagine 10" descr="https://upload.wikimedia.org/wikipedia/commons/c/ca/PM10_in_Europ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196752"/>
            <a:ext cx="7920880" cy="5400600"/>
          </a:xfrm>
          <a:prstGeom prst="rect">
            <a:avLst/>
          </a:prstGeom>
          <a:noFill/>
          <a:ln>
            <a:noFill/>
          </a:ln>
        </p:spPr>
      </p:pic>
    </p:spTree>
    <p:extLst>
      <p:ext uri="{BB962C8B-B14F-4D97-AF65-F5344CB8AC3E}">
        <p14:creationId xmlns:p14="http://schemas.microsoft.com/office/powerpoint/2010/main" val="405238673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OPERTIN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4000" b="1" dirty="0" smtClean="0">
            <a:solidFill>
              <a:schemeClr val="bg1"/>
            </a:solidFill>
            <a:latin typeface="Century Gothic" panose="020B0502020202020204" pitchFamily="34" charset="0"/>
          </a:defRPr>
        </a:defPPr>
      </a:lstStyle>
    </a:txDef>
  </a:objectDefaults>
  <a:extraClrSchemeLst/>
</a:theme>
</file>

<file path=ppt/theme/theme1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Personalizza struttura">
  <a:themeElements>
    <a:clrScheme name="Personalizzato 1">
      <a:dk1>
        <a:sysClr val="windowText" lastClr="000000"/>
      </a:dk1>
      <a:lt1>
        <a:sysClr val="window" lastClr="FFFFFF"/>
      </a:lt1>
      <a:dk2>
        <a:srgbClr val="5B6973"/>
      </a:dk2>
      <a:lt2>
        <a:srgbClr val="CCD6D8"/>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o">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Personalizza struttura">
  <a:themeElements>
    <a:clrScheme name="Personalizzato 1">
      <a:dk1>
        <a:sysClr val="windowText" lastClr="000000"/>
      </a:dk1>
      <a:lt1>
        <a:sysClr val="window" lastClr="FFFFFF"/>
      </a:lt1>
      <a:dk2>
        <a:srgbClr val="5B6973"/>
      </a:dk2>
      <a:lt2>
        <a:srgbClr val="CCD6D8"/>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o">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uttura predefinita">
  <a:themeElements>
    <a:clrScheme name="Univers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1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smtClean="0">
            <a:ln>
              <a:noFill/>
            </a:ln>
            <a:solidFill>
              <a:schemeClr val="tx1"/>
            </a:solidFill>
            <a:effectLst/>
            <a:latin typeface="Arial" charset="0"/>
          </a:defRPr>
        </a:defPPr>
      </a:lstStyle>
    </a:lnDef>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Personalizza struttura">
  <a:themeElements>
    <a:clrScheme name="Adiacent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Composito">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IAPOSITI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truttura predefinita">
  <a:themeElements>
    <a:clrScheme name="2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HIUSURA">
  <a:themeElements>
    <a:clrScheme name="Personalizzato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EEECE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3573</TotalTime>
  <Words>2960</Words>
  <Application>Microsoft Office PowerPoint</Application>
  <PresentationFormat>Presentazione su schermo (4:3)</PresentationFormat>
  <Paragraphs>278</Paragraphs>
  <Slides>45</Slides>
  <Notes>13</Notes>
  <HiddenSlides>0</HiddenSlides>
  <MMClips>0</MMClips>
  <ScaleCrop>false</ScaleCrop>
  <HeadingPairs>
    <vt:vector size="6" baseType="variant">
      <vt:variant>
        <vt:lpstr>Caratteri utilizzati</vt:lpstr>
      </vt:variant>
      <vt:variant>
        <vt:i4>16</vt:i4>
      </vt:variant>
      <vt:variant>
        <vt:lpstr>Tema</vt:lpstr>
      </vt:variant>
      <vt:variant>
        <vt:i4>10</vt:i4>
      </vt:variant>
      <vt:variant>
        <vt:lpstr>Titoli diapositive</vt:lpstr>
      </vt:variant>
      <vt:variant>
        <vt:i4>45</vt:i4>
      </vt:variant>
    </vt:vector>
  </HeadingPairs>
  <TitlesOfParts>
    <vt:vector size="71" baseType="lpstr">
      <vt:lpstr>ＭＳ Ｐゴシック</vt:lpstr>
      <vt:lpstr>Arial</vt:lpstr>
      <vt:lpstr>Arial Unicode MS</vt:lpstr>
      <vt:lpstr>Calibri</vt:lpstr>
      <vt:lpstr>Cambria</vt:lpstr>
      <vt:lpstr>Century Gothic</vt:lpstr>
      <vt:lpstr>Lato</vt:lpstr>
      <vt:lpstr>Linux Libertine</vt:lpstr>
      <vt:lpstr>Montserrat</vt:lpstr>
      <vt:lpstr>Raleway</vt:lpstr>
      <vt:lpstr>Roboto</vt:lpstr>
      <vt:lpstr>Roboto Condensed</vt:lpstr>
      <vt:lpstr>Tahoma</vt:lpstr>
      <vt:lpstr>Times New Roman</vt:lpstr>
      <vt:lpstr>Trajan-Regular</vt:lpstr>
      <vt:lpstr>Wingdings</vt:lpstr>
      <vt:lpstr>Tema di Office</vt:lpstr>
      <vt:lpstr>4_Personalizza struttura</vt:lpstr>
      <vt:lpstr>5_Personalizza struttura</vt:lpstr>
      <vt:lpstr>1_Struttura predefinita</vt:lpstr>
      <vt:lpstr>3_Personalizza struttura</vt:lpstr>
      <vt:lpstr>DIAPOSITIVE</vt:lpstr>
      <vt:lpstr>2_Struttura predefinita</vt:lpstr>
      <vt:lpstr>2_Tema di Office</vt:lpstr>
      <vt:lpstr>CHIUSURA</vt:lpstr>
      <vt:lpstr>COPERTINA</vt:lpstr>
      <vt:lpstr>Presentazione standard di PowerPoint</vt:lpstr>
      <vt:lpstr>Transizione ecologica e nuovi stili di vita e produzione, tra necessità e resistenza al cambiamento  </vt:lpstr>
      <vt:lpstr>Transizione ecologica e nuovi stili di vita e produzione, tra necessità e resistenza al cambiamento  </vt:lpstr>
      <vt:lpstr>Presentazione standard di PowerPoint</vt:lpstr>
      <vt:lpstr>acqua</vt:lpstr>
      <vt:lpstr>Presentazione standard di PowerPoint</vt:lpstr>
      <vt:lpstr>Presentazione standard di PowerPoint</vt:lpstr>
      <vt:lpstr>Presentazione standard di PowerPoint</vt:lpstr>
      <vt:lpstr>Presentazione standard di PowerPoint</vt:lpstr>
      <vt:lpstr>Effetto Isola di Calore </vt:lpstr>
      <vt:lpstr>Criticità gestione delle acque meteoriche</vt:lpstr>
      <vt:lpstr>Presentazione standard di PowerPoint</vt:lpstr>
      <vt:lpstr>Transizione ecologica e nuovi stili di vita e produzione, tra necessità e resistenza al cambiamento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Transizione ecologica e nuovi stili di vita e produzione, tra necessità e resistenza al cambiamento  </vt:lpstr>
      <vt:lpstr>Economia Circolare</vt:lpstr>
      <vt:lpstr>Presentazione standard di PowerPoint</vt:lpstr>
      <vt:lpstr>Presentazione standard di PowerPoint</vt:lpstr>
      <vt:lpstr>Presentazione standard di PowerPoint</vt:lpstr>
      <vt:lpstr>ecoefficienza </vt:lpstr>
      <vt:lpstr>Presentazione standard di PowerPoint</vt:lpstr>
      <vt:lpstr>Transizione ecologica e nuovi stili di vita e produzione, tra necessità e resistenza al cambiamento  </vt:lpstr>
      <vt:lpstr>Presentazione standard di PowerPoint</vt:lpstr>
      <vt:lpstr>Gli impatti ambientali delle bottiglie di plastica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tecnologie verdi</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Development Goals</dc:title>
  <dc:creator>bonoli</dc:creator>
  <cp:lastModifiedBy>Alessandra Bonoli</cp:lastModifiedBy>
  <cp:revision>154</cp:revision>
  <dcterms:created xsi:type="dcterms:W3CDTF">2018-08-31T08:18:44Z</dcterms:created>
  <dcterms:modified xsi:type="dcterms:W3CDTF">2020-10-09T06:29:47Z</dcterms:modified>
</cp:coreProperties>
</file>