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882" r:id="rId3"/>
    <p:sldMasterId id="2147484248" r:id="rId4"/>
    <p:sldMasterId id="2147484261" r:id="rId5"/>
    <p:sldMasterId id="2147484400" r:id="rId6"/>
    <p:sldMasterId id="2147484408" r:id="rId7"/>
    <p:sldMasterId id="2147484423" r:id="rId8"/>
  </p:sldMasterIdLst>
  <p:notesMasterIdLst>
    <p:notesMasterId r:id="rId77"/>
  </p:notesMasterIdLst>
  <p:handoutMasterIdLst>
    <p:handoutMasterId r:id="rId78"/>
  </p:handoutMasterIdLst>
  <p:sldIdLst>
    <p:sldId id="6417" r:id="rId9"/>
    <p:sldId id="6317" r:id="rId10"/>
    <p:sldId id="6386" r:id="rId11"/>
    <p:sldId id="6324" r:id="rId12"/>
    <p:sldId id="6326" r:id="rId13"/>
    <p:sldId id="6385" r:id="rId14"/>
    <p:sldId id="6328" r:id="rId15"/>
    <p:sldId id="6329" r:id="rId16"/>
    <p:sldId id="6339" r:id="rId17"/>
    <p:sldId id="6341" r:id="rId18"/>
    <p:sldId id="6388" r:id="rId19"/>
    <p:sldId id="6389" r:id="rId20"/>
    <p:sldId id="6387" r:id="rId21"/>
    <p:sldId id="6396" r:id="rId22"/>
    <p:sldId id="6397" r:id="rId23"/>
    <p:sldId id="6398" r:id="rId24"/>
    <p:sldId id="6414" r:id="rId25"/>
    <p:sldId id="6342" r:id="rId26"/>
    <p:sldId id="6458" r:id="rId27"/>
    <p:sldId id="6392" r:id="rId28"/>
    <p:sldId id="6455" r:id="rId29"/>
    <p:sldId id="6456" r:id="rId30"/>
    <p:sldId id="6345" r:id="rId31"/>
    <p:sldId id="6402" r:id="rId32"/>
    <p:sldId id="6134" r:id="rId33"/>
    <p:sldId id="6403" r:id="rId34"/>
    <p:sldId id="6405" r:id="rId35"/>
    <p:sldId id="6462" r:id="rId36"/>
    <p:sldId id="6401" r:id="rId37"/>
    <p:sldId id="6453" r:id="rId38"/>
    <p:sldId id="6459" r:id="rId39"/>
    <p:sldId id="6460" r:id="rId40"/>
    <p:sldId id="6461" r:id="rId41"/>
    <p:sldId id="6406" r:id="rId42"/>
    <p:sldId id="6407" r:id="rId43"/>
    <p:sldId id="6408" r:id="rId44"/>
    <p:sldId id="6409" r:id="rId45"/>
    <p:sldId id="6410" r:id="rId46"/>
    <p:sldId id="5774" r:id="rId47"/>
    <p:sldId id="5767" r:id="rId48"/>
    <p:sldId id="6381" r:id="rId49"/>
    <p:sldId id="6283" r:id="rId50"/>
    <p:sldId id="6141" r:id="rId51"/>
    <p:sldId id="6138" r:id="rId52"/>
    <p:sldId id="6284" r:id="rId53"/>
    <p:sldId id="6139" r:id="rId54"/>
    <p:sldId id="6140" r:id="rId55"/>
    <p:sldId id="6349" r:id="rId56"/>
    <p:sldId id="6350" r:id="rId57"/>
    <p:sldId id="6354" r:id="rId58"/>
    <p:sldId id="6285" r:id="rId59"/>
    <p:sldId id="5627" r:id="rId60"/>
    <p:sldId id="5656" r:id="rId61"/>
    <p:sldId id="6286" r:id="rId62"/>
    <p:sldId id="6153" r:id="rId63"/>
    <p:sldId id="6152" r:id="rId64"/>
    <p:sldId id="6165" r:id="rId65"/>
    <p:sldId id="6287" r:id="rId66"/>
    <p:sldId id="5996" r:id="rId67"/>
    <p:sldId id="6172" r:id="rId68"/>
    <p:sldId id="6173" r:id="rId69"/>
    <p:sldId id="6060" r:id="rId70"/>
    <p:sldId id="6058" r:id="rId71"/>
    <p:sldId id="6011" r:id="rId72"/>
    <p:sldId id="6182" r:id="rId73"/>
    <p:sldId id="6198" r:id="rId74"/>
    <p:sldId id="6200" r:id="rId75"/>
    <p:sldId id="6434" r:id="rId76"/>
  </p:sldIdLst>
  <p:sldSz cx="9144000" cy="6858000" type="screen4x3"/>
  <p:notesSz cx="6888163" cy="9623425"/>
  <p:defaultTextStyle>
    <a:defPPr>
      <a:defRPr lang="it-IT"/>
    </a:defPPr>
    <a:lvl1pPr algn="l" rtl="0" fontAlgn="base">
      <a:spcBef>
        <a:spcPct val="0"/>
      </a:spcBef>
      <a:spcAft>
        <a:spcPct val="0"/>
      </a:spcAft>
      <a:defRPr sz="36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36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36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36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36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36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36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36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3600" kern="1200">
        <a:solidFill>
          <a:schemeClr val="tx1"/>
        </a:solidFill>
        <a:latin typeface="Times New Roman"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ncenzo Balzani"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BFFBF"/>
    <a:srgbClr val="84FF9A"/>
    <a:srgbClr val="FCFF00"/>
    <a:srgbClr val="932613"/>
    <a:srgbClr val="716ADF"/>
    <a:srgbClr val="2F35DF"/>
    <a:srgbClr val="DF135C"/>
    <a:srgbClr val="118038"/>
    <a:srgbClr val="0058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5" autoAdjust="0"/>
    <p:restoredTop sz="79142" autoAdjust="0"/>
  </p:normalViewPr>
  <p:slideViewPr>
    <p:cSldViewPr>
      <p:cViewPr>
        <p:scale>
          <a:sx n="68" d="100"/>
          <a:sy n="68" d="100"/>
        </p:scale>
        <p:origin x="-1104" y="-80"/>
      </p:cViewPr>
      <p:guideLst>
        <p:guide orient="horz" pos="1797"/>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1" d="100"/>
        <a:sy n="141" d="100"/>
      </p:scale>
      <p:origin x="0" y="14592"/>
    </p:cViewPr>
  </p:sorterViewPr>
  <p:notesViewPr>
    <p:cSldViewPr snapToGrid="0" snapToObjects="1">
      <p:cViewPr>
        <p:scale>
          <a:sx n="72" d="100"/>
          <a:sy n="72" d="100"/>
        </p:scale>
        <p:origin x="-2144" y="-56"/>
      </p:cViewPr>
      <p:guideLst>
        <p:guide orient="horz" pos="2637"/>
        <p:guide pos="172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80" Type="http://schemas.openxmlformats.org/officeDocument/2006/relationships/commentAuthors" Target="commentAuthors.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9186" name="Rectangle 2"/>
          <p:cNvSpPr>
            <a:spLocks noGrp="1" noChangeArrowheads="1"/>
          </p:cNvSpPr>
          <p:nvPr>
            <p:ph type="hdr" sz="quarter"/>
          </p:nvPr>
        </p:nvSpPr>
        <p:spPr bwMode="auto">
          <a:xfrm>
            <a:off x="0" y="0"/>
            <a:ext cx="29845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it-IT"/>
          </a:p>
        </p:txBody>
      </p:sp>
      <p:sp>
        <p:nvSpPr>
          <p:cNvPr id="2909187" name="Rectangle 3"/>
          <p:cNvSpPr>
            <a:spLocks noGrp="1" noChangeArrowheads="1"/>
          </p:cNvSpPr>
          <p:nvPr>
            <p:ph type="dt" sz="quarter" idx="1"/>
          </p:nvPr>
        </p:nvSpPr>
        <p:spPr bwMode="auto">
          <a:xfrm>
            <a:off x="3902075" y="0"/>
            <a:ext cx="29845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it-IT"/>
          </a:p>
        </p:txBody>
      </p:sp>
      <p:sp>
        <p:nvSpPr>
          <p:cNvPr id="2909188" name="Rectangle 4"/>
          <p:cNvSpPr>
            <a:spLocks noGrp="1" noChangeArrowheads="1"/>
          </p:cNvSpPr>
          <p:nvPr>
            <p:ph type="ftr" sz="quarter" idx="2"/>
          </p:nvPr>
        </p:nvSpPr>
        <p:spPr bwMode="auto">
          <a:xfrm>
            <a:off x="0" y="9140825"/>
            <a:ext cx="29845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it-IT"/>
          </a:p>
        </p:txBody>
      </p:sp>
      <p:sp>
        <p:nvSpPr>
          <p:cNvPr id="2909189" name="Rectangle 5"/>
          <p:cNvSpPr>
            <a:spLocks noGrp="1" noChangeArrowheads="1"/>
          </p:cNvSpPr>
          <p:nvPr>
            <p:ph type="sldNum" sz="quarter" idx="3"/>
          </p:nvPr>
        </p:nvSpPr>
        <p:spPr bwMode="auto">
          <a:xfrm>
            <a:off x="3902075" y="9140825"/>
            <a:ext cx="29845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F490130F-83AD-C444-9F6D-F58889AE0EAA}" type="slidenum">
              <a:rPr lang="it-IT"/>
              <a:pPr>
                <a:defRPr/>
              </a:pPr>
              <a:t>‹n.›</a:t>
            </a:fld>
            <a:endParaRPr lang="it-IT"/>
          </a:p>
        </p:txBody>
      </p:sp>
    </p:spTree>
    <p:extLst>
      <p:ext uri="{BB962C8B-B14F-4D97-AF65-F5344CB8AC3E}">
        <p14:creationId xmlns:p14="http://schemas.microsoft.com/office/powerpoint/2010/main" val="1355520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4210" name="Rectangle 2"/>
          <p:cNvSpPr>
            <a:spLocks noGrp="1" noChangeArrowheads="1"/>
          </p:cNvSpPr>
          <p:nvPr>
            <p:ph type="hdr" sz="quarter"/>
          </p:nvPr>
        </p:nvSpPr>
        <p:spPr bwMode="auto">
          <a:xfrm>
            <a:off x="0" y="0"/>
            <a:ext cx="29845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it-IT"/>
          </a:p>
        </p:txBody>
      </p:sp>
      <p:sp>
        <p:nvSpPr>
          <p:cNvPr id="2014211" name="Rectangle 3"/>
          <p:cNvSpPr>
            <a:spLocks noGrp="1" noChangeArrowheads="1"/>
          </p:cNvSpPr>
          <p:nvPr>
            <p:ph type="dt" idx="1"/>
          </p:nvPr>
        </p:nvSpPr>
        <p:spPr bwMode="auto">
          <a:xfrm>
            <a:off x="3902075" y="0"/>
            <a:ext cx="29845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it-IT"/>
          </a:p>
        </p:txBody>
      </p:sp>
      <p:sp>
        <p:nvSpPr>
          <p:cNvPr id="2014212" name="Rectangle 4"/>
          <p:cNvSpPr>
            <a:spLocks noGrp="1" noRot="1" noChangeAspect="1" noChangeArrowheads="1" noTextEdit="1"/>
          </p:cNvSpPr>
          <p:nvPr>
            <p:ph type="sldImg" idx="2"/>
          </p:nvPr>
        </p:nvSpPr>
        <p:spPr bwMode="auto">
          <a:xfrm>
            <a:off x="1039813" y="722313"/>
            <a:ext cx="4808537" cy="36083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014213" name="Rectangle 5"/>
          <p:cNvSpPr>
            <a:spLocks noGrp="1" noChangeArrowheads="1"/>
          </p:cNvSpPr>
          <p:nvPr>
            <p:ph type="body" sz="quarter" idx="3"/>
          </p:nvPr>
        </p:nvSpPr>
        <p:spPr bwMode="auto">
          <a:xfrm>
            <a:off x="688975" y="4570413"/>
            <a:ext cx="5510213"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2014214" name="Rectangle 6"/>
          <p:cNvSpPr>
            <a:spLocks noGrp="1" noChangeArrowheads="1"/>
          </p:cNvSpPr>
          <p:nvPr>
            <p:ph type="ftr" sz="quarter" idx="4"/>
          </p:nvPr>
        </p:nvSpPr>
        <p:spPr bwMode="auto">
          <a:xfrm>
            <a:off x="0" y="9140825"/>
            <a:ext cx="29845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it-IT"/>
          </a:p>
        </p:txBody>
      </p:sp>
      <p:sp>
        <p:nvSpPr>
          <p:cNvPr id="2014215" name="Rectangle 7"/>
          <p:cNvSpPr>
            <a:spLocks noGrp="1" noChangeArrowheads="1"/>
          </p:cNvSpPr>
          <p:nvPr>
            <p:ph type="sldNum" sz="quarter" idx="5"/>
          </p:nvPr>
        </p:nvSpPr>
        <p:spPr bwMode="auto">
          <a:xfrm>
            <a:off x="3902075" y="9140825"/>
            <a:ext cx="29845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1B6B858F-6E78-CB49-AF4D-4668CDFB9C59}" type="slidenum">
              <a:rPr lang="it-IT"/>
              <a:pPr>
                <a:defRPr/>
              </a:pPr>
              <a:t>‹n.›</a:t>
            </a:fld>
            <a:endParaRPr lang="it-IT"/>
          </a:p>
        </p:txBody>
      </p:sp>
    </p:spTree>
    <p:extLst>
      <p:ext uri="{BB962C8B-B14F-4D97-AF65-F5344CB8AC3E}">
        <p14:creationId xmlns:p14="http://schemas.microsoft.com/office/powerpoint/2010/main" val="14522386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Rot="1" noChangeAspect="1" noChangeArrowheads="1" noTextEdit="1"/>
          </p:cNvSpPr>
          <p:nvPr>
            <p:ph type="sldImg"/>
          </p:nvPr>
        </p:nvSpPr>
        <p:spPr>
          <a:ln/>
        </p:spPr>
      </p:sp>
      <p:sp>
        <p:nvSpPr>
          <p:cNvPr id="230402"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it-IT" sz="2000" dirty="0">
                <a:solidFill>
                  <a:srgbClr val="000000"/>
                </a:solidFill>
                <a:latin typeface="Calibri"/>
                <a:cs typeface="Calibri"/>
              </a:rPr>
              <a:t>Buona sera. Grazie alla signora Zamboni per l’invito. Io faccio parte, come Carlo Cacciamani e Alessandra Bonoli che hanno già parlato, di un gruppo di ricercatori e docenti </a:t>
            </a:r>
            <a:r>
              <a:rPr lang="it-IT" sz="2000" dirty="0">
                <a:solidFill>
                  <a:srgbClr val="932613"/>
                </a:solidFill>
                <a:latin typeface="Calibri"/>
                <a:cs typeface="Calibri"/>
              </a:rPr>
              <a:t>che da tempo si interessano del problema energetico-climatico con lo scopo </a:t>
            </a:r>
            <a:r>
              <a:rPr lang="it-IT" sz="2000" dirty="0">
                <a:solidFill>
                  <a:srgbClr val="000000"/>
                </a:solidFill>
                <a:latin typeface="Calibri"/>
                <a:cs typeface="Calibri"/>
              </a:rPr>
              <a:t>di suggerire a chi ci governa, a tutti i livelli e di qualsiasi parte politica, cosa a nostro avviso si dovrebbe fare per risolvere questo problema.</a:t>
            </a:r>
          </a:p>
        </p:txBody>
      </p:sp>
      <p:sp>
        <p:nvSpPr>
          <p:cNvPr id="64515" name="CasellaDiTesto 1"/>
          <p:cNvSpPr txBox="1">
            <a:spLocks noChangeArrowheads="1"/>
          </p:cNvSpPr>
          <p:nvPr/>
        </p:nvSpPr>
        <p:spPr bwMode="auto">
          <a:xfrm>
            <a:off x="1133476" y="488952"/>
            <a:ext cx="184638" cy="64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6" tIns="45712" rIns="91426" bIns="45712">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endParaRPr 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egnaposto immagine diapositiva 1"/>
          <p:cNvSpPr>
            <a:spLocks noGrp="1" noRot="1" noChangeAspect="1"/>
          </p:cNvSpPr>
          <p:nvPr>
            <p:ph type="sldImg"/>
          </p:nvPr>
        </p:nvSpPr>
        <p:spPr>
          <a:ln/>
        </p:spPr>
      </p:sp>
      <p:sp>
        <p:nvSpPr>
          <p:cNvPr id="89090" name="Segnaposto note 2"/>
          <p:cNvSpPr>
            <a:spLocks noGrp="1"/>
          </p:cNvSpPr>
          <p:nvPr>
            <p:ph type="body" idx="1"/>
          </p:nvPr>
        </p:nvSpPr>
        <p:spPr>
          <a:xfrm>
            <a:off x="688975" y="4584700"/>
            <a:ext cx="5510213" cy="433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2000" dirty="0">
                <a:solidFill>
                  <a:srgbClr val="000000"/>
                </a:solidFill>
                <a:latin typeface="Calibri" charset="0"/>
                <a:ea typeface="ＭＳ Ｐゴシック" charset="0"/>
                <a:cs typeface="Calibri" charset="0"/>
              </a:rPr>
              <a:t>Le delegazioni delle </a:t>
            </a:r>
            <a:r>
              <a:rPr lang="it-IT" sz="2000" b="1" dirty="0">
                <a:solidFill>
                  <a:srgbClr val="800000"/>
                </a:solidFill>
                <a:latin typeface="Calibri" charset="0"/>
                <a:ea typeface="ＭＳ Ｐゴシック" charset="0"/>
                <a:cs typeface="Calibri" charset="0"/>
              </a:rPr>
              <a:t>195</a:t>
            </a:r>
            <a:r>
              <a:rPr lang="it-IT" sz="2000" b="1" dirty="0">
                <a:solidFill>
                  <a:srgbClr val="000000"/>
                </a:solidFill>
                <a:latin typeface="Calibri" charset="0"/>
                <a:ea typeface="ＭＳ Ｐゴシック" charset="0"/>
                <a:cs typeface="Calibri" charset="0"/>
              </a:rPr>
              <a:t> nazioni </a:t>
            </a:r>
            <a:r>
              <a:rPr lang="it-IT" sz="2000" dirty="0">
                <a:solidFill>
                  <a:srgbClr val="000000"/>
                </a:solidFill>
                <a:latin typeface="Calibri" charset="0"/>
                <a:ea typeface="ＭＳ Ｐゴシック" charset="0"/>
                <a:cs typeface="Calibri" charset="0"/>
              </a:rPr>
              <a:t>del mondo</a:t>
            </a:r>
          </a:p>
          <a:p>
            <a:r>
              <a:rPr lang="it-IT" sz="2000" dirty="0">
                <a:solidFill>
                  <a:srgbClr val="000000"/>
                </a:solidFill>
                <a:latin typeface="Calibri" charset="0"/>
                <a:ea typeface="ＭＳ Ｐゴシック" charset="0"/>
                <a:cs typeface="Calibri" charset="0"/>
              </a:rPr>
              <a:t>che hanno partecipato alla Conferenza sui cambiamenti </a:t>
            </a:r>
            <a:r>
              <a:rPr lang="it-IT" sz="2000" dirty="0" smtClean="0">
                <a:solidFill>
                  <a:srgbClr val="000000"/>
                </a:solidFill>
                <a:latin typeface="Calibri" charset="0"/>
                <a:ea typeface="ＭＳ Ｐゴシック" charset="0"/>
                <a:cs typeface="Calibri" charset="0"/>
              </a:rPr>
              <a:t>climatici.</a:t>
            </a:r>
            <a:endParaRPr lang="it-IT" sz="2000" dirty="0">
              <a:solidFill>
                <a:srgbClr val="FF0000"/>
              </a:solidFill>
              <a:latin typeface="Calibri" charset="0"/>
              <a:ea typeface="ＭＳ Ｐゴシック" charset="0"/>
              <a:cs typeface="Calibri" charset="0"/>
            </a:endParaRPr>
          </a:p>
          <a:p>
            <a:r>
              <a:rPr lang="en-US" sz="2000" dirty="0" err="1">
                <a:solidFill>
                  <a:srgbClr val="0000FF"/>
                </a:solidFill>
                <a:latin typeface="Calibri" charset="0"/>
                <a:cs typeface="Arial" charset="0"/>
              </a:rPr>
              <a:t>A</a:t>
            </a:r>
            <a:r>
              <a:rPr lang="en-US" sz="2000" dirty="0" err="1">
                <a:solidFill>
                  <a:srgbClr val="0000FF"/>
                </a:solidFill>
                <a:latin typeface="Calibri" charset="0"/>
                <a:ea typeface="ＭＳ Ｐゴシック" charset="0"/>
                <a:cs typeface="Arial" charset="0"/>
              </a:rPr>
              <a:t>ccordo</a:t>
            </a:r>
            <a:r>
              <a:rPr lang="en-US" sz="2000" dirty="0">
                <a:solidFill>
                  <a:srgbClr val="0000FF"/>
                </a:solidFill>
                <a:latin typeface="Calibri" charset="0"/>
                <a:ea typeface="ＭＳ Ｐゴシック" charset="0"/>
                <a:cs typeface="Arial" charset="0"/>
              </a:rPr>
              <a:t> di </a:t>
            </a:r>
            <a:r>
              <a:rPr lang="en-US" sz="2000" dirty="0" err="1" smtClean="0">
                <a:solidFill>
                  <a:srgbClr val="0000FF"/>
                </a:solidFill>
                <a:latin typeface="Calibri" charset="0"/>
                <a:ea typeface="ＭＳ Ｐゴシック" charset="0"/>
                <a:cs typeface="Arial" charset="0"/>
              </a:rPr>
              <a:t>massima</a:t>
            </a:r>
            <a:r>
              <a:rPr lang="en-US" sz="2000" dirty="0">
                <a:solidFill>
                  <a:srgbClr val="0000FF"/>
                </a:solidFill>
                <a:latin typeface="Calibri" charset="0"/>
                <a:cs typeface="Arial" charset="0"/>
              </a:rPr>
              <a:t>:</a:t>
            </a:r>
            <a:r>
              <a:rPr lang="en-US" sz="2000" dirty="0">
                <a:latin typeface="Calibri" charset="0"/>
                <a:ea typeface="ＭＳ Ｐゴシック" charset="0"/>
                <a:cs typeface="Arial" charset="0"/>
              </a:rPr>
              <a:t>Il </a:t>
            </a:r>
            <a:r>
              <a:rPr lang="en-US" sz="2000" dirty="0" err="1">
                <a:latin typeface="Calibri" charset="0"/>
                <a:ea typeface="ＭＳ Ｐゴシック" charset="0"/>
                <a:cs typeface="Arial" charset="0"/>
              </a:rPr>
              <a:t>cambiamento</a:t>
            </a:r>
            <a:r>
              <a:rPr lang="en-US" sz="2000" dirty="0">
                <a:latin typeface="Calibri" charset="0"/>
                <a:ea typeface="ＭＳ Ｐゴシック" charset="0"/>
                <a:cs typeface="Arial" charset="0"/>
              </a:rPr>
              <a:t> </a:t>
            </a:r>
            <a:r>
              <a:rPr lang="en-US" sz="2000" dirty="0" err="1">
                <a:latin typeface="Calibri" charset="0"/>
                <a:ea typeface="ＭＳ Ｐゴシック" charset="0"/>
                <a:cs typeface="Arial" charset="0"/>
              </a:rPr>
              <a:t>climatico</a:t>
            </a:r>
            <a:r>
              <a:rPr lang="en-US" sz="2000" dirty="0">
                <a:latin typeface="Calibri" charset="0"/>
                <a:ea typeface="ＭＳ Ｐゴシック" charset="0"/>
                <a:cs typeface="Arial" charset="0"/>
              </a:rPr>
              <a:t> </a:t>
            </a:r>
            <a:r>
              <a:rPr lang="en-US" sz="2000" dirty="0" err="1">
                <a:solidFill>
                  <a:srgbClr val="780A31"/>
                </a:solidFill>
                <a:latin typeface="Calibri" charset="0"/>
                <a:ea typeface="ＭＳ Ｐゴシック" charset="0"/>
                <a:cs typeface="Arial" charset="0"/>
              </a:rPr>
              <a:t>è</a:t>
            </a:r>
            <a:r>
              <a:rPr lang="en-US" sz="2000" dirty="0">
                <a:solidFill>
                  <a:srgbClr val="780A31"/>
                </a:solidFill>
                <a:latin typeface="Calibri" charset="0"/>
                <a:ea typeface="ＭＳ Ｐゴシック" charset="0"/>
                <a:cs typeface="Arial" charset="0"/>
              </a:rPr>
              <a:t> </a:t>
            </a:r>
            <a:r>
              <a:rPr lang="en-US" sz="2000" dirty="0" err="1">
                <a:solidFill>
                  <a:srgbClr val="780A31"/>
                </a:solidFill>
                <a:latin typeface="Calibri" charset="0"/>
                <a:ea typeface="ＭＳ Ｐゴシック" charset="0"/>
                <a:cs typeface="Arial" charset="0"/>
              </a:rPr>
              <a:t>il</a:t>
            </a:r>
            <a:r>
              <a:rPr lang="en-US" sz="2000" dirty="0">
                <a:solidFill>
                  <a:srgbClr val="780A31"/>
                </a:solidFill>
                <a:latin typeface="Calibri" charset="0"/>
                <a:ea typeface="ＭＳ Ｐゴシック" charset="0"/>
                <a:cs typeface="Arial" charset="0"/>
              </a:rPr>
              <a:t> </a:t>
            </a:r>
            <a:r>
              <a:rPr lang="en-US" sz="2000" dirty="0" err="1">
                <a:solidFill>
                  <a:srgbClr val="780A31"/>
                </a:solidFill>
                <a:latin typeface="Calibri" charset="0"/>
                <a:ea typeface="ＭＳ Ｐゴシック" charset="0"/>
                <a:cs typeface="Arial" charset="0"/>
              </a:rPr>
              <a:t>più</a:t>
            </a:r>
            <a:r>
              <a:rPr lang="en-US" sz="2000" dirty="0">
                <a:solidFill>
                  <a:srgbClr val="780A31"/>
                </a:solidFill>
                <a:latin typeface="Calibri" charset="0"/>
                <a:ea typeface="ＭＳ Ｐゴシック" charset="0"/>
                <a:cs typeface="Arial" charset="0"/>
              </a:rPr>
              <a:t> </a:t>
            </a:r>
            <a:r>
              <a:rPr lang="en-US" sz="2000" dirty="0">
                <a:solidFill>
                  <a:srgbClr val="0000FF"/>
                </a:solidFill>
                <a:latin typeface="Calibri" charset="0"/>
                <a:ea typeface="ＭＳ Ｐゴシック" charset="0"/>
                <a:cs typeface="Arial" charset="0"/>
              </a:rPr>
              <a:t>grave </a:t>
            </a:r>
            <a:r>
              <a:rPr lang="en-US" sz="2000" dirty="0" err="1">
                <a:solidFill>
                  <a:srgbClr val="0000FF"/>
                </a:solidFill>
                <a:latin typeface="Calibri" charset="0"/>
                <a:ea typeface="ＭＳ Ｐゴシック" charset="0"/>
                <a:cs typeface="Arial" charset="0"/>
              </a:rPr>
              <a:t>problema</a:t>
            </a:r>
            <a:r>
              <a:rPr lang="en-US" sz="2000" dirty="0">
                <a:solidFill>
                  <a:srgbClr val="0000FF"/>
                </a:solidFill>
                <a:latin typeface="Calibri" charset="0"/>
                <a:ea typeface="ＭＳ Ｐゴシック" charset="0"/>
                <a:cs typeface="Arial" charset="0"/>
              </a:rPr>
              <a:t> </a:t>
            </a:r>
            <a:r>
              <a:rPr lang="en-US" sz="2000" dirty="0" err="1">
                <a:solidFill>
                  <a:srgbClr val="0000FF"/>
                </a:solidFill>
                <a:latin typeface="Calibri" charset="0"/>
                <a:ea typeface="ＭＳ Ｐゴシック" charset="0"/>
                <a:cs typeface="Arial" charset="0"/>
              </a:rPr>
              <a:t>che</a:t>
            </a:r>
            <a:r>
              <a:rPr lang="en-US" sz="2000" dirty="0">
                <a:solidFill>
                  <a:srgbClr val="0000FF"/>
                </a:solidFill>
                <a:latin typeface="Calibri" charset="0"/>
                <a:ea typeface="ＭＳ Ｐゴシック" charset="0"/>
                <a:cs typeface="Arial" charset="0"/>
              </a:rPr>
              <a:t> ci </a:t>
            </a:r>
            <a:r>
              <a:rPr lang="en-US" sz="2000" dirty="0" err="1">
                <a:solidFill>
                  <a:srgbClr val="0000FF"/>
                </a:solidFill>
                <a:latin typeface="Calibri" charset="0"/>
                <a:ea typeface="ＭＳ Ｐゴシック" charset="0"/>
                <a:cs typeface="Arial" charset="0"/>
              </a:rPr>
              <a:t>assilla</a:t>
            </a:r>
            <a:r>
              <a:rPr lang="en-US" sz="2000" dirty="0">
                <a:solidFill>
                  <a:srgbClr val="0000FF"/>
                </a:solidFill>
                <a:latin typeface="Calibri" charset="0"/>
                <a:ea typeface="ＭＳ Ｐゴシック" charset="0"/>
                <a:cs typeface="Arial" charset="0"/>
              </a:rPr>
              <a:t> </a:t>
            </a:r>
            <a:r>
              <a:rPr lang="en-US" sz="2000" dirty="0" err="1">
                <a:solidFill>
                  <a:srgbClr val="0000FF"/>
                </a:solidFill>
                <a:latin typeface="Calibri" charset="0"/>
                <a:ea typeface="ＭＳ Ｐゴシック" charset="0"/>
                <a:cs typeface="Arial" charset="0"/>
              </a:rPr>
              <a:t>oggi</a:t>
            </a:r>
            <a:r>
              <a:rPr lang="en-US" sz="2000" dirty="0" smtClean="0">
                <a:solidFill>
                  <a:srgbClr val="0000FF"/>
                </a:solidFill>
                <a:latin typeface="Calibri" charset="0"/>
                <a:ea typeface="ＭＳ Ｐゴシック" charset="0"/>
                <a:cs typeface="Arial" charset="0"/>
              </a:rPr>
              <a:t>.</a:t>
            </a:r>
          </a:p>
          <a:p>
            <a:r>
              <a:rPr lang="en-US" sz="2000" dirty="0">
                <a:solidFill>
                  <a:srgbClr val="0000FF"/>
                </a:solidFill>
                <a:latin typeface="Calibri" charset="0"/>
                <a:cs typeface="Arial" charset="0"/>
              </a:rPr>
              <a:t>Si possono sostituire? Sì, con le energie rinnovabili.</a:t>
            </a:r>
          </a:p>
          <a:p>
            <a:endParaRPr lang="en-US" sz="2000" dirty="0">
              <a:solidFill>
                <a:srgbClr val="0000FF"/>
              </a:solidFill>
              <a:latin typeface="Calibri" charset="0"/>
              <a:ea typeface="ＭＳ Ｐゴシック" charset="0"/>
              <a:cs typeface="Arial" charset="0"/>
            </a:endParaRPr>
          </a:p>
        </p:txBody>
      </p:sp>
      <p:sp>
        <p:nvSpPr>
          <p:cNvPr id="8909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Times New Roman" charset="0"/>
                <a:ea typeface="ＭＳ Ｐゴシック" charset="0"/>
                <a:cs typeface="ＭＳ Ｐゴシック" charset="0"/>
              </a:defRPr>
            </a:lvl1pPr>
            <a:lvl2pPr marL="742950" indent="-285750" defTabSz="942975" eaLnBrk="0" hangingPunct="0">
              <a:defRPr sz="2400">
                <a:solidFill>
                  <a:schemeClr val="tx1"/>
                </a:solidFill>
                <a:latin typeface="Times New Roman" charset="0"/>
                <a:ea typeface="ＭＳ Ｐゴシック" charset="0"/>
              </a:defRPr>
            </a:lvl2pPr>
            <a:lvl3pPr marL="1143000" indent="-228600" defTabSz="942975" eaLnBrk="0" hangingPunct="0">
              <a:defRPr sz="2400">
                <a:solidFill>
                  <a:schemeClr val="tx1"/>
                </a:solidFill>
                <a:latin typeface="Times New Roman" charset="0"/>
                <a:ea typeface="ＭＳ Ｐゴシック" charset="0"/>
              </a:defRPr>
            </a:lvl3pPr>
            <a:lvl4pPr marL="1600200" indent="-228600" defTabSz="942975" eaLnBrk="0" hangingPunct="0">
              <a:defRPr sz="2400">
                <a:solidFill>
                  <a:schemeClr val="tx1"/>
                </a:solidFill>
                <a:latin typeface="Times New Roman" charset="0"/>
                <a:ea typeface="ＭＳ Ｐゴシック" charset="0"/>
              </a:defRPr>
            </a:lvl4pPr>
            <a:lvl5pPr marL="2057400" indent="-228600" defTabSz="942975" eaLnBrk="0" hangingPunct="0">
              <a:defRPr sz="2400">
                <a:solidFill>
                  <a:schemeClr val="tx1"/>
                </a:solidFill>
                <a:latin typeface="Times New Roman"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14EAB5-9266-8049-BE24-55ECD4313696}" type="slidenum">
              <a:rPr lang="it-IT" sz="1200">
                <a:solidFill>
                  <a:srgbClr val="000000"/>
                </a:solidFill>
              </a:rPr>
              <a:pPr eaLnBrk="1" hangingPunct="1"/>
              <a:t>10</a:t>
            </a:fld>
            <a:endParaRPr lang="it-IT"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54938" y="4810126"/>
            <a:ext cx="5510213" cy="4330700"/>
          </a:xfrm>
        </p:spPr>
        <p:txBody>
          <a:bodyPr/>
          <a:lstStyle/>
          <a:p>
            <a:r>
              <a:rPr lang="it-IT" sz="2000" dirty="0">
                <a:latin typeface="Calibri"/>
                <a:cs typeface="Calibri"/>
              </a:rPr>
              <a:t>Molti scienziati stanno studiando questo problema in modo accurato. Per esempio, </a:t>
            </a:r>
            <a:r>
              <a:rPr lang="mr-IN" sz="2000" dirty="0">
                <a:latin typeface="Calibri"/>
                <a:cs typeface="Calibri"/>
              </a:rPr>
              <a:t>…</a:t>
            </a:r>
            <a:endParaRPr lang="it-IT" sz="2000" dirty="0">
              <a:latin typeface="Calibri"/>
              <a:cs typeface="Calibri"/>
            </a:endParaRPr>
          </a:p>
          <a:p>
            <a:r>
              <a:rPr lang="it-IT" sz="2000" dirty="0">
                <a:solidFill>
                  <a:srgbClr val="000000"/>
                </a:solidFill>
                <a:latin typeface="Calibri"/>
                <a:cs typeface="Calibri"/>
              </a:rPr>
              <a:t>Indagine su </a:t>
            </a:r>
            <a:r>
              <a:rPr lang="it-IT" sz="2000" dirty="0">
                <a:solidFill>
                  <a:srgbClr val="0000FF"/>
                </a:solidFill>
                <a:latin typeface="Calibri"/>
                <a:cs typeface="Calibri"/>
              </a:rPr>
              <a:t>139 nazioni</a:t>
            </a:r>
          </a:p>
          <a:p>
            <a:r>
              <a:rPr lang="it-IT" sz="2000" dirty="0">
                <a:solidFill>
                  <a:srgbClr val="000000"/>
                </a:solidFill>
                <a:latin typeface="Calibri"/>
                <a:cs typeface="Calibri"/>
              </a:rPr>
              <a:t>Guardate bene: </a:t>
            </a:r>
            <a:r>
              <a:rPr lang="it-IT" sz="2000" dirty="0">
                <a:solidFill>
                  <a:srgbClr val="0000FF"/>
                </a:solidFill>
                <a:latin typeface="Calibri"/>
                <a:cs typeface="Calibri"/>
              </a:rPr>
              <a:t>il futuro è nel FOTOVOLTAICO </a:t>
            </a:r>
            <a:r>
              <a:rPr lang="it-IT" sz="2000" dirty="0">
                <a:solidFill>
                  <a:srgbClr val="000000"/>
                </a:solidFill>
                <a:latin typeface="Calibri"/>
                <a:cs typeface="Calibri"/>
              </a:rPr>
              <a:t>(ne parleremo)</a:t>
            </a:r>
          </a:p>
          <a:p>
            <a:pPr lvl="0" eaLnBrk="1" hangingPunct="1">
              <a:defRPr/>
            </a:pPr>
            <a:r>
              <a:rPr lang="it-IT" sz="2100" dirty="0" smtClean="0">
                <a:solidFill>
                  <a:srgbClr val="000000"/>
                </a:solidFill>
                <a:latin typeface="Calibri"/>
                <a:cs typeface="Calibri"/>
              </a:rPr>
              <a:t>efficienza  </a:t>
            </a:r>
            <a:r>
              <a:rPr lang="it-IT" sz="2100" dirty="0">
                <a:solidFill>
                  <a:srgbClr val="000000"/>
                </a:solidFill>
                <a:latin typeface="Calibri"/>
                <a:cs typeface="Calibri"/>
              </a:rPr>
              <a:t>.... Piove dal cielo...</a:t>
            </a:r>
          </a:p>
          <a:p>
            <a:pPr eaLnBrk="1" hangingPunct="1">
              <a:defRPr/>
            </a:pPr>
            <a:endParaRPr lang="en-GB" sz="2100" dirty="0">
              <a:solidFill>
                <a:srgbClr val="000000"/>
              </a:solidFill>
              <a:latin typeface="Calibri" charset="0"/>
              <a:cs typeface="Calibri" charset="0"/>
            </a:endParaRPr>
          </a:p>
          <a:p>
            <a:endParaRPr lang="it-IT" sz="2000" dirty="0">
              <a:solidFill>
                <a:srgbClr val="000000"/>
              </a:solidFill>
              <a:latin typeface="Calibri"/>
              <a:cs typeface="Calibri"/>
            </a:endParaRP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solidFill>
                  <a:prstClr val="black"/>
                </a:solidFill>
              </a:rPr>
              <a:pPr>
                <a:defRPr/>
              </a:pPr>
              <a:t>11</a:t>
            </a:fld>
            <a:endParaRPr lang="it-IT">
              <a:solidFill>
                <a:prstClr val="black"/>
              </a:solidFill>
            </a:endParaRPr>
          </a:p>
        </p:txBody>
      </p:sp>
    </p:spTree>
    <p:extLst>
      <p:ext uri="{BB962C8B-B14F-4D97-AF65-F5344CB8AC3E}">
        <p14:creationId xmlns:p14="http://schemas.microsoft.com/office/powerpoint/2010/main" val="1552226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2000" dirty="0">
                <a:latin typeface="+mn-lt"/>
              </a:rPr>
              <a:t>Per quanto riguarda specificamente </a:t>
            </a:r>
            <a:r>
              <a:rPr lang="it-IT" sz="2000" dirty="0" smtClean="0">
                <a:latin typeface="+mn-lt"/>
              </a:rPr>
              <a:t>l’Italia, </a:t>
            </a:r>
            <a:r>
              <a:rPr lang="it-IT" sz="2000" dirty="0">
                <a:latin typeface="+mn-lt"/>
              </a:rPr>
              <a:t>lo studio prevede che </a:t>
            </a:r>
            <a:r>
              <a:rPr lang="it-IT" sz="2000" dirty="0" smtClean="0">
                <a:latin typeface="+mn-lt"/>
              </a:rPr>
              <a:t>.....</a:t>
            </a:r>
          </a:p>
          <a:p>
            <a:r>
              <a:rPr lang="it-IT" sz="2000" dirty="0">
                <a:solidFill>
                  <a:srgbClr val="0000FF"/>
                </a:solidFill>
                <a:latin typeface="+mn-lt"/>
              </a:rPr>
              <a:t>IMPORTANTISSIMO: aumenta il lavoro, e aumenta la qualità del lavoro</a:t>
            </a:r>
            <a:r>
              <a:rPr lang="it-IT" sz="2000" dirty="0">
                <a:latin typeface="+mn-lt"/>
              </a:rPr>
              <a:t>! I sindacati</a:t>
            </a:r>
            <a:r>
              <a:rPr lang="it-IT" sz="2000" dirty="0">
                <a:solidFill>
                  <a:srgbClr val="0000FF"/>
                </a:solidFill>
                <a:latin typeface="+mn-lt"/>
              </a:rPr>
              <a:t>: </a:t>
            </a:r>
            <a:r>
              <a:rPr lang="it-IT" sz="2000" dirty="0">
                <a:solidFill>
                  <a:srgbClr val="800000"/>
                </a:solidFill>
                <a:latin typeface="+mn-lt"/>
              </a:rPr>
              <a:t>non ci sarà lavoro su un pianeta morto!</a:t>
            </a:r>
          </a:p>
          <a:p>
            <a:r>
              <a:rPr lang="it-IT" sz="2000" dirty="0">
                <a:solidFill>
                  <a:srgbClr val="800000"/>
                </a:solidFill>
                <a:latin typeface="+mn-lt"/>
              </a:rPr>
              <a:t>Per le energie rinnovabili il rapporto fra capitale investito e posti di lavoro cerati è da 3 a 5 volte più alto rispetto al settore dei combustibili fossili.</a:t>
            </a:r>
          </a:p>
          <a:p>
            <a:r>
              <a:rPr lang="it-IT" sz="2000" dirty="0">
                <a:solidFill>
                  <a:srgbClr val="800000"/>
                </a:solidFill>
                <a:latin typeface="+mn-lt"/>
              </a:rPr>
              <a:t>Lavoratori da proteggere, ma non posti di lavoro</a:t>
            </a:r>
          </a:p>
          <a:p>
            <a:r>
              <a:rPr lang="it-IT" sz="2000" dirty="0">
                <a:solidFill>
                  <a:srgbClr val="800000"/>
                </a:solidFill>
                <a:latin typeface="+mn-lt"/>
              </a:rPr>
              <a:t>senza futuro.</a:t>
            </a: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smtClean="0">
                <a:solidFill>
                  <a:prstClr val="black"/>
                </a:solidFill>
              </a:rPr>
              <a:pPr>
                <a:defRPr/>
              </a:pPr>
              <a:t>12</a:t>
            </a:fld>
            <a:endParaRPr lang="it-IT">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9986"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sz="2000" dirty="0">
                <a:latin typeface="Calibri" charset="0"/>
                <a:ea typeface="MS PGothic" charset="0"/>
                <a:cs typeface="MS PGothic" charset="0"/>
              </a:rPr>
              <a:t>SI Può FARE. Quindi è vero. Il futuro è già presente, ma il passato, cioè i combustibili fossili, non vogliono passare.</a:t>
            </a:r>
          </a:p>
          <a:p>
            <a:r>
              <a:rPr lang="it-IT" sz="2000" dirty="0">
                <a:latin typeface="Calibri" charset="0"/>
                <a:ea typeface="MS PGothic" charset="0"/>
                <a:cs typeface="MS PGothic" charset="0"/>
              </a:rPr>
              <a:t>  </a:t>
            </a:r>
            <a:r>
              <a:rPr lang="it-IT" sz="2000" dirty="0" smtClean="0">
                <a:solidFill>
                  <a:srgbClr val="0000FF"/>
                </a:solidFill>
                <a:latin typeface="Calibri" charset="0"/>
                <a:ea typeface="MS PGothic" charset="0"/>
                <a:cs typeface="MS PGothic" charset="0"/>
              </a:rPr>
              <a:t>I Governi delle nazioni più avanzate </a:t>
            </a:r>
            <a:r>
              <a:rPr lang="it-IT" sz="2000" dirty="0" smtClean="0">
                <a:latin typeface="Calibri" charset="0"/>
                <a:ea typeface="MS PGothic" charset="0"/>
                <a:cs typeface="MS PGothic" charset="0"/>
              </a:rPr>
              <a:t>sono in mano alle compagnie petrolifere, </a:t>
            </a:r>
            <a:r>
              <a:rPr lang="it-IT" sz="2000" dirty="0" smtClean="0">
                <a:solidFill>
                  <a:srgbClr val="0000FF"/>
                </a:solidFill>
                <a:latin typeface="Calibri" charset="0"/>
                <a:ea typeface="MS PGothic" charset="0"/>
                <a:cs typeface="MS PGothic" charset="0"/>
              </a:rPr>
              <a:t>incominciando da quello italiano. </a:t>
            </a:r>
          </a:p>
          <a:p>
            <a:r>
              <a:rPr lang="it-IT" sz="2000" dirty="0" smtClean="0">
                <a:latin typeface="Calibri" charset="0"/>
                <a:ea typeface="MS PGothic" charset="0"/>
                <a:cs typeface="MS PGothic" charset="0"/>
              </a:rPr>
              <a:t>La politica estera, ma non solo, in Italia la fa </a:t>
            </a:r>
            <a:r>
              <a:rPr lang="it-IT" sz="2000" dirty="0" err="1" smtClean="0">
                <a:latin typeface="Calibri" charset="0"/>
                <a:ea typeface="MS PGothic" charset="0"/>
                <a:cs typeface="MS PGothic" charset="0"/>
              </a:rPr>
              <a:t>ENI</a:t>
            </a:r>
            <a:r>
              <a:rPr lang="it-IT" sz="2000" dirty="0" err="1" smtClean="0">
                <a:solidFill>
                  <a:srgbClr val="0000FF"/>
                </a:solidFill>
                <a:latin typeface="Calibri" charset="0"/>
                <a:ea typeface="MS PGothic" charset="0"/>
                <a:cs typeface="MS PGothic" charset="0"/>
              </a:rPr>
              <a:t>. Il</a:t>
            </a:r>
            <a:r>
              <a:rPr lang="it-IT" sz="2000" dirty="0" smtClean="0">
                <a:solidFill>
                  <a:srgbClr val="0000FF"/>
                </a:solidFill>
                <a:latin typeface="Calibri" charset="0"/>
                <a:ea typeface="MS PGothic" charset="0"/>
                <a:cs typeface="MS PGothic" charset="0"/>
              </a:rPr>
              <a:t> Governo ha firmato l’accordo di Parigi</a:t>
            </a:r>
            <a:r>
              <a:rPr lang="it-IT" sz="2000" dirty="0" smtClean="0">
                <a:latin typeface="Calibri" charset="0"/>
                <a:ea typeface="MS PGothic" charset="0"/>
                <a:cs typeface="MS PGothic" charset="0"/>
              </a:rPr>
              <a:t>, ma  l’ENI </a:t>
            </a:r>
            <a:r>
              <a:rPr lang="it-IT" sz="2000" dirty="0">
                <a:latin typeface="Calibri" charset="0"/>
                <a:ea typeface="MS PGothic" charset="0"/>
                <a:cs typeface="MS PGothic" charset="0"/>
              </a:rPr>
              <a:t>continua a trivellare in tutto il mondo, dall’Artico all’Egitto, e in altri stati africani, e anche in </a:t>
            </a:r>
            <a:r>
              <a:rPr lang="it-IT" sz="2000" dirty="0" smtClean="0">
                <a:latin typeface="Calibri" charset="0"/>
                <a:ea typeface="MS PGothic" charset="0"/>
                <a:cs typeface="MS PGothic" charset="0"/>
              </a:rPr>
              <a:t>Italia</a:t>
            </a:r>
            <a:endParaRPr lang="it-IT" sz="2000" dirty="0">
              <a:latin typeface="Calibri" charset="0"/>
              <a:ea typeface="MS PGothic" charset="0"/>
              <a:cs typeface="MS PGothic" charset="0"/>
            </a:endParaRPr>
          </a:p>
        </p:txBody>
      </p:sp>
      <p:sp>
        <p:nvSpPr>
          <p:cNvPr id="169987"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FAF4CE60-B63B-BF46-B0B6-36B667FAF00D}" type="slidenum">
              <a:rPr lang="it-IT" sz="1200">
                <a:solidFill>
                  <a:prstClr val="black"/>
                </a:solidFill>
                <a:latin typeface="Calibri" charset="0"/>
              </a:rPr>
              <a:pPr eaLnBrk="1" hangingPunct="1"/>
              <a:t>13</a:t>
            </a:fld>
            <a:endParaRPr lang="it-IT" sz="1200">
              <a:solidFill>
                <a:prstClr val="black"/>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a:latin typeface="Calibri"/>
                <a:cs typeface="Calibri"/>
              </a:rPr>
              <a:t>ENI finanzia indirettamente i giornaloni con pagine e pagine di pubblicictà e viene ripagata con decine di interviste nelle quali descrive la sua strategia basata su quattro- cinque affermazioni completamente ingiustificate. La prima è che “si ......	</a:t>
            </a:r>
          </a:p>
        </p:txBody>
      </p:sp>
      <p:sp>
        <p:nvSpPr>
          <p:cNvPr id="4" name="Segnaposto numero diapositiva 3"/>
          <p:cNvSpPr>
            <a:spLocks noGrp="1"/>
          </p:cNvSpPr>
          <p:nvPr>
            <p:ph type="sldNum" sz="quarter" idx="10"/>
          </p:nvPr>
        </p:nvSpPr>
        <p:spPr/>
        <p:txBody>
          <a:bodyPr/>
          <a:lstStyle/>
          <a:p>
            <a:pPr>
              <a:defRPr/>
            </a:pPr>
            <a:fld id="{E1C64B13-26E5-1548-8AD8-3B8BACB40F05}" type="slidenum">
              <a:rPr lang="it-IT" smtClean="0">
                <a:solidFill>
                  <a:prstClr val="black"/>
                </a:solidFill>
              </a:rPr>
              <a:pPr>
                <a:defRPr/>
              </a:pPr>
              <a:t>14</a:t>
            </a:fld>
            <a:endParaRPr lang="it-IT">
              <a:solidFill>
                <a:prstClr val="black"/>
              </a:solidFill>
            </a:endParaRPr>
          </a:p>
        </p:txBody>
      </p:sp>
    </p:spTree>
    <p:extLst>
      <p:ext uri="{BB962C8B-B14F-4D97-AF65-F5344CB8AC3E}">
        <p14:creationId xmlns:p14="http://schemas.microsoft.com/office/powerpoint/2010/main" val="2469139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a:latin typeface="Arial"/>
                <a:cs typeface="Arial"/>
              </a:rPr>
              <a:t>Questa del metano che ti da una mano, del metano come ponte è diventato </a:t>
            </a:r>
            <a:r>
              <a:rPr lang="it-IT" sz="2000">
                <a:solidFill>
                  <a:srgbClr val="932613"/>
                </a:solidFill>
                <a:latin typeface="Arial"/>
                <a:cs typeface="Arial"/>
              </a:rPr>
              <a:t>un mito, nel senso che mentre la gente ci crede che il metano ti dà una mano, gli scienziati ci dicono che non è affatto vero:</a:t>
            </a:r>
          </a:p>
        </p:txBody>
      </p:sp>
      <p:sp>
        <p:nvSpPr>
          <p:cNvPr id="4" name="Segnaposto numero diapositiva 3"/>
          <p:cNvSpPr>
            <a:spLocks noGrp="1"/>
          </p:cNvSpPr>
          <p:nvPr>
            <p:ph type="sldNum" sz="quarter" idx="10"/>
          </p:nvPr>
        </p:nvSpPr>
        <p:spPr/>
        <p:txBody>
          <a:bodyPr/>
          <a:lstStyle/>
          <a:p>
            <a:pPr>
              <a:defRPr/>
            </a:pPr>
            <a:fld id="{E1C64B13-26E5-1548-8AD8-3B8BACB40F05}" type="slidenum">
              <a:rPr lang="it-IT" smtClean="0">
                <a:solidFill>
                  <a:prstClr val="black"/>
                </a:solidFill>
              </a:rPr>
              <a:pPr>
                <a:defRPr/>
              </a:pPr>
              <a:t>15</a:t>
            </a:fld>
            <a:endParaRPr lang="it-IT">
              <a:solidFill>
                <a:prstClr val="black"/>
              </a:solidFill>
            </a:endParaRPr>
          </a:p>
        </p:txBody>
      </p:sp>
    </p:spTree>
    <p:extLst>
      <p:ext uri="{BB962C8B-B14F-4D97-AF65-F5344CB8AC3E}">
        <p14:creationId xmlns:p14="http://schemas.microsoft.com/office/powerpoint/2010/main" val="2469139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dirty="0">
                <a:latin typeface="+mn-lt"/>
              </a:rPr>
              <a:t>Il </a:t>
            </a:r>
            <a:r>
              <a:rPr lang="it-IT" sz="2000" dirty="0">
                <a:solidFill>
                  <a:srgbClr val="FF0000"/>
                </a:solidFill>
                <a:latin typeface="+mn-lt"/>
              </a:rPr>
              <a:t>metano</a:t>
            </a:r>
            <a:r>
              <a:rPr lang="it-IT" sz="2000" dirty="0">
                <a:latin typeface="+mn-lt"/>
              </a:rPr>
              <a:t> non è affatto un combustibile eco, nei giornali spesso paragonato alla elettricità. Un autobus a </a:t>
            </a:r>
            <a:r>
              <a:rPr lang="it-IT" sz="2000" dirty="0">
                <a:solidFill>
                  <a:srgbClr val="FF0000"/>
                </a:solidFill>
                <a:latin typeface="+mn-lt"/>
              </a:rPr>
              <a:t>metano, tanto meno a metano liquido</a:t>
            </a:r>
            <a:r>
              <a:rPr lang="it-IT" sz="2000" dirty="0">
                <a:latin typeface="+mn-lt"/>
              </a:rPr>
              <a:t> non è un autobus ecologico. Per cui sono rimasto stupefatto nel vedere poche settimane fa che la Regione ....</a:t>
            </a:r>
          </a:p>
          <a:p>
            <a:pPr marL="171450" indent="-171450">
              <a:buFontTx/>
              <a:buChar char="-"/>
            </a:pPr>
            <a:endParaRPr lang="it-IT" sz="2000" kern="1200" dirty="0" smtClean="0">
              <a:effectLst/>
              <a:latin typeface="+mn-lt"/>
            </a:endParaRPr>
          </a:p>
          <a:p>
            <a:endParaRPr lang="it-IT" dirty="0"/>
          </a:p>
          <a:p>
            <a:pPr marL="171450" indent="-171450">
              <a:buFontTx/>
              <a:buChar char="-"/>
            </a:pPr>
            <a:endParaRPr lang="it-IT" sz="1200" kern="1200" dirty="0" smtClean="0">
              <a:solidFill>
                <a:schemeClr val="tx1"/>
              </a:solidFill>
              <a:effectLst/>
              <a:latin typeface="Times New Roman" charset="0"/>
              <a:ea typeface="ＭＳ Ｐゴシック" charset="-128"/>
              <a:cs typeface="ＭＳ Ｐゴシック" charset="-128"/>
            </a:endParaRPr>
          </a:p>
          <a:p>
            <a:pPr marL="171450" indent="-171450">
              <a:buFontTx/>
              <a:buChar char="-"/>
            </a:pPr>
            <a:endParaRPr lang="it-IT" dirty="0"/>
          </a:p>
        </p:txBody>
      </p:sp>
      <p:sp>
        <p:nvSpPr>
          <p:cNvPr id="4" name="Segnaposto numero diapositiva 3"/>
          <p:cNvSpPr>
            <a:spLocks noGrp="1"/>
          </p:cNvSpPr>
          <p:nvPr>
            <p:ph type="sldNum" sz="quarter" idx="10"/>
          </p:nvPr>
        </p:nvSpPr>
        <p:spPr/>
        <p:txBody>
          <a:bodyPr/>
          <a:lstStyle/>
          <a:p>
            <a:pPr>
              <a:defRPr/>
            </a:pPr>
            <a:fld id="{E1C64B13-26E5-1548-8AD8-3B8BACB40F05}" type="slidenum">
              <a:rPr lang="it-IT" smtClean="0">
                <a:solidFill>
                  <a:prstClr val="black"/>
                </a:solidFill>
              </a:rPr>
              <a:pPr>
                <a:defRPr/>
              </a:pPr>
              <a:t>16</a:t>
            </a:fld>
            <a:endParaRPr lang="it-IT">
              <a:solidFill>
                <a:prstClr val="black"/>
              </a:solidFill>
            </a:endParaRPr>
          </a:p>
        </p:txBody>
      </p:sp>
      <p:sp>
        <p:nvSpPr>
          <p:cNvPr id="5" name="CasellaDiTesto 4"/>
          <p:cNvSpPr txBox="1"/>
          <p:nvPr/>
        </p:nvSpPr>
        <p:spPr>
          <a:xfrm>
            <a:off x="-3457311" y="2645615"/>
            <a:ext cx="184666" cy="646331"/>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2800476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a:latin typeface="Arial"/>
                <a:cs typeface="Arial"/>
              </a:rPr>
              <a:t>... ha speso seicento milioni per comprare 1600 nuovi autobus ecologici. Poi uno va a leggere l’articolo e trova che ....</a:t>
            </a: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pPr>
                <a:defRPr/>
              </a:pPr>
              <a:t>17</a:t>
            </a:fld>
            <a:endParaRPr lang="it-IT"/>
          </a:p>
        </p:txBody>
      </p:sp>
    </p:spTree>
    <p:extLst>
      <p:ext uri="{BB962C8B-B14F-4D97-AF65-F5344CB8AC3E}">
        <p14:creationId xmlns:p14="http://schemas.microsoft.com/office/powerpoint/2010/main" val="1390029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200">
                <a:solidFill>
                  <a:schemeClr val="tx1"/>
                </a:solidFill>
                <a:effectLst/>
                <a:latin typeface="Arial"/>
                <a:cs typeface="Arial"/>
              </a:rPr>
              <a:t> </a:t>
            </a:r>
            <a:r>
              <a:rPr lang="it-IT" sz="2000" kern="1200">
                <a:solidFill>
                  <a:schemeClr val="tx1"/>
                </a:solidFill>
                <a:effectLst/>
                <a:latin typeface="Arial"/>
                <a:cs typeface="Arial"/>
              </a:rPr>
              <a:t>In effetti ENI e con Eni tutte le altre compagnie petrolifere vogliono continuare a usare i combustibili fossili, metano,  petrolio e persino carbone, come mostra questo grafico. Allo stesso tempo sostengono che non immetteranno più in atmosfera CO2, in accordo con l’accordo di Parigi secondo il quale  bisognerebbe smettere di usare ifossili entro il 2050. Pensano di fare in questo modo</a:t>
            </a:r>
          </a:p>
          <a:p>
            <a:r>
              <a:rPr lang="it-IT" sz="2000" kern="1200">
                <a:solidFill>
                  <a:schemeClr val="tx1"/>
                </a:solidFill>
                <a:effectLst/>
                <a:latin typeface="Arial"/>
                <a:cs typeface="Arial"/>
              </a:rPr>
              <a:t> (</a:t>
            </a:r>
            <a:r>
              <a:rPr lang="it-IT" sz="2000" i="1" kern="1200">
                <a:solidFill>
                  <a:schemeClr val="tx1"/>
                </a:solidFill>
                <a:effectLst/>
                <a:latin typeface="Arial"/>
                <a:cs typeface="Arial"/>
              </a:rPr>
              <a:t>cattura e stoccaggio di anidride carbonica, CO2</a:t>
            </a:r>
            <a:r>
              <a:rPr lang="it-IT" sz="2000" kern="1200">
                <a:solidFill>
                  <a:schemeClr val="tx1"/>
                </a:solidFill>
                <a:effectLst/>
                <a:latin typeface="Arial"/>
                <a:cs typeface="Arial"/>
              </a:rPr>
              <a:t>) che Eni ha in progetto di costruire a Ravenna. </a:t>
            </a:r>
            <a:endParaRPr lang="it-IT" sz="2000" dirty="0" smtClean="0"/>
          </a:p>
        </p:txBody>
      </p:sp>
      <p:sp>
        <p:nvSpPr>
          <p:cNvPr id="4" name="Segnaposto numero diapositiva 3"/>
          <p:cNvSpPr>
            <a:spLocks noGrp="1"/>
          </p:cNvSpPr>
          <p:nvPr>
            <p:ph type="sldNum" sz="quarter" idx="10"/>
          </p:nvPr>
        </p:nvSpPr>
        <p:spPr/>
        <p:txBody>
          <a:bodyPr/>
          <a:lstStyle/>
          <a:p>
            <a:pPr>
              <a:defRPr/>
            </a:pPr>
            <a:fld id="{E1C64B13-26E5-1548-8AD8-3B8BACB40F05}" type="slidenum">
              <a:rPr lang="it-IT" smtClean="0"/>
              <a:pPr>
                <a:defRPr/>
              </a:pPr>
              <a:t>18</a:t>
            </a:fld>
            <a:endParaRPr lang="it-IT"/>
          </a:p>
        </p:txBody>
      </p:sp>
    </p:spTree>
    <p:extLst>
      <p:ext uri="{BB962C8B-B14F-4D97-AF65-F5344CB8AC3E}">
        <p14:creationId xmlns:p14="http://schemas.microsoft.com/office/powerpoint/2010/main" val="1382764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kern="1200">
                <a:solidFill>
                  <a:schemeClr val="tx1"/>
                </a:solidFill>
                <a:effectLst/>
                <a:latin typeface="Arial"/>
                <a:cs typeface="Arial"/>
              </a:rPr>
              <a:t>Continuare ad usare i combustibili fossili per poi catturare e sotterrare la CO2 prodotta </a:t>
            </a:r>
            <a:r>
              <a:rPr lang="it-IT" sz="2000" kern="1200">
                <a:solidFill>
                  <a:srgbClr val="005800"/>
                </a:solidFill>
                <a:effectLst/>
                <a:latin typeface="Arial"/>
                <a:cs typeface="Arial"/>
              </a:rPr>
              <a:t>è un progetto  fuori da ogni logica di transizione energetica</a:t>
            </a:r>
            <a:r>
              <a:rPr lang="it-IT" sz="2000" kern="1200">
                <a:solidFill>
                  <a:schemeClr val="tx1"/>
                </a:solidFill>
                <a:effectLst/>
                <a:latin typeface="Arial"/>
                <a:cs typeface="Arial"/>
              </a:rPr>
              <a:t>, la sua fattibilità non è affatto garantita ed è caratterizzato da alti costi e rischi ambientali, soprattutto se lo </a:t>
            </a:r>
            <a:r>
              <a:rPr lang="it-IT" sz="2000" i="1" kern="1200">
                <a:solidFill>
                  <a:schemeClr val="tx1"/>
                </a:solidFill>
                <a:effectLst/>
                <a:latin typeface="Arial"/>
                <a:cs typeface="Arial"/>
              </a:rPr>
              <a:t>stoccaggio </a:t>
            </a:r>
            <a:r>
              <a:rPr lang="it-IT" sz="2000" kern="1200">
                <a:solidFill>
                  <a:schemeClr val="tx1"/>
                </a:solidFill>
                <a:effectLst/>
                <a:latin typeface="Arial"/>
                <a:cs typeface="Arial"/>
              </a:rPr>
              <a:t>avviene in zone sismiche o a forte subsidenza come la costa ravennate. Fra pochi anni sarà evidente che si tratta di un progetto fuori luogo e fuori tempo. </a:t>
            </a:r>
          </a:p>
          <a:p>
            <a:r>
              <a:rPr lang="it-IT" sz="2000">
                <a:latin typeface="Arial"/>
                <a:cs typeface="Arial"/>
              </a:rPr>
              <a:t>Su questo argomento noi di Energia per litalia abbiamo scritto lettere ai giornali .... E io ho scritto una lettera al pres. che ho avuto modo di </a:t>
            </a:r>
          </a:p>
          <a:p>
            <a:endParaRPr lang="it-IT" sz="1800" dirty="0" smtClean="0">
              <a:solidFill>
                <a:srgbClr val="C53852"/>
              </a:solidFill>
              <a:latin typeface="Arial"/>
              <a:cs typeface="Arial"/>
            </a:endParaRPr>
          </a:p>
          <a:p>
            <a:endParaRPr lang="it-IT" sz="2000" dirty="0">
              <a:solidFill>
                <a:srgbClr val="C53852"/>
              </a:solidFill>
              <a:latin typeface="Calibri"/>
              <a:ea typeface="ＭＳ Ｐゴシック" charset="0"/>
              <a:cs typeface="Calibri"/>
            </a:endParaRPr>
          </a:p>
          <a:p>
            <a:endParaRPr lang="it-IT" sz="2000" dirty="0" smtClean="0">
              <a:solidFill>
                <a:srgbClr val="C53852"/>
              </a:solidFill>
              <a:latin typeface="Calibri"/>
              <a:ea typeface="ＭＳ Ｐゴシック" charset="0"/>
              <a:cs typeface="Calibri"/>
            </a:endParaRPr>
          </a:p>
          <a:p>
            <a:endParaRPr lang="it-IT" sz="2000" dirty="0" smtClean="0">
              <a:latin typeface="Calibri"/>
              <a:cs typeface="Calibri"/>
            </a:endParaRPr>
          </a:p>
          <a:p>
            <a:endParaRPr lang="it-IT" dirty="0"/>
          </a:p>
          <a:p>
            <a:endParaRPr lang="it-IT" dirty="0" smtClean="0"/>
          </a:p>
        </p:txBody>
      </p:sp>
      <p:sp>
        <p:nvSpPr>
          <p:cNvPr id="4" name="Segnaposto numero diapositiva 3"/>
          <p:cNvSpPr>
            <a:spLocks noGrp="1"/>
          </p:cNvSpPr>
          <p:nvPr>
            <p:ph type="sldNum" sz="quarter" idx="10"/>
          </p:nvPr>
        </p:nvSpPr>
        <p:spPr/>
        <p:txBody>
          <a:bodyPr/>
          <a:lstStyle/>
          <a:p>
            <a:pPr>
              <a:defRPr/>
            </a:pPr>
            <a:fld id="{E1C64B13-26E5-1548-8AD8-3B8BACB40F05}" type="slidenum">
              <a:rPr lang="it-IT" smtClean="0"/>
              <a:pPr>
                <a:defRPr/>
              </a:pPr>
              <a:t>19</a:t>
            </a:fld>
            <a:endParaRPr lang="it-IT"/>
          </a:p>
        </p:txBody>
      </p:sp>
    </p:spTree>
    <p:extLst>
      <p:ext uri="{BB962C8B-B14F-4D97-AF65-F5344CB8AC3E}">
        <p14:creationId xmlns:p14="http://schemas.microsoft.com/office/powerpoint/2010/main" val="1382764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2000">
                <a:latin typeface="+mn-lt"/>
                <a:cs typeface="Calibri"/>
              </a:rPr>
              <a:t>Pensiamo sia stata un’ottima </a:t>
            </a:r>
            <a:r>
              <a:rPr lang="en-GB" sz="2000">
                <a:solidFill>
                  <a:srgbClr val="932613"/>
                </a:solidFill>
                <a:latin typeface="+mn-lt"/>
                <a:cs typeface="Calibri"/>
              </a:rPr>
              <a:t>idea </a:t>
            </a:r>
            <a:r>
              <a:rPr lang="en-GB" sz="2000" b="1">
                <a:solidFill>
                  <a:srgbClr val="932613"/>
                </a:solidFill>
                <a:latin typeface="+mn-lt"/>
                <a:cs typeface="Calibri"/>
              </a:rPr>
              <a:t>unire in un patto </a:t>
            </a:r>
            <a:r>
              <a:rPr lang="en-GB" sz="2000">
                <a:solidFill>
                  <a:srgbClr val="932613"/>
                </a:solidFill>
                <a:latin typeface="+mn-lt"/>
                <a:cs typeface="Calibri"/>
              </a:rPr>
              <a:t>Lavoro e Clima, </a:t>
            </a:r>
            <a:r>
              <a:rPr lang="en-GB" sz="2000">
                <a:latin typeface="+mn-lt"/>
                <a:cs typeface="Calibri"/>
              </a:rPr>
              <a:t>perché sono le due cose più importanti di cui </a:t>
            </a:r>
            <a:r>
              <a:rPr lang="en-GB" sz="2000">
                <a:solidFill>
                  <a:srgbClr val="932613"/>
                </a:solidFill>
                <a:latin typeface="+mn-lt"/>
                <a:cs typeface="Calibri"/>
              </a:rPr>
              <a:t>dobbiamo!</a:t>
            </a:r>
            <a:r>
              <a:rPr lang="en-GB" sz="2000" b="1">
                <a:solidFill>
                  <a:srgbClr val="932613"/>
                </a:solidFill>
                <a:latin typeface="+mn-lt"/>
                <a:cs typeface="Calibri"/>
              </a:rPr>
              <a:t>. 1.</a:t>
            </a:r>
            <a:r>
              <a:rPr lang="en-GB" sz="2000">
                <a:solidFill>
                  <a:srgbClr val="932613"/>
                </a:solidFill>
                <a:latin typeface="+mn-lt"/>
                <a:cs typeface="Calibri"/>
              </a:rPr>
              <a:t>  </a:t>
            </a:r>
            <a:r>
              <a:rPr lang="en-GB" sz="2000" b="1">
                <a:solidFill>
                  <a:srgbClr val="932613"/>
                </a:solidFill>
                <a:latin typeface="+mn-lt"/>
                <a:cs typeface="Calibri"/>
              </a:rPr>
              <a:t>occuparci</a:t>
            </a:r>
            <a:r>
              <a:rPr lang="en-GB" sz="2000" b="1" baseline="0">
                <a:solidFill>
                  <a:srgbClr val="932613"/>
                </a:solidFill>
                <a:latin typeface="+mn-lt"/>
                <a:cs typeface="Calibri"/>
              </a:rPr>
              <a:t> mentre </a:t>
            </a:r>
            <a:r>
              <a:rPr lang="en-GB" sz="2000" b="1" baseline="0">
                <a:latin typeface="+mn-lt"/>
                <a:cs typeface="Calibri"/>
              </a:rPr>
              <a:t>usciamo </a:t>
            </a:r>
            <a:r>
              <a:rPr lang="en-GB" sz="2000" baseline="0">
                <a:latin typeface="+mn-lt"/>
                <a:cs typeface="Calibri"/>
              </a:rPr>
              <a:t>(si spera) dalla </a:t>
            </a:r>
            <a:r>
              <a:rPr lang="en-GB" sz="2000" b="1" baseline="0">
                <a:latin typeface="+mn-lt"/>
                <a:cs typeface="Calibri"/>
              </a:rPr>
              <a:t>crisi</a:t>
            </a:r>
            <a:r>
              <a:rPr lang="en-GB" sz="2000" baseline="0">
                <a:latin typeface="+mn-lt"/>
                <a:cs typeface="Calibri"/>
              </a:rPr>
              <a:t> pademica.</a:t>
            </a:r>
          </a:p>
          <a:p>
            <a:pPr marL="0" indent="0">
              <a:buNone/>
            </a:pPr>
            <a:r>
              <a:rPr lang="en-GB" sz="2000" b="1" baseline="0">
                <a:latin typeface="+mn-lt"/>
                <a:cs typeface="Calibri"/>
              </a:rPr>
              <a:t>3</a:t>
            </a:r>
            <a:r>
              <a:rPr lang="en-GB" sz="2000" baseline="0">
                <a:latin typeface="+mn-lt"/>
                <a:cs typeface="Calibri"/>
              </a:rPr>
              <a:t>. La storia insegna che ogni crisi è un’opportunità </a:t>
            </a:r>
            <a:r>
              <a:rPr lang="en-GB" sz="2000" b="1" baseline="0">
                <a:latin typeface="+mn-lt"/>
                <a:cs typeface="Calibri"/>
              </a:rPr>
              <a:t>per cambiare, per modificare positivamente </a:t>
            </a:r>
            <a:r>
              <a:rPr lang="en-GB" sz="2000" baseline="0">
                <a:latin typeface="+mn-lt"/>
                <a:cs typeface="Calibri"/>
              </a:rPr>
              <a:t>le cose che già prima della crisi non funzionavano, </a:t>
            </a:r>
            <a:r>
              <a:rPr lang="en-GB" sz="2000" b="1" baseline="0">
                <a:latin typeface="+mn-lt"/>
                <a:cs typeface="Calibri"/>
              </a:rPr>
              <a:t>e come giustamente dice il titolo di questo incontro </a:t>
            </a:r>
            <a:r>
              <a:rPr lang="en-GB" sz="2000" baseline="0">
                <a:latin typeface="+mn-lt"/>
                <a:cs typeface="Calibri"/>
              </a:rPr>
              <a:t>non dobbiamo sprecare questa opportunità. </a:t>
            </a:r>
          </a:p>
          <a:p>
            <a:pPr marL="0" indent="0">
              <a:buNone/>
            </a:pPr>
            <a:r>
              <a:rPr lang="en-GB" sz="2000" b="1" baseline="0">
                <a:latin typeface="+mn-lt"/>
                <a:cs typeface="Calibri"/>
              </a:rPr>
              <a:t>4.</a:t>
            </a:r>
            <a:r>
              <a:rPr lang="en-GB" sz="2000" baseline="0">
                <a:latin typeface="+mn-lt"/>
                <a:cs typeface="Calibri"/>
              </a:rPr>
              <a:t> Ancor prima della pandemia il nostro sistema era </a:t>
            </a:r>
            <a:r>
              <a:rPr lang="en-GB" sz="2000" baseline="0">
                <a:solidFill>
                  <a:srgbClr val="932613"/>
                </a:solidFill>
                <a:latin typeface="+mn-lt"/>
                <a:cs typeface="Calibri"/>
              </a:rPr>
              <a:t>insostenibile dal punto di vista ecologico e sociale</a:t>
            </a:r>
            <a:r>
              <a:rPr lang="en-GB" sz="2000" baseline="0">
                <a:latin typeface="+mn-lt"/>
                <a:cs typeface="Calibri"/>
              </a:rPr>
              <a:t>. Bisogna cogliere l’occasione dell’uscita dalla pandemia per contribuire a risolvere questi grandi problemi</a:t>
            </a:r>
            <a:endParaRPr lang="en-GB" sz="2000">
              <a:latin typeface="+mn-lt"/>
              <a:cs typeface="Calibri"/>
            </a:endParaRP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pPr>
                <a:defRPr/>
              </a:pPr>
              <a:t>2</a:t>
            </a:fld>
            <a:endParaRPr lang="it-IT"/>
          </a:p>
        </p:txBody>
      </p:sp>
    </p:spTree>
    <p:extLst>
      <p:ext uri="{BB962C8B-B14F-4D97-AF65-F5344CB8AC3E}">
        <p14:creationId xmlns:p14="http://schemas.microsoft.com/office/powerpoint/2010/main" val="1517528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a:latin typeface="Arial"/>
                <a:cs typeface="Arial"/>
              </a:rPr>
              <a:t>Ve la leggo perché c’è una notizia interessante di cui ENI non parla: </a:t>
            </a: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pPr>
                <a:defRPr/>
              </a:pPr>
              <a:t>20</a:t>
            </a:fld>
            <a:endParaRPr lang="it-IT"/>
          </a:p>
        </p:txBody>
      </p:sp>
    </p:spTree>
    <p:extLst>
      <p:ext uri="{BB962C8B-B14F-4D97-AF65-F5344CB8AC3E}">
        <p14:creationId xmlns:p14="http://schemas.microsoft.com/office/powerpoint/2010/main" val="3999283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a:latin typeface="Arial"/>
                <a:cs typeface="Arial"/>
              </a:rPr>
              <a:t>Le compagnie petrolifere hanno bisogn che rimanga in vita il motore a combustione, perché se si passa ai veicoli con motore elettrico, sono fuori mercato.</a:t>
            </a:r>
          </a:p>
          <a:p>
            <a:r>
              <a:rPr lang="it-IT" sz="2000">
                <a:latin typeface="Arial"/>
                <a:cs typeface="Arial"/>
              </a:rPr>
              <a:t>Bisogna sapare che il motore elettrico ha molti vantaggi rispetto al motore a combustione:  </a:t>
            </a: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pPr>
                <a:defRPr/>
              </a:pPr>
              <a:t>21</a:t>
            </a:fld>
            <a:endParaRPr lang="it-IT"/>
          </a:p>
        </p:txBody>
      </p:sp>
    </p:spTree>
    <p:extLst>
      <p:ext uri="{BB962C8B-B14F-4D97-AF65-F5344CB8AC3E}">
        <p14:creationId xmlns:p14="http://schemas.microsoft.com/office/powerpoint/2010/main" val="1795731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2000" dirty="0" smtClean="0">
              <a:latin typeface="Calibri"/>
              <a:cs typeface="Calibri"/>
            </a:endParaRPr>
          </a:p>
          <a:p>
            <a:r>
              <a:rPr lang="mr-IN" sz="2000" dirty="0" smtClean="0">
                <a:latin typeface="Calibri"/>
                <a:cs typeface="Calibri"/>
              </a:rPr>
              <a:t>…</a:t>
            </a:r>
            <a:r>
              <a:rPr lang="it-IT" sz="2000" dirty="0" smtClean="0">
                <a:latin typeface="Calibri"/>
                <a:cs typeface="Calibri"/>
              </a:rPr>
              <a:t>.a parte il fatto che non produce CO2 e sostanze </a:t>
            </a:r>
            <a:r>
              <a:rPr lang="it-IT" sz="2000" dirty="0" smtClean="0">
                <a:solidFill>
                  <a:srgbClr val="932613"/>
                </a:solidFill>
                <a:latin typeface="Arial"/>
                <a:cs typeface="Arial"/>
              </a:rPr>
              <a:t>inquinanti .</a:t>
            </a:r>
            <a:r>
              <a:rPr lang="it-IT" sz="2000" baseline="0" dirty="0" smtClean="0">
                <a:solidFill>
                  <a:srgbClr val="932613"/>
                </a:solidFill>
                <a:latin typeface="Arial"/>
                <a:cs typeface="Arial"/>
              </a:rPr>
              <a:t> Per mantenere in vita i motori a combustione ENI e le altre compagnie petrolifere appoggiano l’uso dei biocombustibili,</a:t>
            </a:r>
            <a:endParaRPr lang="it-IT" sz="2000" dirty="0">
              <a:solidFill>
                <a:srgbClr val="932613"/>
              </a:solidFill>
              <a:latin typeface="Arial"/>
              <a:cs typeface="Arial"/>
            </a:endParaRPr>
          </a:p>
        </p:txBody>
      </p:sp>
      <p:sp>
        <p:nvSpPr>
          <p:cNvPr id="4" name="Segnaposto numero diapositiva 3"/>
          <p:cNvSpPr>
            <a:spLocks noGrp="1"/>
          </p:cNvSpPr>
          <p:nvPr>
            <p:ph type="sldNum" sz="quarter" idx="10"/>
          </p:nvPr>
        </p:nvSpPr>
        <p:spPr/>
        <p:txBody>
          <a:bodyPr/>
          <a:lstStyle/>
          <a:p>
            <a:pPr>
              <a:defRPr/>
            </a:pPr>
            <a:fld id="{E1C64B13-26E5-1548-8AD8-3B8BACB40F05}" type="slidenum">
              <a:rPr lang="it-IT" smtClean="0">
                <a:solidFill>
                  <a:prstClr val="black"/>
                </a:solidFill>
              </a:rPr>
              <a:pPr>
                <a:defRPr/>
              </a:pPr>
              <a:t>22</a:t>
            </a:fld>
            <a:endParaRPr lang="it-IT">
              <a:solidFill>
                <a:prstClr val="black"/>
              </a:solidFill>
            </a:endParaRPr>
          </a:p>
        </p:txBody>
      </p:sp>
    </p:spTree>
    <p:extLst>
      <p:ext uri="{BB962C8B-B14F-4D97-AF65-F5344CB8AC3E}">
        <p14:creationId xmlns:p14="http://schemas.microsoft.com/office/powerpoint/2010/main" val="3561665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egnaposto immagine diapositiva 1"/>
          <p:cNvSpPr>
            <a:spLocks noGrp="1" noRot="1" noChangeAspect="1"/>
          </p:cNvSpPr>
          <p:nvPr>
            <p:ph type="sldImg"/>
          </p:nvPr>
        </p:nvSpPr>
        <p:spPr>
          <a:ln/>
        </p:spPr>
      </p:sp>
      <p:sp>
        <p:nvSpPr>
          <p:cNvPr id="3" name="Segnaposto note 2"/>
          <p:cNvSpPr>
            <a:spLocks noGrp="1"/>
          </p:cNvSpPr>
          <p:nvPr>
            <p:ph type="body" idx="1"/>
          </p:nvPr>
        </p:nvSpPr>
        <p:spPr/>
        <p:txBody>
          <a:bodyPr/>
          <a:lstStyle/>
          <a:p>
            <a:pPr>
              <a:defRPr/>
            </a:pPr>
            <a:r>
              <a:rPr lang="it-IT" sz="2000" dirty="0">
                <a:latin typeface="Calibri"/>
                <a:cs typeface="Calibri"/>
              </a:rPr>
              <a:t>Fra le centinaia di pagine pubblicitarie di </a:t>
            </a:r>
            <a:r>
              <a:rPr lang="it-IT" sz="2000" dirty="0" err="1">
                <a:latin typeface="Calibri"/>
                <a:cs typeface="Calibri"/>
              </a:rPr>
              <a:t>eni</a:t>
            </a:r>
            <a:r>
              <a:rPr lang="it-IT" sz="2000" dirty="0">
                <a:latin typeface="Calibri"/>
                <a:cs typeface="Calibri"/>
              </a:rPr>
              <a:t> sui maggiori quotidiani </a:t>
            </a:r>
            <a:r>
              <a:rPr lang="mr-IN" sz="2000" dirty="0">
                <a:latin typeface="Calibri"/>
                <a:cs typeface="Calibri"/>
              </a:rPr>
              <a:t>…</a:t>
            </a:r>
            <a:r>
              <a:rPr lang="it-IT" sz="2000" dirty="0">
                <a:latin typeface="Calibri"/>
                <a:cs typeface="Calibri"/>
              </a:rPr>
              <a:t>.</a:t>
            </a:r>
          </a:p>
          <a:p>
            <a:pPr>
              <a:defRPr/>
            </a:pPr>
            <a:endParaRPr lang="it-IT" sz="2000" dirty="0">
              <a:latin typeface="Calibri"/>
              <a:cs typeface="Calibri"/>
            </a:endParaRPr>
          </a:p>
          <a:p>
            <a:pPr>
              <a:defRPr/>
            </a:pPr>
            <a:r>
              <a:rPr lang="it-IT" sz="2000" dirty="0">
                <a:latin typeface="+mn-lt"/>
              </a:rPr>
              <a:t>Nulla da obiettare sul </a:t>
            </a:r>
            <a:r>
              <a:rPr lang="it-IT" sz="2000" dirty="0" err="1">
                <a:latin typeface="+mn-lt"/>
              </a:rPr>
              <a:t>biometano</a:t>
            </a:r>
            <a:r>
              <a:rPr lang="it-IT" sz="2000" dirty="0">
                <a:latin typeface="+mn-lt"/>
              </a:rPr>
              <a:t> ottenuto da prodotti di scarto, ma in realtà i biocombustibili oggi li fanno in gran parte con colture dedicate, sottraendo terra al cibo e alle foreste.</a:t>
            </a:r>
          </a:p>
          <a:p>
            <a:pPr>
              <a:defRPr/>
            </a:pPr>
            <a:endParaRPr lang="it-IT" sz="2000" dirty="0">
              <a:latin typeface="Calibri"/>
              <a:cs typeface="Calibri"/>
            </a:endParaRPr>
          </a:p>
        </p:txBody>
      </p:sp>
      <p:sp>
        <p:nvSpPr>
          <p:cNvPr id="32051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sz="2400">
                <a:solidFill>
                  <a:schemeClr val="tx1"/>
                </a:solidFill>
                <a:latin typeface="Times New Roman" charset="0"/>
                <a:ea typeface="ＭＳ Ｐゴシック" charset="0"/>
                <a:cs typeface="ＭＳ Ｐゴシック" charset="0"/>
              </a:defRPr>
            </a:lvl1pPr>
            <a:lvl2pPr marL="742950" indent="-285750" defTabSz="941388" eaLnBrk="0" hangingPunct="0">
              <a:defRPr sz="2400">
                <a:solidFill>
                  <a:schemeClr val="tx1"/>
                </a:solidFill>
                <a:latin typeface="Times New Roman" charset="0"/>
                <a:ea typeface="ＭＳ Ｐゴシック" charset="0"/>
              </a:defRPr>
            </a:lvl2pPr>
            <a:lvl3pPr marL="1143000" indent="-228600" defTabSz="941388" eaLnBrk="0" hangingPunct="0">
              <a:defRPr sz="2400">
                <a:solidFill>
                  <a:schemeClr val="tx1"/>
                </a:solidFill>
                <a:latin typeface="Times New Roman" charset="0"/>
                <a:ea typeface="ＭＳ Ｐゴシック" charset="0"/>
              </a:defRPr>
            </a:lvl3pPr>
            <a:lvl4pPr marL="1600200" indent="-228600" defTabSz="941388" eaLnBrk="0" hangingPunct="0">
              <a:defRPr sz="2400">
                <a:solidFill>
                  <a:schemeClr val="tx1"/>
                </a:solidFill>
                <a:latin typeface="Times New Roman" charset="0"/>
                <a:ea typeface="ＭＳ Ｐゴシック" charset="0"/>
              </a:defRPr>
            </a:lvl4pPr>
            <a:lvl5pPr marL="2057400" indent="-228600" defTabSz="941388" eaLnBrk="0" hangingPunct="0">
              <a:defRPr sz="2400">
                <a:solidFill>
                  <a:schemeClr val="tx1"/>
                </a:solidFill>
                <a:latin typeface="Times New Roman" charset="0"/>
                <a:ea typeface="ＭＳ Ｐゴシック" charset="0"/>
              </a:defRPr>
            </a:lvl5pPr>
            <a:lvl6pPr marL="2514600" indent="-228600" defTabSz="9413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413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413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4138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410A55-3A7F-8149-839D-334C963648C7}" type="slidenum">
              <a:rPr lang="it-IT" sz="1200"/>
              <a:pPr eaLnBrk="1" hangingPunct="1"/>
              <a:t>23</a:t>
            </a:fld>
            <a:endParaRPr lang="it-IT"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it-IT" sz="2000" dirty="0" smtClean="0">
              <a:latin typeface="Arial"/>
              <a:cs typeface="Arial"/>
            </a:endParaRPr>
          </a:p>
          <a:p>
            <a:r>
              <a:rPr lang="it-IT" sz="2000" dirty="0">
                <a:latin typeface="Calibri"/>
                <a:cs typeface="Calibri"/>
              </a:rPr>
              <a:t>Scarto: </a:t>
            </a:r>
            <a:r>
              <a:rPr lang="it-IT" sz="2000" dirty="0" err="1">
                <a:latin typeface="Calibri"/>
                <a:cs typeface="Calibri"/>
              </a:rPr>
              <a:t>biometano</a:t>
            </a:r>
            <a:endParaRPr lang="it-IT" sz="2000" dirty="0">
              <a:latin typeface="Calibri"/>
              <a:cs typeface="Calibri"/>
            </a:endParaRPr>
          </a:p>
          <a:p>
            <a:r>
              <a:rPr lang="it-IT" sz="2000" dirty="0">
                <a:latin typeface="Calibri"/>
                <a:cs typeface="Calibri"/>
              </a:rPr>
              <a:t>Prodotti dedicati </a:t>
            </a:r>
            <a:r>
              <a:rPr lang="it-IT" sz="2000" dirty="0" err="1">
                <a:latin typeface="Calibri"/>
                <a:cs typeface="Calibri"/>
              </a:rPr>
              <a:t>bioetanolo</a:t>
            </a:r>
            <a:r>
              <a:rPr lang="it-IT" sz="2000" dirty="0">
                <a:latin typeface="Calibri"/>
                <a:cs typeface="Calibri"/>
              </a:rPr>
              <a:t>, </a:t>
            </a:r>
            <a:r>
              <a:rPr lang="it-IT" sz="2000" dirty="0">
                <a:solidFill>
                  <a:srgbClr val="932613"/>
                </a:solidFill>
                <a:latin typeface="Calibri"/>
                <a:cs typeface="Calibri"/>
              </a:rPr>
              <a:t>biodiesel</a:t>
            </a:r>
          </a:p>
          <a:p>
            <a:pPr marL="0" marR="0" indent="0" algn="l" defTabSz="914400" rtl="0" eaLnBrk="0" fontAlgn="base" latinLnBrk="0" hangingPunct="0">
              <a:lnSpc>
                <a:spcPct val="100000"/>
              </a:lnSpc>
              <a:spcBef>
                <a:spcPct val="30000"/>
              </a:spcBef>
              <a:spcAft>
                <a:spcPct val="0"/>
              </a:spcAft>
              <a:buClrTx/>
              <a:buSzTx/>
              <a:buFontTx/>
              <a:buNone/>
              <a:tabLst/>
              <a:defRPr/>
            </a:pPr>
            <a:endParaRPr lang="it-IT" sz="2000"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it-IT" sz="2000" dirty="0" err="1" smtClean="0">
                <a:latin typeface="Arial"/>
                <a:cs typeface="Arial"/>
              </a:rPr>
              <a:t>Bioetanolo</a:t>
            </a:r>
            <a:r>
              <a:rPr lang="it-IT" sz="2000" dirty="0" smtClean="0">
                <a:latin typeface="Arial"/>
                <a:cs typeface="Arial"/>
              </a:rPr>
              <a:t> da cellulosa: studi in fase avanzata</a:t>
            </a:r>
            <a:endParaRPr lang="it-IT" sz="2000" baseline="30000" dirty="0" smtClean="0">
              <a:latin typeface="Arial"/>
              <a:cs typeface="Arial"/>
            </a:endParaRPr>
          </a:p>
          <a:p>
            <a:endParaRPr lang="en-US" dirty="0"/>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smtClean="0">
                <a:solidFill>
                  <a:prstClr val="black"/>
                </a:solidFill>
              </a:rPr>
              <a:pPr>
                <a:defRPr/>
              </a:pPr>
              <a:t>24</a:t>
            </a:fld>
            <a:endParaRPr lang="it-IT">
              <a:solidFill>
                <a:prstClr val="black"/>
              </a:solidFill>
            </a:endParaRPr>
          </a:p>
        </p:txBody>
      </p:sp>
    </p:spTree>
    <p:extLst>
      <p:ext uri="{BB962C8B-B14F-4D97-AF65-F5344CB8AC3E}">
        <p14:creationId xmlns:p14="http://schemas.microsoft.com/office/powerpoint/2010/main" val="2465121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eaLnBrk="1" hangingPunct="1">
              <a:spcBef>
                <a:spcPct val="0"/>
              </a:spcBef>
            </a:pPr>
            <a:r>
              <a:rPr lang="it-IT" sz="2000" dirty="0">
                <a:solidFill>
                  <a:srgbClr val="000000"/>
                </a:solidFill>
                <a:latin typeface="Arial"/>
                <a:cs typeface="Arial"/>
              </a:rPr>
              <a:t>Miscela di diesel fossile addizionato per il 10% di biodiesel spacciato per combustibile Verde</a:t>
            </a:r>
            <a:endParaRPr lang="it-IT" sz="2000" dirty="0">
              <a:solidFill>
                <a:srgbClr val="0000FF"/>
              </a:solidFill>
              <a:latin typeface="Arial"/>
              <a:cs typeface="Arial"/>
            </a:endParaRPr>
          </a:p>
          <a:p>
            <a:endParaRPr lang="it-IT" sz="2000" dirty="0">
              <a:latin typeface="Arial"/>
              <a:cs typeface="Arial"/>
            </a:endParaRPr>
          </a:p>
        </p:txBody>
      </p:sp>
      <p:sp>
        <p:nvSpPr>
          <p:cNvPr id="4" name="Segnaposto numero diapositiva 3"/>
          <p:cNvSpPr>
            <a:spLocks noGrp="1"/>
          </p:cNvSpPr>
          <p:nvPr>
            <p:ph type="sldNum" sz="quarter" idx="10"/>
          </p:nvPr>
        </p:nvSpPr>
        <p:spPr/>
        <p:txBody>
          <a:bodyPr/>
          <a:lstStyle/>
          <a:p>
            <a:pPr>
              <a:defRPr/>
            </a:pPr>
            <a:fld id="{E1C64B13-26E5-1548-8AD8-3B8BACB40F05}" type="slidenum">
              <a:rPr lang="it-IT"/>
              <a:pPr>
                <a:defRPr/>
              </a:pPr>
              <a:t>25</a:t>
            </a:fld>
            <a:endParaRPr lang="it-IT"/>
          </a:p>
        </p:txBody>
      </p:sp>
    </p:spTree>
    <p:extLst>
      <p:ext uri="{BB962C8B-B14F-4D97-AF65-F5344CB8AC3E}">
        <p14:creationId xmlns:p14="http://schemas.microsoft.com/office/powerpoint/2010/main" val="622989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Placeholder 2"/>
          <p:cNvSpPr>
            <a:spLocks noGrp="1" noRot="1" noChangeAspect="1" noChangeArrowheads="1"/>
          </p:cNvSpPr>
          <p:nvPr>
            <p:ph type="sldImg"/>
          </p:nvPr>
        </p:nvSpPr>
        <p:spPr>
          <a:solidFill>
            <a:srgbClr val="FFFFFF"/>
          </a:solidFill>
          <a:ln/>
        </p:spPr>
      </p:sp>
      <p:sp>
        <p:nvSpPr>
          <p:cNvPr id="150530" name="Placeholder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it-IT" sz="2000" dirty="0">
                <a:solidFill>
                  <a:srgbClr val="000000"/>
                </a:solidFill>
                <a:latin typeface="Arial"/>
                <a:cs typeface="Arial"/>
              </a:rPr>
              <a:t>At </a:t>
            </a:r>
            <a:r>
              <a:rPr lang="it-IT" sz="2000" dirty="0" err="1">
                <a:solidFill>
                  <a:srgbClr val="000000"/>
                </a:solidFill>
                <a:latin typeface="Arial"/>
                <a:cs typeface="Arial"/>
              </a:rPr>
              <a:t>least</a:t>
            </a:r>
            <a:r>
              <a:rPr lang="it-IT" sz="2000" dirty="0">
                <a:solidFill>
                  <a:srgbClr val="000000"/>
                </a:solidFill>
                <a:latin typeface="Arial"/>
                <a:cs typeface="Arial"/>
              </a:rPr>
              <a:t> 50% of the </a:t>
            </a:r>
            <a:r>
              <a:rPr lang="it-IT" sz="2000" dirty="0" err="1">
                <a:solidFill>
                  <a:srgbClr val="000000"/>
                </a:solidFill>
                <a:latin typeface="Arial"/>
                <a:cs typeface="Arial"/>
              </a:rPr>
              <a:t>energy</a:t>
            </a:r>
            <a:r>
              <a:rPr lang="it-IT" sz="2000" dirty="0">
                <a:solidFill>
                  <a:srgbClr val="000000"/>
                </a:solidFill>
                <a:latin typeface="Arial"/>
                <a:cs typeface="Arial"/>
              </a:rPr>
              <a:t> </a:t>
            </a:r>
            <a:r>
              <a:rPr lang="it-IT" sz="2000" dirty="0" err="1">
                <a:solidFill>
                  <a:srgbClr val="000000"/>
                </a:solidFill>
                <a:latin typeface="Arial"/>
                <a:cs typeface="Arial"/>
              </a:rPr>
              <a:t>stored</a:t>
            </a:r>
            <a:r>
              <a:rPr lang="it-IT" sz="2000" dirty="0">
                <a:solidFill>
                  <a:srgbClr val="000000"/>
                </a:solidFill>
                <a:latin typeface="Arial"/>
                <a:cs typeface="Arial"/>
              </a:rPr>
              <a:t> in the </a:t>
            </a:r>
            <a:r>
              <a:rPr lang="it-IT" sz="2000" dirty="0" err="1">
                <a:solidFill>
                  <a:srgbClr val="000000"/>
                </a:solidFill>
                <a:latin typeface="Arial"/>
                <a:cs typeface="Arial"/>
              </a:rPr>
              <a:t>biofuel</a:t>
            </a:r>
            <a:r>
              <a:rPr lang="it-IT" sz="2000" dirty="0">
                <a:solidFill>
                  <a:srgbClr val="000000"/>
                </a:solidFill>
                <a:latin typeface="Arial"/>
                <a:cs typeface="Arial"/>
              </a:rPr>
              <a:t> </a:t>
            </a:r>
            <a:r>
              <a:rPr lang="it-IT" sz="2000" dirty="0" err="1">
                <a:solidFill>
                  <a:srgbClr val="000000"/>
                </a:solidFill>
                <a:latin typeface="Arial"/>
                <a:cs typeface="Arial"/>
              </a:rPr>
              <a:t>had</a:t>
            </a:r>
            <a:r>
              <a:rPr lang="it-IT" sz="2000" dirty="0">
                <a:solidFill>
                  <a:srgbClr val="000000"/>
                </a:solidFill>
                <a:latin typeface="Arial"/>
                <a:cs typeface="Arial"/>
              </a:rPr>
              <a:t> to be </a:t>
            </a:r>
            <a:r>
              <a:rPr lang="it-IT" sz="2000" dirty="0" err="1">
                <a:solidFill>
                  <a:srgbClr val="000000"/>
                </a:solidFill>
                <a:latin typeface="Arial"/>
                <a:cs typeface="Arial"/>
              </a:rPr>
              <a:t>invested</a:t>
            </a:r>
            <a:r>
              <a:rPr lang="it-IT" sz="2000" dirty="0">
                <a:solidFill>
                  <a:srgbClr val="000000"/>
                </a:solidFill>
                <a:latin typeface="Arial"/>
                <a:cs typeface="Arial"/>
              </a:rPr>
              <a:t> to </a:t>
            </a:r>
            <a:r>
              <a:rPr lang="it-IT" sz="2000" dirty="0" err="1">
                <a:solidFill>
                  <a:srgbClr val="000000"/>
                </a:solidFill>
                <a:latin typeface="Arial"/>
                <a:cs typeface="Arial"/>
              </a:rPr>
              <a:t>grow</a:t>
            </a:r>
            <a:r>
              <a:rPr lang="it-IT" sz="2000" dirty="0">
                <a:solidFill>
                  <a:srgbClr val="000000"/>
                </a:solidFill>
                <a:latin typeface="Arial"/>
                <a:cs typeface="Arial"/>
              </a:rPr>
              <a:t> the </a:t>
            </a:r>
            <a:r>
              <a:rPr lang="it-IT" sz="2000" dirty="0" err="1">
                <a:solidFill>
                  <a:srgbClr val="000000"/>
                </a:solidFill>
                <a:latin typeface="Arial"/>
                <a:cs typeface="Arial"/>
              </a:rPr>
              <a:t>biomass</a:t>
            </a:r>
            <a:r>
              <a:rPr lang="it-IT" sz="2000" dirty="0">
                <a:solidFill>
                  <a:srgbClr val="000000"/>
                </a:solidFill>
                <a:latin typeface="Arial"/>
                <a:cs typeface="Arial"/>
              </a:rPr>
              <a:t>.</a:t>
            </a:r>
          </a:p>
          <a:p>
            <a:r>
              <a:rPr lang="en-US" sz="2000" dirty="0">
                <a:solidFill>
                  <a:srgbClr val="FF0000"/>
                </a:solidFill>
                <a:latin typeface="Comic Sans MS" charset="0"/>
              </a:rPr>
              <a:t>		</a:t>
            </a:r>
            <a:endParaRPr lang="en-US" sz="1000" dirty="0">
              <a:solidFill>
                <a:srgbClr val="FF0000"/>
              </a:solidFill>
              <a:latin typeface="Comic Sans MS" charset="0"/>
            </a:endParaRPr>
          </a:p>
          <a:p>
            <a:r>
              <a:rPr lang="it-IT" sz="2000" dirty="0">
                <a:latin typeface="Comic Sans MS" charset="0"/>
              </a:rPr>
              <a:t>Altri problemi: il primo è un problema etico</a:t>
            </a:r>
            <a:r>
              <a:rPr lang="it-IT" sz="2000" dirty="0">
                <a:solidFill>
                  <a:srgbClr val="0000FF"/>
                </a:solidFill>
                <a:latin typeface="Comic Sans MS" charset="0"/>
              </a:rPr>
              <a:t>: c’</a:t>
            </a:r>
            <a:r>
              <a:rPr lang="fr-FR" sz="2000" dirty="0" err="1">
                <a:solidFill>
                  <a:srgbClr val="0000FF"/>
                </a:solidFill>
                <a:latin typeface="Comic Sans MS" charset="0"/>
              </a:rPr>
              <a:t>è</a:t>
            </a:r>
            <a:r>
              <a:rPr lang="it-IT" sz="2000" dirty="0">
                <a:solidFill>
                  <a:srgbClr val="0000FF"/>
                </a:solidFill>
                <a:latin typeface="Comic Sans MS" charset="0"/>
              </a:rPr>
              <a:t> competizione fra cibo e </a:t>
            </a:r>
            <a:r>
              <a:rPr lang="it-IT" sz="2000" dirty="0" err="1">
                <a:solidFill>
                  <a:srgbClr val="0000FF"/>
                </a:solidFill>
                <a:latin typeface="Comic Sans MS" charset="0"/>
              </a:rPr>
              <a:t>biocopmbustibili</a:t>
            </a:r>
            <a:endParaRPr lang="it-IT" sz="2000" dirty="0">
              <a:solidFill>
                <a:srgbClr val="0000FF"/>
              </a:solidFill>
              <a:latin typeface="Comic Sans MS" charset="0"/>
            </a:endParaRPr>
          </a:p>
          <a:p>
            <a:r>
              <a:rPr lang="it-IT" sz="2000" dirty="0">
                <a:solidFill>
                  <a:srgbClr val="000090"/>
                </a:solidFill>
                <a:latin typeface="Comic Sans MS" charset="0"/>
              </a:rPr>
              <a:t> </a:t>
            </a:r>
            <a:endParaRPr lang="it-IT" sz="2000" dirty="0">
              <a:solidFill>
                <a:srgbClr val="000000"/>
              </a:solidFill>
              <a:latin typeface="Arial"/>
              <a:cs typeface="Arial"/>
            </a:endParaRPr>
          </a:p>
          <a:p>
            <a:endParaRPr lang="en-US" dirty="0" smtClean="0">
              <a:solidFill>
                <a:srgbClr val="000000"/>
              </a:solidFill>
              <a:latin typeface="Comic Sans MS" charset="0"/>
            </a:endParaRPr>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2000" dirty="0">
                <a:solidFill>
                  <a:srgbClr val="000000"/>
                </a:solidFill>
                <a:latin typeface="Calibri"/>
                <a:cs typeface="Calibri"/>
              </a:rPr>
              <a:t>La </a:t>
            </a:r>
            <a:r>
              <a:rPr lang="en-US" sz="2000" dirty="0" err="1">
                <a:solidFill>
                  <a:srgbClr val="000000"/>
                </a:solidFill>
                <a:latin typeface="Calibri"/>
                <a:cs typeface="Calibri"/>
              </a:rPr>
              <a:t>stessa</a:t>
            </a:r>
            <a:r>
              <a:rPr lang="en-US" sz="2000" dirty="0">
                <a:solidFill>
                  <a:srgbClr val="000000"/>
                </a:solidFill>
                <a:latin typeface="Calibri"/>
                <a:cs typeface="Calibri"/>
              </a:rPr>
              <a:t> </a:t>
            </a:r>
            <a:r>
              <a:rPr lang="en-US" sz="2000" dirty="0" err="1">
                <a:solidFill>
                  <a:srgbClr val="0000FF"/>
                </a:solidFill>
                <a:latin typeface="Calibri"/>
                <a:cs typeface="Calibri"/>
              </a:rPr>
              <a:t>pannocchia</a:t>
            </a:r>
            <a:r>
              <a:rPr lang="en-US" sz="2000" dirty="0">
                <a:solidFill>
                  <a:srgbClr val="0000FF"/>
                </a:solidFill>
                <a:latin typeface="Calibri"/>
                <a:cs typeface="Calibri"/>
              </a:rPr>
              <a:t> </a:t>
            </a:r>
            <a:r>
              <a:rPr lang="en-US" sz="2000" dirty="0">
                <a:solidFill>
                  <a:srgbClr val="000000"/>
                </a:solidFill>
                <a:latin typeface="Calibri"/>
                <a:cs typeface="Calibri"/>
              </a:rPr>
              <a:t>di </a:t>
            </a:r>
            <a:r>
              <a:rPr lang="en-US" sz="2000" dirty="0" err="1">
                <a:solidFill>
                  <a:srgbClr val="000000"/>
                </a:solidFill>
                <a:latin typeface="Calibri"/>
                <a:cs typeface="Calibri"/>
              </a:rPr>
              <a:t>mais</a:t>
            </a:r>
            <a:r>
              <a:rPr lang="en-US" sz="2000" dirty="0">
                <a:solidFill>
                  <a:srgbClr val="000000"/>
                </a:solidFill>
                <a:latin typeface="Calibri"/>
                <a:cs typeface="Calibri"/>
              </a:rPr>
              <a:t> la </a:t>
            </a:r>
            <a:r>
              <a:rPr lang="en-US" sz="2000" dirty="0" err="1">
                <a:solidFill>
                  <a:srgbClr val="000000"/>
                </a:solidFill>
                <a:latin typeface="Calibri"/>
                <a:cs typeface="Calibri"/>
              </a:rPr>
              <a:t>posso</a:t>
            </a:r>
            <a:r>
              <a:rPr lang="en-US" sz="2000" dirty="0">
                <a:solidFill>
                  <a:srgbClr val="000000"/>
                </a:solidFill>
                <a:latin typeface="Calibri"/>
                <a:cs typeface="Calibri"/>
              </a:rPr>
              <a:t> </a:t>
            </a:r>
            <a:r>
              <a:rPr lang="en-US" sz="2000" dirty="0" err="1">
                <a:solidFill>
                  <a:srgbClr val="000000"/>
                </a:solidFill>
                <a:latin typeface="Calibri"/>
                <a:cs typeface="Calibri"/>
              </a:rPr>
              <a:t>usare</a:t>
            </a:r>
            <a:r>
              <a:rPr lang="en-US" sz="2000" dirty="0">
                <a:solidFill>
                  <a:srgbClr val="000000"/>
                </a:solidFill>
                <a:latin typeface="Calibri"/>
                <a:cs typeface="Calibri"/>
              </a:rPr>
              <a:t> per fare la polenta o </a:t>
            </a:r>
            <a:r>
              <a:rPr lang="en-US" sz="2000" dirty="0" err="1">
                <a:solidFill>
                  <a:srgbClr val="000000"/>
                </a:solidFill>
                <a:latin typeface="Calibri"/>
                <a:cs typeface="Calibri"/>
              </a:rPr>
              <a:t>il</a:t>
            </a:r>
            <a:r>
              <a:rPr lang="en-US" sz="2000" dirty="0">
                <a:solidFill>
                  <a:srgbClr val="000000"/>
                </a:solidFill>
                <a:latin typeface="Calibri"/>
                <a:cs typeface="Calibri"/>
              </a:rPr>
              <a:t> biodiesel ..</a:t>
            </a:r>
          </a:p>
          <a:p>
            <a:r>
              <a:rPr lang="en-US" sz="2000" dirty="0">
                <a:solidFill>
                  <a:srgbClr val="000000"/>
                </a:solidFill>
                <a:latin typeface="Calibri"/>
                <a:cs typeface="Calibri"/>
              </a:rPr>
              <a:t>E </a:t>
            </a:r>
            <a:r>
              <a:rPr lang="en-US" sz="2000" dirty="0" err="1">
                <a:solidFill>
                  <a:srgbClr val="000000"/>
                </a:solidFill>
                <a:latin typeface="Calibri"/>
                <a:cs typeface="Calibri"/>
              </a:rPr>
              <a:t>infatti</a:t>
            </a:r>
            <a:r>
              <a:rPr lang="en-US" sz="2000" dirty="0">
                <a:solidFill>
                  <a:srgbClr val="000000"/>
                </a:solidFill>
                <a:latin typeface="Calibri"/>
                <a:cs typeface="Calibri"/>
              </a:rPr>
              <a:t> da </a:t>
            </a:r>
            <a:r>
              <a:rPr lang="en-US" sz="2000" dirty="0" err="1">
                <a:solidFill>
                  <a:srgbClr val="000000"/>
                </a:solidFill>
                <a:latin typeface="Calibri"/>
                <a:cs typeface="Calibri"/>
              </a:rPr>
              <a:t>quando</a:t>
            </a:r>
            <a:r>
              <a:rPr lang="en-US" sz="2000" dirty="0">
                <a:solidFill>
                  <a:srgbClr val="000000"/>
                </a:solidFill>
                <a:latin typeface="Calibri"/>
                <a:cs typeface="Calibri"/>
              </a:rPr>
              <a:t> </a:t>
            </a:r>
            <a:r>
              <a:rPr lang="en-US" sz="2000" dirty="0" err="1">
                <a:solidFill>
                  <a:srgbClr val="000000"/>
                </a:solidFill>
                <a:latin typeface="Calibri"/>
                <a:cs typeface="Calibri"/>
              </a:rPr>
              <a:t>si</a:t>
            </a:r>
            <a:r>
              <a:rPr lang="en-US" sz="2000" dirty="0">
                <a:solidFill>
                  <a:srgbClr val="000000"/>
                </a:solidFill>
                <a:latin typeface="Calibri"/>
                <a:cs typeface="Calibri"/>
              </a:rPr>
              <a:t> </a:t>
            </a:r>
            <a:r>
              <a:rPr lang="en-US" sz="2000" dirty="0" err="1">
                <a:solidFill>
                  <a:srgbClr val="000000"/>
                </a:solidFill>
                <a:latin typeface="Calibri"/>
                <a:cs typeface="Calibri"/>
              </a:rPr>
              <a:t>è</a:t>
            </a:r>
            <a:r>
              <a:rPr lang="en-US" sz="2000" dirty="0">
                <a:solidFill>
                  <a:srgbClr val="000000"/>
                </a:solidFill>
                <a:latin typeface="Calibri"/>
                <a:cs typeface="Calibri"/>
              </a:rPr>
              <a:t> </a:t>
            </a:r>
            <a:r>
              <a:rPr lang="en-US" sz="2000" dirty="0" err="1">
                <a:solidFill>
                  <a:srgbClr val="000000"/>
                </a:solidFill>
                <a:latin typeface="Calibri"/>
                <a:cs typeface="Calibri"/>
              </a:rPr>
              <a:t>incominciato</a:t>
            </a:r>
            <a:r>
              <a:rPr lang="en-US" sz="2000" dirty="0">
                <a:solidFill>
                  <a:srgbClr val="000000"/>
                </a:solidFill>
                <a:latin typeface="Calibri"/>
                <a:cs typeface="Calibri"/>
              </a:rPr>
              <a:t> ad </a:t>
            </a:r>
            <a:r>
              <a:rPr lang="en-US" sz="2000" dirty="0" err="1">
                <a:solidFill>
                  <a:srgbClr val="000000"/>
                </a:solidFill>
                <a:latin typeface="Calibri"/>
                <a:cs typeface="Calibri"/>
              </a:rPr>
              <a:t>usare</a:t>
            </a:r>
            <a:r>
              <a:rPr lang="en-US" sz="2000" dirty="0">
                <a:solidFill>
                  <a:srgbClr val="000000"/>
                </a:solidFill>
                <a:latin typeface="Calibri"/>
                <a:cs typeface="Calibri"/>
              </a:rPr>
              <a:t> </a:t>
            </a:r>
            <a:r>
              <a:rPr lang="en-US" sz="2000" dirty="0" err="1">
                <a:solidFill>
                  <a:srgbClr val="000000"/>
                </a:solidFill>
                <a:latin typeface="Calibri"/>
                <a:cs typeface="Calibri"/>
              </a:rPr>
              <a:t>il</a:t>
            </a:r>
            <a:r>
              <a:rPr lang="en-US" sz="2000" dirty="0">
                <a:solidFill>
                  <a:srgbClr val="000000"/>
                </a:solidFill>
                <a:latin typeface="Calibri"/>
                <a:cs typeface="Calibri"/>
              </a:rPr>
              <a:t> </a:t>
            </a:r>
            <a:r>
              <a:rPr lang="en-US" sz="2000" dirty="0" err="1">
                <a:solidFill>
                  <a:srgbClr val="000000"/>
                </a:solidFill>
                <a:latin typeface="Calibri"/>
                <a:cs typeface="Calibri"/>
              </a:rPr>
              <a:t>mais</a:t>
            </a:r>
            <a:r>
              <a:rPr lang="en-US" sz="2000" dirty="0">
                <a:solidFill>
                  <a:srgbClr val="000000"/>
                </a:solidFill>
                <a:latin typeface="Calibri"/>
                <a:cs typeface="Calibri"/>
              </a:rPr>
              <a:t> </a:t>
            </a:r>
            <a:r>
              <a:rPr lang="en-US" sz="2000" dirty="0" err="1">
                <a:solidFill>
                  <a:srgbClr val="000000"/>
                </a:solidFill>
                <a:latin typeface="Calibri"/>
                <a:cs typeface="Calibri"/>
              </a:rPr>
              <a:t>delle</a:t>
            </a:r>
            <a:r>
              <a:rPr lang="en-US" sz="2000" dirty="0">
                <a:solidFill>
                  <a:srgbClr val="000000"/>
                </a:solidFill>
                <a:latin typeface="Calibri"/>
                <a:cs typeface="Calibri"/>
              </a:rPr>
              <a:t> </a:t>
            </a:r>
            <a:r>
              <a:rPr lang="en-US" sz="2000" dirty="0" err="1">
                <a:solidFill>
                  <a:srgbClr val="000000"/>
                </a:solidFill>
                <a:latin typeface="Calibri"/>
                <a:cs typeface="Calibri"/>
              </a:rPr>
              <a:t>praterie</a:t>
            </a:r>
            <a:r>
              <a:rPr lang="en-US" sz="2000" dirty="0">
                <a:solidFill>
                  <a:srgbClr val="000000"/>
                </a:solidFill>
                <a:latin typeface="Calibri"/>
                <a:cs typeface="Calibri"/>
              </a:rPr>
              <a:t> USA</a:t>
            </a:r>
            <a:r>
              <a:rPr lang="it-IT" sz="2000" dirty="0">
                <a:solidFill>
                  <a:srgbClr val="000000"/>
                </a:solidFill>
                <a:latin typeface="Calibri"/>
                <a:cs typeface="Calibri"/>
              </a:rPr>
              <a:t>… la </a:t>
            </a:r>
            <a:r>
              <a:rPr lang="it-IT" sz="2000" dirty="0">
                <a:solidFill>
                  <a:srgbClr val="0000FF"/>
                </a:solidFill>
                <a:latin typeface="Calibri"/>
                <a:cs typeface="Calibri"/>
              </a:rPr>
              <a:t>tortilla</a:t>
            </a:r>
            <a:r>
              <a:rPr lang="it-IT" sz="2000" dirty="0">
                <a:solidFill>
                  <a:srgbClr val="000000"/>
                </a:solidFill>
                <a:latin typeface="Calibri"/>
                <a:cs typeface="Calibri"/>
              </a:rPr>
              <a:t>..</a:t>
            </a:r>
          </a:p>
          <a:p>
            <a:r>
              <a:rPr lang="it-IT" sz="2000" dirty="0">
                <a:solidFill>
                  <a:srgbClr val="000000"/>
                </a:solidFill>
                <a:latin typeface="Calibri"/>
                <a:cs typeface="Calibri"/>
              </a:rPr>
              <a:t>Poi c’</a:t>
            </a:r>
            <a:r>
              <a:rPr lang="fr-FR" sz="2000" dirty="0" err="1">
                <a:solidFill>
                  <a:srgbClr val="000000"/>
                </a:solidFill>
                <a:latin typeface="Calibri"/>
                <a:cs typeface="Calibri"/>
              </a:rPr>
              <a:t>è</a:t>
            </a:r>
            <a:r>
              <a:rPr lang="it-IT" sz="2000" dirty="0">
                <a:solidFill>
                  <a:srgbClr val="000000"/>
                </a:solidFill>
                <a:latin typeface="Calibri"/>
                <a:cs typeface="Calibri"/>
              </a:rPr>
              <a:t> un problema di </a:t>
            </a:r>
            <a:r>
              <a:rPr lang="it-IT" sz="2000" dirty="0">
                <a:solidFill>
                  <a:srgbClr val="0000FF"/>
                </a:solidFill>
                <a:latin typeface="Calibri"/>
                <a:cs typeface="Calibri"/>
              </a:rPr>
              <a:t>quantità</a:t>
            </a:r>
            <a:r>
              <a:rPr lang="it-IT" sz="2000" dirty="0">
                <a:solidFill>
                  <a:srgbClr val="000000"/>
                </a:solidFill>
                <a:latin typeface="Calibri"/>
                <a:cs typeface="Calibri"/>
              </a:rPr>
              <a:t> ....</a:t>
            </a:r>
          </a:p>
          <a:p>
            <a:r>
              <a:rPr lang="it-IT" sz="2000" dirty="0">
                <a:solidFill>
                  <a:srgbClr val="000000"/>
                </a:solidFill>
                <a:latin typeface="Calibri"/>
                <a:cs typeface="Calibri"/>
              </a:rPr>
              <a:t>Quindi, meglio lasciare la terra fertile e la fotosintesi naturale..</a:t>
            </a:r>
          </a:p>
          <a:p>
            <a:r>
              <a:rPr lang="it-IT" sz="2000" dirty="0">
                <a:solidFill>
                  <a:srgbClr val="932613"/>
                </a:solidFill>
                <a:latin typeface="Calibri"/>
                <a:cs typeface="Calibri"/>
              </a:rPr>
              <a:t>Finisco con questo confronto:</a:t>
            </a:r>
            <a:endParaRPr lang="en-US" sz="2000" dirty="0">
              <a:solidFill>
                <a:srgbClr val="932613"/>
              </a:solidFill>
              <a:latin typeface="Calibri"/>
              <a:cs typeface="Calibri"/>
            </a:endParaRP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smtClean="0">
                <a:solidFill>
                  <a:prstClr val="black"/>
                </a:solidFill>
              </a:rPr>
              <a:pPr>
                <a:defRPr/>
              </a:pPr>
              <a:t>27</a:t>
            </a:fld>
            <a:endParaRPr lang="it-IT">
              <a:solidFill>
                <a:prstClr val="black"/>
              </a:solidFill>
            </a:endParaRPr>
          </a:p>
        </p:txBody>
      </p:sp>
    </p:spTree>
    <p:extLst>
      <p:ext uri="{BB962C8B-B14F-4D97-AF65-F5344CB8AC3E}">
        <p14:creationId xmlns:p14="http://schemas.microsoft.com/office/powerpoint/2010/main" val="543305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2000" dirty="0">
              <a:latin typeface="+mj-lt"/>
            </a:endParaRPr>
          </a:p>
        </p:txBody>
      </p:sp>
      <p:sp>
        <p:nvSpPr>
          <p:cNvPr id="4" name="Segnaposto numero diapositiva 3"/>
          <p:cNvSpPr>
            <a:spLocks noGrp="1"/>
          </p:cNvSpPr>
          <p:nvPr>
            <p:ph type="sldNum" sz="quarter" idx="10"/>
          </p:nvPr>
        </p:nvSpPr>
        <p:spPr/>
        <p:txBody>
          <a:bodyPr/>
          <a:lstStyle/>
          <a:p>
            <a:pPr>
              <a:defRPr/>
            </a:pPr>
            <a:fld id="{E1C64B13-26E5-1548-8AD8-3B8BACB40F05}" type="slidenum">
              <a:rPr lang="it-IT" smtClean="0">
                <a:solidFill>
                  <a:prstClr val="black"/>
                </a:solidFill>
              </a:rPr>
              <a:pPr>
                <a:defRPr/>
              </a:pPr>
              <a:t>28</a:t>
            </a:fld>
            <a:endParaRPr lang="it-IT">
              <a:solidFill>
                <a:prstClr val="black"/>
              </a:solidFill>
            </a:endParaRPr>
          </a:p>
        </p:txBody>
      </p:sp>
    </p:spTree>
    <p:extLst>
      <p:ext uri="{BB962C8B-B14F-4D97-AF65-F5344CB8AC3E}">
        <p14:creationId xmlns:p14="http://schemas.microsoft.com/office/powerpoint/2010/main" val="422807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dirty="0">
                <a:latin typeface="Calibri"/>
                <a:cs typeface="Calibri"/>
              </a:rPr>
              <a:t>Il </a:t>
            </a:r>
            <a:r>
              <a:rPr lang="it-IT" sz="2000" dirty="0">
                <a:solidFill>
                  <a:srgbClr val="FF0000"/>
                </a:solidFill>
                <a:latin typeface="Calibri"/>
                <a:cs typeface="Calibri"/>
              </a:rPr>
              <a:t>motore elettrico </a:t>
            </a:r>
            <a:r>
              <a:rPr lang="it-IT" sz="2000" dirty="0">
                <a:latin typeface="Calibri"/>
                <a:cs typeface="Calibri"/>
              </a:rPr>
              <a:t>rispetto al </a:t>
            </a:r>
            <a:r>
              <a:rPr lang="it-IT" sz="2000" dirty="0">
                <a:solidFill>
                  <a:srgbClr val="0000FF"/>
                </a:solidFill>
                <a:latin typeface="Calibri"/>
                <a:cs typeface="Calibri"/>
              </a:rPr>
              <a:t>motore a combustione:</a:t>
            </a:r>
          </a:p>
          <a:p>
            <a:pPr marL="342900" indent="-342900">
              <a:buFontTx/>
              <a:buChar char="-"/>
            </a:pPr>
            <a:r>
              <a:rPr lang="it-IT" sz="2000" dirty="0" smtClean="0">
                <a:latin typeface="Calibri"/>
                <a:cs typeface="Calibri"/>
              </a:rPr>
              <a:t>è</a:t>
            </a:r>
            <a:r>
              <a:rPr lang="it-IT" sz="2000" dirty="0" smtClean="0">
                <a:solidFill>
                  <a:srgbClr val="FF0000"/>
                </a:solidFill>
                <a:latin typeface="Calibri"/>
                <a:cs typeface="Calibri"/>
              </a:rPr>
              <a:t> </a:t>
            </a:r>
            <a:r>
              <a:rPr lang="it-IT" sz="2000" dirty="0">
                <a:solidFill>
                  <a:srgbClr val="FF0000"/>
                </a:solidFill>
                <a:latin typeface="Calibri"/>
                <a:cs typeface="Calibri"/>
              </a:rPr>
              <a:t>3-4</a:t>
            </a:r>
            <a:r>
              <a:rPr lang="it-IT" sz="2000" dirty="0">
                <a:latin typeface="Calibri"/>
                <a:cs typeface="Calibri"/>
              </a:rPr>
              <a:t> volte più efficiente</a:t>
            </a:r>
          </a:p>
          <a:p>
            <a:pPr marL="342900" indent="-342900">
              <a:buFontTx/>
              <a:buChar char="-"/>
            </a:pPr>
            <a:r>
              <a:rPr lang="it-IT" sz="2000" dirty="0" smtClean="0">
                <a:latin typeface="Calibri"/>
                <a:cs typeface="Calibri"/>
              </a:rPr>
              <a:t>il </a:t>
            </a:r>
            <a:r>
              <a:rPr lang="it-IT" sz="2000" dirty="0">
                <a:latin typeface="Calibri"/>
                <a:cs typeface="Calibri"/>
              </a:rPr>
              <a:t>costo dell’energia che consuma </a:t>
            </a:r>
            <a:r>
              <a:rPr lang="it-IT" sz="2000" dirty="0">
                <a:solidFill>
                  <a:srgbClr val="FF0000"/>
                </a:solidFill>
                <a:latin typeface="Calibri"/>
                <a:cs typeface="Calibri"/>
              </a:rPr>
              <a:t>è 3 volte inferiore</a:t>
            </a:r>
          </a:p>
          <a:p>
            <a:r>
              <a:rPr lang="it-IT" sz="2000" dirty="0" smtClean="0">
                <a:latin typeface="Calibri"/>
                <a:cs typeface="Calibri"/>
              </a:rPr>
              <a:t>-   ha </a:t>
            </a:r>
            <a:r>
              <a:rPr lang="it-IT" sz="2000" dirty="0">
                <a:latin typeface="Calibri"/>
                <a:cs typeface="Calibri"/>
              </a:rPr>
              <a:t>un numero di parti  in movimento </a:t>
            </a:r>
            <a:r>
              <a:rPr lang="it-IT" sz="2000" dirty="0">
                <a:solidFill>
                  <a:srgbClr val="FF0000"/>
                </a:solidFill>
                <a:latin typeface="Calibri"/>
                <a:cs typeface="Calibri"/>
              </a:rPr>
              <a:t>almeno 100 volte inferiore</a:t>
            </a:r>
            <a:r>
              <a:rPr lang="it-IT" sz="2000" dirty="0">
                <a:latin typeface="Calibri"/>
                <a:cs typeface="Calibri"/>
              </a:rPr>
              <a:t>, quindi è meno soggetto a guasti e richiede spese di manutenzione molto minori</a:t>
            </a:r>
          </a:p>
          <a:p>
            <a:endParaRPr lang="it-IT" sz="2000" dirty="0">
              <a:latin typeface="+mn-lt"/>
            </a:endParaRPr>
          </a:p>
        </p:txBody>
      </p:sp>
      <p:sp>
        <p:nvSpPr>
          <p:cNvPr id="4" name="Segnaposto numero diapositiva 3"/>
          <p:cNvSpPr>
            <a:spLocks noGrp="1"/>
          </p:cNvSpPr>
          <p:nvPr>
            <p:ph type="sldNum" sz="quarter" idx="10"/>
          </p:nvPr>
        </p:nvSpPr>
        <p:spPr/>
        <p:txBody>
          <a:bodyPr/>
          <a:lstStyle/>
          <a:p>
            <a:pPr>
              <a:defRPr/>
            </a:pPr>
            <a:fld id="{E1C64B13-26E5-1548-8AD8-3B8BACB40F05}" type="slidenum">
              <a:rPr lang="it-IT" smtClean="0"/>
              <a:pPr>
                <a:defRPr/>
              </a:pPr>
              <a:t>29</a:t>
            </a:fld>
            <a:endParaRPr lang="it-IT"/>
          </a:p>
        </p:txBody>
      </p:sp>
    </p:spTree>
    <p:extLst>
      <p:ext uri="{BB962C8B-B14F-4D97-AF65-F5344CB8AC3E}">
        <p14:creationId xmlns:p14="http://schemas.microsoft.com/office/powerpoint/2010/main" val="2188528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2000">
                <a:latin typeface="Arial"/>
                <a:cs typeface="Arial"/>
              </a:rPr>
              <a:t>Dobiamo risolvere i problemi del </a:t>
            </a:r>
            <a:r>
              <a:rPr lang="en-GB" sz="2000" b="1">
                <a:latin typeface="Arial"/>
                <a:cs typeface="Arial"/>
              </a:rPr>
              <a:t>lavoro</a:t>
            </a:r>
            <a:r>
              <a:rPr lang="en-GB" sz="2000">
                <a:latin typeface="Arial"/>
                <a:cs typeface="Arial"/>
              </a:rPr>
              <a:t> (della mancanza di lavoro </a:t>
            </a:r>
            <a:r>
              <a:rPr lang="mr-IN" sz="2000">
                <a:latin typeface="Arial"/>
                <a:cs typeface="Arial"/>
              </a:rPr>
              <a:t>…</a:t>
            </a:r>
            <a:r>
              <a:rPr lang="it-IT" sz="2000">
                <a:latin typeface="Arial"/>
                <a:cs typeface="Arial"/>
              </a:rPr>
              <a:t>.) </a:t>
            </a:r>
            <a:r>
              <a:rPr lang="it-IT" sz="2000" b="1">
                <a:latin typeface="Arial"/>
                <a:cs typeface="Arial"/>
              </a:rPr>
              <a:t>e </a:t>
            </a:r>
            <a:r>
              <a:rPr lang="en-GB" sz="2000" b="1">
                <a:latin typeface="Arial"/>
                <a:cs typeface="Arial"/>
              </a:rPr>
              <a:t>del cambiamento climatico</a:t>
            </a:r>
            <a:r>
              <a:rPr lang="en-GB" sz="2000">
                <a:latin typeface="Arial"/>
                <a:cs typeface="Arial"/>
              </a:rPr>
              <a:t>.</a:t>
            </a:r>
            <a:r>
              <a:rPr lang="en-GB" sz="2000" baseline="0">
                <a:latin typeface="Arial"/>
                <a:cs typeface="Arial"/>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2000" b="1" baseline="0">
                <a:latin typeface="Arial"/>
                <a:cs typeface="Arial"/>
              </a:rPr>
              <a:t>La mancanza di lavoro </a:t>
            </a:r>
            <a:r>
              <a:rPr lang="en-GB" sz="2000" b="1">
                <a:latin typeface="Arial"/>
                <a:cs typeface="Arial"/>
              </a:rPr>
              <a:t> </a:t>
            </a:r>
            <a:r>
              <a:rPr lang="en-GB" sz="2000">
                <a:latin typeface="Arial"/>
                <a:cs typeface="Arial"/>
              </a:rPr>
              <a:t>è un fattore principale che alimenta</a:t>
            </a:r>
            <a:r>
              <a:rPr lang="en-GB" sz="2000" baseline="0">
                <a:latin typeface="Arial"/>
                <a:cs typeface="Arial"/>
              </a:rPr>
              <a:t> l</a:t>
            </a:r>
            <a:r>
              <a:rPr lang="en-GB" sz="2000">
                <a:latin typeface="Arial"/>
                <a:cs typeface="Arial"/>
              </a:rPr>
              <a:t>a insostenibilità sociale.</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2000" b="1" baseline="0">
                <a:latin typeface="Arial"/>
                <a:cs typeface="Arial"/>
              </a:rPr>
              <a:t>Il cambiamento climatico </a:t>
            </a:r>
            <a:r>
              <a:rPr lang="en-GB" sz="2000" baseline="0">
                <a:latin typeface="Arial"/>
                <a:cs typeface="Arial"/>
              </a:rPr>
              <a:t>è un fattore determinante della insostenibilità ecologica.</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2000" baseline="0">
                <a:latin typeface="Arial"/>
                <a:cs typeface="Arial"/>
              </a:rPr>
              <a:t>Dobbiamo cercare di risolvere questi due problemi.</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800" baseline="0">
                <a:latin typeface="Calibri"/>
                <a:cs typeface="Calibri"/>
              </a:rPr>
              <a:t> </a:t>
            </a:r>
            <a:endParaRPr lang="en-GB" sz="1800">
              <a:latin typeface="Calibri"/>
              <a:cs typeface="Calibri"/>
            </a:endParaRP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pPr>
                <a:defRPr/>
              </a:pPr>
              <a:t>3</a:t>
            </a:fld>
            <a:endParaRPr lang="it-IT"/>
          </a:p>
        </p:txBody>
      </p:sp>
    </p:spTree>
    <p:extLst>
      <p:ext uri="{BB962C8B-B14F-4D97-AF65-F5344CB8AC3E}">
        <p14:creationId xmlns:p14="http://schemas.microsoft.com/office/powerpoint/2010/main" val="4205338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a:latin typeface="Arial"/>
                <a:cs typeface="Arial"/>
              </a:rPr>
              <a:t>Ricordare che l’elettricità rinnovabile va prodotta prima di essere consumata e che le energie rinnovabili, così come ogni algtra risorsa, non vanno sprecate. non vanno sprecate</a:t>
            </a: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pPr>
                <a:defRPr/>
              </a:pPr>
              <a:t>30</a:t>
            </a:fld>
            <a:endParaRPr lang="it-IT"/>
          </a:p>
        </p:txBody>
      </p:sp>
    </p:spTree>
    <p:extLst>
      <p:ext uri="{BB962C8B-B14F-4D97-AF65-F5344CB8AC3E}">
        <p14:creationId xmlns:p14="http://schemas.microsoft.com/office/powerpoint/2010/main" val="747798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a:latin typeface="Arial"/>
                <a:cs typeface="Arial"/>
              </a:rPr>
              <a:t>Ricordare che l’elettricità rinnovabile va prodotta prima di essere consumata e che le energie rinnovabili, così come ogni algtra risorsa, non vanno sprecate. non vanno sprecate</a:t>
            </a: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pPr>
                <a:defRPr/>
              </a:pPr>
              <a:t>31</a:t>
            </a:fld>
            <a:endParaRPr lang="it-IT"/>
          </a:p>
        </p:txBody>
      </p:sp>
    </p:spTree>
    <p:extLst>
      <p:ext uri="{BB962C8B-B14F-4D97-AF65-F5344CB8AC3E}">
        <p14:creationId xmlns:p14="http://schemas.microsoft.com/office/powerpoint/2010/main" val="747798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pPr>
                <a:defRPr/>
              </a:pPr>
              <a:t>34</a:t>
            </a:fld>
            <a:endParaRPr lang="it-IT"/>
          </a:p>
        </p:txBody>
      </p:sp>
    </p:spTree>
    <p:extLst>
      <p:ext uri="{BB962C8B-B14F-4D97-AF65-F5344CB8AC3E}">
        <p14:creationId xmlns:p14="http://schemas.microsoft.com/office/powerpoint/2010/main" val="3803591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txBox="1">
            <a:spLocks noGrp="1" noChangeArrowheads="1"/>
          </p:cNvSpPr>
          <p:nvPr/>
        </p:nvSpPr>
        <p:spPr bwMode="auto">
          <a:xfrm>
            <a:off x="3902075" y="9140825"/>
            <a:ext cx="29845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41" tIns="47170" rIns="94341" bIns="47170" anchor="b"/>
          <a:lstStyle>
            <a:lvl1pPr defTabSz="942975" eaLnBrk="0" hangingPunct="0">
              <a:defRPr sz="3600">
                <a:solidFill>
                  <a:schemeClr val="tx1"/>
                </a:solidFill>
                <a:latin typeface="Times New Roman" charset="0"/>
                <a:ea typeface="ＭＳ Ｐゴシック" charset="0"/>
                <a:cs typeface="ＭＳ Ｐゴシック" charset="0"/>
              </a:defRPr>
            </a:lvl1pPr>
            <a:lvl2pPr marL="742950" indent="-285750" defTabSz="942975" eaLnBrk="0" hangingPunct="0">
              <a:defRPr sz="3600">
                <a:solidFill>
                  <a:schemeClr val="tx1"/>
                </a:solidFill>
                <a:latin typeface="Times New Roman" charset="0"/>
                <a:ea typeface="ＭＳ Ｐゴシック" charset="0"/>
              </a:defRPr>
            </a:lvl2pPr>
            <a:lvl3pPr marL="1143000" indent="-228600" defTabSz="942975" eaLnBrk="0" hangingPunct="0">
              <a:defRPr sz="3600">
                <a:solidFill>
                  <a:schemeClr val="tx1"/>
                </a:solidFill>
                <a:latin typeface="Times New Roman" charset="0"/>
                <a:ea typeface="ＭＳ Ｐゴシック" charset="0"/>
              </a:defRPr>
            </a:lvl3pPr>
            <a:lvl4pPr marL="1600200" indent="-228600" defTabSz="942975" eaLnBrk="0" hangingPunct="0">
              <a:defRPr sz="3600">
                <a:solidFill>
                  <a:schemeClr val="tx1"/>
                </a:solidFill>
                <a:latin typeface="Times New Roman" charset="0"/>
                <a:ea typeface="ＭＳ Ｐゴシック" charset="0"/>
              </a:defRPr>
            </a:lvl4pPr>
            <a:lvl5pPr marL="2057400" indent="-228600" defTabSz="942975" eaLnBrk="0" hangingPunct="0">
              <a:defRPr sz="3600">
                <a:solidFill>
                  <a:schemeClr val="tx1"/>
                </a:solidFill>
                <a:latin typeface="Times New Roman" charset="0"/>
                <a:ea typeface="ＭＳ Ｐゴシック" charset="0"/>
              </a:defRPr>
            </a:lvl5pPr>
            <a:lvl6pPr marL="2514600" indent="-228600" defTabSz="942975"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defTabSz="942975"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defTabSz="942975"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defTabSz="942975" eaLnBrk="0" fontAlgn="base" hangingPunct="0">
              <a:spcBef>
                <a:spcPct val="0"/>
              </a:spcBef>
              <a:spcAft>
                <a:spcPct val="0"/>
              </a:spcAft>
              <a:defRPr sz="3600">
                <a:solidFill>
                  <a:schemeClr val="tx1"/>
                </a:solidFill>
                <a:latin typeface="Times New Roman" charset="0"/>
                <a:ea typeface="ＭＳ Ｐゴシック" charset="0"/>
              </a:defRPr>
            </a:lvl9pPr>
          </a:lstStyle>
          <a:p>
            <a:pPr algn="r" eaLnBrk="1" hangingPunct="1"/>
            <a:fld id="{B219EB76-1321-BF4B-AB00-22A398696198}" type="slidenum">
              <a:rPr lang="it-IT" sz="1200">
                <a:solidFill>
                  <a:prstClr val="black"/>
                </a:solidFill>
              </a:rPr>
              <a:pPr algn="r" eaLnBrk="1" hangingPunct="1"/>
              <a:t>35</a:t>
            </a:fld>
            <a:endParaRPr lang="it-IT" sz="1200">
              <a:solidFill>
                <a:prstClr val="black"/>
              </a:solidFill>
            </a:endParaRPr>
          </a:p>
        </p:txBody>
      </p:sp>
      <p:sp>
        <p:nvSpPr>
          <p:cNvPr id="159746" name="Rectangle 7"/>
          <p:cNvSpPr txBox="1">
            <a:spLocks noGrp="1" noChangeArrowheads="1"/>
          </p:cNvSpPr>
          <p:nvPr/>
        </p:nvSpPr>
        <p:spPr bwMode="auto">
          <a:xfrm>
            <a:off x="3902075" y="9140825"/>
            <a:ext cx="29845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2" rIns="91426" bIns="45712" anchor="b"/>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r" eaLnBrk="1" hangingPunct="1"/>
            <a:fld id="{CEA72B4E-D6CC-6447-B148-11247B8BC6BD}" type="slidenum">
              <a:rPr lang="it-IT" sz="1200">
                <a:solidFill>
                  <a:prstClr val="black"/>
                </a:solidFill>
              </a:rPr>
              <a:pPr algn="r" eaLnBrk="1" hangingPunct="1"/>
              <a:t>35</a:t>
            </a:fld>
            <a:endParaRPr lang="it-IT" sz="1200">
              <a:solidFill>
                <a:prstClr val="black"/>
              </a:solidFill>
            </a:endParaRPr>
          </a:p>
        </p:txBody>
      </p:sp>
      <p:sp>
        <p:nvSpPr>
          <p:cNvPr id="159747" name="Rectangle 2"/>
          <p:cNvSpPr>
            <a:spLocks noGrp="1" noRot="1" noChangeAspect="1" noChangeArrowheads="1" noTextEdit="1"/>
          </p:cNvSpPr>
          <p:nvPr>
            <p:ph type="sldImg"/>
          </p:nvPr>
        </p:nvSpPr>
        <p:spPr>
          <a:solidFill>
            <a:srgbClr val="FFFFFF"/>
          </a:solidFill>
          <a:ln/>
        </p:spPr>
      </p:sp>
      <p:sp>
        <p:nvSpPr>
          <p:cNvPr id="4433924" name="Rectangle 3"/>
          <p:cNvSpPr>
            <a:spLocks noGrp="1" noChangeArrowheads="1"/>
          </p:cNvSpPr>
          <p:nvPr>
            <p:ph type="body" idx="1"/>
          </p:nvPr>
        </p:nvSpPr>
        <p:spPr>
          <a:xfrm>
            <a:off x="-1" y="4719296"/>
            <a:ext cx="5999053" cy="45719"/>
          </a:xfrm>
        </p:spPr>
        <p:txBody>
          <a:bodyPr lIns="94341" tIns="47170" rIns="94341" bIns="47170"/>
          <a:lstStyle/>
          <a:p>
            <a:pPr marL="0" marR="0" indent="0" algn="l" defTabSz="914400" rtl="0" eaLnBrk="1" fontAlgn="base" latinLnBrk="0" hangingPunct="1">
              <a:lnSpc>
                <a:spcPct val="100000"/>
              </a:lnSpc>
              <a:spcBef>
                <a:spcPct val="30000"/>
              </a:spcBef>
              <a:spcAft>
                <a:spcPct val="0"/>
              </a:spcAft>
              <a:buClrTx/>
              <a:buSzTx/>
              <a:buFontTx/>
              <a:buNone/>
              <a:tabLst/>
              <a:defRPr/>
            </a:pPr>
            <a:r>
              <a:rPr lang="it-IT" sz="2000" baseline="0" dirty="0" smtClean="0">
                <a:latin typeface="Arial"/>
                <a:ea typeface="ＭＳ Ｐゴシック" charset="-128"/>
                <a:cs typeface="Arial"/>
              </a:rPr>
              <a:t>Sembra un libro dei sogni; eppure l’abbiamo: è </a:t>
            </a:r>
            <a:r>
              <a:rPr lang="it-IT" sz="2000" baseline="0" dirty="0" smtClean="0">
                <a:solidFill>
                  <a:srgbClr val="FF0000"/>
                </a:solidFill>
                <a:latin typeface="Arial"/>
                <a:ea typeface="ＭＳ Ｐゴシック" charset="-128"/>
                <a:cs typeface="Arial"/>
              </a:rPr>
              <a:t>l’energia solare. </a:t>
            </a:r>
          </a:p>
          <a:p>
            <a:pPr marL="0" marR="0" indent="0" algn="l" defTabSz="914400" rtl="0" eaLnBrk="1" fontAlgn="base" latinLnBrk="0" hangingPunct="1">
              <a:lnSpc>
                <a:spcPct val="100000"/>
              </a:lnSpc>
              <a:spcBef>
                <a:spcPct val="30000"/>
              </a:spcBef>
              <a:spcAft>
                <a:spcPct val="0"/>
              </a:spcAft>
              <a:buClrTx/>
              <a:buSzTx/>
              <a:buFontTx/>
              <a:buNone/>
              <a:tabLst/>
              <a:defRPr/>
            </a:pPr>
            <a:r>
              <a:rPr lang="it-IT" sz="2000" dirty="0">
                <a:latin typeface="Arial"/>
                <a:ea typeface="ＭＳ Ｐゴシック" charset="-128"/>
                <a:cs typeface="Arial"/>
              </a:rPr>
              <a:t>10.000 più abbondante</a:t>
            </a:r>
          </a:p>
          <a:p>
            <a:pPr marL="0" marR="0" indent="0" algn="l" defTabSz="914400" rtl="0" eaLnBrk="1" fontAlgn="base" latinLnBrk="0" hangingPunct="1">
              <a:lnSpc>
                <a:spcPct val="100000"/>
              </a:lnSpc>
              <a:spcBef>
                <a:spcPct val="30000"/>
              </a:spcBef>
              <a:spcAft>
                <a:spcPct val="0"/>
              </a:spcAft>
              <a:buClrTx/>
              <a:buSzTx/>
              <a:buFontTx/>
              <a:buNone/>
              <a:tabLst/>
              <a:defRPr/>
            </a:pPr>
            <a:r>
              <a:rPr lang="it-IT" sz="2000" dirty="0">
                <a:latin typeface="Arial"/>
                <a:ea typeface="ＭＳ Ｐゴシック" charset="-128"/>
                <a:cs typeface="Arial"/>
              </a:rPr>
              <a:t>4,5 miliardi di anni ...</a:t>
            </a:r>
          </a:p>
          <a:p>
            <a:pPr marL="0" marR="0" indent="0" algn="l" defTabSz="914400" rtl="0" eaLnBrk="1" fontAlgn="base" latinLnBrk="0" hangingPunct="1">
              <a:lnSpc>
                <a:spcPct val="100000"/>
              </a:lnSpc>
              <a:spcBef>
                <a:spcPct val="30000"/>
              </a:spcBef>
              <a:spcAft>
                <a:spcPct val="0"/>
              </a:spcAft>
              <a:buClrTx/>
              <a:buSzTx/>
              <a:buFontTx/>
              <a:buNone/>
              <a:tabLst/>
              <a:defRPr/>
            </a:pPr>
            <a:r>
              <a:rPr lang="it-IT" sz="2000" dirty="0">
                <a:latin typeface="Arial"/>
                <a:ea typeface="ＭＳ Ｐゴシック" charset="-128"/>
                <a:cs typeface="Arial"/>
              </a:rPr>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it-IT" sz="2000" baseline="0" dirty="0" smtClean="0">
              <a:solidFill>
                <a:srgbClr val="FF0000"/>
              </a:solidFill>
              <a:latin typeface="Arial"/>
              <a:ea typeface="ＭＳ Ｐゴシック" charset="-128"/>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it-IT" sz="2000" baseline="0" dirty="0" smtClean="0">
                <a:solidFill>
                  <a:srgbClr val="0000FF"/>
                </a:solidFill>
                <a:latin typeface="Arial"/>
                <a:ea typeface="ＭＳ Ｐゴシック" charset="-128"/>
                <a:cs typeface="Arial"/>
              </a:rPr>
              <a:t>Incominciano le buone notizie</a:t>
            </a:r>
            <a:endParaRPr lang="it-IT" sz="2000" dirty="0" smtClean="0">
              <a:solidFill>
                <a:srgbClr val="0000FF"/>
              </a:solidFill>
              <a:latin typeface="Arial"/>
              <a:ea typeface="ＭＳ Ｐゴシック" charset="-128"/>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dirty="0" smtClean="0">
                <a:latin typeface="+mn-lt"/>
              </a:rPr>
              <a:t>Un modo lo conosciamo da tempo: il sole fa evaporare </a:t>
            </a:r>
            <a:r>
              <a:rPr lang="mr-IN" sz="2000" dirty="0" smtClean="0">
                <a:latin typeface="+mn-lt"/>
              </a:rPr>
              <a:t>…</a:t>
            </a:r>
            <a:r>
              <a:rPr lang="it-IT" sz="2000" dirty="0" smtClean="0">
                <a:latin typeface="+mn-lt"/>
              </a:rPr>
              <a:t>.</a:t>
            </a:r>
          </a:p>
          <a:p>
            <a:endParaRPr lang="it-IT" sz="2000" dirty="0">
              <a:latin typeface="+mn-lt"/>
            </a:endParaRPr>
          </a:p>
          <a:p>
            <a:r>
              <a:rPr lang="it-IT" sz="2000" dirty="0" smtClean="0">
                <a:latin typeface="+mn-lt"/>
              </a:rPr>
              <a:t>Tecniche sviluppate recentemente:</a:t>
            </a:r>
            <a:endParaRPr lang="it-IT" sz="2000" dirty="0">
              <a:latin typeface="+mn-lt"/>
            </a:endParaRP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pPr>
                <a:defRPr/>
              </a:pPr>
              <a:t>36</a:t>
            </a:fld>
            <a:endParaRPr lang="it-IT"/>
          </a:p>
        </p:txBody>
      </p:sp>
    </p:spTree>
    <p:extLst>
      <p:ext uri="{BB962C8B-B14F-4D97-AF65-F5344CB8AC3E}">
        <p14:creationId xmlns:p14="http://schemas.microsoft.com/office/powerpoint/2010/main" val="285293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r>
              <a:rPr lang="it-IT" sz="2400" dirty="0">
                <a:solidFill>
                  <a:srgbClr val="0000FF"/>
                </a:solidFill>
                <a:latin typeface="+mn-lt"/>
              </a:rPr>
              <a:t>Da noi non c’è vento </a:t>
            </a:r>
            <a:r>
              <a:rPr lang="mr-IN" sz="2400" dirty="0">
                <a:solidFill>
                  <a:srgbClr val="0000FF"/>
                </a:solidFill>
                <a:latin typeface="+mn-lt"/>
              </a:rPr>
              <a:t>…</a:t>
            </a:r>
            <a:endParaRPr lang="it-IT" sz="2400" dirty="0">
              <a:solidFill>
                <a:srgbClr val="0000FF"/>
              </a:solidFill>
              <a:latin typeface="+mn-lt"/>
            </a:endParaRPr>
          </a:p>
          <a:p>
            <a:pPr lvl="0"/>
            <a:r>
              <a:rPr lang="it-IT" sz="2400" dirty="0">
                <a:solidFill>
                  <a:srgbClr val="0000FF"/>
                </a:solidFill>
                <a:latin typeface="+mn-lt"/>
              </a:rPr>
              <a:t>Centrali nucleari </a:t>
            </a:r>
          </a:p>
          <a:p>
            <a:pPr lvl="0"/>
            <a:r>
              <a:rPr lang="it-IT" sz="2400" dirty="0" err="1">
                <a:solidFill>
                  <a:srgbClr val="0000FF"/>
                </a:solidFill>
                <a:latin typeface="+mn-lt"/>
              </a:rPr>
              <a:t>Grid</a:t>
            </a:r>
            <a:r>
              <a:rPr lang="it-IT" sz="2400" dirty="0">
                <a:solidFill>
                  <a:srgbClr val="0000FF"/>
                </a:solidFill>
                <a:latin typeface="+mn-lt"/>
              </a:rPr>
              <a:t> </a:t>
            </a:r>
            <a:r>
              <a:rPr lang="it-IT" sz="2400" dirty="0" err="1">
                <a:solidFill>
                  <a:srgbClr val="0000FF"/>
                </a:solidFill>
                <a:latin typeface="+mn-lt"/>
              </a:rPr>
              <a:t>parity</a:t>
            </a:r>
            <a:r>
              <a:rPr lang="it-IT" sz="2400" dirty="0">
                <a:solidFill>
                  <a:srgbClr val="0000FF"/>
                </a:solidFill>
                <a:latin typeface="+mn-lt"/>
              </a:rPr>
              <a:t> </a:t>
            </a:r>
            <a:r>
              <a:rPr lang="it-IT" sz="2400" dirty="0">
                <a:solidFill>
                  <a:srgbClr val="000000"/>
                </a:solidFill>
                <a:latin typeface="+mn-lt"/>
              </a:rPr>
              <a:t>anche senza contare i risparmi per i danni evitati alla salute e all’ambiente</a:t>
            </a:r>
          </a:p>
          <a:p>
            <a:pPr lvl="0"/>
            <a:endParaRPr lang="it-IT" sz="2400" dirty="0">
              <a:solidFill>
                <a:srgbClr val="000000"/>
              </a:solidFill>
              <a:latin typeface="+mn-lt"/>
            </a:endParaRPr>
          </a:p>
          <a:p>
            <a:pPr lvl="0"/>
            <a:r>
              <a:rPr lang="it-IT" sz="1600" dirty="0">
                <a:solidFill>
                  <a:srgbClr val="000000"/>
                </a:solidFill>
                <a:latin typeface="+mn-lt"/>
              </a:rPr>
              <a:t>Non solo non producono CO</a:t>
            </a:r>
            <a:r>
              <a:rPr lang="it-IT" sz="1600" baseline="-25000" dirty="0">
                <a:solidFill>
                  <a:srgbClr val="000000"/>
                </a:solidFill>
                <a:latin typeface="+mn-lt"/>
              </a:rPr>
              <a:t>2</a:t>
            </a:r>
            <a:r>
              <a:rPr lang="it-IT" sz="1600" dirty="0">
                <a:solidFill>
                  <a:srgbClr val="000000"/>
                </a:solidFill>
                <a:latin typeface="+mn-lt"/>
              </a:rPr>
              <a:t> e sostanze inquinanti, ma hanno il grande vantaggio di produrre direttamente energia elettrica, i combustibili fossili producono energia sotto forma di calore mentre</a:t>
            </a:r>
          </a:p>
          <a:p>
            <a:endParaRPr lang="it-IT" sz="2400">
              <a:latin typeface="+mn-lt"/>
            </a:endParaRP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pPr>
                <a:defRPr/>
              </a:pPr>
              <a:t>37</a:t>
            </a:fld>
            <a:endParaRPr lang="it-IT"/>
          </a:p>
        </p:txBody>
      </p:sp>
    </p:spTree>
    <p:extLst>
      <p:ext uri="{BB962C8B-B14F-4D97-AF65-F5344CB8AC3E}">
        <p14:creationId xmlns:p14="http://schemas.microsoft.com/office/powerpoint/2010/main" val="41486646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t-IT" sz="2000" dirty="0" smtClean="0">
                <a:solidFill>
                  <a:srgbClr val="000000"/>
                </a:solidFill>
                <a:latin typeface="+mn-lt"/>
                <a:cs typeface="Arial"/>
              </a:rPr>
              <a:t>Then we have PV energy that at present contributes less than wind energy, but increases at a much faster rate, 25% a year</a:t>
            </a:r>
            <a:r>
              <a:rPr lang="it-IT" sz="2000" dirty="0" smtClean="0">
                <a:solidFill>
                  <a:srgbClr val="0000FF"/>
                </a:solidFill>
                <a:latin typeface="+mn-lt"/>
                <a:cs typeface="Arial"/>
              </a:rPr>
              <a:t>. Therefore in a few years it will become the most important source of renewable energy. </a:t>
            </a:r>
            <a:r>
              <a:rPr lang="it-IT" sz="2000" dirty="0" smtClean="0">
                <a:solidFill>
                  <a:srgbClr val="000000"/>
                </a:solidFill>
                <a:latin typeface="+mn-lt"/>
                <a:cs typeface="Arial"/>
              </a:rPr>
              <a:t>In the PV effect sunlight causes an electric current with high efficiency: 20% of the solar energy is converted into electric energy. PV offers several advantages: scalable, usable .., eff., long lasting, chap reliable</a:t>
            </a:r>
          </a:p>
          <a:p>
            <a:endParaRPr lang="it-IT" sz="2000" dirty="0">
              <a:latin typeface="+mn-lt"/>
            </a:endParaRPr>
          </a:p>
        </p:txBody>
      </p:sp>
      <p:sp>
        <p:nvSpPr>
          <p:cNvPr id="4" name="Segnaposto numero diapositiva 3"/>
          <p:cNvSpPr>
            <a:spLocks noGrp="1"/>
          </p:cNvSpPr>
          <p:nvPr>
            <p:ph type="sldNum" sz="quarter" idx="10"/>
          </p:nvPr>
        </p:nvSpPr>
        <p:spPr/>
        <p:txBody>
          <a:bodyPr/>
          <a:lstStyle/>
          <a:p>
            <a:pPr>
              <a:defRPr/>
            </a:pPr>
            <a:fld id="{E1C64B13-26E5-1548-8AD8-3B8BACB40F05}" type="slidenum">
              <a:rPr lang="it-IT" smtClean="0">
                <a:solidFill>
                  <a:prstClr val="black"/>
                </a:solidFill>
              </a:rPr>
              <a:pPr>
                <a:defRPr/>
              </a:pPr>
              <a:t>38</a:t>
            </a:fld>
            <a:endParaRPr lang="it-IT">
              <a:solidFill>
                <a:prstClr val="black"/>
              </a:solidFill>
            </a:endParaRPr>
          </a:p>
        </p:txBody>
      </p:sp>
    </p:spTree>
    <p:extLst>
      <p:ext uri="{BB962C8B-B14F-4D97-AF65-F5344CB8AC3E}">
        <p14:creationId xmlns:p14="http://schemas.microsoft.com/office/powerpoint/2010/main" val="60775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egnaposto immagine diapositiva 1"/>
          <p:cNvSpPr>
            <a:spLocks noGrp="1" noRot="1" noChangeAspect="1"/>
          </p:cNvSpPr>
          <p:nvPr>
            <p:ph type="sldImg"/>
          </p:nvPr>
        </p:nvSpPr>
        <p:spPr>
          <a:ln/>
        </p:spPr>
      </p:sp>
      <p:sp>
        <p:nvSpPr>
          <p:cNvPr id="9830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2000" dirty="0" err="1">
                <a:solidFill>
                  <a:srgbClr val="000000"/>
                </a:solidFill>
                <a:latin typeface="Calibri" charset="0"/>
                <a:ea typeface="ＭＳ Ｐゴシック" charset="0"/>
                <a:cs typeface="Calibri" charset="0"/>
              </a:rPr>
              <a:t>L’energia</a:t>
            </a:r>
            <a:r>
              <a:rPr lang="en-GB" sz="2000" dirty="0">
                <a:solidFill>
                  <a:srgbClr val="000000"/>
                </a:solidFill>
                <a:latin typeface="Calibri" charset="0"/>
                <a:ea typeface="ＭＳ Ｐゴシック" charset="0"/>
                <a:cs typeface="Calibri" charset="0"/>
              </a:rPr>
              <a:t> del </a:t>
            </a:r>
            <a:r>
              <a:rPr lang="en-GB" sz="2000" dirty="0" err="1">
                <a:solidFill>
                  <a:srgbClr val="000000"/>
                </a:solidFill>
                <a:latin typeface="Calibri" charset="0"/>
                <a:ea typeface="ＭＳ Ｐゴシック" charset="0"/>
                <a:cs typeface="Calibri" charset="0"/>
              </a:rPr>
              <a:t>futuro</a:t>
            </a:r>
            <a:r>
              <a:rPr lang="en-GB" sz="2000" dirty="0">
                <a:solidFill>
                  <a:srgbClr val="000000"/>
                </a:solidFill>
                <a:latin typeface="Calibri" charset="0"/>
                <a:ea typeface="ＭＳ Ｐゴシック" charset="0"/>
                <a:cs typeface="Calibri" charset="0"/>
              </a:rPr>
              <a:t> </a:t>
            </a:r>
            <a:r>
              <a:rPr lang="en-GB" sz="2000" dirty="0" err="1" smtClean="0">
                <a:solidFill>
                  <a:srgbClr val="000000"/>
                </a:solidFill>
                <a:latin typeface="Calibri" charset="0"/>
                <a:ea typeface="ＭＳ Ｐゴシック" charset="0"/>
                <a:cs typeface="Calibri" charset="0"/>
              </a:rPr>
              <a:t>è</a:t>
            </a:r>
            <a:r>
              <a:rPr lang="en-GB" sz="2000" dirty="0" smtClean="0">
                <a:solidFill>
                  <a:srgbClr val="000000"/>
                </a:solidFill>
                <a:latin typeface="Calibri" charset="0"/>
                <a:ea typeface="ＭＳ Ｐゴシック" charset="0"/>
                <a:cs typeface="Calibri" charset="0"/>
              </a:rPr>
              <a:t> </a:t>
            </a:r>
            <a:r>
              <a:rPr lang="en-GB" sz="2000" dirty="0" err="1" smtClean="0">
                <a:solidFill>
                  <a:srgbClr val="000000"/>
                </a:solidFill>
                <a:latin typeface="Calibri" charset="0"/>
                <a:ea typeface="ＭＳ Ｐゴシック" charset="0"/>
                <a:cs typeface="Calibri" charset="0"/>
              </a:rPr>
              <a:t>essenzialmente</a:t>
            </a:r>
            <a:r>
              <a:rPr lang="en-GB" sz="2000" dirty="0" smtClean="0">
                <a:solidFill>
                  <a:srgbClr val="000000"/>
                </a:solidFill>
                <a:latin typeface="Calibri" charset="0"/>
                <a:ea typeface="ＭＳ Ｐゴシック" charset="0"/>
                <a:cs typeface="Calibri" charset="0"/>
              </a:rPr>
              <a:t> </a:t>
            </a:r>
            <a:r>
              <a:rPr lang="en-GB" sz="2000" dirty="0" err="1">
                <a:solidFill>
                  <a:srgbClr val="000000"/>
                </a:solidFill>
                <a:latin typeface="Calibri" charset="0"/>
                <a:ea typeface="ＭＳ Ｐゴシック" charset="0"/>
                <a:cs typeface="Calibri" charset="0"/>
              </a:rPr>
              <a:t>energia</a:t>
            </a:r>
            <a:r>
              <a:rPr lang="en-GB" sz="2000" dirty="0">
                <a:solidFill>
                  <a:srgbClr val="000000"/>
                </a:solidFill>
                <a:latin typeface="Calibri" charset="0"/>
                <a:ea typeface="ＭＳ Ｐゴシック" charset="0"/>
                <a:cs typeface="Calibri" charset="0"/>
              </a:rPr>
              <a:t> </a:t>
            </a:r>
            <a:r>
              <a:rPr lang="en-GB" sz="2000" dirty="0" err="1">
                <a:solidFill>
                  <a:srgbClr val="000000"/>
                </a:solidFill>
                <a:latin typeface="Calibri" charset="0"/>
                <a:ea typeface="ＭＳ Ｐゴシック" charset="0"/>
                <a:cs typeface="Calibri" charset="0"/>
              </a:rPr>
              <a:t>elettrica</a:t>
            </a:r>
            <a:r>
              <a:rPr lang="en-GB" sz="2000" dirty="0">
                <a:solidFill>
                  <a:srgbClr val="000000"/>
                </a:solidFill>
                <a:latin typeface="Calibri" charset="0"/>
                <a:ea typeface="ＭＳ Ｐゴシック" charset="0"/>
                <a:cs typeface="Calibri" charset="0"/>
              </a:rPr>
              <a:t>. Se </a:t>
            </a:r>
            <a:r>
              <a:rPr lang="en-GB" sz="2000" dirty="0" err="1">
                <a:solidFill>
                  <a:srgbClr val="000000"/>
                </a:solidFill>
                <a:latin typeface="Calibri" charset="0"/>
                <a:ea typeface="ＭＳ Ｐゴシック" charset="0"/>
                <a:cs typeface="Calibri" charset="0"/>
              </a:rPr>
              <a:t>proprio</a:t>
            </a:r>
            <a:r>
              <a:rPr lang="en-GB" sz="2000" dirty="0">
                <a:solidFill>
                  <a:srgbClr val="000000"/>
                </a:solidFill>
                <a:latin typeface="Calibri" charset="0"/>
                <a:ea typeface="ＭＳ Ｐゴシック" charset="0"/>
                <a:cs typeface="Calibri" charset="0"/>
              </a:rPr>
              <a:t> </a:t>
            </a:r>
            <a:r>
              <a:rPr lang="en-GB" sz="2000" dirty="0" err="1">
                <a:solidFill>
                  <a:srgbClr val="000000"/>
                </a:solidFill>
                <a:latin typeface="Calibri" charset="0"/>
                <a:ea typeface="ＭＳ Ｐゴシック" charset="0"/>
                <a:cs typeface="Calibri" charset="0"/>
              </a:rPr>
              <a:t>è</a:t>
            </a:r>
            <a:r>
              <a:rPr lang="en-GB" sz="2000" dirty="0">
                <a:solidFill>
                  <a:srgbClr val="000000"/>
                </a:solidFill>
                <a:latin typeface="Calibri" charset="0"/>
                <a:ea typeface="ＭＳ Ｐゴシック" charset="0"/>
                <a:cs typeface="Calibri" charset="0"/>
              </a:rPr>
              <a:t> </a:t>
            </a:r>
            <a:r>
              <a:rPr lang="en-GB" sz="2000" dirty="0" err="1">
                <a:solidFill>
                  <a:srgbClr val="000000"/>
                </a:solidFill>
                <a:latin typeface="Calibri" charset="0"/>
                <a:ea typeface="ＭＳ Ｐゴシック" charset="0"/>
                <a:cs typeface="Calibri" charset="0"/>
              </a:rPr>
              <a:t>necessario</a:t>
            </a:r>
            <a:r>
              <a:rPr lang="en-GB" sz="2000" dirty="0">
                <a:solidFill>
                  <a:srgbClr val="000000"/>
                </a:solidFill>
                <a:latin typeface="Calibri" charset="0"/>
                <a:ea typeface="ＭＳ Ｐゴシック" charset="0"/>
                <a:cs typeface="Calibri" charset="0"/>
              </a:rPr>
              <a:t> un </a:t>
            </a:r>
            <a:r>
              <a:rPr lang="en-GB" sz="2000" dirty="0" err="1">
                <a:solidFill>
                  <a:srgbClr val="000000"/>
                </a:solidFill>
                <a:latin typeface="Calibri" charset="0"/>
                <a:ea typeface="ＭＳ Ｐゴシック" charset="0"/>
                <a:cs typeface="Calibri" charset="0"/>
              </a:rPr>
              <a:t>cobustibile</a:t>
            </a:r>
            <a:r>
              <a:rPr lang="en-GB" sz="2000" dirty="0">
                <a:solidFill>
                  <a:srgbClr val="000000"/>
                </a:solidFill>
                <a:latin typeface="Calibri" charset="0"/>
                <a:ea typeface="ＭＳ Ｐゴシック" charset="0"/>
                <a:cs typeface="Calibri" charset="0"/>
              </a:rPr>
              <a:t> </a:t>
            </a:r>
            <a:r>
              <a:rPr lang="en-GB" sz="2000" dirty="0" err="1">
                <a:solidFill>
                  <a:srgbClr val="000000"/>
                </a:solidFill>
                <a:latin typeface="Calibri" charset="0"/>
                <a:ea typeface="ＭＳ Ｐゴシック" charset="0"/>
                <a:cs typeface="Calibri" charset="0"/>
              </a:rPr>
              <a:t>pulito</a:t>
            </a:r>
            <a:r>
              <a:rPr lang="en-GB" sz="2000" dirty="0">
                <a:solidFill>
                  <a:srgbClr val="000000"/>
                </a:solidFill>
                <a:latin typeface="Calibri" charset="0"/>
                <a:ea typeface="ＭＳ Ｐゴシック" charset="0"/>
                <a:cs typeface="Calibri" charset="0"/>
              </a:rPr>
              <a:t>, </a:t>
            </a:r>
            <a:r>
              <a:rPr lang="en-GB" sz="2000" dirty="0" err="1">
                <a:solidFill>
                  <a:srgbClr val="000000"/>
                </a:solidFill>
                <a:latin typeface="Calibri" charset="0"/>
                <a:ea typeface="ＭＳ Ｐゴシック" charset="0"/>
                <a:cs typeface="Calibri" charset="0"/>
              </a:rPr>
              <a:t>ce</a:t>
            </a:r>
            <a:r>
              <a:rPr lang="en-GB" sz="2000" dirty="0">
                <a:solidFill>
                  <a:srgbClr val="000000"/>
                </a:solidFill>
                <a:latin typeface="Calibri" charset="0"/>
                <a:ea typeface="ＭＳ Ｐゴシック" charset="0"/>
                <a:cs typeface="Calibri" charset="0"/>
              </a:rPr>
              <a:t> lo </a:t>
            </a:r>
            <a:r>
              <a:rPr lang="en-GB" sz="2000" dirty="0" err="1">
                <a:solidFill>
                  <a:srgbClr val="000000"/>
                </a:solidFill>
                <a:latin typeface="Calibri" charset="0"/>
                <a:ea typeface="ＭＳ Ｐゴシック" charset="0"/>
                <a:cs typeface="Calibri" charset="0"/>
              </a:rPr>
              <a:t>si</a:t>
            </a:r>
            <a:r>
              <a:rPr lang="en-GB" sz="2000" dirty="0">
                <a:solidFill>
                  <a:srgbClr val="000000"/>
                </a:solidFill>
                <a:latin typeface="Calibri" charset="0"/>
                <a:ea typeface="ＭＳ Ｐゴシック" charset="0"/>
                <a:cs typeface="Calibri" charset="0"/>
              </a:rPr>
              <a:t> </a:t>
            </a:r>
            <a:r>
              <a:rPr lang="en-GB" sz="2000" dirty="0" err="1">
                <a:solidFill>
                  <a:srgbClr val="000000"/>
                </a:solidFill>
                <a:latin typeface="Calibri" charset="0"/>
                <a:ea typeface="ＭＳ Ｐゴシック" charset="0"/>
                <a:cs typeface="Calibri" charset="0"/>
              </a:rPr>
              <a:t>può</a:t>
            </a:r>
            <a:r>
              <a:rPr lang="en-GB" sz="2000" dirty="0">
                <a:solidFill>
                  <a:srgbClr val="000000"/>
                </a:solidFill>
                <a:latin typeface="Calibri" charset="0"/>
                <a:ea typeface="ＭＳ Ｐゴシック" charset="0"/>
                <a:cs typeface="Calibri" charset="0"/>
              </a:rPr>
              <a:t> fare </a:t>
            </a:r>
            <a:r>
              <a:rPr lang="en-GB" sz="2000" dirty="0" err="1">
                <a:solidFill>
                  <a:srgbClr val="000000"/>
                </a:solidFill>
                <a:latin typeface="Calibri" charset="0"/>
                <a:ea typeface="ＭＳ Ｐゴシック" charset="0"/>
                <a:cs typeface="Calibri" charset="0"/>
              </a:rPr>
              <a:t>usando</a:t>
            </a:r>
            <a:r>
              <a:rPr lang="en-GB" sz="2000" dirty="0">
                <a:solidFill>
                  <a:srgbClr val="000000"/>
                </a:solidFill>
                <a:latin typeface="Calibri" charset="0"/>
                <a:ea typeface="ＭＳ Ｐゴシック" charset="0"/>
                <a:cs typeface="Calibri" charset="0"/>
              </a:rPr>
              <a:t> </a:t>
            </a:r>
            <a:r>
              <a:rPr lang="en-GB" sz="2000" dirty="0" err="1">
                <a:solidFill>
                  <a:srgbClr val="000000"/>
                </a:solidFill>
                <a:latin typeface="Calibri" charset="0"/>
                <a:ea typeface="ＭＳ Ｐゴシック" charset="0"/>
                <a:cs typeface="Calibri" charset="0"/>
              </a:rPr>
              <a:t>energie</a:t>
            </a:r>
            <a:r>
              <a:rPr lang="en-GB" sz="2000" dirty="0">
                <a:solidFill>
                  <a:srgbClr val="000000"/>
                </a:solidFill>
                <a:latin typeface="Calibri" charset="0"/>
                <a:ea typeface="ＭＳ Ｐゴシック" charset="0"/>
                <a:cs typeface="Calibri" charset="0"/>
              </a:rPr>
              <a:t> </a:t>
            </a:r>
            <a:r>
              <a:rPr lang="en-GB" sz="2000" dirty="0" err="1">
                <a:solidFill>
                  <a:srgbClr val="000000"/>
                </a:solidFill>
                <a:latin typeface="Calibri" charset="0"/>
                <a:ea typeface="ＭＳ Ｐゴシック" charset="0"/>
                <a:cs typeface="Calibri" charset="0"/>
              </a:rPr>
              <a:t>elettrica</a:t>
            </a:r>
            <a:r>
              <a:rPr lang="en-GB" sz="2000" dirty="0">
                <a:solidFill>
                  <a:srgbClr val="000000"/>
                </a:solidFill>
                <a:latin typeface="Calibri" charset="0"/>
                <a:ea typeface="ＭＳ Ｐゴシック" charset="0"/>
                <a:cs typeface="Calibri" charset="0"/>
              </a:rPr>
              <a:t> …</a:t>
            </a:r>
          </a:p>
          <a:p>
            <a:endParaRPr lang="en-GB" sz="2000" dirty="0">
              <a:solidFill>
                <a:srgbClr val="000000"/>
              </a:solidFill>
              <a:latin typeface="Calibri" charset="0"/>
              <a:cs typeface="Calibri" charset="0"/>
            </a:endParaRPr>
          </a:p>
          <a:p>
            <a:r>
              <a:rPr lang="en-GB" sz="2000" dirty="0" err="1">
                <a:solidFill>
                  <a:srgbClr val="000000"/>
                </a:solidFill>
                <a:latin typeface="Calibri" charset="0"/>
                <a:cs typeface="Calibri" charset="0"/>
              </a:rPr>
              <a:t>Motivi</a:t>
            </a:r>
            <a:r>
              <a:rPr lang="en-GB" sz="2000" dirty="0">
                <a:solidFill>
                  <a:srgbClr val="000000"/>
                </a:solidFill>
                <a:latin typeface="Calibri" charset="0"/>
                <a:cs typeface="Calibri" charset="0"/>
              </a:rPr>
              <a:t>: </a:t>
            </a:r>
            <a:r>
              <a:rPr lang="en-GB" sz="2000" dirty="0" err="1">
                <a:solidFill>
                  <a:srgbClr val="0000FF"/>
                </a:solidFill>
                <a:latin typeface="Calibri" charset="0"/>
                <a:cs typeface="Calibri" charset="0"/>
              </a:rPr>
              <a:t>accumulo</a:t>
            </a:r>
            <a:r>
              <a:rPr lang="en-GB" sz="2000" dirty="0">
                <a:solidFill>
                  <a:srgbClr val="000000"/>
                </a:solidFill>
                <a:latin typeface="Calibri" charset="0"/>
                <a:cs typeface="Calibri" charset="0"/>
              </a:rPr>
              <a:t>; poi </a:t>
            </a:r>
            <a:r>
              <a:rPr lang="en-GB" sz="2000" dirty="0" err="1">
                <a:solidFill>
                  <a:srgbClr val="0000FF"/>
                </a:solidFill>
                <a:latin typeface="Calibri" charset="0"/>
                <a:cs typeface="Calibri" charset="0"/>
              </a:rPr>
              <a:t>motore</a:t>
            </a:r>
            <a:r>
              <a:rPr lang="en-GB" sz="2000" dirty="0">
                <a:solidFill>
                  <a:srgbClr val="0000FF"/>
                </a:solidFill>
                <a:latin typeface="Calibri" charset="0"/>
                <a:cs typeface="Calibri" charset="0"/>
              </a:rPr>
              <a:t> </a:t>
            </a:r>
            <a:r>
              <a:rPr lang="en-GB" sz="2000" dirty="0" err="1">
                <a:solidFill>
                  <a:srgbClr val="0000FF"/>
                </a:solidFill>
                <a:latin typeface="Calibri" charset="0"/>
                <a:cs typeface="Calibri" charset="0"/>
              </a:rPr>
              <a:t>elettrico</a:t>
            </a:r>
            <a:r>
              <a:rPr lang="en-GB" sz="2000" dirty="0">
                <a:solidFill>
                  <a:srgbClr val="000000"/>
                </a:solidFill>
                <a:latin typeface="Calibri" charset="0"/>
                <a:cs typeface="Calibri" charset="0"/>
              </a:rPr>
              <a:t>.</a:t>
            </a:r>
            <a:endParaRPr lang="en-GB" sz="2000" dirty="0">
              <a:solidFill>
                <a:srgbClr val="000000"/>
              </a:solidFill>
              <a:latin typeface="Calibri" charset="0"/>
              <a:ea typeface="ＭＳ Ｐゴシック" charset="0"/>
              <a:cs typeface="Calibri" charset="0"/>
            </a:endParaRPr>
          </a:p>
          <a:p>
            <a:endParaRPr lang="en-US" sz="2100" dirty="0">
              <a:latin typeface="Arial" charset="0"/>
              <a:ea typeface="ＭＳ Ｐゴシック" charset="0"/>
              <a:cs typeface="Arial" charset="0"/>
            </a:endParaRPr>
          </a:p>
        </p:txBody>
      </p:sp>
      <p:sp>
        <p:nvSpPr>
          <p:cNvPr id="9830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Times New Roman" charset="0"/>
                <a:ea typeface="ＭＳ Ｐゴシック" charset="0"/>
                <a:cs typeface="ＭＳ Ｐゴシック" charset="0"/>
              </a:defRPr>
            </a:lvl1pPr>
            <a:lvl2pPr marL="742950" indent="-285750" defTabSz="942975" eaLnBrk="0" hangingPunct="0">
              <a:defRPr sz="2400">
                <a:solidFill>
                  <a:schemeClr val="tx1"/>
                </a:solidFill>
                <a:latin typeface="Times New Roman" charset="0"/>
                <a:ea typeface="ＭＳ Ｐゴシック" charset="0"/>
              </a:defRPr>
            </a:lvl2pPr>
            <a:lvl3pPr marL="1143000" indent="-228600" defTabSz="942975" eaLnBrk="0" hangingPunct="0">
              <a:defRPr sz="2400">
                <a:solidFill>
                  <a:schemeClr val="tx1"/>
                </a:solidFill>
                <a:latin typeface="Times New Roman" charset="0"/>
                <a:ea typeface="ＭＳ Ｐゴシック" charset="0"/>
              </a:defRPr>
            </a:lvl3pPr>
            <a:lvl4pPr marL="1600200" indent="-228600" defTabSz="942975" eaLnBrk="0" hangingPunct="0">
              <a:defRPr sz="2400">
                <a:solidFill>
                  <a:schemeClr val="tx1"/>
                </a:solidFill>
                <a:latin typeface="Times New Roman" charset="0"/>
                <a:ea typeface="ＭＳ Ｐゴシック" charset="0"/>
              </a:defRPr>
            </a:lvl4pPr>
            <a:lvl5pPr marL="2057400" indent="-228600" defTabSz="942975" eaLnBrk="0" hangingPunct="0">
              <a:defRPr sz="2400">
                <a:solidFill>
                  <a:schemeClr val="tx1"/>
                </a:solidFill>
                <a:latin typeface="Times New Roman"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09A49F-6D7E-B74D-9A7A-712500D10FC7}" type="slidenum">
              <a:rPr lang="it-IT" sz="1200">
                <a:solidFill>
                  <a:srgbClr val="000000"/>
                </a:solidFill>
              </a:rPr>
              <a:pPr eaLnBrk="1" hangingPunct="1"/>
              <a:t>39</a:t>
            </a:fld>
            <a:endParaRPr lang="it-IT" sz="120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2100" dirty="0" err="1" smtClean="0">
                <a:latin typeface="Calibri"/>
                <a:cs typeface="Calibri"/>
              </a:rPr>
              <a:t>Andare</a:t>
            </a:r>
            <a:r>
              <a:rPr lang="en-US" sz="2100" dirty="0" smtClean="0">
                <a:latin typeface="Calibri"/>
                <a:cs typeface="Calibri"/>
              </a:rPr>
              <a:t> dove </a:t>
            </a:r>
            <a:r>
              <a:rPr lang="en-US" sz="2100" dirty="0" err="1" smtClean="0">
                <a:latin typeface="Calibri"/>
                <a:cs typeface="Calibri"/>
              </a:rPr>
              <a:t>si</a:t>
            </a:r>
            <a:r>
              <a:rPr lang="en-US" sz="2100" dirty="0" smtClean="0">
                <a:latin typeface="Calibri"/>
                <a:cs typeface="Calibri"/>
              </a:rPr>
              <a:t> </a:t>
            </a:r>
            <a:r>
              <a:rPr lang="en-US" sz="2100" dirty="0" err="1" smtClean="0">
                <a:latin typeface="Calibri"/>
                <a:cs typeface="Calibri"/>
              </a:rPr>
              <a:t>vuole</a:t>
            </a:r>
            <a:r>
              <a:rPr lang="en-US" sz="2100" dirty="0" smtClean="0">
                <a:latin typeface="Calibri"/>
                <a:cs typeface="Calibri"/>
              </a:rPr>
              <a:t>, con </a:t>
            </a:r>
            <a:r>
              <a:rPr lang="en-US" sz="2100" dirty="0" err="1" smtClean="0">
                <a:latin typeface="Calibri"/>
                <a:cs typeface="Calibri"/>
              </a:rPr>
              <a:t>carichi</a:t>
            </a:r>
            <a:r>
              <a:rPr lang="en-US" sz="2100" dirty="0" smtClean="0">
                <a:latin typeface="Calibri"/>
                <a:cs typeface="Calibri"/>
              </a:rPr>
              <a:t>, </a:t>
            </a:r>
            <a:r>
              <a:rPr lang="en-US" sz="2100" dirty="0" err="1" smtClean="0">
                <a:latin typeface="Calibri"/>
                <a:cs typeface="Calibri"/>
              </a:rPr>
              <a:t>lontano</a:t>
            </a:r>
            <a:r>
              <a:rPr lang="en-US" sz="2100" dirty="0" smtClean="0">
                <a:latin typeface="Calibri"/>
                <a:cs typeface="Calibri"/>
              </a:rPr>
              <a:t> e </a:t>
            </a:r>
            <a:r>
              <a:rPr lang="en-US" sz="2100" dirty="0" err="1" smtClean="0">
                <a:latin typeface="Calibri"/>
                <a:cs typeface="Calibri"/>
              </a:rPr>
              <a:t>veloci</a:t>
            </a:r>
            <a:endParaRPr lang="en-US" sz="2100" dirty="0" smtClean="0">
              <a:latin typeface="Calibri"/>
              <a:cs typeface="Calibri"/>
            </a:endParaRPr>
          </a:p>
          <a:p>
            <a:endParaRPr lang="en-US" sz="2100" dirty="0" smtClean="0"/>
          </a:p>
          <a:p>
            <a:endParaRPr lang="en-US" sz="2100" dirty="0" smtClean="0">
              <a:solidFill>
                <a:srgbClr val="932613"/>
              </a:solidFill>
              <a:latin typeface="Calibri"/>
              <a:cs typeface="Calibri"/>
            </a:endParaRPr>
          </a:p>
          <a:p>
            <a:endParaRPr lang="en-US" sz="2100" dirty="0">
              <a:solidFill>
                <a:srgbClr val="932613"/>
              </a:solidFill>
              <a:latin typeface="Calibri"/>
              <a:cs typeface="Calibri"/>
            </a:endParaRPr>
          </a:p>
          <a:p>
            <a:r>
              <a:rPr lang="en-US" sz="2100" dirty="0" smtClean="0">
                <a:solidFill>
                  <a:srgbClr val="932613"/>
                </a:solidFill>
                <a:latin typeface="Calibri"/>
                <a:cs typeface="Calibri"/>
              </a:rPr>
              <a:t>-------------------</a:t>
            </a:r>
          </a:p>
          <a:p>
            <a:r>
              <a:rPr lang="en-US" dirty="0" smtClean="0"/>
              <a:t>Research </a:t>
            </a:r>
            <a:r>
              <a:rPr lang="en-US" dirty="0"/>
              <a:t>must be based on electricity </a:t>
            </a:r>
            <a:r>
              <a:rPr lang="en-US" dirty="0">
                <a:solidFill>
                  <a:srgbClr val="0000FF"/>
                </a:solidFill>
              </a:rPr>
              <a:t>distribution</a:t>
            </a:r>
            <a:r>
              <a:rPr lang="en-US" dirty="0"/>
              <a:t> ( smart grids), </a:t>
            </a:r>
            <a:r>
              <a:rPr lang="en-US" dirty="0">
                <a:solidFill>
                  <a:srgbClr val="0000FF"/>
                </a:solidFill>
              </a:rPr>
              <a:t>storage</a:t>
            </a:r>
            <a:r>
              <a:rPr lang="en-US" dirty="0"/>
              <a:t> devices (batteries, capacitors), and on the </a:t>
            </a:r>
            <a:r>
              <a:rPr lang="en-US" dirty="0" err="1">
                <a:solidFill>
                  <a:srgbClr val="0000FF"/>
                </a:solidFill>
              </a:rPr>
              <a:t>interconversion</a:t>
            </a:r>
            <a:r>
              <a:rPr lang="en-US" dirty="0">
                <a:solidFill>
                  <a:srgbClr val="0000FF"/>
                </a:solidFill>
              </a:rPr>
              <a:t> </a:t>
            </a:r>
            <a:r>
              <a:rPr lang="en-US" dirty="0"/>
              <a:t>between hydrogen and electricity (fuel cells and </a:t>
            </a:r>
            <a:r>
              <a:rPr lang="en-US" dirty="0" err="1"/>
              <a:t>electrolyzers</a:t>
            </a:r>
            <a:r>
              <a:rPr lang="en-US" dirty="0"/>
              <a:t>.</a:t>
            </a:r>
          </a:p>
          <a:p>
            <a:r>
              <a:rPr lang="en-US" dirty="0"/>
              <a:t>Long trip travel on sea or on air will be possible only with fuels, i.e. hydrogen produced by water electrolysis or liquid fuels, e.g. methanol, obtained </a:t>
            </a:r>
            <a:r>
              <a:rPr lang="en-US" dirty="0" smtClean="0"/>
              <a:t>by </a:t>
            </a:r>
            <a:r>
              <a:rPr lang="en-US" dirty="0" err="1" smtClean="0"/>
              <a:t>reducinhg</a:t>
            </a:r>
            <a:r>
              <a:rPr lang="en-US" dirty="0" smtClean="0"/>
              <a:t> CO2  by hydrogen or artificial diesel</a:t>
            </a:r>
            <a:endParaRPr lang="en-US" dirty="0"/>
          </a:p>
        </p:txBody>
      </p:sp>
      <p:sp>
        <p:nvSpPr>
          <p:cNvPr id="4" name="Segnaposto numero diapositiva 3"/>
          <p:cNvSpPr>
            <a:spLocks noGrp="1"/>
          </p:cNvSpPr>
          <p:nvPr>
            <p:ph type="sldNum" sz="quarter" idx="10"/>
          </p:nvPr>
        </p:nvSpPr>
        <p:spPr/>
        <p:txBody>
          <a:bodyPr/>
          <a:lstStyle/>
          <a:p>
            <a:fld id="{1B10D264-B2D6-FF43-9163-FF02365CF184}" type="slidenum">
              <a:rPr lang="it-IT" smtClean="0">
                <a:solidFill>
                  <a:prstClr val="black"/>
                </a:solidFill>
              </a:rPr>
              <a:pPr/>
              <a:t>40</a:t>
            </a:fld>
            <a:endParaRPr lang="it-IT">
              <a:solidFill>
                <a:prstClr val="black"/>
              </a:solidFill>
            </a:endParaRPr>
          </a:p>
        </p:txBody>
      </p:sp>
    </p:spTree>
    <p:extLst>
      <p:ext uri="{BB962C8B-B14F-4D97-AF65-F5344CB8AC3E}">
        <p14:creationId xmlns:p14="http://schemas.microsoft.com/office/powerpoint/2010/main" val="29783070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pPr>
                <a:defRPr/>
              </a:pPr>
              <a:t>41</a:t>
            </a:fld>
            <a:endParaRPr lang="it-IT"/>
          </a:p>
        </p:txBody>
      </p:sp>
    </p:spTree>
    <p:extLst>
      <p:ext uri="{BB962C8B-B14F-4D97-AF65-F5344CB8AC3E}">
        <p14:creationId xmlns:p14="http://schemas.microsoft.com/office/powerpoint/2010/main" val="3803591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2000" baseline="0">
                <a:latin typeface="+mn-lt"/>
              </a:rPr>
              <a:t>Ma bisogna state attenti perché per risolvere il problema del lavoro e quindi ridurre la insostenibilità sociale, potremmo aumentare la insostenibilità ecologica e, viceversa</a:t>
            </a:r>
            <a:r>
              <a:rPr lang="en-GB" sz="2000">
                <a:latin typeface="+mn-lt"/>
              </a:rPr>
              <a:t> ….. </a:t>
            </a:r>
            <a:r>
              <a:rPr lang="en-GB" sz="2000" b="1" baseline="0">
                <a:latin typeface="+mn-lt"/>
              </a:rPr>
              <a:t>Prima </a:t>
            </a:r>
            <a:r>
              <a:rPr lang="en-GB" sz="2000" b="0" baseline="0">
                <a:latin typeface="+mn-lt"/>
              </a:rPr>
              <a:t>di emanare provvedimenti </a:t>
            </a:r>
            <a:r>
              <a:rPr lang="mr-IN" sz="2000" b="0" baseline="0">
                <a:latin typeface="+mn-lt"/>
              </a:rPr>
              <a:t>…</a:t>
            </a:r>
            <a:r>
              <a:rPr lang="en-GB" sz="2000" b="0" baseline="0">
                <a:latin typeface="+mn-lt"/>
              </a:rPr>
              <a:t>Per esempio: nuova fabbrica di </a:t>
            </a:r>
            <a:r>
              <a:rPr lang="en-GB" sz="2000" b="1" baseline="0">
                <a:latin typeface="+mn-lt"/>
              </a:rPr>
              <a:t>SUV diesel</a:t>
            </a:r>
            <a:r>
              <a:rPr lang="mr-IN" sz="2000" b="1" baseline="0">
                <a:latin typeface="+mn-lt"/>
              </a:rPr>
              <a:t>…</a:t>
            </a:r>
            <a:r>
              <a:rPr lang="it-IT" sz="2000" b="1" baseline="0">
                <a:latin typeface="+mn-lt"/>
              </a:rPr>
              <a:t>. </a:t>
            </a:r>
            <a:r>
              <a:rPr lang="it-IT" sz="2000" b="0" baseline="0">
                <a:latin typeface="+mn-lt"/>
              </a:rPr>
              <a:t>Oppure</a:t>
            </a:r>
            <a:r>
              <a:rPr lang="it-IT" sz="2000" b="1" baseline="0">
                <a:latin typeface="+mn-lt"/>
              </a:rPr>
              <a:t>, per risolvere il problema della mobilità potrei pensare di sovvenzionare l’acquiisto di auto elettriche private, ma questo aumenta le disuguaglianze.  il problema della mobilità bisogna risolverlo con trasporti pubblici elettrificati ed effcienti. </a:t>
            </a:r>
            <a:r>
              <a:rPr lang="en-GB" sz="2000" baseline="0">
                <a:latin typeface="+mn-lt"/>
              </a:rPr>
              <a:t>Quindi, bisogna sapere le conseguenze di ogni mossa che si fa, e </a:t>
            </a:r>
            <a:r>
              <a:rPr lang="en-GB" sz="2000" baseline="0">
                <a:solidFill>
                  <a:srgbClr val="932613"/>
                </a:solidFill>
                <a:latin typeface="+mn-lt"/>
              </a:rPr>
              <a:t>ci vuole coerenza.</a:t>
            </a:r>
            <a:endParaRPr lang="en-GB" sz="2000">
              <a:solidFill>
                <a:srgbClr val="932613"/>
              </a:solidFill>
              <a:latin typeface="+mn-lt"/>
            </a:endParaRP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pPr>
                <a:defRPr/>
              </a:pPr>
              <a:t>4</a:t>
            </a:fld>
            <a:endParaRPr lang="it-IT"/>
          </a:p>
        </p:txBody>
      </p:sp>
    </p:spTree>
    <p:extLst>
      <p:ext uri="{BB962C8B-B14F-4D97-AF65-F5344CB8AC3E}">
        <p14:creationId xmlns:p14="http://schemas.microsoft.com/office/powerpoint/2010/main" val="2894384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pPr>
                <a:defRPr/>
              </a:pPr>
              <a:t>42</a:t>
            </a:fld>
            <a:endParaRPr lang="it-IT"/>
          </a:p>
        </p:txBody>
      </p:sp>
    </p:spTree>
    <p:extLst>
      <p:ext uri="{BB962C8B-B14F-4D97-AF65-F5344CB8AC3E}">
        <p14:creationId xmlns:p14="http://schemas.microsoft.com/office/powerpoint/2010/main" val="3803591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txBox="1">
            <a:spLocks noGrp="1" noChangeArrowheads="1"/>
          </p:cNvSpPr>
          <p:nvPr/>
        </p:nvSpPr>
        <p:spPr bwMode="auto">
          <a:xfrm>
            <a:off x="3900934" y="9140254"/>
            <a:ext cx="2985621" cy="48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41" tIns="47170" rIns="94341" bIns="47170" anchor="b"/>
          <a:lstStyle>
            <a:lvl1pPr defTabSz="942975" eaLnBrk="0" hangingPunct="0">
              <a:defRPr sz="2400">
                <a:solidFill>
                  <a:schemeClr val="tx1"/>
                </a:solidFill>
                <a:latin typeface="Arial" charset="0"/>
                <a:ea typeface="MS PGothic" charset="0"/>
                <a:cs typeface="MS PGothic" charset="0"/>
              </a:defRPr>
            </a:lvl1pPr>
            <a:lvl2pPr marL="742950" indent="-285750" defTabSz="942975" eaLnBrk="0" hangingPunct="0">
              <a:defRPr sz="2400">
                <a:solidFill>
                  <a:schemeClr val="tx1"/>
                </a:solidFill>
                <a:latin typeface="Arial" charset="0"/>
                <a:ea typeface="MS PGothic" charset="0"/>
                <a:cs typeface="MS PGothic" charset="0"/>
              </a:defRPr>
            </a:lvl2pPr>
            <a:lvl3pPr marL="1143000" indent="-228600" defTabSz="942975" eaLnBrk="0" hangingPunct="0">
              <a:defRPr sz="2400">
                <a:solidFill>
                  <a:schemeClr val="tx1"/>
                </a:solidFill>
                <a:latin typeface="Arial" charset="0"/>
                <a:ea typeface="MS PGothic" charset="0"/>
                <a:cs typeface="MS PGothic" charset="0"/>
              </a:defRPr>
            </a:lvl3pPr>
            <a:lvl4pPr marL="1600200" indent="-228600" defTabSz="942975" eaLnBrk="0" hangingPunct="0">
              <a:defRPr sz="2400">
                <a:solidFill>
                  <a:schemeClr val="tx1"/>
                </a:solidFill>
                <a:latin typeface="Arial" charset="0"/>
                <a:ea typeface="MS PGothic" charset="0"/>
                <a:cs typeface="MS PGothic" charset="0"/>
              </a:defRPr>
            </a:lvl4pPr>
            <a:lvl5pPr marL="2057400" indent="-228600" defTabSz="942975" eaLnBrk="0" hangingPunct="0">
              <a:defRPr sz="2400">
                <a:solidFill>
                  <a:schemeClr val="tx1"/>
                </a:solidFill>
                <a:latin typeface="Arial" charset="0"/>
                <a:ea typeface="MS PGothic" charset="0"/>
                <a:cs typeface="MS PGothic" charset="0"/>
              </a:defRPr>
            </a:lvl5pPr>
            <a:lvl6pPr marL="2514600" indent="-228600" defTabSz="942975"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42975"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42975"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42975"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fld id="{45D062B6-629F-E047-8C9B-6DA262B30B92}" type="slidenum">
              <a:rPr lang="it-IT" sz="1200" smtClean="0">
                <a:solidFill>
                  <a:srgbClr val="000000"/>
                </a:solidFill>
                <a:ea typeface="ＭＳ Ｐゴシック" charset="0"/>
                <a:cs typeface="ＭＳ Ｐゴシック" charset="0"/>
              </a:rPr>
              <a:pPr algn="r" eaLnBrk="1" hangingPunct="1"/>
              <a:t>43</a:t>
            </a:fld>
            <a:endParaRPr lang="it-IT" sz="1200" smtClean="0">
              <a:solidFill>
                <a:srgbClr val="000000"/>
              </a:solidFill>
              <a:ea typeface="ＭＳ Ｐゴシック" charset="0"/>
              <a:cs typeface="ＭＳ Ｐゴシック" charset="0"/>
            </a:endParaRPr>
          </a:p>
        </p:txBody>
      </p:sp>
      <p:sp>
        <p:nvSpPr>
          <p:cNvPr id="18022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0227"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94341" tIns="47170" rIns="94341" bIns="47170" numCol="1" anchor="t" anchorCtr="0" compatLnSpc="1">
            <a:prstTxWarp prst="textNoShape">
              <a:avLst/>
            </a:prstTxWarp>
          </a:bodyPr>
          <a:lstStyle/>
          <a:p>
            <a:pPr eaLnBrk="1" hangingPunct="1"/>
            <a:r>
              <a:rPr lang="it-IT" sz="2000">
                <a:latin typeface="Arial" charset="0"/>
                <a:ea typeface="MS PGothic" charset="0"/>
                <a:cs typeface="Arial" charset="0"/>
              </a:rPr>
              <a:t>…. possiamo </a:t>
            </a:r>
            <a:r>
              <a:rPr lang="en-US" sz="2000">
                <a:latin typeface="Arial" charset="0"/>
                <a:ea typeface="MS PGothic" charset="0"/>
                <a:cs typeface="Arial" charset="0"/>
              </a:rPr>
              <a:t>ottenere tutte e tre le forme di energia che ciascuno di noi usa ogni giorno: calore, elettricità e combustibili (uso finale).</a:t>
            </a:r>
          </a:p>
          <a:p>
            <a:pPr eaLnBrk="1" hangingPunct="1"/>
            <a:r>
              <a:rPr lang="en-US" sz="2000">
                <a:latin typeface="Arial" charset="0"/>
                <a:ea typeface="MS PGothic" charset="0"/>
                <a:cs typeface="Arial" charset="0"/>
              </a:rPr>
              <a:t> </a:t>
            </a:r>
            <a:r>
              <a:rPr lang="en-US" sz="2000">
                <a:solidFill>
                  <a:srgbClr val="0000FF"/>
                </a:solidFill>
                <a:latin typeface="Arial" charset="0"/>
                <a:ea typeface="MS PGothic" charset="0"/>
                <a:cs typeface="Arial" charset="0"/>
              </a:rPr>
              <a:t>Ma c’é di mezzo un processo di conversione </a:t>
            </a:r>
            <a:r>
              <a:rPr lang="en-US" sz="2000">
                <a:latin typeface="Arial" charset="0"/>
                <a:ea typeface="MS PGothic" charset="0"/>
                <a:cs typeface="Arial" charset="0"/>
              </a:rPr>
              <a:t>che </a:t>
            </a:r>
            <a:r>
              <a:rPr lang="it-IT" sz="2000">
                <a:latin typeface="Arial" charset="0"/>
                <a:ea typeface="MS PGothic" charset="0"/>
                <a:cs typeface="Arial" charset="0"/>
              </a:rPr>
              <a:t>richiede la costruzione di </a:t>
            </a:r>
            <a:r>
              <a:rPr lang="it-IT" sz="2000">
                <a:solidFill>
                  <a:srgbClr val="0000FF"/>
                </a:solidFill>
                <a:latin typeface="Arial" charset="0"/>
                <a:ea typeface="MS PGothic" charset="0"/>
                <a:cs typeface="Arial" charset="0"/>
              </a:rPr>
              <a:t>dispositivi ... Per fare i quali </a:t>
            </a:r>
            <a:r>
              <a:rPr lang="it-IT" sz="2000">
                <a:solidFill>
                  <a:srgbClr val="000000"/>
                </a:solidFill>
                <a:latin typeface="Arial" charset="0"/>
                <a:ea typeface="MS PGothic" charset="0"/>
                <a:cs typeface="Arial" charset="0"/>
              </a:rPr>
              <a:t>dobbiamo ricorrere ai materiali che si trovano qui, sulla </a:t>
            </a:r>
            <a:r>
              <a:rPr lang="it-IT" sz="2000">
                <a:solidFill>
                  <a:srgbClr val="FF0000"/>
                </a:solidFill>
                <a:latin typeface="Arial" charset="0"/>
                <a:ea typeface="MS PGothic" charset="0"/>
                <a:cs typeface="Arial" charset="0"/>
              </a:rPr>
              <a:t>Terra</a:t>
            </a:r>
            <a:r>
              <a:rPr lang="it-IT" sz="2000">
                <a:solidFill>
                  <a:srgbClr val="0000FF"/>
                </a:solidFill>
                <a:latin typeface="Arial" charset="0"/>
                <a:ea typeface="MS PGothic" charset="0"/>
                <a:cs typeface="Arial" charset="0"/>
              </a:rPr>
              <a:t>, la nostra </a:t>
            </a:r>
            <a:r>
              <a:rPr lang="it-IT" sz="2000">
                <a:solidFill>
                  <a:srgbClr val="FF0000"/>
                </a:solidFill>
                <a:latin typeface="Arial" charset="0"/>
                <a:ea typeface="MS PGothic" charset="0"/>
                <a:cs typeface="Arial" charset="0"/>
              </a:rPr>
              <a:t>sorella e madre Terra.</a:t>
            </a:r>
          </a:p>
          <a:p>
            <a:pPr eaLnBrk="1" hangingPunct="1"/>
            <a:endParaRPr lang="it-IT" sz="2000">
              <a:solidFill>
                <a:srgbClr val="0000FF"/>
              </a:solidFill>
              <a:latin typeface="Arial" charset="0"/>
              <a:ea typeface="MS PGothic" charset="0"/>
              <a:cs typeface="Arial" charset="0"/>
            </a:endParaRPr>
          </a:p>
          <a:p>
            <a:pPr eaLnBrk="1" hangingPunct="1"/>
            <a:endParaRPr lang="it-IT" sz="2000">
              <a:solidFill>
                <a:srgbClr val="0000FF"/>
              </a:solidFill>
              <a:latin typeface="Arial" charset="0"/>
              <a:ea typeface="MS PGothic"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2274"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sz="2000">
                <a:latin typeface="Calibri" charset="0"/>
                <a:ea typeface="MS PGothic" charset="0"/>
                <a:cs typeface="Calibri" charset="0"/>
              </a:rPr>
              <a:t>…. </a:t>
            </a:r>
            <a:r>
              <a:rPr lang="en-GB" sz="2000">
                <a:latin typeface="Calibri" charset="0"/>
                <a:ea typeface="MS PGothic" charset="0"/>
                <a:cs typeface="Calibri" charset="0"/>
              </a:rPr>
              <a:t>some elements are abundant, while other are relatively scarce or very scarce.</a:t>
            </a:r>
          </a:p>
          <a:p>
            <a:r>
              <a:rPr lang="en-US" sz="2000">
                <a:latin typeface="Calibri" charset="0"/>
                <a:ea typeface="MS PGothic" charset="0"/>
                <a:cs typeface="Calibri" charset="0"/>
              </a:rPr>
              <a:t>Therefore the </a:t>
            </a:r>
            <a:r>
              <a:rPr lang="en-US" sz="2000">
                <a:solidFill>
                  <a:srgbClr val="0000FF"/>
                </a:solidFill>
                <a:latin typeface="Calibri" charset="0"/>
                <a:ea typeface="MS PGothic" charset="0"/>
                <a:cs typeface="Calibri" charset="0"/>
              </a:rPr>
              <a:t>bottlenecks </a:t>
            </a:r>
            <a:r>
              <a:rPr lang="en-US" sz="2000">
                <a:latin typeface="Calibri" charset="0"/>
                <a:ea typeface="MS PGothic" charset="0"/>
                <a:cs typeface="Calibri" charset="0"/>
              </a:rPr>
              <a:t>for </a:t>
            </a:r>
            <a:r>
              <a:rPr lang="en-US" sz="2000" u="sng">
                <a:latin typeface="Calibri" charset="0"/>
                <a:ea typeface="MS PGothic" charset="0"/>
                <a:cs typeface="Calibri" charset="0"/>
              </a:rPr>
              <a:t>final energy production</a:t>
            </a:r>
            <a:r>
              <a:rPr lang="en-US" sz="2000">
                <a:latin typeface="Calibri" charset="0"/>
                <a:ea typeface="MS PGothic" charset="0"/>
                <a:cs typeface="Calibri" charset="0"/>
              </a:rPr>
              <a:t> from  </a:t>
            </a:r>
            <a:r>
              <a:rPr lang="en-US" sz="2000" u="sng">
                <a:solidFill>
                  <a:srgbClr val="000000"/>
                </a:solidFill>
                <a:latin typeface="Calibri" charset="0"/>
                <a:ea typeface="MS PGothic" charset="0"/>
                <a:cs typeface="Calibri" charset="0"/>
              </a:rPr>
              <a:t>primary </a:t>
            </a:r>
            <a:r>
              <a:rPr lang="en-US" sz="2000" u="sng">
                <a:latin typeface="Calibri" charset="0"/>
                <a:ea typeface="MS PGothic" charset="0"/>
                <a:cs typeface="Calibri" charset="0"/>
              </a:rPr>
              <a:t>renewable energies </a:t>
            </a:r>
            <a:r>
              <a:rPr lang="en-US" sz="2000">
                <a:latin typeface="Calibri" charset="0"/>
                <a:ea typeface="MS PGothic" charset="0"/>
                <a:cs typeface="Calibri" charset="0"/>
              </a:rPr>
              <a:t>are not the number of </a:t>
            </a:r>
            <a:r>
              <a:rPr lang="en-US" sz="2000">
                <a:solidFill>
                  <a:srgbClr val="0000FF"/>
                </a:solidFill>
                <a:latin typeface="Calibri" charset="0"/>
                <a:ea typeface="MS PGothic" charset="0"/>
                <a:cs typeface="Calibri" charset="0"/>
              </a:rPr>
              <a:t>photons </a:t>
            </a:r>
            <a:r>
              <a:rPr lang="en-US" sz="2000">
                <a:solidFill>
                  <a:srgbClr val="000000"/>
                </a:solidFill>
                <a:latin typeface="Calibri" charset="0"/>
                <a:ea typeface="MS PGothic" charset="0"/>
                <a:cs typeface="Calibri" charset="0"/>
              </a:rPr>
              <a:t>arriving from the sun </a:t>
            </a:r>
            <a:r>
              <a:rPr lang="en-US" sz="2000">
                <a:solidFill>
                  <a:srgbClr val="0000FF"/>
                </a:solidFill>
                <a:latin typeface="Calibri" charset="0"/>
                <a:ea typeface="MS PGothic" charset="0"/>
                <a:cs typeface="Calibri" charset="0"/>
              </a:rPr>
              <a:t>or the availability of wind</a:t>
            </a:r>
            <a:r>
              <a:rPr lang="en-US" sz="2000">
                <a:latin typeface="Calibri" charset="0"/>
                <a:ea typeface="MS PGothic" charset="0"/>
                <a:cs typeface="Calibri" charset="0"/>
              </a:rPr>
              <a:t>, but the materials we need to use for conversion and storage of light and wind energies in the form of electricity and </a:t>
            </a:r>
            <a:r>
              <a:rPr lang="en-US" sz="2000">
                <a:solidFill>
                  <a:srgbClr val="FF0F00"/>
                </a:solidFill>
                <a:latin typeface="Calibri" charset="0"/>
                <a:ea typeface="MS PGothic" charset="0"/>
                <a:cs typeface="Calibri" charset="0"/>
              </a:rPr>
              <a:t>fuel</a:t>
            </a:r>
            <a:r>
              <a:rPr lang="it-IT" sz="2000">
                <a:solidFill>
                  <a:srgbClr val="FF0F00"/>
                </a:solidFill>
                <a:latin typeface="Calibri" charset="0"/>
                <a:ea typeface="MS PGothic" charset="0"/>
                <a:cs typeface="Calibri" charset="0"/>
              </a:rPr>
              <a:t>.</a:t>
            </a:r>
          </a:p>
          <a:p>
            <a:endParaRPr lang="it-IT" sz="2000">
              <a:solidFill>
                <a:srgbClr val="FF0F00"/>
              </a:solidFill>
              <a:latin typeface="Calibri" charset="0"/>
              <a:ea typeface="MS PGothic" charset="0"/>
              <a:cs typeface="Calibri" charset="0"/>
            </a:endParaRPr>
          </a:p>
          <a:p>
            <a:endParaRPr lang="it-IT" sz="2000">
              <a:solidFill>
                <a:srgbClr val="FF0F00"/>
              </a:solidFill>
              <a:latin typeface="Calibri" charset="0"/>
              <a:ea typeface="MS PGothic" charset="0"/>
              <a:cs typeface="Calibri" charset="0"/>
            </a:endParaRPr>
          </a:p>
          <a:p>
            <a:endParaRPr lang="it-IT" sz="2000">
              <a:solidFill>
                <a:srgbClr val="FF0F00"/>
              </a:solidFill>
              <a:latin typeface="Calibri" charset="0"/>
              <a:ea typeface="MS PGothic" charset="0"/>
              <a:cs typeface="Calibri" charset="0"/>
            </a:endParaRPr>
          </a:p>
          <a:p>
            <a:r>
              <a:rPr lang="it-IT" sz="2000">
                <a:solidFill>
                  <a:srgbClr val="FF0F00"/>
                </a:solidFill>
                <a:latin typeface="Calibri" charset="0"/>
                <a:ea typeface="MS PGothic" charset="0"/>
                <a:cs typeface="Calibri" charset="0"/>
              </a:rPr>
              <a:t>Scarce : schers</a:t>
            </a:r>
            <a:endParaRPr lang="en-US" sz="2000">
              <a:solidFill>
                <a:srgbClr val="FF0F00"/>
              </a:solidFill>
              <a:latin typeface="Calibri" charset="0"/>
              <a:ea typeface="MS PGothic" charset="0"/>
              <a:cs typeface="Calibri" charset="0"/>
            </a:endParaRPr>
          </a:p>
          <a:p>
            <a:endParaRPr lang="en-GB" sz="2000">
              <a:latin typeface="Calibri" charset="0"/>
              <a:ea typeface="MS PGothic" charset="0"/>
              <a:cs typeface="Calibri" charset="0"/>
            </a:endParaRPr>
          </a:p>
        </p:txBody>
      </p:sp>
      <p:sp>
        <p:nvSpPr>
          <p:cNvPr id="182275"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BA54CEEA-F0E4-524A-8961-60E578679825}" type="slidenum">
              <a:rPr lang="it-IT" sz="1200">
                <a:solidFill>
                  <a:srgbClr val="000000"/>
                </a:solidFill>
                <a:latin typeface="Calibri" charset="0"/>
              </a:rPr>
              <a:pPr eaLnBrk="1" hangingPunct="1"/>
              <a:t>44</a:t>
            </a:fld>
            <a:endParaRPr lang="it-IT" sz="1200">
              <a:solidFill>
                <a:srgbClr val="000000"/>
              </a:solidFill>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2274"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sz="2000">
                <a:latin typeface="Calibri" charset="0"/>
                <a:ea typeface="MS PGothic" charset="0"/>
                <a:cs typeface="Calibri" charset="0"/>
              </a:rPr>
              <a:t>…. </a:t>
            </a:r>
            <a:r>
              <a:rPr lang="en-GB" sz="2000">
                <a:latin typeface="Calibri" charset="0"/>
                <a:ea typeface="MS PGothic" charset="0"/>
                <a:cs typeface="Calibri" charset="0"/>
              </a:rPr>
              <a:t>some elements are abundant, while other are relatively scarce or very scarce.</a:t>
            </a:r>
          </a:p>
          <a:p>
            <a:r>
              <a:rPr lang="en-US" sz="2000">
                <a:latin typeface="Calibri" charset="0"/>
                <a:ea typeface="MS PGothic" charset="0"/>
                <a:cs typeface="Calibri" charset="0"/>
              </a:rPr>
              <a:t>Therefore the </a:t>
            </a:r>
            <a:r>
              <a:rPr lang="en-US" sz="2000">
                <a:solidFill>
                  <a:srgbClr val="0000FF"/>
                </a:solidFill>
                <a:latin typeface="Calibri" charset="0"/>
                <a:ea typeface="MS PGothic" charset="0"/>
                <a:cs typeface="Calibri" charset="0"/>
              </a:rPr>
              <a:t>bottlenecks </a:t>
            </a:r>
            <a:r>
              <a:rPr lang="en-US" sz="2000">
                <a:latin typeface="Calibri" charset="0"/>
                <a:ea typeface="MS PGothic" charset="0"/>
                <a:cs typeface="Calibri" charset="0"/>
              </a:rPr>
              <a:t>for </a:t>
            </a:r>
            <a:r>
              <a:rPr lang="en-US" sz="2000" u="sng">
                <a:latin typeface="Calibri" charset="0"/>
                <a:ea typeface="MS PGothic" charset="0"/>
                <a:cs typeface="Calibri" charset="0"/>
              </a:rPr>
              <a:t>final energy production</a:t>
            </a:r>
            <a:r>
              <a:rPr lang="en-US" sz="2000">
                <a:latin typeface="Calibri" charset="0"/>
                <a:ea typeface="MS PGothic" charset="0"/>
                <a:cs typeface="Calibri" charset="0"/>
              </a:rPr>
              <a:t> from  </a:t>
            </a:r>
            <a:r>
              <a:rPr lang="en-US" sz="2000" u="sng">
                <a:solidFill>
                  <a:srgbClr val="000000"/>
                </a:solidFill>
                <a:latin typeface="Calibri" charset="0"/>
                <a:ea typeface="MS PGothic" charset="0"/>
                <a:cs typeface="Calibri" charset="0"/>
              </a:rPr>
              <a:t>primary </a:t>
            </a:r>
            <a:r>
              <a:rPr lang="en-US" sz="2000" u="sng">
                <a:latin typeface="Calibri" charset="0"/>
                <a:ea typeface="MS PGothic" charset="0"/>
                <a:cs typeface="Calibri" charset="0"/>
              </a:rPr>
              <a:t>renewable energies </a:t>
            </a:r>
            <a:r>
              <a:rPr lang="en-US" sz="2000">
                <a:latin typeface="Calibri" charset="0"/>
                <a:ea typeface="MS PGothic" charset="0"/>
                <a:cs typeface="Calibri" charset="0"/>
              </a:rPr>
              <a:t>are not the number of </a:t>
            </a:r>
            <a:r>
              <a:rPr lang="en-US" sz="2000">
                <a:solidFill>
                  <a:srgbClr val="0000FF"/>
                </a:solidFill>
                <a:latin typeface="Calibri" charset="0"/>
                <a:ea typeface="MS PGothic" charset="0"/>
                <a:cs typeface="Calibri" charset="0"/>
              </a:rPr>
              <a:t>photons </a:t>
            </a:r>
            <a:r>
              <a:rPr lang="en-US" sz="2000">
                <a:solidFill>
                  <a:srgbClr val="000000"/>
                </a:solidFill>
                <a:latin typeface="Calibri" charset="0"/>
                <a:ea typeface="MS PGothic" charset="0"/>
                <a:cs typeface="Calibri" charset="0"/>
              </a:rPr>
              <a:t>arriving from the sun </a:t>
            </a:r>
            <a:r>
              <a:rPr lang="en-US" sz="2000">
                <a:solidFill>
                  <a:srgbClr val="0000FF"/>
                </a:solidFill>
                <a:latin typeface="Calibri" charset="0"/>
                <a:ea typeface="MS PGothic" charset="0"/>
                <a:cs typeface="Calibri" charset="0"/>
              </a:rPr>
              <a:t>or the availability of wind</a:t>
            </a:r>
            <a:r>
              <a:rPr lang="en-US" sz="2000">
                <a:latin typeface="Calibri" charset="0"/>
                <a:ea typeface="MS PGothic" charset="0"/>
                <a:cs typeface="Calibri" charset="0"/>
              </a:rPr>
              <a:t>, but the materials we need to use for conversion and storage of light and wind energies in the form of electricity and </a:t>
            </a:r>
            <a:r>
              <a:rPr lang="en-US" sz="2000">
                <a:solidFill>
                  <a:srgbClr val="FF0F00"/>
                </a:solidFill>
                <a:latin typeface="Calibri" charset="0"/>
                <a:ea typeface="MS PGothic" charset="0"/>
                <a:cs typeface="Calibri" charset="0"/>
              </a:rPr>
              <a:t>fuel</a:t>
            </a:r>
            <a:r>
              <a:rPr lang="it-IT" sz="2000">
                <a:solidFill>
                  <a:srgbClr val="FF0F00"/>
                </a:solidFill>
                <a:latin typeface="Calibri" charset="0"/>
                <a:ea typeface="MS PGothic" charset="0"/>
                <a:cs typeface="Calibri" charset="0"/>
              </a:rPr>
              <a:t>.</a:t>
            </a:r>
          </a:p>
          <a:p>
            <a:endParaRPr lang="it-IT" sz="2000">
              <a:solidFill>
                <a:srgbClr val="FF0F00"/>
              </a:solidFill>
              <a:latin typeface="Calibri" charset="0"/>
              <a:ea typeface="MS PGothic" charset="0"/>
              <a:cs typeface="Calibri" charset="0"/>
            </a:endParaRPr>
          </a:p>
          <a:p>
            <a:endParaRPr lang="it-IT" sz="2000">
              <a:solidFill>
                <a:srgbClr val="FF0F00"/>
              </a:solidFill>
              <a:latin typeface="Calibri" charset="0"/>
              <a:ea typeface="MS PGothic" charset="0"/>
              <a:cs typeface="Calibri" charset="0"/>
            </a:endParaRPr>
          </a:p>
          <a:p>
            <a:endParaRPr lang="it-IT" sz="2000">
              <a:solidFill>
                <a:srgbClr val="FF0F00"/>
              </a:solidFill>
              <a:latin typeface="Calibri" charset="0"/>
              <a:ea typeface="MS PGothic" charset="0"/>
              <a:cs typeface="Calibri" charset="0"/>
            </a:endParaRPr>
          </a:p>
          <a:p>
            <a:r>
              <a:rPr lang="it-IT" sz="2000">
                <a:solidFill>
                  <a:srgbClr val="FF0F00"/>
                </a:solidFill>
                <a:latin typeface="Calibri" charset="0"/>
                <a:ea typeface="MS PGothic" charset="0"/>
                <a:cs typeface="Calibri" charset="0"/>
              </a:rPr>
              <a:t>Scarce : schers</a:t>
            </a:r>
            <a:endParaRPr lang="en-US" sz="2000">
              <a:solidFill>
                <a:srgbClr val="FF0F00"/>
              </a:solidFill>
              <a:latin typeface="Calibri" charset="0"/>
              <a:ea typeface="MS PGothic" charset="0"/>
              <a:cs typeface="Calibri" charset="0"/>
            </a:endParaRPr>
          </a:p>
          <a:p>
            <a:endParaRPr lang="en-GB" sz="2000">
              <a:latin typeface="Calibri" charset="0"/>
              <a:ea typeface="MS PGothic" charset="0"/>
              <a:cs typeface="Calibri" charset="0"/>
            </a:endParaRPr>
          </a:p>
        </p:txBody>
      </p:sp>
      <p:sp>
        <p:nvSpPr>
          <p:cNvPr id="182275"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BA54CEEA-F0E4-524A-8961-60E578679825}" type="slidenum">
              <a:rPr lang="it-IT" sz="1200">
                <a:solidFill>
                  <a:srgbClr val="000000"/>
                </a:solidFill>
                <a:latin typeface="Calibri" charset="0"/>
              </a:rPr>
              <a:pPr eaLnBrk="1" hangingPunct="1"/>
              <a:t>45</a:t>
            </a:fld>
            <a:endParaRPr lang="it-IT" sz="1200">
              <a:solidFill>
                <a:srgbClr val="000000"/>
              </a:solidFill>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MS PGothic" charset="0"/>
                <a:cs typeface="MS PGothic" charset="0"/>
              </a:defRPr>
            </a:lvl1pPr>
            <a:lvl2pPr marL="742950" indent="-285750" defTabSz="942975" eaLnBrk="0" hangingPunct="0">
              <a:defRPr sz="2400">
                <a:solidFill>
                  <a:schemeClr val="tx1"/>
                </a:solidFill>
                <a:latin typeface="Arial" charset="0"/>
                <a:ea typeface="MS PGothic" charset="0"/>
                <a:cs typeface="MS PGothic" charset="0"/>
              </a:defRPr>
            </a:lvl2pPr>
            <a:lvl3pPr marL="1143000" indent="-228600" defTabSz="942975" eaLnBrk="0" hangingPunct="0">
              <a:defRPr sz="2400">
                <a:solidFill>
                  <a:schemeClr val="tx1"/>
                </a:solidFill>
                <a:latin typeface="Arial" charset="0"/>
                <a:ea typeface="MS PGothic" charset="0"/>
                <a:cs typeface="MS PGothic" charset="0"/>
              </a:defRPr>
            </a:lvl3pPr>
            <a:lvl4pPr marL="1600200" indent="-228600" defTabSz="942975" eaLnBrk="0" hangingPunct="0">
              <a:defRPr sz="2400">
                <a:solidFill>
                  <a:schemeClr val="tx1"/>
                </a:solidFill>
                <a:latin typeface="Arial" charset="0"/>
                <a:ea typeface="MS PGothic" charset="0"/>
                <a:cs typeface="MS PGothic" charset="0"/>
              </a:defRPr>
            </a:lvl4pPr>
            <a:lvl5pPr marL="2057400" indent="-228600" defTabSz="942975" eaLnBrk="0" hangingPunct="0">
              <a:defRPr sz="2400">
                <a:solidFill>
                  <a:schemeClr val="tx1"/>
                </a:solidFill>
                <a:latin typeface="Arial" charset="0"/>
                <a:ea typeface="MS PGothic" charset="0"/>
                <a:cs typeface="MS PGothic" charset="0"/>
              </a:defRPr>
            </a:lvl5pPr>
            <a:lvl6pPr marL="2514600" indent="-228600" defTabSz="942975"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42975"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42975"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42975"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E81AF9CA-2437-504D-979A-0B03CD4CF170}" type="slidenum">
              <a:rPr lang="it-IT" sz="1200">
                <a:solidFill>
                  <a:srgbClr val="000000"/>
                </a:solidFill>
                <a:ea typeface="ＭＳ Ｐゴシック" charset="0"/>
                <a:cs typeface="ＭＳ Ｐゴシック" charset="0"/>
              </a:rPr>
              <a:pPr eaLnBrk="1" hangingPunct="1"/>
              <a:t>46</a:t>
            </a:fld>
            <a:endParaRPr lang="it-IT" sz="1200">
              <a:solidFill>
                <a:srgbClr val="000000"/>
              </a:solidFill>
              <a:ea typeface="ＭＳ Ｐゴシック" charset="0"/>
              <a:cs typeface="ＭＳ Ｐゴシック" charset="0"/>
            </a:endParaRPr>
          </a:p>
        </p:txBody>
      </p:sp>
      <p:sp>
        <p:nvSpPr>
          <p:cNvPr id="184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23" name="Rectangle 3"/>
          <p:cNvSpPr>
            <a:spLocks noGrp="1" noChangeArrowheads="1"/>
          </p:cNvSpPr>
          <p:nvPr>
            <p:ph type="body" idx="1"/>
          </p:nvPr>
        </p:nvSpPr>
        <p:spPr bwMode="auto">
          <a:xfrm>
            <a:off x="918530" y="4571666"/>
            <a:ext cx="5051105" cy="43300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sz="2000">
                <a:solidFill>
                  <a:srgbClr val="0000FF"/>
                </a:solidFill>
                <a:latin typeface="Calibri" charset="0"/>
                <a:ea typeface="MS PGothic" charset="0"/>
                <a:cs typeface="Calibri" charset="0"/>
              </a:rPr>
              <a:t>95% of rare earth </a:t>
            </a:r>
            <a:r>
              <a:rPr lang="it-IT" sz="2000">
                <a:latin typeface="Calibri" charset="0"/>
                <a:ea typeface="MS PGothic" charset="0"/>
                <a:cs typeface="Calibri" charset="0"/>
              </a:rPr>
              <a:t>production comes from China and </a:t>
            </a:r>
            <a:r>
              <a:rPr lang="it-IT" sz="2000">
                <a:solidFill>
                  <a:srgbClr val="0000FF"/>
                </a:solidFill>
                <a:latin typeface="Calibri" charset="0"/>
                <a:ea typeface="MS PGothic" charset="0"/>
                <a:cs typeface="Calibri" charset="0"/>
              </a:rPr>
              <a:t>50% of rare earth reserves</a:t>
            </a:r>
            <a:r>
              <a:rPr lang="it-IT" sz="2000">
                <a:latin typeface="Calibri" charset="0"/>
                <a:ea typeface="MS PGothic" charset="0"/>
                <a:cs typeface="Calibri" charset="0"/>
              </a:rPr>
              <a:t> are in China.</a:t>
            </a:r>
          </a:p>
          <a:p>
            <a:r>
              <a:rPr lang="it-IT" sz="2000">
                <a:solidFill>
                  <a:srgbClr val="800000"/>
                </a:solidFill>
                <a:latin typeface="Calibri" charset="0"/>
                <a:ea typeface="MS PGothic" charset="0"/>
                <a:cs typeface="Calibri" charset="0"/>
              </a:rPr>
              <a:t>Chinese are well aware </a:t>
            </a:r>
            <a:r>
              <a:rPr lang="it-IT" sz="2000">
                <a:solidFill>
                  <a:srgbClr val="000000"/>
                </a:solidFill>
                <a:latin typeface="Calibri" charset="0"/>
                <a:ea typeface="MS PGothic" charset="0"/>
                <a:cs typeface="Calibri" charset="0"/>
              </a:rPr>
              <a:t>that rare earths are precious: they have dedicated a monument to rare earths</a:t>
            </a:r>
          </a:p>
          <a:p>
            <a:r>
              <a:rPr lang="it-IT">
                <a:solidFill>
                  <a:srgbClr val="0000FF"/>
                </a:solidFill>
                <a:latin typeface="Calibri" charset="0"/>
                <a:ea typeface="MS PGothic" charset="0"/>
                <a:cs typeface="Calibri" charset="0"/>
              </a:rPr>
              <a:t>Per cui, invece che preoccuparci tanto di produrre sempre più energia, sarà meglio pensare come </a:t>
            </a:r>
            <a:r>
              <a:rPr lang="it-IT">
                <a:latin typeface="Calibri" charset="0"/>
                <a:ea typeface="MS PGothic" charset="0"/>
                <a:cs typeface="Calibri" charset="0"/>
              </a:rPr>
              <a:t>consumarne meno </a:t>
            </a:r>
            <a:r>
              <a:rPr lang="it-IT">
                <a:solidFill>
                  <a:srgbClr val="0000FF"/>
                </a:solidFill>
                <a:latin typeface="Calibri" charset="0"/>
                <a:ea typeface="MS PGothic" charset="0"/>
                <a:cs typeface="Calibri" charset="0"/>
              </a:rPr>
              <a:t>anche perchè ci accorgiamo spesso che molta energia va sprecata</a:t>
            </a:r>
          </a:p>
          <a:p>
            <a:endParaRPr lang="it-IT" sz="2000">
              <a:solidFill>
                <a:srgbClr val="000000"/>
              </a:solidFill>
              <a:latin typeface="Calibri" charset="0"/>
              <a:ea typeface="MS PGothic" charset="0"/>
              <a:cs typeface="Calibri" charset="0"/>
            </a:endParaRPr>
          </a:p>
          <a:p>
            <a:endParaRPr lang="en-US" sz="2000">
              <a:latin typeface="Calibri" charset="0"/>
              <a:ea typeface="MS PGothic" charset="0"/>
              <a:cs typeface="MS PGothic"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637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2000" dirty="0">
                <a:latin typeface="Calibri" charset="0"/>
                <a:ea typeface="MS PGothic" charset="0"/>
                <a:cs typeface="Calibri" charset="0"/>
              </a:rPr>
              <a:t> </a:t>
            </a:r>
            <a:r>
              <a:rPr lang="it-IT" sz="2000" dirty="0">
                <a:latin typeface="Calibri" charset="0"/>
                <a:ea typeface="MS PGothic" charset="0"/>
                <a:cs typeface="Calibri" charset="0"/>
              </a:rPr>
              <a:t>Questa dunque è </a:t>
            </a:r>
            <a:r>
              <a:rPr lang="it-IT" sz="2000" dirty="0">
                <a:solidFill>
                  <a:srgbClr val="0000FF"/>
                </a:solidFill>
                <a:latin typeface="Calibri" charset="0"/>
                <a:ea typeface="MS PGothic" charset="0"/>
                <a:cs typeface="Calibri" charset="0"/>
              </a:rPr>
              <a:t>la seconda transizione in corso, vale per tutto; </a:t>
            </a:r>
            <a:r>
              <a:rPr lang="it-IT" sz="2000" dirty="0">
                <a:latin typeface="Calibri" charset="0"/>
                <a:ea typeface="MS PGothic" charset="0"/>
                <a:cs typeface="Calibri" charset="0"/>
              </a:rPr>
              <a:t>rimanendo sull’energia, dobbiamo renderci conto che </a:t>
            </a:r>
            <a:r>
              <a:rPr lang="it-IT" sz="2000" dirty="0">
                <a:solidFill>
                  <a:srgbClr val="0000FF"/>
                </a:solidFill>
                <a:latin typeface="Calibri" charset="0"/>
                <a:ea typeface="MS PGothic" charset="0"/>
                <a:cs typeface="Calibri" charset="0"/>
              </a:rPr>
              <a:t>l’energia che potremo usare sarà sempre limitata  e anche costosa.</a:t>
            </a:r>
          </a:p>
          <a:p>
            <a:r>
              <a:rPr lang="it-IT" sz="2000" dirty="0">
                <a:latin typeface="Calibri" charset="0"/>
                <a:ea typeface="MS PGothic" charset="0"/>
                <a:cs typeface="Calibri" charset="0"/>
              </a:rPr>
              <a:t>Per cui, </a:t>
            </a:r>
            <a:r>
              <a:rPr lang="it-IT" sz="2000" dirty="0">
                <a:solidFill>
                  <a:srgbClr val="0000FF"/>
                </a:solidFill>
                <a:latin typeface="Calibri" charset="0"/>
                <a:ea typeface="MS PGothic" charset="0"/>
                <a:cs typeface="Calibri" charset="0"/>
              </a:rPr>
              <a:t>invece che preoccuparci tanto di produrre sempre </a:t>
            </a:r>
            <a:r>
              <a:rPr lang="it-IT" sz="2000" dirty="0" err="1">
                <a:solidFill>
                  <a:srgbClr val="0000FF"/>
                </a:solidFill>
                <a:latin typeface="Calibri" charset="0"/>
                <a:ea typeface="MS PGothic" charset="0"/>
                <a:cs typeface="Calibri" charset="0"/>
              </a:rPr>
              <a:t>pù</a:t>
            </a:r>
            <a:r>
              <a:rPr lang="it-IT" sz="2000" dirty="0">
                <a:solidFill>
                  <a:srgbClr val="0000FF"/>
                </a:solidFill>
                <a:latin typeface="Calibri" charset="0"/>
                <a:ea typeface="MS PGothic" charset="0"/>
                <a:cs typeface="Calibri" charset="0"/>
              </a:rPr>
              <a:t> energia</a:t>
            </a:r>
            <a:r>
              <a:rPr lang="it-IT" sz="2000" dirty="0">
                <a:latin typeface="Calibri" charset="0"/>
                <a:ea typeface="MS PGothic" charset="0"/>
                <a:cs typeface="Calibri" charset="0"/>
              </a:rPr>
              <a:t>, sarà meglio pensare come consumarne meno anche </a:t>
            </a:r>
            <a:r>
              <a:rPr lang="it-IT" sz="2000" dirty="0" err="1">
                <a:latin typeface="Calibri" charset="0"/>
                <a:ea typeface="MS PGothic" charset="0"/>
                <a:cs typeface="Calibri" charset="0"/>
              </a:rPr>
              <a:t>perchè</a:t>
            </a:r>
            <a:r>
              <a:rPr lang="it-IT" sz="2000" dirty="0">
                <a:latin typeface="Calibri" charset="0"/>
                <a:ea typeface="MS PGothic" charset="0"/>
                <a:cs typeface="Calibri" charset="0"/>
              </a:rPr>
              <a:t> ci accorgiamo spesso che molta energia va sprecata</a:t>
            </a:r>
          </a:p>
          <a:p>
            <a:endParaRPr lang="en-GB" sz="2000" dirty="0">
              <a:latin typeface="Calibri" charset="0"/>
              <a:ea typeface="MS PGothic" charset="0"/>
              <a:cs typeface="MS PGothic" charset="0"/>
            </a:endParaRPr>
          </a:p>
          <a:p>
            <a:r>
              <a:rPr lang="en-GB" sz="2000" dirty="0">
                <a:latin typeface="Calibri" charset="0"/>
                <a:ea typeface="MS PGothic" charset="0"/>
                <a:cs typeface="MS PGothic" charset="0"/>
              </a:rPr>
              <a:t>-</a:t>
            </a:r>
          </a:p>
        </p:txBody>
      </p:sp>
      <p:sp>
        <p:nvSpPr>
          <p:cNvPr id="18637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D3C51C6D-967C-B842-8797-4DBA510F89AC}" type="slidenum">
              <a:rPr lang="it-IT" sz="1200">
                <a:solidFill>
                  <a:srgbClr val="000000"/>
                </a:solidFill>
                <a:latin typeface="Calibri" charset="0"/>
              </a:rPr>
              <a:pPr eaLnBrk="1" hangingPunct="1"/>
              <a:t>47</a:t>
            </a:fld>
            <a:endParaRPr lang="it-IT" sz="1200">
              <a:solidFill>
                <a:srgbClr val="000000"/>
              </a:solidFill>
              <a:latin typeface="Calibri" charset="0"/>
            </a:endParaRPr>
          </a:p>
        </p:txBody>
      </p:sp>
      <p:sp>
        <p:nvSpPr>
          <p:cNvPr id="2" name="CasellaDiTesto 1"/>
          <p:cNvSpPr txBox="1"/>
          <p:nvPr/>
        </p:nvSpPr>
        <p:spPr>
          <a:xfrm>
            <a:off x="6720589" y="5485242"/>
            <a:ext cx="184666" cy="646331"/>
          </a:xfrm>
          <a:prstGeom prst="rect">
            <a:avLst/>
          </a:prstGeom>
          <a:noFill/>
        </p:spPr>
        <p:txBody>
          <a:bodyPr wrap="none" rtlCol="0">
            <a:spAutoFit/>
          </a:bodyPr>
          <a:lstStyle/>
          <a:p>
            <a:endParaRPr lang="it-IT"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Segnaposto immagine diapositiva 1"/>
          <p:cNvSpPr>
            <a:spLocks noGrp="1" noRot="1" noChangeAspect="1"/>
          </p:cNvSpPr>
          <p:nvPr>
            <p:ph type="sldImg"/>
          </p:nvPr>
        </p:nvSpPr>
        <p:spPr>
          <a:ln/>
        </p:spPr>
      </p:sp>
      <p:sp>
        <p:nvSpPr>
          <p:cNvPr id="3" name="Segnaposto note 2"/>
          <p:cNvSpPr>
            <a:spLocks noGrp="1"/>
          </p:cNvSpPr>
          <p:nvPr>
            <p:ph type="body" idx="1"/>
          </p:nvPr>
        </p:nvSpPr>
        <p:spPr/>
        <p:txBody>
          <a:bodyPr/>
          <a:lstStyle/>
          <a:p>
            <a:pPr>
              <a:defRPr/>
            </a:pPr>
            <a:r>
              <a:rPr lang="it-IT" sz="2000" dirty="0" smtClean="0">
                <a:latin typeface="Calibri"/>
                <a:cs typeface="Calibri"/>
              </a:rPr>
              <a:t>… </a:t>
            </a:r>
            <a:r>
              <a:rPr lang="it-IT" sz="2000" dirty="0" err="1" smtClean="0">
                <a:latin typeface="Calibri"/>
                <a:cs typeface="Calibri"/>
              </a:rPr>
              <a:t>energiaperlitalia.it</a:t>
            </a:r>
            <a:r>
              <a:rPr lang="it-IT" sz="2000" dirty="0" smtClean="0">
                <a:latin typeface="Calibri"/>
                <a:cs typeface="Calibri"/>
              </a:rPr>
              <a:t>, nel quale  si può anche firmare un appello.</a:t>
            </a:r>
          </a:p>
          <a:p>
            <a:pPr>
              <a:defRPr/>
            </a:pPr>
            <a:r>
              <a:rPr lang="it-IT" sz="2000" dirty="0" smtClean="0">
                <a:latin typeface="Calibri"/>
                <a:cs typeface="Calibri"/>
              </a:rPr>
              <a:t> Sul sito si trovano tutte le lettere che abbiamo inviato al Governo Nazionale e a quello Regionale. </a:t>
            </a:r>
          </a:p>
          <a:p>
            <a:pPr>
              <a:defRPr/>
            </a:pPr>
            <a:r>
              <a:rPr lang="it-IT" sz="2000" dirty="0" smtClean="0">
                <a:solidFill>
                  <a:srgbClr val="FF0000"/>
                </a:solidFill>
                <a:latin typeface="Calibri"/>
                <a:cs typeface="Calibri"/>
              </a:rPr>
              <a:t>Questa </a:t>
            </a:r>
            <a:r>
              <a:rPr lang="it-IT" sz="2000" dirty="0" smtClean="0">
                <a:latin typeface="Calibri"/>
                <a:cs typeface="Calibri"/>
              </a:rPr>
              <a:t>è lettera</a:t>
            </a:r>
            <a:r>
              <a:rPr lang="it-IT" sz="2000" baseline="0" dirty="0" smtClean="0">
                <a:latin typeface="Calibri"/>
                <a:cs typeface="Calibri"/>
              </a:rPr>
              <a:t> </a:t>
            </a:r>
            <a:r>
              <a:rPr lang="it-IT" sz="2000" baseline="0" dirty="0" err="1" smtClean="0">
                <a:latin typeface="Calibri"/>
                <a:cs typeface="Calibri"/>
              </a:rPr>
              <a:t>…</a:t>
            </a:r>
            <a:endParaRPr lang="en-US" sz="2000" dirty="0">
              <a:latin typeface="Calibri"/>
              <a:cs typeface="Calibri"/>
            </a:endParaRPr>
          </a:p>
        </p:txBody>
      </p:sp>
      <p:sp>
        <p:nvSpPr>
          <p:cNvPr id="40857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66576" indent="-294837">
              <a:defRPr sz="2500">
                <a:solidFill>
                  <a:schemeClr val="tx1"/>
                </a:solidFill>
                <a:latin typeface="Arial" charset="0"/>
                <a:ea typeface="ＭＳ Ｐゴシック" charset="0"/>
              </a:defRPr>
            </a:lvl2pPr>
            <a:lvl3pPr marL="1179347" indent="-235869">
              <a:defRPr sz="2500">
                <a:solidFill>
                  <a:schemeClr val="tx1"/>
                </a:solidFill>
                <a:latin typeface="Arial" charset="0"/>
                <a:ea typeface="ＭＳ Ｐゴシック" charset="0"/>
              </a:defRPr>
            </a:lvl3pPr>
            <a:lvl4pPr marL="1651086" indent="-235869">
              <a:defRPr sz="2500">
                <a:solidFill>
                  <a:schemeClr val="tx1"/>
                </a:solidFill>
                <a:latin typeface="Arial" charset="0"/>
                <a:ea typeface="ＭＳ Ｐゴシック" charset="0"/>
              </a:defRPr>
            </a:lvl4pPr>
            <a:lvl5pPr marL="2122825" indent="-235869">
              <a:defRPr sz="2500">
                <a:solidFill>
                  <a:schemeClr val="tx1"/>
                </a:solidFill>
                <a:latin typeface="Arial" charset="0"/>
                <a:ea typeface="ＭＳ Ｐゴシック" charset="0"/>
              </a:defRPr>
            </a:lvl5pPr>
            <a:lvl6pPr marL="2594564" indent="-235869" eaLnBrk="0" fontAlgn="base" hangingPunct="0">
              <a:spcBef>
                <a:spcPct val="0"/>
              </a:spcBef>
              <a:spcAft>
                <a:spcPct val="0"/>
              </a:spcAft>
              <a:defRPr sz="2500">
                <a:solidFill>
                  <a:schemeClr val="tx1"/>
                </a:solidFill>
                <a:latin typeface="Arial" charset="0"/>
                <a:ea typeface="ＭＳ Ｐゴシック" charset="0"/>
              </a:defRPr>
            </a:lvl6pPr>
            <a:lvl7pPr marL="3066303" indent="-235869" eaLnBrk="0" fontAlgn="base" hangingPunct="0">
              <a:spcBef>
                <a:spcPct val="0"/>
              </a:spcBef>
              <a:spcAft>
                <a:spcPct val="0"/>
              </a:spcAft>
              <a:defRPr sz="2500">
                <a:solidFill>
                  <a:schemeClr val="tx1"/>
                </a:solidFill>
                <a:latin typeface="Arial" charset="0"/>
                <a:ea typeface="ＭＳ Ｐゴシック" charset="0"/>
              </a:defRPr>
            </a:lvl7pPr>
            <a:lvl8pPr marL="3538042" indent="-235869" eaLnBrk="0" fontAlgn="base" hangingPunct="0">
              <a:spcBef>
                <a:spcPct val="0"/>
              </a:spcBef>
              <a:spcAft>
                <a:spcPct val="0"/>
              </a:spcAft>
              <a:defRPr sz="2500">
                <a:solidFill>
                  <a:schemeClr val="tx1"/>
                </a:solidFill>
                <a:latin typeface="Arial" charset="0"/>
                <a:ea typeface="ＭＳ Ｐゴシック" charset="0"/>
              </a:defRPr>
            </a:lvl8pPr>
            <a:lvl9pPr marL="4009781" indent="-235869" eaLnBrk="0" fontAlgn="base" hangingPunct="0">
              <a:spcBef>
                <a:spcPct val="0"/>
              </a:spcBef>
              <a:spcAft>
                <a:spcPct val="0"/>
              </a:spcAft>
              <a:defRPr sz="2500">
                <a:solidFill>
                  <a:schemeClr val="tx1"/>
                </a:solidFill>
                <a:latin typeface="Arial" charset="0"/>
                <a:ea typeface="ＭＳ Ｐゴシック" charset="0"/>
              </a:defRPr>
            </a:lvl9pPr>
          </a:lstStyle>
          <a:p>
            <a:fld id="{197F3378-A938-5A4B-BAEF-75AA04DA69CB}" type="slidenum">
              <a:rPr lang="en-GB" sz="1200">
                <a:solidFill>
                  <a:prstClr val="black"/>
                </a:solidFill>
              </a:rPr>
              <a:pPr/>
              <a:t>50</a:t>
            </a:fld>
            <a:endParaRPr lang="en-GB" sz="120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pPr>
                <a:defRPr/>
              </a:pPr>
              <a:t>51</a:t>
            </a:fld>
            <a:endParaRPr lang="it-IT"/>
          </a:p>
        </p:txBody>
      </p:sp>
    </p:spTree>
    <p:extLst>
      <p:ext uri="{BB962C8B-B14F-4D97-AF65-F5344CB8AC3E}">
        <p14:creationId xmlns:p14="http://schemas.microsoft.com/office/powerpoint/2010/main" val="38035914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lvl="1" algn="just">
              <a:defRPr/>
            </a:pPr>
            <a:r>
              <a:rPr lang="en-US" sz="2000" dirty="0">
                <a:solidFill>
                  <a:srgbClr val="000000"/>
                </a:solidFill>
                <a:latin typeface="Calibri"/>
                <a:cs typeface="Calibri"/>
              </a:rPr>
              <a:t>The average energy consumption of a </a:t>
            </a:r>
            <a:r>
              <a:rPr lang="en-US" sz="2000" dirty="0">
                <a:solidFill>
                  <a:srgbClr val="800000"/>
                </a:solidFill>
                <a:latin typeface="Calibri"/>
                <a:cs typeface="Calibri"/>
              </a:rPr>
              <a:t>United State citizen </a:t>
            </a:r>
            <a:r>
              <a:rPr lang="en-US" sz="2000" dirty="0" smtClean="0">
                <a:solidFill>
                  <a:srgbClr val="000000"/>
                </a:solidFill>
                <a:latin typeface="Calibri"/>
                <a:cs typeface="Calibri"/>
              </a:rPr>
              <a:t>corresponds to 12,000 </a:t>
            </a:r>
            <a:r>
              <a:rPr lang="en-US" sz="2000" dirty="0">
                <a:solidFill>
                  <a:srgbClr val="000000"/>
                </a:solidFill>
                <a:latin typeface="Calibri"/>
                <a:cs typeface="Calibri"/>
              </a:rPr>
              <a:t>watt. </a:t>
            </a:r>
            <a:r>
              <a:rPr lang="en-US" sz="2000" dirty="0" smtClean="0">
                <a:solidFill>
                  <a:srgbClr val="000000"/>
                </a:solidFill>
                <a:latin typeface="Calibri"/>
                <a:cs typeface="Calibri"/>
              </a:rPr>
              <a:t>For a </a:t>
            </a:r>
            <a:r>
              <a:rPr lang="en-US" sz="2000" dirty="0" smtClean="0">
                <a:solidFill>
                  <a:srgbClr val="800000"/>
                </a:solidFill>
                <a:latin typeface="Calibri"/>
                <a:cs typeface="Calibri"/>
              </a:rPr>
              <a:t>European citizen, </a:t>
            </a:r>
            <a:r>
              <a:rPr lang="en-US" sz="2000" dirty="0" smtClean="0">
                <a:solidFill>
                  <a:srgbClr val="000000"/>
                </a:solidFill>
                <a:latin typeface="Calibri"/>
                <a:cs typeface="Calibri"/>
              </a:rPr>
              <a:t>6000 </a:t>
            </a:r>
            <a:r>
              <a:rPr lang="en-US" sz="2000" dirty="0">
                <a:solidFill>
                  <a:srgbClr val="000000"/>
                </a:solidFill>
                <a:latin typeface="Calibri"/>
                <a:cs typeface="Calibri"/>
              </a:rPr>
              <a:t>watt. Do you believe that </a:t>
            </a:r>
            <a:r>
              <a:rPr lang="en-US" sz="2000" dirty="0" smtClean="0">
                <a:solidFill>
                  <a:srgbClr val="000000"/>
                </a:solidFill>
                <a:latin typeface="Calibri"/>
                <a:cs typeface="Calibri"/>
              </a:rPr>
              <a:t>a US </a:t>
            </a:r>
            <a:r>
              <a:rPr lang="en-US" sz="2000" dirty="0">
                <a:solidFill>
                  <a:srgbClr val="000000"/>
                </a:solidFill>
                <a:latin typeface="Calibri"/>
                <a:cs typeface="Calibri"/>
              </a:rPr>
              <a:t>citizen is twice as happy as </a:t>
            </a:r>
            <a:r>
              <a:rPr lang="en-US" sz="2000" dirty="0" smtClean="0">
                <a:solidFill>
                  <a:srgbClr val="000000"/>
                </a:solidFill>
                <a:latin typeface="Calibri"/>
                <a:cs typeface="Calibri"/>
              </a:rPr>
              <a:t>an European </a:t>
            </a:r>
            <a:r>
              <a:rPr lang="en-US" sz="2000" dirty="0">
                <a:solidFill>
                  <a:srgbClr val="000000"/>
                </a:solidFill>
                <a:latin typeface="Calibri"/>
                <a:cs typeface="Calibri"/>
              </a:rPr>
              <a:t>citizen? </a:t>
            </a:r>
            <a:r>
              <a:rPr lang="en-US" sz="2000" dirty="0" smtClean="0">
                <a:solidFill>
                  <a:srgbClr val="000000"/>
                </a:solidFill>
                <a:latin typeface="Calibri"/>
                <a:cs typeface="Calibri"/>
              </a:rPr>
              <a:t>NO. In </a:t>
            </a:r>
            <a:r>
              <a:rPr lang="en-US" sz="2000" dirty="0">
                <a:solidFill>
                  <a:srgbClr val="800000"/>
                </a:solidFill>
                <a:latin typeface="Calibri"/>
                <a:cs typeface="Calibri"/>
              </a:rPr>
              <a:t>1960</a:t>
            </a:r>
            <a:r>
              <a:rPr lang="en-US" sz="2000" dirty="0">
                <a:solidFill>
                  <a:srgbClr val="000000"/>
                </a:solidFill>
                <a:latin typeface="Calibri"/>
                <a:cs typeface="Calibri"/>
              </a:rPr>
              <a:t>, when I received the </a:t>
            </a:r>
            <a:r>
              <a:rPr lang="en-US" sz="2000" dirty="0" err="1">
                <a:solidFill>
                  <a:srgbClr val="000000"/>
                </a:solidFill>
                <a:latin typeface="Calibri"/>
                <a:cs typeface="Calibri"/>
              </a:rPr>
              <a:t>Laurea</a:t>
            </a:r>
            <a:r>
              <a:rPr lang="en-US" sz="2000" dirty="0">
                <a:solidFill>
                  <a:srgbClr val="000000"/>
                </a:solidFill>
                <a:latin typeface="Calibri"/>
                <a:cs typeface="Calibri"/>
              </a:rPr>
              <a:t> in Chemistry</a:t>
            </a:r>
            <a:r>
              <a:rPr lang="en-US" sz="2000" dirty="0" smtClean="0">
                <a:solidFill>
                  <a:srgbClr val="000000"/>
                </a:solidFill>
                <a:latin typeface="Calibri"/>
                <a:cs typeface="Calibri"/>
              </a:rPr>
              <a:t>, the annual </a:t>
            </a:r>
            <a:r>
              <a:rPr lang="it-IT" sz="2000" dirty="0" smtClean="0">
                <a:solidFill>
                  <a:srgbClr val="000000"/>
                </a:solidFill>
                <a:latin typeface="Calibri"/>
                <a:cs typeface="Calibri"/>
              </a:rPr>
              <a:t>… </a:t>
            </a:r>
            <a:r>
              <a:rPr lang="en-US" sz="2000" dirty="0" smtClean="0">
                <a:solidFill>
                  <a:srgbClr val="000000"/>
                </a:solidFill>
                <a:latin typeface="Calibri"/>
                <a:cs typeface="Calibri"/>
              </a:rPr>
              <a:t> </a:t>
            </a:r>
            <a:r>
              <a:rPr lang="en-US" sz="2000" dirty="0" smtClean="0">
                <a:solidFill>
                  <a:srgbClr val="0000FF"/>
                </a:solidFill>
                <a:latin typeface="Calibri"/>
                <a:cs typeface="Calibri"/>
              </a:rPr>
              <a:t>was </a:t>
            </a:r>
            <a:r>
              <a:rPr lang="en-US" sz="2000" dirty="0">
                <a:solidFill>
                  <a:srgbClr val="0000FF"/>
                </a:solidFill>
                <a:latin typeface="Calibri"/>
                <a:cs typeface="Calibri"/>
              </a:rPr>
              <a:t>2000 </a:t>
            </a:r>
            <a:r>
              <a:rPr lang="en-US" sz="2000" dirty="0" smtClean="0">
                <a:solidFill>
                  <a:srgbClr val="0000FF"/>
                </a:solidFill>
                <a:latin typeface="Calibri"/>
                <a:cs typeface="Calibri"/>
              </a:rPr>
              <a:t>watt, </a:t>
            </a:r>
            <a:r>
              <a:rPr lang="en-US" sz="2000" dirty="0">
                <a:solidFill>
                  <a:srgbClr val="0000FF"/>
                </a:solidFill>
                <a:latin typeface="Calibri"/>
                <a:cs typeface="Calibri"/>
              </a:rPr>
              <a:t>three times lower than now.</a:t>
            </a:r>
            <a:r>
              <a:rPr lang="en-US" sz="2000" dirty="0">
                <a:solidFill>
                  <a:srgbClr val="000000"/>
                </a:solidFill>
                <a:latin typeface="Calibri"/>
                <a:cs typeface="Calibri"/>
              </a:rPr>
              <a:t> Do you believe that we were less happy than now? NO. </a:t>
            </a:r>
            <a:r>
              <a:rPr lang="en-US" sz="2000" dirty="0" smtClean="0">
                <a:solidFill>
                  <a:srgbClr val="C30000"/>
                </a:solidFill>
                <a:latin typeface="Calibri"/>
                <a:cs typeface="Calibri"/>
              </a:rPr>
              <a:t>Happiness, or at least wellbeing</a:t>
            </a:r>
            <a:r>
              <a:rPr lang="it-IT" sz="2000" dirty="0" smtClean="0">
                <a:solidFill>
                  <a:srgbClr val="C30000"/>
                </a:solidFill>
                <a:latin typeface="Calibri"/>
                <a:cs typeface="Calibri"/>
              </a:rPr>
              <a:t>… </a:t>
            </a:r>
            <a:r>
              <a:rPr lang="it-IT" sz="2000" dirty="0" err="1" smtClean="0">
                <a:latin typeface="Calibri"/>
                <a:cs typeface="Calibri"/>
              </a:rPr>
              <a:t>Indeed</a:t>
            </a:r>
            <a:r>
              <a:rPr lang="it-IT" sz="2000" dirty="0" smtClean="0">
                <a:solidFill>
                  <a:srgbClr val="C30000"/>
                </a:solidFill>
                <a:latin typeface="Calibri"/>
                <a:cs typeface="Calibri"/>
              </a:rPr>
              <a:t>, </a:t>
            </a:r>
            <a:r>
              <a:rPr lang="it-IT" sz="2000" dirty="0" err="1" smtClean="0">
                <a:solidFill>
                  <a:srgbClr val="C30000"/>
                </a:solidFill>
                <a:latin typeface="Calibri"/>
                <a:cs typeface="Calibri"/>
              </a:rPr>
              <a:t>if</a:t>
            </a:r>
            <a:r>
              <a:rPr lang="it-IT" sz="2000" dirty="0" smtClean="0">
                <a:solidFill>
                  <a:srgbClr val="C30000"/>
                </a:solidFill>
                <a:latin typeface="Calibri"/>
                <a:cs typeface="Calibri"/>
              </a:rPr>
              <a:t> </a:t>
            </a:r>
            <a:r>
              <a:rPr lang="it-IT" sz="2000" dirty="0" err="1" smtClean="0">
                <a:solidFill>
                  <a:srgbClr val="C30000"/>
                </a:solidFill>
                <a:latin typeface="Calibri"/>
                <a:cs typeface="Calibri"/>
              </a:rPr>
              <a:t>we</a:t>
            </a:r>
            <a:r>
              <a:rPr lang="it-IT" sz="2000" dirty="0" smtClean="0">
                <a:solidFill>
                  <a:srgbClr val="C30000"/>
                </a:solidFill>
                <a:latin typeface="Calibri"/>
                <a:cs typeface="Calibri"/>
              </a:rPr>
              <a:t> look </a:t>
            </a:r>
            <a:r>
              <a:rPr lang="it-IT" sz="2000" dirty="0" err="1" smtClean="0">
                <a:solidFill>
                  <a:srgbClr val="C30000"/>
                </a:solidFill>
                <a:latin typeface="Calibri"/>
                <a:cs typeface="Calibri"/>
              </a:rPr>
              <a:t>at</a:t>
            </a:r>
            <a:r>
              <a:rPr lang="it-IT" sz="2000" dirty="0" smtClean="0">
                <a:solidFill>
                  <a:srgbClr val="C30000"/>
                </a:solidFill>
                <a:latin typeface="Calibri"/>
                <a:cs typeface="Calibri"/>
              </a:rPr>
              <a:t> .... </a:t>
            </a:r>
            <a:endParaRPr lang="en-US" sz="2000" dirty="0">
              <a:solidFill>
                <a:srgbClr val="C30000"/>
              </a:solidFill>
              <a:latin typeface="Calibri"/>
              <a:cs typeface="Calibri"/>
            </a:endParaRPr>
          </a:p>
        </p:txBody>
      </p:sp>
      <p:sp>
        <p:nvSpPr>
          <p:cNvPr id="4" name="Segnaposto numero diapositiva 3"/>
          <p:cNvSpPr>
            <a:spLocks noGrp="1"/>
          </p:cNvSpPr>
          <p:nvPr>
            <p:ph type="sldNum" sz="quarter" idx="10"/>
          </p:nvPr>
        </p:nvSpPr>
        <p:spPr/>
        <p:txBody>
          <a:bodyPr/>
          <a:lstStyle/>
          <a:p>
            <a:fld id="{1B10D264-B2D6-FF43-9163-FF02365CF184}" type="slidenum">
              <a:rPr lang="it-IT" smtClean="0">
                <a:solidFill>
                  <a:prstClr val="black"/>
                </a:solidFill>
              </a:rPr>
              <a:pPr/>
              <a:t>52</a:t>
            </a:fld>
            <a:endParaRPr lang="it-IT">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pPr lvl="1" algn="just">
              <a:defRPr/>
            </a:pPr>
            <a:r>
              <a:rPr lang="it-IT" sz="2000" dirty="0" err="1">
                <a:latin typeface="Calibri"/>
                <a:cs typeface="Calibri"/>
              </a:rPr>
              <a:t>Interestingly</a:t>
            </a:r>
            <a:r>
              <a:rPr lang="it-IT" sz="2000" dirty="0">
                <a:latin typeface="Calibri"/>
                <a:cs typeface="Calibri"/>
              </a:rPr>
              <a:t>, </a:t>
            </a:r>
            <a:r>
              <a:rPr lang="it-IT" sz="2000" dirty="0" err="1">
                <a:solidFill>
                  <a:srgbClr val="0000FF"/>
                </a:solidFill>
                <a:latin typeface="Calibri"/>
                <a:cs typeface="Calibri"/>
              </a:rPr>
              <a:t>Swiss</a:t>
            </a:r>
            <a:r>
              <a:rPr lang="it-IT" sz="2000" dirty="0">
                <a:solidFill>
                  <a:srgbClr val="0000FF"/>
                </a:solidFill>
                <a:latin typeface="Calibri"/>
                <a:cs typeface="Calibri"/>
              </a:rPr>
              <a:t> </a:t>
            </a:r>
            <a:r>
              <a:rPr lang="it-IT" sz="2000" dirty="0" err="1">
                <a:solidFill>
                  <a:srgbClr val="0000FF"/>
                </a:solidFill>
                <a:latin typeface="Calibri"/>
                <a:cs typeface="Calibri"/>
              </a:rPr>
              <a:t>scientists</a:t>
            </a:r>
            <a:r>
              <a:rPr lang="it-IT" sz="2000" dirty="0">
                <a:solidFill>
                  <a:srgbClr val="0000FF"/>
                </a:solidFill>
                <a:latin typeface="Calibri"/>
                <a:cs typeface="Calibri"/>
              </a:rPr>
              <a:t> </a:t>
            </a:r>
            <a:r>
              <a:rPr lang="it-IT" sz="2000" dirty="0" err="1">
                <a:latin typeface="Calibri"/>
                <a:cs typeface="Calibri"/>
              </a:rPr>
              <a:t>have</a:t>
            </a:r>
            <a:r>
              <a:rPr lang="it-IT" sz="2000" dirty="0">
                <a:latin typeface="Calibri"/>
                <a:cs typeface="Calibri"/>
              </a:rPr>
              <a:t> </a:t>
            </a:r>
            <a:r>
              <a:rPr lang="it-IT" sz="2000" dirty="0" err="1">
                <a:latin typeface="Calibri"/>
                <a:cs typeface="Calibri"/>
              </a:rPr>
              <a:t>estimated</a:t>
            </a:r>
            <a:r>
              <a:rPr lang="it-IT" sz="2000" dirty="0">
                <a:latin typeface="Calibri"/>
                <a:cs typeface="Calibri"/>
              </a:rPr>
              <a:t> </a:t>
            </a:r>
            <a:r>
              <a:rPr lang="it-IT" sz="2000" dirty="0" err="1">
                <a:latin typeface="Calibri"/>
                <a:cs typeface="Calibri"/>
              </a:rPr>
              <a:t>that</a:t>
            </a:r>
            <a:r>
              <a:rPr lang="it-IT" sz="2000" dirty="0">
                <a:latin typeface="Calibri"/>
                <a:cs typeface="Calibri"/>
              </a:rPr>
              <a:t> 2000 watt </a:t>
            </a:r>
            <a:r>
              <a:rPr lang="it-IT" sz="2000" dirty="0" err="1">
                <a:latin typeface="Calibri"/>
                <a:cs typeface="Calibri"/>
              </a:rPr>
              <a:t>represents</a:t>
            </a:r>
            <a:r>
              <a:rPr lang="it-IT" sz="2000" dirty="0">
                <a:latin typeface="Calibri"/>
                <a:cs typeface="Calibri"/>
              </a:rPr>
              <a:t> a </a:t>
            </a:r>
            <a:r>
              <a:rPr lang="it-IT" sz="2000" dirty="0" err="1">
                <a:latin typeface="Calibri"/>
                <a:cs typeface="Calibri"/>
              </a:rPr>
              <a:t>sufficient</a:t>
            </a:r>
            <a:r>
              <a:rPr lang="it-IT" sz="2000" dirty="0">
                <a:latin typeface="Calibri"/>
                <a:cs typeface="Calibri"/>
              </a:rPr>
              <a:t> </a:t>
            </a:r>
            <a:r>
              <a:rPr lang="it-IT" sz="2000" dirty="0" err="1">
                <a:latin typeface="Calibri"/>
                <a:cs typeface="Calibri"/>
              </a:rPr>
              <a:t>amout</a:t>
            </a:r>
            <a:r>
              <a:rPr lang="it-IT" sz="2000" dirty="0">
                <a:latin typeface="Calibri"/>
                <a:cs typeface="Calibri"/>
              </a:rPr>
              <a:t> of </a:t>
            </a:r>
            <a:r>
              <a:rPr lang="it-IT" sz="2000" dirty="0" err="1">
                <a:latin typeface="Calibri"/>
                <a:cs typeface="Calibri"/>
              </a:rPr>
              <a:t>energy</a:t>
            </a:r>
            <a:r>
              <a:rPr lang="it-IT" sz="2000" dirty="0">
                <a:latin typeface="Calibri"/>
                <a:cs typeface="Calibri"/>
              </a:rPr>
              <a:t> to live </a:t>
            </a:r>
            <a:r>
              <a:rPr lang="it-IT" sz="2000" dirty="0" err="1">
                <a:latin typeface="Calibri"/>
                <a:cs typeface="Calibri"/>
              </a:rPr>
              <a:t>confortably</a:t>
            </a:r>
            <a:r>
              <a:rPr lang="it-IT" sz="2000" dirty="0">
                <a:latin typeface="Calibri"/>
                <a:cs typeface="Calibri"/>
              </a:rPr>
              <a:t> and the </a:t>
            </a:r>
            <a:r>
              <a:rPr lang="it-IT" sz="2000" dirty="0" err="1">
                <a:solidFill>
                  <a:srgbClr val="0000FF"/>
                </a:solidFill>
                <a:latin typeface="Calibri"/>
                <a:cs typeface="Calibri"/>
              </a:rPr>
              <a:t>Swiss</a:t>
            </a:r>
            <a:r>
              <a:rPr lang="it-IT" sz="2000" dirty="0">
                <a:solidFill>
                  <a:srgbClr val="0000FF"/>
                </a:solidFill>
                <a:latin typeface="Calibri"/>
                <a:cs typeface="Calibri"/>
              </a:rPr>
              <a:t> </a:t>
            </a:r>
            <a:r>
              <a:rPr lang="it-IT" sz="2000" dirty="0" err="1">
                <a:solidFill>
                  <a:srgbClr val="0000FF"/>
                </a:solidFill>
                <a:latin typeface="Calibri"/>
                <a:cs typeface="Calibri"/>
              </a:rPr>
              <a:t>goverment</a:t>
            </a:r>
            <a:r>
              <a:rPr lang="it-IT" sz="2000" dirty="0">
                <a:latin typeface="Calibri"/>
                <a:cs typeface="Calibri"/>
              </a:rPr>
              <a:t> </a:t>
            </a:r>
            <a:r>
              <a:rPr lang="it-IT" sz="2000" dirty="0" err="1">
                <a:latin typeface="Calibri"/>
                <a:cs typeface="Calibri"/>
              </a:rPr>
              <a:t>has</a:t>
            </a:r>
            <a:r>
              <a:rPr lang="it-IT" sz="2000" dirty="0">
                <a:latin typeface="Calibri"/>
                <a:cs typeface="Calibri"/>
              </a:rPr>
              <a:t> </a:t>
            </a:r>
            <a:r>
              <a:rPr lang="it-IT" sz="2000" dirty="0" err="1">
                <a:latin typeface="Calibri"/>
                <a:cs typeface="Calibri"/>
              </a:rPr>
              <a:t>thus</a:t>
            </a:r>
            <a:r>
              <a:rPr lang="it-IT" sz="2000" dirty="0">
                <a:latin typeface="Calibri"/>
                <a:cs typeface="Calibri"/>
              </a:rPr>
              <a:t> </a:t>
            </a:r>
            <a:r>
              <a:rPr lang="it-IT" sz="2000" dirty="0" err="1">
                <a:latin typeface="Calibri"/>
                <a:cs typeface="Calibri"/>
              </a:rPr>
              <a:t>proposed</a:t>
            </a:r>
            <a:r>
              <a:rPr lang="it-IT" sz="2000" dirty="0">
                <a:latin typeface="Calibri"/>
                <a:cs typeface="Calibri"/>
              </a:rPr>
              <a:t> a law to </a:t>
            </a:r>
            <a:r>
              <a:rPr lang="it-IT" sz="2000" dirty="0" err="1">
                <a:latin typeface="Calibri"/>
                <a:cs typeface="Calibri"/>
              </a:rPr>
              <a:t>decrease</a:t>
            </a:r>
            <a:r>
              <a:rPr lang="it-IT" sz="2000" dirty="0">
                <a:latin typeface="Calibri"/>
                <a:cs typeface="Calibri"/>
              </a:rPr>
              <a:t> </a:t>
            </a:r>
            <a:r>
              <a:rPr lang="it-IT" sz="2000" dirty="0" err="1">
                <a:latin typeface="Calibri"/>
                <a:cs typeface="Calibri"/>
              </a:rPr>
              <a:t>energy</a:t>
            </a:r>
            <a:r>
              <a:rPr lang="it-IT" sz="2000" dirty="0">
                <a:latin typeface="Calibri"/>
                <a:cs typeface="Calibri"/>
              </a:rPr>
              <a:t> </a:t>
            </a:r>
            <a:r>
              <a:rPr lang="it-IT" sz="2000" dirty="0" err="1">
                <a:latin typeface="Calibri"/>
                <a:cs typeface="Calibri"/>
              </a:rPr>
              <a:t>consumtion</a:t>
            </a:r>
            <a:r>
              <a:rPr lang="it-IT" sz="2000" dirty="0">
                <a:latin typeface="Calibri"/>
                <a:cs typeface="Calibri"/>
              </a:rPr>
              <a:t> of </a:t>
            </a:r>
            <a:r>
              <a:rPr lang="it-IT" sz="2000" dirty="0" err="1">
                <a:latin typeface="Calibri"/>
                <a:cs typeface="Calibri"/>
              </a:rPr>
              <a:t>Swiss</a:t>
            </a:r>
            <a:r>
              <a:rPr lang="it-IT" sz="2000" dirty="0">
                <a:latin typeface="Calibri"/>
                <a:cs typeface="Calibri"/>
              </a:rPr>
              <a:t> </a:t>
            </a:r>
            <a:r>
              <a:rPr lang="it-IT" sz="2000" dirty="0" err="1">
                <a:latin typeface="Calibri"/>
                <a:cs typeface="Calibri"/>
              </a:rPr>
              <a:t>citizens</a:t>
            </a:r>
            <a:r>
              <a:rPr lang="it-IT" sz="2000" dirty="0">
                <a:latin typeface="Calibri"/>
                <a:cs typeface="Calibri"/>
              </a:rPr>
              <a:t> from 6000 to 2000 watt </a:t>
            </a:r>
            <a:r>
              <a:rPr lang="it-IT" sz="2000" dirty="0" err="1">
                <a:latin typeface="Calibri"/>
                <a:cs typeface="Calibri"/>
              </a:rPr>
              <a:t>within</a:t>
            </a:r>
            <a:r>
              <a:rPr lang="it-IT" sz="2000" dirty="0">
                <a:latin typeface="Calibri"/>
                <a:cs typeface="Calibri"/>
              </a:rPr>
              <a:t> 2050. </a:t>
            </a:r>
            <a:r>
              <a:rPr lang="it-IT" sz="2000" dirty="0" err="1">
                <a:latin typeface="Calibri"/>
                <a:cs typeface="Calibri"/>
              </a:rPr>
              <a:t>Such</a:t>
            </a:r>
            <a:r>
              <a:rPr lang="it-IT" sz="2000" dirty="0">
                <a:latin typeface="Calibri"/>
                <a:cs typeface="Calibri"/>
              </a:rPr>
              <a:t> a law, in the </a:t>
            </a:r>
            <a:r>
              <a:rPr lang="it-IT" sz="2000" dirty="0" err="1">
                <a:latin typeface="Calibri"/>
                <a:cs typeface="Calibri"/>
              </a:rPr>
              <a:t>form</a:t>
            </a:r>
            <a:r>
              <a:rPr lang="it-IT" sz="2000" dirty="0">
                <a:latin typeface="Calibri"/>
                <a:cs typeface="Calibri"/>
              </a:rPr>
              <a:t> of a referendum, </a:t>
            </a:r>
            <a:r>
              <a:rPr lang="it-IT" sz="2000" dirty="0" err="1">
                <a:latin typeface="Calibri"/>
                <a:cs typeface="Calibri"/>
              </a:rPr>
              <a:t>has</a:t>
            </a:r>
            <a:r>
              <a:rPr lang="it-IT" sz="2000" dirty="0">
                <a:latin typeface="Calibri"/>
                <a:cs typeface="Calibri"/>
              </a:rPr>
              <a:t> </a:t>
            </a:r>
            <a:r>
              <a:rPr lang="it-IT" sz="2000" dirty="0" err="1">
                <a:latin typeface="Calibri"/>
                <a:cs typeface="Calibri"/>
              </a:rPr>
              <a:t>been</a:t>
            </a:r>
            <a:r>
              <a:rPr lang="it-IT" sz="2000" dirty="0">
                <a:latin typeface="Calibri"/>
                <a:cs typeface="Calibri"/>
              </a:rPr>
              <a:t> </a:t>
            </a:r>
            <a:r>
              <a:rPr lang="it-IT" sz="2000" dirty="0" err="1">
                <a:latin typeface="Calibri"/>
                <a:cs typeface="Calibri"/>
              </a:rPr>
              <a:t>approved</a:t>
            </a:r>
            <a:r>
              <a:rPr lang="it-IT" sz="2000" dirty="0">
                <a:latin typeface="Calibri"/>
                <a:cs typeface="Calibri"/>
              </a:rPr>
              <a:t> by </a:t>
            </a:r>
            <a:r>
              <a:rPr lang="it-IT" sz="2000" dirty="0" err="1">
                <a:solidFill>
                  <a:srgbClr val="0000FF"/>
                </a:solidFill>
                <a:latin typeface="Calibri"/>
                <a:cs typeface="Calibri"/>
              </a:rPr>
              <a:t>Swiss</a:t>
            </a:r>
            <a:r>
              <a:rPr lang="it-IT" sz="2000" dirty="0">
                <a:solidFill>
                  <a:srgbClr val="0000FF"/>
                </a:solidFill>
                <a:latin typeface="Calibri"/>
                <a:cs typeface="Calibri"/>
              </a:rPr>
              <a:t> </a:t>
            </a:r>
            <a:r>
              <a:rPr lang="it-IT" sz="2000" dirty="0" err="1">
                <a:solidFill>
                  <a:srgbClr val="0000FF"/>
                </a:solidFill>
                <a:latin typeface="Calibri"/>
                <a:cs typeface="Calibri"/>
              </a:rPr>
              <a:t>citizens</a:t>
            </a:r>
            <a:r>
              <a:rPr lang="it-IT" sz="2000" dirty="0">
                <a:solidFill>
                  <a:srgbClr val="C30000"/>
                </a:solidFill>
                <a:latin typeface="Calibri"/>
                <a:cs typeface="Calibri"/>
              </a:rPr>
              <a:t>.</a:t>
            </a:r>
          </a:p>
          <a:p>
            <a:pPr lvl="1" algn="just">
              <a:defRPr/>
            </a:pPr>
            <a:r>
              <a:rPr lang="it-IT" sz="2000" dirty="0" err="1">
                <a:solidFill>
                  <a:srgbClr val="0000FF"/>
                </a:solidFill>
                <a:latin typeface="Calibri"/>
                <a:cs typeface="Calibri"/>
              </a:rPr>
              <a:t>Thus</a:t>
            </a:r>
            <a:r>
              <a:rPr lang="it-IT" sz="2000" dirty="0">
                <a:solidFill>
                  <a:srgbClr val="0000FF"/>
                </a:solidFill>
                <a:latin typeface="Calibri"/>
                <a:cs typeface="Calibri"/>
              </a:rPr>
              <a:t>, </a:t>
            </a:r>
            <a:r>
              <a:rPr lang="it-IT" sz="2000" dirty="0" err="1">
                <a:solidFill>
                  <a:srgbClr val="0000FF"/>
                </a:solidFill>
                <a:latin typeface="Calibri"/>
                <a:cs typeface="Calibri"/>
              </a:rPr>
              <a:t>reducing</a:t>
            </a:r>
            <a:r>
              <a:rPr lang="it-IT" sz="2000" dirty="0">
                <a:solidFill>
                  <a:srgbClr val="0000FF"/>
                </a:solidFill>
                <a:latin typeface="Calibri"/>
                <a:cs typeface="Calibri"/>
              </a:rPr>
              <a:t> </a:t>
            </a:r>
            <a:r>
              <a:rPr lang="it-IT" sz="2000" dirty="0" err="1">
                <a:solidFill>
                  <a:srgbClr val="0000FF"/>
                </a:solidFill>
                <a:latin typeface="Calibri"/>
                <a:cs typeface="Calibri"/>
              </a:rPr>
              <a:t>energy</a:t>
            </a:r>
            <a:r>
              <a:rPr lang="it-IT" sz="2000" dirty="0">
                <a:solidFill>
                  <a:srgbClr val="0000FF"/>
                </a:solidFill>
                <a:latin typeface="Calibri"/>
                <a:cs typeface="Calibri"/>
              </a:rPr>
              <a:t> </a:t>
            </a:r>
            <a:r>
              <a:rPr lang="it-IT" sz="2000" dirty="0" err="1">
                <a:solidFill>
                  <a:srgbClr val="0000FF"/>
                </a:solidFill>
                <a:latin typeface="Calibri"/>
                <a:cs typeface="Calibri"/>
              </a:rPr>
              <a:t>consumption</a:t>
            </a:r>
            <a:r>
              <a:rPr lang="it-IT" sz="2000" dirty="0">
                <a:solidFill>
                  <a:srgbClr val="0000FF"/>
                </a:solidFill>
                <a:latin typeface="Calibri"/>
                <a:cs typeface="Calibri"/>
              </a:rPr>
              <a:t> </a:t>
            </a:r>
            <a:r>
              <a:rPr lang="it-IT" sz="2000" dirty="0" err="1">
                <a:solidFill>
                  <a:srgbClr val="0000FF"/>
                </a:solidFill>
                <a:latin typeface="Calibri"/>
                <a:cs typeface="Calibri"/>
              </a:rPr>
              <a:t>is</a:t>
            </a:r>
            <a:r>
              <a:rPr lang="it-IT" sz="2000" dirty="0">
                <a:solidFill>
                  <a:srgbClr val="0000FF"/>
                </a:solidFill>
                <a:latin typeface="Calibri"/>
                <a:cs typeface="Calibri"/>
              </a:rPr>
              <a:t> </a:t>
            </a:r>
            <a:r>
              <a:rPr lang="it-IT" sz="2000" dirty="0" err="1">
                <a:solidFill>
                  <a:srgbClr val="0000FF"/>
                </a:solidFill>
                <a:latin typeface="Calibri"/>
                <a:cs typeface="Calibri"/>
              </a:rPr>
              <a:t>possible</a:t>
            </a:r>
            <a:r>
              <a:rPr lang="it-IT" sz="2000" dirty="0">
                <a:solidFill>
                  <a:srgbClr val="0000FF"/>
                </a:solidFill>
                <a:latin typeface="Calibri"/>
                <a:cs typeface="Calibri"/>
              </a:rPr>
              <a:t> </a:t>
            </a:r>
            <a:r>
              <a:rPr lang="it-IT" sz="2000" dirty="0" err="1">
                <a:solidFill>
                  <a:srgbClr val="0000FF"/>
                </a:solidFill>
                <a:latin typeface="Calibri"/>
                <a:cs typeface="Calibri"/>
              </a:rPr>
              <a:t>without</a:t>
            </a:r>
            <a:r>
              <a:rPr lang="it-IT" sz="2000" dirty="0">
                <a:solidFill>
                  <a:srgbClr val="0000FF"/>
                </a:solidFill>
                <a:latin typeface="Calibri"/>
                <a:cs typeface="Calibri"/>
              </a:rPr>
              <a:t> </a:t>
            </a:r>
            <a:r>
              <a:rPr lang="it-IT" sz="2000" dirty="0" err="1">
                <a:solidFill>
                  <a:srgbClr val="0000FF"/>
                </a:solidFill>
                <a:latin typeface="Calibri"/>
                <a:cs typeface="Calibri"/>
              </a:rPr>
              <a:t>any</a:t>
            </a:r>
            <a:r>
              <a:rPr lang="it-IT" sz="2000" dirty="0">
                <a:solidFill>
                  <a:srgbClr val="0000FF"/>
                </a:solidFill>
                <a:latin typeface="Calibri"/>
                <a:cs typeface="Calibri"/>
              </a:rPr>
              <a:t> strong </a:t>
            </a:r>
            <a:r>
              <a:rPr lang="it-IT" sz="2000" dirty="0" err="1">
                <a:solidFill>
                  <a:srgbClr val="0000FF"/>
                </a:solidFill>
                <a:latin typeface="Calibri"/>
                <a:cs typeface="Calibri"/>
              </a:rPr>
              <a:t>inconvenience.This</a:t>
            </a:r>
            <a:r>
              <a:rPr lang="it-IT" sz="2000" dirty="0">
                <a:solidFill>
                  <a:srgbClr val="0000FF"/>
                </a:solidFill>
                <a:latin typeface="Calibri"/>
                <a:cs typeface="Calibri"/>
              </a:rPr>
              <a:t> </a:t>
            </a:r>
            <a:r>
              <a:rPr lang="it-IT" sz="2000" dirty="0" err="1">
                <a:solidFill>
                  <a:srgbClr val="0000FF"/>
                </a:solidFill>
                <a:latin typeface="Calibri"/>
                <a:cs typeface="Calibri"/>
              </a:rPr>
              <a:t>is</a:t>
            </a:r>
            <a:r>
              <a:rPr lang="it-IT" sz="2000" dirty="0">
                <a:solidFill>
                  <a:srgbClr val="0000FF"/>
                </a:solidFill>
                <a:latin typeface="Calibri"/>
                <a:cs typeface="Calibri"/>
              </a:rPr>
              <a:t> </a:t>
            </a:r>
            <a:r>
              <a:rPr lang="it-IT" sz="2000" dirty="0" err="1">
                <a:solidFill>
                  <a:srgbClr val="0000FF"/>
                </a:solidFill>
                <a:latin typeface="Calibri"/>
                <a:cs typeface="Calibri"/>
              </a:rPr>
              <a:t>good</a:t>
            </a:r>
            <a:r>
              <a:rPr lang="it-IT" sz="2000" dirty="0">
                <a:solidFill>
                  <a:srgbClr val="0000FF"/>
                </a:solidFill>
                <a:latin typeface="Calibri"/>
                <a:cs typeface="Calibri"/>
              </a:rPr>
              <a:t> news.</a:t>
            </a:r>
            <a:r>
              <a:rPr lang="it-IT" sz="2000" dirty="0">
                <a:solidFill>
                  <a:srgbClr val="000090"/>
                </a:solidFill>
                <a:latin typeface="Calibri"/>
                <a:cs typeface="Calibri"/>
              </a:rPr>
              <a:t> </a:t>
            </a:r>
            <a:r>
              <a:rPr lang="it-IT" sz="2000" dirty="0" err="1">
                <a:solidFill>
                  <a:srgbClr val="800000"/>
                </a:solidFill>
                <a:latin typeface="Calibri"/>
                <a:cs typeface="Calibri"/>
              </a:rPr>
              <a:t>But</a:t>
            </a:r>
            <a:r>
              <a:rPr lang="it-IT" sz="2000" dirty="0">
                <a:solidFill>
                  <a:srgbClr val="800000"/>
                </a:solidFill>
                <a:latin typeface="Calibri"/>
                <a:cs typeface="Calibri"/>
              </a:rPr>
              <a:t> a </a:t>
            </a:r>
            <a:r>
              <a:rPr lang="it-IT" sz="2000" dirty="0" err="1">
                <a:solidFill>
                  <a:srgbClr val="800000"/>
                </a:solidFill>
                <a:latin typeface="Calibri"/>
                <a:cs typeface="Calibri"/>
              </a:rPr>
              <a:t>problem</a:t>
            </a:r>
            <a:r>
              <a:rPr lang="it-IT" sz="2000" dirty="0">
                <a:solidFill>
                  <a:srgbClr val="800000"/>
                </a:solidFill>
                <a:latin typeface="Calibri"/>
                <a:cs typeface="Calibri"/>
              </a:rPr>
              <a:t> </a:t>
            </a:r>
            <a:r>
              <a:rPr lang="it-IT" sz="2000" dirty="0" err="1">
                <a:solidFill>
                  <a:srgbClr val="800000"/>
                </a:solidFill>
                <a:latin typeface="Calibri"/>
                <a:cs typeface="Calibri"/>
              </a:rPr>
              <a:t>remains</a:t>
            </a:r>
            <a:r>
              <a:rPr lang="it-IT" sz="2000" dirty="0">
                <a:solidFill>
                  <a:srgbClr val="800000"/>
                </a:solidFill>
                <a:latin typeface="Calibri"/>
                <a:cs typeface="Calibri"/>
              </a:rPr>
              <a:t>: </a:t>
            </a:r>
            <a:r>
              <a:rPr lang="it-IT" sz="2000" dirty="0" err="1">
                <a:solidFill>
                  <a:srgbClr val="800000"/>
                </a:solidFill>
                <a:latin typeface="Calibri"/>
                <a:cs typeface="Calibri"/>
              </a:rPr>
              <a:t>how</a:t>
            </a:r>
            <a:r>
              <a:rPr lang="it-IT" sz="2000" dirty="0">
                <a:solidFill>
                  <a:srgbClr val="800000"/>
                </a:solidFill>
                <a:latin typeface="Calibri"/>
                <a:cs typeface="Calibri"/>
              </a:rPr>
              <a:t> can i reduce </a:t>
            </a:r>
            <a:r>
              <a:rPr lang="it-IT" sz="2000" dirty="0" err="1">
                <a:solidFill>
                  <a:srgbClr val="800000"/>
                </a:solidFill>
                <a:latin typeface="Calibri"/>
                <a:cs typeface="Calibri"/>
              </a:rPr>
              <a:t>my</a:t>
            </a:r>
            <a:r>
              <a:rPr lang="it-IT" sz="2000" dirty="0">
                <a:solidFill>
                  <a:srgbClr val="800000"/>
                </a:solidFill>
                <a:latin typeface="Calibri"/>
                <a:cs typeface="Calibri"/>
              </a:rPr>
              <a:t> </a:t>
            </a:r>
            <a:r>
              <a:rPr lang="it-IT" sz="2000" dirty="0" err="1">
                <a:solidFill>
                  <a:srgbClr val="800000"/>
                </a:solidFill>
                <a:latin typeface="Calibri"/>
                <a:cs typeface="Calibri"/>
              </a:rPr>
              <a:t>energy</a:t>
            </a:r>
            <a:r>
              <a:rPr lang="it-IT" sz="2000" dirty="0">
                <a:solidFill>
                  <a:srgbClr val="800000"/>
                </a:solidFill>
                <a:latin typeface="Calibri"/>
                <a:cs typeface="Calibri"/>
              </a:rPr>
              <a:t> </a:t>
            </a:r>
            <a:r>
              <a:rPr lang="it-IT" sz="2000" dirty="0" err="1">
                <a:solidFill>
                  <a:srgbClr val="800000"/>
                </a:solidFill>
                <a:latin typeface="Calibri"/>
                <a:cs typeface="Calibri"/>
              </a:rPr>
              <a:t>consumtion</a:t>
            </a:r>
            <a:r>
              <a:rPr lang="it-IT" sz="2000" dirty="0">
                <a:latin typeface="Calibri"/>
                <a:cs typeface="Calibri"/>
              </a:rPr>
              <a:t>? </a:t>
            </a:r>
            <a:r>
              <a:rPr lang="it-IT" sz="2000" dirty="0" err="1">
                <a:latin typeface="Calibri"/>
                <a:cs typeface="Calibri"/>
              </a:rPr>
              <a:t>Scientist</a:t>
            </a:r>
            <a:r>
              <a:rPr lang="it-IT" sz="2000" dirty="0">
                <a:latin typeface="Calibri"/>
                <a:cs typeface="Calibri"/>
              </a:rPr>
              <a:t> </a:t>
            </a:r>
            <a:r>
              <a:rPr lang="it-IT" sz="2000" dirty="0" err="1">
                <a:latin typeface="Calibri"/>
                <a:cs typeface="Calibri"/>
              </a:rPr>
              <a:t>involved</a:t>
            </a:r>
            <a:r>
              <a:rPr lang="it-IT" sz="2000" dirty="0">
                <a:latin typeface="Calibri"/>
                <a:cs typeface="Calibri"/>
              </a:rPr>
              <a:t> in the </a:t>
            </a:r>
            <a:r>
              <a:rPr lang="it-IT" sz="2000" dirty="0" err="1">
                <a:latin typeface="Calibri"/>
                <a:cs typeface="Calibri"/>
              </a:rPr>
              <a:t>study</a:t>
            </a:r>
            <a:r>
              <a:rPr lang="it-IT" sz="2000" dirty="0">
                <a:latin typeface="Calibri"/>
                <a:cs typeface="Calibri"/>
              </a:rPr>
              <a:t> of </a:t>
            </a:r>
            <a:r>
              <a:rPr lang="it-IT" sz="2000" dirty="0" err="1">
                <a:latin typeface="Calibri"/>
                <a:cs typeface="Calibri"/>
              </a:rPr>
              <a:t>these</a:t>
            </a:r>
            <a:r>
              <a:rPr lang="it-IT" sz="2000" dirty="0">
                <a:latin typeface="Calibri"/>
                <a:cs typeface="Calibri"/>
              </a:rPr>
              <a:t> </a:t>
            </a:r>
            <a:r>
              <a:rPr lang="it-IT" sz="2000" dirty="0" err="1">
                <a:latin typeface="Calibri"/>
                <a:cs typeface="Calibri"/>
              </a:rPr>
              <a:t>problem</a:t>
            </a:r>
            <a:r>
              <a:rPr lang="it-IT" sz="2000" dirty="0">
                <a:latin typeface="Calibri"/>
                <a:cs typeface="Calibri"/>
              </a:rPr>
              <a:t> </a:t>
            </a:r>
            <a:r>
              <a:rPr lang="it-IT" sz="2000" dirty="0" err="1">
                <a:latin typeface="Calibri"/>
                <a:cs typeface="Calibri"/>
              </a:rPr>
              <a:t>say</a:t>
            </a:r>
            <a:r>
              <a:rPr lang="it-IT" sz="2000" dirty="0">
                <a:latin typeface="Calibri"/>
                <a:cs typeface="Calibri"/>
              </a:rPr>
              <a:t> </a:t>
            </a:r>
            <a:r>
              <a:rPr lang="it-IT" sz="2000" dirty="0" err="1">
                <a:latin typeface="Calibri"/>
                <a:cs typeface="Calibri"/>
              </a:rPr>
              <a:t>threre</a:t>
            </a:r>
            <a:r>
              <a:rPr lang="it-IT" sz="2000" dirty="0">
                <a:latin typeface="Calibri"/>
                <a:cs typeface="Calibri"/>
              </a:rPr>
              <a:t> </a:t>
            </a:r>
            <a:r>
              <a:rPr lang="it-IT" sz="2000" dirty="0">
                <a:solidFill>
                  <a:srgbClr val="800000"/>
                </a:solidFill>
                <a:latin typeface="Calibri"/>
                <a:cs typeface="Calibri"/>
              </a:rPr>
              <a:t>are </a:t>
            </a:r>
            <a:r>
              <a:rPr lang="it-IT" sz="2000" dirty="0" err="1">
                <a:solidFill>
                  <a:srgbClr val="800000"/>
                </a:solidFill>
                <a:latin typeface="Calibri"/>
                <a:cs typeface="Calibri"/>
              </a:rPr>
              <a:t>two</a:t>
            </a:r>
            <a:r>
              <a:rPr lang="it-IT" sz="2000" dirty="0">
                <a:solidFill>
                  <a:srgbClr val="800000"/>
                </a:solidFill>
                <a:latin typeface="Calibri"/>
                <a:cs typeface="Calibri"/>
              </a:rPr>
              <a:t> </a:t>
            </a:r>
            <a:r>
              <a:rPr lang="it-IT" sz="2000" dirty="0" err="1">
                <a:solidFill>
                  <a:srgbClr val="800000"/>
                </a:solidFill>
                <a:latin typeface="Calibri"/>
                <a:cs typeface="Calibri"/>
              </a:rPr>
              <a:t>routes</a:t>
            </a:r>
            <a:endParaRPr lang="en-US" sz="2000" dirty="0">
              <a:solidFill>
                <a:srgbClr val="800000"/>
              </a:solidFill>
              <a:latin typeface="Calibri"/>
              <a:cs typeface="Calibri"/>
            </a:endParaRPr>
          </a:p>
        </p:txBody>
      </p:sp>
      <p:sp>
        <p:nvSpPr>
          <p:cNvPr id="4" name="Segnaposto numero diapositiva 3"/>
          <p:cNvSpPr>
            <a:spLocks noGrp="1"/>
          </p:cNvSpPr>
          <p:nvPr>
            <p:ph type="sldNum" sz="quarter" idx="10"/>
          </p:nvPr>
        </p:nvSpPr>
        <p:spPr/>
        <p:txBody>
          <a:bodyPr/>
          <a:lstStyle/>
          <a:p>
            <a:fld id="{1B10D264-B2D6-FF43-9163-FF02365CF184}" type="slidenum">
              <a:rPr lang="it-IT" smtClean="0">
                <a:solidFill>
                  <a:prstClr val="black"/>
                </a:solidFill>
              </a:rPr>
              <a:pPr/>
              <a:t>53</a:t>
            </a:fld>
            <a:endParaRPr lang="it-IT">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r>
              <a:rPr lang="it-IT" sz="2000" dirty="0" smtClean="0">
                <a:solidFill>
                  <a:srgbClr val="000000"/>
                </a:solidFill>
                <a:latin typeface="Calibri"/>
                <a:cs typeface="Calibri"/>
              </a:rPr>
              <a:t>Prima della pandemia, tutti i giorni su tutti i giornali dominava la parola </a:t>
            </a:r>
            <a:r>
              <a:rPr lang="it-IT" sz="2000" dirty="0" smtClean="0">
                <a:solidFill>
                  <a:srgbClr val="932613"/>
                </a:solidFill>
                <a:latin typeface="Calibri"/>
                <a:cs typeface="Calibri"/>
              </a:rPr>
              <a:t>crescita</a:t>
            </a:r>
            <a:r>
              <a:rPr lang="it-IT" sz="2000" dirty="0" smtClean="0">
                <a:solidFill>
                  <a:srgbClr val="000000"/>
                </a:solidFill>
                <a:latin typeface="Calibri"/>
                <a:cs typeface="Calibri"/>
              </a:rPr>
              <a:t>, e oggi c’è una tendenza generalizzata</a:t>
            </a:r>
            <a:r>
              <a:rPr lang="it-IT" sz="2000" baseline="0" dirty="0" smtClean="0">
                <a:solidFill>
                  <a:srgbClr val="000000"/>
                </a:solidFill>
                <a:latin typeface="Calibri"/>
                <a:cs typeface="Calibri"/>
              </a:rPr>
              <a:t> di tornare ad invocare ancora la </a:t>
            </a:r>
            <a:r>
              <a:rPr lang="it-IT" sz="2000" baseline="0" dirty="0" smtClean="0">
                <a:solidFill>
                  <a:srgbClr val="932613"/>
                </a:solidFill>
                <a:latin typeface="Calibri"/>
                <a:cs typeface="Calibri"/>
              </a:rPr>
              <a:t>crescita</a:t>
            </a:r>
            <a:r>
              <a:rPr lang="it-IT" sz="2000" baseline="0" dirty="0" smtClean="0">
                <a:solidFill>
                  <a:srgbClr val="000000"/>
                </a:solidFill>
                <a:latin typeface="Calibri"/>
                <a:cs typeface="Calibri"/>
              </a:rPr>
              <a:t>. La crescita del PIL e quindi di tutto, perché dentro</a:t>
            </a:r>
            <a:r>
              <a:rPr lang="it-IT" sz="2000" dirty="0" smtClean="0">
                <a:solidFill>
                  <a:srgbClr val="000000"/>
                </a:solidFill>
                <a:latin typeface="Calibri"/>
                <a:cs typeface="Calibri"/>
              </a:rPr>
              <a:t> al PIL </a:t>
            </a:r>
            <a:r>
              <a:rPr lang="it-IT" sz="2000" baseline="0" dirty="0" smtClean="0">
                <a:solidFill>
                  <a:srgbClr val="000000"/>
                </a:solidFill>
                <a:latin typeface="Calibri"/>
                <a:cs typeface="Calibri"/>
              </a:rPr>
              <a:t> c’è di  tutto, anche le cose più inutili o adirittura dannose</a:t>
            </a:r>
            <a:endParaRPr lang="it-IT" sz="2000" dirty="0" smtClean="0">
              <a:solidFill>
                <a:srgbClr val="000000"/>
              </a:solidFill>
              <a:latin typeface="Calibri"/>
              <a:cs typeface="Calibri"/>
            </a:endParaRPr>
          </a:p>
          <a:p>
            <a:pPr lvl="0"/>
            <a:r>
              <a:rPr lang="it-IT" sz="2000" dirty="0">
                <a:solidFill>
                  <a:srgbClr val="000000"/>
                </a:solidFill>
                <a:latin typeface="Calibri"/>
                <a:cs typeface="Calibri"/>
              </a:rPr>
              <a:t>Ma appena pronunciata la parola “</a:t>
            </a:r>
            <a:r>
              <a:rPr lang="it-IT" sz="2000" dirty="0">
                <a:solidFill>
                  <a:srgbClr val="932613"/>
                </a:solidFill>
                <a:latin typeface="Calibri"/>
                <a:cs typeface="Calibri"/>
              </a:rPr>
              <a:t>crescita</a:t>
            </a:r>
            <a:r>
              <a:rPr lang="it-IT" sz="2000" dirty="0">
                <a:solidFill>
                  <a:srgbClr val="000000"/>
                </a:solidFill>
                <a:latin typeface="Calibri"/>
                <a:cs typeface="Calibri"/>
              </a:rPr>
              <a:t>” uno </a:t>
            </a:r>
            <a:r>
              <a:rPr lang="it-IT" sz="2000" dirty="0">
                <a:solidFill>
                  <a:srgbClr val="800000"/>
                </a:solidFill>
                <a:latin typeface="Calibri"/>
                <a:cs typeface="Calibri"/>
              </a:rPr>
              <a:t>dovrebbe </a:t>
            </a:r>
            <a:r>
              <a:rPr lang="it-IT" sz="2000" b="0" dirty="0">
                <a:solidFill>
                  <a:srgbClr val="932613"/>
                </a:solidFill>
                <a:latin typeface="Calibri"/>
                <a:cs typeface="Calibri"/>
              </a:rPr>
              <a:t>farsi delle domande</a:t>
            </a:r>
            <a:r>
              <a:rPr lang="it-IT" sz="2000" dirty="0">
                <a:solidFill>
                  <a:srgbClr val="800000"/>
                </a:solidFill>
                <a:latin typeface="Calibri"/>
                <a:cs typeface="Calibri"/>
              </a:rPr>
              <a:t>: .....</a:t>
            </a:r>
          </a:p>
          <a:p>
            <a:endParaRPr lang="it-IT" sz="1800" dirty="0">
              <a:solidFill>
                <a:srgbClr val="800000"/>
              </a:solidFill>
              <a:latin typeface="Calibri"/>
              <a:cs typeface="Calibri"/>
            </a:endParaRPr>
          </a:p>
          <a:p>
            <a:endParaRPr lang="it-IT" sz="2000" dirty="0">
              <a:solidFill>
                <a:srgbClr val="800000"/>
              </a:solidFill>
              <a:latin typeface="Calibri"/>
              <a:cs typeface="Calibri"/>
            </a:endParaRPr>
          </a:p>
          <a:p>
            <a:pPr lvl="0"/>
            <a:endParaRPr lang="it-IT" sz="2000" dirty="0">
              <a:solidFill>
                <a:srgbClr val="000000"/>
              </a:solidFill>
              <a:latin typeface="Calibri"/>
              <a:cs typeface="Calibri"/>
            </a:endParaRPr>
          </a:p>
          <a:p>
            <a:pPr lvl="0"/>
            <a:endParaRPr lang="it-IT" sz="2000" dirty="0">
              <a:solidFill>
                <a:srgbClr val="000000"/>
              </a:solidFill>
              <a:latin typeface="Calibri"/>
              <a:cs typeface="Calibri"/>
            </a:endParaRPr>
          </a:p>
          <a:p>
            <a:endParaRPr lang="it-IT" dirty="0"/>
          </a:p>
        </p:txBody>
      </p:sp>
      <p:sp>
        <p:nvSpPr>
          <p:cNvPr id="4" name="Segnaposto numero diapositiva 3"/>
          <p:cNvSpPr>
            <a:spLocks noGrp="1"/>
          </p:cNvSpPr>
          <p:nvPr>
            <p:ph type="sldNum" sz="quarter" idx="10"/>
          </p:nvPr>
        </p:nvSpPr>
        <p:spPr/>
        <p:txBody>
          <a:bodyPr/>
          <a:lstStyle/>
          <a:p>
            <a:pPr>
              <a:defRPr/>
            </a:pPr>
            <a:fld id="{C1FF2178-7636-E646-A751-47C0752FAA62}" type="slidenum">
              <a:rPr lang="it-IT"/>
              <a:pPr>
                <a:defRPr/>
              </a:pPr>
              <a:t>5</a:t>
            </a:fld>
            <a:endParaRPr lang="it-IT"/>
          </a:p>
        </p:txBody>
      </p:sp>
    </p:spTree>
    <p:extLst>
      <p:ext uri="{BB962C8B-B14F-4D97-AF65-F5344CB8AC3E}">
        <p14:creationId xmlns:p14="http://schemas.microsoft.com/office/powerpoint/2010/main" val="24853787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pPr>
                <a:defRPr/>
              </a:pPr>
              <a:t>54</a:t>
            </a:fld>
            <a:endParaRPr lang="it-IT"/>
          </a:p>
        </p:txBody>
      </p:sp>
    </p:spTree>
    <p:extLst>
      <p:ext uri="{BB962C8B-B14F-4D97-AF65-F5344CB8AC3E}">
        <p14:creationId xmlns:p14="http://schemas.microsoft.com/office/powerpoint/2010/main" val="38035914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7634"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mr-IN" sz="2000">
                <a:solidFill>
                  <a:srgbClr val="800000"/>
                </a:solidFill>
                <a:latin typeface="Calibri" charset="0"/>
                <a:ea typeface="ＭＳ Ｐゴシック" charset="0"/>
              </a:rPr>
              <a:t>…</a:t>
            </a:r>
            <a:r>
              <a:rPr lang="it-IT" sz="2000">
                <a:solidFill>
                  <a:srgbClr val="800000"/>
                </a:solidFill>
                <a:latin typeface="Calibri" charset="0"/>
                <a:ea typeface="ＭＳ Ｐゴシック" charset="0"/>
              </a:rPr>
              <a:t> two routes</a:t>
            </a:r>
            <a:r>
              <a:rPr lang="en-US" sz="2000">
                <a:solidFill>
                  <a:srgbClr val="0000FF"/>
                </a:solidFill>
                <a:latin typeface="Calibri" charset="0"/>
                <a:ea typeface="ＭＳ Ｐゴシック" charset="0"/>
              </a:rPr>
              <a:t>. </a:t>
            </a:r>
            <a:r>
              <a:rPr lang="en-US" sz="2000">
                <a:latin typeface="Calibri" charset="0"/>
                <a:ea typeface="ＭＳ Ｐゴシック" charset="0"/>
              </a:rPr>
              <a:t> </a:t>
            </a:r>
            <a:r>
              <a:rPr lang="it-IT" sz="2000">
                <a:latin typeface="Calibri" charset="0"/>
                <a:ea typeface="ＭＳ Ｐゴシック" charset="0"/>
              </a:rPr>
              <a:t>O</a:t>
            </a:r>
            <a:r>
              <a:rPr lang="en-US" sz="2000">
                <a:latin typeface="Calibri" charset="0"/>
                <a:ea typeface="ＭＳ Ｐゴシック" charset="0"/>
              </a:rPr>
              <a:t>ne is </a:t>
            </a:r>
            <a:r>
              <a:rPr lang="en-US" sz="2000">
                <a:solidFill>
                  <a:srgbClr val="800000"/>
                </a:solidFill>
                <a:latin typeface="Calibri" charset="0"/>
                <a:ea typeface="ＭＳ Ｐゴシック" charset="0"/>
              </a:rPr>
              <a:t>acting on things</a:t>
            </a:r>
            <a:r>
              <a:rPr lang="en-US" sz="2000">
                <a:latin typeface="Calibri" charset="0"/>
                <a:ea typeface="ＭＳ Ｐゴシック" charset="0"/>
              </a:rPr>
              <a:t>, which means </a:t>
            </a:r>
            <a:r>
              <a:rPr lang="en-US" sz="2000">
                <a:solidFill>
                  <a:srgbClr val="0000FF"/>
                </a:solidFill>
                <a:latin typeface="Calibri" charset="0"/>
                <a:ea typeface="ＭＳ Ｐゴシック" charset="0"/>
              </a:rPr>
              <a:t>to increase the efficiency</a:t>
            </a:r>
            <a:r>
              <a:rPr lang="it-IT" sz="2000">
                <a:solidFill>
                  <a:srgbClr val="0000FF"/>
                </a:solidFill>
                <a:latin typeface="Calibri" charset="0"/>
                <a:ea typeface="ＭＳ Ｐゴシック" charset="0"/>
              </a:rPr>
              <a:t> </a:t>
            </a:r>
            <a:r>
              <a:rPr lang="it-IT" sz="2000">
                <a:latin typeface="Calibri" charset="0"/>
                <a:ea typeface="ＭＳ Ｐゴシック" charset="0"/>
              </a:rPr>
              <a:t>of all devices and machines we use</a:t>
            </a:r>
          </a:p>
          <a:p>
            <a:pPr marL="0" lvl="1"/>
            <a:r>
              <a:rPr lang="it-IT" sz="2000">
                <a:latin typeface="Calibri" charset="0"/>
                <a:ea typeface="ＭＳ Ｐゴシック" charset="0"/>
              </a:rPr>
              <a:t>The other way is </a:t>
            </a:r>
            <a:r>
              <a:rPr lang="it-IT" sz="2000">
                <a:solidFill>
                  <a:srgbClr val="800000"/>
                </a:solidFill>
                <a:latin typeface="Calibri" charset="0"/>
                <a:ea typeface="ＭＳ Ｐゴシック" charset="0"/>
              </a:rPr>
              <a:t>acting sulle persone, che significa </a:t>
            </a:r>
            <a:r>
              <a:rPr lang="it-IT" sz="2000">
                <a:solidFill>
                  <a:srgbClr val="0000FF"/>
                </a:solidFill>
                <a:latin typeface="Calibri" charset="0"/>
                <a:ea typeface="ＭＳ Ｐゴシック" charset="0"/>
              </a:rPr>
              <a:t>ridurre l’uso </a:t>
            </a:r>
            <a:r>
              <a:rPr lang="it-IT" sz="2000">
                <a:latin typeface="Calibri" charset="0"/>
                <a:ea typeface="ＭＳ Ｐゴシック" charset="0"/>
              </a:rPr>
              <a:t>di tutte </a:t>
            </a:r>
            <a:r>
              <a:rPr lang="en-US" sz="2000">
                <a:solidFill>
                  <a:srgbClr val="000000"/>
                </a:solidFill>
                <a:latin typeface="Calibri" charset="0"/>
                <a:ea typeface="ＭＳ Ｐゴシック" charset="0"/>
              </a:rPr>
              <a:t>macchine e congegni che usiamo. Esempi:  </a:t>
            </a:r>
            <a:r>
              <a:rPr lang="mr-IN" sz="2000">
                <a:solidFill>
                  <a:srgbClr val="000000"/>
                </a:solidFill>
                <a:latin typeface="Calibri" charset="0"/>
                <a:ea typeface="ＭＳ Ｐゴシック" charset="0"/>
              </a:rPr>
              <a:t>…</a:t>
            </a:r>
            <a:r>
              <a:rPr lang="it-IT" sz="2000">
                <a:solidFill>
                  <a:srgbClr val="000000"/>
                </a:solidFill>
                <a:latin typeface="Calibri" charset="0"/>
                <a:ea typeface="ＭＳ Ｐゴシック" charset="0"/>
              </a:rPr>
              <a:t>.</a:t>
            </a:r>
            <a:endParaRPr lang="en-US" sz="2000">
              <a:solidFill>
                <a:srgbClr val="000000"/>
              </a:solidFill>
              <a:latin typeface="Calibri" charset="0"/>
              <a:ea typeface="ＭＳ Ｐゴシック" charset="0"/>
            </a:endParaRPr>
          </a:p>
          <a:p>
            <a:pPr marL="0" lvl="1"/>
            <a:r>
              <a:rPr lang="it-IT" sz="2000">
                <a:solidFill>
                  <a:srgbClr val="800000"/>
                </a:solidFill>
                <a:latin typeface="Calibri" charset="0"/>
                <a:ea typeface="ＭＳ Ｐゴシック" charset="0"/>
              </a:rPr>
              <a:t>Experience shows ... </a:t>
            </a:r>
            <a:r>
              <a:rPr lang="it-IT" sz="2000">
                <a:solidFill>
                  <a:srgbClr val="0000FF"/>
                </a:solidFill>
                <a:latin typeface="Calibri" charset="0"/>
                <a:ea typeface="ＭＳ Ｐゴシック" charset="0"/>
              </a:rPr>
              <a:t>because of the so called rebound effect: luci, cappotto, auto. Molto più efficace ridurre l’uso.</a:t>
            </a:r>
          </a:p>
          <a:p>
            <a:pPr marL="0" lvl="1"/>
            <a:endParaRPr lang="it-IT" sz="1000">
              <a:solidFill>
                <a:srgbClr val="0000FF"/>
              </a:solidFill>
              <a:latin typeface="Calibri" charset="0"/>
              <a:ea typeface="ＭＳ Ｐゴシック" charset="0"/>
            </a:endParaRPr>
          </a:p>
          <a:p>
            <a:pPr marL="0" lvl="1"/>
            <a:r>
              <a:rPr lang="it-IT" sz="2000">
                <a:solidFill>
                  <a:srgbClr val="0000FF"/>
                </a:solidFill>
                <a:latin typeface="Calibri" charset="0"/>
                <a:ea typeface="ＭＳ Ｐゴシック" charset="0"/>
              </a:rPr>
              <a:t>Fra gli studiosi che hanno contribuito a chiarire la maggior efficacia </a:t>
            </a:r>
            <a:r>
              <a:rPr lang="it-IT" sz="2000">
                <a:solidFill>
                  <a:srgbClr val="800000"/>
                </a:solidFill>
                <a:latin typeface="Calibri" charset="0"/>
                <a:ea typeface="ＭＳ Ｐゴシック" charset="0"/>
              </a:rPr>
              <a:t>di questa seconda strada c’è </a:t>
            </a:r>
            <a:r>
              <a:rPr lang="mr-IN" sz="2000">
                <a:solidFill>
                  <a:srgbClr val="800000"/>
                </a:solidFill>
                <a:latin typeface="Calibri" charset="0"/>
                <a:ea typeface="ＭＳ Ｐゴシック" charset="0"/>
              </a:rPr>
              <a:t>…</a:t>
            </a:r>
            <a:endParaRPr lang="it-IT" sz="2000">
              <a:solidFill>
                <a:srgbClr val="800000"/>
              </a:solidFill>
              <a:latin typeface="Calibri" charset="0"/>
              <a:ea typeface="ＭＳ Ｐゴシック" charset="0"/>
            </a:endParaRPr>
          </a:p>
          <a:p>
            <a:pPr marL="0" lvl="1"/>
            <a:endParaRPr lang="it-IT" sz="2000">
              <a:solidFill>
                <a:srgbClr val="0000FF"/>
              </a:solidFill>
              <a:latin typeface="Calibri" charset="0"/>
              <a:ea typeface="ＭＳ Ｐゴシック" charset="0"/>
            </a:endParaRPr>
          </a:p>
        </p:txBody>
      </p:sp>
      <p:sp>
        <p:nvSpPr>
          <p:cNvPr id="197635"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B359F8A2-F9A7-B441-AAB8-C8BFE441AAC4}" type="slidenum">
              <a:rPr lang="it-IT" sz="1200">
                <a:solidFill>
                  <a:srgbClr val="000000"/>
                </a:solidFill>
                <a:latin typeface="Calibri" charset="0"/>
              </a:rPr>
              <a:pPr eaLnBrk="1" hangingPunct="1"/>
              <a:t>55</a:t>
            </a:fld>
            <a:endParaRPr lang="it-IT" sz="1200">
              <a:solidFill>
                <a:srgbClr val="000000"/>
              </a:solidFill>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9682"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sz="2000">
                <a:latin typeface="Calibri" charset="0"/>
                <a:ea typeface="MS PGothic" charset="0"/>
                <a:cs typeface="Calibri" charset="0"/>
              </a:rPr>
              <a:t>Quella di Thaler e di tanti altri scienziati è una sollecitazione a praticare stili di vita ispirati alla </a:t>
            </a:r>
            <a:r>
              <a:rPr lang="it-IT" sz="2000">
                <a:solidFill>
                  <a:srgbClr val="800000"/>
                </a:solidFill>
                <a:latin typeface="Calibri" charset="0"/>
                <a:ea typeface="MS PGothic" charset="0"/>
                <a:cs typeface="Calibri" charset="0"/>
              </a:rPr>
              <a:t>sobrietà</a:t>
            </a:r>
            <a:r>
              <a:rPr lang="it-IT" sz="2000">
                <a:latin typeface="Calibri" charset="0"/>
                <a:ea typeface="MS PGothic" charset="0"/>
                <a:cs typeface="Calibri" charset="0"/>
              </a:rPr>
              <a:t>, che significa consumare poche risorse, produrre pochi rifiuti. Alcuni scienziati si spingono oltre. Il loro messaggio è: </a:t>
            </a:r>
            <a:r>
              <a:rPr lang="it-IT" sz="2000">
                <a:solidFill>
                  <a:srgbClr val="0000FF"/>
                </a:solidFill>
                <a:latin typeface="Calibri" charset="0"/>
                <a:ea typeface="MS PGothic" charset="0"/>
                <a:cs typeface="Calibri" charset="0"/>
              </a:rPr>
              <a:t>sobrietà per scelta personale, prima che sia una sobrietà obbligata da una situazione di scarsità di risorse.</a:t>
            </a:r>
          </a:p>
          <a:p>
            <a:r>
              <a:rPr lang="it-IT" sz="2000">
                <a:latin typeface="Calibri" charset="0"/>
                <a:ea typeface="MS PGothic" charset="0"/>
                <a:cs typeface="Calibri" charset="0"/>
              </a:rPr>
              <a:t>In conclusione, per giungere a un futuro ecologicamente sostenibile dobbiamo </a:t>
            </a:r>
            <a:r>
              <a:rPr lang="it-IT" sz="2000">
                <a:solidFill>
                  <a:srgbClr val="800000"/>
                </a:solidFill>
                <a:latin typeface="Calibri" charset="0"/>
                <a:ea typeface="MS PGothic" charset="0"/>
                <a:cs typeface="Calibri" charset="0"/>
              </a:rPr>
              <a:t>compiere 3 transizione: </a:t>
            </a:r>
            <a:endParaRPr lang="en-GB" sz="2000">
              <a:solidFill>
                <a:srgbClr val="800000"/>
              </a:solidFill>
              <a:latin typeface="Calibri" charset="0"/>
              <a:ea typeface="MS PGothic" charset="0"/>
              <a:cs typeface="Calibri" charset="0"/>
            </a:endParaRPr>
          </a:p>
        </p:txBody>
      </p:sp>
      <p:sp>
        <p:nvSpPr>
          <p:cNvPr id="199683"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0BF3D93A-9E6A-4541-A74D-7EA2C8BCC84C}" type="slidenum">
              <a:rPr lang="it-IT" sz="1200">
                <a:solidFill>
                  <a:srgbClr val="000000"/>
                </a:solidFill>
                <a:latin typeface="Calibri" charset="0"/>
              </a:rPr>
              <a:pPr eaLnBrk="1" hangingPunct="1"/>
              <a:t>56</a:t>
            </a:fld>
            <a:endParaRPr lang="it-IT" sz="1200">
              <a:solidFill>
                <a:srgbClr val="000000"/>
              </a:solidFill>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17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mr-IN" sz="2400">
                <a:solidFill>
                  <a:srgbClr val="800000"/>
                </a:solidFill>
                <a:latin typeface="Calibri" charset="0"/>
                <a:ea typeface="ＭＳ Ｐゴシック" charset="0"/>
              </a:rPr>
              <a:t>……</a:t>
            </a:r>
            <a:r>
              <a:rPr lang="it-IT" sz="2400">
                <a:solidFill>
                  <a:srgbClr val="800000"/>
                </a:solidFill>
                <a:latin typeface="Calibri" charset="0"/>
                <a:ea typeface="ＭＳ Ｐゴシック" charset="0"/>
              </a:rPr>
              <a:t>.energetica</a:t>
            </a:r>
          </a:p>
          <a:p>
            <a:pPr marL="0" lvl="1"/>
            <a:r>
              <a:rPr lang="mr-IN" sz="2400">
                <a:solidFill>
                  <a:srgbClr val="800000"/>
                </a:solidFill>
                <a:latin typeface="Calibri" charset="0"/>
                <a:ea typeface="ＭＳ Ｐゴシック" charset="0"/>
              </a:rPr>
              <a:t>……</a:t>
            </a:r>
            <a:r>
              <a:rPr lang="it-IT" sz="2400">
                <a:solidFill>
                  <a:srgbClr val="800000"/>
                </a:solidFill>
                <a:latin typeface="Calibri" charset="0"/>
                <a:ea typeface="ＭＳ Ｐゴシック" charset="0"/>
              </a:rPr>
              <a:t> economica</a:t>
            </a:r>
          </a:p>
          <a:p>
            <a:pPr marL="0" lvl="1"/>
            <a:r>
              <a:rPr lang="mr-IN" sz="2400">
                <a:solidFill>
                  <a:srgbClr val="000000"/>
                </a:solidFill>
                <a:latin typeface="Calibri" charset="0"/>
                <a:ea typeface="ＭＳ Ｐゴシック" charset="0"/>
              </a:rPr>
              <a:t>……</a:t>
            </a:r>
            <a:r>
              <a:rPr lang="it-IT" sz="2400">
                <a:solidFill>
                  <a:srgbClr val="000000"/>
                </a:solidFill>
                <a:latin typeface="Calibri" charset="0"/>
                <a:ea typeface="ＭＳ Ｐゴシック" charset="0"/>
              </a:rPr>
              <a:t>. </a:t>
            </a:r>
            <a:r>
              <a:rPr lang="it-IT" sz="2400">
                <a:solidFill>
                  <a:srgbClr val="800000"/>
                </a:solidFill>
                <a:latin typeface="Calibri" charset="0"/>
                <a:ea typeface="ＭＳ Ｐゴシック" charset="0"/>
              </a:rPr>
              <a:t>Culturale, la più difficile</a:t>
            </a:r>
          </a:p>
          <a:p>
            <a:pPr marL="0" lvl="1"/>
            <a:endParaRPr lang="it-IT" sz="2400">
              <a:solidFill>
                <a:srgbClr val="000000"/>
              </a:solidFill>
              <a:latin typeface="Calibri" charset="0"/>
              <a:ea typeface="ＭＳ Ｐゴシック" charset="0"/>
            </a:endParaRPr>
          </a:p>
          <a:p>
            <a:pPr marL="0" lvl="1"/>
            <a:r>
              <a:rPr lang="it-IT" sz="2400">
                <a:solidFill>
                  <a:srgbClr val="000000"/>
                </a:solidFill>
                <a:latin typeface="Calibri" charset="0"/>
                <a:ea typeface="ＭＳ Ｐゴシック" charset="0"/>
              </a:rPr>
              <a:t>Con queste tre transizioni si può raggiungere </a:t>
            </a:r>
            <a:r>
              <a:rPr lang="it-IT" sz="2400">
                <a:solidFill>
                  <a:srgbClr val="800000"/>
                </a:solidFill>
                <a:latin typeface="Calibri" charset="0"/>
                <a:ea typeface="ＭＳ Ｐゴシック" charset="0"/>
              </a:rPr>
              <a:t>sostenibilità ecologica</a:t>
            </a:r>
            <a:r>
              <a:rPr lang="it-IT" sz="2400">
                <a:solidFill>
                  <a:srgbClr val="000000"/>
                </a:solidFill>
                <a:latin typeface="Calibri" charset="0"/>
                <a:ea typeface="ＭＳ Ｐゴシック" charset="0"/>
              </a:rPr>
              <a:t>, ma non basta perché </a:t>
            </a:r>
            <a:r>
              <a:rPr lang="mr-IN" sz="2400">
                <a:solidFill>
                  <a:srgbClr val="000000"/>
                </a:solidFill>
                <a:latin typeface="Calibri" charset="0"/>
                <a:ea typeface="ＭＳ Ｐゴシック" charset="0"/>
              </a:rPr>
              <a:t>…</a:t>
            </a:r>
            <a:r>
              <a:rPr lang="it-IT" sz="2400">
                <a:solidFill>
                  <a:srgbClr val="000000"/>
                </a:solidFill>
                <a:latin typeface="Calibri" charset="0"/>
                <a:ea typeface="ＭＳ Ｐゴシック" charset="0"/>
              </a:rPr>
              <a:t>. </a:t>
            </a:r>
          </a:p>
        </p:txBody>
      </p:sp>
      <p:sp>
        <p:nvSpPr>
          <p:cNvPr id="2017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9990EDCB-48A2-334E-AC36-B132CB03764E}" type="slidenum">
              <a:rPr lang="it-IT" sz="1200">
                <a:solidFill>
                  <a:srgbClr val="000000"/>
                </a:solidFill>
                <a:latin typeface="Calibri" charset="0"/>
              </a:rPr>
              <a:pPr eaLnBrk="1" hangingPunct="1"/>
              <a:t>57</a:t>
            </a:fld>
            <a:endParaRPr lang="it-IT" sz="1200">
              <a:solidFill>
                <a:srgbClr val="000000"/>
              </a:solidFill>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a:pPr>
                <a:defRPr/>
              </a:pPr>
              <a:t>58</a:t>
            </a:fld>
            <a:endParaRPr lang="it-IT"/>
          </a:p>
        </p:txBody>
      </p:sp>
    </p:spTree>
    <p:extLst>
      <p:ext uri="{BB962C8B-B14F-4D97-AF65-F5344CB8AC3E}">
        <p14:creationId xmlns:p14="http://schemas.microsoft.com/office/powerpoint/2010/main" val="38035914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88975" y="4588050"/>
            <a:ext cx="5510213" cy="4330700"/>
          </a:xfrm>
        </p:spPr>
        <p:txBody>
          <a:bodyPr/>
          <a:lstStyle/>
          <a:p>
            <a:pPr marL="0" lvl="1">
              <a:defRPr/>
            </a:pPr>
            <a:r>
              <a:rPr lang="it-IT" sz="2000" dirty="0">
                <a:solidFill>
                  <a:srgbClr val="800000"/>
                </a:solidFill>
                <a:latin typeface="Calibri"/>
                <a:cs typeface="Calibri"/>
              </a:rPr>
              <a:t>ma per un futuro sostenibile la sostenibilità ecologica non basta, </a:t>
            </a:r>
            <a:r>
              <a:rPr lang="it-IT" sz="2000" dirty="0">
                <a:solidFill>
                  <a:srgbClr val="000000"/>
                </a:solidFill>
                <a:latin typeface="Calibri"/>
                <a:cs typeface="Calibri"/>
              </a:rPr>
              <a:t>perché se anche la casa comune </a:t>
            </a:r>
            <a:r>
              <a:rPr lang="it-IT" sz="2000" dirty="0">
                <a:solidFill>
                  <a:srgbClr val="0000FF"/>
                </a:solidFill>
                <a:latin typeface="Calibri"/>
                <a:cs typeface="Calibri"/>
              </a:rPr>
              <a:t>è in ordine e funziona bene</a:t>
            </a:r>
            <a:r>
              <a:rPr lang="it-IT" sz="2000" dirty="0">
                <a:solidFill>
                  <a:srgbClr val="000000"/>
                </a:solidFill>
                <a:latin typeface="Calibri"/>
                <a:cs typeface="Calibri"/>
              </a:rPr>
              <a:t>, ma quelli che la abitano non hanno gli stessi diritti e le stesse possibilità di utilizzare le risorse disponibili, non c’è </a:t>
            </a:r>
            <a:r>
              <a:rPr lang="it-IT" sz="2000" dirty="0">
                <a:solidFill>
                  <a:srgbClr val="800000"/>
                </a:solidFill>
                <a:latin typeface="Calibri"/>
                <a:cs typeface="Calibri"/>
              </a:rPr>
              <a:t>sostenibilità </a:t>
            </a:r>
            <a:r>
              <a:rPr lang="it-IT" sz="2000" dirty="0" smtClean="0">
                <a:solidFill>
                  <a:srgbClr val="800000"/>
                </a:solidFill>
                <a:latin typeface="Calibri"/>
                <a:cs typeface="Calibri"/>
              </a:rPr>
              <a:t>sociale. </a:t>
            </a:r>
            <a:r>
              <a:rPr lang="it-IT" sz="2000" dirty="0" smtClean="0">
                <a:solidFill>
                  <a:srgbClr val="0000FF"/>
                </a:solidFill>
                <a:latin typeface="Calibri"/>
                <a:cs typeface="Calibri"/>
              </a:rPr>
              <a:t>La </a:t>
            </a:r>
            <a:r>
              <a:rPr lang="it-IT" sz="2000" dirty="0">
                <a:solidFill>
                  <a:srgbClr val="0000FF"/>
                </a:solidFill>
                <a:latin typeface="Calibri"/>
                <a:cs typeface="Calibri"/>
              </a:rPr>
              <a:t>sostenibilità </a:t>
            </a:r>
            <a:r>
              <a:rPr lang="it-IT" sz="2000" dirty="0" smtClean="0">
                <a:solidFill>
                  <a:srgbClr val="0000FF"/>
                </a:solidFill>
                <a:latin typeface="Calibri"/>
                <a:cs typeface="Calibri"/>
              </a:rPr>
              <a:t>sociale è messa in crisi dalle </a:t>
            </a:r>
            <a:r>
              <a:rPr lang="it-IT" sz="2000" dirty="0" smtClean="0">
                <a:solidFill>
                  <a:srgbClr val="932613"/>
                </a:solidFill>
                <a:latin typeface="Calibri"/>
                <a:cs typeface="Calibri"/>
              </a:rPr>
              <a:t>disuguaglianze, la piaga </a:t>
            </a:r>
            <a:r>
              <a:rPr lang="mr-IN" sz="2000" dirty="0" smtClean="0">
                <a:solidFill>
                  <a:srgbClr val="932613"/>
                </a:solidFill>
                <a:latin typeface="Calibri"/>
                <a:cs typeface="Calibri"/>
              </a:rPr>
              <a:t>…</a:t>
            </a:r>
            <a:endParaRPr lang="it-IT" sz="2000" dirty="0" smtClean="0">
              <a:solidFill>
                <a:srgbClr val="932613"/>
              </a:solidFill>
              <a:latin typeface="Calibri"/>
              <a:cs typeface="Calibri"/>
            </a:endParaRPr>
          </a:p>
          <a:p>
            <a:pPr>
              <a:defRPr/>
            </a:pPr>
            <a:r>
              <a:rPr lang="it-IT" sz="2000" dirty="0" smtClean="0">
                <a:solidFill>
                  <a:srgbClr val="000000"/>
                </a:solidFill>
                <a:latin typeface="Calibri"/>
                <a:cs typeface="Calibri"/>
              </a:rPr>
              <a:t>Secondo il Rapporto </a:t>
            </a:r>
            <a:r>
              <a:rPr lang="it-IT" sz="2000" dirty="0" err="1" smtClean="0">
                <a:solidFill>
                  <a:srgbClr val="800000"/>
                </a:solidFill>
                <a:latin typeface="Calibri"/>
                <a:cs typeface="Calibri"/>
              </a:rPr>
              <a:t>Oxfam</a:t>
            </a:r>
            <a:r>
              <a:rPr lang="it-IT" sz="2000" dirty="0" smtClean="0">
                <a:solidFill>
                  <a:srgbClr val="800000"/>
                </a:solidFill>
                <a:latin typeface="Calibri"/>
                <a:cs typeface="Calibri"/>
              </a:rPr>
              <a:t> 2019, </a:t>
            </a:r>
            <a:r>
              <a:rPr lang="mr-IN" sz="2000" dirty="0" smtClean="0">
                <a:solidFill>
                  <a:srgbClr val="800000"/>
                </a:solidFill>
                <a:latin typeface="Calibri"/>
                <a:cs typeface="Calibri"/>
              </a:rPr>
              <a:t>…</a:t>
            </a:r>
            <a:endParaRPr lang="it-IT" sz="2000" dirty="0" smtClean="0">
              <a:solidFill>
                <a:srgbClr val="000000"/>
              </a:solidFill>
              <a:latin typeface="Calibri"/>
              <a:cs typeface="Calibri"/>
            </a:endParaRPr>
          </a:p>
          <a:p>
            <a:pPr>
              <a:defRPr/>
            </a:pPr>
            <a:endParaRPr lang="en-US" sz="2000" dirty="0">
              <a:solidFill>
                <a:srgbClr val="000000"/>
              </a:solidFill>
              <a:latin typeface="Calibri"/>
              <a:cs typeface="Calibri"/>
            </a:endParaRPr>
          </a:p>
          <a:p>
            <a:pPr>
              <a:defRPr/>
            </a:pPr>
            <a:endParaRPr lang="en-US" sz="2000" dirty="0" smtClean="0">
              <a:solidFill>
                <a:srgbClr val="000000"/>
              </a:solidFill>
              <a:latin typeface="Calibri"/>
              <a:cs typeface="Calibri"/>
            </a:endParaRPr>
          </a:p>
          <a:p>
            <a:pPr>
              <a:defRPr/>
            </a:pPr>
            <a:endParaRPr lang="en-US" sz="2000" dirty="0">
              <a:solidFill>
                <a:srgbClr val="000000"/>
              </a:solidFill>
              <a:latin typeface="Calibri"/>
              <a:cs typeface="Calibri"/>
            </a:endParaRPr>
          </a:p>
        </p:txBody>
      </p:sp>
      <p:sp>
        <p:nvSpPr>
          <p:cNvPr id="4" name="Segnaposto numero diapositiva 3"/>
          <p:cNvSpPr>
            <a:spLocks noGrp="1"/>
          </p:cNvSpPr>
          <p:nvPr>
            <p:ph type="sldNum" sz="quarter" idx="10"/>
          </p:nvPr>
        </p:nvSpPr>
        <p:spPr/>
        <p:txBody>
          <a:bodyPr/>
          <a:lstStyle/>
          <a:p>
            <a:pPr>
              <a:defRPr/>
            </a:pPr>
            <a:fld id="{0B083698-E8AE-714D-89FF-392B31DD3FC6}" type="slidenum">
              <a:rPr lang="it-IT" smtClean="0"/>
              <a:pPr>
                <a:defRPr/>
              </a:pPr>
              <a:t>59</a:t>
            </a:fld>
            <a:endParaRPr lang="it-IT"/>
          </a:p>
        </p:txBody>
      </p:sp>
    </p:spTree>
    <p:extLst>
      <p:ext uri="{BB962C8B-B14F-4D97-AF65-F5344CB8AC3E}">
        <p14:creationId xmlns:p14="http://schemas.microsoft.com/office/powerpoint/2010/main" val="35105790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2800" dirty="0" smtClean="0">
              <a:latin typeface="Calibri"/>
              <a:cs typeface="Calibri"/>
            </a:endParaRPr>
          </a:p>
          <a:p>
            <a:r>
              <a:rPr lang="it-IT" sz="2800" dirty="0">
                <a:latin typeface="Calibri"/>
                <a:cs typeface="Calibri"/>
              </a:rPr>
              <a:t>2153    4,6 miliardi</a:t>
            </a:r>
          </a:p>
          <a:p>
            <a:endParaRPr lang="it-IT" sz="2800" dirty="0" smtClean="0">
              <a:latin typeface="Calibri"/>
              <a:cs typeface="Calibri"/>
            </a:endParaRPr>
          </a:p>
          <a:p>
            <a:r>
              <a:rPr lang="it-IT" sz="2800" dirty="0" smtClean="0">
                <a:latin typeface="Calibri"/>
                <a:cs typeface="Calibri"/>
              </a:rPr>
              <a:t>Papa: non due crisi separate </a:t>
            </a:r>
            <a:r>
              <a:rPr lang="mr-IN" sz="2800" dirty="0" smtClean="0">
                <a:latin typeface="Calibri"/>
                <a:cs typeface="Calibri"/>
              </a:rPr>
              <a:t>…</a:t>
            </a:r>
            <a:r>
              <a:rPr lang="it-IT" sz="2800" dirty="0" smtClean="0">
                <a:latin typeface="Calibri"/>
                <a:cs typeface="Calibri"/>
              </a:rPr>
              <a:t>.</a:t>
            </a:r>
            <a:endParaRPr lang="it-IT" sz="2800" dirty="0">
              <a:latin typeface="Calibri"/>
              <a:cs typeface="Calibri"/>
            </a:endParaRP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smtClean="0"/>
              <a:pPr>
                <a:defRPr/>
              </a:pPr>
              <a:t>60</a:t>
            </a:fld>
            <a:endParaRPr lang="it-IT"/>
          </a:p>
        </p:txBody>
      </p:sp>
    </p:spTree>
    <p:extLst>
      <p:ext uri="{BB962C8B-B14F-4D97-AF65-F5344CB8AC3E}">
        <p14:creationId xmlns:p14="http://schemas.microsoft.com/office/powerpoint/2010/main" val="23832578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2082"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sz="2000" dirty="0" smtClean="0">
                <a:solidFill>
                  <a:srgbClr val="000000"/>
                </a:solidFill>
                <a:latin typeface="Calibri"/>
                <a:cs typeface="Calibri"/>
              </a:rPr>
              <a:t>Anno </a:t>
            </a:r>
            <a:r>
              <a:rPr lang="it-IT" sz="2000" dirty="0">
                <a:solidFill>
                  <a:srgbClr val="000000"/>
                </a:solidFill>
                <a:latin typeface="Calibri"/>
                <a:cs typeface="Calibri"/>
              </a:rPr>
              <a:t>dopo anno, il numero dei miliardari cresce e la forbice della disuguaglianza si allarga sempre più</a:t>
            </a:r>
            <a:r>
              <a:rPr lang="it-IT" sz="2000" dirty="0" smtClean="0">
                <a:solidFill>
                  <a:srgbClr val="000000"/>
                </a:solidFill>
                <a:latin typeface="Calibri"/>
                <a:cs typeface="Calibri"/>
              </a:rPr>
              <a:t>.</a:t>
            </a:r>
            <a:r>
              <a:rPr lang="it-IT" sz="2000" dirty="0">
                <a:latin typeface="Calibri"/>
                <a:cs typeface="Calibri"/>
              </a:rPr>
              <a:t> </a:t>
            </a:r>
            <a:r>
              <a:rPr lang="it-IT" sz="2000" dirty="0" smtClean="0">
                <a:latin typeface="Calibri"/>
                <a:cs typeface="Calibri"/>
              </a:rPr>
              <a:t>Le </a:t>
            </a:r>
            <a:r>
              <a:rPr lang="it-IT" sz="2000" dirty="0">
                <a:latin typeface="Calibri"/>
                <a:cs typeface="Calibri"/>
              </a:rPr>
              <a:t>fughe in avanti di poche nazioni o di poche persone lasciano indietro, inesorabilmente, molte nazioni e molte persone</a:t>
            </a:r>
            <a:r>
              <a:rPr lang="it-IT" sz="2000" dirty="0" smtClean="0">
                <a:latin typeface="Calibri"/>
                <a:cs typeface="Calibri"/>
              </a:rPr>
              <a:t>.</a:t>
            </a:r>
          </a:p>
          <a:p>
            <a:r>
              <a:rPr lang="it-IT" sz="2000" dirty="0" smtClean="0">
                <a:latin typeface="Calibri"/>
                <a:cs typeface="Calibri"/>
              </a:rPr>
              <a:t> </a:t>
            </a:r>
            <a:r>
              <a:rPr lang="it-IT" sz="2000" dirty="0">
                <a:latin typeface="Calibri"/>
                <a:cs typeface="Calibri"/>
              </a:rPr>
              <a:t>Purtroppo in molti casi lo sviluppo di un paese avviene a spese di un altro e lo sviluppo di una classe sociale a spese di </a:t>
            </a:r>
            <a:r>
              <a:rPr lang="it-IT" sz="2000" dirty="0" smtClean="0">
                <a:latin typeface="Calibri"/>
                <a:cs typeface="Calibri"/>
              </a:rPr>
              <a:t>un’altra. </a:t>
            </a:r>
            <a:r>
              <a:rPr lang="it-IT" sz="2000" dirty="0">
                <a:latin typeface="Calibri"/>
                <a:cs typeface="Calibri"/>
              </a:rPr>
              <a:t>Il capitalismo produce meccanicamente delle </a:t>
            </a:r>
            <a:r>
              <a:rPr lang="it-IT" sz="2000" dirty="0" smtClean="0">
                <a:latin typeface="Calibri"/>
                <a:cs typeface="Calibri"/>
              </a:rPr>
              <a:t>disuguaglianze </a:t>
            </a:r>
            <a:r>
              <a:rPr lang="it-IT" sz="2000" dirty="0" smtClean="0">
                <a:solidFill>
                  <a:srgbClr val="800000"/>
                </a:solidFill>
                <a:latin typeface="Calibri"/>
                <a:cs typeface="Calibri"/>
              </a:rPr>
              <a:t>insostenibili che si autoalimentano</a:t>
            </a:r>
            <a:r>
              <a:rPr lang="mr-IN" sz="2000" dirty="0" smtClean="0">
                <a:solidFill>
                  <a:srgbClr val="800000"/>
                </a:solidFill>
                <a:latin typeface="Calibri"/>
                <a:cs typeface="Calibri"/>
              </a:rPr>
              <a:t>……</a:t>
            </a:r>
            <a:r>
              <a:rPr lang="it-IT" sz="2000" dirty="0" smtClean="0">
                <a:solidFill>
                  <a:srgbClr val="800000"/>
                </a:solidFill>
                <a:latin typeface="Calibri"/>
                <a:cs typeface="Calibri"/>
              </a:rPr>
              <a:t>.</a:t>
            </a:r>
            <a:endParaRPr lang="it-IT" sz="2000" dirty="0">
              <a:solidFill>
                <a:srgbClr val="800000"/>
              </a:solidFill>
              <a:latin typeface="Calibri"/>
              <a:cs typeface="Calibri"/>
            </a:endParaRPr>
          </a:p>
        </p:txBody>
      </p:sp>
      <p:sp>
        <p:nvSpPr>
          <p:cNvPr id="302083"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6BB5A81F-3AD8-1549-9DF3-D1DA796B2708}" type="slidenum">
              <a:rPr lang="it-IT" sz="1200">
                <a:solidFill>
                  <a:srgbClr val="000000"/>
                </a:solidFill>
                <a:latin typeface="Calibri" charset="0"/>
              </a:rPr>
              <a:pPr eaLnBrk="1" hangingPunct="1"/>
              <a:t>61</a:t>
            </a:fld>
            <a:endParaRPr lang="it-IT" sz="1200">
              <a:solidFill>
                <a:srgbClr val="000000"/>
              </a:solidFill>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sz="1000" dirty="0" smtClean="0">
              <a:solidFill>
                <a:srgbClr val="000000"/>
              </a:solidFill>
              <a:latin typeface="Calibri"/>
              <a:cs typeface="Calibri"/>
            </a:endParaRPr>
          </a:p>
          <a:p>
            <a:endParaRPr lang="en-US" sz="1000" dirty="0" smtClean="0">
              <a:solidFill>
                <a:srgbClr val="000000"/>
              </a:solidFill>
              <a:latin typeface="Calibri"/>
              <a:cs typeface="Calibri"/>
            </a:endParaRPr>
          </a:p>
          <a:p>
            <a:endParaRPr lang="en-US" sz="1000" dirty="0" smtClean="0">
              <a:solidFill>
                <a:srgbClr val="000000"/>
              </a:solidFill>
              <a:latin typeface="Calibri"/>
              <a:cs typeface="Calibri"/>
            </a:endParaRPr>
          </a:p>
          <a:p>
            <a:r>
              <a:rPr lang="en-US" sz="2000" dirty="0" smtClean="0">
                <a:solidFill>
                  <a:srgbClr val="000000"/>
                </a:solidFill>
                <a:latin typeface="Calibri"/>
                <a:cs typeface="Calibri"/>
              </a:rPr>
              <a:t>In Italy, </a:t>
            </a:r>
            <a:r>
              <a:rPr lang="mr-IN" sz="2000" dirty="0" smtClean="0">
                <a:solidFill>
                  <a:srgbClr val="000000"/>
                </a:solidFill>
                <a:latin typeface="Calibri"/>
                <a:cs typeface="Calibri"/>
              </a:rPr>
              <a:t>…</a:t>
            </a:r>
            <a:endParaRPr lang="en-US" sz="2000" dirty="0">
              <a:solidFill>
                <a:srgbClr val="800000"/>
              </a:solidFill>
              <a:latin typeface="Arial"/>
              <a:cs typeface="Arial"/>
            </a:endParaRP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smtClean="0">
                <a:solidFill>
                  <a:prstClr val="black"/>
                </a:solidFill>
              </a:rPr>
              <a:pPr>
                <a:defRPr/>
              </a:pPr>
              <a:t>62</a:t>
            </a:fld>
            <a:endParaRPr lang="it-IT">
              <a:solidFill>
                <a:prstClr val="black"/>
              </a:solidFill>
            </a:endParaRPr>
          </a:p>
        </p:txBody>
      </p:sp>
    </p:spTree>
    <p:extLst>
      <p:ext uri="{BB962C8B-B14F-4D97-AF65-F5344CB8AC3E}">
        <p14:creationId xmlns:p14="http://schemas.microsoft.com/office/powerpoint/2010/main" val="8843836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2000" dirty="0">
              <a:latin typeface="Calibri"/>
              <a:cs typeface="Calibri"/>
            </a:endParaRPr>
          </a:p>
          <a:p>
            <a:r>
              <a:rPr lang="it-IT" sz="2000" dirty="0" smtClean="0">
                <a:latin typeface="Calibri"/>
                <a:cs typeface="Calibri"/>
              </a:rPr>
              <a:t>…</a:t>
            </a:r>
            <a:r>
              <a:rPr lang="it-IT" sz="2000" dirty="0" smtClean="0">
                <a:solidFill>
                  <a:srgbClr val="0000FF"/>
                </a:solidFill>
                <a:latin typeface="Calibri"/>
                <a:cs typeface="Calibri"/>
              </a:rPr>
              <a:t>ENCICLICA : non mi sembra che questo</a:t>
            </a:r>
            <a:r>
              <a:rPr lang="it-IT" sz="2000" baseline="0" dirty="0" smtClean="0">
                <a:solidFill>
                  <a:srgbClr val="0000FF"/>
                </a:solidFill>
                <a:latin typeface="Calibri"/>
                <a:cs typeface="Calibri"/>
              </a:rPr>
              <a:t> </a:t>
            </a:r>
            <a:r>
              <a:rPr lang="it-IT" sz="2000" dirty="0" smtClean="0">
                <a:solidFill>
                  <a:srgbClr val="0000FF"/>
                </a:solidFill>
                <a:latin typeface="Calibri"/>
                <a:cs typeface="Calibri"/>
              </a:rPr>
              <a:t>accada.</a:t>
            </a:r>
          </a:p>
          <a:p>
            <a:r>
              <a:rPr lang="en-US" sz="2000" dirty="0" err="1">
                <a:latin typeface="Calibri"/>
                <a:cs typeface="Calibri"/>
              </a:rPr>
              <a:t>Una</a:t>
            </a:r>
            <a:r>
              <a:rPr lang="en-US" sz="2000" dirty="0">
                <a:latin typeface="Calibri"/>
                <a:cs typeface="Calibri"/>
              </a:rPr>
              <a:t> </a:t>
            </a:r>
            <a:r>
              <a:rPr lang="en-US" sz="2000" dirty="0" err="1">
                <a:latin typeface="Calibri"/>
                <a:cs typeface="Calibri"/>
              </a:rPr>
              <a:t>nazione</a:t>
            </a:r>
            <a:r>
              <a:rPr lang="en-US" sz="2000" dirty="0">
                <a:latin typeface="Calibri"/>
                <a:cs typeface="Calibri"/>
              </a:rPr>
              <a:t> con </a:t>
            </a:r>
            <a:r>
              <a:rPr lang="en-US" sz="2000" dirty="0" err="1">
                <a:latin typeface="Calibri"/>
                <a:cs typeface="Calibri"/>
              </a:rPr>
              <a:t>forti</a:t>
            </a:r>
            <a:r>
              <a:rPr lang="en-US" sz="2000" dirty="0">
                <a:latin typeface="Calibri"/>
                <a:cs typeface="Calibri"/>
              </a:rPr>
              <a:t> </a:t>
            </a:r>
            <a:r>
              <a:rPr lang="en-US" sz="2000" dirty="0" err="1">
                <a:latin typeface="Calibri"/>
                <a:cs typeface="Calibri"/>
              </a:rPr>
              <a:t>disuguaglianze</a:t>
            </a:r>
            <a:r>
              <a:rPr lang="en-US" sz="2000" dirty="0">
                <a:latin typeface="Calibri"/>
                <a:cs typeface="Calibri"/>
              </a:rPr>
              <a:t> non </a:t>
            </a:r>
            <a:r>
              <a:rPr lang="en-US" sz="2000" dirty="0" err="1">
                <a:latin typeface="Calibri"/>
                <a:cs typeface="Calibri"/>
              </a:rPr>
              <a:t>può</a:t>
            </a:r>
            <a:r>
              <a:rPr lang="en-US" sz="2000" dirty="0">
                <a:latin typeface="Calibri"/>
                <a:cs typeface="Calibri"/>
              </a:rPr>
              <a:t> </a:t>
            </a:r>
            <a:r>
              <a:rPr lang="en-US" sz="2000" dirty="0" err="1">
                <a:latin typeface="Calibri"/>
                <a:cs typeface="Calibri"/>
              </a:rPr>
              <a:t>funzionare</a:t>
            </a:r>
            <a:r>
              <a:rPr lang="en-US" sz="2000" dirty="0">
                <a:latin typeface="Calibri"/>
                <a:cs typeface="Calibri"/>
              </a:rPr>
              <a:t> </a:t>
            </a:r>
            <a:r>
              <a:rPr lang="en-US" sz="2000" dirty="0" err="1">
                <a:latin typeface="Calibri"/>
                <a:cs typeface="Calibri"/>
              </a:rPr>
              <a:t>bene</a:t>
            </a:r>
            <a:r>
              <a:rPr lang="en-US" sz="2000" dirty="0">
                <a:latin typeface="Calibri"/>
                <a:cs typeface="Calibri"/>
              </a:rPr>
              <a:t>. </a:t>
            </a:r>
          </a:p>
          <a:p>
            <a:endParaRPr lang="en-US" sz="2000" dirty="0">
              <a:latin typeface="Calibri"/>
              <a:cs typeface="Calibri"/>
            </a:endParaRP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smtClean="0">
                <a:solidFill>
                  <a:prstClr val="black"/>
                </a:solidFill>
              </a:rPr>
              <a:pPr>
                <a:defRPr/>
              </a:pPr>
              <a:t>63</a:t>
            </a:fld>
            <a:endParaRPr lang="it-IT">
              <a:solidFill>
                <a:prstClr val="black"/>
              </a:solidFill>
            </a:endParaRPr>
          </a:p>
        </p:txBody>
      </p:sp>
    </p:spTree>
    <p:extLst>
      <p:ext uri="{BB962C8B-B14F-4D97-AF65-F5344CB8AC3E}">
        <p14:creationId xmlns:p14="http://schemas.microsoft.com/office/powerpoint/2010/main" val="688289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708700" y="4538559"/>
            <a:ext cx="5506396" cy="4330541"/>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t-IT" sz="2000" dirty="0" smtClean="0">
                <a:solidFill>
                  <a:srgbClr val="0000FF"/>
                </a:solidFill>
                <a:latin typeface="Calibri"/>
                <a:cs typeface="Calibri"/>
              </a:rPr>
              <a:t>Progresso si ha quando c’è uno  sviluppo </a:t>
            </a:r>
            <a:r>
              <a:rPr lang="it-IT" sz="2000" dirty="0">
                <a:solidFill>
                  <a:srgbClr val="0000FF"/>
                </a:solidFill>
                <a:latin typeface="Calibri"/>
                <a:cs typeface="Calibri"/>
              </a:rPr>
              <a:t>ecologicamente </a:t>
            </a:r>
            <a:r>
              <a:rPr lang="it-IT" sz="2000" dirty="0" smtClean="0">
                <a:solidFill>
                  <a:srgbClr val="0000FF"/>
                </a:solidFill>
                <a:latin typeface="Calibri"/>
                <a:cs typeface="Calibri"/>
              </a:rPr>
              <a:t>sostenibile e socialmente giusto</a:t>
            </a:r>
            <a:r>
              <a:rPr lang="it-IT" sz="2000" dirty="0" smtClean="0">
                <a:solidFill>
                  <a:srgbClr val="000000"/>
                </a:solidFill>
                <a:latin typeface="Calibri"/>
                <a:cs typeface="Calibri"/>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it-IT" sz="2000" dirty="0" smtClean="0">
                <a:solidFill>
                  <a:srgbClr val="000000"/>
                </a:solidFill>
                <a:latin typeface="Calibri"/>
                <a:cs typeface="Calibri"/>
              </a:rPr>
              <a:t>3. Detto questo, dobbiamo agire e ...</a:t>
            </a:r>
            <a:r>
              <a:rPr lang="it-IT" sz="2000" dirty="0">
                <a:latin typeface="+mn-lt"/>
                <a:cs typeface="Calibri"/>
              </a:rPr>
              <a:t>Per agire in modo efficace bisogna capire bene quale è la situazione in cui ci troviamo, i mezzi, non solo economici i cui disponiamo e i limiti entro cui siamo costretti ad agire. </a:t>
            </a:r>
          </a:p>
          <a:p>
            <a:pPr marL="0" indent="0">
              <a:buFontTx/>
              <a:buNone/>
            </a:pPr>
            <a:r>
              <a:rPr lang="it-IT" sz="2000" dirty="0">
                <a:latin typeface="+mn-lt"/>
                <a:cs typeface="Calibri"/>
              </a:rPr>
              <a:t>Le cose più importanti da capire sono due: </a:t>
            </a:r>
          </a:p>
        </p:txBody>
      </p:sp>
      <p:sp>
        <p:nvSpPr>
          <p:cNvPr id="4" name="Segnaposto numero diapositiva 3"/>
          <p:cNvSpPr>
            <a:spLocks noGrp="1"/>
          </p:cNvSpPr>
          <p:nvPr>
            <p:ph type="sldNum" sz="quarter" idx="10"/>
          </p:nvPr>
        </p:nvSpPr>
        <p:spPr/>
        <p:txBody>
          <a:bodyPr/>
          <a:lstStyle/>
          <a:p>
            <a:pPr>
              <a:defRPr/>
            </a:pPr>
            <a:fld id="{1B6B858F-6E78-CB49-AF4D-4668CDFB9C59}" type="slidenum">
              <a:rPr lang="it-IT" smtClean="0">
                <a:solidFill>
                  <a:prstClr val="black"/>
                </a:solidFill>
              </a:rPr>
              <a:pPr>
                <a:defRPr/>
              </a:pPr>
              <a:t>6</a:t>
            </a:fld>
            <a:endParaRPr lang="it-IT">
              <a:solidFill>
                <a:prstClr val="black"/>
              </a:solidFill>
            </a:endParaRPr>
          </a:p>
        </p:txBody>
      </p:sp>
    </p:spTree>
    <p:extLst>
      <p:ext uri="{BB962C8B-B14F-4D97-AF65-F5344CB8AC3E}">
        <p14:creationId xmlns:p14="http://schemas.microsoft.com/office/powerpoint/2010/main" val="38953274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dirty="0">
                <a:latin typeface="+mn-lt"/>
              </a:rPr>
              <a:t>Un’indagine estesa a molti Paesi sviluppati indica che i problemi sociali e sanitari sono tanto più gravi quanto maggiore è la </a:t>
            </a:r>
            <a:r>
              <a:rPr lang="it-IT" sz="2000" i="1" dirty="0">
                <a:solidFill>
                  <a:srgbClr val="0000FF"/>
                </a:solidFill>
                <a:latin typeface="+mn-lt"/>
              </a:rPr>
              <a:t>disuguaglianza di reddito</a:t>
            </a:r>
            <a:r>
              <a:rPr lang="it-IT" sz="2000" dirty="0">
                <a:solidFill>
                  <a:srgbClr val="0000FF"/>
                </a:solidFill>
                <a:latin typeface="+mn-lt"/>
              </a:rPr>
              <a:t> </a:t>
            </a:r>
            <a:r>
              <a:rPr lang="it-IT" sz="2000" dirty="0">
                <a:latin typeface="+mn-lt"/>
              </a:rPr>
              <a:t>nella popolazione e che, </a:t>
            </a:r>
            <a:r>
              <a:rPr lang="it-IT" sz="2000" i="1" dirty="0">
                <a:latin typeface="+mn-lt"/>
              </a:rPr>
              <a:t>indipendentemente dal reddito medio</a:t>
            </a:r>
            <a:r>
              <a:rPr lang="it-IT" sz="2000" dirty="0">
                <a:latin typeface="+mn-lt"/>
              </a:rPr>
              <a:t>, al crescere della disuguaglianza aumentano gli indici di malessere e diminuiscono quelli di </a:t>
            </a:r>
            <a:r>
              <a:rPr lang="it-IT" sz="2000" dirty="0" smtClean="0">
                <a:latin typeface="+mn-lt"/>
              </a:rPr>
              <a:t>benessere.   </a:t>
            </a:r>
            <a:r>
              <a:rPr lang="it-IT" sz="2000" dirty="0" smtClean="0">
                <a:solidFill>
                  <a:srgbClr val="800000"/>
                </a:solidFill>
                <a:latin typeface="Calibri"/>
                <a:cs typeface="Calibri"/>
              </a:rPr>
              <a:t>Benefici </a:t>
            </a:r>
            <a:r>
              <a:rPr lang="it-IT" sz="2000" dirty="0">
                <a:solidFill>
                  <a:srgbClr val="800000"/>
                </a:solidFill>
                <a:latin typeface="Calibri"/>
                <a:cs typeface="Calibri"/>
              </a:rPr>
              <a:t>anche ai </a:t>
            </a:r>
            <a:r>
              <a:rPr lang="it-IT" sz="2000" dirty="0" smtClean="0">
                <a:solidFill>
                  <a:srgbClr val="800000"/>
                </a:solidFill>
                <a:latin typeface="Calibri"/>
                <a:cs typeface="Calibri"/>
              </a:rPr>
              <a:t>ricchi</a:t>
            </a:r>
          </a:p>
          <a:p>
            <a:r>
              <a:rPr lang="it-IT" sz="2000" dirty="0">
                <a:latin typeface="Calibri"/>
                <a:cs typeface="Calibri"/>
              </a:rPr>
              <a:t>Quindi, nei Paesi sviluppati, </a:t>
            </a:r>
            <a:r>
              <a:rPr lang="it-IT" sz="2000" dirty="0">
                <a:solidFill>
                  <a:srgbClr val="0000FF"/>
                </a:solidFill>
                <a:latin typeface="Calibri"/>
                <a:cs typeface="Calibri"/>
              </a:rPr>
              <a:t>se si vuole aumentare la qualità della vita</a:t>
            </a:r>
            <a:r>
              <a:rPr lang="it-IT" sz="2000" dirty="0">
                <a:latin typeface="Calibri"/>
                <a:cs typeface="Calibri"/>
              </a:rPr>
              <a:t>, non è importante un’ulteriore crescita economica, ma piuttosto </a:t>
            </a:r>
            <a:r>
              <a:rPr lang="it-IT" sz="2000" dirty="0">
                <a:solidFill>
                  <a:srgbClr val="0000FF"/>
                </a:solidFill>
                <a:latin typeface="Calibri"/>
                <a:cs typeface="Calibri"/>
              </a:rPr>
              <a:t>si devono ridurre le disuguaglianz</a:t>
            </a:r>
            <a:r>
              <a:rPr lang="it-IT" sz="2000" dirty="0">
                <a:latin typeface="Calibri"/>
                <a:cs typeface="Calibri"/>
              </a:rPr>
              <a:t>e. </a:t>
            </a:r>
            <a:endParaRPr lang="it-IT" sz="2000" dirty="0">
              <a:solidFill>
                <a:srgbClr val="800000"/>
              </a:solidFill>
              <a:latin typeface="Calibri"/>
              <a:cs typeface="Calibri"/>
            </a:endParaRPr>
          </a:p>
          <a:p>
            <a:endParaRPr lang="it-IT" sz="2000" dirty="0">
              <a:latin typeface="Calibri"/>
              <a:cs typeface="Calibri"/>
            </a:endParaRPr>
          </a:p>
        </p:txBody>
      </p:sp>
      <p:sp>
        <p:nvSpPr>
          <p:cNvPr id="4" name="Segnaposto numero diapositiva 3"/>
          <p:cNvSpPr>
            <a:spLocks noGrp="1"/>
          </p:cNvSpPr>
          <p:nvPr>
            <p:ph type="sldNum" sz="quarter" idx="10"/>
          </p:nvPr>
        </p:nvSpPr>
        <p:spPr/>
        <p:txBody>
          <a:bodyPr/>
          <a:lstStyle/>
          <a:p>
            <a:pPr>
              <a:defRPr/>
            </a:pPr>
            <a:fld id="{084BA3A9-8482-C940-95E0-2D81907D5756}" type="slidenum">
              <a:rPr lang="it-IT" smtClean="0">
                <a:solidFill>
                  <a:prstClr val="black"/>
                </a:solidFill>
              </a:rPr>
              <a:pPr>
                <a:defRPr/>
              </a:pPr>
              <a:t>64</a:t>
            </a:fld>
            <a:endParaRPr lang="it-IT">
              <a:solidFill>
                <a:prstClr val="black"/>
              </a:solidFill>
            </a:endParaRPr>
          </a:p>
        </p:txBody>
      </p:sp>
    </p:spTree>
    <p:extLst>
      <p:ext uri="{BB962C8B-B14F-4D97-AF65-F5344CB8AC3E}">
        <p14:creationId xmlns:p14="http://schemas.microsoft.com/office/powerpoint/2010/main" val="14414302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dirty="0" smtClean="0">
                <a:latin typeface="Calibri"/>
                <a:cs typeface="Calibri"/>
              </a:rPr>
              <a:t>Non </a:t>
            </a:r>
            <a:r>
              <a:rPr lang="it-IT" sz="2000" dirty="0">
                <a:latin typeface="Calibri"/>
                <a:cs typeface="Calibri"/>
              </a:rPr>
              <a:t>si possono risolvere i problemi del mondo </a:t>
            </a:r>
            <a:r>
              <a:rPr lang="it-IT" sz="2000" dirty="0">
                <a:solidFill>
                  <a:srgbClr val="0000FF"/>
                </a:solidFill>
                <a:latin typeface="Calibri"/>
                <a:cs typeface="Calibri"/>
              </a:rPr>
              <a:t>producendo di più </a:t>
            </a:r>
            <a:r>
              <a:rPr lang="it-IT" sz="2000" dirty="0">
                <a:latin typeface="Calibri"/>
                <a:cs typeface="Calibri"/>
              </a:rPr>
              <a:t>e, allo stesso tempo, </a:t>
            </a:r>
            <a:r>
              <a:rPr lang="it-IT" sz="2000" dirty="0">
                <a:solidFill>
                  <a:srgbClr val="0000FF"/>
                </a:solidFill>
                <a:latin typeface="Calibri"/>
                <a:cs typeface="Calibri"/>
              </a:rPr>
              <a:t>aumentando le disuguaglianze</a:t>
            </a:r>
            <a:r>
              <a:rPr lang="it-IT" sz="2000" dirty="0">
                <a:latin typeface="Calibri"/>
                <a:cs typeface="Calibri"/>
              </a:rPr>
              <a:t>, come è avvenuto negli scorsi decenni. D’altro canto, le disuguaglianze non possono essere risolte con una </a:t>
            </a:r>
            <a:r>
              <a:rPr lang="it-IT" sz="2000" dirty="0">
                <a:solidFill>
                  <a:srgbClr val="0000FF"/>
                </a:solidFill>
                <a:latin typeface="Calibri"/>
                <a:cs typeface="Calibri"/>
              </a:rPr>
              <a:t>caritatevole politica sociale </a:t>
            </a:r>
            <a:r>
              <a:rPr lang="it-IT" sz="2000" dirty="0">
                <a:latin typeface="Calibri"/>
                <a:cs typeface="Calibri"/>
              </a:rPr>
              <a:t>perché è il lavoro che dà dignità all’uomo. C’è </a:t>
            </a:r>
            <a:r>
              <a:rPr lang="it-IT" sz="2000" dirty="0" smtClean="0">
                <a:latin typeface="Calibri"/>
                <a:cs typeface="Calibri"/>
              </a:rPr>
              <a:t>molto da innovare</a:t>
            </a:r>
            <a:r>
              <a:rPr lang="it-IT" sz="2000" dirty="0">
                <a:latin typeface="Calibri"/>
                <a:cs typeface="Calibri"/>
              </a:rPr>
              <a:t> </a:t>
            </a:r>
            <a:r>
              <a:rPr lang="it-IT" sz="2000" dirty="0" smtClean="0">
                <a:latin typeface="Calibri"/>
                <a:cs typeface="Calibri"/>
              </a:rPr>
              <a:t>anche </a:t>
            </a:r>
            <a:r>
              <a:rPr lang="it-IT" sz="2000" dirty="0">
                <a:latin typeface="Calibri"/>
                <a:cs typeface="Calibri"/>
              </a:rPr>
              <a:t>nei rapporti fra imprese e lavoratori</a:t>
            </a:r>
            <a:r>
              <a:rPr lang="it-IT" sz="2000" dirty="0" smtClean="0">
                <a:latin typeface="Calibri"/>
                <a:cs typeface="Calibri"/>
              </a:rPr>
              <a:t>. </a:t>
            </a:r>
            <a:r>
              <a:rPr lang="it-IT" sz="2000" dirty="0">
                <a:solidFill>
                  <a:srgbClr val="800000"/>
                </a:solidFill>
                <a:latin typeface="Calibri"/>
                <a:cs typeface="Calibri"/>
              </a:rPr>
              <a:t>Come si fa a  ridurle</a:t>
            </a:r>
            <a:r>
              <a:rPr lang="it-IT" sz="2000" dirty="0">
                <a:latin typeface="Calibri"/>
                <a:cs typeface="Calibri"/>
              </a:rPr>
              <a:t>: tetti agli stipendi alti (Giappone), tassazione progressiva più </a:t>
            </a:r>
            <a:r>
              <a:rPr lang="it-IT" sz="2000" dirty="0" smtClean="0">
                <a:latin typeface="Calibri"/>
                <a:cs typeface="Calibri"/>
              </a:rPr>
              <a:t>spinta. </a:t>
            </a:r>
            <a:endParaRPr lang="it-IT" sz="2000" dirty="0">
              <a:latin typeface="Calibri"/>
              <a:cs typeface="Calibri"/>
            </a:endParaRPr>
          </a:p>
        </p:txBody>
      </p:sp>
      <p:sp>
        <p:nvSpPr>
          <p:cNvPr id="4" name="Segnaposto numero diapositiva 3"/>
          <p:cNvSpPr>
            <a:spLocks noGrp="1"/>
          </p:cNvSpPr>
          <p:nvPr>
            <p:ph type="sldNum" sz="quarter" idx="10"/>
          </p:nvPr>
        </p:nvSpPr>
        <p:spPr/>
        <p:txBody>
          <a:bodyPr/>
          <a:lstStyle/>
          <a:p>
            <a:pPr>
              <a:defRPr/>
            </a:pPr>
            <a:fld id="{084BA3A9-8482-C940-95E0-2D81907D5756}" type="slidenum">
              <a:rPr lang="it-IT" smtClean="0">
                <a:solidFill>
                  <a:prstClr val="black"/>
                </a:solidFill>
              </a:rPr>
              <a:pPr>
                <a:defRPr/>
              </a:pPr>
              <a:t>65</a:t>
            </a:fld>
            <a:endParaRPr lang="it-IT">
              <a:solidFill>
                <a:prstClr val="black"/>
              </a:solidFill>
            </a:endParaRPr>
          </a:p>
        </p:txBody>
      </p:sp>
    </p:spTree>
    <p:extLst>
      <p:ext uri="{BB962C8B-B14F-4D97-AF65-F5344CB8AC3E}">
        <p14:creationId xmlns:p14="http://schemas.microsoft.com/office/powerpoint/2010/main" val="1441430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17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mr-IN" sz="2400">
                <a:solidFill>
                  <a:srgbClr val="800000"/>
                </a:solidFill>
                <a:latin typeface="Calibri" charset="0"/>
                <a:ea typeface="ＭＳ Ｐゴシック" charset="0"/>
              </a:rPr>
              <a:t>……</a:t>
            </a:r>
            <a:r>
              <a:rPr lang="it-IT" sz="2400">
                <a:solidFill>
                  <a:srgbClr val="800000"/>
                </a:solidFill>
                <a:latin typeface="Calibri" charset="0"/>
                <a:ea typeface="ＭＳ Ｐゴシック" charset="0"/>
              </a:rPr>
              <a:t>.energetica</a:t>
            </a:r>
          </a:p>
          <a:p>
            <a:pPr marL="0" lvl="1"/>
            <a:r>
              <a:rPr lang="mr-IN" sz="2400">
                <a:solidFill>
                  <a:srgbClr val="800000"/>
                </a:solidFill>
                <a:latin typeface="Calibri" charset="0"/>
                <a:ea typeface="ＭＳ Ｐゴシック" charset="0"/>
              </a:rPr>
              <a:t>……</a:t>
            </a:r>
            <a:r>
              <a:rPr lang="it-IT" sz="2400">
                <a:solidFill>
                  <a:srgbClr val="800000"/>
                </a:solidFill>
                <a:latin typeface="Calibri" charset="0"/>
                <a:ea typeface="ＭＳ Ｐゴシック" charset="0"/>
              </a:rPr>
              <a:t> economica</a:t>
            </a:r>
          </a:p>
          <a:p>
            <a:pPr marL="0" lvl="1"/>
            <a:r>
              <a:rPr lang="mr-IN" sz="2400">
                <a:solidFill>
                  <a:srgbClr val="000000"/>
                </a:solidFill>
                <a:latin typeface="Calibri" charset="0"/>
                <a:ea typeface="ＭＳ Ｐゴシック" charset="0"/>
              </a:rPr>
              <a:t>……</a:t>
            </a:r>
            <a:r>
              <a:rPr lang="it-IT" sz="2400">
                <a:solidFill>
                  <a:srgbClr val="000000"/>
                </a:solidFill>
                <a:latin typeface="Calibri" charset="0"/>
                <a:ea typeface="ＭＳ Ｐゴシック" charset="0"/>
              </a:rPr>
              <a:t>. </a:t>
            </a:r>
            <a:r>
              <a:rPr lang="it-IT" sz="2400">
                <a:solidFill>
                  <a:srgbClr val="800000"/>
                </a:solidFill>
                <a:latin typeface="Calibri" charset="0"/>
                <a:ea typeface="ＭＳ Ｐゴシック" charset="0"/>
              </a:rPr>
              <a:t>Culturale, la più difficile</a:t>
            </a:r>
          </a:p>
          <a:p>
            <a:pPr marL="0" lvl="1"/>
            <a:endParaRPr lang="it-IT" sz="2400">
              <a:solidFill>
                <a:srgbClr val="000000"/>
              </a:solidFill>
              <a:latin typeface="Calibri" charset="0"/>
              <a:ea typeface="ＭＳ Ｐゴシック" charset="0"/>
            </a:endParaRPr>
          </a:p>
          <a:p>
            <a:pPr marL="0" lvl="1"/>
            <a:r>
              <a:rPr lang="it-IT" sz="2400">
                <a:solidFill>
                  <a:srgbClr val="000000"/>
                </a:solidFill>
                <a:latin typeface="Calibri" charset="0"/>
                <a:ea typeface="ＭＳ Ｐゴシック" charset="0"/>
              </a:rPr>
              <a:t>Con queste tre transizioni si può raggiungere </a:t>
            </a:r>
            <a:r>
              <a:rPr lang="it-IT" sz="2400">
                <a:solidFill>
                  <a:srgbClr val="800000"/>
                </a:solidFill>
                <a:latin typeface="Calibri" charset="0"/>
                <a:ea typeface="ＭＳ Ｐゴシック" charset="0"/>
              </a:rPr>
              <a:t>sostenibilità ecologica</a:t>
            </a:r>
            <a:r>
              <a:rPr lang="it-IT" sz="2400">
                <a:solidFill>
                  <a:srgbClr val="000000"/>
                </a:solidFill>
                <a:latin typeface="Calibri" charset="0"/>
                <a:ea typeface="ＭＳ Ｐゴシック" charset="0"/>
              </a:rPr>
              <a:t>, ma non basta perché </a:t>
            </a:r>
            <a:r>
              <a:rPr lang="mr-IN" sz="2400">
                <a:solidFill>
                  <a:srgbClr val="000000"/>
                </a:solidFill>
                <a:latin typeface="Calibri" charset="0"/>
                <a:ea typeface="ＭＳ Ｐゴシック" charset="0"/>
              </a:rPr>
              <a:t>…</a:t>
            </a:r>
            <a:r>
              <a:rPr lang="it-IT" sz="2400">
                <a:solidFill>
                  <a:srgbClr val="000000"/>
                </a:solidFill>
                <a:latin typeface="Calibri" charset="0"/>
                <a:ea typeface="ＭＳ Ｐゴシック" charset="0"/>
              </a:rPr>
              <a:t>. </a:t>
            </a:r>
          </a:p>
        </p:txBody>
      </p:sp>
      <p:sp>
        <p:nvSpPr>
          <p:cNvPr id="2017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9990EDCB-48A2-334E-AC36-B132CB03764E}" type="slidenum">
              <a:rPr lang="it-IT" sz="1200">
                <a:solidFill>
                  <a:srgbClr val="000000"/>
                </a:solidFill>
                <a:latin typeface="Calibri" charset="0"/>
              </a:rPr>
              <a:pPr eaLnBrk="1" hangingPunct="1"/>
              <a:t>66</a:t>
            </a:fld>
            <a:endParaRPr lang="it-IT" sz="1200">
              <a:solidFill>
                <a:srgbClr val="000000"/>
              </a:solidFill>
              <a:latin typeface="Calibri"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0162"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sz="2400" dirty="0" smtClean="0">
                <a:solidFill>
                  <a:srgbClr val="000000"/>
                </a:solidFill>
                <a:latin typeface="Calibri" charset="0"/>
                <a:ea typeface="MS PGothic" charset="0"/>
                <a:cs typeface="MS PGothic" charset="0"/>
              </a:rPr>
              <a:t>Vorrei tanto </a:t>
            </a:r>
            <a:r>
              <a:rPr lang="it-IT" sz="2400" dirty="0" smtClean="0">
                <a:solidFill>
                  <a:srgbClr val="0000FF"/>
                </a:solidFill>
                <a:latin typeface="Calibri" charset="0"/>
                <a:ea typeface="MS PGothic" charset="0"/>
                <a:cs typeface="MS PGothic" charset="0"/>
              </a:rPr>
              <a:t>che Greta </a:t>
            </a:r>
            <a:r>
              <a:rPr lang="mr-IN" sz="2400" dirty="0" smtClean="0">
                <a:solidFill>
                  <a:srgbClr val="0000FF"/>
                </a:solidFill>
                <a:latin typeface="Calibri" charset="0"/>
                <a:ea typeface="MS PGothic" charset="0"/>
                <a:cs typeface="MS PGothic" charset="0"/>
              </a:rPr>
              <a:t>…</a:t>
            </a:r>
            <a:r>
              <a:rPr lang="it-IT" sz="2400" dirty="0" smtClean="0">
                <a:solidFill>
                  <a:srgbClr val="0000FF"/>
                </a:solidFill>
                <a:latin typeface="Calibri" charset="0"/>
                <a:ea typeface="MS PGothic" charset="0"/>
                <a:cs typeface="MS PGothic" charset="0"/>
              </a:rPr>
              <a:t> o un</a:t>
            </a:r>
            <a:r>
              <a:rPr lang="mr-IN" sz="2400" dirty="0" smtClean="0">
                <a:solidFill>
                  <a:srgbClr val="0000FF"/>
                </a:solidFill>
                <a:latin typeface="Calibri" charset="0"/>
                <a:ea typeface="MS PGothic" charset="0"/>
                <a:cs typeface="MS PGothic" charset="0"/>
              </a:rPr>
              <a:t>’</a:t>
            </a:r>
            <a:r>
              <a:rPr lang="it-IT" sz="2400" dirty="0" smtClean="0">
                <a:solidFill>
                  <a:srgbClr val="0000FF"/>
                </a:solidFill>
                <a:latin typeface="Calibri" charset="0"/>
                <a:ea typeface="MS PGothic" charset="0"/>
                <a:cs typeface="MS PGothic" charset="0"/>
              </a:rPr>
              <a:t>altra Greta</a:t>
            </a:r>
          </a:p>
          <a:p>
            <a:endParaRPr lang="it-IT" sz="2400" dirty="0">
              <a:solidFill>
                <a:srgbClr val="000000"/>
              </a:solidFill>
              <a:latin typeface="Calibri" charset="0"/>
              <a:ea typeface="MS PGothic" charset="0"/>
              <a:cs typeface="MS PGothic" charset="0"/>
            </a:endParaRPr>
          </a:p>
          <a:p>
            <a:r>
              <a:rPr lang="it-IT" sz="2400" dirty="0" smtClean="0">
                <a:solidFill>
                  <a:srgbClr val="000000"/>
                </a:solidFill>
                <a:latin typeface="Calibri" charset="0"/>
                <a:ea typeface="MS PGothic" charset="0"/>
                <a:cs typeface="MS PGothic" charset="0"/>
              </a:rPr>
              <a:t>Poi c’è  la disuguaglianza non solo su scala nazionale, </a:t>
            </a:r>
            <a:r>
              <a:rPr lang="it-IT" sz="2400" dirty="0" smtClean="0">
                <a:solidFill>
                  <a:srgbClr val="800000"/>
                </a:solidFill>
                <a:latin typeface="Calibri" charset="0"/>
                <a:ea typeface="MS PGothic" charset="0"/>
                <a:cs typeface="MS PGothic" charset="0"/>
              </a:rPr>
              <a:t>ma anche internazionale e globale </a:t>
            </a:r>
            <a:r>
              <a:rPr lang="mr-IN" sz="2400" dirty="0" smtClean="0">
                <a:solidFill>
                  <a:srgbClr val="800000"/>
                </a:solidFill>
                <a:latin typeface="Calibri" charset="0"/>
                <a:ea typeface="MS PGothic" charset="0"/>
                <a:cs typeface="MS PGothic" charset="0"/>
              </a:rPr>
              <a:t>…</a:t>
            </a:r>
            <a:r>
              <a:rPr lang="it-IT" sz="2400" dirty="0" smtClean="0">
                <a:solidFill>
                  <a:srgbClr val="800000"/>
                </a:solidFill>
                <a:latin typeface="Calibri" charset="0"/>
                <a:ea typeface="MS PGothic" charset="0"/>
                <a:cs typeface="MS PGothic" charset="0"/>
              </a:rPr>
              <a:t>.</a:t>
            </a:r>
            <a:endParaRPr lang="it-IT" dirty="0">
              <a:solidFill>
                <a:srgbClr val="800000"/>
              </a:solidFill>
              <a:latin typeface="Calibri" charset="0"/>
              <a:ea typeface="MS PGothic" charset="0"/>
              <a:cs typeface="MS PGothic" charset="0"/>
            </a:endParaRPr>
          </a:p>
        </p:txBody>
      </p:sp>
      <p:sp>
        <p:nvSpPr>
          <p:cNvPr id="220163"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C9FB8894-36E4-F443-85F6-417CA81E6B2F}" type="slidenum">
              <a:rPr lang="it-IT" sz="1200">
                <a:solidFill>
                  <a:prstClr val="black"/>
                </a:solidFill>
                <a:latin typeface="Calibri" charset="0"/>
              </a:rPr>
              <a:pPr eaLnBrk="1" hangingPunct="1"/>
              <a:t>67</a:t>
            </a:fld>
            <a:endParaRPr lang="it-IT" sz="1200">
              <a:solidFill>
                <a:prstClr val="black"/>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egnaposto immagine diapositiva 1"/>
          <p:cNvSpPr>
            <a:spLocks noGrp="1" noRot="1" noChangeAspect="1"/>
          </p:cNvSpPr>
          <p:nvPr>
            <p:ph type="sldImg"/>
          </p:nvPr>
        </p:nvSpPr>
        <p:spPr>
          <a:ln/>
        </p:spPr>
      </p:sp>
      <p:sp>
        <p:nvSpPr>
          <p:cNvPr id="22425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2000" dirty="0">
                <a:latin typeface="Calibri"/>
                <a:cs typeface="Calibri"/>
              </a:rPr>
              <a:t>P</a:t>
            </a:r>
            <a:r>
              <a:rPr lang="it-IT" sz="2000" dirty="0" smtClean="0">
                <a:latin typeface="Calibri"/>
                <a:cs typeface="Calibri"/>
              </a:rPr>
              <a:t>er </a:t>
            </a:r>
            <a:r>
              <a:rPr lang="it-IT" sz="2000" dirty="0">
                <a:latin typeface="Calibri"/>
                <a:cs typeface="Calibri"/>
              </a:rPr>
              <a:t>vivere abbiamo bisogno</a:t>
            </a:r>
            <a:r>
              <a:rPr lang="it-IT" sz="2000" baseline="0" dirty="0">
                <a:latin typeface="Calibri"/>
                <a:cs typeface="Calibri"/>
              </a:rPr>
              <a:t> di </a:t>
            </a:r>
            <a:r>
              <a:rPr lang="it-IT" sz="2000" dirty="0">
                <a:latin typeface="Calibri"/>
                <a:cs typeface="Calibri"/>
              </a:rPr>
              <a:t>risorse. </a:t>
            </a:r>
            <a:endParaRPr lang="it-IT" sz="2000" dirty="0" smtClean="0">
              <a:latin typeface="Calibri"/>
              <a:cs typeface="Calibri"/>
            </a:endParaRPr>
          </a:p>
          <a:p>
            <a:r>
              <a:rPr lang="it-IT" sz="2000" dirty="0" smtClean="0">
                <a:solidFill>
                  <a:srgbClr val="800000"/>
                </a:solidFill>
                <a:latin typeface="Calibri"/>
                <a:cs typeface="Calibri"/>
              </a:rPr>
              <a:t>Sole</a:t>
            </a:r>
            <a:r>
              <a:rPr lang="it-IT" sz="2000" dirty="0">
                <a:solidFill>
                  <a:srgbClr val="800000"/>
                </a:solidFill>
                <a:latin typeface="Calibri"/>
                <a:cs typeface="Calibri"/>
              </a:rPr>
              <a:t>, </a:t>
            </a:r>
            <a:r>
              <a:rPr lang="it-IT" sz="2000" dirty="0" smtClean="0">
                <a:solidFill>
                  <a:srgbClr val="800000"/>
                </a:solidFill>
                <a:latin typeface="Calibri"/>
                <a:cs typeface="Calibri"/>
              </a:rPr>
              <a:t>Terra, ...... Enciclica</a:t>
            </a:r>
            <a:endParaRPr lang="it-IT" sz="2000" dirty="0">
              <a:solidFill>
                <a:srgbClr val="800000"/>
              </a:solidFill>
              <a:latin typeface="Calibri"/>
              <a:cs typeface="Calibri"/>
            </a:endParaRPr>
          </a:p>
          <a:p>
            <a:r>
              <a:rPr lang="it-IT" altLang="ja-JP" sz="2000" dirty="0">
                <a:latin typeface="Calibri"/>
                <a:cs typeface="Calibri"/>
              </a:rPr>
              <a:t>Dovrebbe essere una </a:t>
            </a:r>
            <a:r>
              <a:rPr lang="it-IT" altLang="ja-JP" sz="2000" dirty="0">
                <a:solidFill>
                  <a:srgbClr val="000090"/>
                </a:solidFill>
                <a:latin typeface="Calibri"/>
                <a:cs typeface="Calibri"/>
              </a:rPr>
              <a:t>cosa ovvia</a:t>
            </a:r>
            <a:r>
              <a:rPr lang="it-IT" altLang="ja-JP" sz="2000" dirty="0">
                <a:latin typeface="Calibri"/>
                <a:cs typeface="Calibri"/>
              </a:rPr>
              <a:t>, ma in realtà </a:t>
            </a:r>
            <a:r>
              <a:rPr lang="it-IT" altLang="ja-JP" sz="2000" dirty="0">
                <a:solidFill>
                  <a:srgbClr val="000090"/>
                </a:solidFill>
                <a:latin typeface="Calibri"/>
                <a:cs typeface="Calibri"/>
              </a:rPr>
              <a:t>sembra che molti (economisti</a:t>
            </a:r>
            <a:r>
              <a:rPr lang="it-IT" altLang="ja-JP" sz="2000" dirty="0">
                <a:latin typeface="Calibri"/>
                <a:cs typeface="Calibri"/>
              </a:rPr>
              <a:t>) non l</a:t>
            </a:r>
            <a:r>
              <a:rPr lang="it-IT" sz="2000" dirty="0">
                <a:latin typeface="Calibri"/>
                <a:cs typeface="Calibri"/>
              </a:rPr>
              <a:t>’</a:t>
            </a:r>
            <a:r>
              <a:rPr lang="it-IT" altLang="ja-JP" sz="2000" dirty="0">
                <a:latin typeface="Calibri"/>
                <a:cs typeface="Calibri"/>
              </a:rPr>
              <a:t>abbiano ancora capito, o forse fa comodo non capirlo, e si comportano come se le risorse della Terra fossero infinite</a:t>
            </a:r>
            <a:r>
              <a:rPr lang="it-IT" altLang="ja-JP" sz="2000" dirty="0" smtClean="0">
                <a:latin typeface="Calibri"/>
                <a:cs typeface="Calibri"/>
              </a:rPr>
              <a:t>.</a:t>
            </a:r>
            <a:r>
              <a:rPr lang="it-IT" altLang="ja-JP" sz="2000" dirty="0" smtClean="0">
                <a:solidFill>
                  <a:srgbClr val="000090"/>
                </a:solidFill>
                <a:latin typeface="Calibri"/>
                <a:cs typeface="Calibri"/>
              </a:rPr>
              <a:t> </a:t>
            </a:r>
          </a:p>
          <a:p>
            <a:r>
              <a:rPr lang="it-IT" altLang="ja-JP" sz="2000" dirty="0">
                <a:solidFill>
                  <a:srgbClr val="000090"/>
                </a:solidFill>
                <a:latin typeface="Calibri"/>
                <a:cs typeface="Calibri"/>
              </a:rPr>
              <a:t>Da cui l’economia circolare ecc </a:t>
            </a:r>
          </a:p>
        </p:txBody>
      </p:sp>
      <p:sp>
        <p:nvSpPr>
          <p:cNvPr id="22425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66576" indent="-294837">
              <a:defRPr sz="2500">
                <a:solidFill>
                  <a:schemeClr val="tx1"/>
                </a:solidFill>
                <a:latin typeface="Arial" charset="0"/>
                <a:ea typeface="ＭＳ Ｐゴシック" charset="0"/>
              </a:defRPr>
            </a:lvl2pPr>
            <a:lvl3pPr marL="1179347" indent="-235869">
              <a:defRPr sz="2500">
                <a:solidFill>
                  <a:schemeClr val="tx1"/>
                </a:solidFill>
                <a:latin typeface="Arial" charset="0"/>
                <a:ea typeface="ＭＳ Ｐゴシック" charset="0"/>
              </a:defRPr>
            </a:lvl3pPr>
            <a:lvl4pPr marL="1651086" indent="-235869">
              <a:defRPr sz="2500">
                <a:solidFill>
                  <a:schemeClr val="tx1"/>
                </a:solidFill>
                <a:latin typeface="Arial" charset="0"/>
                <a:ea typeface="ＭＳ Ｐゴシック" charset="0"/>
              </a:defRPr>
            </a:lvl4pPr>
            <a:lvl5pPr marL="2122825" indent="-235869">
              <a:defRPr sz="2500">
                <a:solidFill>
                  <a:schemeClr val="tx1"/>
                </a:solidFill>
                <a:latin typeface="Arial" charset="0"/>
                <a:ea typeface="ＭＳ Ｐゴシック" charset="0"/>
              </a:defRPr>
            </a:lvl5pPr>
            <a:lvl6pPr marL="2594564" indent="-235869" eaLnBrk="0" fontAlgn="base" hangingPunct="0">
              <a:spcBef>
                <a:spcPct val="0"/>
              </a:spcBef>
              <a:spcAft>
                <a:spcPct val="0"/>
              </a:spcAft>
              <a:defRPr sz="2500">
                <a:solidFill>
                  <a:schemeClr val="tx1"/>
                </a:solidFill>
                <a:latin typeface="Arial" charset="0"/>
                <a:ea typeface="ＭＳ Ｐゴシック" charset="0"/>
              </a:defRPr>
            </a:lvl6pPr>
            <a:lvl7pPr marL="3066303" indent="-235869" eaLnBrk="0" fontAlgn="base" hangingPunct="0">
              <a:spcBef>
                <a:spcPct val="0"/>
              </a:spcBef>
              <a:spcAft>
                <a:spcPct val="0"/>
              </a:spcAft>
              <a:defRPr sz="2500">
                <a:solidFill>
                  <a:schemeClr val="tx1"/>
                </a:solidFill>
                <a:latin typeface="Arial" charset="0"/>
                <a:ea typeface="ＭＳ Ｐゴシック" charset="0"/>
              </a:defRPr>
            </a:lvl7pPr>
            <a:lvl8pPr marL="3538042" indent="-235869" eaLnBrk="0" fontAlgn="base" hangingPunct="0">
              <a:spcBef>
                <a:spcPct val="0"/>
              </a:spcBef>
              <a:spcAft>
                <a:spcPct val="0"/>
              </a:spcAft>
              <a:defRPr sz="2500">
                <a:solidFill>
                  <a:schemeClr val="tx1"/>
                </a:solidFill>
                <a:latin typeface="Arial" charset="0"/>
                <a:ea typeface="ＭＳ Ｐゴシック" charset="0"/>
              </a:defRPr>
            </a:lvl8pPr>
            <a:lvl9pPr marL="4009781" indent="-235869" eaLnBrk="0" fontAlgn="base" hangingPunct="0">
              <a:spcBef>
                <a:spcPct val="0"/>
              </a:spcBef>
              <a:spcAft>
                <a:spcPct val="0"/>
              </a:spcAft>
              <a:defRPr sz="2500">
                <a:solidFill>
                  <a:schemeClr val="tx1"/>
                </a:solidFill>
                <a:latin typeface="Arial" charset="0"/>
                <a:ea typeface="ＭＳ Ｐゴシック" charset="0"/>
              </a:defRPr>
            </a:lvl9pPr>
          </a:lstStyle>
          <a:p>
            <a:fld id="{B6B750D2-0D81-5F4C-89CB-6A8FBD0829B1}" type="slidenum">
              <a:rPr lang="en-US" sz="1200">
                <a:solidFill>
                  <a:srgbClr val="000000"/>
                </a:solidFill>
              </a:rPr>
              <a:pPr/>
              <a:t>7</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egnaposto immagine diapositiva 1"/>
          <p:cNvSpPr>
            <a:spLocks noGrp="1" noRot="1" noChangeAspect="1"/>
          </p:cNvSpPr>
          <p:nvPr>
            <p:ph type="sldImg"/>
          </p:nvPr>
        </p:nvSpPr>
        <p:spPr bwMode="auto">
          <a:xfrm>
            <a:off x="1035050" y="722313"/>
            <a:ext cx="4827588" cy="36210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8706" name="Segnaposto note 2"/>
          <p:cNvSpPr>
            <a:spLocks noGrp="1"/>
          </p:cNvSpPr>
          <p:nvPr>
            <p:ph type="body" idx="1"/>
          </p:nvPr>
        </p:nvSpPr>
        <p:spPr bwMode="auto">
          <a:xfrm>
            <a:off x="670303" y="4570413"/>
            <a:ext cx="5510213" cy="4330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sz="2000" dirty="0" smtClean="0">
              <a:latin typeface="Calibri"/>
              <a:cs typeface="Calibri"/>
            </a:endParaRPr>
          </a:p>
          <a:p>
            <a:r>
              <a:rPr lang="en-US" sz="2400" dirty="0" smtClean="0">
                <a:latin typeface="Calibri"/>
                <a:cs typeface="Calibri"/>
              </a:rPr>
              <a:t>Per </a:t>
            </a:r>
            <a:r>
              <a:rPr lang="en-US" sz="2400" dirty="0" err="1" smtClean="0">
                <a:latin typeface="Calibri"/>
                <a:cs typeface="Calibri"/>
              </a:rPr>
              <a:t>scendere</a:t>
            </a:r>
            <a:r>
              <a:rPr lang="en-US" sz="2400" dirty="0" smtClean="0">
                <a:latin typeface="Calibri"/>
                <a:cs typeface="Calibri"/>
              </a:rPr>
              <a:t> </a:t>
            </a:r>
            <a:r>
              <a:rPr lang="en-US" sz="2400" dirty="0" err="1" smtClean="0">
                <a:latin typeface="Calibri"/>
                <a:cs typeface="Calibri"/>
              </a:rPr>
              <a:t>nel</a:t>
            </a:r>
            <a:r>
              <a:rPr lang="en-US" sz="2400" dirty="0" smtClean="0">
                <a:latin typeface="Calibri"/>
                <a:cs typeface="Calibri"/>
              </a:rPr>
              <a:t> </a:t>
            </a:r>
            <a:r>
              <a:rPr lang="en-US" sz="2400" dirty="0" err="1" smtClean="0">
                <a:latin typeface="Calibri"/>
                <a:cs typeface="Calibri"/>
              </a:rPr>
              <a:t>concreto</a:t>
            </a:r>
            <a:r>
              <a:rPr lang="en-US" sz="2400" dirty="0" smtClean="0">
                <a:latin typeface="Calibri"/>
                <a:cs typeface="Calibri"/>
              </a:rPr>
              <a:t>, </a:t>
            </a:r>
            <a:r>
              <a:rPr lang="en-US" sz="2400" dirty="0" err="1" smtClean="0">
                <a:latin typeface="Calibri"/>
                <a:cs typeface="Calibri"/>
              </a:rPr>
              <a:t>esaminiamo</a:t>
            </a:r>
            <a:r>
              <a:rPr lang="en-US" sz="2400" dirty="0" smtClean="0">
                <a:latin typeface="Calibri"/>
                <a:cs typeface="Calibri"/>
              </a:rPr>
              <a:t> </a:t>
            </a:r>
            <a:r>
              <a:rPr lang="en-US" sz="2400" dirty="0" err="1" smtClean="0">
                <a:latin typeface="Calibri"/>
                <a:cs typeface="Calibri"/>
              </a:rPr>
              <a:t>il</a:t>
            </a:r>
            <a:r>
              <a:rPr lang="en-US" sz="2400" dirty="0" smtClean="0">
                <a:latin typeface="Calibri"/>
                <a:cs typeface="Calibri"/>
              </a:rPr>
              <a:t> </a:t>
            </a:r>
            <a:r>
              <a:rPr lang="en-US" sz="2400" dirty="0" err="1" smtClean="0">
                <a:latin typeface="Calibri"/>
                <a:cs typeface="Calibri"/>
              </a:rPr>
              <a:t>caso</a:t>
            </a:r>
            <a:r>
              <a:rPr lang="en-US" sz="2400" dirty="0" smtClean="0">
                <a:solidFill>
                  <a:srgbClr val="932613"/>
                </a:solidFill>
                <a:latin typeface="Calibri"/>
                <a:cs typeface="Calibri"/>
              </a:rPr>
              <a:t> </a:t>
            </a:r>
            <a:r>
              <a:rPr lang="en-US" sz="2400" dirty="0" err="1" smtClean="0">
                <a:solidFill>
                  <a:srgbClr val="932613"/>
                </a:solidFill>
                <a:latin typeface="Calibri"/>
                <a:cs typeface="Calibri"/>
              </a:rPr>
              <a:t>dell’energia</a:t>
            </a:r>
            <a:r>
              <a:rPr lang="en-US" sz="2400" dirty="0" smtClean="0">
                <a:solidFill>
                  <a:srgbClr val="932613"/>
                </a:solidFill>
                <a:latin typeface="Calibri"/>
                <a:cs typeface="Calibri"/>
              </a:rPr>
              <a:t>, </a:t>
            </a:r>
            <a:r>
              <a:rPr lang="en-US" sz="2400" dirty="0" err="1" smtClean="0">
                <a:solidFill>
                  <a:srgbClr val="932613"/>
                </a:solidFill>
                <a:latin typeface="Calibri"/>
                <a:cs typeface="Calibri"/>
              </a:rPr>
              <a:t>che</a:t>
            </a:r>
            <a:r>
              <a:rPr lang="en-US" sz="2400" dirty="0" smtClean="0">
                <a:solidFill>
                  <a:srgbClr val="932613"/>
                </a:solidFill>
                <a:latin typeface="Calibri"/>
                <a:cs typeface="Calibri"/>
              </a:rPr>
              <a:t> </a:t>
            </a:r>
            <a:r>
              <a:rPr lang="en-US" sz="2400" dirty="0" err="1" smtClean="0">
                <a:solidFill>
                  <a:srgbClr val="932613"/>
                </a:solidFill>
                <a:latin typeface="Calibri"/>
                <a:cs typeface="Calibri"/>
              </a:rPr>
              <a:t>è</a:t>
            </a:r>
            <a:r>
              <a:rPr lang="en-US" sz="2400" dirty="0" smtClean="0">
                <a:solidFill>
                  <a:srgbClr val="932613"/>
                </a:solidFill>
                <a:latin typeface="Calibri"/>
                <a:cs typeface="Calibri"/>
              </a:rPr>
              <a:t> la </a:t>
            </a:r>
            <a:r>
              <a:rPr lang="en-US" sz="2400" dirty="0" err="1" smtClean="0">
                <a:solidFill>
                  <a:srgbClr val="932613"/>
                </a:solidFill>
                <a:latin typeface="Calibri"/>
                <a:cs typeface="Calibri"/>
              </a:rPr>
              <a:t>risorsa</a:t>
            </a:r>
            <a:r>
              <a:rPr lang="en-US" sz="2400" dirty="0" smtClean="0">
                <a:solidFill>
                  <a:srgbClr val="932613"/>
                </a:solidFill>
                <a:latin typeface="Calibri"/>
                <a:cs typeface="Calibri"/>
              </a:rPr>
              <a:t> </a:t>
            </a:r>
            <a:r>
              <a:rPr lang="mr-IN" sz="2400" dirty="0" smtClean="0">
                <a:solidFill>
                  <a:srgbClr val="932613"/>
                </a:solidFill>
                <a:latin typeface="Calibri"/>
                <a:cs typeface="Calibri"/>
              </a:rPr>
              <a:t>…</a:t>
            </a:r>
            <a:endParaRPr lang="it-IT" sz="2400" dirty="0" smtClean="0">
              <a:solidFill>
                <a:srgbClr val="932613"/>
              </a:solidFill>
              <a:latin typeface="Calibri"/>
              <a:cs typeface="Calibri"/>
            </a:endParaRPr>
          </a:p>
          <a:p>
            <a:endParaRPr lang="it-IT" sz="2400" dirty="0">
              <a:solidFill>
                <a:srgbClr val="932613"/>
              </a:solidFill>
              <a:latin typeface="Calibri"/>
              <a:cs typeface="Calibri"/>
            </a:endParaRPr>
          </a:p>
          <a:p>
            <a:r>
              <a:rPr lang="it-IT" sz="2400" dirty="0">
                <a:solidFill>
                  <a:srgbClr val="932613"/>
                </a:solidFill>
                <a:latin typeface="Calibri"/>
                <a:cs typeface="Calibri"/>
              </a:rPr>
              <a:t>Sappiamo che l’energia ci è fornita in massima partedai combustibili fossili</a:t>
            </a:r>
            <a:endParaRPr lang="en-US" sz="2400" dirty="0">
              <a:solidFill>
                <a:srgbClr val="932613"/>
              </a:solidFill>
              <a:latin typeface="Calibri"/>
              <a:cs typeface="Calibri"/>
            </a:endParaRPr>
          </a:p>
          <a:p>
            <a:endParaRPr lang="en-US" sz="2000" dirty="0" smtClean="0">
              <a:latin typeface="Calibri"/>
              <a:cs typeface="Calibri"/>
            </a:endParaRPr>
          </a:p>
          <a:p>
            <a:endParaRPr lang="en-US" sz="2000" dirty="0">
              <a:latin typeface="Calibri"/>
              <a:cs typeface="Calibri"/>
            </a:endParaRPr>
          </a:p>
          <a:p>
            <a:endParaRPr lang="en-US" sz="2000" dirty="0" smtClean="0">
              <a:latin typeface="Calibri"/>
              <a:cs typeface="Calibri"/>
            </a:endParaRPr>
          </a:p>
          <a:p>
            <a:endParaRPr lang="en-US" sz="2000" dirty="0">
              <a:latin typeface="Calibri"/>
              <a:cs typeface="Calibri"/>
            </a:endParaRPr>
          </a:p>
          <a:p>
            <a:endParaRPr lang="en-US" sz="2000" dirty="0" smtClean="0">
              <a:solidFill>
                <a:srgbClr val="800000"/>
              </a:solidFill>
              <a:latin typeface="Calibri"/>
              <a:cs typeface="Calibri"/>
            </a:endParaRPr>
          </a:p>
          <a:p>
            <a:endParaRPr lang="en-US" sz="2400" dirty="0" smtClean="0">
              <a:solidFill>
                <a:srgbClr val="800000"/>
              </a:solidFill>
              <a:latin typeface="Calibri"/>
              <a:cs typeface="Calibri"/>
            </a:endParaRPr>
          </a:p>
          <a:p>
            <a:endParaRPr lang="en-US" sz="2400" dirty="0" smtClean="0">
              <a:solidFill>
                <a:srgbClr val="800000"/>
              </a:solidFill>
              <a:latin typeface="Calibri"/>
              <a:cs typeface="Calibri"/>
            </a:endParaRPr>
          </a:p>
        </p:txBody>
      </p:sp>
      <p:sp>
        <p:nvSpPr>
          <p:cNvPr id="4" name="Segnaposto numero diapositiva 3"/>
          <p:cNvSpPr>
            <a:spLocks noGrp="1"/>
          </p:cNvSpPr>
          <p:nvPr>
            <p:ph type="sldNum" sz="quarter" idx="5"/>
          </p:nvPr>
        </p:nvSpPr>
        <p:spPr/>
        <p:txBody>
          <a:bodyPr/>
          <a:lstStyle/>
          <a:p>
            <a:pPr>
              <a:defRPr/>
            </a:pPr>
            <a:fld id="{EDB519F3-A2BF-AF44-A852-3B096AF27C66}" type="slidenum">
              <a:rPr lang="en-US" smtClean="0">
                <a:solidFill>
                  <a:prstClr val="black"/>
                </a:solidFill>
              </a:rPr>
              <a:pPr>
                <a:defRPr/>
              </a:p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97" eaLnBrk="0" hangingPunct="0">
              <a:defRPr sz="2400">
                <a:solidFill>
                  <a:schemeClr val="tx1"/>
                </a:solidFill>
                <a:latin typeface="Arial" charset="0"/>
                <a:ea typeface="MS PGothic" charset="0"/>
                <a:cs typeface="MS PGothic" charset="0"/>
              </a:defRPr>
            </a:lvl1pPr>
            <a:lvl2pPr marL="742889" indent="-285726" defTabSz="942897" eaLnBrk="0" hangingPunct="0">
              <a:defRPr sz="2400">
                <a:solidFill>
                  <a:schemeClr val="tx1"/>
                </a:solidFill>
                <a:latin typeface="Arial" charset="0"/>
                <a:ea typeface="MS PGothic" charset="0"/>
                <a:cs typeface="MS PGothic" charset="0"/>
              </a:defRPr>
            </a:lvl2pPr>
            <a:lvl3pPr marL="1142905" indent="-228581" defTabSz="942897" eaLnBrk="0" hangingPunct="0">
              <a:defRPr sz="2400">
                <a:solidFill>
                  <a:schemeClr val="tx1"/>
                </a:solidFill>
                <a:latin typeface="Arial" charset="0"/>
                <a:ea typeface="MS PGothic" charset="0"/>
                <a:cs typeface="MS PGothic" charset="0"/>
              </a:defRPr>
            </a:lvl3pPr>
            <a:lvl4pPr marL="1600068" indent="-228581" defTabSz="942897" eaLnBrk="0" hangingPunct="0">
              <a:defRPr sz="2400">
                <a:solidFill>
                  <a:schemeClr val="tx1"/>
                </a:solidFill>
                <a:latin typeface="Arial" charset="0"/>
                <a:ea typeface="MS PGothic" charset="0"/>
                <a:cs typeface="MS PGothic" charset="0"/>
              </a:defRPr>
            </a:lvl4pPr>
            <a:lvl5pPr marL="2057230" indent="-228581" defTabSz="942897" eaLnBrk="0" hangingPunct="0">
              <a:defRPr sz="2400">
                <a:solidFill>
                  <a:schemeClr val="tx1"/>
                </a:solidFill>
                <a:latin typeface="Arial" charset="0"/>
                <a:ea typeface="MS PGothic" charset="0"/>
                <a:cs typeface="MS PGothic" charset="0"/>
              </a:defRPr>
            </a:lvl5pPr>
            <a:lvl6pPr marL="2514392" indent="-228581" defTabSz="942897" eaLnBrk="0" fontAlgn="base" hangingPunct="0">
              <a:spcBef>
                <a:spcPct val="0"/>
              </a:spcBef>
              <a:spcAft>
                <a:spcPct val="0"/>
              </a:spcAft>
              <a:defRPr sz="2400">
                <a:solidFill>
                  <a:schemeClr val="tx1"/>
                </a:solidFill>
                <a:latin typeface="Arial" charset="0"/>
                <a:ea typeface="MS PGothic" charset="0"/>
                <a:cs typeface="MS PGothic" charset="0"/>
              </a:defRPr>
            </a:lvl6pPr>
            <a:lvl7pPr marL="2971554" indent="-228581" defTabSz="942897" eaLnBrk="0" fontAlgn="base" hangingPunct="0">
              <a:spcBef>
                <a:spcPct val="0"/>
              </a:spcBef>
              <a:spcAft>
                <a:spcPct val="0"/>
              </a:spcAft>
              <a:defRPr sz="2400">
                <a:solidFill>
                  <a:schemeClr val="tx1"/>
                </a:solidFill>
                <a:latin typeface="Arial" charset="0"/>
                <a:ea typeface="MS PGothic" charset="0"/>
                <a:cs typeface="MS PGothic" charset="0"/>
              </a:defRPr>
            </a:lvl7pPr>
            <a:lvl8pPr marL="3428717" indent="-228581" defTabSz="942897" eaLnBrk="0" fontAlgn="base" hangingPunct="0">
              <a:spcBef>
                <a:spcPct val="0"/>
              </a:spcBef>
              <a:spcAft>
                <a:spcPct val="0"/>
              </a:spcAft>
              <a:defRPr sz="2400">
                <a:solidFill>
                  <a:schemeClr val="tx1"/>
                </a:solidFill>
                <a:latin typeface="Arial" charset="0"/>
                <a:ea typeface="MS PGothic" charset="0"/>
                <a:cs typeface="MS PGothic" charset="0"/>
              </a:defRPr>
            </a:lvl8pPr>
            <a:lvl9pPr marL="3885878" indent="-228581" defTabSz="942897"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AD33875F-51CA-584A-8C2F-380271E5B6C8}" type="slidenum">
              <a:rPr lang="it-IT" sz="1200">
                <a:solidFill>
                  <a:srgbClr val="000000"/>
                </a:solidFill>
                <a:ea typeface="ＭＳ Ｐゴシック" charset="0"/>
                <a:cs typeface="ＭＳ Ｐゴシック" charset="0"/>
              </a:rPr>
              <a:pPr eaLnBrk="1" hangingPunct="1"/>
              <a:t>9</a:t>
            </a:fld>
            <a:endParaRPr lang="it-IT" sz="1200">
              <a:solidFill>
                <a:srgbClr val="000000"/>
              </a:solidFill>
              <a:ea typeface="ＭＳ Ｐゴシック" charset="0"/>
              <a:cs typeface="ＭＳ Ｐゴシック" charset="0"/>
            </a:endParaRPr>
          </a:p>
        </p:txBody>
      </p:sp>
      <p:sp>
        <p:nvSpPr>
          <p:cNvPr id="148482" name="Rectangle 7"/>
          <p:cNvSpPr txBox="1">
            <a:spLocks noGrp="1" noChangeArrowheads="1"/>
          </p:cNvSpPr>
          <p:nvPr/>
        </p:nvSpPr>
        <p:spPr bwMode="auto">
          <a:xfrm>
            <a:off x="3902542" y="9140255"/>
            <a:ext cx="2984013" cy="48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nchor="b"/>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fld id="{C14E1EB7-0D0F-F844-877C-6E470CD66153}" type="slidenum">
              <a:rPr lang="it-IT" sz="1200">
                <a:solidFill>
                  <a:srgbClr val="000000"/>
                </a:solidFill>
                <a:ea typeface="ＭＳ Ｐゴシック" charset="0"/>
                <a:cs typeface="ＭＳ Ｐゴシック" charset="0"/>
              </a:rPr>
              <a:pPr algn="r" eaLnBrk="1" hangingPunct="1"/>
              <a:t>9</a:t>
            </a:fld>
            <a:endParaRPr lang="it-IT" sz="1200">
              <a:solidFill>
                <a:srgbClr val="000000"/>
              </a:solidFill>
              <a:ea typeface="ＭＳ Ｐゴシック" charset="0"/>
              <a:cs typeface="ＭＳ Ｐゴシック" charset="0"/>
            </a:endParaRPr>
          </a:p>
        </p:txBody>
      </p:sp>
      <p:sp>
        <p:nvSpPr>
          <p:cNvPr id="148483" name="Rectangle 7"/>
          <p:cNvSpPr txBox="1">
            <a:spLocks noGrp="1" noChangeArrowheads="1"/>
          </p:cNvSpPr>
          <p:nvPr/>
        </p:nvSpPr>
        <p:spPr bwMode="auto">
          <a:xfrm>
            <a:off x="3902542" y="9140255"/>
            <a:ext cx="2984013" cy="48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nchor="b"/>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fld id="{26211C45-D507-2142-AB08-90117C4B4D48}" type="slidenum">
              <a:rPr lang="it-IT" sz="1200">
                <a:solidFill>
                  <a:srgbClr val="000000"/>
                </a:solidFill>
                <a:ea typeface="ＭＳ Ｐゴシック" charset="0"/>
                <a:cs typeface="ＭＳ Ｐゴシック" charset="0"/>
              </a:rPr>
              <a:pPr algn="r" eaLnBrk="1" hangingPunct="1"/>
              <a:t>9</a:t>
            </a:fld>
            <a:endParaRPr lang="it-IT" sz="1200">
              <a:solidFill>
                <a:srgbClr val="000000"/>
              </a:solidFill>
              <a:ea typeface="ＭＳ Ｐゴシック" charset="0"/>
              <a:cs typeface="ＭＳ Ｐゴシック" charset="0"/>
            </a:endParaRPr>
          </a:p>
        </p:txBody>
      </p:sp>
      <p:sp>
        <p:nvSpPr>
          <p:cNvPr id="14848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sz="2000" dirty="0">
                <a:latin typeface="Calibri" charset="0"/>
                <a:ea typeface="MS PGothic" charset="0"/>
                <a:cs typeface="Arial" charset="0"/>
              </a:rPr>
              <a:t>Difetti: 1) non rinnovabile; 2) inquinamento-salute e cambiamento</a:t>
            </a:r>
            <a:r>
              <a:rPr lang="it-IT" sz="2000" baseline="0" dirty="0">
                <a:latin typeface="Calibri" charset="0"/>
                <a:ea typeface="MS PGothic" charset="0"/>
                <a:cs typeface="Arial" charset="0"/>
              </a:rPr>
              <a:t> climatico; </a:t>
            </a:r>
            <a:r>
              <a:rPr lang="it-IT" sz="2000" b="1" baseline="0" dirty="0">
                <a:latin typeface="Calibri" charset="0"/>
                <a:ea typeface="MS PGothic" charset="0"/>
                <a:cs typeface="Arial" charset="0"/>
              </a:rPr>
              <a:t>dovremmo ssmettere di usarli: per il momento addirittura ricevono </a:t>
            </a:r>
            <a:r>
              <a:rPr lang="it-IT" sz="2000" dirty="0">
                <a:solidFill>
                  <a:srgbClr val="0000FF"/>
                </a:solidFill>
                <a:latin typeface="Calibri" charset="0"/>
                <a:ea typeface="MS PGothic" charset="0"/>
                <a:cs typeface="Arial" charset="0"/>
              </a:rPr>
              <a:t>sussidi: 16,9 miliardi </a:t>
            </a:r>
            <a:r>
              <a:rPr lang="it-IT" sz="2000" dirty="0">
                <a:latin typeface="Calibri" charset="0"/>
                <a:ea typeface="MS PGothic" charset="0"/>
                <a:cs typeface="Arial" charset="0"/>
              </a:rPr>
              <a:t>2017</a:t>
            </a:r>
          </a:p>
          <a:p>
            <a:pPr eaLnBrk="1" hangingPunct="1"/>
            <a:r>
              <a:rPr lang="it-IT" sz="2000" dirty="0">
                <a:latin typeface="Calibri" charset="0"/>
                <a:ea typeface="MS PGothic" charset="0"/>
                <a:cs typeface="Arial" charset="0"/>
              </a:rPr>
              <a:t>Gli scienziati da quarant’anni dicono che bisogna smettere di usarli, ma si è dovuti arrivare al 2015 perché i politici se ne rendessero conto:</a:t>
            </a:r>
          </a:p>
          <a:p>
            <a:endParaRPr lang="it-IT" sz="2000" dirty="0">
              <a:solidFill>
                <a:srgbClr val="800000"/>
              </a:solidFill>
              <a:latin typeface="Calibri" charset="0"/>
              <a:cs typeface="Calibri" charset="0"/>
            </a:endParaRPr>
          </a:p>
          <a:p>
            <a:pPr eaLnBrk="1" hangingPunct="1"/>
            <a:endParaRPr lang="en-US" sz="2000" dirty="0">
              <a:latin typeface="Arial" charset="0"/>
              <a:ea typeface="MS PGothic"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BBB320D-6A73-EF45-9E8B-0F8F2C5E56B1}" type="slidenum">
              <a:rPr lang="it-IT"/>
              <a:pPr>
                <a:defRPr/>
              </a:pPr>
              <a:t>‹n.›</a:t>
            </a:fld>
            <a:endParaRPr lang="it-IT"/>
          </a:p>
        </p:txBody>
      </p:sp>
    </p:spTree>
    <p:extLst>
      <p:ext uri="{BB962C8B-B14F-4D97-AF65-F5344CB8AC3E}">
        <p14:creationId xmlns:p14="http://schemas.microsoft.com/office/powerpoint/2010/main" val="2995907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1E3DAB5-7196-2243-850C-ED0CC289660B}" type="slidenum">
              <a:rPr lang="it-IT"/>
              <a:pPr>
                <a:defRPr/>
              </a:pPr>
              <a:t>‹n.›</a:t>
            </a:fld>
            <a:endParaRPr lang="it-IT"/>
          </a:p>
        </p:txBody>
      </p:sp>
    </p:spTree>
    <p:extLst>
      <p:ext uri="{BB962C8B-B14F-4D97-AF65-F5344CB8AC3E}">
        <p14:creationId xmlns:p14="http://schemas.microsoft.com/office/powerpoint/2010/main" val="150859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en-US"/>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22E8E7C-48F9-114A-90FA-63DDE73EDF39}" type="slidenum">
              <a:rPr lang="it-IT"/>
              <a:pPr>
                <a:defRPr/>
              </a:pPr>
              <a:t>‹n.›</a:t>
            </a:fld>
            <a:endParaRPr lang="it-IT"/>
          </a:p>
        </p:txBody>
      </p:sp>
    </p:spTree>
    <p:extLst>
      <p:ext uri="{BB962C8B-B14F-4D97-AF65-F5344CB8AC3E}">
        <p14:creationId xmlns:p14="http://schemas.microsoft.com/office/powerpoint/2010/main" val="2903409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33C559B-8409-224E-9D9F-AFA99A81148F}" type="slidenum">
              <a:rPr lang="it-IT"/>
              <a:pPr>
                <a:defRPr/>
              </a:pPr>
              <a:t>‹n.›</a:t>
            </a:fld>
            <a:endParaRPr lang="it-IT"/>
          </a:p>
        </p:txBody>
      </p:sp>
    </p:spTree>
    <p:extLst>
      <p:ext uri="{BB962C8B-B14F-4D97-AF65-F5344CB8AC3E}">
        <p14:creationId xmlns:p14="http://schemas.microsoft.com/office/powerpoint/2010/main" val="4207173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9165763-7A8C-ED4A-8557-2BC14EA240FA}" type="slidenum">
              <a:rPr lang="it-IT"/>
              <a:pPr>
                <a:defRPr/>
              </a:pPr>
              <a:t>‹n.›</a:t>
            </a:fld>
            <a:endParaRPr lang="it-IT"/>
          </a:p>
        </p:txBody>
      </p:sp>
    </p:spTree>
    <p:extLst>
      <p:ext uri="{BB962C8B-B14F-4D97-AF65-F5344CB8AC3E}">
        <p14:creationId xmlns:p14="http://schemas.microsoft.com/office/powerpoint/2010/main" val="3095973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D2D2427-B3F0-9C4E-91E5-2F19EE37E7B6}" type="slidenum">
              <a:rPr lang="it-IT"/>
              <a:pPr>
                <a:defRPr/>
              </a:pPr>
              <a:t>‹n.›</a:t>
            </a:fld>
            <a:endParaRPr lang="it-IT"/>
          </a:p>
        </p:txBody>
      </p:sp>
    </p:spTree>
    <p:extLst>
      <p:ext uri="{BB962C8B-B14F-4D97-AF65-F5344CB8AC3E}">
        <p14:creationId xmlns:p14="http://schemas.microsoft.com/office/powerpoint/2010/main" val="2449710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C58F58D-B14D-2C4E-BCB1-1A7E3BDD4BA1}" type="slidenum">
              <a:rPr lang="it-IT"/>
              <a:pPr>
                <a:defRPr/>
              </a:pPr>
              <a:t>‹n.›</a:t>
            </a:fld>
            <a:endParaRPr lang="it-IT"/>
          </a:p>
        </p:txBody>
      </p:sp>
    </p:spTree>
    <p:extLst>
      <p:ext uri="{BB962C8B-B14F-4D97-AF65-F5344CB8AC3E}">
        <p14:creationId xmlns:p14="http://schemas.microsoft.com/office/powerpoint/2010/main" val="3443088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35B909E8-36AF-1545-AAA1-76D6CE312F6D}" type="slidenum">
              <a:rPr lang="it-IT"/>
              <a:pPr>
                <a:defRPr/>
              </a:pPr>
              <a:t>‹n.›</a:t>
            </a:fld>
            <a:endParaRPr lang="it-IT"/>
          </a:p>
        </p:txBody>
      </p:sp>
    </p:spTree>
    <p:extLst>
      <p:ext uri="{BB962C8B-B14F-4D97-AF65-F5344CB8AC3E}">
        <p14:creationId xmlns:p14="http://schemas.microsoft.com/office/powerpoint/2010/main" val="4169470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1B4DF134-41A2-0E48-B8E4-457F1FDEE577}" type="slidenum">
              <a:rPr lang="it-IT"/>
              <a:pPr>
                <a:defRPr/>
              </a:pPr>
              <a:t>‹n.›</a:t>
            </a:fld>
            <a:endParaRPr lang="it-IT"/>
          </a:p>
        </p:txBody>
      </p:sp>
    </p:spTree>
    <p:extLst>
      <p:ext uri="{BB962C8B-B14F-4D97-AF65-F5344CB8AC3E}">
        <p14:creationId xmlns:p14="http://schemas.microsoft.com/office/powerpoint/2010/main" val="1779729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622FAFC-0C8A-FC43-8E13-2B23EB61F273}" type="slidenum">
              <a:rPr lang="it-IT"/>
              <a:pPr>
                <a:defRPr/>
              </a:pPr>
              <a:t>‹n.›</a:t>
            </a:fld>
            <a:endParaRPr lang="it-IT"/>
          </a:p>
        </p:txBody>
      </p:sp>
    </p:spTree>
    <p:extLst>
      <p:ext uri="{BB962C8B-B14F-4D97-AF65-F5344CB8AC3E}">
        <p14:creationId xmlns:p14="http://schemas.microsoft.com/office/powerpoint/2010/main" val="1059386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9DC5DD9-8366-E948-A674-2C6960BCE10A}" type="slidenum">
              <a:rPr lang="it-IT"/>
              <a:pPr>
                <a:defRPr/>
              </a:pPr>
              <a:t>‹n.›</a:t>
            </a:fld>
            <a:endParaRPr lang="it-IT"/>
          </a:p>
        </p:txBody>
      </p:sp>
    </p:spTree>
    <p:extLst>
      <p:ext uri="{BB962C8B-B14F-4D97-AF65-F5344CB8AC3E}">
        <p14:creationId xmlns:p14="http://schemas.microsoft.com/office/powerpoint/2010/main" val="1784988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DA22B25-F214-8445-A9E1-CE59542B72A3}" type="slidenum">
              <a:rPr lang="it-IT"/>
              <a:pPr>
                <a:defRPr/>
              </a:pPr>
              <a:t>‹n.›</a:t>
            </a:fld>
            <a:endParaRPr lang="it-IT"/>
          </a:p>
        </p:txBody>
      </p:sp>
    </p:spTree>
    <p:extLst>
      <p:ext uri="{BB962C8B-B14F-4D97-AF65-F5344CB8AC3E}">
        <p14:creationId xmlns:p14="http://schemas.microsoft.com/office/powerpoint/2010/main" val="1058801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902AD41-FDF8-E442-AD72-C6959F298115}" type="slidenum">
              <a:rPr lang="it-IT"/>
              <a:pPr>
                <a:defRPr/>
              </a:pPr>
              <a:t>‹n.›</a:t>
            </a:fld>
            <a:endParaRPr lang="it-IT"/>
          </a:p>
        </p:txBody>
      </p:sp>
    </p:spTree>
    <p:extLst>
      <p:ext uri="{BB962C8B-B14F-4D97-AF65-F5344CB8AC3E}">
        <p14:creationId xmlns:p14="http://schemas.microsoft.com/office/powerpoint/2010/main" val="4074745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2E36824-9B1D-AD42-BA84-B1CA4096B9A2}" type="slidenum">
              <a:rPr lang="it-IT"/>
              <a:pPr>
                <a:defRPr/>
              </a:pPr>
              <a:t>‹n.›</a:t>
            </a:fld>
            <a:endParaRPr lang="it-IT"/>
          </a:p>
        </p:txBody>
      </p:sp>
    </p:spTree>
    <p:extLst>
      <p:ext uri="{BB962C8B-B14F-4D97-AF65-F5344CB8AC3E}">
        <p14:creationId xmlns:p14="http://schemas.microsoft.com/office/powerpoint/2010/main" val="529968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8D3D1B6-D002-D54D-80C8-E6F3B327212C}" type="slidenum">
              <a:rPr lang="it-IT"/>
              <a:pPr>
                <a:defRPr/>
              </a:pPr>
              <a:t>‹n.›</a:t>
            </a:fld>
            <a:endParaRPr lang="it-IT"/>
          </a:p>
        </p:txBody>
      </p:sp>
    </p:spTree>
    <p:extLst>
      <p:ext uri="{BB962C8B-B14F-4D97-AF65-F5344CB8AC3E}">
        <p14:creationId xmlns:p14="http://schemas.microsoft.com/office/powerpoint/2010/main" val="934866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28254CBE-6127-AC49-A3FE-53AE0793B1AF}" type="slidenum">
              <a:rPr lang="it-IT"/>
              <a:pPr>
                <a:defRPr/>
              </a:pPr>
              <a:t>‹n.›</a:t>
            </a:fld>
            <a:endParaRPr lang="it-IT"/>
          </a:p>
        </p:txBody>
      </p:sp>
    </p:spTree>
    <p:extLst>
      <p:ext uri="{BB962C8B-B14F-4D97-AF65-F5344CB8AC3E}">
        <p14:creationId xmlns:p14="http://schemas.microsoft.com/office/powerpoint/2010/main" val="1284208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F8FFA9-A0E1-D142-A789-71BA34462D65}" type="slidenum">
              <a:rPr lang="it-IT">
                <a:solidFill>
                  <a:srgbClr val="000000"/>
                </a:solidFill>
                <a:ea typeface="ＭＳ Ｐゴシック"/>
              </a:rPr>
              <a:pPr>
                <a:defRPr/>
              </a:pPr>
              <a:t>‹n.›</a:t>
            </a:fld>
            <a:endParaRPr lang="it-IT">
              <a:solidFill>
                <a:srgbClr val="000000"/>
              </a:solidFill>
              <a:ea typeface="ＭＳ Ｐゴシック"/>
            </a:endParaRPr>
          </a:p>
        </p:txBody>
      </p:sp>
    </p:spTree>
    <p:extLst>
      <p:ext uri="{BB962C8B-B14F-4D97-AF65-F5344CB8AC3E}">
        <p14:creationId xmlns:p14="http://schemas.microsoft.com/office/powerpoint/2010/main" val="78351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2A097B-3DF8-1149-A487-84621BFD34F4}" type="slidenum">
              <a:rPr lang="it-IT">
                <a:solidFill>
                  <a:srgbClr val="000000"/>
                </a:solidFill>
                <a:ea typeface="ＭＳ Ｐゴシック"/>
              </a:rPr>
              <a:pPr>
                <a:defRPr/>
              </a:pPr>
              <a:t>‹n.›</a:t>
            </a:fld>
            <a:endParaRPr lang="it-IT">
              <a:solidFill>
                <a:srgbClr val="000000"/>
              </a:solidFill>
              <a:ea typeface="ＭＳ Ｐゴシック"/>
            </a:endParaRPr>
          </a:p>
        </p:txBody>
      </p:sp>
    </p:spTree>
    <p:extLst>
      <p:ext uri="{BB962C8B-B14F-4D97-AF65-F5344CB8AC3E}">
        <p14:creationId xmlns:p14="http://schemas.microsoft.com/office/powerpoint/2010/main" val="2344638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469930-861A-254B-82EF-17DE4C0B45B8}" type="slidenum">
              <a:rPr lang="it-IT">
                <a:solidFill>
                  <a:srgbClr val="000000"/>
                </a:solidFill>
                <a:ea typeface="ＭＳ Ｐゴシック"/>
              </a:rPr>
              <a:pPr>
                <a:defRPr/>
              </a:pPr>
              <a:t>‹n.›</a:t>
            </a:fld>
            <a:endParaRPr lang="it-IT">
              <a:solidFill>
                <a:srgbClr val="000000"/>
              </a:solidFill>
              <a:ea typeface="ＭＳ Ｐゴシック"/>
            </a:endParaRPr>
          </a:p>
        </p:txBody>
      </p:sp>
    </p:spTree>
    <p:extLst>
      <p:ext uri="{BB962C8B-B14F-4D97-AF65-F5344CB8AC3E}">
        <p14:creationId xmlns:p14="http://schemas.microsoft.com/office/powerpoint/2010/main" val="1841115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801613-F879-D34C-B66E-EE3FF75933A0}" type="slidenum">
              <a:rPr lang="it-IT">
                <a:solidFill>
                  <a:srgbClr val="000000"/>
                </a:solidFill>
                <a:ea typeface="ＭＳ Ｐゴシック"/>
              </a:rPr>
              <a:pPr>
                <a:defRPr/>
              </a:pPr>
              <a:t>‹n.›</a:t>
            </a:fld>
            <a:endParaRPr lang="it-IT">
              <a:solidFill>
                <a:srgbClr val="000000"/>
              </a:solidFill>
              <a:ea typeface="ＭＳ Ｐゴシック"/>
            </a:endParaRPr>
          </a:p>
        </p:txBody>
      </p:sp>
    </p:spTree>
    <p:extLst>
      <p:ext uri="{BB962C8B-B14F-4D97-AF65-F5344CB8AC3E}">
        <p14:creationId xmlns:p14="http://schemas.microsoft.com/office/powerpoint/2010/main" val="646111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CF8F85-822D-8F44-A027-45FC3AA1E76E}" type="slidenum">
              <a:rPr lang="it-IT">
                <a:solidFill>
                  <a:srgbClr val="000000"/>
                </a:solidFill>
                <a:ea typeface="ＭＳ Ｐゴシック"/>
              </a:rPr>
              <a:pPr>
                <a:defRPr/>
              </a:pPr>
              <a:t>‹n.›</a:t>
            </a:fld>
            <a:endParaRPr lang="it-IT">
              <a:solidFill>
                <a:srgbClr val="000000"/>
              </a:solidFill>
              <a:ea typeface="ＭＳ Ｐゴシック"/>
            </a:endParaRPr>
          </a:p>
        </p:txBody>
      </p:sp>
    </p:spTree>
    <p:extLst>
      <p:ext uri="{BB962C8B-B14F-4D97-AF65-F5344CB8AC3E}">
        <p14:creationId xmlns:p14="http://schemas.microsoft.com/office/powerpoint/2010/main" val="1481417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95F74E-36DF-8540-8D4D-3E9400F6AA6A}" type="slidenum">
              <a:rPr lang="it-IT">
                <a:solidFill>
                  <a:srgbClr val="000000"/>
                </a:solidFill>
                <a:ea typeface="ＭＳ Ｐゴシック"/>
              </a:rPr>
              <a:pPr>
                <a:defRPr/>
              </a:pPr>
              <a:t>‹n.›</a:t>
            </a:fld>
            <a:endParaRPr lang="it-IT">
              <a:solidFill>
                <a:srgbClr val="000000"/>
              </a:solidFill>
              <a:ea typeface="ＭＳ Ｐゴシック"/>
            </a:endParaRPr>
          </a:p>
        </p:txBody>
      </p:sp>
    </p:spTree>
    <p:extLst>
      <p:ext uri="{BB962C8B-B14F-4D97-AF65-F5344CB8AC3E}">
        <p14:creationId xmlns:p14="http://schemas.microsoft.com/office/powerpoint/2010/main" val="1023263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BCC95D0-3367-CE4E-8B49-C78605AB9F67}" type="slidenum">
              <a:rPr lang="it-IT"/>
              <a:pPr>
                <a:defRPr/>
              </a:pPr>
              <a:t>‹n.›</a:t>
            </a:fld>
            <a:endParaRPr lang="it-IT"/>
          </a:p>
        </p:txBody>
      </p:sp>
    </p:spTree>
    <p:extLst>
      <p:ext uri="{BB962C8B-B14F-4D97-AF65-F5344CB8AC3E}">
        <p14:creationId xmlns:p14="http://schemas.microsoft.com/office/powerpoint/2010/main" val="1349992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151890-1EB4-9D49-87DF-EF6DBC24DD02}" type="slidenum">
              <a:rPr lang="it-IT">
                <a:solidFill>
                  <a:srgbClr val="000000"/>
                </a:solidFill>
                <a:ea typeface="ＭＳ Ｐゴシック"/>
              </a:rPr>
              <a:pPr>
                <a:defRPr/>
              </a:pPr>
              <a:t>‹n.›</a:t>
            </a:fld>
            <a:endParaRPr lang="it-IT">
              <a:solidFill>
                <a:srgbClr val="000000"/>
              </a:solidFill>
              <a:ea typeface="ＭＳ Ｐゴシック"/>
            </a:endParaRPr>
          </a:p>
        </p:txBody>
      </p:sp>
    </p:spTree>
    <p:extLst>
      <p:ext uri="{BB962C8B-B14F-4D97-AF65-F5344CB8AC3E}">
        <p14:creationId xmlns:p14="http://schemas.microsoft.com/office/powerpoint/2010/main" val="3935167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1042C5-7FA8-D84D-9BE8-003BE39E884C}" type="slidenum">
              <a:rPr lang="it-IT">
                <a:solidFill>
                  <a:srgbClr val="000000"/>
                </a:solidFill>
                <a:ea typeface="ＭＳ Ｐゴシック"/>
              </a:rPr>
              <a:pPr>
                <a:defRPr/>
              </a:pPr>
              <a:t>‹n.›</a:t>
            </a:fld>
            <a:endParaRPr lang="it-IT">
              <a:solidFill>
                <a:srgbClr val="000000"/>
              </a:solidFill>
              <a:ea typeface="ＭＳ Ｐゴシック"/>
            </a:endParaRPr>
          </a:p>
        </p:txBody>
      </p:sp>
    </p:spTree>
    <p:extLst>
      <p:ext uri="{BB962C8B-B14F-4D97-AF65-F5344CB8AC3E}">
        <p14:creationId xmlns:p14="http://schemas.microsoft.com/office/powerpoint/2010/main" val="1006241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D48E22-7524-3442-AF35-32D4CB3D2D51}" type="slidenum">
              <a:rPr lang="it-IT">
                <a:solidFill>
                  <a:srgbClr val="000000"/>
                </a:solidFill>
                <a:ea typeface="ＭＳ Ｐゴシック"/>
              </a:rPr>
              <a:pPr>
                <a:defRPr/>
              </a:pPr>
              <a:t>‹n.›</a:t>
            </a:fld>
            <a:endParaRPr lang="it-IT">
              <a:solidFill>
                <a:srgbClr val="000000"/>
              </a:solidFill>
              <a:ea typeface="ＭＳ Ｐゴシック"/>
            </a:endParaRPr>
          </a:p>
        </p:txBody>
      </p:sp>
    </p:spTree>
    <p:extLst>
      <p:ext uri="{BB962C8B-B14F-4D97-AF65-F5344CB8AC3E}">
        <p14:creationId xmlns:p14="http://schemas.microsoft.com/office/powerpoint/2010/main" val="1280641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79C34D-CAF9-454D-AD4D-8686B79B8CE1}" type="slidenum">
              <a:rPr lang="it-IT">
                <a:solidFill>
                  <a:srgbClr val="000000"/>
                </a:solidFill>
                <a:ea typeface="ＭＳ Ｐゴシック"/>
              </a:rPr>
              <a:pPr>
                <a:defRPr/>
              </a:pPr>
              <a:t>‹n.›</a:t>
            </a:fld>
            <a:endParaRPr lang="it-IT">
              <a:solidFill>
                <a:srgbClr val="000000"/>
              </a:solidFill>
              <a:ea typeface="ＭＳ Ｐゴシック"/>
            </a:endParaRPr>
          </a:p>
        </p:txBody>
      </p:sp>
    </p:spTree>
    <p:extLst>
      <p:ext uri="{BB962C8B-B14F-4D97-AF65-F5344CB8AC3E}">
        <p14:creationId xmlns:p14="http://schemas.microsoft.com/office/powerpoint/2010/main" val="35655305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D1CC6A-F182-AC4F-B7D7-300F449FACA2}" type="slidenum">
              <a:rPr lang="it-IT">
                <a:solidFill>
                  <a:srgbClr val="000000"/>
                </a:solidFill>
                <a:ea typeface="ＭＳ Ｐゴシック"/>
              </a:rPr>
              <a:pPr>
                <a:defRPr/>
              </a:pPr>
              <a:t>‹n.›</a:t>
            </a:fld>
            <a:endParaRPr lang="it-IT">
              <a:solidFill>
                <a:srgbClr val="000000"/>
              </a:solidFill>
              <a:ea typeface="ＭＳ Ｐゴシック"/>
            </a:endParaRPr>
          </a:p>
        </p:txBody>
      </p:sp>
    </p:spTree>
    <p:extLst>
      <p:ext uri="{BB962C8B-B14F-4D97-AF65-F5344CB8AC3E}">
        <p14:creationId xmlns:p14="http://schemas.microsoft.com/office/powerpoint/2010/main" val="115259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lvl1pPr>
              <a:defRPr/>
            </a:lvl1pPr>
          </a:lstStyle>
          <a:p>
            <a:pPr>
              <a:defRPr/>
            </a:pPr>
            <a:fld id="{1353F235-131D-734C-9951-ED3FEA41A453}" type="datetime1">
              <a:rPr lang="en-US"/>
              <a:pPr>
                <a:defRPr/>
              </a:pPr>
              <a:t>08/10/20</a:t>
            </a:fld>
            <a:endParaRPr lang="en-GB"/>
          </a:p>
        </p:txBody>
      </p:sp>
      <p:sp>
        <p:nvSpPr>
          <p:cNvPr id="5" name="Segnaposto piè di pagina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8548E25C-4C2A-614C-AEE8-C61C75DC2690}" type="slidenum">
              <a:rPr lang="en-GB"/>
              <a:pPr>
                <a:defRPr/>
              </a:pPr>
              <a:t>‹n.›</a:t>
            </a:fld>
            <a:endParaRPr lang="en-GB"/>
          </a:p>
        </p:txBody>
      </p:sp>
    </p:spTree>
    <p:extLst>
      <p:ext uri="{BB962C8B-B14F-4D97-AF65-F5344CB8AC3E}">
        <p14:creationId xmlns:p14="http://schemas.microsoft.com/office/powerpoint/2010/main" val="2782088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lvl1pPr>
              <a:defRPr/>
            </a:lvl1pPr>
          </a:lstStyle>
          <a:p>
            <a:pPr>
              <a:defRPr/>
            </a:pPr>
            <a:fld id="{B1436E48-FBEA-9B42-9D55-79FA2703A0FE}" type="datetime1">
              <a:rPr lang="en-US"/>
              <a:pPr>
                <a:defRPr/>
              </a:pPr>
              <a:t>08/10/20</a:t>
            </a:fld>
            <a:endParaRPr lang="en-GB"/>
          </a:p>
        </p:txBody>
      </p:sp>
      <p:sp>
        <p:nvSpPr>
          <p:cNvPr id="5" name="Segnaposto piè di pagina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89D1C333-06EB-7C4F-AF6D-AD92979EDB6B}" type="slidenum">
              <a:rPr lang="en-GB"/>
              <a:pPr>
                <a:defRPr/>
              </a:pPr>
              <a:t>‹n.›</a:t>
            </a:fld>
            <a:endParaRPr lang="en-GB"/>
          </a:p>
        </p:txBody>
      </p:sp>
    </p:spTree>
    <p:extLst>
      <p:ext uri="{BB962C8B-B14F-4D97-AF65-F5344CB8AC3E}">
        <p14:creationId xmlns:p14="http://schemas.microsoft.com/office/powerpoint/2010/main" val="8914572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F6F3807-0680-454F-9EAA-0E71223274FA}" type="datetime1">
              <a:rPr lang="en-US"/>
              <a:pPr>
                <a:defRPr/>
              </a:pPr>
              <a:t>08/10/20</a:t>
            </a:fld>
            <a:endParaRPr lang="en-GB"/>
          </a:p>
        </p:txBody>
      </p:sp>
      <p:sp>
        <p:nvSpPr>
          <p:cNvPr id="5" name="Segnaposto piè di pagina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EE01578B-2AB4-7041-9650-2CF63E243B27}" type="slidenum">
              <a:rPr lang="en-GB"/>
              <a:pPr>
                <a:defRPr/>
              </a:pPr>
              <a:t>‹n.›</a:t>
            </a:fld>
            <a:endParaRPr lang="en-GB"/>
          </a:p>
        </p:txBody>
      </p:sp>
    </p:spTree>
    <p:extLst>
      <p:ext uri="{BB962C8B-B14F-4D97-AF65-F5344CB8AC3E}">
        <p14:creationId xmlns:p14="http://schemas.microsoft.com/office/powerpoint/2010/main" val="11768296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3"/>
          <p:cNvSpPr>
            <a:spLocks noGrp="1"/>
          </p:cNvSpPr>
          <p:nvPr>
            <p:ph type="dt" sz="half" idx="10"/>
          </p:nvPr>
        </p:nvSpPr>
        <p:spPr/>
        <p:txBody>
          <a:bodyPr/>
          <a:lstStyle>
            <a:lvl1pPr>
              <a:defRPr/>
            </a:lvl1pPr>
          </a:lstStyle>
          <a:p>
            <a:pPr>
              <a:defRPr/>
            </a:pPr>
            <a:fld id="{7F335DD5-D581-C644-9AEC-816C8FBB5510}" type="datetime1">
              <a:rPr lang="en-US"/>
              <a:pPr>
                <a:defRPr/>
              </a:pPr>
              <a:t>08/10/20</a:t>
            </a:fld>
            <a:endParaRPr lang="en-GB"/>
          </a:p>
        </p:txBody>
      </p:sp>
      <p:sp>
        <p:nvSpPr>
          <p:cNvPr id="6" name="Segnaposto piè di pagina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D3B6E8E1-3044-F349-9073-FF822A679DDD}" type="slidenum">
              <a:rPr lang="en-GB"/>
              <a:pPr>
                <a:defRPr/>
              </a:pPr>
              <a:t>‹n.›</a:t>
            </a:fld>
            <a:endParaRPr lang="en-GB"/>
          </a:p>
        </p:txBody>
      </p:sp>
    </p:spTree>
    <p:extLst>
      <p:ext uri="{BB962C8B-B14F-4D97-AF65-F5344CB8AC3E}">
        <p14:creationId xmlns:p14="http://schemas.microsoft.com/office/powerpoint/2010/main" val="786608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3"/>
          <p:cNvSpPr>
            <a:spLocks noGrp="1"/>
          </p:cNvSpPr>
          <p:nvPr>
            <p:ph type="dt" sz="half" idx="10"/>
          </p:nvPr>
        </p:nvSpPr>
        <p:spPr/>
        <p:txBody>
          <a:bodyPr/>
          <a:lstStyle>
            <a:lvl1pPr>
              <a:defRPr/>
            </a:lvl1pPr>
          </a:lstStyle>
          <a:p>
            <a:pPr>
              <a:defRPr/>
            </a:pPr>
            <a:fld id="{5DEE9098-9B23-3C44-8CDA-BE7C7A7BAC0D}" type="datetime1">
              <a:rPr lang="en-US"/>
              <a:pPr>
                <a:defRPr/>
              </a:pPr>
              <a:t>08/10/20</a:t>
            </a:fld>
            <a:endParaRPr lang="en-GB"/>
          </a:p>
        </p:txBody>
      </p:sp>
      <p:sp>
        <p:nvSpPr>
          <p:cNvPr id="8" name="Segnaposto piè di pagina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9" name="Segnaposto numero diapositiva 5"/>
          <p:cNvSpPr>
            <a:spLocks noGrp="1"/>
          </p:cNvSpPr>
          <p:nvPr>
            <p:ph type="sldNum" sz="quarter" idx="12"/>
          </p:nvPr>
        </p:nvSpPr>
        <p:spPr/>
        <p:txBody>
          <a:bodyPr/>
          <a:lstStyle>
            <a:lvl1pPr>
              <a:defRPr/>
            </a:lvl1pPr>
          </a:lstStyle>
          <a:p>
            <a:pPr>
              <a:defRPr/>
            </a:pPr>
            <a:fld id="{7FA3D8AE-7CDE-924C-B9C9-83DBCF9F01D6}" type="slidenum">
              <a:rPr lang="en-GB"/>
              <a:pPr>
                <a:defRPr/>
              </a:pPr>
              <a:t>‹n.›</a:t>
            </a:fld>
            <a:endParaRPr lang="en-GB"/>
          </a:p>
        </p:txBody>
      </p:sp>
    </p:spTree>
    <p:extLst>
      <p:ext uri="{BB962C8B-B14F-4D97-AF65-F5344CB8AC3E}">
        <p14:creationId xmlns:p14="http://schemas.microsoft.com/office/powerpoint/2010/main" val="3291977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C096EF7-E568-6043-BA5A-0179602BD986}" type="slidenum">
              <a:rPr lang="it-IT"/>
              <a:pPr>
                <a:defRPr/>
              </a:pPr>
              <a:t>‹n.›</a:t>
            </a:fld>
            <a:endParaRPr lang="it-IT"/>
          </a:p>
        </p:txBody>
      </p:sp>
    </p:spTree>
    <p:extLst>
      <p:ext uri="{BB962C8B-B14F-4D97-AF65-F5344CB8AC3E}">
        <p14:creationId xmlns:p14="http://schemas.microsoft.com/office/powerpoint/2010/main" val="250707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3"/>
          <p:cNvSpPr>
            <a:spLocks noGrp="1"/>
          </p:cNvSpPr>
          <p:nvPr>
            <p:ph type="dt" sz="half" idx="10"/>
          </p:nvPr>
        </p:nvSpPr>
        <p:spPr/>
        <p:txBody>
          <a:bodyPr/>
          <a:lstStyle>
            <a:lvl1pPr>
              <a:defRPr/>
            </a:lvl1pPr>
          </a:lstStyle>
          <a:p>
            <a:pPr>
              <a:defRPr/>
            </a:pPr>
            <a:fld id="{6F164710-25A3-8243-8E0E-D82FF07331D1}" type="datetime1">
              <a:rPr lang="en-US"/>
              <a:pPr>
                <a:defRPr/>
              </a:pPr>
              <a:t>08/10/20</a:t>
            </a:fld>
            <a:endParaRPr lang="en-GB"/>
          </a:p>
        </p:txBody>
      </p:sp>
      <p:sp>
        <p:nvSpPr>
          <p:cNvPr id="4" name="Segnaposto piè di pagina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5" name="Segnaposto numero diapositiva 5"/>
          <p:cNvSpPr>
            <a:spLocks noGrp="1"/>
          </p:cNvSpPr>
          <p:nvPr>
            <p:ph type="sldNum" sz="quarter" idx="12"/>
          </p:nvPr>
        </p:nvSpPr>
        <p:spPr/>
        <p:txBody>
          <a:bodyPr/>
          <a:lstStyle>
            <a:lvl1pPr>
              <a:defRPr/>
            </a:lvl1pPr>
          </a:lstStyle>
          <a:p>
            <a:pPr>
              <a:defRPr/>
            </a:pPr>
            <a:fld id="{65994185-424D-9A47-84EF-CB4D4FB1E733}" type="slidenum">
              <a:rPr lang="en-GB"/>
              <a:pPr>
                <a:defRPr/>
              </a:pPr>
              <a:t>‹n.›</a:t>
            </a:fld>
            <a:endParaRPr lang="en-GB"/>
          </a:p>
        </p:txBody>
      </p:sp>
    </p:spTree>
    <p:extLst>
      <p:ext uri="{BB962C8B-B14F-4D97-AF65-F5344CB8AC3E}">
        <p14:creationId xmlns:p14="http://schemas.microsoft.com/office/powerpoint/2010/main" val="1838198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ED6A975-B989-5B4A-82CE-DB5777749CD9}" type="datetime1">
              <a:rPr lang="en-US"/>
              <a:pPr>
                <a:defRPr/>
              </a:pPr>
              <a:t>08/10/20</a:t>
            </a:fld>
            <a:endParaRPr lang="en-GB"/>
          </a:p>
        </p:txBody>
      </p:sp>
      <p:sp>
        <p:nvSpPr>
          <p:cNvPr id="3" name="Segnaposto piè di pagina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4" name="Segnaposto numero diapositiva 5"/>
          <p:cNvSpPr>
            <a:spLocks noGrp="1"/>
          </p:cNvSpPr>
          <p:nvPr>
            <p:ph type="sldNum" sz="quarter" idx="12"/>
          </p:nvPr>
        </p:nvSpPr>
        <p:spPr/>
        <p:txBody>
          <a:bodyPr/>
          <a:lstStyle>
            <a:lvl1pPr>
              <a:defRPr/>
            </a:lvl1pPr>
          </a:lstStyle>
          <a:p>
            <a:pPr>
              <a:defRPr/>
            </a:pPr>
            <a:fld id="{EF3715F4-8B65-8F43-97DA-F93B6DC141E1}" type="slidenum">
              <a:rPr lang="en-GB"/>
              <a:pPr>
                <a:defRPr/>
              </a:pPr>
              <a:t>‹n.›</a:t>
            </a:fld>
            <a:endParaRPr lang="en-GB"/>
          </a:p>
        </p:txBody>
      </p:sp>
    </p:spTree>
    <p:extLst>
      <p:ext uri="{BB962C8B-B14F-4D97-AF65-F5344CB8AC3E}">
        <p14:creationId xmlns:p14="http://schemas.microsoft.com/office/powerpoint/2010/main" val="27302733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DA07769-F18C-1D41-9BEB-7936E3D3A240}" type="datetime1">
              <a:rPr lang="en-US"/>
              <a:pPr>
                <a:defRPr/>
              </a:pPr>
              <a:t>08/10/20</a:t>
            </a:fld>
            <a:endParaRPr lang="en-GB"/>
          </a:p>
        </p:txBody>
      </p:sp>
      <p:sp>
        <p:nvSpPr>
          <p:cNvPr id="6" name="Segnaposto piè di pagina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DE93B43B-905F-C247-8150-3D5FC2574A1F}" type="slidenum">
              <a:rPr lang="en-GB"/>
              <a:pPr>
                <a:defRPr/>
              </a:pPr>
              <a:t>‹n.›</a:t>
            </a:fld>
            <a:endParaRPr lang="en-GB"/>
          </a:p>
        </p:txBody>
      </p:sp>
    </p:spTree>
    <p:extLst>
      <p:ext uri="{BB962C8B-B14F-4D97-AF65-F5344CB8AC3E}">
        <p14:creationId xmlns:p14="http://schemas.microsoft.com/office/powerpoint/2010/main" val="46713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E956D02-5BF6-304E-BD95-3736432093C7}" type="datetime1">
              <a:rPr lang="en-US"/>
              <a:pPr>
                <a:defRPr/>
              </a:pPr>
              <a:t>08/10/20</a:t>
            </a:fld>
            <a:endParaRPr lang="en-GB"/>
          </a:p>
        </p:txBody>
      </p:sp>
      <p:sp>
        <p:nvSpPr>
          <p:cNvPr id="6" name="Segnaposto piè di pagina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2181EFAE-AD4F-274A-A85B-5D8B87996DF8}" type="slidenum">
              <a:rPr lang="en-GB"/>
              <a:pPr>
                <a:defRPr/>
              </a:pPr>
              <a:t>‹n.›</a:t>
            </a:fld>
            <a:endParaRPr lang="en-GB"/>
          </a:p>
        </p:txBody>
      </p:sp>
    </p:spTree>
    <p:extLst>
      <p:ext uri="{BB962C8B-B14F-4D97-AF65-F5344CB8AC3E}">
        <p14:creationId xmlns:p14="http://schemas.microsoft.com/office/powerpoint/2010/main" val="8114755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lvl1pPr>
              <a:defRPr/>
            </a:lvl1pPr>
          </a:lstStyle>
          <a:p>
            <a:pPr>
              <a:defRPr/>
            </a:pPr>
            <a:fld id="{3FD510CE-6CFE-B445-88F4-2F9DFBB26612}" type="datetime1">
              <a:rPr lang="en-US"/>
              <a:pPr>
                <a:defRPr/>
              </a:pPr>
              <a:t>08/10/20</a:t>
            </a:fld>
            <a:endParaRPr lang="en-GB"/>
          </a:p>
        </p:txBody>
      </p:sp>
      <p:sp>
        <p:nvSpPr>
          <p:cNvPr id="5" name="Segnaposto piè di pagina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FC047C9A-71BA-9243-8BC4-3B39D7302994}" type="slidenum">
              <a:rPr lang="en-GB"/>
              <a:pPr>
                <a:defRPr/>
              </a:pPr>
              <a:t>‹n.›</a:t>
            </a:fld>
            <a:endParaRPr lang="en-GB"/>
          </a:p>
        </p:txBody>
      </p:sp>
    </p:spTree>
    <p:extLst>
      <p:ext uri="{BB962C8B-B14F-4D97-AF65-F5344CB8AC3E}">
        <p14:creationId xmlns:p14="http://schemas.microsoft.com/office/powerpoint/2010/main" val="3939657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lvl1pPr>
              <a:defRPr/>
            </a:lvl1pPr>
          </a:lstStyle>
          <a:p>
            <a:pPr>
              <a:defRPr/>
            </a:pPr>
            <a:fld id="{19794596-E808-FE4D-AA3C-143380ABAA10}" type="datetime1">
              <a:rPr lang="en-US"/>
              <a:pPr>
                <a:defRPr/>
              </a:pPr>
              <a:t>08/10/20</a:t>
            </a:fld>
            <a:endParaRPr lang="en-GB"/>
          </a:p>
        </p:txBody>
      </p:sp>
      <p:sp>
        <p:nvSpPr>
          <p:cNvPr id="5" name="Segnaposto piè di pagina 4"/>
          <p:cNvSpPr>
            <a:spLocks noGrp="1"/>
          </p:cNvSpPr>
          <p:nvPr>
            <p:ph type="ftr" sz="quarter" idx="11"/>
          </p:nvPr>
        </p:nvSpPr>
        <p:spPr/>
        <p:txBody>
          <a:bodyPr/>
          <a:lstStyle>
            <a:lvl1pPr>
              <a:defRPr/>
            </a:lvl1pPr>
          </a:lstStyle>
          <a:p>
            <a:pPr>
              <a:defRPr/>
            </a:pPr>
            <a:endParaRPr lang="en-GB">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A0F043D3-F197-584B-80CC-1DB230C26EE3}" type="slidenum">
              <a:rPr lang="en-GB"/>
              <a:pPr>
                <a:defRPr/>
              </a:pPr>
              <a:t>‹n.›</a:t>
            </a:fld>
            <a:endParaRPr lang="en-GB"/>
          </a:p>
        </p:txBody>
      </p:sp>
    </p:spTree>
    <p:extLst>
      <p:ext uri="{BB962C8B-B14F-4D97-AF65-F5344CB8AC3E}">
        <p14:creationId xmlns:p14="http://schemas.microsoft.com/office/powerpoint/2010/main" val="3999907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 name="Segnaposto data 2"/>
          <p:cNvSpPr>
            <a:spLocks noGrp="1"/>
          </p:cNvSpPr>
          <p:nvPr>
            <p:ph type="dt" sz="half" idx="10"/>
          </p:nvPr>
        </p:nvSpPr>
        <p:spPr>
          <a:xfrm>
            <a:off x="685800" y="6248400"/>
            <a:ext cx="1905000" cy="457200"/>
          </a:xfrm>
        </p:spPr>
        <p:txBody>
          <a:bodyPr/>
          <a:lstStyle>
            <a:lvl1pPr>
              <a:defRPr/>
            </a:lvl1pPr>
          </a:lstStyle>
          <a:p>
            <a:endParaRPr lang="it-IT"/>
          </a:p>
        </p:txBody>
      </p:sp>
      <p:sp>
        <p:nvSpPr>
          <p:cNvPr id="4" name="Segnaposto piè di pagina 3"/>
          <p:cNvSpPr>
            <a:spLocks noGrp="1"/>
          </p:cNvSpPr>
          <p:nvPr>
            <p:ph type="ftr" sz="quarter" idx="11"/>
          </p:nvPr>
        </p:nvSpPr>
        <p:spPr>
          <a:xfrm>
            <a:off x="3124200" y="6248400"/>
            <a:ext cx="2895600" cy="457200"/>
          </a:xfrm>
        </p:spPr>
        <p:txBody>
          <a:bodyPr/>
          <a:lstStyle>
            <a:lvl1pPr>
              <a:defRPr/>
            </a:lvl1p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a:xfrm>
            <a:off x="6553200" y="6248400"/>
            <a:ext cx="1905000" cy="457200"/>
          </a:xfrm>
        </p:spPr>
        <p:txBody>
          <a:bodyPr/>
          <a:lstStyle>
            <a:lvl1pPr>
              <a:defRPr/>
            </a:lvl1pPr>
          </a:lstStyle>
          <a:p>
            <a:fld id="{5489AF63-A02E-1E4A-ABCF-47848989B3AF}" type="slidenum">
              <a:rPr lang="it-IT"/>
              <a:pPr/>
              <a:t>‹n.›</a:t>
            </a:fld>
            <a:endParaRPr lang="it-IT"/>
          </a:p>
        </p:txBody>
      </p:sp>
    </p:spTree>
    <p:extLst>
      <p:ext uri="{BB962C8B-B14F-4D97-AF65-F5344CB8AC3E}">
        <p14:creationId xmlns:p14="http://schemas.microsoft.com/office/powerpoint/2010/main" val="27187790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1C746E0-B874-2644-A17E-52EE43982F44}"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9665731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4F121B9-F1A7-6448-953B-C6D041BBB804}"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1227903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367A670E-3EFA-7542-A7CD-CD39CAE35BB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248687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CC7A0555-C9B8-0F40-ACA7-6C7DFE428180}" type="slidenum">
              <a:rPr lang="it-IT"/>
              <a:pPr>
                <a:defRPr/>
              </a:pPr>
              <a:t>‹n.›</a:t>
            </a:fld>
            <a:endParaRPr lang="it-IT"/>
          </a:p>
        </p:txBody>
      </p:sp>
    </p:spTree>
    <p:extLst>
      <p:ext uri="{BB962C8B-B14F-4D97-AF65-F5344CB8AC3E}">
        <p14:creationId xmlns:p14="http://schemas.microsoft.com/office/powerpoint/2010/main" val="26981932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B575F221-CEB9-8C41-9599-9E3382A4B8DB}"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6760212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848C9D70-D0D0-E748-9F5F-9905CD04808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221791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C5A26FD2-C246-8642-86A2-914F9834A6B7}"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5049892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B8EA6515-0DFD-6845-A536-FA146C76949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271326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017BD93-C1ED-2F4E-A0E5-A352F9CE968C}"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8446943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2CC0554F-3484-5D4D-BCD8-6C1F14C1104C}"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899263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8490D2E-92B5-1A44-BBCE-B6A1DF564702}"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2508867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en-US"/>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14844EDD-1B12-A946-9F75-6A3BFD147013}"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1954130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 name="Segnaposto data 2"/>
          <p:cNvSpPr>
            <a:spLocks noGrp="1"/>
          </p:cNvSpPr>
          <p:nvPr>
            <p:ph type="dt" sz="half" idx="10"/>
          </p:nvPr>
        </p:nvSpPr>
        <p:spPr>
          <a:xfrm>
            <a:off x="685800" y="6248400"/>
            <a:ext cx="1905000" cy="457200"/>
          </a:xfrm>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a:xfrm>
            <a:off x="3124200" y="6248400"/>
            <a:ext cx="2895600" cy="457200"/>
          </a:xfrm>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a:xfrm>
            <a:off x="6553200" y="6248400"/>
            <a:ext cx="1905000" cy="457200"/>
          </a:xfrm>
        </p:spPr>
        <p:txBody>
          <a:bodyPr/>
          <a:lstStyle>
            <a:lvl1pPr>
              <a:defRPr/>
            </a:lvl1pPr>
          </a:lstStyle>
          <a:p>
            <a:fld id="{2AB4E0A9-5C50-CF48-B69D-BE84B783F521}"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1409820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36EB43-F1E7-EB4F-BC20-40438229DF7F}"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197243332"/>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8E3C2A47-FBFB-2545-B42E-62CA943DEBF0}" type="slidenum">
              <a:rPr lang="it-IT"/>
              <a:pPr>
                <a:defRPr/>
              </a:pPr>
              <a:t>‹n.›</a:t>
            </a:fld>
            <a:endParaRPr lang="it-IT"/>
          </a:p>
        </p:txBody>
      </p:sp>
    </p:spTree>
    <p:extLst>
      <p:ext uri="{BB962C8B-B14F-4D97-AF65-F5344CB8AC3E}">
        <p14:creationId xmlns:p14="http://schemas.microsoft.com/office/powerpoint/2010/main" val="3931588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DBA58D-3A18-3C4E-AC9F-004B5127041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674262183"/>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414814-515C-EC45-B7D4-D7C3665ABCE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80530146"/>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3EAD8A-18DF-3646-83AF-1CAE51479C0F}"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525791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Rectangle 4"/>
          <p:cNvSpPr>
            <a:spLocks noGrp="1" noChangeArrowheads="1"/>
          </p:cNvSpPr>
          <p:nvPr>
            <p:ph type="dt" sz="half" idx="10"/>
          </p:nvPr>
        </p:nvSpPr>
        <p:spPr/>
        <p:txBody>
          <a:bodyPr/>
          <a:lstStyle>
            <a:lvl1pPr>
              <a:defRPr>
                <a:ea typeface="MS PGothic"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ea typeface="MS PGothic"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a typeface="MS PGothic" charset="0"/>
              </a:defRPr>
            </a:lvl1pPr>
          </a:lstStyle>
          <a:p>
            <a:pPr>
              <a:defRPr/>
            </a:pPr>
            <a:fld id="{51133042-7DAD-9843-B76A-679712BFB98D}" type="slidenum">
              <a:rPr lang="it-IT"/>
              <a:pPr>
                <a:defRPr/>
              </a:pPr>
              <a:t>‹n.›</a:t>
            </a:fld>
            <a:endParaRPr lang="it-IT"/>
          </a:p>
        </p:txBody>
      </p:sp>
    </p:spTree>
    <p:extLst>
      <p:ext uri="{BB962C8B-B14F-4D97-AF65-F5344CB8AC3E}">
        <p14:creationId xmlns:p14="http://schemas.microsoft.com/office/powerpoint/2010/main" val="21626612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p:txBody>
          <a:bodyPr/>
          <a:lstStyle>
            <a:lvl1pPr>
              <a:defRPr>
                <a:ea typeface="MS PGothic"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ea typeface="MS PGothic"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a typeface="MS PGothic" charset="0"/>
              </a:defRPr>
            </a:lvl1pPr>
          </a:lstStyle>
          <a:p>
            <a:pPr>
              <a:defRPr/>
            </a:pPr>
            <a:fld id="{79FD1E84-1B97-D24D-B724-000C23C6BB81}" type="slidenum">
              <a:rPr lang="it-IT"/>
              <a:pPr>
                <a:defRPr/>
              </a:pPr>
              <a:t>‹n.›</a:t>
            </a:fld>
            <a:endParaRPr lang="it-IT"/>
          </a:p>
        </p:txBody>
      </p:sp>
    </p:spTree>
    <p:extLst>
      <p:ext uri="{BB962C8B-B14F-4D97-AF65-F5344CB8AC3E}">
        <p14:creationId xmlns:p14="http://schemas.microsoft.com/office/powerpoint/2010/main" val="19496404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p:txBody>
          <a:bodyPr/>
          <a:lstStyle>
            <a:lvl1pPr>
              <a:defRPr>
                <a:ea typeface="MS PGothic"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ea typeface="MS PGothic"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a typeface="MS PGothic" charset="0"/>
              </a:defRPr>
            </a:lvl1pPr>
          </a:lstStyle>
          <a:p>
            <a:pPr>
              <a:defRPr/>
            </a:pPr>
            <a:fld id="{BCA2989D-0CAD-F04C-8088-EBFF979679F1}" type="slidenum">
              <a:rPr lang="it-IT"/>
              <a:pPr>
                <a:defRPr/>
              </a:pPr>
              <a:t>‹n.›</a:t>
            </a:fld>
            <a:endParaRPr lang="it-IT"/>
          </a:p>
        </p:txBody>
      </p:sp>
    </p:spTree>
    <p:extLst>
      <p:ext uri="{BB962C8B-B14F-4D97-AF65-F5344CB8AC3E}">
        <p14:creationId xmlns:p14="http://schemas.microsoft.com/office/powerpoint/2010/main" val="29388447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4"/>
          <p:cNvSpPr>
            <a:spLocks noGrp="1" noChangeArrowheads="1"/>
          </p:cNvSpPr>
          <p:nvPr>
            <p:ph type="dt" sz="half" idx="10"/>
          </p:nvPr>
        </p:nvSpPr>
        <p:spPr/>
        <p:txBody>
          <a:bodyPr/>
          <a:lstStyle>
            <a:lvl1pPr>
              <a:defRPr>
                <a:ea typeface="MS PGothic" charset="0"/>
              </a:defRPr>
            </a:lvl1pPr>
          </a:lstStyle>
          <a:p>
            <a:pPr>
              <a:defRPr/>
            </a:pPr>
            <a:endParaRPr lang="it-IT"/>
          </a:p>
        </p:txBody>
      </p:sp>
      <p:sp>
        <p:nvSpPr>
          <p:cNvPr id="6" name="Rectangle 5"/>
          <p:cNvSpPr>
            <a:spLocks noGrp="1" noChangeArrowheads="1"/>
          </p:cNvSpPr>
          <p:nvPr>
            <p:ph type="ftr" sz="quarter" idx="11"/>
          </p:nvPr>
        </p:nvSpPr>
        <p:spPr/>
        <p:txBody>
          <a:bodyPr/>
          <a:lstStyle>
            <a:lvl1pPr>
              <a:defRPr>
                <a:ea typeface="MS PGothic" charset="0"/>
              </a:defRPr>
            </a:lvl1pPr>
          </a:lstStyle>
          <a:p>
            <a:pPr>
              <a:defRPr/>
            </a:pPr>
            <a:endParaRPr lang="it-IT"/>
          </a:p>
        </p:txBody>
      </p:sp>
      <p:sp>
        <p:nvSpPr>
          <p:cNvPr id="7" name="Rectangle 6"/>
          <p:cNvSpPr>
            <a:spLocks noGrp="1" noChangeArrowheads="1"/>
          </p:cNvSpPr>
          <p:nvPr>
            <p:ph type="sldNum" sz="quarter" idx="12"/>
          </p:nvPr>
        </p:nvSpPr>
        <p:spPr/>
        <p:txBody>
          <a:bodyPr/>
          <a:lstStyle>
            <a:lvl1pPr>
              <a:defRPr>
                <a:ea typeface="MS PGothic" charset="0"/>
              </a:defRPr>
            </a:lvl1pPr>
          </a:lstStyle>
          <a:p>
            <a:pPr>
              <a:defRPr/>
            </a:pPr>
            <a:fld id="{55172C12-91AF-FE4C-8ACC-FC9176C5B32E}" type="slidenum">
              <a:rPr lang="it-IT"/>
              <a:pPr>
                <a:defRPr/>
              </a:pPr>
              <a:t>‹n.›</a:t>
            </a:fld>
            <a:endParaRPr lang="it-IT"/>
          </a:p>
        </p:txBody>
      </p:sp>
    </p:spTree>
    <p:extLst>
      <p:ext uri="{BB962C8B-B14F-4D97-AF65-F5344CB8AC3E}">
        <p14:creationId xmlns:p14="http://schemas.microsoft.com/office/powerpoint/2010/main" val="26124620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4"/>
          <p:cNvSpPr>
            <a:spLocks noGrp="1" noChangeArrowheads="1"/>
          </p:cNvSpPr>
          <p:nvPr>
            <p:ph type="dt" sz="half" idx="10"/>
          </p:nvPr>
        </p:nvSpPr>
        <p:spPr/>
        <p:txBody>
          <a:bodyPr/>
          <a:lstStyle>
            <a:lvl1pPr>
              <a:defRPr>
                <a:ea typeface="MS PGothic" charset="0"/>
              </a:defRPr>
            </a:lvl1pPr>
          </a:lstStyle>
          <a:p>
            <a:pPr>
              <a:defRPr/>
            </a:pPr>
            <a:endParaRPr lang="it-IT"/>
          </a:p>
        </p:txBody>
      </p:sp>
      <p:sp>
        <p:nvSpPr>
          <p:cNvPr id="8" name="Rectangle 5"/>
          <p:cNvSpPr>
            <a:spLocks noGrp="1" noChangeArrowheads="1"/>
          </p:cNvSpPr>
          <p:nvPr>
            <p:ph type="ftr" sz="quarter" idx="11"/>
          </p:nvPr>
        </p:nvSpPr>
        <p:spPr/>
        <p:txBody>
          <a:bodyPr/>
          <a:lstStyle>
            <a:lvl1pPr>
              <a:defRPr>
                <a:ea typeface="MS PGothic" charset="0"/>
              </a:defRPr>
            </a:lvl1pPr>
          </a:lstStyle>
          <a:p>
            <a:pPr>
              <a:defRPr/>
            </a:pPr>
            <a:endParaRPr lang="it-IT"/>
          </a:p>
        </p:txBody>
      </p:sp>
      <p:sp>
        <p:nvSpPr>
          <p:cNvPr id="9" name="Rectangle 6"/>
          <p:cNvSpPr>
            <a:spLocks noGrp="1" noChangeArrowheads="1"/>
          </p:cNvSpPr>
          <p:nvPr>
            <p:ph type="sldNum" sz="quarter" idx="12"/>
          </p:nvPr>
        </p:nvSpPr>
        <p:spPr/>
        <p:txBody>
          <a:bodyPr/>
          <a:lstStyle>
            <a:lvl1pPr>
              <a:defRPr>
                <a:ea typeface="MS PGothic" charset="0"/>
              </a:defRPr>
            </a:lvl1pPr>
          </a:lstStyle>
          <a:p>
            <a:pPr>
              <a:defRPr/>
            </a:pPr>
            <a:fld id="{5EFC073B-9A3C-9A46-A25F-27223C6B336F}" type="slidenum">
              <a:rPr lang="it-IT"/>
              <a:pPr>
                <a:defRPr/>
              </a:pPr>
              <a:t>‹n.›</a:t>
            </a:fld>
            <a:endParaRPr lang="it-IT"/>
          </a:p>
        </p:txBody>
      </p:sp>
    </p:spTree>
    <p:extLst>
      <p:ext uri="{BB962C8B-B14F-4D97-AF65-F5344CB8AC3E}">
        <p14:creationId xmlns:p14="http://schemas.microsoft.com/office/powerpoint/2010/main" val="22295108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Rectangle 4"/>
          <p:cNvSpPr>
            <a:spLocks noGrp="1" noChangeArrowheads="1"/>
          </p:cNvSpPr>
          <p:nvPr>
            <p:ph type="dt" sz="half" idx="10"/>
          </p:nvPr>
        </p:nvSpPr>
        <p:spPr/>
        <p:txBody>
          <a:bodyPr/>
          <a:lstStyle>
            <a:lvl1pPr>
              <a:defRPr>
                <a:ea typeface="MS PGothic" charset="0"/>
              </a:defRPr>
            </a:lvl1pPr>
          </a:lstStyle>
          <a:p>
            <a:pPr>
              <a:defRPr/>
            </a:pPr>
            <a:endParaRPr lang="it-IT"/>
          </a:p>
        </p:txBody>
      </p:sp>
      <p:sp>
        <p:nvSpPr>
          <p:cNvPr id="4" name="Rectangle 5"/>
          <p:cNvSpPr>
            <a:spLocks noGrp="1" noChangeArrowheads="1"/>
          </p:cNvSpPr>
          <p:nvPr>
            <p:ph type="ftr" sz="quarter" idx="11"/>
          </p:nvPr>
        </p:nvSpPr>
        <p:spPr/>
        <p:txBody>
          <a:bodyPr/>
          <a:lstStyle>
            <a:lvl1pPr>
              <a:defRPr>
                <a:ea typeface="MS PGothic" charset="0"/>
              </a:defRPr>
            </a:lvl1pPr>
          </a:lstStyle>
          <a:p>
            <a:pPr>
              <a:defRPr/>
            </a:pPr>
            <a:endParaRPr lang="it-IT"/>
          </a:p>
        </p:txBody>
      </p:sp>
      <p:sp>
        <p:nvSpPr>
          <p:cNvPr id="5" name="Rectangle 6"/>
          <p:cNvSpPr>
            <a:spLocks noGrp="1" noChangeArrowheads="1"/>
          </p:cNvSpPr>
          <p:nvPr>
            <p:ph type="sldNum" sz="quarter" idx="12"/>
          </p:nvPr>
        </p:nvSpPr>
        <p:spPr/>
        <p:txBody>
          <a:bodyPr/>
          <a:lstStyle>
            <a:lvl1pPr>
              <a:defRPr>
                <a:ea typeface="MS PGothic" charset="0"/>
              </a:defRPr>
            </a:lvl1pPr>
          </a:lstStyle>
          <a:p>
            <a:pPr>
              <a:defRPr/>
            </a:pPr>
            <a:fld id="{26F1515F-E1B9-FF44-81FB-7CEAB3C495AC}" type="slidenum">
              <a:rPr lang="it-IT"/>
              <a:pPr>
                <a:defRPr/>
              </a:pPr>
              <a:t>‹n.›</a:t>
            </a:fld>
            <a:endParaRPr lang="it-IT"/>
          </a:p>
        </p:txBody>
      </p:sp>
    </p:spTree>
    <p:extLst>
      <p:ext uri="{BB962C8B-B14F-4D97-AF65-F5344CB8AC3E}">
        <p14:creationId xmlns:p14="http://schemas.microsoft.com/office/powerpoint/2010/main" val="25593587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charset="0"/>
              </a:defRPr>
            </a:lvl1pPr>
          </a:lstStyle>
          <a:p>
            <a:pPr>
              <a:defRPr/>
            </a:pPr>
            <a:endParaRPr lang="it-IT"/>
          </a:p>
        </p:txBody>
      </p:sp>
      <p:sp>
        <p:nvSpPr>
          <p:cNvPr id="3" name="Rectangle 5"/>
          <p:cNvSpPr>
            <a:spLocks noGrp="1" noChangeArrowheads="1"/>
          </p:cNvSpPr>
          <p:nvPr>
            <p:ph type="ftr" sz="quarter" idx="11"/>
          </p:nvPr>
        </p:nvSpPr>
        <p:spPr/>
        <p:txBody>
          <a:bodyPr/>
          <a:lstStyle>
            <a:lvl1pPr>
              <a:defRPr>
                <a:ea typeface="MS PGothic" charset="0"/>
              </a:defRPr>
            </a:lvl1pPr>
          </a:lstStyle>
          <a:p>
            <a:pPr>
              <a:defRPr/>
            </a:pPr>
            <a:endParaRPr lang="it-IT"/>
          </a:p>
        </p:txBody>
      </p:sp>
      <p:sp>
        <p:nvSpPr>
          <p:cNvPr id="4" name="Rectangle 6"/>
          <p:cNvSpPr>
            <a:spLocks noGrp="1" noChangeArrowheads="1"/>
          </p:cNvSpPr>
          <p:nvPr>
            <p:ph type="sldNum" sz="quarter" idx="12"/>
          </p:nvPr>
        </p:nvSpPr>
        <p:spPr/>
        <p:txBody>
          <a:bodyPr/>
          <a:lstStyle>
            <a:lvl1pPr>
              <a:defRPr>
                <a:ea typeface="MS PGothic" charset="0"/>
              </a:defRPr>
            </a:lvl1pPr>
          </a:lstStyle>
          <a:p>
            <a:pPr>
              <a:defRPr/>
            </a:pPr>
            <a:fld id="{D69A7D37-C38E-2945-B027-B3CEF490F261}" type="slidenum">
              <a:rPr lang="it-IT"/>
              <a:pPr>
                <a:defRPr/>
              </a:pPr>
              <a:t>‹n.›</a:t>
            </a:fld>
            <a:endParaRPr lang="it-IT"/>
          </a:p>
        </p:txBody>
      </p:sp>
    </p:spTree>
    <p:extLst>
      <p:ext uri="{BB962C8B-B14F-4D97-AF65-F5344CB8AC3E}">
        <p14:creationId xmlns:p14="http://schemas.microsoft.com/office/powerpoint/2010/main" val="3702963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B1365FF3-E24D-BF4A-AF48-D85D65B68726}" type="slidenum">
              <a:rPr lang="it-IT"/>
              <a:pPr>
                <a:defRPr/>
              </a:pPr>
              <a:t>‹n.›</a:t>
            </a:fld>
            <a:endParaRPr lang="it-IT"/>
          </a:p>
        </p:txBody>
      </p:sp>
    </p:spTree>
    <p:extLst>
      <p:ext uri="{BB962C8B-B14F-4D97-AF65-F5344CB8AC3E}">
        <p14:creationId xmlns:p14="http://schemas.microsoft.com/office/powerpoint/2010/main" val="796336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p:txBody>
          <a:bodyPr/>
          <a:lstStyle>
            <a:lvl1pPr>
              <a:defRPr>
                <a:ea typeface="MS PGothic" charset="0"/>
              </a:defRPr>
            </a:lvl1pPr>
          </a:lstStyle>
          <a:p>
            <a:pPr>
              <a:defRPr/>
            </a:pPr>
            <a:endParaRPr lang="it-IT"/>
          </a:p>
        </p:txBody>
      </p:sp>
      <p:sp>
        <p:nvSpPr>
          <p:cNvPr id="6" name="Rectangle 5"/>
          <p:cNvSpPr>
            <a:spLocks noGrp="1" noChangeArrowheads="1"/>
          </p:cNvSpPr>
          <p:nvPr>
            <p:ph type="ftr" sz="quarter" idx="11"/>
          </p:nvPr>
        </p:nvSpPr>
        <p:spPr/>
        <p:txBody>
          <a:bodyPr/>
          <a:lstStyle>
            <a:lvl1pPr>
              <a:defRPr>
                <a:ea typeface="MS PGothic" charset="0"/>
              </a:defRPr>
            </a:lvl1pPr>
          </a:lstStyle>
          <a:p>
            <a:pPr>
              <a:defRPr/>
            </a:pPr>
            <a:endParaRPr lang="it-IT"/>
          </a:p>
        </p:txBody>
      </p:sp>
      <p:sp>
        <p:nvSpPr>
          <p:cNvPr id="7" name="Rectangle 6"/>
          <p:cNvSpPr>
            <a:spLocks noGrp="1" noChangeArrowheads="1"/>
          </p:cNvSpPr>
          <p:nvPr>
            <p:ph type="sldNum" sz="quarter" idx="12"/>
          </p:nvPr>
        </p:nvSpPr>
        <p:spPr/>
        <p:txBody>
          <a:bodyPr/>
          <a:lstStyle>
            <a:lvl1pPr>
              <a:defRPr>
                <a:ea typeface="MS PGothic" charset="0"/>
              </a:defRPr>
            </a:lvl1pPr>
          </a:lstStyle>
          <a:p>
            <a:pPr>
              <a:defRPr/>
            </a:pPr>
            <a:fld id="{2F4EDFBF-81A4-D141-B824-B2F12ABFB678}" type="slidenum">
              <a:rPr lang="it-IT"/>
              <a:pPr>
                <a:defRPr/>
              </a:pPr>
              <a:t>‹n.›</a:t>
            </a:fld>
            <a:endParaRPr lang="it-IT"/>
          </a:p>
        </p:txBody>
      </p:sp>
    </p:spTree>
    <p:extLst>
      <p:ext uri="{BB962C8B-B14F-4D97-AF65-F5344CB8AC3E}">
        <p14:creationId xmlns:p14="http://schemas.microsoft.com/office/powerpoint/2010/main" val="17847520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p:txBody>
          <a:bodyPr/>
          <a:lstStyle>
            <a:lvl1pPr>
              <a:defRPr>
                <a:ea typeface="MS PGothic" charset="0"/>
              </a:defRPr>
            </a:lvl1pPr>
          </a:lstStyle>
          <a:p>
            <a:pPr>
              <a:defRPr/>
            </a:pPr>
            <a:endParaRPr lang="it-IT"/>
          </a:p>
        </p:txBody>
      </p:sp>
      <p:sp>
        <p:nvSpPr>
          <p:cNvPr id="6" name="Rectangle 5"/>
          <p:cNvSpPr>
            <a:spLocks noGrp="1" noChangeArrowheads="1"/>
          </p:cNvSpPr>
          <p:nvPr>
            <p:ph type="ftr" sz="quarter" idx="11"/>
          </p:nvPr>
        </p:nvSpPr>
        <p:spPr/>
        <p:txBody>
          <a:bodyPr/>
          <a:lstStyle>
            <a:lvl1pPr>
              <a:defRPr>
                <a:ea typeface="MS PGothic" charset="0"/>
              </a:defRPr>
            </a:lvl1pPr>
          </a:lstStyle>
          <a:p>
            <a:pPr>
              <a:defRPr/>
            </a:pPr>
            <a:endParaRPr lang="it-IT"/>
          </a:p>
        </p:txBody>
      </p:sp>
      <p:sp>
        <p:nvSpPr>
          <p:cNvPr id="7" name="Rectangle 6"/>
          <p:cNvSpPr>
            <a:spLocks noGrp="1" noChangeArrowheads="1"/>
          </p:cNvSpPr>
          <p:nvPr>
            <p:ph type="sldNum" sz="quarter" idx="12"/>
          </p:nvPr>
        </p:nvSpPr>
        <p:spPr/>
        <p:txBody>
          <a:bodyPr/>
          <a:lstStyle>
            <a:lvl1pPr>
              <a:defRPr>
                <a:ea typeface="MS PGothic" charset="0"/>
              </a:defRPr>
            </a:lvl1pPr>
          </a:lstStyle>
          <a:p>
            <a:pPr>
              <a:defRPr/>
            </a:pPr>
            <a:fld id="{2C3E69F7-9C1E-B64C-8033-3E03C7A934EE}" type="slidenum">
              <a:rPr lang="it-IT"/>
              <a:pPr>
                <a:defRPr/>
              </a:pPr>
              <a:t>‹n.›</a:t>
            </a:fld>
            <a:endParaRPr lang="it-IT"/>
          </a:p>
        </p:txBody>
      </p:sp>
    </p:spTree>
    <p:extLst>
      <p:ext uri="{BB962C8B-B14F-4D97-AF65-F5344CB8AC3E}">
        <p14:creationId xmlns:p14="http://schemas.microsoft.com/office/powerpoint/2010/main" val="8133268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p:txBody>
          <a:bodyPr/>
          <a:lstStyle>
            <a:lvl1pPr>
              <a:defRPr>
                <a:ea typeface="MS PGothic"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ea typeface="MS PGothic"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a typeface="MS PGothic" charset="0"/>
              </a:defRPr>
            </a:lvl1pPr>
          </a:lstStyle>
          <a:p>
            <a:pPr>
              <a:defRPr/>
            </a:pPr>
            <a:fld id="{1FF071CD-EEC9-7142-9619-B978366EBB6C}" type="slidenum">
              <a:rPr lang="it-IT"/>
              <a:pPr>
                <a:defRPr/>
              </a:pPr>
              <a:t>‹n.›</a:t>
            </a:fld>
            <a:endParaRPr lang="it-IT"/>
          </a:p>
        </p:txBody>
      </p:sp>
    </p:spTree>
    <p:extLst>
      <p:ext uri="{BB962C8B-B14F-4D97-AF65-F5344CB8AC3E}">
        <p14:creationId xmlns:p14="http://schemas.microsoft.com/office/powerpoint/2010/main" val="22297388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p:txBody>
          <a:bodyPr/>
          <a:lstStyle>
            <a:lvl1pPr>
              <a:defRPr>
                <a:ea typeface="MS PGothic"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ea typeface="MS PGothic"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a typeface="MS PGothic" charset="0"/>
              </a:defRPr>
            </a:lvl1pPr>
          </a:lstStyle>
          <a:p>
            <a:pPr>
              <a:defRPr/>
            </a:pPr>
            <a:fld id="{CA9A14F3-A49C-CB43-B3B7-4D358D2F5E4B}" type="slidenum">
              <a:rPr lang="it-IT"/>
              <a:pPr>
                <a:defRPr/>
              </a:pPr>
              <a:t>‹n.›</a:t>
            </a:fld>
            <a:endParaRPr lang="it-IT"/>
          </a:p>
        </p:txBody>
      </p:sp>
    </p:spTree>
    <p:extLst>
      <p:ext uri="{BB962C8B-B14F-4D97-AF65-F5344CB8AC3E}">
        <p14:creationId xmlns:p14="http://schemas.microsoft.com/office/powerpoint/2010/main" val="7477573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 name="Rectangle 4"/>
          <p:cNvSpPr>
            <a:spLocks noGrp="1" noChangeArrowheads="1"/>
          </p:cNvSpPr>
          <p:nvPr>
            <p:ph type="dt" sz="half" idx="10"/>
          </p:nvPr>
        </p:nvSpPr>
        <p:spPr/>
        <p:txBody>
          <a:bodyPr/>
          <a:lstStyle>
            <a:lvl1pPr>
              <a:defRPr>
                <a:ea typeface="MS PGothic" charset="0"/>
              </a:defRPr>
            </a:lvl1pPr>
          </a:lstStyle>
          <a:p>
            <a:pPr>
              <a:defRPr/>
            </a:pPr>
            <a:endParaRPr lang="it-IT"/>
          </a:p>
        </p:txBody>
      </p:sp>
      <p:sp>
        <p:nvSpPr>
          <p:cNvPr id="4" name="Rectangle 5"/>
          <p:cNvSpPr>
            <a:spLocks noGrp="1" noChangeArrowheads="1"/>
          </p:cNvSpPr>
          <p:nvPr>
            <p:ph type="ftr" sz="quarter" idx="11"/>
          </p:nvPr>
        </p:nvSpPr>
        <p:spPr/>
        <p:txBody>
          <a:bodyPr/>
          <a:lstStyle>
            <a:lvl1pPr>
              <a:defRPr>
                <a:ea typeface="MS PGothic" charset="0"/>
              </a:defRPr>
            </a:lvl1pPr>
          </a:lstStyle>
          <a:p>
            <a:pPr>
              <a:defRPr/>
            </a:pPr>
            <a:endParaRPr lang="it-IT"/>
          </a:p>
        </p:txBody>
      </p:sp>
      <p:sp>
        <p:nvSpPr>
          <p:cNvPr id="5" name="Rectangle 6"/>
          <p:cNvSpPr>
            <a:spLocks noGrp="1" noChangeArrowheads="1"/>
          </p:cNvSpPr>
          <p:nvPr>
            <p:ph type="sldNum" sz="quarter" idx="12"/>
          </p:nvPr>
        </p:nvSpPr>
        <p:spPr/>
        <p:txBody>
          <a:bodyPr/>
          <a:lstStyle>
            <a:lvl1pPr>
              <a:defRPr>
                <a:ea typeface="MS PGothic" charset="0"/>
              </a:defRPr>
            </a:lvl1pPr>
          </a:lstStyle>
          <a:p>
            <a:pPr>
              <a:defRPr/>
            </a:pPr>
            <a:fld id="{DA21B354-D027-044E-96F1-E9A696C3997B}" type="slidenum">
              <a:rPr lang="it-IT"/>
              <a:pPr>
                <a:defRPr/>
              </a:pPr>
              <a:t>‹n.›</a:t>
            </a:fld>
            <a:endParaRPr lang="it-IT"/>
          </a:p>
        </p:txBody>
      </p:sp>
    </p:spTree>
    <p:extLst>
      <p:ext uri="{BB962C8B-B14F-4D97-AF65-F5344CB8AC3E}">
        <p14:creationId xmlns:p14="http://schemas.microsoft.com/office/powerpoint/2010/main" val="1099014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verTx">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stile</a:t>
            </a:r>
            <a:endParaRPr lang="en-US"/>
          </a:p>
        </p:txBody>
      </p:sp>
      <p:sp>
        <p:nvSpPr>
          <p:cNvPr id="3" name="Segnaposto contenuto 2"/>
          <p:cNvSpPr>
            <a:spLocks noGrp="1"/>
          </p:cNvSpPr>
          <p:nvPr>
            <p:ph sz="half" idx="1"/>
          </p:nvPr>
        </p:nvSpPr>
        <p:spPr>
          <a:xfrm>
            <a:off x="685800" y="1981200"/>
            <a:ext cx="7772400" cy="19812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685800" y="4114800"/>
            <a:ext cx="7772400" cy="19812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4A54F08-05CD-8E4F-A637-D0C72E363B7C}" type="slidenum">
              <a:rPr lang="it-IT"/>
              <a:pPr>
                <a:defRPr/>
              </a:pPr>
              <a:t>‹n.›</a:t>
            </a:fld>
            <a:endParaRPr lang="it-IT"/>
          </a:p>
        </p:txBody>
      </p:sp>
    </p:spTree>
    <p:extLst>
      <p:ext uri="{BB962C8B-B14F-4D97-AF65-F5344CB8AC3E}">
        <p14:creationId xmlns:p14="http://schemas.microsoft.com/office/powerpoint/2010/main" val="1448758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6DF905-6B6A-AF42-B6B8-DD68D67747A2}"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8920553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06F09-8326-4F45-9D12-0897BFB61E8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5885507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940A48-0866-9F4C-8BBD-74E75C0167C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7920023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BC72F9-C307-2644-8055-E0871D5F6BAC}"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053846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407B1FB-D36F-F14B-9ED0-7301E1528C12}" type="slidenum">
              <a:rPr lang="it-IT"/>
              <a:pPr>
                <a:defRPr/>
              </a:pPr>
              <a:t>‹n.›</a:t>
            </a:fld>
            <a:endParaRPr lang="it-IT"/>
          </a:p>
        </p:txBody>
      </p:sp>
    </p:spTree>
    <p:extLst>
      <p:ext uri="{BB962C8B-B14F-4D97-AF65-F5344CB8AC3E}">
        <p14:creationId xmlns:p14="http://schemas.microsoft.com/office/powerpoint/2010/main" val="39700664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2B0F3B-923C-7843-A47B-BFE13923184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5399745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3260B8-B59A-2D4A-8377-51BEA3D158D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3213012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3482B9-CCB0-B24D-8D33-9874AE7BFB6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814938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DC3EA1-6FE7-874E-A545-ECE415961FE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1472606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118017-0BD8-E243-9E8E-8427E19DA78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6029301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B8D4E3-890D-924D-9C97-6A3BF156903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0919868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C1B296-83D9-0E47-925C-10823AC811DF}"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1633240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8FBC69-74BC-4C47-9132-B80C86247B1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90453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7B9F347-56DD-1F4D-9951-2C57F26AFF2C}" type="slidenum">
              <a:rPr lang="it-IT"/>
              <a:pPr>
                <a:defRPr/>
              </a:pPr>
              <a:t>‹n.›</a:t>
            </a:fld>
            <a:endParaRPr lang="it-IT"/>
          </a:p>
        </p:txBody>
      </p:sp>
    </p:spTree>
    <p:extLst>
      <p:ext uri="{BB962C8B-B14F-4D97-AF65-F5344CB8AC3E}">
        <p14:creationId xmlns:p14="http://schemas.microsoft.com/office/powerpoint/2010/main" val="21899338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slideLayout" Target="../slideLayouts/slideLayout74.xml"/><Relationship Id="rId13" Type="http://schemas.openxmlformats.org/officeDocument/2006/relationships/slideLayout" Target="../slideLayouts/slideLayout75.xml"/><Relationship Id="rId14" Type="http://schemas.openxmlformats.org/officeDocument/2006/relationships/theme" Target="../theme/theme7.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6.xml"/><Relationship Id="rId12" Type="http://schemas.openxmlformats.org/officeDocument/2006/relationships/slideLayout" Target="../slideLayouts/slideLayout87.xml"/><Relationship Id="rId13" Type="http://schemas.openxmlformats.org/officeDocument/2006/relationships/theme" Target="../theme/theme8.xml"/><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9" Type="http://schemas.openxmlformats.org/officeDocument/2006/relationships/slideLayout" Target="../slideLayouts/slideLayout84.xml"/><Relationship Id="rId10"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56250859-C004-B746-88FF-BB44F60EAA9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461FDC6D-E3AF-6F40-8950-6EFEAA5BB54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622C0C4B-45DC-314C-BA9B-E36BABB5CF9A}"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40773643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endParaRPr lang="en-GB"/>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78CA564D-ED44-8F48-89E4-F454B470153A}" type="datetime1">
              <a:rPr lang="en-US"/>
              <a:pPr>
                <a:defRPr/>
              </a:pPr>
              <a:t>08/10/20</a:t>
            </a:fld>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F5A9A2A7-BB09-FD47-9CB4-6E33A8694ED3}" type="slidenum">
              <a:rPr lang="en-GB"/>
              <a:pPr>
                <a:defRPr/>
              </a:pPr>
              <a:t>‹n.›</a:t>
            </a:fld>
            <a:endParaRPr lang="en-GB"/>
          </a:p>
        </p:txBody>
      </p:sp>
    </p:spTree>
    <p:extLst>
      <p:ext uri="{BB962C8B-B14F-4D97-AF65-F5344CB8AC3E}">
        <p14:creationId xmlns:p14="http://schemas.microsoft.com/office/powerpoint/2010/main" val="1753988455"/>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it-IT"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38440D61-B958-7B47-8BA2-CFCC4F3DF784}" type="slidenum">
              <a:rPr lang="it-IT" smtClean="0">
                <a:solidFill>
                  <a:srgbClr val="000000"/>
                </a:solidFill>
              </a:rPr>
              <a:pPr/>
              <a:t>‹n.›</a:t>
            </a:fld>
            <a:endParaRPr lang="it-IT" smtClean="0">
              <a:solidFill>
                <a:srgbClr val="000000"/>
              </a:solidFill>
            </a:endParaRPr>
          </a:p>
        </p:txBody>
      </p:sp>
    </p:spTree>
    <p:extLst>
      <p:ext uri="{BB962C8B-B14F-4D97-AF65-F5344CB8AC3E}">
        <p14:creationId xmlns:p14="http://schemas.microsoft.com/office/powerpoint/2010/main" val="2629873401"/>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it-IT">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it-IT">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1F6CDFC6-5EA7-F541-9109-78D48A7E71E7}" type="slidenum">
              <a:rPr lang="it-IT">
                <a:solidFill>
                  <a:srgbClr val="000000"/>
                </a:solidFill>
                <a:latin typeface="Arial" charset="0"/>
                <a:ea typeface="ＭＳ Ｐゴシック" charset="-128"/>
                <a:cs typeface="ＭＳ Ｐゴシック" charset="-128"/>
              </a:rPr>
              <a:pPr>
                <a:defRPr/>
              </a:pPr>
              <a:t>‹n.›</a:t>
            </a:fld>
            <a:endParaRPr lang="it-IT">
              <a:solidFill>
                <a:srgbClr val="000000"/>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375862215"/>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78541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854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0"/>
                <a:cs typeface="+mn-cs"/>
              </a:defRPr>
            </a:lvl1pPr>
          </a:lstStyle>
          <a:p>
            <a:pPr>
              <a:defRPr/>
            </a:pPr>
            <a:endParaRPr lang="it-IT">
              <a:latin typeface="Arial" charset="0"/>
            </a:endParaRPr>
          </a:p>
        </p:txBody>
      </p:sp>
      <p:sp>
        <p:nvSpPr>
          <p:cNvPr id="7854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0"/>
                <a:cs typeface="+mn-cs"/>
              </a:defRPr>
            </a:lvl1pPr>
          </a:lstStyle>
          <a:p>
            <a:pPr>
              <a:defRPr/>
            </a:pPr>
            <a:endParaRPr lang="it-IT">
              <a:latin typeface="Arial" charset="0"/>
            </a:endParaRPr>
          </a:p>
        </p:txBody>
      </p:sp>
      <p:sp>
        <p:nvSpPr>
          <p:cNvPr id="78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0"/>
                <a:cs typeface="+mn-cs"/>
              </a:defRPr>
            </a:lvl1pPr>
          </a:lstStyle>
          <a:p>
            <a:pPr>
              <a:defRPr/>
            </a:pPr>
            <a:fld id="{7CE17A04-3E8B-1143-989A-1C9BE887F022}" type="slidenum">
              <a:rPr lang="it-IT">
                <a:latin typeface="Arial" charset="0"/>
              </a:rPr>
              <a:pPr>
                <a:defRPr/>
              </a:pPr>
              <a:t>‹n.›</a:t>
            </a:fld>
            <a:endParaRPr lang="it-IT">
              <a:latin typeface="Arial" charset="0"/>
            </a:endParaRPr>
          </a:p>
        </p:txBody>
      </p:sp>
    </p:spTree>
    <p:extLst>
      <p:ext uri="{BB962C8B-B14F-4D97-AF65-F5344CB8AC3E}">
        <p14:creationId xmlns:p14="http://schemas.microsoft.com/office/powerpoint/2010/main" val="3844492169"/>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 id="2147484420" r:id="rId12"/>
    <p:sldLayoutId id="2147484421"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78541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854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it-IT">
              <a:solidFill>
                <a:srgbClr val="000000"/>
              </a:solidFill>
              <a:latin typeface="Arial" charset="0"/>
            </a:endParaRPr>
          </a:p>
        </p:txBody>
      </p:sp>
      <p:sp>
        <p:nvSpPr>
          <p:cNvPr id="7854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it-IT">
              <a:solidFill>
                <a:srgbClr val="000000"/>
              </a:solidFill>
              <a:latin typeface="Arial" charset="0"/>
            </a:endParaRPr>
          </a:p>
        </p:txBody>
      </p:sp>
      <p:sp>
        <p:nvSpPr>
          <p:cNvPr id="78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14D3604F-B962-444D-B7A1-24059289C19D}" type="slidenum">
              <a:rPr lang="it-IT">
                <a:solidFill>
                  <a:srgbClr val="000000"/>
                </a:solidFill>
                <a:latin typeface="Arial" charset="0"/>
              </a:rPr>
              <a:pPr>
                <a:defRPr/>
              </a:pPr>
              <a:t>‹n.›</a:t>
            </a:fld>
            <a:endParaRPr lang="it-IT">
              <a:solidFill>
                <a:srgbClr val="000000"/>
              </a:solidFill>
              <a:latin typeface="Arial" charset="0"/>
            </a:endParaRPr>
          </a:p>
        </p:txBody>
      </p:sp>
    </p:spTree>
    <p:extLst>
      <p:ext uri="{BB962C8B-B14F-4D97-AF65-F5344CB8AC3E}">
        <p14:creationId xmlns:p14="http://schemas.microsoft.com/office/powerpoint/2010/main" val="1611671367"/>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 id="214748443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8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7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wmf"/><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8.jpeg"/><Relationship Id="rId1" Type="http://schemas.openxmlformats.org/officeDocument/2006/relationships/slideLayout" Target="../slideLayouts/slideLayout18.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18.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30.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 Id="rId1" Type="http://schemas.openxmlformats.org/officeDocument/2006/relationships/slideLayout" Target="../slideLayouts/slideLayout36.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9.xml"/><Relationship Id="rId3" Type="http://schemas.openxmlformats.org/officeDocument/2006/relationships/image" Target="../media/image7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1.xml"/><Relationship Id="rId3"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2.xml"/><Relationship Id="rId3" Type="http://schemas.openxmlformats.org/officeDocument/2006/relationships/image" Target="../media/image7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3.xml"/><Relationship Id="rId3" Type="http://schemas.openxmlformats.org/officeDocument/2006/relationships/image" Target="../media/image73.jpe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3.jpeg"/><Relationship Id="rId1" Type="http://schemas.openxmlformats.org/officeDocument/2006/relationships/slideLayout" Target="../slideLayouts/slideLayout59.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62.png"/><Relationship Id="rId5" Type="http://schemas.openxmlformats.org/officeDocument/2006/relationships/image" Target="../media/image51.png"/><Relationship Id="rId6" Type="http://schemas.openxmlformats.org/officeDocument/2006/relationships/image" Target="../media/image76.png"/><Relationship Id="rId7" Type="http://schemas.openxmlformats.org/officeDocument/2006/relationships/image" Target="../media/image77.png"/><Relationship Id="rId1" Type="http://schemas.openxmlformats.org/officeDocument/2006/relationships/slideLayout" Target="../slideLayouts/slideLayout59.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7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 Type="http://schemas.openxmlformats.org/officeDocument/2006/relationships/slideLayout" Target="../slideLayouts/slideLayout7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6.xml"/><Relationship Id="rId3" Type="http://schemas.openxmlformats.org/officeDocument/2006/relationships/image" Target="../media/image8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3.xml"/><Relationship Id="rId3" Type="http://schemas.openxmlformats.org/officeDocument/2006/relationships/image" Target="../media/image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47.xml"/><Relationship Id="rId2" Type="http://schemas.openxmlformats.org/officeDocument/2006/relationships/notesSlide" Target="../notesSlides/notesSlide5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57.xml"/><Relationship Id="rId3" Type="http://schemas.openxmlformats.org/officeDocument/2006/relationships/image" Target="../media/image8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9.xml"/><Relationship Id="rId3" Type="http://schemas.openxmlformats.org/officeDocument/2006/relationships/image" Target="../media/image8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0.xml"/><Relationship Id="rId3" Type="http://schemas.openxmlformats.org/officeDocument/2006/relationships/image" Target="../media/image8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1.xml"/><Relationship Id="rId3" Type="http://schemas.openxmlformats.org/officeDocument/2006/relationships/image" Target="../media/image8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2.xml"/><Relationship Id="rId3" Type="http://schemas.openxmlformats.org/officeDocument/2006/relationships/image" Target="../media/image8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3.xml"/><Relationship Id="rId3" Type="http://schemas.openxmlformats.org/officeDocument/2006/relationships/image" Target="../media/image9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emf"/><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8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ChangeArrowheads="1"/>
          </p:cNvSpPr>
          <p:nvPr/>
        </p:nvSpPr>
        <p:spPr bwMode="auto">
          <a:xfrm>
            <a:off x="0" y="2741433"/>
            <a:ext cx="9251950" cy="4431983"/>
          </a:xfrm>
          <a:prstGeom prst="rect">
            <a:avLst/>
          </a:prstGeom>
          <a:noFill/>
          <a:ln>
            <a:noFill/>
          </a:ln>
          <a:extLst/>
        </p:spPr>
        <p:txBody>
          <a:bodyPr>
            <a:spAutoFit/>
          </a:bodyPr>
          <a:lstStyle/>
          <a:p>
            <a:pPr algn="ctr"/>
            <a:endParaRPr lang="en-US" sz="1000" dirty="0">
              <a:solidFill>
                <a:srgbClr val="FF0000"/>
              </a:solidFill>
              <a:latin typeface="Comic Sans MS" charset="0"/>
            </a:endParaRPr>
          </a:p>
          <a:p>
            <a:pPr algn="ctr"/>
            <a:endParaRPr lang="it-IT" sz="1400" dirty="0" smtClean="0">
              <a:solidFill>
                <a:srgbClr val="FF0000"/>
              </a:solidFill>
              <a:latin typeface="Calibri"/>
              <a:cs typeface="Calibri"/>
            </a:endParaRPr>
          </a:p>
          <a:p>
            <a:pPr algn="ctr"/>
            <a:r>
              <a:rPr lang="it-IT" sz="4000" dirty="0">
                <a:solidFill>
                  <a:srgbClr val="0000FF"/>
                </a:solidFill>
                <a:latin typeface="Calibri"/>
                <a:cs typeface="Calibri"/>
              </a:rPr>
              <a:t>Le proposte di Energiaperlitalia</a:t>
            </a:r>
          </a:p>
          <a:p>
            <a:pPr algn="ctr"/>
            <a:endParaRPr lang="en-US" sz="2400" dirty="0">
              <a:solidFill>
                <a:srgbClr val="000090"/>
              </a:solidFill>
              <a:latin typeface="Calibri"/>
              <a:cs typeface="Calibri"/>
            </a:endParaRPr>
          </a:p>
          <a:p>
            <a:pPr algn="ctr"/>
            <a:r>
              <a:rPr lang="en-US" sz="4000" dirty="0">
                <a:solidFill>
                  <a:srgbClr val="000090"/>
                </a:solidFill>
                <a:latin typeface="Calibri"/>
                <a:cs typeface="Calibri"/>
              </a:rPr>
              <a:t>Vincenzo </a:t>
            </a:r>
            <a:r>
              <a:rPr lang="en-US" sz="4000" dirty="0" err="1">
                <a:solidFill>
                  <a:srgbClr val="000090"/>
                </a:solidFill>
                <a:latin typeface="Calibri"/>
                <a:cs typeface="Calibri"/>
              </a:rPr>
              <a:t>Balzani</a:t>
            </a:r>
            <a:endParaRPr lang="it-IT" sz="4000" dirty="0">
              <a:solidFill>
                <a:srgbClr val="FF0000"/>
              </a:solidFill>
              <a:latin typeface="Calibri"/>
              <a:cs typeface="Calibri"/>
            </a:endParaRPr>
          </a:p>
          <a:p>
            <a:pPr algn="ctr">
              <a:lnSpc>
                <a:spcPct val="50000"/>
              </a:lnSpc>
            </a:pPr>
            <a:endParaRPr lang="en-US" sz="1000" dirty="0">
              <a:solidFill>
                <a:srgbClr val="3333CC"/>
              </a:solidFill>
              <a:latin typeface="Calibri"/>
              <a:cs typeface="Calibri"/>
            </a:endParaRPr>
          </a:p>
          <a:p>
            <a:pPr algn="ctr"/>
            <a:r>
              <a:rPr lang="en-US" sz="2800" dirty="0" err="1" smtClean="0">
                <a:solidFill>
                  <a:srgbClr val="000000"/>
                </a:solidFill>
                <a:latin typeface="Calibri"/>
                <a:cs typeface="Calibri"/>
              </a:rPr>
              <a:t>Università</a:t>
            </a:r>
            <a:r>
              <a:rPr lang="en-US" sz="2800" dirty="0" smtClean="0">
                <a:solidFill>
                  <a:srgbClr val="000000"/>
                </a:solidFill>
                <a:latin typeface="Calibri"/>
                <a:cs typeface="Calibri"/>
              </a:rPr>
              <a:t> </a:t>
            </a:r>
            <a:r>
              <a:rPr lang="en-US" sz="2800" dirty="0">
                <a:solidFill>
                  <a:srgbClr val="000000"/>
                </a:solidFill>
                <a:latin typeface="Calibri"/>
                <a:cs typeface="Calibri"/>
              </a:rPr>
              <a:t>di </a:t>
            </a:r>
            <a:r>
              <a:rPr lang="en-US" sz="2800" dirty="0" smtClean="0">
                <a:solidFill>
                  <a:srgbClr val="000000"/>
                </a:solidFill>
                <a:latin typeface="Calibri"/>
                <a:cs typeface="Calibri"/>
              </a:rPr>
              <a:t>Bologna</a:t>
            </a:r>
            <a:endParaRPr lang="en-US" sz="2800" dirty="0">
              <a:solidFill>
                <a:srgbClr val="000000"/>
              </a:solidFill>
              <a:latin typeface="Calibri"/>
              <a:cs typeface="Calibri"/>
            </a:endParaRPr>
          </a:p>
          <a:p>
            <a:pPr algn="ctr"/>
            <a:r>
              <a:rPr lang="en-US" sz="2400" dirty="0" err="1">
                <a:solidFill>
                  <a:srgbClr val="000000"/>
                </a:solidFill>
                <a:latin typeface="Calibri"/>
                <a:cs typeface="Calibri"/>
              </a:rPr>
              <a:t>vincenzo.balzani@unibo.it</a:t>
            </a:r>
            <a:endParaRPr lang="en-US" sz="2400" dirty="0">
              <a:solidFill>
                <a:srgbClr val="000000"/>
              </a:solidFill>
              <a:latin typeface="Calibri"/>
              <a:cs typeface="Calibri"/>
            </a:endParaRPr>
          </a:p>
          <a:p>
            <a:pPr algn="ctr"/>
            <a:endParaRPr lang="en-US" sz="900" dirty="0">
              <a:solidFill>
                <a:srgbClr val="3333CC"/>
              </a:solidFill>
              <a:latin typeface="Calibri"/>
              <a:cs typeface="Calibri"/>
            </a:endParaRPr>
          </a:p>
          <a:p>
            <a:pPr algn="ctr"/>
            <a:endParaRPr lang="it-IT" sz="1400" dirty="0" smtClean="0">
              <a:solidFill>
                <a:srgbClr val="000000"/>
              </a:solidFill>
              <a:latin typeface="Calibri"/>
              <a:cs typeface="Calibri"/>
            </a:endParaRPr>
          </a:p>
          <a:p>
            <a:pPr algn="ctr"/>
            <a:endParaRPr lang="it-IT" sz="1400" dirty="0" smtClean="0">
              <a:solidFill>
                <a:srgbClr val="000000"/>
              </a:solidFill>
              <a:latin typeface="Calibri"/>
              <a:cs typeface="Calibri"/>
            </a:endParaRPr>
          </a:p>
          <a:p>
            <a:pPr algn="ctr"/>
            <a:r>
              <a:rPr lang="it-IT" sz="2800" dirty="0" smtClean="0">
                <a:solidFill>
                  <a:srgbClr val="000000"/>
                </a:solidFill>
                <a:latin typeface="Calibri"/>
                <a:cs typeface="Calibri"/>
              </a:rPr>
              <a:t>9 ottobre 2020</a:t>
            </a:r>
          </a:p>
          <a:p>
            <a:pPr algn="ctr"/>
            <a:endParaRPr lang="it-IT" sz="3200" dirty="0">
              <a:solidFill>
                <a:srgbClr val="000000"/>
              </a:solidFill>
              <a:latin typeface="Calibri"/>
              <a:cs typeface="Calibri"/>
            </a:endParaRPr>
          </a:p>
        </p:txBody>
      </p:sp>
      <p:sp>
        <p:nvSpPr>
          <p:cNvPr id="3" name="CasellaDiTesto 2"/>
          <p:cNvSpPr txBox="1"/>
          <p:nvPr/>
        </p:nvSpPr>
        <p:spPr>
          <a:xfrm>
            <a:off x="2224532" y="44624"/>
            <a:ext cx="5443812" cy="646331"/>
          </a:xfrm>
          <a:prstGeom prst="rect">
            <a:avLst/>
          </a:prstGeom>
          <a:noFill/>
        </p:spPr>
        <p:txBody>
          <a:bodyPr wrap="square" rtlCol="0">
            <a:spAutoFit/>
          </a:bodyPr>
          <a:lstStyle/>
          <a:p>
            <a:r>
              <a:rPr lang="it-IT">
                <a:solidFill>
                  <a:srgbClr val="FF0000"/>
                </a:solidFill>
                <a:latin typeface="Calibri"/>
                <a:cs typeface="Calibri"/>
              </a:rPr>
              <a:t>Regione Emilia-Romagna</a:t>
            </a:r>
          </a:p>
        </p:txBody>
      </p:sp>
      <p:sp>
        <p:nvSpPr>
          <p:cNvPr id="5" name="CasellaDiTesto 4"/>
          <p:cNvSpPr txBox="1"/>
          <p:nvPr/>
        </p:nvSpPr>
        <p:spPr>
          <a:xfrm>
            <a:off x="0" y="1052736"/>
            <a:ext cx="9144000" cy="1754327"/>
          </a:xfrm>
          <a:prstGeom prst="rect">
            <a:avLst/>
          </a:prstGeom>
          <a:noFill/>
        </p:spPr>
        <p:txBody>
          <a:bodyPr wrap="square" rtlCol="0">
            <a:spAutoFit/>
          </a:bodyPr>
          <a:lstStyle/>
          <a:p>
            <a:pPr algn="ctr"/>
            <a:r>
              <a:rPr lang="it-IT">
                <a:latin typeface="Calibri"/>
                <a:cs typeface="Calibri"/>
              </a:rPr>
              <a:t>Mai Sprecare una Crisi</a:t>
            </a:r>
          </a:p>
          <a:p>
            <a:pPr algn="ctr"/>
            <a:r>
              <a:rPr lang="it-IT">
                <a:latin typeface="Calibri"/>
                <a:cs typeface="Calibri"/>
              </a:rPr>
              <a:t>Dall’emergenza pandemica al contrasto all’emergenza climatica</a:t>
            </a:r>
          </a:p>
        </p:txBody>
      </p:sp>
    </p:spTree>
    <p:extLst>
      <p:ext uri="{BB962C8B-B14F-4D97-AF65-F5344CB8AC3E}">
        <p14:creationId xmlns:p14="http://schemas.microsoft.com/office/powerpoint/2010/main" val="38429182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7938" y="0"/>
            <a:ext cx="6858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6" name="Immagin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08463" y="476250"/>
            <a:ext cx="42513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Immagin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3213" y="3960813"/>
            <a:ext cx="4922837"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rot="20102249">
            <a:off x="-66376" y="1613903"/>
            <a:ext cx="5354717" cy="1384995"/>
          </a:xfrm>
          <a:prstGeom prst="rect">
            <a:avLst/>
          </a:prstGeom>
          <a:solidFill>
            <a:schemeClr val="bg1">
              <a:lumMod val="85000"/>
              <a:alpha val="74117"/>
            </a:schemeClr>
          </a:solidFill>
          <a:ln w="9525">
            <a:noFill/>
            <a:miter lim="800000"/>
            <a:headEnd/>
            <a:tailEnd/>
          </a:ln>
        </p:spPr>
        <p:txBody>
          <a:bodyPr wrap="square">
            <a:spAutoFit/>
          </a:bodyPr>
          <a:lstStyle/>
          <a:p>
            <a:pPr indent="449263" algn="ctr">
              <a:defRPr/>
            </a:pPr>
            <a:r>
              <a:rPr lang="it-IT" sz="2800" b="1" dirty="0">
                <a:solidFill>
                  <a:srgbClr val="000000"/>
                </a:solidFill>
                <a:latin typeface="Calibri"/>
                <a:ea typeface="Times New Roman" charset="0"/>
                <a:cs typeface="Calibri"/>
              </a:rPr>
              <a:t>Il cambiamento climatico è</a:t>
            </a:r>
            <a:r>
              <a:rPr lang="it-IT" sz="2800" b="1" dirty="0">
                <a:solidFill>
                  <a:srgbClr val="FF0000"/>
                </a:solidFill>
                <a:latin typeface="Calibri"/>
                <a:ea typeface="Times New Roman" charset="0"/>
                <a:cs typeface="Calibri"/>
              </a:rPr>
              <a:t> </a:t>
            </a:r>
            <a:endParaRPr lang="it-IT" sz="2800" b="1" dirty="0" smtClean="0">
              <a:solidFill>
                <a:srgbClr val="FF0000"/>
              </a:solidFill>
              <a:latin typeface="Calibri"/>
              <a:ea typeface="Times New Roman" charset="0"/>
              <a:cs typeface="Calibri"/>
            </a:endParaRPr>
          </a:p>
          <a:p>
            <a:pPr indent="449263" algn="ctr">
              <a:defRPr/>
            </a:pPr>
            <a:r>
              <a:rPr lang="it-IT" sz="2800" b="1" dirty="0" smtClean="0">
                <a:solidFill>
                  <a:srgbClr val="FF0000"/>
                </a:solidFill>
                <a:latin typeface="Calibri"/>
                <a:ea typeface="Times New Roman" charset="0"/>
                <a:cs typeface="Calibri"/>
              </a:rPr>
              <a:t>il  </a:t>
            </a:r>
            <a:r>
              <a:rPr lang="it-IT" sz="2800" b="1" dirty="0">
                <a:solidFill>
                  <a:srgbClr val="FF0000"/>
                </a:solidFill>
                <a:latin typeface="Calibri"/>
                <a:ea typeface="Times New Roman" charset="0"/>
                <a:cs typeface="Calibri"/>
              </a:rPr>
              <a:t>problema più preoccupante </a:t>
            </a:r>
            <a:endParaRPr lang="it-IT" sz="2800" b="1" dirty="0" smtClean="0">
              <a:solidFill>
                <a:srgbClr val="FF0000"/>
              </a:solidFill>
              <a:latin typeface="Calibri"/>
              <a:ea typeface="Times New Roman" charset="0"/>
              <a:cs typeface="Calibri"/>
            </a:endParaRPr>
          </a:p>
          <a:p>
            <a:pPr indent="449263" algn="ctr">
              <a:defRPr/>
            </a:pPr>
            <a:r>
              <a:rPr lang="it-IT" sz="2800" b="1" dirty="0" smtClean="0">
                <a:solidFill>
                  <a:srgbClr val="000000"/>
                </a:solidFill>
                <a:latin typeface="Calibri"/>
                <a:ea typeface="Times New Roman" charset="0"/>
                <a:cs typeface="Calibri"/>
              </a:rPr>
              <a:t>per </a:t>
            </a:r>
            <a:r>
              <a:rPr lang="it-IT" sz="2800" b="1" dirty="0">
                <a:solidFill>
                  <a:srgbClr val="000000"/>
                </a:solidFill>
                <a:latin typeface="Calibri"/>
                <a:ea typeface="Times New Roman" charset="0"/>
                <a:cs typeface="Calibri"/>
              </a:rPr>
              <a:t>l’umanità</a:t>
            </a:r>
          </a:p>
        </p:txBody>
      </p:sp>
      <p:sp>
        <p:nvSpPr>
          <p:cNvPr id="6" name="Text Box 4"/>
          <p:cNvSpPr txBox="1">
            <a:spLocks noChangeArrowheads="1"/>
          </p:cNvSpPr>
          <p:nvPr/>
        </p:nvSpPr>
        <p:spPr bwMode="auto">
          <a:xfrm>
            <a:off x="4067175" y="6075363"/>
            <a:ext cx="4968875" cy="954087"/>
          </a:xfrm>
          <a:prstGeom prst="rect">
            <a:avLst/>
          </a:prstGeom>
          <a:solidFill>
            <a:schemeClr val="bg1">
              <a:lumMod val="50000"/>
            </a:schemeClr>
          </a:solidFill>
          <a:ln>
            <a:noFill/>
          </a:ln>
          <a:effectLst/>
          <a:extLst/>
        </p:spPr>
        <p:txBody>
          <a:bodyPr>
            <a:spAutoFit/>
          </a:bodyPr>
          <a:lstStyle/>
          <a:p>
            <a:pPr algn="ctr">
              <a:defRPr/>
            </a:pPr>
            <a:r>
              <a:rPr lang="it-IT" sz="2800" dirty="0">
                <a:solidFill>
                  <a:srgbClr val="000000"/>
                </a:solidFill>
                <a:latin typeface="Calibri"/>
                <a:cs typeface="Calibri"/>
              </a:rPr>
              <a:t>Delegati di 195 nazioni</a:t>
            </a:r>
          </a:p>
          <a:p>
            <a:pPr algn="ctr">
              <a:defRPr/>
            </a:pPr>
            <a:endParaRPr lang="it-IT" sz="2800" dirty="0">
              <a:solidFill>
                <a:srgbClr val="000000"/>
              </a:solidFill>
              <a:latin typeface="Calibri"/>
              <a:cs typeface="Calibri"/>
            </a:endParaRPr>
          </a:p>
        </p:txBody>
      </p:sp>
      <p:sp>
        <p:nvSpPr>
          <p:cNvPr id="8" name="Oval 4"/>
          <p:cNvSpPr>
            <a:spLocks noChangeArrowheads="1"/>
          </p:cNvSpPr>
          <p:nvPr/>
        </p:nvSpPr>
        <p:spPr bwMode="auto">
          <a:xfrm rot="5400000">
            <a:off x="6084093" y="4437857"/>
            <a:ext cx="792163" cy="3816350"/>
          </a:xfrm>
          <a:prstGeom prst="ellipse">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
        <p:nvSpPr>
          <p:cNvPr id="9" name="Rectangle 4"/>
          <p:cNvSpPr>
            <a:spLocks noChangeArrowheads="1"/>
          </p:cNvSpPr>
          <p:nvPr/>
        </p:nvSpPr>
        <p:spPr bwMode="auto">
          <a:xfrm rot="20102249">
            <a:off x="390231" y="3095564"/>
            <a:ext cx="7507288" cy="954107"/>
          </a:xfrm>
          <a:prstGeom prst="rect">
            <a:avLst/>
          </a:prstGeom>
          <a:solidFill>
            <a:srgbClr val="FFFF00">
              <a:alpha val="85000"/>
            </a:srgbClr>
          </a:solidFill>
          <a:ln w="9525">
            <a:solidFill>
              <a:srgbClr val="000000"/>
            </a:solidFill>
            <a:miter lim="800000"/>
            <a:headEnd/>
            <a:tailEnd/>
          </a:ln>
        </p:spPr>
        <p:txBody>
          <a:bodyPr>
            <a:spAutoFit/>
          </a:bodyPr>
          <a:lstStyle/>
          <a:p>
            <a:pPr indent="449263" algn="ctr">
              <a:defRPr/>
            </a:pPr>
            <a:r>
              <a:rPr lang="it-IT" sz="2800" b="1" dirty="0">
                <a:solidFill>
                  <a:srgbClr val="000000"/>
                </a:solidFill>
                <a:latin typeface="Calibri" charset="0"/>
                <a:cs typeface="Times New Roman" charset="0"/>
              </a:rPr>
              <a:t>Bisogna smettere di usare i combustibili </a:t>
            </a:r>
            <a:r>
              <a:rPr lang="it-IT" sz="2800" b="1" dirty="0" smtClean="0">
                <a:solidFill>
                  <a:srgbClr val="000000"/>
                </a:solidFill>
                <a:latin typeface="Calibri" charset="0"/>
                <a:cs typeface="Times New Roman" charset="0"/>
              </a:rPr>
              <a:t>fossili</a:t>
            </a:r>
          </a:p>
          <a:p>
            <a:pPr indent="449263" algn="ctr">
              <a:defRPr/>
            </a:pPr>
            <a:r>
              <a:rPr lang="it-IT" sz="2800" b="1" dirty="0">
                <a:solidFill>
                  <a:srgbClr val="FF0000"/>
                </a:solidFill>
                <a:latin typeface="Calibri" charset="0"/>
                <a:cs typeface="Times New Roman" charset="0"/>
              </a:rPr>
              <a:t>e</a:t>
            </a:r>
            <a:r>
              <a:rPr lang="it-IT" sz="2800" b="1" dirty="0" smtClean="0">
                <a:solidFill>
                  <a:srgbClr val="FF0000"/>
                </a:solidFill>
                <a:latin typeface="Calibri" charset="0"/>
                <a:cs typeface="Times New Roman" charset="0"/>
              </a:rPr>
              <a:t>ntro il 2050</a:t>
            </a:r>
            <a:endParaRPr lang="it-IT" sz="2800" b="1" dirty="0">
              <a:solidFill>
                <a:srgbClr val="FF0000"/>
              </a:solidFill>
              <a:latin typeface="Calibri" charset="0"/>
              <a:cs typeface="Times New Roman" charset="0"/>
            </a:endParaRPr>
          </a:p>
        </p:txBody>
      </p:sp>
      <p:sp>
        <p:nvSpPr>
          <p:cNvPr id="10" name="Rectangle 4"/>
          <p:cNvSpPr>
            <a:spLocks noChangeArrowheads="1"/>
          </p:cNvSpPr>
          <p:nvPr/>
        </p:nvSpPr>
        <p:spPr bwMode="auto">
          <a:xfrm rot="20102249">
            <a:off x="1030457" y="4464513"/>
            <a:ext cx="7507288" cy="954107"/>
          </a:xfrm>
          <a:prstGeom prst="rect">
            <a:avLst/>
          </a:prstGeom>
          <a:solidFill>
            <a:schemeClr val="accent1">
              <a:lumMod val="75000"/>
              <a:alpha val="79000"/>
            </a:schemeClr>
          </a:solidFill>
          <a:ln w="9525">
            <a:solidFill>
              <a:srgbClr val="000000"/>
            </a:solidFill>
            <a:miter lim="800000"/>
            <a:headEnd/>
            <a:tailEnd/>
          </a:ln>
        </p:spPr>
        <p:txBody>
          <a:bodyPr>
            <a:spAutoFit/>
          </a:bodyPr>
          <a:lstStyle/>
          <a:p>
            <a:pPr indent="449263" algn="ctr">
              <a:defRPr/>
            </a:pPr>
            <a:r>
              <a:rPr lang="it-IT" sz="2800" b="1" dirty="0" smtClean="0">
                <a:solidFill>
                  <a:srgbClr val="000000"/>
                </a:solidFill>
                <a:latin typeface="Calibri" charset="0"/>
                <a:cs typeface="Times New Roman" charset="0"/>
              </a:rPr>
              <a:t>Bisogna sviluppare velocemente le energia rinnovabili</a:t>
            </a:r>
            <a:endParaRPr lang="it-IT" sz="2800" b="1" dirty="0">
              <a:solidFill>
                <a:srgbClr val="FF0000"/>
              </a:solidFill>
              <a:latin typeface="Calibri" charset="0"/>
              <a:cs typeface="Times New Roman" charset="0"/>
            </a:endParaRPr>
          </a:p>
        </p:txBody>
      </p:sp>
    </p:spTree>
    <p:extLst>
      <p:ext uri="{BB962C8B-B14F-4D97-AF65-F5344CB8AC3E}">
        <p14:creationId xmlns:p14="http://schemas.microsoft.com/office/powerpoint/2010/main" val="146516947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Jacobson tradotto buon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630" y="-99392"/>
            <a:ext cx="5435898" cy="3600400"/>
          </a:xfrm>
          <a:prstGeom prst="rect">
            <a:avLst/>
          </a:prstGeom>
        </p:spPr>
      </p:pic>
      <p:sp>
        <p:nvSpPr>
          <p:cNvPr id="3" name="CasellaDiTesto 2"/>
          <p:cNvSpPr txBox="1"/>
          <p:nvPr/>
        </p:nvSpPr>
        <p:spPr>
          <a:xfrm>
            <a:off x="2123728" y="3429000"/>
            <a:ext cx="3744416" cy="523220"/>
          </a:xfrm>
          <a:prstGeom prst="rect">
            <a:avLst/>
          </a:prstGeom>
          <a:noFill/>
        </p:spPr>
        <p:txBody>
          <a:bodyPr wrap="square" rtlCol="0">
            <a:spAutoFit/>
          </a:bodyPr>
          <a:lstStyle/>
          <a:p>
            <a:pPr algn="ctr"/>
            <a:r>
              <a:rPr lang="it-IT" sz="2800" dirty="0">
                <a:solidFill>
                  <a:srgbClr val="000000"/>
                </a:solidFill>
                <a:latin typeface="Calibri"/>
                <a:cs typeface="Calibri"/>
              </a:rPr>
              <a:t>ITALIA 2050</a:t>
            </a:r>
          </a:p>
        </p:txBody>
      </p:sp>
      <p:sp>
        <p:nvSpPr>
          <p:cNvPr id="4" name="CasellaDiTesto 3"/>
          <p:cNvSpPr txBox="1"/>
          <p:nvPr/>
        </p:nvSpPr>
        <p:spPr>
          <a:xfrm>
            <a:off x="1691680" y="4005064"/>
            <a:ext cx="7560840" cy="2246769"/>
          </a:xfrm>
          <a:prstGeom prst="rect">
            <a:avLst/>
          </a:prstGeom>
          <a:noFill/>
        </p:spPr>
        <p:txBody>
          <a:bodyPr wrap="square" rtlCol="0">
            <a:spAutoFit/>
          </a:bodyPr>
          <a:lstStyle/>
          <a:p>
            <a:r>
              <a:rPr lang="it-IT" sz="2800" dirty="0">
                <a:solidFill>
                  <a:srgbClr val="000000"/>
                </a:solidFill>
                <a:latin typeface="Calibri"/>
                <a:cs typeface="Calibri"/>
              </a:rPr>
              <a:t>Fotovoltaico: 		56,7%</a:t>
            </a:r>
          </a:p>
          <a:p>
            <a:r>
              <a:rPr lang="it-IT" sz="2800" dirty="0">
                <a:solidFill>
                  <a:srgbClr val="000000"/>
                </a:solidFill>
                <a:latin typeface="Calibri"/>
                <a:cs typeface="Calibri"/>
              </a:rPr>
              <a:t>Eolico 			26,3</a:t>
            </a:r>
          </a:p>
          <a:p>
            <a:r>
              <a:rPr lang="it-IT" sz="2800" dirty="0">
                <a:solidFill>
                  <a:srgbClr val="000000"/>
                </a:solidFill>
                <a:latin typeface="Calibri"/>
                <a:cs typeface="Calibri"/>
              </a:rPr>
              <a:t>Solare a concentrazione	11,3%</a:t>
            </a:r>
          </a:p>
          <a:p>
            <a:r>
              <a:rPr lang="it-IT" sz="2800" dirty="0">
                <a:solidFill>
                  <a:srgbClr val="000000"/>
                </a:solidFill>
                <a:latin typeface="Calibri"/>
                <a:cs typeface="Calibri"/>
              </a:rPr>
              <a:t>Idroelettrico			4,9%</a:t>
            </a:r>
          </a:p>
          <a:p>
            <a:r>
              <a:rPr lang="it-IT" sz="2800" dirty="0">
                <a:solidFill>
                  <a:srgbClr val="000000"/>
                </a:solidFill>
                <a:latin typeface="Calibri"/>
                <a:cs typeface="Calibri"/>
              </a:rPr>
              <a:t>Geotermico			0,6%	</a:t>
            </a:r>
          </a:p>
        </p:txBody>
      </p:sp>
      <p:pic>
        <p:nvPicPr>
          <p:cNvPr id="6" name="Immagine 5" descr="Schermata 06-2458648 alle 11.28.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44624"/>
            <a:ext cx="4032448" cy="3146891"/>
          </a:xfrm>
          <a:prstGeom prst="rect">
            <a:avLst/>
          </a:prstGeom>
        </p:spPr>
      </p:pic>
      <p:sp>
        <p:nvSpPr>
          <p:cNvPr id="8" name="TextBox 36"/>
          <p:cNvSpPr txBox="1"/>
          <p:nvPr/>
        </p:nvSpPr>
        <p:spPr>
          <a:xfrm>
            <a:off x="2267744" y="6453336"/>
            <a:ext cx="6804248" cy="379591"/>
          </a:xfrm>
          <a:prstGeom prst="rect">
            <a:avLst/>
          </a:prstGeom>
          <a:solidFill>
            <a:schemeClr val="bg1">
              <a:lumMod val="85000"/>
            </a:schemeClr>
          </a:solidFill>
          <a:ln w="57150" cmpd="sng">
            <a:noFill/>
          </a:ln>
        </p:spPr>
        <p:txBody>
          <a:bodyPr wrap="square" rtlCol="0">
            <a:spAutoFit/>
          </a:bodyPr>
          <a:lstStyle/>
          <a:p>
            <a:pPr algn="r"/>
            <a:r>
              <a:rPr lang="it-IT" sz="2800" baseline="30000" dirty="0" err="1">
                <a:solidFill>
                  <a:srgbClr val="000000"/>
                </a:solidFill>
                <a:latin typeface="Calibri"/>
                <a:cs typeface="Calibri"/>
              </a:rPr>
              <a:t>Jacobson</a:t>
            </a:r>
            <a:r>
              <a:rPr lang="it-IT" sz="2800" baseline="30000" dirty="0">
                <a:solidFill>
                  <a:srgbClr val="000000"/>
                </a:solidFill>
                <a:latin typeface="Calibri"/>
                <a:cs typeface="Calibri"/>
              </a:rPr>
              <a:t> et al., </a:t>
            </a:r>
            <a:r>
              <a:rPr lang="it-IT" sz="2800" i="1" baseline="30000" dirty="0">
                <a:solidFill>
                  <a:srgbClr val="000000"/>
                </a:solidFill>
                <a:latin typeface="Calibri"/>
                <a:cs typeface="Calibri"/>
              </a:rPr>
              <a:t>Joule</a:t>
            </a:r>
            <a:r>
              <a:rPr lang="it-IT" sz="2800" baseline="30000" dirty="0">
                <a:solidFill>
                  <a:srgbClr val="000000"/>
                </a:solidFill>
                <a:latin typeface="Calibri"/>
                <a:cs typeface="Calibri"/>
              </a:rPr>
              <a:t> 1, 108–121, 2017;  </a:t>
            </a:r>
            <a:r>
              <a:rPr lang="it-IT" sz="2800" i="1" baseline="30000" dirty="0" err="1">
                <a:solidFill>
                  <a:srgbClr val="000000"/>
                </a:solidFill>
                <a:latin typeface="Calibri"/>
                <a:cs typeface="Calibri"/>
              </a:rPr>
              <a:t>OneEarth</a:t>
            </a:r>
            <a:r>
              <a:rPr lang="it-IT" sz="2800" i="1" baseline="30000" dirty="0">
                <a:solidFill>
                  <a:srgbClr val="000000"/>
                </a:solidFill>
                <a:latin typeface="Calibri"/>
                <a:cs typeface="Calibri"/>
              </a:rPr>
              <a:t>, 1, </a:t>
            </a:r>
            <a:r>
              <a:rPr lang="it-IT" sz="2800" baseline="30000" dirty="0">
                <a:solidFill>
                  <a:srgbClr val="000000"/>
                </a:solidFill>
                <a:latin typeface="Calibri"/>
                <a:cs typeface="Calibri"/>
              </a:rPr>
              <a:t>449-463, 2019</a:t>
            </a:r>
          </a:p>
        </p:txBody>
      </p:sp>
      <p:sp>
        <p:nvSpPr>
          <p:cNvPr id="7" name="Oval 4"/>
          <p:cNvSpPr>
            <a:spLocks noChangeArrowheads="1"/>
          </p:cNvSpPr>
          <p:nvPr/>
        </p:nvSpPr>
        <p:spPr bwMode="auto">
          <a:xfrm rot="5400000">
            <a:off x="3708326" y="1772395"/>
            <a:ext cx="719138" cy="5040462"/>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smtClean="0">
              <a:solidFill>
                <a:srgbClr val="000000"/>
              </a:solidFill>
              <a:latin typeface="Arial" charset="0"/>
              <a:ea typeface="MS PGothic" charset="0"/>
              <a:cs typeface="MS PGothic" charset="0"/>
            </a:endParaRPr>
          </a:p>
        </p:txBody>
      </p:sp>
    </p:spTree>
    <p:extLst>
      <p:ext uri="{BB962C8B-B14F-4D97-AF65-F5344CB8AC3E}">
        <p14:creationId xmlns:p14="http://schemas.microsoft.com/office/powerpoint/2010/main" val="638989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0" y="152400"/>
            <a:ext cx="9112250" cy="523220"/>
          </a:xfrm>
          <a:prstGeom prst="rect">
            <a:avLst/>
          </a:prstGeom>
          <a:solidFill>
            <a:srgbClr val="FFF83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ctr"/>
            <a:r>
              <a:rPr lang="it-IT" sz="2800" dirty="0" smtClean="0">
                <a:solidFill>
                  <a:srgbClr val="000000"/>
                </a:solidFill>
                <a:latin typeface="Calibri"/>
                <a:cs typeface="Calibri"/>
              </a:rPr>
              <a:t>Transizione dai combustibili fossili alle energie rinnovabili</a:t>
            </a:r>
            <a:endParaRPr lang="it-IT" sz="2800" dirty="0">
              <a:solidFill>
                <a:srgbClr val="000000"/>
              </a:solidFill>
              <a:latin typeface="Calibri"/>
              <a:cs typeface="Calibri"/>
            </a:endParaRPr>
          </a:p>
        </p:txBody>
      </p:sp>
      <p:sp>
        <p:nvSpPr>
          <p:cNvPr id="7" name="Text Box 2"/>
          <p:cNvSpPr txBox="1">
            <a:spLocks noChangeArrowheads="1"/>
          </p:cNvSpPr>
          <p:nvPr/>
        </p:nvSpPr>
        <p:spPr bwMode="auto">
          <a:xfrm>
            <a:off x="-76200" y="3111351"/>
            <a:ext cx="9036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ctr"/>
            <a:r>
              <a:rPr lang="it-IT" dirty="0" smtClean="0">
                <a:solidFill>
                  <a:srgbClr val="FF0000"/>
                </a:solidFill>
                <a:latin typeface="Calibri"/>
                <a:cs typeface="Calibri"/>
              </a:rPr>
              <a:t>Impatto economico</a:t>
            </a:r>
          </a:p>
        </p:txBody>
      </p:sp>
      <p:sp>
        <p:nvSpPr>
          <p:cNvPr id="8" name="Text Box 2"/>
          <p:cNvSpPr txBox="1">
            <a:spLocks noChangeArrowheads="1"/>
          </p:cNvSpPr>
          <p:nvPr/>
        </p:nvSpPr>
        <p:spPr bwMode="auto">
          <a:xfrm>
            <a:off x="107950" y="5638800"/>
            <a:ext cx="903605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ctr"/>
            <a:r>
              <a:rPr lang="it-IT" dirty="0" smtClean="0">
                <a:solidFill>
                  <a:srgbClr val="FF0000"/>
                </a:solidFill>
                <a:latin typeface="Calibri"/>
                <a:cs typeface="Calibri"/>
              </a:rPr>
              <a:t>Impatto occupazionale </a:t>
            </a:r>
          </a:p>
        </p:txBody>
      </p:sp>
      <p:pic>
        <p:nvPicPr>
          <p:cNvPr id="2" name="Immagine 1" descr="Schermata 09-2457653 alle 12.05.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4103"/>
            <a:ext cx="9144000" cy="2150881"/>
          </a:xfrm>
          <a:prstGeom prst="rect">
            <a:avLst/>
          </a:prstGeom>
        </p:spPr>
      </p:pic>
      <p:pic>
        <p:nvPicPr>
          <p:cNvPr id="3" name="Immagine 2" descr="Schermata 09-2457653 alle 12.04.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07656"/>
            <a:ext cx="9144000" cy="1625600"/>
          </a:xfrm>
          <a:prstGeom prst="rect">
            <a:avLst/>
          </a:prstGeom>
        </p:spPr>
      </p:pic>
      <p:sp>
        <p:nvSpPr>
          <p:cNvPr id="10" name="TextBox 36"/>
          <p:cNvSpPr txBox="1"/>
          <p:nvPr/>
        </p:nvSpPr>
        <p:spPr>
          <a:xfrm>
            <a:off x="2267744" y="6453336"/>
            <a:ext cx="6804248" cy="379591"/>
          </a:xfrm>
          <a:prstGeom prst="rect">
            <a:avLst/>
          </a:prstGeom>
          <a:solidFill>
            <a:schemeClr val="bg1">
              <a:lumMod val="85000"/>
            </a:schemeClr>
          </a:solidFill>
          <a:ln w="57150" cmpd="sng">
            <a:noFill/>
          </a:ln>
        </p:spPr>
        <p:txBody>
          <a:bodyPr wrap="square" rtlCol="0">
            <a:spAutoFit/>
          </a:bodyPr>
          <a:lstStyle/>
          <a:p>
            <a:pPr algn="r"/>
            <a:r>
              <a:rPr lang="it-IT" sz="2800" baseline="30000" dirty="0" err="1">
                <a:solidFill>
                  <a:srgbClr val="000000"/>
                </a:solidFill>
                <a:latin typeface="Calibri"/>
                <a:cs typeface="Calibri"/>
              </a:rPr>
              <a:t>Jacobson</a:t>
            </a:r>
            <a:r>
              <a:rPr lang="it-IT" sz="2800" baseline="30000" dirty="0">
                <a:solidFill>
                  <a:srgbClr val="000000"/>
                </a:solidFill>
                <a:latin typeface="Calibri"/>
                <a:cs typeface="Calibri"/>
              </a:rPr>
              <a:t> et al., </a:t>
            </a:r>
            <a:r>
              <a:rPr lang="it-IT" sz="2800" i="1" baseline="30000" dirty="0">
                <a:solidFill>
                  <a:srgbClr val="000000"/>
                </a:solidFill>
                <a:latin typeface="Calibri"/>
                <a:cs typeface="Calibri"/>
              </a:rPr>
              <a:t>Joule</a:t>
            </a:r>
            <a:r>
              <a:rPr lang="it-IT" sz="2800" baseline="30000" dirty="0">
                <a:solidFill>
                  <a:srgbClr val="000000"/>
                </a:solidFill>
                <a:latin typeface="Calibri"/>
                <a:cs typeface="Calibri"/>
              </a:rPr>
              <a:t> 1, 108–121, 2017;  </a:t>
            </a:r>
            <a:r>
              <a:rPr lang="it-IT" sz="2800" i="1" baseline="30000" dirty="0" err="1">
                <a:solidFill>
                  <a:srgbClr val="000000"/>
                </a:solidFill>
                <a:latin typeface="Calibri"/>
                <a:cs typeface="Calibri"/>
              </a:rPr>
              <a:t>OneEarth</a:t>
            </a:r>
            <a:r>
              <a:rPr lang="it-IT" sz="2800" i="1" baseline="30000" dirty="0">
                <a:solidFill>
                  <a:srgbClr val="000000"/>
                </a:solidFill>
                <a:latin typeface="Calibri"/>
                <a:cs typeface="Calibri"/>
              </a:rPr>
              <a:t>, 1, </a:t>
            </a:r>
            <a:r>
              <a:rPr lang="it-IT" sz="2800" baseline="30000" dirty="0">
                <a:solidFill>
                  <a:srgbClr val="000000"/>
                </a:solidFill>
                <a:latin typeface="Calibri"/>
                <a:cs typeface="Calibri"/>
              </a:rPr>
              <a:t>449-463, 2019</a:t>
            </a:r>
          </a:p>
        </p:txBody>
      </p:sp>
    </p:spTree>
    <p:extLst>
      <p:ext uri="{BB962C8B-B14F-4D97-AF65-F5344CB8AC3E}">
        <p14:creationId xmlns:p14="http://schemas.microsoft.com/office/powerpoint/2010/main" val="3148648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Immagine 3" descr="Schermata 2019-02-03 alle 10.14.3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0"/>
            <a:ext cx="8248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2" name="CasellaDiTesto 6"/>
          <p:cNvSpPr txBox="1">
            <a:spLocks noChangeArrowheads="1"/>
          </p:cNvSpPr>
          <p:nvPr/>
        </p:nvSpPr>
        <p:spPr bwMode="auto">
          <a:xfrm>
            <a:off x="5867400" y="3933825"/>
            <a:ext cx="3208338" cy="3046413"/>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endParaRPr lang="it-IT" sz="1800" smtClean="0">
              <a:solidFill>
                <a:srgbClr val="000000"/>
              </a:solidFill>
            </a:endParaRPr>
          </a:p>
          <a:p>
            <a:pPr eaLnBrk="1" hangingPunct="1"/>
            <a:endParaRPr lang="it-IT" sz="1800" smtClean="0">
              <a:solidFill>
                <a:srgbClr val="000000"/>
              </a:solidFill>
            </a:endParaRPr>
          </a:p>
          <a:p>
            <a:pPr eaLnBrk="1" hangingPunct="1"/>
            <a:endParaRPr lang="it-IT" sz="1800" smtClean="0">
              <a:solidFill>
                <a:srgbClr val="000000"/>
              </a:solidFill>
            </a:endParaRPr>
          </a:p>
          <a:p>
            <a:pPr eaLnBrk="1" hangingPunct="1"/>
            <a:endParaRPr lang="it-IT" sz="1800" smtClean="0">
              <a:solidFill>
                <a:srgbClr val="000000"/>
              </a:solidFill>
            </a:endParaRPr>
          </a:p>
          <a:p>
            <a:pPr eaLnBrk="1" hangingPunct="1"/>
            <a:endParaRPr lang="it-IT" sz="1800" smtClean="0">
              <a:solidFill>
                <a:srgbClr val="000000"/>
              </a:solidFill>
            </a:endParaRPr>
          </a:p>
          <a:p>
            <a:pPr eaLnBrk="1" hangingPunct="1"/>
            <a:endParaRPr lang="it-IT" sz="1800" smtClean="0">
              <a:solidFill>
                <a:srgbClr val="000000"/>
              </a:solidFill>
            </a:endParaRPr>
          </a:p>
          <a:p>
            <a:pPr eaLnBrk="1" hangingPunct="1"/>
            <a:endParaRPr lang="it-IT" sz="1800" smtClean="0">
              <a:solidFill>
                <a:srgbClr val="000000"/>
              </a:solidFill>
            </a:endParaRPr>
          </a:p>
          <a:p>
            <a:pPr eaLnBrk="1" hangingPunct="1"/>
            <a:endParaRPr lang="it-IT" sz="1800" smtClean="0">
              <a:solidFill>
                <a:srgbClr val="000000"/>
              </a:solidFill>
            </a:endParaRPr>
          </a:p>
        </p:txBody>
      </p:sp>
      <p:sp>
        <p:nvSpPr>
          <p:cNvPr id="168963" name="CasellaDiTesto 8"/>
          <p:cNvSpPr txBox="1">
            <a:spLocks noChangeArrowheads="1"/>
          </p:cNvSpPr>
          <p:nvPr/>
        </p:nvSpPr>
        <p:spPr bwMode="auto">
          <a:xfrm>
            <a:off x="684213" y="2636838"/>
            <a:ext cx="7353300" cy="714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endParaRPr lang="en-US" sz="800" smtClean="0">
              <a:solidFill>
                <a:srgbClr val="000000"/>
              </a:solidFill>
            </a:endParaRPr>
          </a:p>
        </p:txBody>
      </p:sp>
      <p:sp>
        <p:nvSpPr>
          <p:cNvPr id="168964" name="CasellaDiTesto 9"/>
          <p:cNvSpPr txBox="1">
            <a:spLocks noChangeArrowheads="1"/>
          </p:cNvSpPr>
          <p:nvPr/>
        </p:nvSpPr>
        <p:spPr bwMode="auto">
          <a:xfrm>
            <a:off x="836613" y="3070225"/>
            <a:ext cx="2727325" cy="714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endParaRPr lang="en-US" sz="800" smtClean="0">
              <a:solidFill>
                <a:srgbClr val="000000"/>
              </a:solidFill>
            </a:endParaRPr>
          </a:p>
        </p:txBody>
      </p:sp>
      <p:sp>
        <p:nvSpPr>
          <p:cNvPr id="13" name="CasellaDiTesto 12"/>
          <p:cNvSpPr txBox="1">
            <a:spLocks noChangeArrowheads="1"/>
          </p:cNvSpPr>
          <p:nvPr/>
        </p:nvSpPr>
        <p:spPr bwMode="auto">
          <a:xfrm flipV="1">
            <a:off x="684213" y="3573016"/>
            <a:ext cx="5976019" cy="7200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endParaRPr lang="en-US" sz="800" smtClean="0">
              <a:solidFill>
                <a:srgbClr val="000000"/>
              </a:solidFill>
            </a:endParaRPr>
          </a:p>
        </p:txBody>
      </p:sp>
      <p:sp>
        <p:nvSpPr>
          <p:cNvPr id="14" name="CasellaDiTesto 13"/>
          <p:cNvSpPr txBox="1">
            <a:spLocks noChangeArrowheads="1"/>
          </p:cNvSpPr>
          <p:nvPr/>
        </p:nvSpPr>
        <p:spPr bwMode="auto">
          <a:xfrm flipV="1">
            <a:off x="5237163" y="3311525"/>
            <a:ext cx="2214562" cy="460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endParaRPr lang="en-US" sz="800" smtClean="0">
              <a:solidFill>
                <a:srgbClr val="000000"/>
              </a:solidFill>
            </a:endParaRPr>
          </a:p>
        </p:txBody>
      </p:sp>
    </p:spTree>
    <p:extLst>
      <p:ext uri="{BB962C8B-B14F-4D97-AF65-F5344CB8AC3E}">
        <p14:creationId xmlns:p14="http://schemas.microsoft.com/office/powerpoint/2010/main" val="2358297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a:spLocks noChangeArrowheads="1"/>
          </p:cNvSpPr>
          <p:nvPr/>
        </p:nvSpPr>
        <p:spPr bwMode="auto">
          <a:xfrm>
            <a:off x="1619672" y="548680"/>
            <a:ext cx="75243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solidFill>
                  <a:srgbClr val="000000"/>
                </a:solidFill>
                <a:latin typeface="Calibri" charset="0"/>
                <a:cs typeface="Calibri" charset="0"/>
              </a:rPr>
              <a:t>“</a:t>
            </a:r>
            <a:r>
              <a:rPr lang="mr-IN" altLang="ja-JP" sz="3200">
                <a:solidFill>
                  <a:srgbClr val="000000"/>
                </a:solidFill>
                <a:latin typeface="Calibri" charset="0"/>
                <a:cs typeface="Calibri" charset="0"/>
              </a:rPr>
              <a:t>…</a:t>
            </a:r>
            <a:r>
              <a:rPr lang="it-IT" altLang="ja-JP" sz="3200">
                <a:solidFill>
                  <a:srgbClr val="000000"/>
                </a:solidFill>
                <a:latin typeface="Calibri" charset="0"/>
                <a:cs typeface="Calibri" charset="0"/>
              </a:rPr>
              <a:t> si va verso le energie rinnovabili che però </a:t>
            </a:r>
            <a:r>
              <a:rPr lang="it-IT" altLang="ja-JP" sz="3200">
                <a:solidFill>
                  <a:srgbClr val="FF0000"/>
                </a:solidFill>
                <a:latin typeface="Calibri" charset="0"/>
                <a:cs typeface="Calibri" charset="0"/>
              </a:rPr>
              <a:t>non sono </a:t>
            </a:r>
            <a:r>
              <a:rPr lang="it-IT" sz="3200">
                <a:solidFill>
                  <a:srgbClr val="FF0000"/>
                </a:solidFill>
                <a:latin typeface="Calibri" charset="0"/>
                <a:cs typeface="Calibri" charset="0"/>
              </a:rPr>
              <a:t>ancora mature</a:t>
            </a:r>
            <a:r>
              <a:rPr lang="it-IT" sz="2800">
                <a:solidFill>
                  <a:srgbClr val="000000"/>
                </a:solidFill>
                <a:latin typeface="Calibri" charset="0"/>
                <a:cs typeface="Calibri" charset="0"/>
              </a:rPr>
              <a:t> </a:t>
            </a:r>
            <a:r>
              <a:rPr lang="mr-IN" sz="2800">
                <a:solidFill>
                  <a:srgbClr val="000000"/>
                </a:solidFill>
                <a:latin typeface="Calibri" charset="0"/>
                <a:cs typeface="Calibri" charset="0"/>
              </a:rPr>
              <a:t>…</a:t>
            </a:r>
            <a:r>
              <a:rPr lang="it-IT" sz="2800">
                <a:solidFill>
                  <a:srgbClr val="000000"/>
                </a:solidFill>
                <a:latin typeface="Calibri" charset="0"/>
                <a:cs typeface="Calibri" charset="0"/>
              </a:rPr>
              <a:t>”. </a:t>
            </a:r>
            <a:endParaRPr lang="it-IT"/>
          </a:p>
        </p:txBody>
      </p:sp>
      <p:pic>
        <p:nvPicPr>
          <p:cNvPr id="4" name="Immagine 3" descr="Schermata 2020-10-07 alle 15.38.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63872"/>
            <a:ext cx="1584176" cy="1857882"/>
          </a:xfrm>
          <a:prstGeom prst="rect">
            <a:avLst/>
          </a:prstGeom>
        </p:spPr>
      </p:pic>
      <p:sp>
        <p:nvSpPr>
          <p:cNvPr id="6" name="CasellaDiTesto 5"/>
          <p:cNvSpPr txBox="1">
            <a:spLocks noChangeArrowheads="1"/>
          </p:cNvSpPr>
          <p:nvPr/>
        </p:nvSpPr>
        <p:spPr bwMode="auto">
          <a:xfrm>
            <a:off x="251520" y="2060848"/>
            <a:ext cx="8640960" cy="1077218"/>
          </a:xfrm>
          <a:prstGeom prst="rect">
            <a:avLst/>
          </a:prstGeom>
          <a:noFill/>
          <a:ln w="57150" cmpd="sng">
            <a:solidFill>
              <a:srgbClr val="FF0000"/>
            </a:solidFill>
          </a:ln>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3200">
                <a:solidFill>
                  <a:srgbClr val="000000"/>
                </a:solidFill>
                <a:latin typeface="Calibri" charset="0"/>
                <a:cs typeface="Calibri" charset="0"/>
              </a:rPr>
              <a:t>Il fotovoltaico ha un’efficienza, cento volte più alta dell’efficienza della fotosintesi naturale.</a:t>
            </a:r>
            <a:endParaRPr lang="it-IT" sz="3200"/>
          </a:p>
        </p:txBody>
      </p:sp>
      <p:sp>
        <p:nvSpPr>
          <p:cNvPr id="7" name="CasellaDiTesto 6"/>
          <p:cNvSpPr txBox="1">
            <a:spLocks noChangeArrowheads="1"/>
          </p:cNvSpPr>
          <p:nvPr/>
        </p:nvSpPr>
        <p:spPr bwMode="auto">
          <a:xfrm>
            <a:off x="251520" y="3371508"/>
            <a:ext cx="8748464" cy="1569660"/>
          </a:xfrm>
          <a:prstGeom prst="rect">
            <a:avLst/>
          </a:prstGeom>
          <a:noFill/>
          <a:ln w="571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3200">
                <a:solidFill>
                  <a:srgbClr val="000000"/>
                </a:solidFill>
                <a:latin typeface="Calibri" charset="0"/>
                <a:cs typeface="Calibri" charset="0"/>
              </a:rPr>
              <a:t>Fotovoltaico e eolico già oggi forniscono energia elettrica a prezzi più convenienti delle centrali a carbone e a gas (il 70% dei nuovi impianti)</a:t>
            </a:r>
            <a:endParaRPr lang="it-IT" sz="3200"/>
          </a:p>
        </p:txBody>
      </p:sp>
      <p:sp>
        <p:nvSpPr>
          <p:cNvPr id="8" name="CasellaDiTesto 7"/>
          <p:cNvSpPr txBox="1">
            <a:spLocks noChangeArrowheads="1"/>
          </p:cNvSpPr>
          <p:nvPr/>
        </p:nvSpPr>
        <p:spPr bwMode="auto">
          <a:xfrm>
            <a:off x="251520" y="5171708"/>
            <a:ext cx="8748464" cy="1569660"/>
          </a:xfrm>
          <a:prstGeom prst="rect">
            <a:avLst/>
          </a:prstGeom>
          <a:noFill/>
          <a:ln w="571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3200">
                <a:solidFill>
                  <a:srgbClr val="000000"/>
                </a:solidFill>
                <a:latin typeface="Calibri" charset="0"/>
                <a:cs typeface="Calibri" charset="0"/>
              </a:rPr>
              <a:t>Fotovoltaico e eolico generano elettricità pari a quella generata rispettivamente da 170 e 270 centrali nucleari.</a:t>
            </a:r>
            <a:endParaRPr lang="it-IT" sz="3200"/>
          </a:p>
        </p:txBody>
      </p:sp>
    </p:spTree>
    <p:extLst>
      <p:ext uri="{BB962C8B-B14F-4D97-AF65-F5344CB8AC3E}">
        <p14:creationId xmlns:p14="http://schemas.microsoft.com/office/powerpoint/2010/main" val="2329372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a:spLocks noChangeArrowheads="1"/>
          </p:cNvSpPr>
          <p:nvPr/>
        </p:nvSpPr>
        <p:spPr bwMode="auto">
          <a:xfrm>
            <a:off x="1907704" y="116632"/>
            <a:ext cx="723629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3200">
                <a:solidFill>
                  <a:srgbClr val="000000"/>
                </a:solidFill>
                <a:latin typeface="Calibri" charset="0"/>
                <a:cs typeface="Calibri" charset="0"/>
              </a:rPr>
              <a:t>“</a:t>
            </a:r>
            <a:r>
              <a:rPr lang="mr-IN" altLang="ja-JP" sz="3200">
                <a:solidFill>
                  <a:srgbClr val="000000"/>
                </a:solidFill>
                <a:latin typeface="Calibri" charset="0"/>
                <a:cs typeface="Calibri" charset="0"/>
              </a:rPr>
              <a:t>…</a:t>
            </a:r>
            <a:r>
              <a:rPr lang="it-IT" altLang="ja-JP" sz="3200">
                <a:solidFill>
                  <a:srgbClr val="000000"/>
                </a:solidFill>
                <a:latin typeface="Calibri" charset="0"/>
                <a:cs typeface="Calibri" charset="0"/>
              </a:rPr>
              <a:t> si va verso le energie rinnovabili che però </a:t>
            </a:r>
            <a:r>
              <a:rPr lang="it-IT" altLang="ja-JP" sz="3200">
                <a:solidFill>
                  <a:srgbClr val="FF0000"/>
                </a:solidFill>
                <a:latin typeface="Calibri" charset="0"/>
                <a:cs typeface="Calibri" charset="0"/>
              </a:rPr>
              <a:t>non sono </a:t>
            </a:r>
            <a:r>
              <a:rPr lang="it-IT" sz="3200">
                <a:solidFill>
                  <a:srgbClr val="FF0000"/>
                </a:solidFill>
                <a:latin typeface="Calibri" charset="0"/>
                <a:cs typeface="Calibri" charset="0"/>
              </a:rPr>
              <a:t>ancora mature</a:t>
            </a:r>
            <a:r>
              <a:rPr lang="it-IT" sz="3200">
                <a:solidFill>
                  <a:srgbClr val="000000"/>
                </a:solidFill>
                <a:latin typeface="Calibri" charset="0"/>
                <a:cs typeface="Calibri" charset="0"/>
              </a:rPr>
              <a:t> </a:t>
            </a:r>
            <a:r>
              <a:rPr lang="mr-IN" sz="3200">
                <a:solidFill>
                  <a:srgbClr val="000000"/>
                </a:solidFill>
                <a:latin typeface="Calibri" charset="0"/>
                <a:cs typeface="Calibri" charset="0"/>
              </a:rPr>
              <a:t>……</a:t>
            </a:r>
            <a:r>
              <a:rPr lang="it-IT" sz="3200">
                <a:solidFill>
                  <a:srgbClr val="000000"/>
                </a:solidFill>
                <a:latin typeface="Calibri" charset="0"/>
                <a:cs typeface="Calibri" charset="0"/>
              </a:rPr>
              <a:t> </a:t>
            </a:r>
          </a:p>
          <a:p>
            <a:pPr eaLnBrk="1" hangingPunct="1"/>
            <a:r>
              <a:rPr lang="it-IT" sz="3200">
                <a:solidFill>
                  <a:srgbClr val="000000"/>
                </a:solidFill>
                <a:latin typeface="Calibri" charset="0"/>
                <a:cs typeface="Calibri" charset="0"/>
              </a:rPr>
              <a:t>quindi ci vuole una </a:t>
            </a:r>
            <a:r>
              <a:rPr lang="it-IT" sz="3200">
                <a:solidFill>
                  <a:srgbClr val="FF0000"/>
                </a:solidFill>
                <a:latin typeface="Calibri" charset="0"/>
                <a:cs typeface="Calibri" charset="0"/>
              </a:rPr>
              <a:t>energia ponte </a:t>
            </a:r>
            <a:r>
              <a:rPr lang="it-IT" sz="3200">
                <a:solidFill>
                  <a:srgbClr val="000000"/>
                </a:solidFill>
                <a:latin typeface="Calibri" charset="0"/>
                <a:cs typeface="Calibri" charset="0"/>
              </a:rPr>
              <a:t>che ci porti all’era delle rinnovabili. Questa energia ponte è il </a:t>
            </a:r>
            <a:r>
              <a:rPr lang="it-IT" sz="3200">
                <a:solidFill>
                  <a:srgbClr val="FF0000"/>
                </a:solidFill>
                <a:latin typeface="Calibri" charset="0"/>
                <a:cs typeface="Calibri" charset="0"/>
              </a:rPr>
              <a:t>metano</a:t>
            </a:r>
            <a:r>
              <a:rPr lang="it-IT" sz="3200">
                <a:solidFill>
                  <a:srgbClr val="000000"/>
                </a:solidFill>
                <a:latin typeface="Calibri" charset="0"/>
                <a:cs typeface="Calibri" charset="0"/>
              </a:rPr>
              <a:t>  perché </a:t>
            </a:r>
            <a:r>
              <a:rPr lang="it-IT" sz="3200" dirty="0">
                <a:solidFill>
                  <a:srgbClr val="000000"/>
                </a:solidFill>
                <a:latin typeface="Calibri"/>
                <a:cs typeface="Calibri"/>
              </a:rPr>
              <a:t>a parità di energia prodotta </a:t>
            </a:r>
            <a:r>
              <a:rPr lang="it-IT" sz="3200" dirty="0">
                <a:solidFill>
                  <a:srgbClr val="000000"/>
                </a:solidFill>
                <a:latin typeface="Calibri"/>
                <a:ea typeface="Calibri"/>
                <a:cs typeface="Calibri"/>
              </a:rPr>
              <a:t>genera CO</a:t>
            </a:r>
            <a:r>
              <a:rPr lang="it-IT" sz="3200" baseline="-25000" dirty="0">
                <a:solidFill>
                  <a:srgbClr val="000000"/>
                </a:solidFill>
                <a:latin typeface="Calibri"/>
                <a:ea typeface="Calibri"/>
                <a:cs typeface="Calibri"/>
              </a:rPr>
              <a:t>2</a:t>
            </a:r>
            <a:r>
              <a:rPr lang="it-IT" sz="3200" dirty="0">
                <a:solidFill>
                  <a:srgbClr val="000000"/>
                </a:solidFill>
                <a:latin typeface="Calibri"/>
                <a:ea typeface="Calibri"/>
                <a:cs typeface="Calibri"/>
              </a:rPr>
              <a:t> rispetto alla benzina ed è anche meno inquinante</a:t>
            </a:r>
            <a:r>
              <a:rPr lang="it-IT" sz="3200">
                <a:solidFill>
                  <a:srgbClr val="000000"/>
                </a:solidFill>
                <a:latin typeface="Calibri" charset="0"/>
                <a:cs typeface="Calibri" charset="0"/>
              </a:rPr>
              <a:t>”. </a:t>
            </a:r>
            <a:endParaRPr lang="it-IT" sz="3200"/>
          </a:p>
        </p:txBody>
      </p:sp>
      <p:pic>
        <p:nvPicPr>
          <p:cNvPr id="4" name="Immagine 3" descr="Schermata 2020-10-07 alle 15.38.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20154"/>
            <a:ext cx="1924255" cy="2256718"/>
          </a:xfrm>
          <a:prstGeom prst="rect">
            <a:avLst/>
          </a:prstGeom>
        </p:spPr>
      </p:pic>
    </p:spTree>
    <p:extLst>
      <p:ext uri="{BB962C8B-B14F-4D97-AF65-F5344CB8AC3E}">
        <p14:creationId xmlns:p14="http://schemas.microsoft.com/office/powerpoint/2010/main" val="4059023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ito metan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432" y="-84563"/>
            <a:ext cx="5292080" cy="2721475"/>
          </a:xfrm>
          <a:prstGeom prst="rect">
            <a:avLst/>
          </a:prstGeom>
        </p:spPr>
      </p:pic>
      <p:sp>
        <p:nvSpPr>
          <p:cNvPr id="4" name="CasellaDiTesto 3"/>
          <p:cNvSpPr txBox="1"/>
          <p:nvPr/>
        </p:nvSpPr>
        <p:spPr>
          <a:xfrm>
            <a:off x="5436096" y="2636912"/>
            <a:ext cx="4320480" cy="3785652"/>
          </a:xfrm>
          <a:prstGeom prst="rect">
            <a:avLst/>
          </a:prstGeom>
          <a:solidFill>
            <a:srgbClr val="FFFFFF"/>
          </a:solidFill>
        </p:spPr>
        <p:txBody>
          <a:bodyPr wrap="square" rtlCol="0">
            <a:spAutoFit/>
          </a:bodyPr>
          <a:lstStyle/>
          <a:p>
            <a:endParaRPr lang="it-IT" sz="2400" dirty="0" smtClean="0">
              <a:solidFill>
                <a:srgbClr val="000000"/>
              </a:solidFill>
            </a:endParaRPr>
          </a:p>
          <a:p>
            <a:endParaRPr lang="it-IT" sz="2400" dirty="0">
              <a:solidFill>
                <a:srgbClr val="000000"/>
              </a:solidFill>
            </a:endParaRPr>
          </a:p>
          <a:p>
            <a:endParaRPr lang="it-IT" sz="2400" dirty="0" smtClean="0">
              <a:solidFill>
                <a:srgbClr val="000000"/>
              </a:solidFill>
            </a:endParaRPr>
          </a:p>
          <a:p>
            <a:endParaRPr lang="it-IT" sz="2400" dirty="0">
              <a:solidFill>
                <a:srgbClr val="000000"/>
              </a:solidFill>
            </a:endParaRPr>
          </a:p>
          <a:p>
            <a:endParaRPr lang="it-IT" sz="2400" dirty="0" smtClean="0">
              <a:solidFill>
                <a:srgbClr val="000000"/>
              </a:solidFill>
            </a:endParaRPr>
          </a:p>
          <a:p>
            <a:endParaRPr lang="it-IT" sz="2400" dirty="0">
              <a:solidFill>
                <a:srgbClr val="000000"/>
              </a:solidFill>
            </a:endParaRPr>
          </a:p>
          <a:p>
            <a:endParaRPr lang="it-IT" sz="2400" dirty="0" smtClean="0">
              <a:solidFill>
                <a:srgbClr val="000000"/>
              </a:solidFill>
            </a:endParaRPr>
          </a:p>
          <a:p>
            <a:endParaRPr lang="it-IT" sz="2400" dirty="0">
              <a:solidFill>
                <a:srgbClr val="000000"/>
              </a:solidFill>
            </a:endParaRPr>
          </a:p>
          <a:p>
            <a:endParaRPr lang="it-IT" sz="2400" dirty="0" smtClean="0">
              <a:solidFill>
                <a:srgbClr val="000000"/>
              </a:solidFill>
            </a:endParaRPr>
          </a:p>
          <a:p>
            <a:endParaRPr lang="it-IT" sz="2400" dirty="0">
              <a:solidFill>
                <a:srgbClr val="000000"/>
              </a:solidFill>
            </a:endParaRPr>
          </a:p>
        </p:txBody>
      </p:sp>
      <p:sp>
        <p:nvSpPr>
          <p:cNvPr id="5" name="TextBox 36"/>
          <p:cNvSpPr txBox="1"/>
          <p:nvPr/>
        </p:nvSpPr>
        <p:spPr>
          <a:xfrm>
            <a:off x="0" y="2852936"/>
            <a:ext cx="9144000" cy="830997"/>
          </a:xfrm>
          <a:prstGeom prst="rect">
            <a:avLst/>
          </a:prstGeom>
          <a:solidFill>
            <a:srgbClr val="FFFFFF"/>
          </a:solidFill>
          <a:ln w="57150" cmpd="sng">
            <a:noFill/>
          </a:ln>
        </p:spPr>
        <p:txBody>
          <a:bodyPr wrap="square" rtlCol="0">
            <a:spAutoFit/>
          </a:bodyPr>
          <a:lstStyle/>
          <a:p>
            <a:pPr fontAlgn="auto">
              <a:spcBef>
                <a:spcPts val="0"/>
              </a:spcBef>
              <a:spcAft>
                <a:spcPts val="0"/>
              </a:spcAft>
            </a:pPr>
            <a:r>
              <a:rPr lang="it-IT" sz="2400" dirty="0" smtClean="0">
                <a:solidFill>
                  <a:srgbClr val="000000"/>
                </a:solidFill>
                <a:latin typeface="Calibri"/>
                <a:cs typeface="Calibri"/>
              </a:rPr>
              <a:t>- A parità di energia prodotta, </a:t>
            </a:r>
            <a:r>
              <a:rPr lang="it-IT" sz="2400" dirty="0" smtClean="0">
                <a:solidFill>
                  <a:srgbClr val="000000"/>
                </a:solidFill>
                <a:latin typeface="Calibri"/>
                <a:ea typeface="Calibri"/>
                <a:cs typeface="Calibri"/>
              </a:rPr>
              <a:t>il </a:t>
            </a:r>
            <a:r>
              <a:rPr lang="it-IT" sz="2400" dirty="0" smtClean="0">
                <a:solidFill>
                  <a:srgbClr val="FF0000"/>
                </a:solidFill>
                <a:latin typeface="Calibri"/>
                <a:ea typeface="Calibri"/>
                <a:cs typeface="Calibri"/>
              </a:rPr>
              <a:t>metano</a:t>
            </a:r>
            <a:r>
              <a:rPr lang="it-IT" sz="2400" dirty="0" smtClean="0">
                <a:solidFill>
                  <a:srgbClr val="000000"/>
                </a:solidFill>
                <a:latin typeface="Calibri"/>
                <a:ea typeface="Calibri"/>
                <a:cs typeface="Calibri"/>
              </a:rPr>
              <a:t> </a:t>
            </a:r>
            <a:r>
              <a:rPr lang="it-IT" sz="2400" dirty="0">
                <a:solidFill>
                  <a:srgbClr val="000000"/>
                </a:solidFill>
                <a:latin typeface="Calibri"/>
                <a:ea typeface="Calibri"/>
                <a:cs typeface="Calibri"/>
              </a:rPr>
              <a:t>genera 24% in meno di CO</a:t>
            </a:r>
            <a:r>
              <a:rPr lang="it-IT" sz="2400" baseline="-25000" dirty="0">
                <a:solidFill>
                  <a:srgbClr val="000000"/>
                </a:solidFill>
                <a:latin typeface="Calibri"/>
                <a:ea typeface="Calibri"/>
                <a:cs typeface="Calibri"/>
              </a:rPr>
              <a:t>2</a:t>
            </a:r>
            <a:r>
              <a:rPr lang="it-IT" sz="2400" dirty="0">
                <a:solidFill>
                  <a:srgbClr val="000000"/>
                </a:solidFill>
                <a:latin typeface="Calibri"/>
                <a:ea typeface="Calibri"/>
                <a:cs typeface="Calibri"/>
              </a:rPr>
              <a:t> rispetto alla benzina; ma non basta perché dobbiamo azzerare la CO</a:t>
            </a:r>
            <a:r>
              <a:rPr lang="it-IT" sz="2400" baseline="-25000" dirty="0">
                <a:solidFill>
                  <a:srgbClr val="000000"/>
                </a:solidFill>
                <a:latin typeface="Calibri"/>
                <a:ea typeface="Calibri"/>
                <a:cs typeface="Calibri"/>
              </a:rPr>
              <a:t>2</a:t>
            </a:r>
            <a:r>
              <a:rPr lang="it-IT" sz="2400" dirty="0">
                <a:solidFill>
                  <a:srgbClr val="000000"/>
                </a:solidFill>
                <a:latin typeface="Calibri"/>
                <a:ea typeface="Calibri"/>
                <a:cs typeface="Calibri"/>
              </a:rPr>
              <a:t>. </a:t>
            </a:r>
            <a:endParaRPr lang="en-US" sz="2400" dirty="0">
              <a:solidFill>
                <a:srgbClr val="000000"/>
              </a:solidFill>
              <a:latin typeface="Calibri"/>
              <a:ea typeface="ＭＳ Ｐゴシック"/>
              <a:cs typeface="Calibri"/>
            </a:endParaRPr>
          </a:p>
        </p:txBody>
      </p:sp>
      <p:sp>
        <p:nvSpPr>
          <p:cNvPr id="6" name="TextBox 36"/>
          <p:cNvSpPr txBox="1"/>
          <p:nvPr/>
        </p:nvSpPr>
        <p:spPr>
          <a:xfrm>
            <a:off x="35496" y="3803556"/>
            <a:ext cx="9144000" cy="1569660"/>
          </a:xfrm>
          <a:prstGeom prst="rect">
            <a:avLst/>
          </a:prstGeom>
          <a:solidFill>
            <a:srgbClr val="FFFFFF"/>
          </a:solidFill>
          <a:ln w="57150" cmpd="sng">
            <a:noFill/>
          </a:ln>
        </p:spPr>
        <p:txBody>
          <a:bodyPr wrap="square" rtlCol="0">
            <a:spAutoFit/>
          </a:bodyPr>
          <a:lstStyle/>
          <a:p>
            <a:pPr fontAlgn="auto">
              <a:spcBef>
                <a:spcPts val="0"/>
              </a:spcBef>
              <a:spcAft>
                <a:spcPts val="0"/>
              </a:spcAft>
            </a:pPr>
            <a:r>
              <a:rPr lang="it-IT" sz="2400" dirty="0" smtClean="0">
                <a:solidFill>
                  <a:srgbClr val="000000"/>
                </a:solidFill>
                <a:latin typeface="Calibri"/>
                <a:cs typeface="Calibri"/>
              </a:rPr>
              <a:t>- </a:t>
            </a:r>
            <a:r>
              <a:rPr lang="it-IT" sz="2400" dirty="0" smtClean="0">
                <a:solidFill>
                  <a:srgbClr val="000000"/>
                </a:solidFill>
                <a:latin typeface="Calibri"/>
                <a:ea typeface="Calibri"/>
                <a:cs typeface="Times New Roman"/>
              </a:rPr>
              <a:t>Il </a:t>
            </a:r>
            <a:r>
              <a:rPr lang="it-IT" sz="2400" dirty="0">
                <a:solidFill>
                  <a:srgbClr val="FF0000"/>
                </a:solidFill>
                <a:latin typeface="Calibri"/>
                <a:ea typeface="Calibri"/>
                <a:cs typeface="Times New Roman"/>
              </a:rPr>
              <a:t>metano è un gas serra </a:t>
            </a:r>
            <a:r>
              <a:rPr lang="it-IT" sz="2400" dirty="0">
                <a:solidFill>
                  <a:srgbClr val="000000"/>
                </a:solidFill>
                <a:latin typeface="Calibri"/>
                <a:ea typeface="Calibri"/>
                <a:cs typeface="Times New Roman"/>
              </a:rPr>
              <a:t>72 volte più potente di </a:t>
            </a:r>
            <a:r>
              <a:rPr lang="it-IT" sz="2400" dirty="0" smtClean="0">
                <a:solidFill>
                  <a:srgbClr val="000000"/>
                </a:solidFill>
                <a:latin typeface="Calibri"/>
                <a:ea typeface="Calibri"/>
                <a:cs typeface="Times New Roman"/>
              </a:rPr>
              <a:t>CO</a:t>
            </a:r>
            <a:r>
              <a:rPr lang="it-IT" sz="2400" baseline="-25000" dirty="0" smtClean="0">
                <a:solidFill>
                  <a:srgbClr val="000000"/>
                </a:solidFill>
                <a:latin typeface="Calibri"/>
                <a:ea typeface="Calibri"/>
                <a:cs typeface="Times New Roman"/>
              </a:rPr>
              <a:t>2</a:t>
            </a:r>
            <a:r>
              <a:rPr lang="it-IT" sz="2400" dirty="0" smtClean="0">
                <a:solidFill>
                  <a:srgbClr val="000000"/>
                </a:solidFill>
                <a:latin typeface="Calibri"/>
                <a:ea typeface="Calibri"/>
                <a:cs typeface="Times New Roman"/>
              </a:rPr>
              <a:t>. </a:t>
            </a:r>
            <a:r>
              <a:rPr lang="it-IT" sz="2400" dirty="0">
                <a:solidFill>
                  <a:srgbClr val="000000"/>
                </a:solidFill>
                <a:latin typeface="Calibri"/>
                <a:ea typeface="Calibri"/>
                <a:cs typeface="Times New Roman"/>
              </a:rPr>
              <a:t>Poiché nella lunga filiera del metano si stima ci siano perdite di almeno il 3% rispetto alla quantità di gas usato, </a:t>
            </a:r>
            <a:r>
              <a:rPr lang="it-IT" sz="2400" dirty="0" smtClean="0">
                <a:solidFill>
                  <a:srgbClr val="000000"/>
                </a:solidFill>
                <a:latin typeface="Calibri"/>
                <a:ea typeface="Calibri"/>
                <a:cs typeface="Times New Roman"/>
              </a:rPr>
              <a:t>passando </a:t>
            </a:r>
            <a:r>
              <a:rPr lang="it-IT" sz="2400" dirty="0">
                <a:solidFill>
                  <a:srgbClr val="000000"/>
                </a:solidFill>
                <a:latin typeface="Calibri"/>
                <a:ea typeface="Calibri"/>
                <a:cs typeface="Times New Roman"/>
              </a:rPr>
              <a:t>al metano non si combatte affatto il cambiamento </a:t>
            </a:r>
            <a:r>
              <a:rPr lang="it-IT" sz="2400" dirty="0" smtClean="0">
                <a:solidFill>
                  <a:srgbClr val="000000"/>
                </a:solidFill>
                <a:latin typeface="Calibri"/>
                <a:ea typeface="Calibri"/>
                <a:cs typeface="Times New Roman"/>
              </a:rPr>
              <a:t>climatico. </a:t>
            </a:r>
            <a:endParaRPr lang="en-US" sz="2400" dirty="0">
              <a:solidFill>
                <a:srgbClr val="000000"/>
              </a:solidFill>
              <a:latin typeface="Calibri"/>
              <a:ea typeface="ＭＳ Ｐゴシック"/>
              <a:cs typeface="Calibri"/>
            </a:endParaRPr>
          </a:p>
        </p:txBody>
      </p:sp>
      <p:sp>
        <p:nvSpPr>
          <p:cNvPr id="7" name="TextBox 36"/>
          <p:cNvSpPr txBox="1"/>
          <p:nvPr/>
        </p:nvSpPr>
        <p:spPr>
          <a:xfrm>
            <a:off x="35496" y="5397024"/>
            <a:ext cx="9505056" cy="1200328"/>
          </a:xfrm>
          <a:prstGeom prst="rect">
            <a:avLst/>
          </a:prstGeom>
          <a:solidFill>
            <a:srgbClr val="FFFFFF"/>
          </a:solidFill>
          <a:ln w="57150" cmpd="sng">
            <a:noFill/>
          </a:ln>
        </p:spPr>
        <p:txBody>
          <a:bodyPr wrap="square" rtlCol="0">
            <a:spAutoFit/>
          </a:bodyPr>
          <a:lstStyle/>
          <a:p>
            <a:pPr fontAlgn="auto">
              <a:spcBef>
                <a:spcPts val="0"/>
              </a:spcBef>
              <a:spcAft>
                <a:spcPts val="0"/>
              </a:spcAft>
            </a:pPr>
            <a:r>
              <a:rPr lang="it-IT" sz="2400" dirty="0" smtClean="0">
                <a:solidFill>
                  <a:srgbClr val="000000"/>
                </a:solidFill>
                <a:latin typeface="Calibri"/>
                <a:cs typeface="Calibri"/>
              </a:rPr>
              <a:t>- </a:t>
            </a:r>
            <a:r>
              <a:rPr lang="it-IT" sz="2400" dirty="0" smtClean="0">
                <a:solidFill>
                  <a:srgbClr val="000000"/>
                </a:solidFill>
                <a:latin typeface="Calibri"/>
                <a:ea typeface="Calibri"/>
                <a:cs typeface="Times New Roman"/>
              </a:rPr>
              <a:t>Il </a:t>
            </a:r>
            <a:r>
              <a:rPr lang="it-IT" sz="2400" dirty="0">
                <a:solidFill>
                  <a:srgbClr val="000000"/>
                </a:solidFill>
                <a:latin typeface="Calibri"/>
                <a:ea typeface="Calibri"/>
                <a:cs typeface="Times New Roman"/>
              </a:rPr>
              <a:t>particolato prodotto dalla combustione del </a:t>
            </a:r>
            <a:r>
              <a:rPr lang="it-IT" sz="2400" dirty="0">
                <a:solidFill>
                  <a:srgbClr val="FF0000"/>
                </a:solidFill>
                <a:latin typeface="Calibri"/>
                <a:ea typeface="Calibri"/>
                <a:cs typeface="Times New Roman"/>
              </a:rPr>
              <a:t>metano</a:t>
            </a:r>
            <a:r>
              <a:rPr lang="it-IT" sz="2400" dirty="0">
                <a:solidFill>
                  <a:srgbClr val="000000"/>
                </a:solidFill>
                <a:latin typeface="Calibri"/>
                <a:ea typeface="Calibri"/>
                <a:cs typeface="Times New Roman"/>
              </a:rPr>
              <a:t> è, come massa, inferiore a quello prodotto dal gasolio, </a:t>
            </a:r>
            <a:r>
              <a:rPr lang="it-IT" sz="2400" dirty="0" smtClean="0">
                <a:solidFill>
                  <a:srgbClr val="000000"/>
                </a:solidFill>
                <a:latin typeface="Calibri"/>
                <a:ea typeface="Calibri"/>
                <a:cs typeface="Times New Roman"/>
              </a:rPr>
              <a:t>ma le particelle sono in </a:t>
            </a:r>
            <a:r>
              <a:rPr lang="it-IT" sz="2400" dirty="0">
                <a:solidFill>
                  <a:srgbClr val="000000"/>
                </a:solidFill>
                <a:latin typeface="Calibri"/>
                <a:ea typeface="Calibri"/>
                <a:cs typeface="Times New Roman"/>
              </a:rPr>
              <a:t>numero superiore e più piccole, </a:t>
            </a:r>
            <a:r>
              <a:rPr lang="it-IT" sz="2400" dirty="0" smtClean="0">
                <a:solidFill>
                  <a:srgbClr val="000000"/>
                </a:solidFill>
                <a:latin typeface="Calibri"/>
                <a:ea typeface="Calibri"/>
                <a:cs typeface="Times New Roman"/>
              </a:rPr>
              <a:t>quindi più </a:t>
            </a:r>
            <a:r>
              <a:rPr lang="it-IT" sz="2400" dirty="0">
                <a:solidFill>
                  <a:srgbClr val="000000"/>
                </a:solidFill>
                <a:latin typeface="Calibri"/>
                <a:ea typeface="Calibri"/>
                <a:cs typeface="Times New Roman"/>
              </a:rPr>
              <a:t>pericolose per la </a:t>
            </a:r>
            <a:r>
              <a:rPr lang="it-IT" sz="2400" dirty="0" smtClean="0">
                <a:solidFill>
                  <a:srgbClr val="000000"/>
                </a:solidFill>
                <a:latin typeface="Calibri"/>
                <a:ea typeface="Calibri"/>
                <a:cs typeface="Times New Roman"/>
              </a:rPr>
              <a:t>salute. </a:t>
            </a:r>
            <a:endParaRPr lang="en-US" sz="2400" dirty="0">
              <a:solidFill>
                <a:srgbClr val="000000"/>
              </a:solidFill>
              <a:latin typeface="Calibri"/>
              <a:ea typeface="ＭＳ Ｐゴシック"/>
              <a:cs typeface="Calibri"/>
            </a:endParaRPr>
          </a:p>
        </p:txBody>
      </p:sp>
      <p:pic>
        <p:nvPicPr>
          <p:cNvPr id="8" name="Immagine 7" descr="Schermata 2018-05-30 alle 09.55.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384"/>
            <a:ext cx="3995936" cy="2608313"/>
          </a:xfrm>
          <a:prstGeom prst="rect">
            <a:avLst/>
          </a:prstGeom>
        </p:spPr>
      </p:pic>
      <p:sp>
        <p:nvSpPr>
          <p:cNvPr id="9" name="Oval 4"/>
          <p:cNvSpPr>
            <a:spLocks noChangeArrowheads="1"/>
          </p:cNvSpPr>
          <p:nvPr/>
        </p:nvSpPr>
        <p:spPr bwMode="auto">
          <a:xfrm rot="5400000">
            <a:off x="5760132" y="-279412"/>
            <a:ext cx="504056" cy="3744416"/>
          </a:xfrm>
          <a:prstGeom prst="ellipse">
            <a:avLst/>
          </a:prstGeom>
          <a:noFill/>
          <a:ln w="571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0000"/>
              </a:solidFill>
              <a:latin typeface="Arial" charset="0"/>
            </a:endParaRPr>
          </a:p>
        </p:txBody>
      </p:sp>
    </p:spTree>
    <p:extLst>
      <p:ext uri="{BB962C8B-B14F-4D97-AF65-F5344CB8AC3E}">
        <p14:creationId xmlns:p14="http://schemas.microsoft.com/office/powerpoint/2010/main" val="168867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Immagine 2" descr="Schermata 2020-09-28 alle 15.12.0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6538" y="-315913"/>
            <a:ext cx="3359150" cy="331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0" name="Immagine 3" descr="Schermata 2020-09-28 alle 15.12.2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00013"/>
            <a:ext cx="5903913"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Rettangolo 4"/>
          <p:cNvSpPr>
            <a:spLocks noChangeArrowheads="1"/>
          </p:cNvSpPr>
          <p:nvPr/>
        </p:nvSpPr>
        <p:spPr bwMode="auto">
          <a:xfrm>
            <a:off x="36513" y="4257670"/>
            <a:ext cx="9144000" cy="21236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3200">
                <a:latin typeface="Calibri"/>
                <a:cs typeface="Calibri"/>
              </a:rPr>
              <a:t>Un progetto ambizioso,.... mezzi ecologici a basse emissioni</a:t>
            </a:r>
            <a:r>
              <a:rPr lang="mr-IN" sz="3200">
                <a:latin typeface="Calibri"/>
                <a:cs typeface="Calibri"/>
              </a:rPr>
              <a:t>…</a:t>
            </a:r>
            <a:r>
              <a:rPr lang="it-IT" sz="3200">
                <a:latin typeface="Calibri"/>
                <a:cs typeface="Calibri"/>
              </a:rPr>
              <a:t>.</a:t>
            </a:r>
          </a:p>
          <a:p>
            <a:r>
              <a:rPr lang="it-IT" sz="3200">
                <a:latin typeface="Calibri"/>
                <a:cs typeface="Calibri"/>
              </a:rPr>
              <a:t>Sono autobus alimentati </a:t>
            </a:r>
            <a:r>
              <a:rPr lang="it-IT" sz="3200">
                <a:solidFill>
                  <a:srgbClr val="FF0000"/>
                </a:solidFill>
                <a:latin typeface="Calibri"/>
                <a:cs typeface="Calibri"/>
              </a:rPr>
              <a:t>per il 92% a metano o ibridi a metano, </a:t>
            </a:r>
            <a:r>
              <a:rPr lang="it-IT" sz="3200">
                <a:latin typeface="Calibri"/>
                <a:cs typeface="Calibri"/>
              </a:rPr>
              <a:t>per il 4% a gasolio e il 4% elettrici</a:t>
            </a:r>
            <a:r>
              <a:rPr lang="it-IT"/>
              <a:t>. </a:t>
            </a:r>
          </a:p>
        </p:txBody>
      </p:sp>
    </p:spTree>
    <p:extLst>
      <p:ext uri="{BB962C8B-B14F-4D97-AF65-F5344CB8AC3E}">
        <p14:creationId xmlns:p14="http://schemas.microsoft.com/office/powerpoint/2010/main" val="36797985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magine 1" descr="Schermata 2019-02-02 alle 10.30.2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4"/>
          <p:cNvSpPr>
            <a:spLocks noChangeArrowheads="1"/>
          </p:cNvSpPr>
          <p:nvPr/>
        </p:nvSpPr>
        <p:spPr bwMode="auto">
          <a:xfrm rot="5400000">
            <a:off x="2411760" y="5229200"/>
            <a:ext cx="576064" cy="864096"/>
          </a:xfrm>
          <a:prstGeom prst="ellipse">
            <a:avLst/>
          </a:prstGeom>
          <a:noFill/>
          <a:ln w="762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FF"/>
              </a:solidFill>
              <a:latin typeface="Arial" charset="0"/>
            </a:endParaRPr>
          </a:p>
        </p:txBody>
      </p:sp>
      <p:cxnSp>
        <p:nvCxnSpPr>
          <p:cNvPr id="5" name="Connettore 2 4"/>
          <p:cNvCxnSpPr/>
          <p:nvPr/>
        </p:nvCxnSpPr>
        <p:spPr>
          <a:xfrm>
            <a:off x="2627784" y="1916832"/>
            <a:ext cx="1973759" cy="3329831"/>
          </a:xfrm>
          <a:prstGeom prst="straightConnector1">
            <a:avLst/>
          </a:prstGeom>
          <a:ln w="762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7" name="CasellaDiTesto 6"/>
          <p:cNvSpPr txBox="1"/>
          <p:nvPr/>
        </p:nvSpPr>
        <p:spPr>
          <a:xfrm>
            <a:off x="2627784" y="4449306"/>
            <a:ext cx="1440160" cy="707886"/>
          </a:xfrm>
          <a:prstGeom prst="rect">
            <a:avLst/>
          </a:prstGeom>
          <a:noFill/>
          <a:ln w="28575" cmpd="sng">
            <a:solidFill>
              <a:srgbClr val="0000FF"/>
            </a:solidFill>
          </a:ln>
        </p:spPr>
        <p:txBody>
          <a:bodyPr wrap="square" rtlCol="0">
            <a:spAutoFit/>
          </a:bodyPr>
          <a:lstStyle/>
          <a:p>
            <a:pPr algn="ctr"/>
            <a:r>
              <a:rPr lang="it-IT" sz="2000" dirty="0" smtClean="0">
                <a:solidFill>
                  <a:srgbClr val="0000FF"/>
                </a:solidFill>
                <a:latin typeface="Calibri"/>
                <a:cs typeface="Calibri"/>
              </a:rPr>
              <a:t>Accordo di Parigi</a:t>
            </a:r>
            <a:endParaRPr lang="it-IT" sz="2000" dirty="0">
              <a:solidFill>
                <a:srgbClr val="0000FF"/>
              </a:solidFill>
              <a:latin typeface="Calibri"/>
              <a:cs typeface="Calibri"/>
            </a:endParaRPr>
          </a:p>
        </p:txBody>
      </p:sp>
      <p:sp>
        <p:nvSpPr>
          <p:cNvPr id="11" name="Oval 4"/>
          <p:cNvSpPr>
            <a:spLocks noChangeArrowheads="1"/>
          </p:cNvSpPr>
          <p:nvPr/>
        </p:nvSpPr>
        <p:spPr bwMode="auto">
          <a:xfrm rot="5400000">
            <a:off x="4427984" y="5229200"/>
            <a:ext cx="576064" cy="864096"/>
          </a:xfrm>
          <a:prstGeom prst="ellipse">
            <a:avLst/>
          </a:prstGeom>
          <a:noFill/>
          <a:ln w="762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pic>
        <p:nvPicPr>
          <p:cNvPr id="6" name="Immagine 5" descr="Schermata 2020-01-08 alle 14.07.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552" y="4581996"/>
            <a:ext cx="1447800" cy="1511300"/>
          </a:xfrm>
          <a:prstGeom prst="rect">
            <a:avLst/>
          </a:prstGeom>
        </p:spPr>
      </p:pic>
      <p:sp>
        <p:nvSpPr>
          <p:cNvPr id="12" name="Rectangle 4"/>
          <p:cNvSpPr>
            <a:spLocks noChangeArrowheads="1"/>
          </p:cNvSpPr>
          <p:nvPr/>
        </p:nvSpPr>
        <p:spPr bwMode="auto">
          <a:xfrm>
            <a:off x="-324544" y="5949280"/>
            <a:ext cx="9433048" cy="954107"/>
          </a:xfrm>
          <a:prstGeom prst="rect">
            <a:avLst/>
          </a:prstGeom>
          <a:solidFill>
            <a:schemeClr val="bg1">
              <a:lumMod val="75000"/>
            </a:schemeClr>
          </a:solidFill>
          <a:ln w="9525">
            <a:solidFill>
              <a:srgbClr val="000000"/>
            </a:solidFill>
            <a:miter lim="800000"/>
            <a:headEnd/>
            <a:tailEnd/>
          </a:ln>
        </p:spPr>
        <p:txBody>
          <a:bodyPr wrap="square">
            <a:spAutoFit/>
          </a:bodyPr>
          <a:lstStyle/>
          <a:p>
            <a:pPr indent="449263" algn="ctr">
              <a:defRPr/>
            </a:pPr>
            <a:endParaRPr lang="it-IT" sz="2800" b="1" dirty="0">
              <a:latin typeface="Calibri" charset="0"/>
              <a:cs typeface="Times New Roman" charset="0"/>
            </a:endParaRPr>
          </a:p>
          <a:p>
            <a:pPr indent="449263" algn="ctr">
              <a:defRPr/>
            </a:pPr>
            <a:endParaRPr lang="it-IT" sz="2800" b="1" dirty="0">
              <a:latin typeface="Calibri" charset="0"/>
              <a:cs typeface="Times New Roman" charset="0"/>
            </a:endParaRPr>
          </a:p>
        </p:txBody>
      </p:sp>
      <p:sp>
        <p:nvSpPr>
          <p:cNvPr id="8" name="CasellaDiTesto 7"/>
          <p:cNvSpPr txBox="1"/>
          <p:nvPr/>
        </p:nvSpPr>
        <p:spPr>
          <a:xfrm>
            <a:off x="7092280" y="1340768"/>
            <a:ext cx="2016224" cy="1323439"/>
          </a:xfrm>
          <a:prstGeom prst="rect">
            <a:avLst/>
          </a:prstGeom>
          <a:solidFill>
            <a:srgbClr val="FBFFBF"/>
          </a:solidFill>
        </p:spPr>
        <p:txBody>
          <a:bodyPr wrap="square" rtlCol="0">
            <a:spAutoFit/>
          </a:bodyPr>
          <a:lstStyle/>
          <a:p>
            <a:pPr algn="r"/>
            <a:endParaRPr lang="it-IT" sz="2000" dirty="0">
              <a:latin typeface="Calibri"/>
              <a:cs typeface="Calibri"/>
            </a:endParaRPr>
          </a:p>
          <a:p>
            <a:pPr algn="r"/>
            <a:endParaRPr lang="it-IT" sz="2000" dirty="0">
              <a:latin typeface="Calibri"/>
              <a:cs typeface="Calibri"/>
            </a:endParaRPr>
          </a:p>
          <a:p>
            <a:pPr algn="r"/>
            <a:endParaRPr lang="it-IT" sz="2000" dirty="0">
              <a:latin typeface="Calibri"/>
              <a:cs typeface="Calibri"/>
            </a:endParaRPr>
          </a:p>
          <a:p>
            <a:pPr algn="r"/>
            <a:endParaRPr lang="it-IT" sz="2000" dirty="0">
              <a:latin typeface="Calibri"/>
              <a:cs typeface="Calibri"/>
            </a:endParaRPr>
          </a:p>
        </p:txBody>
      </p:sp>
      <p:sp>
        <p:nvSpPr>
          <p:cNvPr id="14" name="CasellaDiTesto 13"/>
          <p:cNvSpPr txBox="1"/>
          <p:nvPr/>
        </p:nvSpPr>
        <p:spPr>
          <a:xfrm>
            <a:off x="-180528" y="-485567"/>
            <a:ext cx="9441432" cy="1754327"/>
          </a:xfrm>
          <a:prstGeom prst="rect">
            <a:avLst/>
          </a:prstGeom>
          <a:solidFill>
            <a:srgbClr val="FCFF00"/>
          </a:solidFill>
        </p:spPr>
        <p:txBody>
          <a:bodyPr wrap="square" rtlCol="0">
            <a:spAutoFit/>
          </a:bodyPr>
          <a:lstStyle/>
          <a:p>
            <a:pPr algn="ctr"/>
            <a:endParaRPr lang="it-IT" dirty="0">
              <a:latin typeface="Calibri"/>
              <a:cs typeface="Calibri"/>
            </a:endParaRPr>
          </a:p>
          <a:p>
            <a:pPr algn="ctr"/>
            <a:r>
              <a:rPr lang="it-IT" dirty="0">
                <a:latin typeface="Calibri"/>
                <a:cs typeface="Calibri"/>
              </a:rPr>
              <a:t>L</a:t>
            </a:r>
            <a:r>
              <a:rPr lang="it-IT" dirty="0" smtClean="0">
                <a:latin typeface="Calibri"/>
                <a:cs typeface="Calibri"/>
              </a:rPr>
              <a:t>a transizione energetica secondo ENI </a:t>
            </a:r>
          </a:p>
          <a:p>
            <a:pPr algn="ctr"/>
            <a:r>
              <a:rPr lang="it-IT" dirty="0" smtClean="0">
                <a:latin typeface="Calibri"/>
                <a:cs typeface="Calibri"/>
              </a:rPr>
              <a:t>e altre compagnie petrolifere</a:t>
            </a:r>
            <a:endParaRPr lang="it-IT" dirty="0">
              <a:latin typeface="Calibri"/>
              <a:cs typeface="Calibri"/>
            </a:endParaRPr>
          </a:p>
        </p:txBody>
      </p:sp>
      <p:sp>
        <p:nvSpPr>
          <p:cNvPr id="15" name="Rectangle 4"/>
          <p:cNvSpPr>
            <a:spLocks noChangeArrowheads="1"/>
          </p:cNvSpPr>
          <p:nvPr/>
        </p:nvSpPr>
        <p:spPr bwMode="auto">
          <a:xfrm>
            <a:off x="-172144" y="5949280"/>
            <a:ext cx="9433048" cy="954107"/>
          </a:xfrm>
          <a:prstGeom prst="rect">
            <a:avLst/>
          </a:prstGeom>
          <a:solidFill>
            <a:schemeClr val="bg1">
              <a:lumMod val="75000"/>
            </a:schemeClr>
          </a:solidFill>
          <a:ln w="9525">
            <a:solidFill>
              <a:srgbClr val="000000"/>
            </a:solidFill>
            <a:miter lim="800000"/>
            <a:headEnd/>
            <a:tailEnd/>
          </a:ln>
        </p:spPr>
        <p:txBody>
          <a:bodyPr wrap="square">
            <a:spAutoFit/>
          </a:bodyPr>
          <a:lstStyle/>
          <a:p>
            <a:pPr indent="449263" algn="ctr">
              <a:defRPr/>
            </a:pPr>
            <a:r>
              <a:rPr lang="it-IT" sz="2800" b="1" dirty="0">
                <a:latin typeface="Calibri" charset="0"/>
                <a:cs typeface="Times New Roman" charset="0"/>
              </a:rPr>
              <a:t>S</a:t>
            </a:r>
            <a:r>
              <a:rPr lang="it-IT" sz="2800" b="1" dirty="0" smtClean="0">
                <a:latin typeface="Calibri" charset="0"/>
                <a:cs typeface="Times New Roman" charset="0"/>
              </a:rPr>
              <a:t>ostengono che si può continuare a usarli perché la CO</a:t>
            </a:r>
            <a:r>
              <a:rPr lang="it-IT" sz="2800" b="1" baseline="-25000" dirty="0" smtClean="0">
                <a:latin typeface="Calibri" charset="0"/>
                <a:cs typeface="Times New Roman" charset="0"/>
              </a:rPr>
              <a:t>2</a:t>
            </a:r>
            <a:r>
              <a:rPr lang="it-IT" sz="2800" b="1" dirty="0" smtClean="0">
                <a:latin typeface="Calibri" charset="0"/>
                <a:cs typeface="Times New Roman" charset="0"/>
              </a:rPr>
              <a:t> si può immagazzinare e sequestrare nel sottosuolo</a:t>
            </a:r>
            <a:endParaRPr lang="it-IT" sz="2800" b="1" dirty="0">
              <a:latin typeface="Calibri" charset="0"/>
              <a:cs typeface="Times New Roman" charset="0"/>
            </a:endParaRPr>
          </a:p>
        </p:txBody>
      </p:sp>
      <p:sp>
        <p:nvSpPr>
          <p:cNvPr id="2" name="CasellaDiTesto 1"/>
          <p:cNvSpPr txBox="1"/>
          <p:nvPr/>
        </p:nvSpPr>
        <p:spPr>
          <a:xfrm>
            <a:off x="6228184" y="2924944"/>
            <a:ext cx="2771800" cy="830997"/>
          </a:xfrm>
          <a:prstGeom prst="rect">
            <a:avLst/>
          </a:prstGeom>
          <a:solidFill>
            <a:schemeClr val="bg1"/>
          </a:solidFill>
          <a:ln w="57150" cmpd="sng">
            <a:solidFill>
              <a:srgbClr val="2F35DF"/>
            </a:solidFill>
          </a:ln>
        </p:spPr>
        <p:txBody>
          <a:bodyPr wrap="square" rtlCol="0">
            <a:spAutoFit/>
          </a:bodyPr>
          <a:lstStyle/>
          <a:p>
            <a:r>
              <a:rPr lang="en-GB" sz="2400">
                <a:latin typeface="Calibri"/>
                <a:cs typeface="Calibri"/>
              </a:rPr>
              <a:t>CCS: Carbon, </a:t>
            </a:r>
          </a:p>
          <a:p>
            <a:r>
              <a:rPr lang="en-GB" sz="2400">
                <a:latin typeface="Calibri"/>
                <a:cs typeface="Calibri"/>
              </a:rPr>
              <a:t>Capture and Storage</a:t>
            </a:r>
          </a:p>
        </p:txBody>
      </p:sp>
      <p:cxnSp>
        <p:nvCxnSpPr>
          <p:cNvPr id="16" name="Connettore 2 15"/>
          <p:cNvCxnSpPr/>
          <p:nvPr/>
        </p:nvCxnSpPr>
        <p:spPr>
          <a:xfrm flipH="1">
            <a:off x="7812360" y="3933056"/>
            <a:ext cx="792086" cy="1296144"/>
          </a:xfrm>
          <a:prstGeom prst="straightConnector1">
            <a:avLst/>
          </a:prstGeom>
          <a:ln w="762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4277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magine 1" descr="Schermata 2019-02-02 alle 10.30.2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4"/>
          <p:cNvSpPr>
            <a:spLocks noChangeArrowheads="1"/>
          </p:cNvSpPr>
          <p:nvPr/>
        </p:nvSpPr>
        <p:spPr bwMode="auto">
          <a:xfrm rot="5400000">
            <a:off x="2411760" y="5229200"/>
            <a:ext cx="576064" cy="864096"/>
          </a:xfrm>
          <a:prstGeom prst="ellipse">
            <a:avLst/>
          </a:prstGeom>
          <a:noFill/>
          <a:ln w="762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FF"/>
              </a:solidFill>
              <a:latin typeface="Arial" charset="0"/>
            </a:endParaRPr>
          </a:p>
        </p:txBody>
      </p:sp>
      <p:cxnSp>
        <p:nvCxnSpPr>
          <p:cNvPr id="5" name="Connettore 2 4"/>
          <p:cNvCxnSpPr/>
          <p:nvPr/>
        </p:nvCxnSpPr>
        <p:spPr>
          <a:xfrm>
            <a:off x="2627784" y="1916832"/>
            <a:ext cx="1973759" cy="3329831"/>
          </a:xfrm>
          <a:prstGeom prst="straightConnector1">
            <a:avLst/>
          </a:prstGeom>
          <a:ln w="762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7" name="CasellaDiTesto 6"/>
          <p:cNvSpPr txBox="1"/>
          <p:nvPr/>
        </p:nvSpPr>
        <p:spPr>
          <a:xfrm>
            <a:off x="2627784" y="4449306"/>
            <a:ext cx="1440160" cy="707886"/>
          </a:xfrm>
          <a:prstGeom prst="rect">
            <a:avLst/>
          </a:prstGeom>
          <a:noFill/>
          <a:ln w="28575" cmpd="sng">
            <a:solidFill>
              <a:srgbClr val="0000FF"/>
            </a:solidFill>
          </a:ln>
        </p:spPr>
        <p:txBody>
          <a:bodyPr wrap="square" rtlCol="0">
            <a:spAutoFit/>
          </a:bodyPr>
          <a:lstStyle/>
          <a:p>
            <a:pPr algn="ctr"/>
            <a:r>
              <a:rPr lang="it-IT" sz="2000" dirty="0" smtClean="0">
                <a:solidFill>
                  <a:srgbClr val="0000FF"/>
                </a:solidFill>
                <a:latin typeface="Calibri"/>
                <a:cs typeface="Calibri"/>
              </a:rPr>
              <a:t>Accordo di Parigi</a:t>
            </a:r>
            <a:endParaRPr lang="it-IT" sz="2000" dirty="0">
              <a:solidFill>
                <a:srgbClr val="0000FF"/>
              </a:solidFill>
              <a:latin typeface="Calibri"/>
              <a:cs typeface="Calibri"/>
            </a:endParaRPr>
          </a:p>
        </p:txBody>
      </p:sp>
      <p:sp>
        <p:nvSpPr>
          <p:cNvPr id="11" name="Oval 4"/>
          <p:cNvSpPr>
            <a:spLocks noChangeArrowheads="1"/>
          </p:cNvSpPr>
          <p:nvPr/>
        </p:nvSpPr>
        <p:spPr bwMode="auto">
          <a:xfrm rot="5400000">
            <a:off x="4427984" y="5229200"/>
            <a:ext cx="576064" cy="864096"/>
          </a:xfrm>
          <a:prstGeom prst="ellipse">
            <a:avLst/>
          </a:prstGeom>
          <a:noFill/>
          <a:ln w="762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pic>
        <p:nvPicPr>
          <p:cNvPr id="6" name="Immagine 5" descr="Schermata 2020-01-08 alle 14.07.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552" y="4581996"/>
            <a:ext cx="1447800" cy="1511300"/>
          </a:xfrm>
          <a:prstGeom prst="rect">
            <a:avLst/>
          </a:prstGeom>
        </p:spPr>
      </p:pic>
      <p:sp>
        <p:nvSpPr>
          <p:cNvPr id="12" name="Rectangle 4"/>
          <p:cNvSpPr>
            <a:spLocks noChangeArrowheads="1"/>
          </p:cNvSpPr>
          <p:nvPr/>
        </p:nvSpPr>
        <p:spPr bwMode="auto">
          <a:xfrm>
            <a:off x="-324544" y="5949280"/>
            <a:ext cx="9433048" cy="954107"/>
          </a:xfrm>
          <a:prstGeom prst="rect">
            <a:avLst/>
          </a:prstGeom>
          <a:solidFill>
            <a:schemeClr val="bg1">
              <a:lumMod val="75000"/>
            </a:schemeClr>
          </a:solidFill>
          <a:ln w="9525">
            <a:solidFill>
              <a:srgbClr val="000000"/>
            </a:solidFill>
            <a:miter lim="800000"/>
            <a:headEnd/>
            <a:tailEnd/>
          </a:ln>
        </p:spPr>
        <p:txBody>
          <a:bodyPr wrap="square">
            <a:spAutoFit/>
          </a:bodyPr>
          <a:lstStyle/>
          <a:p>
            <a:pPr indent="449263" algn="ctr">
              <a:defRPr/>
            </a:pPr>
            <a:endParaRPr lang="it-IT" sz="2800" b="1" dirty="0">
              <a:latin typeface="Calibri" charset="0"/>
              <a:cs typeface="Times New Roman" charset="0"/>
            </a:endParaRPr>
          </a:p>
          <a:p>
            <a:pPr indent="449263" algn="ctr">
              <a:defRPr/>
            </a:pPr>
            <a:endParaRPr lang="it-IT" sz="2800" b="1" dirty="0">
              <a:latin typeface="Calibri" charset="0"/>
              <a:cs typeface="Times New Roman" charset="0"/>
            </a:endParaRPr>
          </a:p>
        </p:txBody>
      </p:sp>
      <p:sp>
        <p:nvSpPr>
          <p:cNvPr id="8" name="CasellaDiTesto 7"/>
          <p:cNvSpPr txBox="1"/>
          <p:nvPr/>
        </p:nvSpPr>
        <p:spPr>
          <a:xfrm>
            <a:off x="7092280" y="1340768"/>
            <a:ext cx="2016224" cy="1323439"/>
          </a:xfrm>
          <a:prstGeom prst="rect">
            <a:avLst/>
          </a:prstGeom>
          <a:solidFill>
            <a:srgbClr val="FBFFBF"/>
          </a:solidFill>
        </p:spPr>
        <p:txBody>
          <a:bodyPr wrap="square" rtlCol="0">
            <a:spAutoFit/>
          </a:bodyPr>
          <a:lstStyle/>
          <a:p>
            <a:pPr algn="r"/>
            <a:endParaRPr lang="it-IT" sz="2000" dirty="0">
              <a:latin typeface="Calibri"/>
              <a:cs typeface="Calibri"/>
            </a:endParaRPr>
          </a:p>
          <a:p>
            <a:pPr algn="r"/>
            <a:endParaRPr lang="it-IT" sz="2000" dirty="0">
              <a:latin typeface="Calibri"/>
              <a:cs typeface="Calibri"/>
            </a:endParaRPr>
          </a:p>
          <a:p>
            <a:pPr algn="r"/>
            <a:endParaRPr lang="it-IT" sz="2000" dirty="0">
              <a:latin typeface="Calibri"/>
              <a:cs typeface="Calibri"/>
            </a:endParaRPr>
          </a:p>
          <a:p>
            <a:pPr algn="r"/>
            <a:endParaRPr lang="it-IT" sz="2000" dirty="0">
              <a:latin typeface="Calibri"/>
              <a:cs typeface="Calibri"/>
            </a:endParaRPr>
          </a:p>
        </p:txBody>
      </p:sp>
      <p:sp>
        <p:nvSpPr>
          <p:cNvPr id="14" name="CasellaDiTesto 13"/>
          <p:cNvSpPr txBox="1"/>
          <p:nvPr/>
        </p:nvSpPr>
        <p:spPr>
          <a:xfrm>
            <a:off x="-180528" y="-485567"/>
            <a:ext cx="9441432" cy="1754327"/>
          </a:xfrm>
          <a:prstGeom prst="rect">
            <a:avLst/>
          </a:prstGeom>
          <a:solidFill>
            <a:srgbClr val="FCFF00"/>
          </a:solidFill>
        </p:spPr>
        <p:txBody>
          <a:bodyPr wrap="square" rtlCol="0">
            <a:spAutoFit/>
          </a:bodyPr>
          <a:lstStyle/>
          <a:p>
            <a:pPr algn="ctr"/>
            <a:endParaRPr lang="it-IT" dirty="0">
              <a:latin typeface="Calibri"/>
              <a:cs typeface="Calibri"/>
            </a:endParaRPr>
          </a:p>
          <a:p>
            <a:pPr algn="ctr"/>
            <a:r>
              <a:rPr lang="it-IT" dirty="0">
                <a:latin typeface="Calibri"/>
                <a:cs typeface="Calibri"/>
              </a:rPr>
              <a:t>L</a:t>
            </a:r>
            <a:r>
              <a:rPr lang="it-IT" dirty="0" smtClean="0">
                <a:latin typeface="Calibri"/>
                <a:cs typeface="Calibri"/>
              </a:rPr>
              <a:t>a transizione energetica secondo ENI </a:t>
            </a:r>
          </a:p>
          <a:p>
            <a:pPr algn="ctr"/>
            <a:r>
              <a:rPr lang="it-IT" dirty="0" smtClean="0">
                <a:latin typeface="Calibri"/>
                <a:cs typeface="Calibri"/>
              </a:rPr>
              <a:t>e altre compagnie petrolifere</a:t>
            </a:r>
            <a:endParaRPr lang="it-IT" dirty="0">
              <a:latin typeface="Calibri"/>
              <a:cs typeface="Calibri"/>
            </a:endParaRPr>
          </a:p>
        </p:txBody>
      </p:sp>
      <p:sp>
        <p:nvSpPr>
          <p:cNvPr id="15" name="Rectangle 4"/>
          <p:cNvSpPr>
            <a:spLocks noChangeArrowheads="1"/>
          </p:cNvSpPr>
          <p:nvPr/>
        </p:nvSpPr>
        <p:spPr bwMode="auto">
          <a:xfrm>
            <a:off x="-172144" y="5949280"/>
            <a:ext cx="9433048" cy="954107"/>
          </a:xfrm>
          <a:prstGeom prst="rect">
            <a:avLst/>
          </a:prstGeom>
          <a:solidFill>
            <a:schemeClr val="bg1">
              <a:lumMod val="75000"/>
            </a:schemeClr>
          </a:solidFill>
          <a:ln w="9525">
            <a:solidFill>
              <a:srgbClr val="000000"/>
            </a:solidFill>
            <a:miter lim="800000"/>
            <a:headEnd/>
            <a:tailEnd/>
          </a:ln>
        </p:spPr>
        <p:txBody>
          <a:bodyPr wrap="square">
            <a:spAutoFit/>
          </a:bodyPr>
          <a:lstStyle/>
          <a:p>
            <a:pPr indent="449263" algn="ctr">
              <a:defRPr/>
            </a:pPr>
            <a:r>
              <a:rPr lang="it-IT" sz="2800" b="1" dirty="0">
                <a:latin typeface="Calibri" charset="0"/>
                <a:cs typeface="Times New Roman" charset="0"/>
              </a:rPr>
              <a:t>S</a:t>
            </a:r>
            <a:r>
              <a:rPr lang="it-IT" sz="2800" b="1" dirty="0" smtClean="0">
                <a:latin typeface="Calibri" charset="0"/>
                <a:cs typeface="Times New Roman" charset="0"/>
              </a:rPr>
              <a:t>ostengono che si può continuare a usarli perché la CO</a:t>
            </a:r>
            <a:r>
              <a:rPr lang="it-IT" sz="2800" b="1" baseline="-25000" dirty="0" smtClean="0">
                <a:latin typeface="Calibri" charset="0"/>
                <a:cs typeface="Times New Roman" charset="0"/>
              </a:rPr>
              <a:t>2</a:t>
            </a:r>
            <a:r>
              <a:rPr lang="it-IT" sz="2800" b="1" dirty="0" smtClean="0">
                <a:latin typeface="Calibri" charset="0"/>
                <a:cs typeface="Times New Roman" charset="0"/>
              </a:rPr>
              <a:t> si può immagazzinare e sequestrare nel sottosuolo</a:t>
            </a:r>
            <a:endParaRPr lang="it-IT" sz="2800" b="1" dirty="0">
              <a:latin typeface="Calibri" charset="0"/>
              <a:cs typeface="Times New Roman" charset="0"/>
            </a:endParaRPr>
          </a:p>
        </p:txBody>
      </p:sp>
      <p:sp>
        <p:nvSpPr>
          <p:cNvPr id="2" name="CasellaDiTesto 1"/>
          <p:cNvSpPr txBox="1"/>
          <p:nvPr/>
        </p:nvSpPr>
        <p:spPr>
          <a:xfrm>
            <a:off x="6228184" y="2924944"/>
            <a:ext cx="2771800" cy="830997"/>
          </a:xfrm>
          <a:prstGeom prst="rect">
            <a:avLst/>
          </a:prstGeom>
          <a:solidFill>
            <a:schemeClr val="bg1"/>
          </a:solidFill>
          <a:ln w="57150" cmpd="sng">
            <a:solidFill>
              <a:srgbClr val="2F35DF"/>
            </a:solidFill>
          </a:ln>
        </p:spPr>
        <p:txBody>
          <a:bodyPr wrap="square" rtlCol="0">
            <a:spAutoFit/>
          </a:bodyPr>
          <a:lstStyle/>
          <a:p>
            <a:r>
              <a:rPr lang="en-GB" sz="2400">
                <a:latin typeface="Calibri"/>
                <a:cs typeface="Calibri"/>
              </a:rPr>
              <a:t>CCS: Carbon, </a:t>
            </a:r>
          </a:p>
          <a:p>
            <a:r>
              <a:rPr lang="en-GB" sz="2400">
                <a:latin typeface="Calibri"/>
                <a:cs typeface="Calibri"/>
              </a:rPr>
              <a:t>Capture and Storage</a:t>
            </a:r>
          </a:p>
        </p:txBody>
      </p:sp>
      <p:cxnSp>
        <p:nvCxnSpPr>
          <p:cNvPr id="16" name="Connettore 2 15"/>
          <p:cNvCxnSpPr/>
          <p:nvPr/>
        </p:nvCxnSpPr>
        <p:spPr>
          <a:xfrm flipH="1">
            <a:off x="7812360" y="3933056"/>
            <a:ext cx="792086" cy="1296144"/>
          </a:xfrm>
          <a:prstGeom prst="straightConnector1">
            <a:avLst/>
          </a:prstGeom>
          <a:ln w="762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22270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9512" y="476672"/>
            <a:ext cx="8568952" cy="707886"/>
          </a:xfrm>
          <a:prstGeom prst="rect">
            <a:avLst/>
          </a:prstGeom>
          <a:noFill/>
        </p:spPr>
        <p:txBody>
          <a:bodyPr wrap="square" rtlCol="0">
            <a:spAutoFit/>
          </a:bodyPr>
          <a:lstStyle/>
          <a:p>
            <a:pPr algn="ctr"/>
            <a:r>
              <a:rPr lang="it-IT" sz="4000" b="1">
                <a:solidFill>
                  <a:srgbClr val="FF0000"/>
                </a:solidFill>
                <a:latin typeface="Calibri"/>
                <a:cs typeface="Calibri"/>
              </a:rPr>
              <a:t>Patto per il Lavoro e per il Clima</a:t>
            </a:r>
            <a:r>
              <a:rPr lang="it-IT" sz="4000">
                <a:solidFill>
                  <a:srgbClr val="FF0000"/>
                </a:solidFill>
                <a:effectLst/>
                <a:latin typeface="Calibri"/>
                <a:cs typeface="Calibri"/>
              </a:rPr>
              <a:t> </a:t>
            </a:r>
            <a:r>
              <a:rPr lang="en-GB" sz="4000">
                <a:solidFill>
                  <a:srgbClr val="FF0000"/>
                </a:solidFill>
                <a:latin typeface="Calibri"/>
                <a:cs typeface="Calibri"/>
              </a:rPr>
              <a:t> </a:t>
            </a:r>
          </a:p>
        </p:txBody>
      </p:sp>
      <p:sp>
        <p:nvSpPr>
          <p:cNvPr id="5" name="CasellaDiTesto 4"/>
          <p:cNvSpPr txBox="1"/>
          <p:nvPr/>
        </p:nvSpPr>
        <p:spPr>
          <a:xfrm>
            <a:off x="35496" y="1556792"/>
            <a:ext cx="8568952" cy="707886"/>
          </a:xfrm>
          <a:prstGeom prst="rect">
            <a:avLst/>
          </a:prstGeom>
          <a:noFill/>
        </p:spPr>
        <p:txBody>
          <a:bodyPr wrap="square" rtlCol="0">
            <a:spAutoFit/>
          </a:bodyPr>
          <a:lstStyle/>
          <a:p>
            <a:r>
              <a:rPr lang="it-IT" sz="4000" b="1">
                <a:latin typeface="Calibri"/>
                <a:cs typeface="Calibri"/>
              </a:rPr>
              <a:t>- </a:t>
            </a:r>
            <a:r>
              <a:rPr lang="it-IT">
                <a:latin typeface="Calibri"/>
                <a:cs typeface="Calibri"/>
              </a:rPr>
              <a:t>Uscire dalla crisi pandemica</a:t>
            </a:r>
            <a:endParaRPr lang="en-GB">
              <a:latin typeface="Calibri"/>
              <a:cs typeface="Calibri"/>
            </a:endParaRPr>
          </a:p>
        </p:txBody>
      </p:sp>
      <p:sp>
        <p:nvSpPr>
          <p:cNvPr id="6" name="CasellaDiTesto 5"/>
          <p:cNvSpPr txBox="1"/>
          <p:nvPr/>
        </p:nvSpPr>
        <p:spPr>
          <a:xfrm>
            <a:off x="35496" y="2420888"/>
            <a:ext cx="8640960" cy="1815882"/>
          </a:xfrm>
          <a:prstGeom prst="rect">
            <a:avLst/>
          </a:prstGeom>
          <a:noFill/>
        </p:spPr>
        <p:txBody>
          <a:bodyPr wrap="square" rtlCol="0">
            <a:spAutoFit/>
          </a:bodyPr>
          <a:lstStyle/>
          <a:p>
            <a:r>
              <a:rPr lang="it-IT" sz="4000" b="1">
                <a:latin typeface="Calibri"/>
                <a:cs typeface="Calibri"/>
              </a:rPr>
              <a:t>- </a:t>
            </a:r>
            <a:r>
              <a:rPr lang="it-IT">
                <a:latin typeface="Calibri"/>
                <a:cs typeface="Calibri"/>
              </a:rPr>
              <a:t>Mai sprecare una crisi senza tentare di modificare positivamente le cose che già prima della crisi non funzionavano</a:t>
            </a:r>
            <a:endParaRPr lang="en-GB">
              <a:latin typeface="Calibri"/>
              <a:cs typeface="Calibri"/>
            </a:endParaRPr>
          </a:p>
        </p:txBody>
      </p:sp>
      <p:sp>
        <p:nvSpPr>
          <p:cNvPr id="7" name="CasellaDiTesto 6"/>
          <p:cNvSpPr txBox="1"/>
          <p:nvPr/>
        </p:nvSpPr>
        <p:spPr>
          <a:xfrm>
            <a:off x="0" y="4593322"/>
            <a:ext cx="8604448" cy="707886"/>
          </a:xfrm>
          <a:prstGeom prst="rect">
            <a:avLst/>
          </a:prstGeom>
          <a:noFill/>
        </p:spPr>
        <p:txBody>
          <a:bodyPr wrap="square" rtlCol="0">
            <a:spAutoFit/>
          </a:bodyPr>
          <a:lstStyle/>
          <a:p>
            <a:pPr algn="ctr"/>
            <a:r>
              <a:rPr lang="it-IT" sz="4000" b="1">
                <a:solidFill>
                  <a:srgbClr val="FF0000"/>
                </a:solidFill>
                <a:latin typeface="Calibri"/>
                <a:cs typeface="Calibri"/>
              </a:rPr>
              <a:t>Insostenibilità ecologica</a:t>
            </a:r>
            <a:endParaRPr lang="en-GB" sz="4000" b="1">
              <a:solidFill>
                <a:srgbClr val="FF0000"/>
              </a:solidFill>
              <a:latin typeface="Calibri"/>
              <a:cs typeface="Calibri"/>
            </a:endParaRPr>
          </a:p>
        </p:txBody>
      </p:sp>
      <p:sp>
        <p:nvSpPr>
          <p:cNvPr id="8" name="CasellaDiTesto 7"/>
          <p:cNvSpPr txBox="1"/>
          <p:nvPr/>
        </p:nvSpPr>
        <p:spPr>
          <a:xfrm>
            <a:off x="-36512" y="5373216"/>
            <a:ext cx="8604448" cy="707886"/>
          </a:xfrm>
          <a:prstGeom prst="rect">
            <a:avLst/>
          </a:prstGeom>
          <a:noFill/>
        </p:spPr>
        <p:txBody>
          <a:bodyPr wrap="square" rtlCol="0">
            <a:spAutoFit/>
          </a:bodyPr>
          <a:lstStyle/>
          <a:p>
            <a:pPr algn="ctr"/>
            <a:r>
              <a:rPr lang="it-IT" sz="4000" b="1">
                <a:solidFill>
                  <a:srgbClr val="FF0000"/>
                </a:solidFill>
                <a:latin typeface="Calibri"/>
                <a:cs typeface="Calibri"/>
              </a:rPr>
              <a:t>Insostenibilità sociale</a:t>
            </a:r>
            <a:endParaRPr lang="en-GB" sz="4000" b="1">
              <a:solidFill>
                <a:srgbClr val="FF0000"/>
              </a:solidFill>
              <a:latin typeface="Calibri"/>
              <a:cs typeface="Calibri"/>
            </a:endParaRPr>
          </a:p>
        </p:txBody>
      </p:sp>
    </p:spTree>
    <p:extLst>
      <p:ext uri="{BB962C8B-B14F-4D97-AF65-F5344CB8AC3E}">
        <p14:creationId xmlns:p14="http://schemas.microsoft.com/office/powerpoint/2010/main" val="26559927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116632"/>
            <a:ext cx="8964488" cy="6617196"/>
          </a:xfrm>
          <a:prstGeom prst="rect">
            <a:avLst/>
          </a:prstGeom>
        </p:spPr>
        <p:txBody>
          <a:bodyPr wrap="square">
            <a:spAutoFit/>
          </a:bodyPr>
          <a:lstStyle/>
          <a:p>
            <a:r>
              <a:rPr lang="it-IT">
                <a:solidFill>
                  <a:srgbClr val="FF0000"/>
                </a:solidFill>
                <a:latin typeface="Calibri"/>
                <a:cs typeface="Calibri"/>
              </a:rPr>
              <a:t>Lettera al presidente Conte, 26 settembre</a:t>
            </a:r>
          </a:p>
          <a:p>
            <a:r>
              <a:rPr lang="mr-IN">
                <a:latin typeface="Calibri"/>
                <a:cs typeface="Calibri"/>
              </a:rPr>
              <a:t>………</a:t>
            </a:r>
            <a:r>
              <a:rPr lang="it-IT">
                <a:latin typeface="Calibri"/>
                <a:cs typeface="Calibri"/>
              </a:rPr>
              <a:t>.</a:t>
            </a:r>
          </a:p>
          <a:p>
            <a:r>
              <a:rPr lang="it-IT" sz="3200">
                <a:latin typeface="Calibri"/>
                <a:cs typeface="Calibri"/>
              </a:rPr>
              <a:t>A mio parere non è plausibile che progetti CCS possano essere finanziati nell’ambito del Recovery Plan Next Generations EU, perché nel 2009 l’UE aveva varato EEPR e NER300, due importanti programmi per la cattura e stoccaggio della CO</a:t>
            </a:r>
            <a:r>
              <a:rPr lang="it-IT" sz="3200" baseline="-25000">
                <a:latin typeface="Calibri"/>
                <a:cs typeface="Calibri"/>
              </a:rPr>
              <a:t>2</a:t>
            </a:r>
            <a:r>
              <a:rPr lang="it-IT" sz="3200">
                <a:latin typeface="Calibri"/>
                <a:cs typeface="Calibri"/>
              </a:rPr>
              <a:t>; in un report del 2018, la Corte dei Conti europea ha dichiarato che </a:t>
            </a:r>
            <a:r>
              <a:rPr lang="it-IT" sz="3200" u="sng">
                <a:latin typeface="Calibri"/>
                <a:cs typeface="Calibri"/>
              </a:rPr>
              <a:t>i due programmi non hanno avuto successo e che nessuno dei progetti cofinanziati è riuscito a raggiungere gli obiettivi</a:t>
            </a:r>
            <a:r>
              <a:rPr lang="it-IT" sz="3200">
                <a:latin typeface="Calibri"/>
                <a:cs typeface="Calibri"/>
              </a:rPr>
              <a:t>. ........................</a:t>
            </a:r>
          </a:p>
          <a:p>
            <a:r>
              <a:rPr lang="it-IT" sz="3200">
                <a:latin typeface="Calibri"/>
                <a:cs typeface="Calibri"/>
              </a:rPr>
              <a:t>....................</a:t>
            </a:r>
          </a:p>
          <a:p>
            <a:r>
              <a:rPr lang="it-IT" sz="3200">
                <a:latin typeface="Calibri"/>
                <a:cs typeface="Calibri"/>
              </a:rPr>
              <a:t>                                                 Vincenzo Balzani </a:t>
            </a:r>
            <a:endParaRPr lang="en-GB" sz="3200">
              <a:latin typeface="Calibri"/>
              <a:cs typeface="Calibri"/>
            </a:endParaRPr>
          </a:p>
        </p:txBody>
      </p:sp>
    </p:spTree>
    <p:extLst>
      <p:ext uri="{BB962C8B-B14F-4D97-AF65-F5344CB8AC3E}">
        <p14:creationId xmlns:p14="http://schemas.microsoft.com/office/powerpoint/2010/main" val="2022623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04" y="3920471"/>
            <a:ext cx="9036496" cy="2964913"/>
          </a:xfrm>
          <a:prstGeom prst="rect">
            <a:avLst/>
          </a:prstGeom>
        </p:spPr>
        <p:txBody>
          <a:bodyPr wrap="square">
            <a:spAutoFit/>
          </a:bodyPr>
          <a:lstStyle/>
          <a:p>
            <a:r>
              <a:rPr lang="en-GB" sz="4000" baseline="30000">
                <a:latin typeface="Calibri"/>
                <a:cs typeface="Calibri"/>
              </a:rPr>
              <a:t>Dichiarazione di </a:t>
            </a:r>
            <a:r>
              <a:rPr lang="en-GB" sz="4000" baseline="30000">
                <a:solidFill>
                  <a:srgbClr val="FF0000"/>
                </a:solidFill>
                <a:latin typeface="Calibri"/>
                <a:cs typeface="Calibri"/>
              </a:rPr>
              <a:t>Francesco Starace</a:t>
            </a:r>
            <a:r>
              <a:rPr lang="en-GB" sz="4000" baseline="30000">
                <a:latin typeface="Calibri"/>
                <a:cs typeface="Calibri"/>
              </a:rPr>
              <a:t>, CEO di Enel, riguardo l’idrogeno “blu”, cioè prodotto dal metano con successiva cattura e stoccaggio della CO2</a:t>
            </a:r>
            <a:r>
              <a:rPr lang="en-GB" sz="4000" baseline="-25000">
                <a:latin typeface="Calibri"/>
                <a:cs typeface="Calibri"/>
              </a:rPr>
              <a:t> </a:t>
            </a:r>
            <a:r>
              <a:rPr lang="en-GB" sz="4000" baseline="30000">
                <a:latin typeface="Calibri"/>
                <a:cs typeface="Calibri"/>
              </a:rPr>
              <a:t>come vorrebbe fare Eni:</a:t>
            </a:r>
          </a:p>
          <a:p>
            <a:r>
              <a:rPr lang="en-GB" sz="4000" baseline="30000">
                <a:latin typeface="Calibri"/>
                <a:cs typeface="Calibri"/>
              </a:rPr>
              <a:t> </a:t>
            </a:r>
            <a:r>
              <a:rPr lang="en-GB" sz="4000" baseline="30000">
                <a:solidFill>
                  <a:srgbClr val="0000FF"/>
                </a:solidFill>
                <a:latin typeface="Calibri"/>
                <a:cs typeface="Calibri"/>
              </a:rPr>
              <a:t>“Produrre idrogeno con tecnologie legate alla cattura della CO2</a:t>
            </a:r>
            <a:r>
              <a:rPr lang="en-GB" sz="4000" baseline="-25000">
                <a:solidFill>
                  <a:srgbClr val="0000FF"/>
                </a:solidFill>
                <a:latin typeface="Calibri"/>
                <a:cs typeface="Calibri"/>
              </a:rPr>
              <a:t> </a:t>
            </a:r>
            <a:r>
              <a:rPr lang="en-GB" sz="4000" baseline="30000">
                <a:solidFill>
                  <a:srgbClr val="0000FF"/>
                </a:solidFill>
                <a:latin typeface="Calibri"/>
                <a:cs typeface="Calibri"/>
              </a:rPr>
              <a:t>sarebbe una distruzione di valore e di fondi. Se poi qualcuno ci crede – ha aggiunto– dovrebbe comunque farlo con fondi suoi, senza chiedere incentivi”.</a:t>
            </a:r>
            <a:endParaRPr lang="en-GB" sz="4000">
              <a:solidFill>
                <a:srgbClr val="0000FF"/>
              </a:solidFill>
              <a:latin typeface="Calibri"/>
              <a:cs typeface="Calibri"/>
            </a:endParaRPr>
          </a:p>
        </p:txBody>
      </p:sp>
      <p:sp>
        <p:nvSpPr>
          <p:cNvPr id="4" name="CasellaDiTesto 3"/>
          <p:cNvSpPr txBox="1"/>
          <p:nvPr/>
        </p:nvSpPr>
        <p:spPr>
          <a:xfrm>
            <a:off x="755576" y="1982450"/>
            <a:ext cx="6305321" cy="1446550"/>
          </a:xfrm>
          <a:prstGeom prst="rect">
            <a:avLst/>
          </a:prstGeom>
          <a:noFill/>
          <a:ln w="57150" cmpd="sng">
            <a:solidFill>
              <a:schemeClr val="tx1"/>
            </a:solidFill>
          </a:ln>
        </p:spPr>
        <p:txBody>
          <a:bodyPr wrap="square" rtlCol="0">
            <a:spAutoFit/>
          </a:bodyPr>
          <a:lstStyle/>
          <a:p>
            <a:r>
              <a:rPr lang="en-GB">
                <a:latin typeface="Calibri"/>
                <a:cs typeface="Calibri"/>
              </a:rPr>
              <a:t>Idrogeno </a:t>
            </a:r>
            <a:r>
              <a:rPr lang="en-GB">
                <a:solidFill>
                  <a:srgbClr val="0000FF"/>
                </a:solidFill>
                <a:latin typeface="Calibri"/>
                <a:cs typeface="Calibri"/>
              </a:rPr>
              <a:t>“blu”</a:t>
            </a:r>
          </a:p>
          <a:p>
            <a:endParaRPr lang="en-GB" sz="1600">
              <a:latin typeface="Calibri"/>
              <a:cs typeface="Calibri"/>
            </a:endParaRPr>
          </a:p>
          <a:p>
            <a:r>
              <a:rPr lang="en-GB">
                <a:latin typeface="Calibri"/>
                <a:cs typeface="Calibri"/>
              </a:rPr>
              <a:t>CH</a:t>
            </a:r>
            <a:r>
              <a:rPr lang="en-GB" baseline="-25000">
                <a:latin typeface="Calibri"/>
                <a:cs typeface="Calibri"/>
              </a:rPr>
              <a:t>4</a:t>
            </a:r>
            <a:r>
              <a:rPr lang="en-GB">
                <a:latin typeface="Calibri"/>
                <a:cs typeface="Calibri"/>
              </a:rPr>
              <a:t> + 2H</a:t>
            </a:r>
            <a:r>
              <a:rPr lang="en-GB" baseline="-25000">
                <a:latin typeface="Calibri"/>
                <a:cs typeface="Calibri"/>
              </a:rPr>
              <a:t>2</a:t>
            </a:r>
            <a:r>
              <a:rPr lang="en-GB">
                <a:latin typeface="Calibri"/>
                <a:cs typeface="Calibri"/>
              </a:rPr>
              <a:t>O            CO</a:t>
            </a:r>
            <a:r>
              <a:rPr lang="en-GB" baseline="-25000">
                <a:latin typeface="Calibri"/>
                <a:cs typeface="Calibri"/>
              </a:rPr>
              <a:t>2  </a:t>
            </a:r>
            <a:r>
              <a:rPr lang="en-GB">
                <a:latin typeface="Calibri"/>
                <a:cs typeface="Calibri"/>
              </a:rPr>
              <a:t>+   4H</a:t>
            </a:r>
            <a:r>
              <a:rPr lang="en-GB" baseline="-25000">
                <a:latin typeface="Calibri"/>
                <a:cs typeface="Calibri"/>
              </a:rPr>
              <a:t>2</a:t>
            </a:r>
            <a:endParaRPr lang="en-GB">
              <a:latin typeface="Calibri"/>
              <a:cs typeface="Calibri"/>
            </a:endParaRPr>
          </a:p>
        </p:txBody>
      </p:sp>
      <p:cxnSp>
        <p:nvCxnSpPr>
          <p:cNvPr id="5" name="Connettore 2 4"/>
          <p:cNvCxnSpPr>
            <a:cxnSpLocks noChangeShapeType="1"/>
          </p:cNvCxnSpPr>
          <p:nvPr/>
        </p:nvCxnSpPr>
        <p:spPr bwMode="auto">
          <a:xfrm flipV="1">
            <a:off x="3131492" y="3140869"/>
            <a:ext cx="936452" cy="99"/>
          </a:xfrm>
          <a:prstGeom prst="straightConnector1">
            <a:avLst/>
          </a:prstGeom>
          <a:noFill/>
          <a:ln w="57150" cap="rnd" cmpd="sng">
            <a:solidFill>
              <a:schemeClr val="tx1"/>
            </a:solidFill>
            <a:round/>
            <a:headEnd/>
            <a:tailEnd type="arrow" w="med" len="med"/>
          </a:ln>
          <a:extLst>
            <a:ext uri="{909E8E84-426E-40dd-AFC4-6F175D3DCCD1}">
              <a14:hiddenFill xmlns:a14="http://schemas.microsoft.com/office/drawing/2010/main">
                <a:noFill/>
              </a14:hiddenFill>
            </a:ext>
          </a:extLst>
        </p:spPr>
      </p:cxnSp>
      <p:sp>
        <p:nvSpPr>
          <p:cNvPr id="6" name="Oval 4"/>
          <p:cNvSpPr>
            <a:spLocks noChangeArrowheads="1"/>
          </p:cNvSpPr>
          <p:nvPr/>
        </p:nvSpPr>
        <p:spPr bwMode="auto">
          <a:xfrm rot="5400000">
            <a:off x="4139952" y="2636912"/>
            <a:ext cx="792088" cy="936104"/>
          </a:xfrm>
          <a:prstGeom prst="ellipse">
            <a:avLst/>
          </a:pr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
        <p:nvSpPr>
          <p:cNvPr id="7" name="CasellaDiTesto 6"/>
          <p:cNvSpPr txBox="1"/>
          <p:nvPr/>
        </p:nvSpPr>
        <p:spPr>
          <a:xfrm>
            <a:off x="683568" y="182250"/>
            <a:ext cx="7529457" cy="1446550"/>
          </a:xfrm>
          <a:prstGeom prst="rect">
            <a:avLst/>
          </a:prstGeom>
          <a:noFill/>
          <a:ln w="57150" cmpd="sng">
            <a:solidFill>
              <a:schemeClr val="tx1"/>
            </a:solidFill>
          </a:ln>
        </p:spPr>
        <p:txBody>
          <a:bodyPr wrap="square" rtlCol="0">
            <a:spAutoFit/>
          </a:bodyPr>
          <a:lstStyle/>
          <a:p>
            <a:r>
              <a:rPr lang="en-GB">
                <a:latin typeface="Calibri"/>
                <a:cs typeface="Calibri"/>
              </a:rPr>
              <a:t>Idrogeno </a:t>
            </a:r>
            <a:r>
              <a:rPr lang="en-GB">
                <a:solidFill>
                  <a:srgbClr val="118038"/>
                </a:solidFill>
                <a:latin typeface="Calibri"/>
                <a:cs typeface="Calibri"/>
              </a:rPr>
              <a:t>“verde”</a:t>
            </a:r>
            <a:r>
              <a:rPr lang="en-GB">
                <a:solidFill>
                  <a:srgbClr val="005800"/>
                </a:solidFill>
                <a:latin typeface="Calibri"/>
                <a:cs typeface="Calibri"/>
              </a:rPr>
              <a:t> </a:t>
            </a:r>
            <a:r>
              <a:rPr lang="en-GB">
                <a:latin typeface="Calibri"/>
                <a:cs typeface="Calibri"/>
              </a:rPr>
              <a:t>(elettrolisi del’acqua)</a:t>
            </a:r>
          </a:p>
          <a:p>
            <a:endParaRPr lang="en-GB" sz="1600">
              <a:latin typeface="Calibri"/>
              <a:cs typeface="Calibri"/>
            </a:endParaRPr>
          </a:p>
          <a:p>
            <a:r>
              <a:rPr lang="en-GB">
                <a:latin typeface="Calibri"/>
                <a:cs typeface="Calibri"/>
              </a:rPr>
              <a:t>H</a:t>
            </a:r>
            <a:r>
              <a:rPr lang="en-GB" baseline="-25000">
                <a:latin typeface="Calibri"/>
                <a:cs typeface="Calibri"/>
              </a:rPr>
              <a:t>2</a:t>
            </a:r>
            <a:r>
              <a:rPr lang="en-GB">
                <a:latin typeface="Calibri"/>
                <a:cs typeface="Calibri"/>
              </a:rPr>
              <a:t>O            1/2O</a:t>
            </a:r>
            <a:r>
              <a:rPr lang="en-GB" baseline="-25000">
                <a:latin typeface="Calibri"/>
                <a:cs typeface="Calibri"/>
              </a:rPr>
              <a:t>2  </a:t>
            </a:r>
            <a:r>
              <a:rPr lang="en-GB">
                <a:latin typeface="Calibri"/>
                <a:cs typeface="Calibri"/>
              </a:rPr>
              <a:t>+   H</a:t>
            </a:r>
            <a:r>
              <a:rPr lang="en-GB" baseline="-25000">
                <a:latin typeface="Calibri"/>
                <a:cs typeface="Calibri"/>
              </a:rPr>
              <a:t>2</a:t>
            </a:r>
            <a:endParaRPr lang="en-GB">
              <a:latin typeface="Calibri"/>
              <a:cs typeface="Calibri"/>
            </a:endParaRPr>
          </a:p>
        </p:txBody>
      </p:sp>
      <p:cxnSp>
        <p:nvCxnSpPr>
          <p:cNvPr id="8" name="Connettore 2 7"/>
          <p:cNvCxnSpPr>
            <a:cxnSpLocks noChangeShapeType="1"/>
          </p:cNvCxnSpPr>
          <p:nvPr/>
        </p:nvCxnSpPr>
        <p:spPr bwMode="auto">
          <a:xfrm flipV="1">
            <a:off x="1835696" y="1124744"/>
            <a:ext cx="936452" cy="99"/>
          </a:xfrm>
          <a:prstGeom prst="straightConnector1">
            <a:avLst/>
          </a:prstGeom>
          <a:noFill/>
          <a:ln w="57150" cap="rnd" cmpd="sng">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7237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Tony Seba.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36" y="0"/>
            <a:ext cx="4731707" cy="6858000"/>
          </a:xfrm>
          <a:prstGeom prst="rect">
            <a:avLst/>
          </a:prstGeom>
        </p:spPr>
      </p:pic>
      <p:pic>
        <p:nvPicPr>
          <p:cNvPr id="3" name="Immagine 2" descr="motore CI.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99392"/>
            <a:ext cx="3982528" cy="3284984"/>
          </a:xfrm>
          <a:prstGeom prst="rect">
            <a:avLst/>
          </a:prstGeom>
        </p:spPr>
      </p:pic>
      <p:sp>
        <p:nvSpPr>
          <p:cNvPr id="4" name="TextBox 36"/>
          <p:cNvSpPr txBox="1"/>
          <p:nvPr/>
        </p:nvSpPr>
        <p:spPr>
          <a:xfrm>
            <a:off x="4788024" y="2812866"/>
            <a:ext cx="4355976" cy="400110"/>
          </a:xfrm>
          <a:prstGeom prst="rect">
            <a:avLst/>
          </a:prstGeom>
          <a:solidFill>
            <a:schemeClr val="bg1">
              <a:lumMod val="85000"/>
            </a:schemeClr>
          </a:solidFill>
          <a:ln w="57150" cmpd="sng">
            <a:noFill/>
          </a:ln>
        </p:spPr>
        <p:txBody>
          <a:bodyPr wrap="square" rtlCol="0">
            <a:spAutoFit/>
          </a:bodyPr>
          <a:lstStyle/>
          <a:p>
            <a:pPr algn="ctr" fontAlgn="auto">
              <a:spcBef>
                <a:spcPts val="0"/>
              </a:spcBef>
              <a:spcAft>
                <a:spcPts val="0"/>
              </a:spcAft>
            </a:pPr>
            <a:r>
              <a:rPr lang="it-IT" sz="2000" dirty="0" smtClean="0">
                <a:solidFill>
                  <a:srgbClr val="000000"/>
                </a:solidFill>
                <a:latin typeface="Calibri"/>
                <a:cs typeface="Calibri"/>
              </a:rPr>
              <a:t>Motore a combustione</a:t>
            </a:r>
            <a:endParaRPr lang="en-US" sz="2000" dirty="0">
              <a:solidFill>
                <a:srgbClr val="000000"/>
              </a:solidFill>
              <a:latin typeface="Calibri"/>
              <a:ea typeface="ＭＳ Ｐゴシック"/>
              <a:cs typeface="Calibri"/>
            </a:endParaRPr>
          </a:p>
        </p:txBody>
      </p:sp>
      <p:sp>
        <p:nvSpPr>
          <p:cNvPr id="5" name="Rettangolo 4"/>
          <p:cNvSpPr/>
          <p:nvPr/>
        </p:nvSpPr>
        <p:spPr>
          <a:xfrm>
            <a:off x="4536504" y="3928988"/>
            <a:ext cx="4716016" cy="2708434"/>
          </a:xfrm>
          <a:prstGeom prst="rect">
            <a:avLst/>
          </a:prstGeom>
          <a:solidFill>
            <a:schemeClr val="accent2">
              <a:lumMod val="40000"/>
              <a:lumOff val="60000"/>
            </a:schemeClr>
          </a:solidFill>
        </p:spPr>
        <p:txBody>
          <a:bodyPr wrap="square">
            <a:spAutoFit/>
          </a:bodyPr>
          <a:lstStyle/>
          <a:p>
            <a:r>
              <a:rPr lang="it-IT" sz="2000" dirty="0">
                <a:solidFill>
                  <a:srgbClr val="000000"/>
                </a:solidFill>
                <a:latin typeface="Calibri"/>
                <a:cs typeface="Calibri"/>
              </a:rPr>
              <a:t>I</a:t>
            </a:r>
            <a:r>
              <a:rPr lang="it-IT" sz="2000" dirty="0" smtClean="0">
                <a:solidFill>
                  <a:srgbClr val="000000"/>
                </a:solidFill>
                <a:latin typeface="Calibri"/>
                <a:cs typeface="Calibri"/>
              </a:rPr>
              <a:t>l </a:t>
            </a:r>
            <a:r>
              <a:rPr lang="it-IT" sz="2000" dirty="0">
                <a:solidFill>
                  <a:srgbClr val="FF0000"/>
                </a:solidFill>
                <a:latin typeface="Calibri"/>
                <a:cs typeface="Calibri"/>
              </a:rPr>
              <a:t>motore </a:t>
            </a:r>
            <a:r>
              <a:rPr lang="it-IT" sz="2000" dirty="0" smtClean="0">
                <a:solidFill>
                  <a:srgbClr val="FF0000"/>
                </a:solidFill>
                <a:latin typeface="Calibri"/>
                <a:cs typeface="Calibri"/>
              </a:rPr>
              <a:t>elettrico: </a:t>
            </a:r>
          </a:p>
          <a:p>
            <a:endParaRPr lang="it-IT" sz="1000" dirty="0">
              <a:solidFill>
                <a:srgbClr val="FF0000"/>
              </a:solidFill>
              <a:latin typeface="Calibri"/>
              <a:cs typeface="Calibri"/>
            </a:endParaRPr>
          </a:p>
          <a:p>
            <a:r>
              <a:rPr lang="it-IT" sz="2000" dirty="0" smtClean="0">
                <a:solidFill>
                  <a:srgbClr val="000000"/>
                </a:solidFill>
                <a:latin typeface="Calibri"/>
                <a:cs typeface="Calibri"/>
              </a:rPr>
              <a:t>- è</a:t>
            </a:r>
            <a:r>
              <a:rPr lang="it-IT" sz="2000" dirty="0" smtClean="0">
                <a:solidFill>
                  <a:srgbClr val="FF0000"/>
                </a:solidFill>
                <a:latin typeface="Calibri"/>
                <a:cs typeface="Calibri"/>
              </a:rPr>
              <a:t> 3-</a:t>
            </a:r>
            <a:r>
              <a:rPr lang="it-IT" sz="2000" dirty="0">
                <a:solidFill>
                  <a:srgbClr val="FF0000"/>
                </a:solidFill>
                <a:latin typeface="Calibri"/>
                <a:cs typeface="Calibri"/>
              </a:rPr>
              <a:t>4</a:t>
            </a:r>
            <a:r>
              <a:rPr lang="it-IT" sz="2000" dirty="0">
                <a:solidFill>
                  <a:srgbClr val="000000"/>
                </a:solidFill>
                <a:latin typeface="Calibri"/>
                <a:cs typeface="Calibri"/>
              </a:rPr>
              <a:t> volte più </a:t>
            </a:r>
            <a:r>
              <a:rPr lang="it-IT" sz="2000" dirty="0" smtClean="0">
                <a:solidFill>
                  <a:srgbClr val="000000"/>
                </a:solidFill>
                <a:latin typeface="Calibri"/>
                <a:cs typeface="Calibri"/>
              </a:rPr>
              <a:t>efficiente</a:t>
            </a:r>
          </a:p>
          <a:p>
            <a:pPr marL="342900" indent="-342900">
              <a:buFontTx/>
              <a:buChar char="-"/>
            </a:pPr>
            <a:endParaRPr lang="it-IT" sz="1000" dirty="0" smtClean="0">
              <a:solidFill>
                <a:srgbClr val="000000"/>
              </a:solidFill>
              <a:latin typeface="Calibri"/>
              <a:cs typeface="Calibri"/>
            </a:endParaRPr>
          </a:p>
          <a:p>
            <a:r>
              <a:rPr lang="it-IT" sz="2000" dirty="0" smtClean="0">
                <a:solidFill>
                  <a:srgbClr val="000000"/>
                </a:solidFill>
                <a:latin typeface="Calibri"/>
                <a:cs typeface="Calibri"/>
              </a:rPr>
              <a:t>- il </a:t>
            </a:r>
            <a:r>
              <a:rPr lang="it-IT" sz="2000" dirty="0">
                <a:solidFill>
                  <a:srgbClr val="000000"/>
                </a:solidFill>
                <a:latin typeface="Calibri"/>
                <a:cs typeface="Calibri"/>
              </a:rPr>
              <a:t>costo dell’energia </a:t>
            </a:r>
            <a:r>
              <a:rPr lang="it-IT" sz="2000" dirty="0" smtClean="0">
                <a:solidFill>
                  <a:srgbClr val="000000"/>
                </a:solidFill>
                <a:latin typeface="Calibri"/>
                <a:cs typeface="Calibri"/>
              </a:rPr>
              <a:t>è</a:t>
            </a:r>
            <a:r>
              <a:rPr lang="it-IT" sz="2000" dirty="0" smtClean="0">
                <a:solidFill>
                  <a:srgbClr val="FF0000"/>
                </a:solidFill>
                <a:latin typeface="Calibri"/>
                <a:cs typeface="Calibri"/>
              </a:rPr>
              <a:t> 3 volte inferiore</a:t>
            </a:r>
          </a:p>
          <a:p>
            <a:endParaRPr lang="it-IT" sz="1000" dirty="0" smtClean="0">
              <a:solidFill>
                <a:srgbClr val="000000"/>
              </a:solidFill>
              <a:latin typeface="Calibri"/>
              <a:cs typeface="Calibri"/>
            </a:endParaRPr>
          </a:p>
          <a:p>
            <a:r>
              <a:rPr lang="it-IT" sz="2000" dirty="0" smtClean="0">
                <a:solidFill>
                  <a:srgbClr val="000000"/>
                </a:solidFill>
                <a:latin typeface="Calibri"/>
                <a:cs typeface="Calibri"/>
              </a:rPr>
              <a:t>- ha </a:t>
            </a:r>
            <a:r>
              <a:rPr lang="it-IT" sz="2000" dirty="0">
                <a:solidFill>
                  <a:srgbClr val="000000"/>
                </a:solidFill>
                <a:latin typeface="Calibri"/>
                <a:cs typeface="Calibri"/>
              </a:rPr>
              <a:t>un numero di parti  in </a:t>
            </a:r>
            <a:r>
              <a:rPr lang="it-IT" sz="2000" dirty="0" smtClean="0">
                <a:solidFill>
                  <a:srgbClr val="000000"/>
                </a:solidFill>
                <a:latin typeface="Calibri"/>
                <a:cs typeface="Calibri"/>
              </a:rPr>
              <a:t>movimento</a:t>
            </a:r>
          </a:p>
          <a:p>
            <a:r>
              <a:rPr lang="it-IT" sz="2000" dirty="0" smtClean="0">
                <a:solidFill>
                  <a:srgbClr val="000000"/>
                </a:solidFill>
                <a:latin typeface="Calibri"/>
                <a:cs typeface="Calibri"/>
              </a:rPr>
              <a:t> </a:t>
            </a:r>
            <a:r>
              <a:rPr lang="it-IT" sz="2000" dirty="0">
                <a:solidFill>
                  <a:srgbClr val="FF0000"/>
                </a:solidFill>
                <a:latin typeface="Calibri"/>
                <a:cs typeface="Calibri"/>
              </a:rPr>
              <a:t>almeno 100 volte inferiore</a:t>
            </a:r>
            <a:r>
              <a:rPr lang="it-IT" sz="2000" dirty="0">
                <a:solidFill>
                  <a:srgbClr val="000000"/>
                </a:solidFill>
                <a:latin typeface="Calibri"/>
                <a:cs typeface="Calibri"/>
              </a:rPr>
              <a:t>, quindi è meno soggetto a guasti e richiede spese di manutenzione molto </a:t>
            </a:r>
            <a:r>
              <a:rPr lang="it-IT" sz="2000" dirty="0" smtClean="0">
                <a:solidFill>
                  <a:srgbClr val="000000"/>
                </a:solidFill>
                <a:latin typeface="Calibri"/>
                <a:cs typeface="Calibri"/>
              </a:rPr>
              <a:t>minori</a:t>
            </a:r>
            <a:endParaRPr lang="it-IT" sz="2000" dirty="0">
              <a:solidFill>
                <a:srgbClr val="000000"/>
              </a:solidFill>
              <a:latin typeface="Calibri"/>
              <a:cs typeface="Calibri"/>
            </a:endParaRPr>
          </a:p>
        </p:txBody>
      </p:sp>
      <p:sp>
        <p:nvSpPr>
          <p:cNvPr id="8" name="TextBox 36"/>
          <p:cNvSpPr txBox="1"/>
          <p:nvPr/>
        </p:nvSpPr>
        <p:spPr>
          <a:xfrm>
            <a:off x="323528" y="6237312"/>
            <a:ext cx="3384376" cy="400110"/>
          </a:xfrm>
          <a:prstGeom prst="rect">
            <a:avLst/>
          </a:prstGeom>
          <a:solidFill>
            <a:schemeClr val="bg1">
              <a:lumMod val="85000"/>
            </a:schemeClr>
          </a:solidFill>
          <a:ln w="57150" cmpd="sng">
            <a:noFill/>
          </a:ln>
        </p:spPr>
        <p:txBody>
          <a:bodyPr wrap="square" rtlCol="0">
            <a:spAutoFit/>
          </a:bodyPr>
          <a:lstStyle/>
          <a:p>
            <a:pPr algn="ctr" fontAlgn="auto">
              <a:spcBef>
                <a:spcPts val="0"/>
              </a:spcBef>
              <a:spcAft>
                <a:spcPts val="0"/>
              </a:spcAft>
            </a:pPr>
            <a:r>
              <a:rPr lang="it-IT" sz="2000" dirty="0" smtClean="0">
                <a:solidFill>
                  <a:srgbClr val="0000FF"/>
                </a:solidFill>
                <a:latin typeface="Calibri"/>
                <a:cs typeface="Calibri"/>
              </a:rPr>
              <a:t>Motore elettrico</a:t>
            </a:r>
            <a:endParaRPr lang="en-US" sz="2000" dirty="0">
              <a:solidFill>
                <a:srgbClr val="0000FF"/>
              </a:solidFill>
              <a:latin typeface="Calibri"/>
              <a:ea typeface="ＭＳ Ｐゴシック"/>
              <a:cs typeface="Calibri"/>
            </a:endParaRPr>
          </a:p>
        </p:txBody>
      </p:sp>
      <p:pic>
        <p:nvPicPr>
          <p:cNvPr id="9" name="Immagine 8" descr="Schermata 2018-09-20 alle 08.26.1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67" y="3711658"/>
            <a:ext cx="3453445" cy="2525654"/>
          </a:xfrm>
          <a:prstGeom prst="rect">
            <a:avLst/>
          </a:prstGeom>
        </p:spPr>
      </p:pic>
    </p:spTree>
    <p:extLst>
      <p:ext uri="{BB962C8B-B14F-4D97-AF65-F5344CB8AC3E}">
        <p14:creationId xmlns:p14="http://schemas.microsoft.com/office/powerpoint/2010/main" val="3429493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Immagine 2" descr="ENI mele 13-5-17.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520056"/>
            <a:ext cx="6192688" cy="654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a:spLocks noChangeArrowheads="1"/>
          </p:cNvSpPr>
          <p:nvPr/>
        </p:nvSpPr>
        <p:spPr bwMode="auto">
          <a:xfrm>
            <a:off x="34925" y="4437063"/>
            <a:ext cx="11161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it-IT"/>
          </a:p>
        </p:txBody>
      </p:sp>
      <p:sp>
        <p:nvSpPr>
          <p:cNvPr id="2" name="CasellaDiTesto 1"/>
          <p:cNvSpPr txBox="1"/>
          <p:nvPr/>
        </p:nvSpPr>
        <p:spPr>
          <a:xfrm>
            <a:off x="3275856" y="5661248"/>
            <a:ext cx="3744415" cy="707886"/>
          </a:xfrm>
          <a:prstGeom prst="rect">
            <a:avLst/>
          </a:prstGeom>
          <a:noFill/>
        </p:spPr>
        <p:txBody>
          <a:bodyPr wrap="square" rtlCol="0">
            <a:spAutoFit/>
          </a:bodyPr>
          <a:lstStyle/>
          <a:p>
            <a:r>
              <a:rPr lang="en-GB" sz="4000">
                <a:latin typeface="Calibri"/>
                <a:cs typeface="Calibri"/>
              </a:rPr>
              <a:t>biocombustibili</a:t>
            </a:r>
          </a:p>
        </p:txBody>
      </p:sp>
    </p:spTree>
    <p:extLst>
      <p:ext uri="{BB962C8B-B14F-4D97-AF65-F5344CB8AC3E}">
        <p14:creationId xmlns:p14="http://schemas.microsoft.com/office/powerpoint/2010/main" val="3032450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ext Box 2"/>
          <p:cNvSpPr txBox="1">
            <a:spLocks noChangeArrowheads="1"/>
          </p:cNvSpPr>
          <p:nvPr/>
        </p:nvSpPr>
        <p:spPr bwMode="auto">
          <a:xfrm>
            <a:off x="539750" y="0"/>
            <a:ext cx="792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eaLnBrk="1" hangingPunct="1"/>
            <a:r>
              <a:rPr lang="it-IT" sz="4000" b="1" dirty="0">
                <a:solidFill>
                  <a:srgbClr val="000000"/>
                </a:solidFill>
                <a:latin typeface="Arial"/>
                <a:cs typeface="Arial"/>
              </a:rPr>
              <a:t>BIOMASSE</a:t>
            </a:r>
          </a:p>
          <a:p>
            <a:pPr algn="ctr" eaLnBrk="1" hangingPunct="1"/>
            <a:r>
              <a:rPr lang="it-IT" sz="2400" b="1" dirty="0">
                <a:solidFill>
                  <a:srgbClr val="000000"/>
                </a:solidFill>
                <a:latin typeface="Arial"/>
                <a:cs typeface="Arial"/>
              </a:rPr>
              <a:t>Per produrre </a:t>
            </a:r>
            <a:r>
              <a:rPr lang="it-IT" sz="2400" b="1" dirty="0" smtClean="0">
                <a:solidFill>
                  <a:srgbClr val="000000"/>
                </a:solidFill>
                <a:latin typeface="Arial"/>
                <a:cs typeface="Arial"/>
              </a:rPr>
              <a:t>biocombustibili</a:t>
            </a:r>
            <a:endParaRPr lang="it-IT" sz="2400" b="1" dirty="0">
              <a:solidFill>
                <a:srgbClr val="000000"/>
              </a:solidFill>
              <a:latin typeface="Arial"/>
              <a:cs typeface="Arial"/>
            </a:endParaRPr>
          </a:p>
        </p:txBody>
      </p:sp>
      <p:sp>
        <p:nvSpPr>
          <p:cNvPr id="3588099" name="Text Box 3"/>
          <p:cNvSpPr txBox="1">
            <a:spLocks noChangeArrowheads="1"/>
          </p:cNvSpPr>
          <p:nvPr/>
        </p:nvSpPr>
        <p:spPr bwMode="auto">
          <a:xfrm>
            <a:off x="133350" y="4398203"/>
            <a:ext cx="5134038" cy="830997"/>
          </a:xfrm>
          <a:prstGeom prst="rect">
            <a:avLst/>
          </a:prstGeom>
          <a:solidFill>
            <a:srgbClr val="FFFFFF"/>
          </a:solidFill>
          <a:ln>
            <a:noFill/>
          </a:ln>
        </p:spPr>
        <p:txBody>
          <a:bodyPr wrap="non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2400" dirty="0">
                <a:solidFill>
                  <a:srgbClr val="000000"/>
                </a:solidFill>
                <a:latin typeface="Arial"/>
                <a:cs typeface="Arial"/>
              </a:rPr>
              <a:t>BIOETANOLO </a:t>
            </a:r>
            <a:r>
              <a:rPr lang="it-IT" sz="2400" dirty="0" smtClean="0">
                <a:solidFill>
                  <a:srgbClr val="000000"/>
                </a:solidFill>
                <a:latin typeface="Arial"/>
                <a:cs typeface="Arial"/>
              </a:rPr>
              <a:t>da </a:t>
            </a:r>
            <a:r>
              <a:rPr lang="it-IT" sz="2400" dirty="0">
                <a:solidFill>
                  <a:srgbClr val="000000"/>
                </a:solidFill>
                <a:latin typeface="Arial"/>
                <a:cs typeface="Arial"/>
              </a:rPr>
              <a:t>granoturco, </a:t>
            </a:r>
            <a:endParaRPr lang="it-IT" sz="2400" dirty="0" smtClean="0">
              <a:solidFill>
                <a:srgbClr val="000000"/>
              </a:solidFill>
              <a:latin typeface="Arial"/>
              <a:cs typeface="Arial"/>
            </a:endParaRPr>
          </a:p>
          <a:p>
            <a:pPr eaLnBrk="1" hangingPunct="1"/>
            <a:r>
              <a:rPr lang="it-IT" sz="2400" dirty="0" smtClean="0">
                <a:solidFill>
                  <a:srgbClr val="000000"/>
                </a:solidFill>
                <a:latin typeface="Arial"/>
                <a:cs typeface="Arial"/>
              </a:rPr>
              <a:t>canna da </a:t>
            </a:r>
            <a:r>
              <a:rPr lang="it-IT" sz="2400" dirty="0">
                <a:solidFill>
                  <a:srgbClr val="000000"/>
                </a:solidFill>
                <a:latin typeface="Arial"/>
                <a:cs typeface="Arial"/>
              </a:rPr>
              <a:t>zucchero</a:t>
            </a:r>
            <a:r>
              <a:rPr lang="it-IT" sz="2400" dirty="0" smtClean="0">
                <a:solidFill>
                  <a:srgbClr val="000000"/>
                </a:solidFill>
                <a:latin typeface="Arial"/>
                <a:cs typeface="Arial"/>
              </a:rPr>
              <a:t>, barbabietola,...</a:t>
            </a:r>
            <a:endParaRPr lang="it-IT" sz="2400" baseline="30000" dirty="0">
              <a:solidFill>
                <a:srgbClr val="000000"/>
              </a:solidFill>
              <a:latin typeface="Arial"/>
              <a:cs typeface="Arial"/>
            </a:endParaRPr>
          </a:p>
        </p:txBody>
      </p:sp>
      <p:sp>
        <p:nvSpPr>
          <p:cNvPr id="3588100" name="Text Box 4"/>
          <p:cNvSpPr txBox="1">
            <a:spLocks noChangeArrowheads="1"/>
          </p:cNvSpPr>
          <p:nvPr/>
        </p:nvSpPr>
        <p:spPr bwMode="auto">
          <a:xfrm>
            <a:off x="179388" y="5661248"/>
            <a:ext cx="4724400" cy="830997"/>
          </a:xfrm>
          <a:prstGeom prst="rect">
            <a:avLst/>
          </a:prstGeom>
          <a:solidFill>
            <a:srgbClr val="FFFFFF"/>
          </a:solidFill>
          <a:ln>
            <a:noFill/>
          </a:ln>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2400" dirty="0">
                <a:solidFill>
                  <a:srgbClr val="000000"/>
                </a:solidFill>
                <a:latin typeface="Arial"/>
                <a:cs typeface="Arial"/>
              </a:rPr>
              <a:t>BIODIESEL</a:t>
            </a:r>
            <a:r>
              <a:rPr lang="it-IT" sz="2400" dirty="0">
                <a:solidFill>
                  <a:srgbClr val="FFFFFF"/>
                </a:solidFill>
                <a:latin typeface="Arial"/>
                <a:cs typeface="Arial"/>
              </a:rPr>
              <a:t> </a:t>
            </a:r>
            <a:r>
              <a:rPr lang="it-IT" sz="2400" dirty="0" smtClean="0">
                <a:solidFill>
                  <a:srgbClr val="000000"/>
                </a:solidFill>
                <a:latin typeface="Arial"/>
                <a:cs typeface="Arial"/>
              </a:rPr>
              <a:t>da </a:t>
            </a:r>
            <a:r>
              <a:rPr lang="it-IT" sz="2400" dirty="0">
                <a:solidFill>
                  <a:srgbClr val="000000"/>
                </a:solidFill>
                <a:latin typeface="Arial"/>
                <a:cs typeface="Arial"/>
              </a:rPr>
              <a:t>olii </a:t>
            </a:r>
            <a:r>
              <a:rPr lang="it-IT" sz="2400" dirty="0" smtClean="0">
                <a:solidFill>
                  <a:srgbClr val="000000"/>
                </a:solidFill>
                <a:latin typeface="Arial"/>
                <a:cs typeface="Arial"/>
              </a:rPr>
              <a:t>vegetali: colza, girasole</a:t>
            </a:r>
            <a:r>
              <a:rPr lang="it-IT" sz="2400" dirty="0">
                <a:solidFill>
                  <a:srgbClr val="000000"/>
                </a:solidFill>
                <a:latin typeface="Arial"/>
                <a:cs typeface="Arial"/>
              </a:rPr>
              <a:t>, soia, </a:t>
            </a:r>
            <a:r>
              <a:rPr lang="it-IT" sz="2400" dirty="0">
                <a:solidFill>
                  <a:srgbClr val="FF0000"/>
                </a:solidFill>
                <a:latin typeface="Arial"/>
                <a:cs typeface="Arial"/>
              </a:rPr>
              <a:t>palma</a:t>
            </a:r>
            <a:r>
              <a:rPr lang="it-IT" sz="2400" dirty="0">
                <a:solidFill>
                  <a:srgbClr val="000000"/>
                </a:solidFill>
                <a:latin typeface="Arial"/>
                <a:cs typeface="Arial"/>
              </a:rPr>
              <a:t>, </a:t>
            </a:r>
            <a:r>
              <a:rPr lang="it-IT" sz="2400" dirty="0" smtClean="0">
                <a:solidFill>
                  <a:srgbClr val="000000"/>
                </a:solidFill>
                <a:latin typeface="Arial"/>
                <a:cs typeface="Arial"/>
              </a:rPr>
              <a:t>...</a:t>
            </a:r>
            <a:r>
              <a:rPr lang="it-IT" sz="2400" dirty="0" smtClean="0">
                <a:solidFill>
                  <a:srgbClr val="000000"/>
                </a:solidFill>
                <a:latin typeface="Comic Sans MS" charset="0"/>
              </a:rPr>
              <a:t>.</a:t>
            </a:r>
            <a:endParaRPr lang="it-IT" sz="2400" baseline="30000" dirty="0">
              <a:solidFill>
                <a:srgbClr val="000000"/>
              </a:solidFill>
              <a:latin typeface="Comic Sans MS" charset="0"/>
            </a:endParaRPr>
          </a:p>
        </p:txBody>
      </p:sp>
      <p:sp>
        <p:nvSpPr>
          <p:cNvPr id="3588101" name="Text Box 5"/>
          <p:cNvSpPr txBox="1">
            <a:spLocks noChangeArrowheads="1"/>
          </p:cNvSpPr>
          <p:nvPr/>
        </p:nvSpPr>
        <p:spPr bwMode="auto">
          <a:xfrm>
            <a:off x="152400" y="2060848"/>
            <a:ext cx="5638800" cy="830997"/>
          </a:xfrm>
          <a:prstGeom prst="rect">
            <a:avLst/>
          </a:prstGeom>
          <a:solidFill>
            <a:schemeClr val="bg1">
              <a:lumMod val="85000"/>
            </a:schemeClr>
          </a:solidFill>
          <a:ln>
            <a:noFill/>
          </a:ln>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2400" dirty="0" smtClean="0">
                <a:solidFill>
                  <a:srgbClr val="000000"/>
                </a:solidFill>
                <a:latin typeface="Arial"/>
                <a:cs typeface="Arial"/>
              </a:rPr>
              <a:t>BIOGAS da </a:t>
            </a:r>
            <a:r>
              <a:rPr lang="it-IT" sz="2400" dirty="0">
                <a:solidFill>
                  <a:srgbClr val="000000"/>
                </a:solidFill>
                <a:latin typeface="Arial"/>
                <a:cs typeface="Arial"/>
              </a:rPr>
              <a:t>discariche RSU, reflui zootecnici, scarti </a:t>
            </a:r>
            <a:r>
              <a:rPr lang="it-IT" sz="2400" dirty="0" err="1">
                <a:solidFill>
                  <a:srgbClr val="000000"/>
                </a:solidFill>
                <a:latin typeface="Arial"/>
                <a:cs typeface="Arial"/>
              </a:rPr>
              <a:t>ind</a:t>
            </a:r>
            <a:r>
              <a:rPr lang="it-IT" sz="2400" dirty="0">
                <a:solidFill>
                  <a:srgbClr val="000000"/>
                </a:solidFill>
                <a:latin typeface="Arial"/>
                <a:cs typeface="Arial"/>
              </a:rPr>
              <a:t>. </a:t>
            </a:r>
            <a:r>
              <a:rPr lang="it-IT" sz="2400" dirty="0" smtClean="0">
                <a:solidFill>
                  <a:srgbClr val="000000"/>
                </a:solidFill>
                <a:latin typeface="Arial"/>
                <a:cs typeface="Arial"/>
              </a:rPr>
              <a:t>agroalimentare</a:t>
            </a:r>
            <a:endParaRPr lang="it-IT" sz="2400" baseline="30000" dirty="0">
              <a:solidFill>
                <a:srgbClr val="000000"/>
              </a:solidFill>
              <a:latin typeface="Arial"/>
              <a:cs typeface="Arial"/>
            </a:endParaRPr>
          </a:p>
        </p:txBody>
      </p:sp>
      <p:pic>
        <p:nvPicPr>
          <p:cNvPr id="3588102" name="Picture 6" descr="Campo barbabiet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858" y="4293096"/>
            <a:ext cx="108444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103" name="Picture 7" descr="girasol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5553834"/>
            <a:ext cx="2304256" cy="118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104" name="Picture 8" descr="suin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2013843"/>
            <a:ext cx="172878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105" name="Picture 9" descr="tani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2280" y="-27384"/>
            <a:ext cx="1068388"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a:spLocks noChangeArrowheads="1"/>
          </p:cNvSpPr>
          <p:nvPr/>
        </p:nvSpPr>
        <p:spPr bwMode="auto">
          <a:xfrm>
            <a:off x="107504" y="1412776"/>
            <a:ext cx="9144000" cy="523220"/>
          </a:xfrm>
          <a:prstGeom prst="rect">
            <a:avLst/>
          </a:prstGeom>
          <a:solidFill>
            <a:srgbClr val="D9D9D9"/>
          </a:solidFill>
          <a:ln>
            <a:noFill/>
          </a:ln>
          <a:effectLst/>
          <a:extLst/>
        </p:spPr>
        <p:txBody>
          <a:bodyPr anchor="ctr">
            <a:spAutoFit/>
          </a:bodyPr>
          <a:lstStyle/>
          <a:p>
            <a:pPr>
              <a:defRPr/>
            </a:pPr>
            <a:r>
              <a:rPr lang="it-IT" sz="2800" dirty="0" smtClean="0">
                <a:solidFill>
                  <a:srgbClr val="FF0000"/>
                </a:solidFill>
                <a:latin typeface="Arial"/>
                <a:cs typeface="Arial"/>
              </a:rPr>
              <a:t>Biogas da prodotti di scarto:</a:t>
            </a:r>
            <a:endParaRPr lang="en-US" sz="2800" dirty="0">
              <a:solidFill>
                <a:srgbClr val="FF0000"/>
              </a:solidFill>
              <a:latin typeface="Arial"/>
              <a:cs typeface="Arial"/>
            </a:endParaRPr>
          </a:p>
        </p:txBody>
      </p:sp>
      <p:sp>
        <p:nvSpPr>
          <p:cNvPr id="12" name="Rectangle 2"/>
          <p:cNvSpPr>
            <a:spLocks noChangeArrowheads="1"/>
          </p:cNvSpPr>
          <p:nvPr/>
        </p:nvSpPr>
        <p:spPr bwMode="auto">
          <a:xfrm>
            <a:off x="179512" y="362586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it-IT" sz="2800" dirty="0" smtClean="0">
                <a:solidFill>
                  <a:srgbClr val="FF0000"/>
                </a:solidFill>
                <a:latin typeface="Arial"/>
                <a:cs typeface="Arial"/>
              </a:rPr>
              <a:t>Combustibili liquidi da colture dedicate</a:t>
            </a:r>
            <a:endParaRPr lang="en-US" sz="2800" dirty="0">
              <a:solidFill>
                <a:srgbClr val="FF0000"/>
              </a:solidFill>
              <a:latin typeface="Arial"/>
              <a:cs typeface="Arial"/>
            </a:endParaRPr>
          </a:p>
        </p:txBody>
      </p:sp>
    </p:spTree>
    <p:extLst>
      <p:ext uri="{BB962C8B-B14F-4D97-AF65-F5344CB8AC3E}">
        <p14:creationId xmlns:p14="http://schemas.microsoft.com/office/powerpoint/2010/main" val="2875875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58809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58810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58810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588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8099" grpId="0" animBg="1"/>
      <p:bldP spid="3588100"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20-01-15 alle 17.21.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44" y="-1756937"/>
            <a:ext cx="8130025" cy="8614937"/>
          </a:xfrm>
          <a:prstGeom prst="rect">
            <a:avLst/>
          </a:prstGeom>
        </p:spPr>
      </p:pic>
    </p:spTree>
    <p:extLst>
      <p:ext uri="{BB962C8B-B14F-4D97-AF65-F5344CB8AC3E}">
        <p14:creationId xmlns:p14="http://schemas.microsoft.com/office/powerpoint/2010/main" val="3486058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rot="-369861">
            <a:off x="1766888" y="2362200"/>
            <a:ext cx="2743200" cy="1828800"/>
            <a:chOff x="796" y="2507"/>
            <a:chExt cx="640" cy="535"/>
          </a:xfrm>
        </p:grpSpPr>
        <p:sp>
          <p:nvSpPr>
            <p:cNvPr id="149515" name="Freeform 4"/>
            <p:cNvSpPr>
              <a:spLocks/>
            </p:cNvSpPr>
            <p:nvPr/>
          </p:nvSpPr>
          <p:spPr bwMode="auto">
            <a:xfrm rot="2785216">
              <a:off x="938" y="2739"/>
              <a:ext cx="164" cy="169"/>
            </a:xfrm>
            <a:custGeom>
              <a:avLst/>
              <a:gdLst>
                <a:gd name="T0" fmla="*/ 0 w 1507"/>
                <a:gd name="T1" fmla="*/ 0 h 1278"/>
                <a:gd name="T2" fmla="*/ 0 w 1507"/>
                <a:gd name="T3" fmla="*/ 0 h 1278"/>
                <a:gd name="T4" fmla="*/ 0 w 1507"/>
                <a:gd name="T5" fmla="*/ 0 h 1278"/>
                <a:gd name="T6" fmla="*/ 0 w 1507"/>
                <a:gd name="T7" fmla="*/ 0 h 1278"/>
                <a:gd name="T8" fmla="*/ 0 w 1507"/>
                <a:gd name="T9" fmla="*/ 0 h 1278"/>
                <a:gd name="T10" fmla="*/ 0 w 1507"/>
                <a:gd name="T11" fmla="*/ 0 h 1278"/>
                <a:gd name="T12" fmla="*/ 0 w 1507"/>
                <a:gd name="T13" fmla="*/ 0 h 1278"/>
                <a:gd name="T14" fmla="*/ 0 w 1507"/>
                <a:gd name="T15" fmla="*/ 0 h 1278"/>
                <a:gd name="T16" fmla="*/ 0 w 1507"/>
                <a:gd name="T17" fmla="*/ 0 h 1278"/>
                <a:gd name="T18" fmla="*/ 0 w 1507"/>
                <a:gd name="T19" fmla="*/ 0 h 1278"/>
                <a:gd name="T20" fmla="*/ 0 w 1507"/>
                <a:gd name="T21" fmla="*/ 0 h 1278"/>
                <a:gd name="T22" fmla="*/ 0 w 1507"/>
                <a:gd name="T23" fmla="*/ 0 h 1278"/>
                <a:gd name="T24" fmla="*/ 0 w 1507"/>
                <a:gd name="T25" fmla="*/ 0 h 1278"/>
                <a:gd name="T26" fmla="*/ 0 w 1507"/>
                <a:gd name="T27" fmla="*/ 0 h 1278"/>
                <a:gd name="T28" fmla="*/ 0 w 1507"/>
                <a:gd name="T29" fmla="*/ 0 h 1278"/>
                <a:gd name="T30" fmla="*/ 0 w 1507"/>
                <a:gd name="T31" fmla="*/ 0 h 12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07"/>
                <a:gd name="T49" fmla="*/ 0 h 1278"/>
                <a:gd name="T50" fmla="*/ 1507 w 1507"/>
                <a:gd name="T51" fmla="*/ 1278 h 12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07" h="1278">
                  <a:moveTo>
                    <a:pt x="0" y="662"/>
                  </a:moveTo>
                  <a:lnTo>
                    <a:pt x="684" y="1278"/>
                  </a:lnTo>
                  <a:lnTo>
                    <a:pt x="1507" y="690"/>
                  </a:lnTo>
                  <a:lnTo>
                    <a:pt x="1232" y="542"/>
                  </a:lnTo>
                  <a:lnTo>
                    <a:pt x="684" y="1071"/>
                  </a:lnTo>
                  <a:lnTo>
                    <a:pt x="519" y="943"/>
                  </a:lnTo>
                  <a:lnTo>
                    <a:pt x="713" y="609"/>
                  </a:lnTo>
                  <a:lnTo>
                    <a:pt x="853" y="343"/>
                  </a:lnTo>
                  <a:lnTo>
                    <a:pt x="1099" y="156"/>
                  </a:lnTo>
                  <a:lnTo>
                    <a:pt x="971" y="0"/>
                  </a:lnTo>
                  <a:lnTo>
                    <a:pt x="774" y="251"/>
                  </a:lnTo>
                  <a:lnTo>
                    <a:pt x="498" y="713"/>
                  </a:lnTo>
                  <a:lnTo>
                    <a:pt x="416" y="780"/>
                  </a:lnTo>
                  <a:lnTo>
                    <a:pt x="156" y="557"/>
                  </a:lnTo>
                  <a:lnTo>
                    <a:pt x="0" y="662"/>
                  </a:lnTo>
                  <a:close/>
                </a:path>
              </a:pathLst>
            </a:custGeom>
            <a:solidFill>
              <a:srgbClr val="D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16" name="Freeform 5"/>
            <p:cNvSpPr>
              <a:spLocks/>
            </p:cNvSpPr>
            <p:nvPr/>
          </p:nvSpPr>
          <p:spPr bwMode="auto">
            <a:xfrm rot="2785216">
              <a:off x="830" y="2563"/>
              <a:ext cx="535" cy="424"/>
            </a:xfrm>
            <a:custGeom>
              <a:avLst/>
              <a:gdLst>
                <a:gd name="T0" fmla="*/ 0 w 4929"/>
                <a:gd name="T1" fmla="*/ 0 h 3205"/>
                <a:gd name="T2" fmla="*/ 0 w 4929"/>
                <a:gd name="T3" fmla="*/ 0 h 3205"/>
                <a:gd name="T4" fmla="*/ 0 w 4929"/>
                <a:gd name="T5" fmla="*/ 0 h 3205"/>
                <a:gd name="T6" fmla="*/ 0 w 4929"/>
                <a:gd name="T7" fmla="*/ 0 h 3205"/>
                <a:gd name="T8" fmla="*/ 0 w 4929"/>
                <a:gd name="T9" fmla="*/ 0 h 3205"/>
                <a:gd name="T10" fmla="*/ 0 w 4929"/>
                <a:gd name="T11" fmla="*/ 0 h 3205"/>
                <a:gd name="T12" fmla="*/ 0 w 4929"/>
                <a:gd name="T13" fmla="*/ 0 h 3205"/>
                <a:gd name="T14" fmla="*/ 0 w 4929"/>
                <a:gd name="T15" fmla="*/ 0 h 3205"/>
                <a:gd name="T16" fmla="*/ 0 w 4929"/>
                <a:gd name="T17" fmla="*/ 0 h 3205"/>
                <a:gd name="T18" fmla="*/ 0 w 4929"/>
                <a:gd name="T19" fmla="*/ 0 h 3205"/>
                <a:gd name="T20" fmla="*/ 0 w 4929"/>
                <a:gd name="T21" fmla="*/ 0 h 3205"/>
                <a:gd name="T22" fmla="*/ 0 w 4929"/>
                <a:gd name="T23" fmla="*/ 0 h 3205"/>
                <a:gd name="T24" fmla="*/ 0 w 4929"/>
                <a:gd name="T25" fmla="*/ 0 h 3205"/>
                <a:gd name="T26" fmla="*/ 0 w 4929"/>
                <a:gd name="T27" fmla="*/ 0 h 3205"/>
                <a:gd name="T28" fmla="*/ 0 w 4929"/>
                <a:gd name="T29" fmla="*/ 0 h 3205"/>
                <a:gd name="T30" fmla="*/ 0 w 4929"/>
                <a:gd name="T31" fmla="*/ 0 h 3205"/>
                <a:gd name="T32" fmla="*/ 0 w 4929"/>
                <a:gd name="T33" fmla="*/ 0 h 3205"/>
                <a:gd name="T34" fmla="*/ 0 w 4929"/>
                <a:gd name="T35" fmla="*/ 0 h 3205"/>
                <a:gd name="T36" fmla="*/ 0 w 4929"/>
                <a:gd name="T37" fmla="*/ 0 h 3205"/>
                <a:gd name="T38" fmla="*/ 0 w 4929"/>
                <a:gd name="T39" fmla="*/ 0 h 3205"/>
                <a:gd name="T40" fmla="*/ 0 w 4929"/>
                <a:gd name="T41" fmla="*/ 0 h 3205"/>
                <a:gd name="T42" fmla="*/ 0 w 4929"/>
                <a:gd name="T43" fmla="*/ 0 h 3205"/>
                <a:gd name="T44" fmla="*/ 0 w 4929"/>
                <a:gd name="T45" fmla="*/ 0 h 3205"/>
                <a:gd name="T46" fmla="*/ 0 w 4929"/>
                <a:gd name="T47" fmla="*/ 0 h 3205"/>
                <a:gd name="T48" fmla="*/ 0 w 4929"/>
                <a:gd name="T49" fmla="*/ 0 h 3205"/>
                <a:gd name="T50" fmla="*/ 0 w 4929"/>
                <a:gd name="T51" fmla="*/ 0 h 3205"/>
                <a:gd name="T52" fmla="*/ 0 w 4929"/>
                <a:gd name="T53" fmla="*/ 0 h 3205"/>
                <a:gd name="T54" fmla="*/ 0 w 4929"/>
                <a:gd name="T55" fmla="*/ 0 h 3205"/>
                <a:gd name="T56" fmla="*/ 0 w 4929"/>
                <a:gd name="T57" fmla="*/ 0 h 3205"/>
                <a:gd name="T58" fmla="*/ 0 w 4929"/>
                <a:gd name="T59" fmla="*/ 0 h 3205"/>
                <a:gd name="T60" fmla="*/ 0 w 4929"/>
                <a:gd name="T61" fmla="*/ 0 h 3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29"/>
                <a:gd name="T94" fmla="*/ 0 h 3205"/>
                <a:gd name="T95" fmla="*/ 4929 w 4929"/>
                <a:gd name="T96" fmla="*/ 3205 h 320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29" h="3205">
                  <a:moveTo>
                    <a:pt x="4826" y="0"/>
                  </a:moveTo>
                  <a:lnTo>
                    <a:pt x="3625" y="159"/>
                  </a:lnTo>
                  <a:lnTo>
                    <a:pt x="3357" y="239"/>
                  </a:lnTo>
                  <a:lnTo>
                    <a:pt x="3074" y="464"/>
                  </a:lnTo>
                  <a:lnTo>
                    <a:pt x="2927" y="367"/>
                  </a:lnTo>
                  <a:lnTo>
                    <a:pt x="2682" y="530"/>
                  </a:lnTo>
                  <a:lnTo>
                    <a:pt x="2475" y="477"/>
                  </a:lnTo>
                  <a:lnTo>
                    <a:pt x="1986" y="507"/>
                  </a:lnTo>
                  <a:lnTo>
                    <a:pt x="1931" y="1116"/>
                  </a:lnTo>
                  <a:lnTo>
                    <a:pt x="1323" y="1920"/>
                  </a:lnTo>
                  <a:lnTo>
                    <a:pt x="1331" y="2096"/>
                  </a:lnTo>
                  <a:lnTo>
                    <a:pt x="930" y="2535"/>
                  </a:lnTo>
                  <a:lnTo>
                    <a:pt x="701" y="2669"/>
                  </a:lnTo>
                  <a:lnTo>
                    <a:pt x="0" y="2883"/>
                  </a:lnTo>
                  <a:lnTo>
                    <a:pt x="19" y="3205"/>
                  </a:lnTo>
                  <a:lnTo>
                    <a:pt x="618" y="3070"/>
                  </a:lnTo>
                  <a:lnTo>
                    <a:pt x="1004" y="2893"/>
                  </a:lnTo>
                  <a:lnTo>
                    <a:pt x="1553" y="2298"/>
                  </a:lnTo>
                  <a:lnTo>
                    <a:pt x="2355" y="1511"/>
                  </a:lnTo>
                  <a:lnTo>
                    <a:pt x="2517" y="1674"/>
                  </a:lnTo>
                  <a:lnTo>
                    <a:pt x="2800" y="2229"/>
                  </a:lnTo>
                  <a:lnTo>
                    <a:pt x="2895" y="2423"/>
                  </a:lnTo>
                  <a:lnTo>
                    <a:pt x="3252" y="2201"/>
                  </a:lnTo>
                  <a:lnTo>
                    <a:pt x="3022" y="1021"/>
                  </a:lnTo>
                  <a:lnTo>
                    <a:pt x="3252" y="842"/>
                  </a:lnTo>
                  <a:lnTo>
                    <a:pt x="3262" y="659"/>
                  </a:lnTo>
                  <a:lnTo>
                    <a:pt x="3431" y="559"/>
                  </a:lnTo>
                  <a:lnTo>
                    <a:pt x="4632" y="576"/>
                  </a:lnTo>
                  <a:lnTo>
                    <a:pt x="4929" y="524"/>
                  </a:lnTo>
                  <a:lnTo>
                    <a:pt x="4826" y="0"/>
                  </a:lnTo>
                  <a:close/>
                </a:path>
              </a:pathLst>
            </a:custGeom>
            <a:solidFill>
              <a:srgbClr val="D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17" name="Freeform 6"/>
            <p:cNvSpPr>
              <a:spLocks/>
            </p:cNvSpPr>
            <p:nvPr/>
          </p:nvSpPr>
          <p:spPr bwMode="auto">
            <a:xfrm rot="2785216">
              <a:off x="1369" y="2801"/>
              <a:ext cx="61" cy="73"/>
            </a:xfrm>
            <a:custGeom>
              <a:avLst/>
              <a:gdLst>
                <a:gd name="T0" fmla="*/ 0 w 557"/>
                <a:gd name="T1" fmla="*/ 0 h 555"/>
                <a:gd name="T2" fmla="*/ 0 w 557"/>
                <a:gd name="T3" fmla="*/ 0 h 555"/>
                <a:gd name="T4" fmla="*/ 0 w 557"/>
                <a:gd name="T5" fmla="*/ 0 h 555"/>
                <a:gd name="T6" fmla="*/ 0 w 557"/>
                <a:gd name="T7" fmla="*/ 0 h 555"/>
                <a:gd name="T8" fmla="*/ 0 w 557"/>
                <a:gd name="T9" fmla="*/ 0 h 555"/>
                <a:gd name="T10" fmla="*/ 0 w 557"/>
                <a:gd name="T11" fmla="*/ 0 h 555"/>
                <a:gd name="T12" fmla="*/ 0 w 557"/>
                <a:gd name="T13" fmla="*/ 0 h 555"/>
                <a:gd name="T14" fmla="*/ 0 w 557"/>
                <a:gd name="T15" fmla="*/ 0 h 555"/>
                <a:gd name="T16" fmla="*/ 0 w 557"/>
                <a:gd name="T17" fmla="*/ 0 h 555"/>
                <a:gd name="T18" fmla="*/ 0 w 557"/>
                <a:gd name="T19" fmla="*/ 0 h 555"/>
                <a:gd name="T20" fmla="*/ 0 w 557"/>
                <a:gd name="T21" fmla="*/ 0 h 555"/>
                <a:gd name="T22" fmla="*/ 0 w 557"/>
                <a:gd name="T23" fmla="*/ 0 h 555"/>
                <a:gd name="T24" fmla="*/ 0 w 557"/>
                <a:gd name="T25" fmla="*/ 0 h 555"/>
                <a:gd name="T26" fmla="*/ 0 w 557"/>
                <a:gd name="T27" fmla="*/ 0 h 555"/>
                <a:gd name="T28" fmla="*/ 0 w 557"/>
                <a:gd name="T29" fmla="*/ 0 h 555"/>
                <a:gd name="T30" fmla="*/ 0 w 557"/>
                <a:gd name="T31" fmla="*/ 0 h 555"/>
                <a:gd name="T32" fmla="*/ 0 w 557"/>
                <a:gd name="T33" fmla="*/ 0 h 555"/>
                <a:gd name="T34" fmla="*/ 0 w 557"/>
                <a:gd name="T35" fmla="*/ 0 h 555"/>
                <a:gd name="T36" fmla="*/ 0 w 557"/>
                <a:gd name="T37" fmla="*/ 0 h 5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7"/>
                <a:gd name="T58" fmla="*/ 0 h 555"/>
                <a:gd name="T59" fmla="*/ 557 w 557"/>
                <a:gd name="T60" fmla="*/ 555 h 5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7" h="555">
                  <a:moveTo>
                    <a:pt x="201" y="547"/>
                  </a:moveTo>
                  <a:lnTo>
                    <a:pt x="108" y="502"/>
                  </a:lnTo>
                  <a:lnTo>
                    <a:pt x="38" y="427"/>
                  </a:lnTo>
                  <a:lnTo>
                    <a:pt x="2" y="330"/>
                  </a:lnTo>
                  <a:lnTo>
                    <a:pt x="0" y="228"/>
                  </a:lnTo>
                  <a:lnTo>
                    <a:pt x="36" y="133"/>
                  </a:lnTo>
                  <a:lnTo>
                    <a:pt x="104" y="57"/>
                  </a:lnTo>
                  <a:lnTo>
                    <a:pt x="196" y="9"/>
                  </a:lnTo>
                  <a:lnTo>
                    <a:pt x="298" y="0"/>
                  </a:lnTo>
                  <a:lnTo>
                    <a:pt x="397" y="24"/>
                  </a:lnTo>
                  <a:lnTo>
                    <a:pt x="479" y="85"/>
                  </a:lnTo>
                  <a:lnTo>
                    <a:pt x="534" y="173"/>
                  </a:lnTo>
                  <a:lnTo>
                    <a:pt x="557" y="306"/>
                  </a:lnTo>
                  <a:lnTo>
                    <a:pt x="372" y="330"/>
                  </a:lnTo>
                  <a:lnTo>
                    <a:pt x="483" y="464"/>
                  </a:lnTo>
                  <a:lnTo>
                    <a:pt x="401" y="524"/>
                  </a:lnTo>
                  <a:lnTo>
                    <a:pt x="304" y="555"/>
                  </a:lnTo>
                  <a:lnTo>
                    <a:pt x="201" y="5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18" name="Freeform 7"/>
            <p:cNvSpPr>
              <a:spLocks/>
            </p:cNvSpPr>
            <p:nvPr/>
          </p:nvSpPr>
          <p:spPr bwMode="auto">
            <a:xfrm rot="2785216">
              <a:off x="1193" y="2743"/>
              <a:ext cx="195" cy="88"/>
            </a:xfrm>
            <a:custGeom>
              <a:avLst/>
              <a:gdLst>
                <a:gd name="T0" fmla="*/ 0 w 1800"/>
                <a:gd name="T1" fmla="*/ 0 h 667"/>
                <a:gd name="T2" fmla="*/ 0 w 1800"/>
                <a:gd name="T3" fmla="*/ 0 h 667"/>
                <a:gd name="T4" fmla="*/ 0 w 1800"/>
                <a:gd name="T5" fmla="*/ 0 h 667"/>
                <a:gd name="T6" fmla="*/ 0 w 1800"/>
                <a:gd name="T7" fmla="*/ 0 h 667"/>
                <a:gd name="T8" fmla="*/ 0 w 1800"/>
                <a:gd name="T9" fmla="*/ 0 h 667"/>
                <a:gd name="T10" fmla="*/ 0 w 1800"/>
                <a:gd name="T11" fmla="*/ 0 h 667"/>
                <a:gd name="T12" fmla="*/ 0 w 1800"/>
                <a:gd name="T13" fmla="*/ 0 h 667"/>
                <a:gd name="T14" fmla="*/ 0 w 1800"/>
                <a:gd name="T15" fmla="*/ 0 h 667"/>
                <a:gd name="T16" fmla="*/ 0 w 1800"/>
                <a:gd name="T17" fmla="*/ 0 h 667"/>
                <a:gd name="T18" fmla="*/ 0 w 1800"/>
                <a:gd name="T19" fmla="*/ 0 h 667"/>
                <a:gd name="T20" fmla="*/ 0 w 1800"/>
                <a:gd name="T21" fmla="*/ 0 h 667"/>
                <a:gd name="T22" fmla="*/ 0 w 1800"/>
                <a:gd name="T23" fmla="*/ 0 h 667"/>
                <a:gd name="T24" fmla="*/ 0 w 1800"/>
                <a:gd name="T25" fmla="*/ 0 h 667"/>
                <a:gd name="T26" fmla="*/ 0 w 1800"/>
                <a:gd name="T27" fmla="*/ 0 h 667"/>
                <a:gd name="T28" fmla="*/ 0 w 1800"/>
                <a:gd name="T29" fmla="*/ 0 h 667"/>
                <a:gd name="T30" fmla="*/ 0 w 1800"/>
                <a:gd name="T31" fmla="*/ 0 h 667"/>
                <a:gd name="T32" fmla="*/ 0 w 1800"/>
                <a:gd name="T33" fmla="*/ 0 h 667"/>
                <a:gd name="T34" fmla="*/ 0 w 1800"/>
                <a:gd name="T35" fmla="*/ 0 h 667"/>
                <a:gd name="T36" fmla="*/ 0 w 1800"/>
                <a:gd name="T37" fmla="*/ 0 h 667"/>
                <a:gd name="T38" fmla="*/ 0 w 1800"/>
                <a:gd name="T39" fmla="*/ 0 h 667"/>
                <a:gd name="T40" fmla="*/ 0 w 1800"/>
                <a:gd name="T41" fmla="*/ 0 h 667"/>
                <a:gd name="T42" fmla="*/ 0 w 1800"/>
                <a:gd name="T43" fmla="*/ 0 h 667"/>
                <a:gd name="T44" fmla="*/ 0 w 1800"/>
                <a:gd name="T45" fmla="*/ 0 h 667"/>
                <a:gd name="T46" fmla="*/ 0 w 1800"/>
                <a:gd name="T47" fmla="*/ 0 h 667"/>
                <a:gd name="T48" fmla="*/ 0 w 1800"/>
                <a:gd name="T49" fmla="*/ 0 h 667"/>
                <a:gd name="T50" fmla="*/ 0 w 1800"/>
                <a:gd name="T51" fmla="*/ 0 h 667"/>
                <a:gd name="T52" fmla="*/ 0 w 1800"/>
                <a:gd name="T53" fmla="*/ 0 h 667"/>
                <a:gd name="T54" fmla="*/ 0 w 1800"/>
                <a:gd name="T55" fmla="*/ 0 h 667"/>
                <a:gd name="T56" fmla="*/ 0 w 1800"/>
                <a:gd name="T57" fmla="*/ 0 h 667"/>
                <a:gd name="T58" fmla="*/ 0 w 1800"/>
                <a:gd name="T59" fmla="*/ 0 h 667"/>
                <a:gd name="T60" fmla="*/ 0 w 1800"/>
                <a:gd name="T61" fmla="*/ 0 h 667"/>
                <a:gd name="T62" fmla="*/ 0 w 1800"/>
                <a:gd name="T63" fmla="*/ 0 h 6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0"/>
                <a:gd name="T97" fmla="*/ 0 h 667"/>
                <a:gd name="T98" fmla="*/ 1800 w 1800"/>
                <a:gd name="T99" fmla="*/ 667 h 6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0" h="667">
                  <a:moveTo>
                    <a:pt x="0" y="462"/>
                  </a:moveTo>
                  <a:lnTo>
                    <a:pt x="186" y="312"/>
                  </a:lnTo>
                  <a:lnTo>
                    <a:pt x="262" y="405"/>
                  </a:lnTo>
                  <a:lnTo>
                    <a:pt x="399" y="164"/>
                  </a:lnTo>
                  <a:lnTo>
                    <a:pt x="422" y="287"/>
                  </a:lnTo>
                  <a:lnTo>
                    <a:pt x="544" y="93"/>
                  </a:lnTo>
                  <a:lnTo>
                    <a:pt x="563" y="245"/>
                  </a:lnTo>
                  <a:lnTo>
                    <a:pt x="698" y="61"/>
                  </a:lnTo>
                  <a:lnTo>
                    <a:pt x="679" y="236"/>
                  </a:lnTo>
                  <a:lnTo>
                    <a:pt x="848" y="25"/>
                  </a:lnTo>
                  <a:lnTo>
                    <a:pt x="815" y="228"/>
                  </a:lnTo>
                  <a:lnTo>
                    <a:pt x="979" y="13"/>
                  </a:lnTo>
                  <a:lnTo>
                    <a:pt x="935" y="228"/>
                  </a:lnTo>
                  <a:lnTo>
                    <a:pt x="1097" y="8"/>
                  </a:lnTo>
                  <a:lnTo>
                    <a:pt x="1059" y="209"/>
                  </a:lnTo>
                  <a:lnTo>
                    <a:pt x="1205" y="4"/>
                  </a:lnTo>
                  <a:lnTo>
                    <a:pt x="1196" y="200"/>
                  </a:lnTo>
                  <a:lnTo>
                    <a:pt x="1329" y="0"/>
                  </a:lnTo>
                  <a:lnTo>
                    <a:pt x="1334" y="209"/>
                  </a:lnTo>
                  <a:lnTo>
                    <a:pt x="1452" y="0"/>
                  </a:lnTo>
                  <a:lnTo>
                    <a:pt x="1448" y="205"/>
                  </a:lnTo>
                  <a:lnTo>
                    <a:pt x="1581" y="0"/>
                  </a:lnTo>
                  <a:lnTo>
                    <a:pt x="1608" y="147"/>
                  </a:lnTo>
                  <a:lnTo>
                    <a:pt x="1713" y="243"/>
                  </a:lnTo>
                  <a:lnTo>
                    <a:pt x="1800" y="297"/>
                  </a:lnTo>
                  <a:lnTo>
                    <a:pt x="618" y="333"/>
                  </a:lnTo>
                  <a:lnTo>
                    <a:pt x="471" y="375"/>
                  </a:lnTo>
                  <a:lnTo>
                    <a:pt x="295" y="466"/>
                  </a:lnTo>
                  <a:lnTo>
                    <a:pt x="329" y="534"/>
                  </a:lnTo>
                  <a:lnTo>
                    <a:pt x="125" y="667"/>
                  </a:lnTo>
                  <a:lnTo>
                    <a:pt x="0"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19" name="Freeform 8"/>
            <p:cNvSpPr>
              <a:spLocks/>
            </p:cNvSpPr>
            <p:nvPr/>
          </p:nvSpPr>
          <p:spPr bwMode="auto">
            <a:xfrm rot="2785216">
              <a:off x="1241" y="2723"/>
              <a:ext cx="178" cy="72"/>
            </a:xfrm>
            <a:custGeom>
              <a:avLst/>
              <a:gdLst>
                <a:gd name="T0" fmla="*/ 0 w 1641"/>
                <a:gd name="T1" fmla="*/ 0 h 545"/>
                <a:gd name="T2" fmla="*/ 0 w 1641"/>
                <a:gd name="T3" fmla="*/ 0 h 545"/>
                <a:gd name="T4" fmla="*/ 0 w 1641"/>
                <a:gd name="T5" fmla="*/ 0 h 545"/>
                <a:gd name="T6" fmla="*/ 0 w 1641"/>
                <a:gd name="T7" fmla="*/ 0 h 545"/>
                <a:gd name="T8" fmla="*/ 0 w 1641"/>
                <a:gd name="T9" fmla="*/ 0 h 545"/>
                <a:gd name="T10" fmla="*/ 0 w 1641"/>
                <a:gd name="T11" fmla="*/ 0 h 545"/>
                <a:gd name="T12" fmla="*/ 0 w 1641"/>
                <a:gd name="T13" fmla="*/ 0 h 545"/>
                <a:gd name="T14" fmla="*/ 0 w 1641"/>
                <a:gd name="T15" fmla="*/ 0 h 545"/>
                <a:gd name="T16" fmla="*/ 0 w 1641"/>
                <a:gd name="T17" fmla="*/ 0 h 545"/>
                <a:gd name="T18" fmla="*/ 0 w 1641"/>
                <a:gd name="T19" fmla="*/ 0 h 545"/>
                <a:gd name="T20" fmla="*/ 0 w 1641"/>
                <a:gd name="T21" fmla="*/ 0 h 545"/>
                <a:gd name="T22" fmla="*/ 0 w 1641"/>
                <a:gd name="T23" fmla="*/ 0 h 545"/>
                <a:gd name="T24" fmla="*/ 0 w 1641"/>
                <a:gd name="T25" fmla="*/ 0 h 5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41"/>
                <a:gd name="T40" fmla="*/ 0 h 545"/>
                <a:gd name="T41" fmla="*/ 1641 w 1641"/>
                <a:gd name="T42" fmla="*/ 545 h 5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41" h="545">
                  <a:moveTo>
                    <a:pt x="1641" y="0"/>
                  </a:moveTo>
                  <a:lnTo>
                    <a:pt x="563" y="116"/>
                  </a:lnTo>
                  <a:lnTo>
                    <a:pt x="360" y="192"/>
                  </a:lnTo>
                  <a:lnTo>
                    <a:pt x="179" y="270"/>
                  </a:lnTo>
                  <a:lnTo>
                    <a:pt x="0" y="479"/>
                  </a:lnTo>
                  <a:lnTo>
                    <a:pt x="46" y="545"/>
                  </a:lnTo>
                  <a:lnTo>
                    <a:pt x="192" y="388"/>
                  </a:lnTo>
                  <a:lnTo>
                    <a:pt x="322" y="304"/>
                  </a:lnTo>
                  <a:lnTo>
                    <a:pt x="506" y="234"/>
                  </a:lnTo>
                  <a:lnTo>
                    <a:pt x="745" y="192"/>
                  </a:lnTo>
                  <a:lnTo>
                    <a:pt x="1473" y="154"/>
                  </a:lnTo>
                  <a:lnTo>
                    <a:pt x="16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20" name="Freeform 9"/>
            <p:cNvSpPr>
              <a:spLocks/>
            </p:cNvSpPr>
            <p:nvPr/>
          </p:nvSpPr>
          <p:spPr bwMode="auto">
            <a:xfrm rot="2785216">
              <a:off x="994" y="2616"/>
              <a:ext cx="192" cy="341"/>
            </a:xfrm>
            <a:custGeom>
              <a:avLst/>
              <a:gdLst>
                <a:gd name="T0" fmla="*/ 0 w 1770"/>
                <a:gd name="T1" fmla="*/ 0 h 2580"/>
                <a:gd name="T2" fmla="*/ 0 w 1770"/>
                <a:gd name="T3" fmla="*/ 0 h 2580"/>
                <a:gd name="T4" fmla="*/ 0 w 1770"/>
                <a:gd name="T5" fmla="*/ 0 h 2580"/>
                <a:gd name="T6" fmla="*/ 0 w 1770"/>
                <a:gd name="T7" fmla="*/ 0 h 2580"/>
                <a:gd name="T8" fmla="*/ 0 w 1770"/>
                <a:gd name="T9" fmla="*/ 0 h 2580"/>
                <a:gd name="T10" fmla="*/ 0 w 1770"/>
                <a:gd name="T11" fmla="*/ 0 h 2580"/>
                <a:gd name="T12" fmla="*/ 0 w 1770"/>
                <a:gd name="T13" fmla="*/ 0 h 2580"/>
                <a:gd name="T14" fmla="*/ 0 w 1770"/>
                <a:gd name="T15" fmla="*/ 0 h 2580"/>
                <a:gd name="T16" fmla="*/ 0 w 1770"/>
                <a:gd name="T17" fmla="*/ 0 h 2580"/>
                <a:gd name="T18" fmla="*/ 0 w 1770"/>
                <a:gd name="T19" fmla="*/ 0 h 2580"/>
                <a:gd name="T20" fmla="*/ 0 w 1770"/>
                <a:gd name="T21" fmla="*/ 0 h 2580"/>
                <a:gd name="T22" fmla="*/ 0 w 1770"/>
                <a:gd name="T23" fmla="*/ 0 h 2580"/>
                <a:gd name="T24" fmla="*/ 0 w 1770"/>
                <a:gd name="T25" fmla="*/ 0 h 2580"/>
                <a:gd name="T26" fmla="*/ 0 w 1770"/>
                <a:gd name="T27" fmla="*/ 0 h 2580"/>
                <a:gd name="T28" fmla="*/ 0 w 1770"/>
                <a:gd name="T29" fmla="*/ 0 h 2580"/>
                <a:gd name="T30" fmla="*/ 0 w 1770"/>
                <a:gd name="T31" fmla="*/ 0 h 25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70"/>
                <a:gd name="T49" fmla="*/ 0 h 2580"/>
                <a:gd name="T50" fmla="*/ 1770 w 1770"/>
                <a:gd name="T51" fmla="*/ 2580 h 25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70" h="2580">
                  <a:moveTo>
                    <a:pt x="401" y="108"/>
                  </a:moveTo>
                  <a:lnTo>
                    <a:pt x="943" y="0"/>
                  </a:lnTo>
                  <a:lnTo>
                    <a:pt x="1161" y="124"/>
                  </a:lnTo>
                  <a:lnTo>
                    <a:pt x="1173" y="236"/>
                  </a:lnTo>
                  <a:lnTo>
                    <a:pt x="1353" y="576"/>
                  </a:lnTo>
                  <a:lnTo>
                    <a:pt x="1602" y="565"/>
                  </a:lnTo>
                  <a:lnTo>
                    <a:pt x="1770" y="1901"/>
                  </a:lnTo>
                  <a:lnTo>
                    <a:pt x="640" y="2580"/>
                  </a:lnTo>
                  <a:lnTo>
                    <a:pt x="0" y="1962"/>
                  </a:lnTo>
                  <a:lnTo>
                    <a:pt x="44" y="1958"/>
                  </a:lnTo>
                  <a:lnTo>
                    <a:pt x="646" y="2437"/>
                  </a:lnTo>
                  <a:lnTo>
                    <a:pt x="1562" y="1783"/>
                  </a:lnTo>
                  <a:lnTo>
                    <a:pt x="1249" y="751"/>
                  </a:lnTo>
                  <a:lnTo>
                    <a:pt x="899" y="127"/>
                  </a:lnTo>
                  <a:lnTo>
                    <a:pt x="401"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21" name="Freeform 10"/>
            <p:cNvSpPr>
              <a:spLocks/>
            </p:cNvSpPr>
            <p:nvPr/>
          </p:nvSpPr>
          <p:spPr bwMode="auto">
            <a:xfrm rot="2785216">
              <a:off x="974" y="2706"/>
              <a:ext cx="144" cy="135"/>
            </a:xfrm>
            <a:custGeom>
              <a:avLst/>
              <a:gdLst>
                <a:gd name="T0" fmla="*/ 0 w 1323"/>
                <a:gd name="T1" fmla="*/ 0 h 1017"/>
                <a:gd name="T2" fmla="*/ 0 w 1323"/>
                <a:gd name="T3" fmla="*/ 0 h 1017"/>
                <a:gd name="T4" fmla="*/ 0 w 1323"/>
                <a:gd name="T5" fmla="*/ 0 h 1017"/>
                <a:gd name="T6" fmla="*/ 0 w 1323"/>
                <a:gd name="T7" fmla="*/ 0 h 1017"/>
                <a:gd name="T8" fmla="*/ 0 w 1323"/>
                <a:gd name="T9" fmla="*/ 0 h 1017"/>
                <a:gd name="T10" fmla="*/ 0 w 1323"/>
                <a:gd name="T11" fmla="*/ 0 h 1017"/>
                <a:gd name="T12" fmla="*/ 0 w 1323"/>
                <a:gd name="T13" fmla="*/ 0 h 1017"/>
                <a:gd name="T14" fmla="*/ 0 w 1323"/>
                <a:gd name="T15" fmla="*/ 0 h 1017"/>
                <a:gd name="T16" fmla="*/ 0 w 1323"/>
                <a:gd name="T17" fmla="*/ 0 h 1017"/>
                <a:gd name="T18" fmla="*/ 0 w 1323"/>
                <a:gd name="T19" fmla="*/ 0 h 1017"/>
                <a:gd name="T20" fmla="*/ 0 w 1323"/>
                <a:gd name="T21" fmla="*/ 0 h 1017"/>
                <a:gd name="T22" fmla="*/ 0 w 1323"/>
                <a:gd name="T23" fmla="*/ 0 h 1017"/>
                <a:gd name="T24" fmla="*/ 0 w 1323"/>
                <a:gd name="T25" fmla="*/ 0 h 1017"/>
                <a:gd name="T26" fmla="*/ 0 w 1323"/>
                <a:gd name="T27" fmla="*/ 0 h 1017"/>
                <a:gd name="T28" fmla="*/ 0 w 1323"/>
                <a:gd name="T29" fmla="*/ 0 h 1017"/>
                <a:gd name="T30" fmla="*/ 0 w 1323"/>
                <a:gd name="T31" fmla="*/ 0 h 1017"/>
                <a:gd name="T32" fmla="*/ 0 w 1323"/>
                <a:gd name="T33" fmla="*/ 0 h 1017"/>
                <a:gd name="T34" fmla="*/ 0 w 1323"/>
                <a:gd name="T35" fmla="*/ 0 h 1017"/>
                <a:gd name="T36" fmla="*/ 0 w 1323"/>
                <a:gd name="T37" fmla="*/ 0 h 1017"/>
                <a:gd name="T38" fmla="*/ 0 w 1323"/>
                <a:gd name="T39" fmla="*/ 0 h 1017"/>
                <a:gd name="T40" fmla="*/ 0 w 1323"/>
                <a:gd name="T41" fmla="*/ 0 h 1017"/>
                <a:gd name="T42" fmla="*/ 0 w 1323"/>
                <a:gd name="T43" fmla="*/ 0 h 1017"/>
                <a:gd name="T44" fmla="*/ 0 w 1323"/>
                <a:gd name="T45" fmla="*/ 0 h 1017"/>
                <a:gd name="T46" fmla="*/ 0 w 1323"/>
                <a:gd name="T47" fmla="*/ 0 h 1017"/>
                <a:gd name="T48" fmla="*/ 0 w 1323"/>
                <a:gd name="T49" fmla="*/ 0 h 1017"/>
                <a:gd name="T50" fmla="*/ 0 w 1323"/>
                <a:gd name="T51" fmla="*/ 0 h 1017"/>
                <a:gd name="T52" fmla="*/ 0 w 1323"/>
                <a:gd name="T53" fmla="*/ 0 h 1017"/>
                <a:gd name="T54" fmla="*/ 0 w 1323"/>
                <a:gd name="T55" fmla="*/ 0 h 1017"/>
                <a:gd name="T56" fmla="*/ 0 w 1323"/>
                <a:gd name="T57" fmla="*/ 0 h 10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23"/>
                <a:gd name="T88" fmla="*/ 0 h 1017"/>
                <a:gd name="T89" fmla="*/ 1323 w 1323"/>
                <a:gd name="T90" fmla="*/ 1017 h 10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23" h="1017">
                  <a:moveTo>
                    <a:pt x="6" y="1017"/>
                  </a:moveTo>
                  <a:lnTo>
                    <a:pt x="179" y="1006"/>
                  </a:lnTo>
                  <a:lnTo>
                    <a:pt x="772" y="316"/>
                  </a:lnTo>
                  <a:lnTo>
                    <a:pt x="863" y="255"/>
                  </a:lnTo>
                  <a:lnTo>
                    <a:pt x="933" y="249"/>
                  </a:lnTo>
                  <a:lnTo>
                    <a:pt x="1013" y="324"/>
                  </a:lnTo>
                  <a:lnTo>
                    <a:pt x="1323" y="861"/>
                  </a:lnTo>
                  <a:lnTo>
                    <a:pt x="1099" y="341"/>
                  </a:lnTo>
                  <a:lnTo>
                    <a:pt x="1007" y="139"/>
                  </a:lnTo>
                  <a:lnTo>
                    <a:pt x="869" y="40"/>
                  </a:lnTo>
                  <a:lnTo>
                    <a:pt x="694" y="0"/>
                  </a:lnTo>
                  <a:lnTo>
                    <a:pt x="798" y="139"/>
                  </a:lnTo>
                  <a:lnTo>
                    <a:pt x="572" y="94"/>
                  </a:lnTo>
                  <a:lnTo>
                    <a:pt x="728" y="232"/>
                  </a:lnTo>
                  <a:lnTo>
                    <a:pt x="519" y="206"/>
                  </a:lnTo>
                  <a:lnTo>
                    <a:pt x="637" y="320"/>
                  </a:lnTo>
                  <a:lnTo>
                    <a:pt x="397" y="327"/>
                  </a:lnTo>
                  <a:lnTo>
                    <a:pt x="515" y="420"/>
                  </a:lnTo>
                  <a:lnTo>
                    <a:pt x="300" y="434"/>
                  </a:lnTo>
                  <a:lnTo>
                    <a:pt x="424" y="529"/>
                  </a:lnTo>
                  <a:lnTo>
                    <a:pt x="200" y="555"/>
                  </a:lnTo>
                  <a:lnTo>
                    <a:pt x="361" y="647"/>
                  </a:lnTo>
                  <a:lnTo>
                    <a:pt x="108" y="669"/>
                  </a:lnTo>
                  <a:lnTo>
                    <a:pt x="262" y="755"/>
                  </a:lnTo>
                  <a:lnTo>
                    <a:pt x="47" y="797"/>
                  </a:lnTo>
                  <a:lnTo>
                    <a:pt x="127" y="869"/>
                  </a:lnTo>
                  <a:lnTo>
                    <a:pt x="0" y="909"/>
                  </a:lnTo>
                  <a:lnTo>
                    <a:pt x="6" y="10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22" name="Freeform 11"/>
            <p:cNvSpPr>
              <a:spLocks/>
            </p:cNvSpPr>
            <p:nvPr/>
          </p:nvSpPr>
          <p:spPr bwMode="auto">
            <a:xfrm rot="2785216">
              <a:off x="981" y="2753"/>
              <a:ext cx="84" cy="110"/>
            </a:xfrm>
            <a:custGeom>
              <a:avLst/>
              <a:gdLst>
                <a:gd name="T0" fmla="*/ 0 w 778"/>
                <a:gd name="T1" fmla="*/ 0 h 827"/>
                <a:gd name="T2" fmla="*/ 0 w 778"/>
                <a:gd name="T3" fmla="*/ 0 h 827"/>
                <a:gd name="T4" fmla="*/ 0 w 778"/>
                <a:gd name="T5" fmla="*/ 0 h 827"/>
                <a:gd name="T6" fmla="*/ 0 w 778"/>
                <a:gd name="T7" fmla="*/ 0 h 827"/>
                <a:gd name="T8" fmla="*/ 0 w 778"/>
                <a:gd name="T9" fmla="*/ 0 h 827"/>
                <a:gd name="T10" fmla="*/ 0 w 778"/>
                <a:gd name="T11" fmla="*/ 0 h 827"/>
                <a:gd name="T12" fmla="*/ 0 w 778"/>
                <a:gd name="T13" fmla="*/ 0 h 827"/>
                <a:gd name="T14" fmla="*/ 0 w 778"/>
                <a:gd name="T15" fmla="*/ 0 h 827"/>
                <a:gd name="T16" fmla="*/ 0 w 778"/>
                <a:gd name="T17" fmla="*/ 0 h 827"/>
                <a:gd name="T18" fmla="*/ 0 w 778"/>
                <a:gd name="T19" fmla="*/ 0 h 827"/>
                <a:gd name="T20" fmla="*/ 0 w 778"/>
                <a:gd name="T21" fmla="*/ 0 h 827"/>
                <a:gd name="T22" fmla="*/ 0 w 778"/>
                <a:gd name="T23" fmla="*/ 0 h 827"/>
                <a:gd name="T24" fmla="*/ 0 w 778"/>
                <a:gd name="T25" fmla="*/ 0 h 827"/>
                <a:gd name="T26" fmla="*/ 0 w 778"/>
                <a:gd name="T27" fmla="*/ 0 h 827"/>
                <a:gd name="T28" fmla="*/ 0 w 778"/>
                <a:gd name="T29" fmla="*/ 0 h 827"/>
                <a:gd name="T30" fmla="*/ 0 w 778"/>
                <a:gd name="T31" fmla="*/ 0 h 827"/>
                <a:gd name="T32" fmla="*/ 0 w 778"/>
                <a:gd name="T33" fmla="*/ 0 h 8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8"/>
                <a:gd name="T52" fmla="*/ 0 h 827"/>
                <a:gd name="T53" fmla="*/ 778 w 778"/>
                <a:gd name="T54" fmla="*/ 827 h 8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8" h="827">
                  <a:moveTo>
                    <a:pt x="746" y="0"/>
                  </a:moveTo>
                  <a:lnTo>
                    <a:pt x="628" y="92"/>
                  </a:lnTo>
                  <a:lnTo>
                    <a:pt x="519" y="219"/>
                  </a:lnTo>
                  <a:lnTo>
                    <a:pt x="402" y="430"/>
                  </a:lnTo>
                  <a:lnTo>
                    <a:pt x="318" y="609"/>
                  </a:lnTo>
                  <a:lnTo>
                    <a:pt x="263" y="702"/>
                  </a:lnTo>
                  <a:lnTo>
                    <a:pt x="200" y="740"/>
                  </a:lnTo>
                  <a:lnTo>
                    <a:pt x="126" y="749"/>
                  </a:lnTo>
                  <a:lnTo>
                    <a:pt x="0" y="683"/>
                  </a:lnTo>
                  <a:lnTo>
                    <a:pt x="172" y="827"/>
                  </a:lnTo>
                  <a:lnTo>
                    <a:pt x="274" y="820"/>
                  </a:lnTo>
                  <a:lnTo>
                    <a:pt x="402" y="599"/>
                  </a:lnTo>
                  <a:lnTo>
                    <a:pt x="537" y="343"/>
                  </a:lnTo>
                  <a:lnTo>
                    <a:pt x="643" y="198"/>
                  </a:lnTo>
                  <a:lnTo>
                    <a:pt x="778" y="92"/>
                  </a:lnTo>
                  <a:lnTo>
                    <a:pt x="7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23" name="Freeform 12"/>
            <p:cNvSpPr>
              <a:spLocks/>
            </p:cNvSpPr>
            <p:nvPr/>
          </p:nvSpPr>
          <p:spPr bwMode="auto">
            <a:xfrm rot="2785216">
              <a:off x="968" y="2810"/>
              <a:ext cx="85" cy="77"/>
            </a:xfrm>
            <a:custGeom>
              <a:avLst/>
              <a:gdLst>
                <a:gd name="T0" fmla="*/ 0 w 781"/>
                <a:gd name="T1" fmla="*/ 0 h 583"/>
                <a:gd name="T2" fmla="*/ 0 w 781"/>
                <a:gd name="T3" fmla="*/ 0 h 583"/>
                <a:gd name="T4" fmla="*/ 0 w 781"/>
                <a:gd name="T5" fmla="*/ 0 h 583"/>
                <a:gd name="T6" fmla="*/ 0 w 781"/>
                <a:gd name="T7" fmla="*/ 0 h 583"/>
                <a:gd name="T8" fmla="*/ 0 w 781"/>
                <a:gd name="T9" fmla="*/ 0 h 583"/>
                <a:gd name="T10" fmla="*/ 0 w 781"/>
                <a:gd name="T11" fmla="*/ 0 h 583"/>
                <a:gd name="T12" fmla="*/ 0 w 781"/>
                <a:gd name="T13" fmla="*/ 0 h 583"/>
                <a:gd name="T14" fmla="*/ 0 w 781"/>
                <a:gd name="T15" fmla="*/ 0 h 583"/>
                <a:gd name="T16" fmla="*/ 0 60000 65536"/>
                <a:gd name="T17" fmla="*/ 0 60000 65536"/>
                <a:gd name="T18" fmla="*/ 0 60000 65536"/>
                <a:gd name="T19" fmla="*/ 0 60000 65536"/>
                <a:gd name="T20" fmla="*/ 0 60000 65536"/>
                <a:gd name="T21" fmla="*/ 0 60000 65536"/>
                <a:gd name="T22" fmla="*/ 0 60000 65536"/>
                <a:gd name="T23" fmla="*/ 0 60000 65536"/>
                <a:gd name="T24" fmla="*/ 0 w 781"/>
                <a:gd name="T25" fmla="*/ 0 h 583"/>
                <a:gd name="T26" fmla="*/ 781 w 781"/>
                <a:gd name="T27" fmla="*/ 583 h 5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1" h="583">
                  <a:moveTo>
                    <a:pt x="0" y="405"/>
                  </a:moveTo>
                  <a:lnTo>
                    <a:pt x="199" y="583"/>
                  </a:lnTo>
                  <a:lnTo>
                    <a:pt x="781" y="64"/>
                  </a:lnTo>
                  <a:lnTo>
                    <a:pt x="735" y="0"/>
                  </a:lnTo>
                  <a:lnTo>
                    <a:pt x="209" y="483"/>
                  </a:lnTo>
                  <a:lnTo>
                    <a:pt x="68" y="388"/>
                  </a:lnTo>
                  <a:lnTo>
                    <a:pt x="0" y="4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24" name="Freeform 13"/>
            <p:cNvSpPr>
              <a:spLocks/>
            </p:cNvSpPr>
            <p:nvPr/>
          </p:nvSpPr>
          <p:spPr bwMode="auto">
            <a:xfrm rot="2785216">
              <a:off x="1021" y="2581"/>
              <a:ext cx="77" cy="211"/>
            </a:xfrm>
            <a:custGeom>
              <a:avLst/>
              <a:gdLst>
                <a:gd name="T0" fmla="*/ 0 w 709"/>
                <a:gd name="T1" fmla="*/ 0 h 1591"/>
                <a:gd name="T2" fmla="*/ 0 w 709"/>
                <a:gd name="T3" fmla="*/ 0 h 1591"/>
                <a:gd name="T4" fmla="*/ 0 w 709"/>
                <a:gd name="T5" fmla="*/ 0 h 1591"/>
                <a:gd name="T6" fmla="*/ 0 w 709"/>
                <a:gd name="T7" fmla="*/ 0 h 1591"/>
                <a:gd name="T8" fmla="*/ 0 w 709"/>
                <a:gd name="T9" fmla="*/ 0 h 1591"/>
                <a:gd name="T10" fmla="*/ 0 w 709"/>
                <a:gd name="T11" fmla="*/ 0 h 1591"/>
                <a:gd name="T12" fmla="*/ 0 w 709"/>
                <a:gd name="T13" fmla="*/ 0 h 1591"/>
                <a:gd name="T14" fmla="*/ 0 w 709"/>
                <a:gd name="T15" fmla="*/ 0 h 1591"/>
                <a:gd name="T16" fmla="*/ 0 60000 65536"/>
                <a:gd name="T17" fmla="*/ 0 60000 65536"/>
                <a:gd name="T18" fmla="*/ 0 60000 65536"/>
                <a:gd name="T19" fmla="*/ 0 60000 65536"/>
                <a:gd name="T20" fmla="*/ 0 60000 65536"/>
                <a:gd name="T21" fmla="*/ 0 60000 65536"/>
                <a:gd name="T22" fmla="*/ 0 60000 65536"/>
                <a:gd name="T23" fmla="*/ 0 60000 65536"/>
                <a:gd name="T24" fmla="*/ 0 w 709"/>
                <a:gd name="T25" fmla="*/ 0 h 1591"/>
                <a:gd name="T26" fmla="*/ 709 w 709"/>
                <a:gd name="T27" fmla="*/ 1591 h 15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9" h="1591">
                  <a:moveTo>
                    <a:pt x="709" y="0"/>
                  </a:moveTo>
                  <a:lnTo>
                    <a:pt x="592" y="468"/>
                  </a:lnTo>
                  <a:lnTo>
                    <a:pt x="0" y="1302"/>
                  </a:lnTo>
                  <a:lnTo>
                    <a:pt x="65" y="1591"/>
                  </a:lnTo>
                  <a:lnTo>
                    <a:pt x="95" y="1380"/>
                  </a:lnTo>
                  <a:lnTo>
                    <a:pt x="698" y="585"/>
                  </a:lnTo>
                  <a:lnTo>
                    <a:pt x="70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25" name="Freeform 14"/>
            <p:cNvSpPr>
              <a:spLocks/>
            </p:cNvSpPr>
            <p:nvPr/>
          </p:nvSpPr>
          <p:spPr bwMode="auto">
            <a:xfrm rot="2785216">
              <a:off x="1086" y="2744"/>
              <a:ext cx="71" cy="145"/>
            </a:xfrm>
            <a:custGeom>
              <a:avLst/>
              <a:gdLst>
                <a:gd name="T0" fmla="*/ 0 w 654"/>
                <a:gd name="T1" fmla="*/ 0 h 1087"/>
                <a:gd name="T2" fmla="*/ 0 w 654"/>
                <a:gd name="T3" fmla="*/ 0 h 1087"/>
                <a:gd name="T4" fmla="*/ 0 w 654"/>
                <a:gd name="T5" fmla="*/ 0 h 1087"/>
                <a:gd name="T6" fmla="*/ 0 w 654"/>
                <a:gd name="T7" fmla="*/ 0 h 1087"/>
                <a:gd name="T8" fmla="*/ 0 w 654"/>
                <a:gd name="T9" fmla="*/ 0 h 1087"/>
                <a:gd name="T10" fmla="*/ 0 w 654"/>
                <a:gd name="T11" fmla="*/ 0 h 1087"/>
                <a:gd name="T12" fmla="*/ 0 w 654"/>
                <a:gd name="T13" fmla="*/ 0 h 1087"/>
                <a:gd name="T14" fmla="*/ 0 w 654"/>
                <a:gd name="T15" fmla="*/ 0 h 1087"/>
                <a:gd name="T16" fmla="*/ 0 w 654"/>
                <a:gd name="T17" fmla="*/ 0 h 1087"/>
                <a:gd name="T18" fmla="*/ 0 w 654"/>
                <a:gd name="T19" fmla="*/ 0 h 1087"/>
                <a:gd name="T20" fmla="*/ 0 w 654"/>
                <a:gd name="T21" fmla="*/ 0 h 1087"/>
                <a:gd name="T22" fmla="*/ 0 w 654"/>
                <a:gd name="T23" fmla="*/ 0 h 1087"/>
                <a:gd name="T24" fmla="*/ 0 w 654"/>
                <a:gd name="T25" fmla="*/ 0 h 1087"/>
                <a:gd name="T26" fmla="*/ 0 w 654"/>
                <a:gd name="T27" fmla="*/ 0 h 1087"/>
                <a:gd name="T28" fmla="*/ 0 w 654"/>
                <a:gd name="T29" fmla="*/ 0 h 1087"/>
                <a:gd name="T30" fmla="*/ 0 w 654"/>
                <a:gd name="T31" fmla="*/ 0 h 1087"/>
                <a:gd name="T32" fmla="*/ 0 w 654"/>
                <a:gd name="T33" fmla="*/ 0 h 1087"/>
                <a:gd name="T34" fmla="*/ 0 w 654"/>
                <a:gd name="T35" fmla="*/ 0 h 1087"/>
                <a:gd name="T36" fmla="*/ 0 w 654"/>
                <a:gd name="T37" fmla="*/ 0 h 10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4"/>
                <a:gd name="T58" fmla="*/ 0 h 1087"/>
                <a:gd name="T59" fmla="*/ 654 w 654"/>
                <a:gd name="T60" fmla="*/ 1087 h 10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4" h="1087">
                  <a:moveTo>
                    <a:pt x="0" y="0"/>
                  </a:moveTo>
                  <a:lnTo>
                    <a:pt x="323" y="30"/>
                  </a:lnTo>
                  <a:lnTo>
                    <a:pt x="654" y="1087"/>
                  </a:lnTo>
                  <a:lnTo>
                    <a:pt x="407" y="1019"/>
                  </a:lnTo>
                  <a:lnTo>
                    <a:pt x="542" y="973"/>
                  </a:lnTo>
                  <a:lnTo>
                    <a:pt x="331" y="895"/>
                  </a:lnTo>
                  <a:lnTo>
                    <a:pt x="481" y="852"/>
                  </a:lnTo>
                  <a:lnTo>
                    <a:pt x="230" y="730"/>
                  </a:lnTo>
                  <a:lnTo>
                    <a:pt x="427" y="686"/>
                  </a:lnTo>
                  <a:lnTo>
                    <a:pt x="197" y="610"/>
                  </a:lnTo>
                  <a:lnTo>
                    <a:pt x="393" y="553"/>
                  </a:lnTo>
                  <a:lnTo>
                    <a:pt x="127" y="445"/>
                  </a:lnTo>
                  <a:lnTo>
                    <a:pt x="370" y="414"/>
                  </a:lnTo>
                  <a:lnTo>
                    <a:pt x="91" y="297"/>
                  </a:lnTo>
                  <a:lnTo>
                    <a:pt x="300" y="262"/>
                  </a:lnTo>
                  <a:lnTo>
                    <a:pt x="64" y="152"/>
                  </a:lnTo>
                  <a:lnTo>
                    <a:pt x="262" y="12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26" name="Freeform 15"/>
            <p:cNvSpPr>
              <a:spLocks/>
            </p:cNvSpPr>
            <p:nvPr/>
          </p:nvSpPr>
          <p:spPr bwMode="auto">
            <a:xfrm rot="2785216">
              <a:off x="776" y="2683"/>
              <a:ext cx="167" cy="128"/>
            </a:xfrm>
            <a:custGeom>
              <a:avLst/>
              <a:gdLst>
                <a:gd name="T0" fmla="*/ 0 w 1540"/>
                <a:gd name="T1" fmla="*/ 0 h 964"/>
                <a:gd name="T2" fmla="*/ 0 w 1540"/>
                <a:gd name="T3" fmla="*/ 0 h 964"/>
                <a:gd name="T4" fmla="*/ 0 w 1540"/>
                <a:gd name="T5" fmla="*/ 0 h 964"/>
                <a:gd name="T6" fmla="*/ 0 w 1540"/>
                <a:gd name="T7" fmla="*/ 0 h 964"/>
                <a:gd name="T8" fmla="*/ 0 w 1540"/>
                <a:gd name="T9" fmla="*/ 0 h 964"/>
                <a:gd name="T10" fmla="*/ 0 w 1540"/>
                <a:gd name="T11" fmla="*/ 0 h 964"/>
                <a:gd name="T12" fmla="*/ 0 w 1540"/>
                <a:gd name="T13" fmla="*/ 0 h 964"/>
                <a:gd name="T14" fmla="*/ 0 w 1540"/>
                <a:gd name="T15" fmla="*/ 0 h 964"/>
                <a:gd name="T16" fmla="*/ 0 w 1540"/>
                <a:gd name="T17" fmla="*/ 0 h 964"/>
                <a:gd name="T18" fmla="*/ 0 w 1540"/>
                <a:gd name="T19" fmla="*/ 0 h 964"/>
                <a:gd name="T20" fmla="*/ 0 w 1540"/>
                <a:gd name="T21" fmla="*/ 0 h 964"/>
                <a:gd name="T22" fmla="*/ 0 w 1540"/>
                <a:gd name="T23" fmla="*/ 0 h 964"/>
                <a:gd name="T24" fmla="*/ 0 w 1540"/>
                <a:gd name="T25" fmla="*/ 0 h 964"/>
                <a:gd name="T26" fmla="*/ 0 w 1540"/>
                <a:gd name="T27" fmla="*/ 0 h 964"/>
                <a:gd name="T28" fmla="*/ 0 w 1540"/>
                <a:gd name="T29" fmla="*/ 0 h 964"/>
                <a:gd name="T30" fmla="*/ 0 w 1540"/>
                <a:gd name="T31" fmla="*/ 0 h 964"/>
                <a:gd name="T32" fmla="*/ 0 w 1540"/>
                <a:gd name="T33" fmla="*/ 0 h 964"/>
                <a:gd name="T34" fmla="*/ 0 w 1540"/>
                <a:gd name="T35" fmla="*/ 0 h 964"/>
                <a:gd name="T36" fmla="*/ 0 w 1540"/>
                <a:gd name="T37" fmla="*/ 0 h 964"/>
                <a:gd name="T38" fmla="*/ 0 w 1540"/>
                <a:gd name="T39" fmla="*/ 0 h 964"/>
                <a:gd name="T40" fmla="*/ 0 w 1540"/>
                <a:gd name="T41" fmla="*/ 0 h 964"/>
                <a:gd name="T42" fmla="*/ 0 w 1540"/>
                <a:gd name="T43" fmla="*/ 0 h 964"/>
                <a:gd name="T44" fmla="*/ 0 w 1540"/>
                <a:gd name="T45" fmla="*/ 0 h 964"/>
                <a:gd name="T46" fmla="*/ 0 w 1540"/>
                <a:gd name="T47" fmla="*/ 0 h 964"/>
                <a:gd name="T48" fmla="*/ 0 w 1540"/>
                <a:gd name="T49" fmla="*/ 0 h 964"/>
                <a:gd name="T50" fmla="*/ 0 w 1540"/>
                <a:gd name="T51" fmla="*/ 0 h 964"/>
                <a:gd name="T52" fmla="*/ 0 w 1540"/>
                <a:gd name="T53" fmla="*/ 0 h 964"/>
                <a:gd name="T54" fmla="*/ 0 w 1540"/>
                <a:gd name="T55" fmla="*/ 0 h 964"/>
                <a:gd name="T56" fmla="*/ 0 w 1540"/>
                <a:gd name="T57" fmla="*/ 0 h 9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40"/>
                <a:gd name="T88" fmla="*/ 0 h 964"/>
                <a:gd name="T89" fmla="*/ 1540 w 1540"/>
                <a:gd name="T90" fmla="*/ 964 h 9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40" h="964">
                  <a:moveTo>
                    <a:pt x="1477" y="0"/>
                  </a:moveTo>
                  <a:lnTo>
                    <a:pt x="1382" y="141"/>
                  </a:lnTo>
                  <a:lnTo>
                    <a:pt x="1247" y="219"/>
                  </a:lnTo>
                  <a:lnTo>
                    <a:pt x="1293" y="285"/>
                  </a:lnTo>
                  <a:lnTo>
                    <a:pt x="1146" y="336"/>
                  </a:lnTo>
                  <a:lnTo>
                    <a:pt x="1198" y="414"/>
                  </a:lnTo>
                  <a:lnTo>
                    <a:pt x="1028" y="443"/>
                  </a:lnTo>
                  <a:lnTo>
                    <a:pt x="1068" y="528"/>
                  </a:lnTo>
                  <a:lnTo>
                    <a:pt x="878" y="528"/>
                  </a:lnTo>
                  <a:lnTo>
                    <a:pt x="893" y="623"/>
                  </a:lnTo>
                  <a:lnTo>
                    <a:pt x="719" y="595"/>
                  </a:lnTo>
                  <a:lnTo>
                    <a:pt x="732" y="696"/>
                  </a:lnTo>
                  <a:lnTo>
                    <a:pt x="551" y="623"/>
                  </a:lnTo>
                  <a:lnTo>
                    <a:pt x="574" y="747"/>
                  </a:lnTo>
                  <a:lnTo>
                    <a:pt x="416" y="679"/>
                  </a:lnTo>
                  <a:lnTo>
                    <a:pt x="428" y="802"/>
                  </a:lnTo>
                  <a:lnTo>
                    <a:pt x="247" y="692"/>
                  </a:lnTo>
                  <a:lnTo>
                    <a:pt x="241" y="836"/>
                  </a:lnTo>
                  <a:lnTo>
                    <a:pt x="2" y="736"/>
                  </a:lnTo>
                  <a:lnTo>
                    <a:pt x="0" y="964"/>
                  </a:lnTo>
                  <a:lnTo>
                    <a:pt x="445" y="899"/>
                  </a:lnTo>
                  <a:lnTo>
                    <a:pt x="686" y="836"/>
                  </a:lnTo>
                  <a:lnTo>
                    <a:pt x="928" y="730"/>
                  </a:lnTo>
                  <a:lnTo>
                    <a:pt x="1097" y="623"/>
                  </a:lnTo>
                  <a:lnTo>
                    <a:pt x="1258" y="449"/>
                  </a:lnTo>
                  <a:lnTo>
                    <a:pt x="1399" y="291"/>
                  </a:lnTo>
                  <a:lnTo>
                    <a:pt x="1540" y="82"/>
                  </a:lnTo>
                  <a:lnTo>
                    <a:pt x="14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27" name="Freeform 16"/>
            <p:cNvSpPr>
              <a:spLocks/>
            </p:cNvSpPr>
            <p:nvPr/>
          </p:nvSpPr>
          <p:spPr bwMode="auto">
            <a:xfrm rot="2785216">
              <a:off x="986" y="2733"/>
              <a:ext cx="86" cy="108"/>
            </a:xfrm>
            <a:custGeom>
              <a:avLst/>
              <a:gdLst>
                <a:gd name="T0" fmla="*/ 0 w 793"/>
                <a:gd name="T1" fmla="*/ 0 h 810"/>
                <a:gd name="T2" fmla="*/ 0 w 793"/>
                <a:gd name="T3" fmla="*/ 0 h 810"/>
                <a:gd name="T4" fmla="*/ 0 w 793"/>
                <a:gd name="T5" fmla="*/ 0 h 810"/>
                <a:gd name="T6" fmla="*/ 0 w 793"/>
                <a:gd name="T7" fmla="*/ 0 h 810"/>
                <a:gd name="T8" fmla="*/ 0 w 793"/>
                <a:gd name="T9" fmla="*/ 0 h 810"/>
                <a:gd name="T10" fmla="*/ 0 w 793"/>
                <a:gd name="T11" fmla="*/ 0 h 810"/>
                <a:gd name="T12" fmla="*/ 0 w 793"/>
                <a:gd name="T13" fmla="*/ 0 h 810"/>
                <a:gd name="T14" fmla="*/ 0 w 793"/>
                <a:gd name="T15" fmla="*/ 0 h 810"/>
                <a:gd name="T16" fmla="*/ 0 w 793"/>
                <a:gd name="T17" fmla="*/ 0 h 810"/>
                <a:gd name="T18" fmla="*/ 0 w 793"/>
                <a:gd name="T19" fmla="*/ 0 h 810"/>
                <a:gd name="T20" fmla="*/ 0 w 793"/>
                <a:gd name="T21" fmla="*/ 0 h 810"/>
                <a:gd name="T22" fmla="*/ 0 w 793"/>
                <a:gd name="T23" fmla="*/ 0 h 810"/>
                <a:gd name="T24" fmla="*/ 0 w 793"/>
                <a:gd name="T25" fmla="*/ 0 h 810"/>
                <a:gd name="T26" fmla="*/ 0 w 793"/>
                <a:gd name="T27" fmla="*/ 0 h 810"/>
                <a:gd name="T28" fmla="*/ 0 w 793"/>
                <a:gd name="T29" fmla="*/ 0 h 8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3"/>
                <a:gd name="T46" fmla="*/ 0 h 810"/>
                <a:gd name="T47" fmla="*/ 793 w 793"/>
                <a:gd name="T48" fmla="*/ 810 h 8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3" h="810">
                  <a:moveTo>
                    <a:pt x="747" y="0"/>
                  </a:moveTo>
                  <a:lnTo>
                    <a:pt x="580" y="181"/>
                  </a:lnTo>
                  <a:lnTo>
                    <a:pt x="388" y="535"/>
                  </a:lnTo>
                  <a:lnTo>
                    <a:pt x="316" y="687"/>
                  </a:lnTo>
                  <a:lnTo>
                    <a:pt x="238" y="715"/>
                  </a:lnTo>
                  <a:lnTo>
                    <a:pt x="59" y="580"/>
                  </a:lnTo>
                  <a:lnTo>
                    <a:pt x="0" y="641"/>
                  </a:lnTo>
                  <a:lnTo>
                    <a:pt x="221" y="810"/>
                  </a:lnTo>
                  <a:lnTo>
                    <a:pt x="293" y="805"/>
                  </a:lnTo>
                  <a:lnTo>
                    <a:pt x="350" y="749"/>
                  </a:lnTo>
                  <a:lnTo>
                    <a:pt x="422" y="603"/>
                  </a:lnTo>
                  <a:lnTo>
                    <a:pt x="609" y="253"/>
                  </a:lnTo>
                  <a:lnTo>
                    <a:pt x="793" y="63"/>
                  </a:lnTo>
                  <a:lnTo>
                    <a:pt x="74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28" name="Freeform 17"/>
            <p:cNvSpPr>
              <a:spLocks/>
            </p:cNvSpPr>
            <p:nvPr/>
          </p:nvSpPr>
          <p:spPr bwMode="auto">
            <a:xfrm rot="2785216">
              <a:off x="879" y="2685"/>
              <a:ext cx="75" cy="88"/>
            </a:xfrm>
            <a:custGeom>
              <a:avLst/>
              <a:gdLst>
                <a:gd name="T0" fmla="*/ 0 w 692"/>
                <a:gd name="T1" fmla="*/ 0 h 669"/>
                <a:gd name="T2" fmla="*/ 0 w 692"/>
                <a:gd name="T3" fmla="*/ 0 h 669"/>
                <a:gd name="T4" fmla="*/ 0 w 692"/>
                <a:gd name="T5" fmla="*/ 0 h 669"/>
                <a:gd name="T6" fmla="*/ 0 w 692"/>
                <a:gd name="T7" fmla="*/ 0 h 669"/>
                <a:gd name="T8" fmla="*/ 0 w 692"/>
                <a:gd name="T9" fmla="*/ 0 h 669"/>
                <a:gd name="T10" fmla="*/ 0 w 692"/>
                <a:gd name="T11" fmla="*/ 0 h 669"/>
                <a:gd name="T12" fmla="*/ 0 w 692"/>
                <a:gd name="T13" fmla="*/ 0 h 669"/>
                <a:gd name="T14" fmla="*/ 0 w 692"/>
                <a:gd name="T15" fmla="*/ 0 h 669"/>
                <a:gd name="T16" fmla="*/ 0 w 692"/>
                <a:gd name="T17" fmla="*/ 0 h 6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2"/>
                <a:gd name="T28" fmla="*/ 0 h 669"/>
                <a:gd name="T29" fmla="*/ 692 w 692"/>
                <a:gd name="T30" fmla="*/ 669 h 6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2" h="669">
                  <a:moveTo>
                    <a:pt x="692" y="101"/>
                  </a:moveTo>
                  <a:lnTo>
                    <a:pt x="365" y="468"/>
                  </a:lnTo>
                  <a:lnTo>
                    <a:pt x="198" y="591"/>
                  </a:lnTo>
                  <a:lnTo>
                    <a:pt x="0" y="669"/>
                  </a:lnTo>
                  <a:lnTo>
                    <a:pt x="219" y="496"/>
                  </a:lnTo>
                  <a:lnTo>
                    <a:pt x="529" y="169"/>
                  </a:lnTo>
                  <a:lnTo>
                    <a:pt x="675" y="0"/>
                  </a:lnTo>
                  <a:lnTo>
                    <a:pt x="69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29" name="Freeform 18"/>
            <p:cNvSpPr>
              <a:spLocks/>
            </p:cNvSpPr>
            <p:nvPr/>
          </p:nvSpPr>
          <p:spPr bwMode="auto">
            <a:xfrm rot="2785216">
              <a:off x="1212" y="2685"/>
              <a:ext cx="51" cy="32"/>
            </a:xfrm>
            <a:custGeom>
              <a:avLst/>
              <a:gdLst>
                <a:gd name="T0" fmla="*/ 0 w 475"/>
                <a:gd name="T1" fmla="*/ 0 h 240"/>
                <a:gd name="T2" fmla="*/ 0 w 475"/>
                <a:gd name="T3" fmla="*/ 0 h 240"/>
                <a:gd name="T4" fmla="*/ 0 w 475"/>
                <a:gd name="T5" fmla="*/ 0 h 240"/>
                <a:gd name="T6" fmla="*/ 0 w 475"/>
                <a:gd name="T7" fmla="*/ 0 h 240"/>
                <a:gd name="T8" fmla="*/ 0 w 475"/>
                <a:gd name="T9" fmla="*/ 0 h 240"/>
                <a:gd name="T10" fmla="*/ 0 w 475"/>
                <a:gd name="T11" fmla="*/ 0 h 240"/>
                <a:gd name="T12" fmla="*/ 0 w 475"/>
                <a:gd name="T13" fmla="*/ 0 h 240"/>
                <a:gd name="T14" fmla="*/ 0 60000 65536"/>
                <a:gd name="T15" fmla="*/ 0 60000 65536"/>
                <a:gd name="T16" fmla="*/ 0 60000 65536"/>
                <a:gd name="T17" fmla="*/ 0 60000 65536"/>
                <a:gd name="T18" fmla="*/ 0 60000 65536"/>
                <a:gd name="T19" fmla="*/ 0 60000 65536"/>
                <a:gd name="T20" fmla="*/ 0 60000 65536"/>
                <a:gd name="T21" fmla="*/ 0 w 475"/>
                <a:gd name="T22" fmla="*/ 0 h 240"/>
                <a:gd name="T23" fmla="*/ 475 w 475"/>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5" h="240">
                  <a:moveTo>
                    <a:pt x="0" y="186"/>
                  </a:moveTo>
                  <a:lnTo>
                    <a:pt x="320" y="0"/>
                  </a:lnTo>
                  <a:lnTo>
                    <a:pt x="475" y="156"/>
                  </a:lnTo>
                  <a:lnTo>
                    <a:pt x="320" y="97"/>
                  </a:lnTo>
                  <a:lnTo>
                    <a:pt x="105" y="240"/>
                  </a:lnTo>
                  <a:lnTo>
                    <a:pt x="0"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30" name="Freeform 19"/>
            <p:cNvSpPr>
              <a:spLocks/>
            </p:cNvSpPr>
            <p:nvPr/>
          </p:nvSpPr>
          <p:spPr bwMode="auto">
            <a:xfrm rot="2785216">
              <a:off x="1197" y="2729"/>
              <a:ext cx="42" cy="85"/>
            </a:xfrm>
            <a:custGeom>
              <a:avLst/>
              <a:gdLst>
                <a:gd name="T0" fmla="*/ 0 w 384"/>
                <a:gd name="T1" fmla="*/ 0 h 641"/>
                <a:gd name="T2" fmla="*/ 0 w 384"/>
                <a:gd name="T3" fmla="*/ 0 h 641"/>
                <a:gd name="T4" fmla="*/ 0 w 384"/>
                <a:gd name="T5" fmla="*/ 0 h 641"/>
                <a:gd name="T6" fmla="*/ 0 w 384"/>
                <a:gd name="T7" fmla="*/ 0 h 641"/>
                <a:gd name="T8" fmla="*/ 0 w 384"/>
                <a:gd name="T9" fmla="*/ 0 h 641"/>
                <a:gd name="T10" fmla="*/ 0 w 384"/>
                <a:gd name="T11" fmla="*/ 0 h 641"/>
                <a:gd name="T12" fmla="*/ 0 w 384"/>
                <a:gd name="T13" fmla="*/ 0 h 641"/>
                <a:gd name="T14" fmla="*/ 0 w 384"/>
                <a:gd name="T15" fmla="*/ 0 h 641"/>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641"/>
                <a:gd name="T26" fmla="*/ 384 w 384"/>
                <a:gd name="T27" fmla="*/ 641 h 6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641">
                  <a:moveTo>
                    <a:pt x="0" y="411"/>
                  </a:moveTo>
                  <a:lnTo>
                    <a:pt x="230" y="232"/>
                  </a:lnTo>
                  <a:lnTo>
                    <a:pt x="200" y="91"/>
                  </a:lnTo>
                  <a:lnTo>
                    <a:pt x="308" y="0"/>
                  </a:lnTo>
                  <a:lnTo>
                    <a:pt x="384" y="319"/>
                  </a:lnTo>
                  <a:lnTo>
                    <a:pt x="103" y="641"/>
                  </a:lnTo>
                  <a:lnTo>
                    <a:pt x="0" y="4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31" name="Freeform 20"/>
            <p:cNvSpPr>
              <a:spLocks/>
            </p:cNvSpPr>
            <p:nvPr/>
          </p:nvSpPr>
          <p:spPr bwMode="auto">
            <a:xfrm rot="2785216">
              <a:off x="1127" y="2666"/>
              <a:ext cx="77" cy="74"/>
            </a:xfrm>
            <a:custGeom>
              <a:avLst/>
              <a:gdLst>
                <a:gd name="T0" fmla="*/ 0 w 707"/>
                <a:gd name="T1" fmla="*/ 0 h 553"/>
                <a:gd name="T2" fmla="*/ 0 w 707"/>
                <a:gd name="T3" fmla="*/ 0 h 553"/>
                <a:gd name="T4" fmla="*/ 0 w 707"/>
                <a:gd name="T5" fmla="*/ 0 h 553"/>
                <a:gd name="T6" fmla="*/ 0 w 707"/>
                <a:gd name="T7" fmla="*/ 0 h 553"/>
                <a:gd name="T8" fmla="*/ 0 w 707"/>
                <a:gd name="T9" fmla="*/ 0 h 553"/>
                <a:gd name="T10" fmla="*/ 0 w 707"/>
                <a:gd name="T11" fmla="*/ 0 h 553"/>
                <a:gd name="T12" fmla="*/ 0 w 707"/>
                <a:gd name="T13" fmla="*/ 0 h 553"/>
                <a:gd name="T14" fmla="*/ 0 w 707"/>
                <a:gd name="T15" fmla="*/ 0 h 553"/>
                <a:gd name="T16" fmla="*/ 0 w 707"/>
                <a:gd name="T17" fmla="*/ 0 h 5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7"/>
                <a:gd name="T28" fmla="*/ 0 h 553"/>
                <a:gd name="T29" fmla="*/ 707 w 707"/>
                <a:gd name="T30" fmla="*/ 553 h 5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7" h="553">
                  <a:moveTo>
                    <a:pt x="0" y="0"/>
                  </a:moveTo>
                  <a:lnTo>
                    <a:pt x="343" y="9"/>
                  </a:lnTo>
                  <a:lnTo>
                    <a:pt x="407" y="53"/>
                  </a:lnTo>
                  <a:lnTo>
                    <a:pt x="707" y="553"/>
                  </a:lnTo>
                  <a:lnTo>
                    <a:pt x="358" y="184"/>
                  </a:lnTo>
                  <a:lnTo>
                    <a:pt x="242" y="106"/>
                  </a:lnTo>
                  <a:lnTo>
                    <a:pt x="10" y="81"/>
                  </a:lnTo>
                  <a:lnTo>
                    <a:pt x="0" y="0"/>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32" name="Freeform 21"/>
            <p:cNvSpPr>
              <a:spLocks/>
            </p:cNvSpPr>
            <p:nvPr/>
          </p:nvSpPr>
          <p:spPr bwMode="auto">
            <a:xfrm rot="2785216">
              <a:off x="1218" y="2710"/>
              <a:ext cx="18" cy="23"/>
            </a:xfrm>
            <a:custGeom>
              <a:avLst/>
              <a:gdLst>
                <a:gd name="T0" fmla="*/ 0 w 165"/>
                <a:gd name="T1" fmla="*/ 0 h 181"/>
                <a:gd name="T2" fmla="*/ 0 w 165"/>
                <a:gd name="T3" fmla="*/ 0 h 181"/>
                <a:gd name="T4" fmla="*/ 0 w 165"/>
                <a:gd name="T5" fmla="*/ 0 h 181"/>
                <a:gd name="T6" fmla="*/ 0 w 165"/>
                <a:gd name="T7" fmla="*/ 0 h 181"/>
                <a:gd name="T8" fmla="*/ 0 w 165"/>
                <a:gd name="T9" fmla="*/ 0 h 181"/>
                <a:gd name="T10" fmla="*/ 0 w 165"/>
                <a:gd name="T11" fmla="*/ 0 h 181"/>
                <a:gd name="T12" fmla="*/ 0 60000 65536"/>
                <a:gd name="T13" fmla="*/ 0 60000 65536"/>
                <a:gd name="T14" fmla="*/ 0 60000 65536"/>
                <a:gd name="T15" fmla="*/ 0 60000 65536"/>
                <a:gd name="T16" fmla="*/ 0 60000 65536"/>
                <a:gd name="T17" fmla="*/ 0 60000 65536"/>
                <a:gd name="T18" fmla="*/ 0 w 165"/>
                <a:gd name="T19" fmla="*/ 0 h 181"/>
                <a:gd name="T20" fmla="*/ 165 w 165"/>
                <a:gd name="T21" fmla="*/ 181 h 181"/>
              </a:gdLst>
              <a:ahLst/>
              <a:cxnLst>
                <a:cxn ang="T12">
                  <a:pos x="T0" y="T1"/>
                </a:cxn>
                <a:cxn ang="T13">
                  <a:pos x="T2" y="T3"/>
                </a:cxn>
                <a:cxn ang="T14">
                  <a:pos x="T4" y="T5"/>
                </a:cxn>
                <a:cxn ang="T15">
                  <a:pos x="T6" y="T7"/>
                </a:cxn>
                <a:cxn ang="T16">
                  <a:pos x="T8" y="T9"/>
                </a:cxn>
                <a:cxn ang="T17">
                  <a:pos x="T10" y="T11"/>
                </a:cxn>
              </a:cxnLst>
              <a:rect l="T18" t="T19" r="T20" b="T21"/>
              <a:pathLst>
                <a:path w="165" h="181">
                  <a:moveTo>
                    <a:pt x="154" y="0"/>
                  </a:moveTo>
                  <a:lnTo>
                    <a:pt x="23" y="65"/>
                  </a:lnTo>
                  <a:lnTo>
                    <a:pt x="0" y="181"/>
                  </a:lnTo>
                  <a:lnTo>
                    <a:pt x="165" y="55"/>
                  </a:lnTo>
                  <a:lnTo>
                    <a:pt x="1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33" name="Freeform 22"/>
            <p:cNvSpPr>
              <a:spLocks/>
            </p:cNvSpPr>
            <p:nvPr/>
          </p:nvSpPr>
          <p:spPr bwMode="auto">
            <a:xfrm rot="2785216">
              <a:off x="1013" y="2652"/>
              <a:ext cx="70" cy="124"/>
            </a:xfrm>
            <a:custGeom>
              <a:avLst/>
              <a:gdLst>
                <a:gd name="T0" fmla="*/ 0 w 652"/>
                <a:gd name="T1" fmla="*/ 0 h 943"/>
                <a:gd name="T2" fmla="*/ 0 w 652"/>
                <a:gd name="T3" fmla="*/ 0 h 943"/>
                <a:gd name="T4" fmla="*/ 0 w 652"/>
                <a:gd name="T5" fmla="*/ 0 h 943"/>
                <a:gd name="T6" fmla="*/ 0 w 652"/>
                <a:gd name="T7" fmla="*/ 0 h 943"/>
                <a:gd name="T8" fmla="*/ 0 w 652"/>
                <a:gd name="T9" fmla="*/ 0 h 943"/>
                <a:gd name="T10" fmla="*/ 0 w 652"/>
                <a:gd name="T11" fmla="*/ 0 h 943"/>
                <a:gd name="T12" fmla="*/ 0 w 652"/>
                <a:gd name="T13" fmla="*/ 0 h 943"/>
                <a:gd name="T14" fmla="*/ 0 60000 65536"/>
                <a:gd name="T15" fmla="*/ 0 60000 65536"/>
                <a:gd name="T16" fmla="*/ 0 60000 65536"/>
                <a:gd name="T17" fmla="*/ 0 60000 65536"/>
                <a:gd name="T18" fmla="*/ 0 60000 65536"/>
                <a:gd name="T19" fmla="*/ 0 60000 65536"/>
                <a:gd name="T20" fmla="*/ 0 60000 65536"/>
                <a:gd name="T21" fmla="*/ 0 w 652"/>
                <a:gd name="T22" fmla="*/ 0 h 943"/>
                <a:gd name="T23" fmla="*/ 652 w 652"/>
                <a:gd name="T24" fmla="*/ 943 h 9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2" h="943">
                  <a:moveTo>
                    <a:pt x="606" y="0"/>
                  </a:moveTo>
                  <a:lnTo>
                    <a:pt x="578" y="87"/>
                  </a:lnTo>
                  <a:lnTo>
                    <a:pt x="0" y="876"/>
                  </a:lnTo>
                  <a:lnTo>
                    <a:pt x="13" y="943"/>
                  </a:lnTo>
                  <a:lnTo>
                    <a:pt x="652" y="141"/>
                  </a:lnTo>
                  <a:lnTo>
                    <a:pt x="606" y="0"/>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34" name="Freeform 23"/>
            <p:cNvSpPr>
              <a:spLocks/>
            </p:cNvSpPr>
            <p:nvPr/>
          </p:nvSpPr>
          <p:spPr bwMode="auto">
            <a:xfrm rot="2785216">
              <a:off x="1354" y="2791"/>
              <a:ext cx="31" cy="16"/>
            </a:xfrm>
            <a:custGeom>
              <a:avLst/>
              <a:gdLst>
                <a:gd name="T0" fmla="*/ 0 w 282"/>
                <a:gd name="T1" fmla="*/ 0 h 126"/>
                <a:gd name="T2" fmla="*/ 0 w 282"/>
                <a:gd name="T3" fmla="*/ 0 h 126"/>
                <a:gd name="T4" fmla="*/ 0 w 282"/>
                <a:gd name="T5" fmla="*/ 0 h 126"/>
                <a:gd name="T6" fmla="*/ 0 w 282"/>
                <a:gd name="T7" fmla="*/ 0 h 126"/>
                <a:gd name="T8" fmla="*/ 0 w 282"/>
                <a:gd name="T9" fmla="*/ 0 h 126"/>
                <a:gd name="T10" fmla="*/ 0 w 282"/>
                <a:gd name="T11" fmla="*/ 0 h 126"/>
                <a:gd name="T12" fmla="*/ 0 w 282"/>
                <a:gd name="T13" fmla="*/ 0 h 126"/>
                <a:gd name="T14" fmla="*/ 0 w 282"/>
                <a:gd name="T15" fmla="*/ 0 h 126"/>
                <a:gd name="T16" fmla="*/ 0 w 282"/>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2"/>
                <a:gd name="T28" fmla="*/ 0 h 126"/>
                <a:gd name="T29" fmla="*/ 282 w 282"/>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2" h="126">
                  <a:moveTo>
                    <a:pt x="0" y="31"/>
                  </a:moveTo>
                  <a:lnTo>
                    <a:pt x="266" y="0"/>
                  </a:lnTo>
                  <a:lnTo>
                    <a:pt x="282" y="112"/>
                  </a:lnTo>
                  <a:lnTo>
                    <a:pt x="207" y="59"/>
                  </a:lnTo>
                  <a:lnTo>
                    <a:pt x="156" y="118"/>
                  </a:lnTo>
                  <a:lnTo>
                    <a:pt x="110" y="59"/>
                  </a:lnTo>
                  <a:lnTo>
                    <a:pt x="44" y="126"/>
                  </a:lnTo>
                  <a:lnTo>
                    <a:pt x="0" y="31"/>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35" name="Freeform 24"/>
            <p:cNvSpPr>
              <a:spLocks/>
            </p:cNvSpPr>
            <p:nvPr/>
          </p:nvSpPr>
          <p:spPr bwMode="auto">
            <a:xfrm rot="2785216">
              <a:off x="997" y="2825"/>
              <a:ext cx="71" cy="77"/>
            </a:xfrm>
            <a:custGeom>
              <a:avLst/>
              <a:gdLst>
                <a:gd name="T0" fmla="*/ 0 w 659"/>
                <a:gd name="T1" fmla="*/ 0 h 580"/>
                <a:gd name="T2" fmla="*/ 0 w 659"/>
                <a:gd name="T3" fmla="*/ 0 h 580"/>
                <a:gd name="T4" fmla="*/ 0 w 659"/>
                <a:gd name="T5" fmla="*/ 0 h 580"/>
                <a:gd name="T6" fmla="*/ 0 w 659"/>
                <a:gd name="T7" fmla="*/ 0 h 580"/>
                <a:gd name="T8" fmla="*/ 0 w 659"/>
                <a:gd name="T9" fmla="*/ 0 h 580"/>
                <a:gd name="T10" fmla="*/ 0 w 659"/>
                <a:gd name="T11" fmla="*/ 0 h 580"/>
                <a:gd name="T12" fmla="*/ 0 60000 65536"/>
                <a:gd name="T13" fmla="*/ 0 60000 65536"/>
                <a:gd name="T14" fmla="*/ 0 60000 65536"/>
                <a:gd name="T15" fmla="*/ 0 60000 65536"/>
                <a:gd name="T16" fmla="*/ 0 60000 65536"/>
                <a:gd name="T17" fmla="*/ 0 60000 65536"/>
                <a:gd name="T18" fmla="*/ 0 w 659"/>
                <a:gd name="T19" fmla="*/ 0 h 580"/>
                <a:gd name="T20" fmla="*/ 659 w 659"/>
                <a:gd name="T21" fmla="*/ 580 h 580"/>
              </a:gdLst>
              <a:ahLst/>
              <a:cxnLst>
                <a:cxn ang="T12">
                  <a:pos x="T0" y="T1"/>
                </a:cxn>
                <a:cxn ang="T13">
                  <a:pos x="T2" y="T3"/>
                </a:cxn>
                <a:cxn ang="T14">
                  <a:pos x="T4" y="T5"/>
                </a:cxn>
                <a:cxn ang="T15">
                  <a:pos x="T6" y="T7"/>
                </a:cxn>
                <a:cxn ang="T16">
                  <a:pos x="T8" y="T9"/>
                </a:cxn>
                <a:cxn ang="T17">
                  <a:pos x="T10" y="T11"/>
                </a:cxn>
              </a:cxnLst>
              <a:rect l="T18" t="T19" r="T20" b="T21"/>
              <a:pathLst>
                <a:path w="659" h="580">
                  <a:moveTo>
                    <a:pt x="496" y="0"/>
                  </a:moveTo>
                  <a:lnTo>
                    <a:pt x="526" y="112"/>
                  </a:lnTo>
                  <a:lnTo>
                    <a:pt x="0" y="580"/>
                  </a:lnTo>
                  <a:lnTo>
                    <a:pt x="659" y="148"/>
                  </a:lnTo>
                  <a:lnTo>
                    <a:pt x="496" y="0"/>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sp>
          <p:nvSpPr>
            <p:cNvPr id="149536" name="Freeform 25"/>
            <p:cNvSpPr>
              <a:spLocks/>
            </p:cNvSpPr>
            <p:nvPr/>
          </p:nvSpPr>
          <p:spPr bwMode="auto">
            <a:xfrm rot="2785216">
              <a:off x="785" y="2698"/>
              <a:ext cx="115" cy="63"/>
            </a:xfrm>
            <a:custGeom>
              <a:avLst/>
              <a:gdLst>
                <a:gd name="T0" fmla="*/ 0 w 1061"/>
                <a:gd name="T1" fmla="*/ 0 h 483"/>
                <a:gd name="T2" fmla="*/ 0 w 1061"/>
                <a:gd name="T3" fmla="*/ 0 h 483"/>
                <a:gd name="T4" fmla="*/ 0 w 1061"/>
                <a:gd name="T5" fmla="*/ 0 h 483"/>
                <a:gd name="T6" fmla="*/ 0 w 1061"/>
                <a:gd name="T7" fmla="*/ 0 h 483"/>
                <a:gd name="T8" fmla="*/ 0 w 1061"/>
                <a:gd name="T9" fmla="*/ 0 h 483"/>
                <a:gd name="T10" fmla="*/ 0 w 1061"/>
                <a:gd name="T11" fmla="*/ 0 h 483"/>
                <a:gd name="T12" fmla="*/ 0 w 1061"/>
                <a:gd name="T13" fmla="*/ 0 h 483"/>
                <a:gd name="T14" fmla="*/ 0 w 1061"/>
                <a:gd name="T15" fmla="*/ 0 h 483"/>
                <a:gd name="T16" fmla="*/ 0 w 1061"/>
                <a:gd name="T17" fmla="*/ 0 h 483"/>
                <a:gd name="T18" fmla="*/ 0 w 1061"/>
                <a:gd name="T19" fmla="*/ 0 h 4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1"/>
                <a:gd name="T31" fmla="*/ 0 h 483"/>
                <a:gd name="T32" fmla="*/ 1061 w 1061"/>
                <a:gd name="T33" fmla="*/ 483 h 4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1" h="483">
                  <a:moveTo>
                    <a:pt x="0" y="432"/>
                  </a:moveTo>
                  <a:lnTo>
                    <a:pt x="445" y="304"/>
                  </a:lnTo>
                  <a:lnTo>
                    <a:pt x="764" y="194"/>
                  </a:lnTo>
                  <a:lnTo>
                    <a:pt x="1061" y="0"/>
                  </a:lnTo>
                  <a:lnTo>
                    <a:pt x="831" y="223"/>
                  </a:lnTo>
                  <a:lnTo>
                    <a:pt x="621" y="320"/>
                  </a:lnTo>
                  <a:lnTo>
                    <a:pt x="355" y="415"/>
                  </a:lnTo>
                  <a:lnTo>
                    <a:pt x="74" y="483"/>
                  </a:lnTo>
                  <a:lnTo>
                    <a:pt x="0" y="432"/>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solidFill>
                  <a:srgbClr val="000000"/>
                </a:solidFill>
                <a:latin typeface="Times New Roman" charset="0"/>
                <a:ea typeface="ＭＳ Ｐゴシック" charset="0"/>
                <a:cs typeface="ＭＳ Ｐゴシック" charset="0"/>
              </a:endParaRPr>
            </a:p>
          </p:txBody>
        </p:sp>
      </p:grpSp>
      <p:pic>
        <p:nvPicPr>
          <p:cNvPr id="3549210" name="Picture 26" descr="in0057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188" y="3200400"/>
            <a:ext cx="15478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9211" name="Text Box 27"/>
          <p:cNvSpPr txBox="1">
            <a:spLocks noChangeArrowheads="1"/>
          </p:cNvSpPr>
          <p:nvPr/>
        </p:nvSpPr>
        <p:spPr bwMode="auto">
          <a:xfrm>
            <a:off x="4648200" y="1238250"/>
            <a:ext cx="3657600" cy="1569660"/>
          </a:xfrm>
          <a:prstGeom prst="rect">
            <a:avLst/>
          </a:prstGeom>
          <a:noFill/>
          <a:ln w="1270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2400" dirty="0">
                <a:solidFill>
                  <a:srgbClr val="000000"/>
                </a:solidFill>
                <a:latin typeface="Calibri"/>
                <a:cs typeface="Calibri"/>
              </a:rPr>
              <a:t>aratura, semina, fertilizzanti, </a:t>
            </a:r>
            <a:r>
              <a:rPr lang="it-IT" sz="2400" dirty="0" err="1">
                <a:solidFill>
                  <a:srgbClr val="000000"/>
                </a:solidFill>
                <a:latin typeface="Calibri"/>
                <a:cs typeface="Calibri"/>
              </a:rPr>
              <a:t>irrigazione,raccolta</a:t>
            </a:r>
            <a:r>
              <a:rPr lang="it-IT" sz="2400" dirty="0">
                <a:solidFill>
                  <a:srgbClr val="000000"/>
                </a:solidFill>
                <a:latin typeface="Calibri"/>
                <a:cs typeface="Calibri"/>
              </a:rPr>
              <a:t>, trasporto, …</a:t>
            </a:r>
          </a:p>
        </p:txBody>
      </p:sp>
      <p:sp>
        <p:nvSpPr>
          <p:cNvPr id="3549212" name="Text Box 28"/>
          <p:cNvSpPr txBox="1">
            <a:spLocks noChangeArrowheads="1"/>
          </p:cNvSpPr>
          <p:nvPr/>
        </p:nvSpPr>
        <p:spPr bwMode="auto">
          <a:xfrm>
            <a:off x="1676400" y="1981200"/>
            <a:ext cx="1910649" cy="46166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2400" b="1" dirty="0">
                <a:solidFill>
                  <a:srgbClr val="FFFFFF"/>
                </a:solidFill>
                <a:latin typeface="Calibri"/>
                <a:cs typeface="Calibri"/>
              </a:rPr>
              <a:t>energia usata</a:t>
            </a:r>
          </a:p>
        </p:txBody>
      </p:sp>
      <p:sp>
        <p:nvSpPr>
          <p:cNvPr id="3549213" name="Text Box 29"/>
          <p:cNvSpPr txBox="1">
            <a:spLocks noChangeArrowheads="1"/>
          </p:cNvSpPr>
          <p:nvPr/>
        </p:nvSpPr>
        <p:spPr bwMode="auto">
          <a:xfrm>
            <a:off x="6477000" y="6172200"/>
            <a:ext cx="2323473" cy="46166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2400" b="1" dirty="0">
                <a:solidFill>
                  <a:srgbClr val="FFFF00"/>
                </a:solidFill>
                <a:latin typeface="Calibri"/>
                <a:cs typeface="Calibri"/>
              </a:rPr>
              <a:t>energia ottenuta</a:t>
            </a:r>
          </a:p>
        </p:txBody>
      </p:sp>
      <p:sp>
        <p:nvSpPr>
          <p:cNvPr id="3549214" name="Arco 30"/>
          <p:cNvSpPr>
            <a:spLocks/>
          </p:cNvSpPr>
          <p:nvPr/>
        </p:nvSpPr>
        <p:spPr bwMode="auto">
          <a:xfrm rot="21378986" flipH="1">
            <a:off x="457200" y="2286000"/>
            <a:ext cx="1066800" cy="3276600"/>
          </a:xfrm>
          <a:custGeom>
            <a:avLst/>
            <a:gdLst>
              <a:gd name="T0" fmla="*/ 0 w 21600"/>
              <a:gd name="T1" fmla="*/ 0 h 39149"/>
              <a:gd name="T2" fmla="*/ 2147483647 w 21600"/>
              <a:gd name="T3" fmla="*/ 2147483647 h 39149"/>
              <a:gd name="T4" fmla="*/ 0 w 21600"/>
              <a:gd name="T5" fmla="*/ 2147483647 h 39149"/>
              <a:gd name="T6" fmla="*/ 0 60000 65536"/>
              <a:gd name="T7" fmla="*/ 0 60000 65536"/>
              <a:gd name="T8" fmla="*/ 0 60000 65536"/>
              <a:gd name="T9" fmla="*/ 0 w 21600"/>
              <a:gd name="T10" fmla="*/ 0 h 39149"/>
              <a:gd name="T11" fmla="*/ 21600 w 21600"/>
              <a:gd name="T12" fmla="*/ 39149 h 39149"/>
            </a:gdLst>
            <a:ahLst/>
            <a:cxnLst>
              <a:cxn ang="T6">
                <a:pos x="T0" y="T1"/>
              </a:cxn>
              <a:cxn ang="T7">
                <a:pos x="T2" y="T3"/>
              </a:cxn>
              <a:cxn ang="T8">
                <a:pos x="T4" y="T5"/>
              </a:cxn>
            </a:cxnLst>
            <a:rect l="T9" t="T10" r="T11" b="T12"/>
            <a:pathLst>
              <a:path w="21600" h="39149" fill="none" extrusionOk="0">
                <a:moveTo>
                  <a:pt x="0" y="-1"/>
                </a:moveTo>
                <a:cubicBezTo>
                  <a:pt x="11929" y="0"/>
                  <a:pt x="21600" y="9670"/>
                  <a:pt x="21600" y="21600"/>
                </a:cubicBezTo>
                <a:cubicBezTo>
                  <a:pt x="21600" y="28558"/>
                  <a:pt x="18247" y="35091"/>
                  <a:pt x="12593" y="39148"/>
                </a:cubicBezTo>
              </a:path>
              <a:path w="21600" h="39149" stroke="0" extrusionOk="0">
                <a:moveTo>
                  <a:pt x="0" y="-1"/>
                </a:moveTo>
                <a:cubicBezTo>
                  <a:pt x="11929" y="0"/>
                  <a:pt x="21600" y="9670"/>
                  <a:pt x="21600" y="21600"/>
                </a:cubicBezTo>
                <a:cubicBezTo>
                  <a:pt x="21600" y="28558"/>
                  <a:pt x="18247" y="35091"/>
                  <a:pt x="12593" y="39148"/>
                </a:cubicBezTo>
                <a:lnTo>
                  <a:pt x="0" y="21600"/>
                </a:lnTo>
                <a:lnTo>
                  <a:pt x="0" y="-1"/>
                </a:lnTo>
                <a:close/>
              </a:path>
            </a:pathLst>
          </a:custGeom>
          <a:noFill/>
          <a:ln w="1270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3600">
              <a:solidFill>
                <a:srgbClr val="000000"/>
              </a:solidFill>
              <a:latin typeface="Times New Roman" charset="0"/>
              <a:ea typeface="ＭＳ Ｐゴシック" charset="0"/>
              <a:cs typeface="ＭＳ Ｐゴシック" charset="0"/>
            </a:endParaRPr>
          </a:p>
        </p:txBody>
      </p:sp>
      <p:sp>
        <p:nvSpPr>
          <p:cNvPr id="3549215" name="Text Box 31"/>
          <p:cNvSpPr txBox="1">
            <a:spLocks noChangeArrowheads="1"/>
          </p:cNvSpPr>
          <p:nvPr/>
        </p:nvSpPr>
        <p:spPr bwMode="auto">
          <a:xfrm>
            <a:off x="838200" y="5830888"/>
            <a:ext cx="2631174"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b="1" dirty="0" smtClean="0">
                <a:solidFill>
                  <a:srgbClr val="FF0000"/>
                </a:solidFill>
                <a:latin typeface="Calibri"/>
                <a:cs typeface="Calibri"/>
              </a:rPr>
              <a:t>BILANCIO (?)</a:t>
            </a:r>
            <a:r>
              <a:rPr lang="it-IT" b="1" dirty="0" smtClean="0">
                <a:solidFill>
                  <a:srgbClr val="FF0000"/>
                </a:solidFill>
                <a:latin typeface="Comic Sans MS" charset="0"/>
              </a:rPr>
              <a:t> </a:t>
            </a:r>
            <a:endParaRPr lang="it-IT" b="1" dirty="0">
              <a:solidFill>
                <a:srgbClr val="FF0000"/>
              </a:solidFill>
              <a:latin typeface="Comic Sans MS" charset="0"/>
            </a:endParaRPr>
          </a:p>
        </p:txBody>
      </p:sp>
      <p:sp>
        <p:nvSpPr>
          <p:cNvPr id="3549216" name="Arco 32"/>
          <p:cNvSpPr>
            <a:spLocks/>
          </p:cNvSpPr>
          <p:nvPr/>
        </p:nvSpPr>
        <p:spPr bwMode="auto">
          <a:xfrm flipH="1" flipV="1">
            <a:off x="4038600" y="6248400"/>
            <a:ext cx="2209800" cy="152400"/>
          </a:xfrm>
          <a:custGeom>
            <a:avLst/>
            <a:gdLst>
              <a:gd name="T0" fmla="*/ 0 w 26058"/>
              <a:gd name="T1" fmla="*/ 2147483647 h 21600"/>
              <a:gd name="T2" fmla="*/ 2147483647 w 26058"/>
              <a:gd name="T3" fmla="*/ 2147483647 h 21600"/>
              <a:gd name="T4" fmla="*/ 2147483647 w 26058"/>
              <a:gd name="T5" fmla="*/ 2147483647 h 21600"/>
              <a:gd name="T6" fmla="*/ 0 60000 65536"/>
              <a:gd name="T7" fmla="*/ 0 60000 65536"/>
              <a:gd name="T8" fmla="*/ 0 60000 65536"/>
              <a:gd name="T9" fmla="*/ 0 w 26058"/>
              <a:gd name="T10" fmla="*/ 0 h 21600"/>
              <a:gd name="T11" fmla="*/ 26058 w 26058"/>
              <a:gd name="T12" fmla="*/ 21600 h 21600"/>
            </a:gdLst>
            <a:ahLst/>
            <a:cxnLst>
              <a:cxn ang="T6">
                <a:pos x="T0" y="T1"/>
              </a:cxn>
              <a:cxn ang="T7">
                <a:pos x="T2" y="T3"/>
              </a:cxn>
              <a:cxn ang="T8">
                <a:pos x="T4" y="T5"/>
              </a:cxn>
            </a:cxnLst>
            <a:rect l="T9" t="T10" r="T11" b="T12"/>
            <a:pathLst>
              <a:path w="26058" h="21600" fill="none" extrusionOk="0">
                <a:moveTo>
                  <a:pt x="0" y="465"/>
                </a:moveTo>
                <a:cubicBezTo>
                  <a:pt x="1465" y="155"/>
                  <a:pt x="2959" y="-1"/>
                  <a:pt x="4458" y="-1"/>
                </a:cubicBezTo>
                <a:cubicBezTo>
                  <a:pt x="16387" y="-1"/>
                  <a:pt x="26058" y="9670"/>
                  <a:pt x="26058" y="21600"/>
                </a:cubicBezTo>
              </a:path>
              <a:path w="26058" h="21600" stroke="0" extrusionOk="0">
                <a:moveTo>
                  <a:pt x="0" y="465"/>
                </a:moveTo>
                <a:cubicBezTo>
                  <a:pt x="1465" y="155"/>
                  <a:pt x="2959" y="-1"/>
                  <a:pt x="4458" y="-1"/>
                </a:cubicBezTo>
                <a:cubicBezTo>
                  <a:pt x="16387" y="-1"/>
                  <a:pt x="26058" y="9670"/>
                  <a:pt x="26058" y="21600"/>
                </a:cubicBezTo>
                <a:lnTo>
                  <a:pt x="4458" y="21600"/>
                </a:lnTo>
                <a:lnTo>
                  <a:pt x="0" y="465"/>
                </a:lnTo>
                <a:close/>
              </a:path>
            </a:pathLst>
          </a:custGeom>
          <a:noFill/>
          <a:ln w="127000">
            <a:solidFill>
              <a:srgbClr val="0000FF"/>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3600">
              <a:solidFill>
                <a:srgbClr val="000000"/>
              </a:solidFill>
              <a:latin typeface="Times New Roman" charset="0"/>
              <a:ea typeface="ＭＳ Ｐゴシック" charset="0"/>
              <a:cs typeface="ＭＳ Ｐゴシック" charset="0"/>
            </a:endParaRPr>
          </a:p>
        </p:txBody>
      </p:sp>
      <p:sp>
        <p:nvSpPr>
          <p:cNvPr id="149513" name="Text Box 33"/>
          <p:cNvSpPr txBox="1">
            <a:spLocks noChangeArrowheads="1"/>
          </p:cNvSpPr>
          <p:nvPr/>
        </p:nvSpPr>
        <p:spPr bwMode="auto">
          <a:xfrm>
            <a:off x="247650" y="44624"/>
            <a:ext cx="7684515" cy="954107"/>
          </a:xfrm>
          <a:prstGeom prst="rect">
            <a:avLst/>
          </a:prstGeom>
          <a:solidFill>
            <a:schemeClr val="bg2">
              <a:lumMod val="60000"/>
              <a:lumOff val="40000"/>
            </a:schemeClr>
          </a:solidFill>
          <a:ln>
            <a:noFill/>
          </a:ln>
          <a:extLst/>
        </p:spPr>
        <p:txBody>
          <a:bodyPr wrap="non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2800" b="1" dirty="0" smtClean="0">
                <a:solidFill>
                  <a:srgbClr val="000000"/>
                </a:solidFill>
                <a:latin typeface="Calibri"/>
                <a:cs typeface="Calibri"/>
              </a:rPr>
              <a:t>Produzione di biocombustibili da colture dedicate:</a:t>
            </a:r>
          </a:p>
          <a:p>
            <a:pPr eaLnBrk="1" hangingPunct="1"/>
            <a:r>
              <a:rPr lang="it-IT" sz="2800" b="1" dirty="0" smtClean="0">
                <a:solidFill>
                  <a:srgbClr val="000000"/>
                </a:solidFill>
                <a:latin typeface="Calibri"/>
                <a:cs typeface="Calibri"/>
              </a:rPr>
              <a:t> </a:t>
            </a:r>
            <a:r>
              <a:rPr lang="it-IT" sz="2800" b="1" dirty="0">
                <a:solidFill>
                  <a:srgbClr val="000000"/>
                </a:solidFill>
                <a:latin typeface="Calibri"/>
                <a:cs typeface="Calibri"/>
              </a:rPr>
              <a:t>c’è un guadagno energetico?</a:t>
            </a:r>
          </a:p>
        </p:txBody>
      </p:sp>
      <p:pic>
        <p:nvPicPr>
          <p:cNvPr id="149514" name="Immagine 56" descr="granoturco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480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1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9514"/>
                                        </p:tgtEl>
                                        <p:attrNameLst>
                                          <p:attrName>style.visibility</p:attrName>
                                        </p:attrNameLst>
                                      </p:cBhvr>
                                      <p:to>
                                        <p:strVal val="visible"/>
                                      </p:to>
                                    </p:set>
                                    <p:animEffect transition="in" filter="dissolve">
                                      <p:cBhvr>
                                        <p:cTn id="7" dur="500"/>
                                        <p:tgtEl>
                                          <p:spTgt spid="1495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49211"/>
                                        </p:tgtEl>
                                        <p:attrNameLst>
                                          <p:attrName>style.visibility</p:attrName>
                                        </p:attrNameLst>
                                      </p:cBhvr>
                                      <p:to>
                                        <p:strVal val="visible"/>
                                      </p:to>
                                    </p:set>
                                    <p:animEffect transition="in" filter="dissolve">
                                      <p:cBhvr>
                                        <p:cTn id="12" dur="500"/>
                                        <p:tgtEl>
                                          <p:spTgt spid="35492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49212"/>
                                        </p:tgtEl>
                                        <p:attrNameLst>
                                          <p:attrName>style.visibility</p:attrName>
                                        </p:attrNameLst>
                                      </p:cBhvr>
                                      <p:to>
                                        <p:strVal val="visible"/>
                                      </p:to>
                                    </p:set>
                                    <p:animEffect transition="in" filter="dissolve">
                                      <p:cBhvr>
                                        <p:cTn id="17" dur="500"/>
                                        <p:tgtEl>
                                          <p:spTgt spid="3549212"/>
                                        </p:tgtEl>
                                      </p:cBhvr>
                                    </p:animEffect>
                                  </p:childTnLst>
                                </p:cTn>
                              </p:par>
                              <p:par>
                                <p:cTn id="18" presetID="9"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549210"/>
                                        </p:tgtEl>
                                        <p:attrNameLst>
                                          <p:attrName>style.visibility</p:attrName>
                                        </p:attrNameLst>
                                      </p:cBhvr>
                                      <p:to>
                                        <p:strVal val="visible"/>
                                      </p:to>
                                    </p:set>
                                    <p:animEffect transition="in" filter="dissolve">
                                      <p:cBhvr>
                                        <p:cTn id="25" dur="500"/>
                                        <p:tgtEl>
                                          <p:spTgt spid="354921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49213"/>
                                        </p:tgtEl>
                                        <p:attrNameLst>
                                          <p:attrName>style.visibility</p:attrName>
                                        </p:attrNameLst>
                                      </p:cBhvr>
                                      <p:to>
                                        <p:strVal val="visible"/>
                                      </p:to>
                                    </p:set>
                                    <p:animEffect transition="in" filter="dissolve">
                                      <p:cBhvr>
                                        <p:cTn id="28" dur="500"/>
                                        <p:tgtEl>
                                          <p:spTgt spid="35492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49214"/>
                                        </p:tgtEl>
                                        <p:attrNameLst>
                                          <p:attrName>style.visibility</p:attrName>
                                        </p:attrNameLst>
                                      </p:cBhvr>
                                      <p:to>
                                        <p:strVal val="visible"/>
                                      </p:to>
                                    </p:set>
                                    <p:animEffect transition="in" filter="dissolve">
                                      <p:cBhvr>
                                        <p:cTn id="33" dur="500"/>
                                        <p:tgtEl>
                                          <p:spTgt spid="354921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49216"/>
                                        </p:tgtEl>
                                        <p:attrNameLst>
                                          <p:attrName>style.visibility</p:attrName>
                                        </p:attrNameLst>
                                      </p:cBhvr>
                                      <p:to>
                                        <p:strVal val="visible"/>
                                      </p:to>
                                    </p:set>
                                    <p:animEffect transition="in" filter="dissolve">
                                      <p:cBhvr>
                                        <p:cTn id="38" dur="500"/>
                                        <p:tgtEl>
                                          <p:spTgt spid="354921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3549215"/>
                                        </p:tgtEl>
                                        <p:attrNameLst>
                                          <p:attrName>style.visibility</p:attrName>
                                        </p:attrNameLst>
                                      </p:cBhvr>
                                      <p:to>
                                        <p:strVal val="visible"/>
                                      </p:to>
                                    </p:set>
                                    <p:animEffect transition="in" filter="dissolve">
                                      <p:cBhvr>
                                        <p:cTn id="43" dur="500"/>
                                        <p:tgtEl>
                                          <p:spTgt spid="3549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9211" grpId="0" animBg="1"/>
      <p:bldP spid="3549212" grpId="0" animBg="1"/>
      <p:bldP spid="3549213" grpId="0" animBg="1"/>
      <p:bldP spid="3549214" grpId="0" animBg="1"/>
      <p:bldP spid="3549215" grpId="0" animBg="1"/>
      <p:bldP spid="35492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346076"/>
            <a:ext cx="43561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ttangolo 5"/>
          <p:cNvSpPr>
            <a:spLocks noChangeArrowheads="1"/>
          </p:cNvSpPr>
          <p:nvPr/>
        </p:nvSpPr>
        <p:spPr bwMode="auto">
          <a:xfrm>
            <a:off x="467544" y="3429000"/>
            <a:ext cx="792088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sz="2800" dirty="0">
                <a:solidFill>
                  <a:srgbClr val="000000"/>
                </a:solidFill>
                <a:latin typeface="Calibri"/>
                <a:ea typeface="ＭＳ Ｐゴシック" charset="0"/>
                <a:cs typeface="Calibri"/>
              </a:rPr>
              <a:t>Per riempire con </a:t>
            </a:r>
            <a:r>
              <a:rPr lang="it-IT" sz="2800" dirty="0" err="1">
                <a:solidFill>
                  <a:srgbClr val="000000"/>
                </a:solidFill>
                <a:latin typeface="Calibri"/>
                <a:ea typeface="ＭＳ Ｐゴシック" charset="0"/>
                <a:cs typeface="Calibri"/>
              </a:rPr>
              <a:t>bioetanolo</a:t>
            </a:r>
            <a:r>
              <a:rPr lang="it-IT" sz="2800" dirty="0">
                <a:solidFill>
                  <a:srgbClr val="000000"/>
                </a:solidFill>
                <a:latin typeface="Calibri"/>
                <a:ea typeface="ＭＳ Ｐゴシック" charset="0"/>
                <a:cs typeface="Calibri"/>
              </a:rPr>
              <a:t> il serbatoio di un SUV si utilizza una quantità di mais sufficiente a nutrire una persona per un </a:t>
            </a:r>
            <a:r>
              <a:rPr lang="it-IT" sz="2800" dirty="0" smtClean="0">
                <a:solidFill>
                  <a:srgbClr val="000000"/>
                </a:solidFill>
                <a:latin typeface="Calibri"/>
                <a:ea typeface="ＭＳ Ｐゴシック" charset="0"/>
                <a:cs typeface="Calibri"/>
              </a:rPr>
              <a:t>anno. </a:t>
            </a:r>
            <a:endParaRPr lang="it-IT" sz="2800" dirty="0">
              <a:solidFill>
                <a:srgbClr val="000000"/>
              </a:solidFill>
              <a:latin typeface="Calibri"/>
              <a:ea typeface="ＭＳ Ｐゴシック" charset="0"/>
              <a:cs typeface="Calibri"/>
            </a:endParaRPr>
          </a:p>
        </p:txBody>
      </p:sp>
      <p:sp>
        <p:nvSpPr>
          <p:cNvPr id="38915" name="Text Box 10"/>
          <p:cNvSpPr txBox="1">
            <a:spLocks noChangeArrowheads="1"/>
          </p:cNvSpPr>
          <p:nvPr/>
        </p:nvSpPr>
        <p:spPr bwMode="auto">
          <a:xfrm>
            <a:off x="323528" y="116632"/>
            <a:ext cx="7992888"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eaLnBrk="1" hangingPunct="1"/>
            <a:r>
              <a:rPr lang="it-IT" sz="3200" b="1" dirty="0" smtClean="0">
                <a:solidFill>
                  <a:srgbClr val="000090"/>
                </a:solidFill>
                <a:latin typeface="Calibri"/>
                <a:cs typeface="Calibri"/>
              </a:rPr>
              <a:t>Competizione </a:t>
            </a:r>
          </a:p>
          <a:p>
            <a:pPr algn="ctr" eaLnBrk="1" hangingPunct="1"/>
            <a:r>
              <a:rPr lang="it-IT" sz="3200" b="1" dirty="0" smtClean="0">
                <a:solidFill>
                  <a:srgbClr val="000090"/>
                </a:solidFill>
                <a:latin typeface="Calibri"/>
                <a:cs typeface="Calibri"/>
              </a:rPr>
              <a:t>cibo-biocombustibili</a:t>
            </a:r>
            <a:endParaRPr lang="it-IT" sz="3200" b="1" dirty="0">
              <a:solidFill>
                <a:srgbClr val="000090"/>
              </a:solidFill>
              <a:latin typeface="Calibri"/>
              <a:cs typeface="Calibri"/>
            </a:endParaRPr>
          </a:p>
        </p:txBody>
      </p:sp>
      <p:sp>
        <p:nvSpPr>
          <p:cNvPr id="5" name="Rettangolo 5"/>
          <p:cNvSpPr>
            <a:spLocks noChangeArrowheads="1"/>
          </p:cNvSpPr>
          <p:nvPr/>
        </p:nvSpPr>
        <p:spPr bwMode="auto">
          <a:xfrm>
            <a:off x="467544" y="5068341"/>
            <a:ext cx="842493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sz="2800" dirty="0" smtClean="0">
                <a:solidFill>
                  <a:srgbClr val="000000"/>
                </a:solidFill>
                <a:latin typeface="Calibri"/>
                <a:ea typeface="ＭＳ Ｐゴシック" charset="0"/>
                <a:cs typeface="Calibri"/>
              </a:rPr>
              <a:t>Per rimpiazzare i combustibili fossili con biocombustibili servirebbe una superficie di terreno doppia di quella attualmente usata per l’agricoltura in tutto il mondo.</a:t>
            </a:r>
            <a:endParaRPr lang="it-IT" sz="2800" dirty="0">
              <a:solidFill>
                <a:srgbClr val="000000"/>
              </a:solidFill>
              <a:latin typeface="Calibri"/>
              <a:ea typeface="ＭＳ Ｐゴシック" charset="0"/>
              <a:cs typeface="Calibri"/>
            </a:endParaRPr>
          </a:p>
        </p:txBody>
      </p:sp>
      <p:sp>
        <p:nvSpPr>
          <p:cNvPr id="7" name="Text Box 10"/>
          <p:cNvSpPr txBox="1">
            <a:spLocks noChangeArrowheads="1"/>
          </p:cNvSpPr>
          <p:nvPr/>
        </p:nvSpPr>
        <p:spPr bwMode="auto">
          <a:xfrm>
            <a:off x="3716288" y="2751311"/>
            <a:ext cx="1071736" cy="461665"/>
          </a:xfrm>
          <a:prstGeom prst="rect">
            <a:avLst/>
          </a:prstGeom>
          <a:solidFill>
            <a:schemeClr val="bg1"/>
          </a:solidFill>
          <a:ln>
            <a:noFill/>
          </a:ln>
          <a:extLst/>
        </p:spPr>
        <p:txBody>
          <a:bodyPr wrap="squar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endParaRPr lang="it-IT" sz="2400" b="1" dirty="0">
              <a:solidFill>
                <a:srgbClr val="000090"/>
              </a:solidFill>
              <a:latin typeface="Comic Sans MS" charset="0"/>
            </a:endParaRPr>
          </a:p>
        </p:txBody>
      </p:sp>
    </p:spTree>
    <p:extLst>
      <p:ext uri="{BB962C8B-B14F-4D97-AF65-F5344CB8AC3E}">
        <p14:creationId xmlns:p14="http://schemas.microsoft.com/office/powerpoint/2010/main" val="3428094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913"/>
                                        </p:tgtEl>
                                        <p:attrNameLst>
                                          <p:attrName>style.visibility</p:attrName>
                                        </p:attrNameLst>
                                      </p:cBhvr>
                                      <p:to>
                                        <p:strVal val="visible"/>
                                      </p:to>
                                    </p:set>
                                    <p:animEffect transition="in" filter="dissolve">
                                      <p:cBhvr>
                                        <p:cTn id="7" dur="500"/>
                                        <p:tgtEl>
                                          <p:spTgt spid="389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914"/>
                                        </p:tgtEl>
                                        <p:attrNameLst>
                                          <p:attrName>style.visibility</p:attrName>
                                        </p:attrNameLst>
                                      </p:cBhvr>
                                      <p:to>
                                        <p:strVal val="visible"/>
                                      </p:to>
                                    </p:set>
                                    <p:animEffect transition="in" filter="dissolve">
                                      <p:cBhvr>
                                        <p:cTn id="12" dur="500"/>
                                        <p:tgtEl>
                                          <p:spTgt spid="389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5"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MG_1383-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584" y="-891480"/>
            <a:ext cx="4320480" cy="3240360"/>
          </a:xfrm>
          <a:prstGeom prst="rect">
            <a:avLst/>
          </a:prstGeom>
        </p:spPr>
      </p:pic>
      <p:pic>
        <p:nvPicPr>
          <p:cNvPr id="5" name="Immagine 4"/>
          <p:cNvPicPr>
            <a:picLocks noChangeAspect="1"/>
          </p:cNvPicPr>
          <p:nvPr/>
        </p:nvPicPr>
        <p:blipFill>
          <a:blip r:embed="rId4"/>
          <a:stretch>
            <a:fillRect/>
          </a:stretch>
        </p:blipFill>
        <p:spPr>
          <a:xfrm>
            <a:off x="-3204864" y="1916832"/>
            <a:ext cx="2520280" cy="2520280"/>
          </a:xfrm>
          <a:prstGeom prst="rect">
            <a:avLst/>
          </a:prstGeom>
        </p:spPr>
      </p:pic>
      <p:sp>
        <p:nvSpPr>
          <p:cNvPr id="6" name="TextBox 36"/>
          <p:cNvSpPr txBox="1"/>
          <p:nvPr/>
        </p:nvSpPr>
        <p:spPr>
          <a:xfrm>
            <a:off x="-36512" y="-1277655"/>
            <a:ext cx="5328592" cy="1754327"/>
          </a:xfrm>
          <a:prstGeom prst="rect">
            <a:avLst/>
          </a:prstGeom>
          <a:solidFill>
            <a:schemeClr val="bg1"/>
          </a:solidFill>
          <a:ln w="57150" cmpd="sng">
            <a:noFill/>
          </a:ln>
        </p:spPr>
        <p:txBody>
          <a:bodyPr wrap="square" rtlCol="0">
            <a:spAutoFit/>
          </a:bodyPr>
          <a:lstStyle/>
          <a:p>
            <a:pPr fontAlgn="auto">
              <a:spcBef>
                <a:spcPts val="0"/>
              </a:spcBef>
              <a:spcAft>
                <a:spcPts val="0"/>
              </a:spcAft>
            </a:pPr>
            <a:endParaRPr lang="en-US" sz="2400" dirty="0" smtClean="0">
              <a:solidFill>
                <a:srgbClr val="0000FF"/>
              </a:solidFill>
              <a:latin typeface="Calibri"/>
              <a:ea typeface="ＭＳ Ｐゴシック"/>
            </a:endParaRPr>
          </a:p>
          <a:p>
            <a:pPr fontAlgn="auto">
              <a:spcBef>
                <a:spcPts val="0"/>
              </a:spcBef>
              <a:spcAft>
                <a:spcPts val="0"/>
              </a:spcAft>
            </a:pPr>
            <a:endParaRPr lang="en-US" sz="2400" dirty="0">
              <a:solidFill>
                <a:srgbClr val="0000FF"/>
              </a:solidFill>
              <a:latin typeface="Calibri"/>
              <a:ea typeface="ＭＳ Ｐゴシック"/>
            </a:endParaRPr>
          </a:p>
          <a:p>
            <a:pPr fontAlgn="auto">
              <a:spcBef>
                <a:spcPts val="0"/>
              </a:spcBef>
              <a:spcAft>
                <a:spcPts val="0"/>
              </a:spcAft>
            </a:pPr>
            <a:endParaRPr lang="en-US" sz="2400" dirty="0">
              <a:solidFill>
                <a:srgbClr val="0000FF"/>
              </a:solidFill>
              <a:latin typeface="Calibri"/>
              <a:ea typeface="ＭＳ Ｐゴシック"/>
            </a:endParaRPr>
          </a:p>
        </p:txBody>
      </p:sp>
      <p:pic>
        <p:nvPicPr>
          <p:cNvPr id="12" name="Picture 3" descr="IMG_1383-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576" y="2924944"/>
            <a:ext cx="4248472" cy="3365793"/>
          </a:xfrm>
          <a:prstGeom prst="rect">
            <a:avLst/>
          </a:prstGeom>
        </p:spPr>
      </p:pic>
      <p:pic>
        <p:nvPicPr>
          <p:cNvPr id="14" name="Immagine 13"/>
          <p:cNvPicPr>
            <a:picLocks noChangeAspect="1"/>
          </p:cNvPicPr>
          <p:nvPr/>
        </p:nvPicPr>
        <p:blipFill>
          <a:blip r:embed="rId5"/>
          <a:stretch>
            <a:fillRect/>
          </a:stretch>
        </p:blipFill>
        <p:spPr>
          <a:xfrm rot="5400000">
            <a:off x="1547664" y="7772300"/>
            <a:ext cx="2857500" cy="2857500"/>
          </a:xfrm>
          <a:prstGeom prst="rect">
            <a:avLst/>
          </a:prstGeom>
        </p:spPr>
      </p:pic>
      <p:sp>
        <p:nvSpPr>
          <p:cNvPr id="15" name="TextBox 36"/>
          <p:cNvSpPr txBox="1"/>
          <p:nvPr/>
        </p:nvSpPr>
        <p:spPr>
          <a:xfrm>
            <a:off x="1979712" y="1076543"/>
            <a:ext cx="2016224" cy="1200329"/>
          </a:xfrm>
          <a:prstGeom prst="rect">
            <a:avLst/>
          </a:prstGeom>
          <a:noFill/>
          <a:ln w="76200" cmpd="sng">
            <a:solidFill>
              <a:srgbClr val="FF0000"/>
            </a:solidFill>
          </a:ln>
        </p:spPr>
        <p:txBody>
          <a:bodyPr wrap="square" rtlCol="0">
            <a:spAutoFit/>
          </a:bodyPr>
          <a:lstStyle/>
          <a:p>
            <a:pPr fontAlgn="auto">
              <a:spcBef>
                <a:spcPts val="0"/>
              </a:spcBef>
              <a:spcAft>
                <a:spcPts val="0"/>
              </a:spcAft>
            </a:pPr>
            <a:endParaRPr lang="en-US" sz="2400" dirty="0" smtClean="0">
              <a:solidFill>
                <a:srgbClr val="0000FF"/>
              </a:solidFill>
              <a:latin typeface="Calibri"/>
              <a:ea typeface="ＭＳ Ｐゴシック"/>
            </a:endParaRPr>
          </a:p>
          <a:p>
            <a:pPr fontAlgn="auto">
              <a:spcBef>
                <a:spcPts val="0"/>
              </a:spcBef>
              <a:spcAft>
                <a:spcPts val="0"/>
              </a:spcAft>
            </a:pPr>
            <a:endParaRPr lang="en-US" sz="2400" dirty="0">
              <a:solidFill>
                <a:srgbClr val="0000FF"/>
              </a:solidFill>
              <a:latin typeface="Calibri"/>
              <a:ea typeface="ＭＳ Ｐゴシック"/>
            </a:endParaRPr>
          </a:p>
        </p:txBody>
      </p:sp>
      <p:pic>
        <p:nvPicPr>
          <p:cNvPr id="17" name="Immagine 16" descr="Schermata 10-2458045 alle 17.14.4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262932" y="4585940"/>
            <a:ext cx="1296144" cy="2006600"/>
          </a:xfrm>
          <a:prstGeom prst="rect">
            <a:avLst/>
          </a:prstGeom>
          <a:ln w="76200" cmpd="sng">
            <a:solidFill>
              <a:srgbClr val="FF0000"/>
            </a:solidFill>
          </a:ln>
        </p:spPr>
      </p:pic>
      <p:sp>
        <p:nvSpPr>
          <p:cNvPr id="18" name="TextBox 36"/>
          <p:cNvSpPr txBox="1"/>
          <p:nvPr/>
        </p:nvSpPr>
        <p:spPr>
          <a:xfrm>
            <a:off x="0" y="3092767"/>
            <a:ext cx="5328592" cy="1200329"/>
          </a:xfrm>
          <a:prstGeom prst="rect">
            <a:avLst/>
          </a:prstGeom>
          <a:solidFill>
            <a:schemeClr val="bg1"/>
          </a:solidFill>
          <a:ln w="57150" cmpd="sng">
            <a:noFill/>
          </a:ln>
        </p:spPr>
        <p:txBody>
          <a:bodyPr wrap="square" rtlCol="0">
            <a:spAutoFit/>
          </a:bodyPr>
          <a:lstStyle/>
          <a:p>
            <a:pPr fontAlgn="auto">
              <a:spcBef>
                <a:spcPts val="0"/>
              </a:spcBef>
              <a:spcAft>
                <a:spcPts val="0"/>
              </a:spcAft>
            </a:pPr>
            <a:endParaRPr lang="en-US" sz="2400" dirty="0" smtClean="0">
              <a:solidFill>
                <a:srgbClr val="0000FF"/>
              </a:solidFill>
              <a:latin typeface="Calibri"/>
              <a:ea typeface="ＭＳ Ｐゴシック"/>
            </a:endParaRPr>
          </a:p>
          <a:p>
            <a:pPr fontAlgn="auto">
              <a:spcBef>
                <a:spcPts val="0"/>
              </a:spcBef>
              <a:spcAft>
                <a:spcPts val="0"/>
              </a:spcAft>
            </a:pPr>
            <a:endParaRPr lang="en-US" sz="2400" dirty="0">
              <a:solidFill>
                <a:srgbClr val="0000FF"/>
              </a:solidFill>
              <a:latin typeface="Calibri"/>
              <a:ea typeface="ＭＳ Ｐゴシック"/>
            </a:endParaRPr>
          </a:p>
        </p:txBody>
      </p:sp>
      <p:sp>
        <p:nvSpPr>
          <p:cNvPr id="19" name="TextBox 36"/>
          <p:cNvSpPr txBox="1"/>
          <p:nvPr/>
        </p:nvSpPr>
        <p:spPr>
          <a:xfrm>
            <a:off x="899592" y="6309320"/>
            <a:ext cx="1800200" cy="461665"/>
          </a:xfrm>
          <a:prstGeom prst="rect">
            <a:avLst/>
          </a:prstGeom>
          <a:solidFill>
            <a:schemeClr val="bg1"/>
          </a:solidFill>
          <a:ln w="57150" cmpd="sng">
            <a:noFill/>
          </a:ln>
        </p:spPr>
        <p:txBody>
          <a:bodyPr wrap="square" rtlCol="0">
            <a:spAutoFit/>
          </a:bodyPr>
          <a:lstStyle/>
          <a:p>
            <a:pPr fontAlgn="auto">
              <a:spcBef>
                <a:spcPts val="0"/>
              </a:spcBef>
              <a:spcAft>
                <a:spcPts val="0"/>
              </a:spcAft>
            </a:pPr>
            <a:r>
              <a:rPr lang="it-IT" sz="2400" dirty="0" smtClean="0">
                <a:solidFill>
                  <a:srgbClr val="000000"/>
                </a:solidFill>
                <a:latin typeface="Calibri"/>
              </a:rPr>
              <a:t>Fotovoltaico:</a:t>
            </a:r>
            <a:endParaRPr lang="en-US" sz="2400" dirty="0">
              <a:solidFill>
                <a:srgbClr val="000000"/>
              </a:solidFill>
              <a:latin typeface="Calibri"/>
              <a:ea typeface="ＭＳ Ｐゴシック"/>
            </a:endParaRPr>
          </a:p>
        </p:txBody>
      </p:sp>
      <p:pic>
        <p:nvPicPr>
          <p:cNvPr id="20" name="Immagine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08104" y="-90391"/>
            <a:ext cx="3240360" cy="2511279"/>
          </a:xfrm>
          <a:prstGeom prst="rect">
            <a:avLst/>
          </a:prstGeom>
        </p:spPr>
      </p:pic>
      <p:sp>
        <p:nvSpPr>
          <p:cNvPr id="21" name="TextBox 36"/>
          <p:cNvSpPr txBox="1"/>
          <p:nvPr/>
        </p:nvSpPr>
        <p:spPr>
          <a:xfrm>
            <a:off x="5652120" y="2492896"/>
            <a:ext cx="3528392" cy="646331"/>
          </a:xfrm>
          <a:prstGeom prst="rect">
            <a:avLst/>
          </a:prstGeom>
          <a:solidFill>
            <a:schemeClr val="bg1"/>
          </a:solidFill>
          <a:ln w="57150" cmpd="sng">
            <a:noFill/>
          </a:ln>
        </p:spPr>
        <p:txBody>
          <a:bodyPr wrap="square" rtlCol="0">
            <a:spAutoFit/>
          </a:bodyPr>
          <a:lstStyle/>
          <a:p>
            <a:pPr fontAlgn="auto">
              <a:spcBef>
                <a:spcPts val="0"/>
              </a:spcBef>
              <a:spcAft>
                <a:spcPts val="0"/>
              </a:spcAft>
            </a:pPr>
            <a:r>
              <a:rPr lang="it-IT" sz="2400" dirty="0" smtClean="0">
                <a:solidFill>
                  <a:srgbClr val="000000"/>
                </a:solidFill>
                <a:latin typeface="Calibri"/>
              </a:rPr>
              <a:t>biocombustibili</a:t>
            </a:r>
            <a:endParaRPr lang="en-US" sz="2400" dirty="0">
              <a:solidFill>
                <a:srgbClr val="000000"/>
              </a:solidFill>
              <a:latin typeface="Calibri"/>
              <a:ea typeface="ＭＳ Ｐゴシック"/>
            </a:endParaRPr>
          </a:p>
        </p:txBody>
      </p:sp>
      <p:sp>
        <p:nvSpPr>
          <p:cNvPr id="22" name="TextBox 36"/>
          <p:cNvSpPr txBox="1"/>
          <p:nvPr/>
        </p:nvSpPr>
        <p:spPr>
          <a:xfrm>
            <a:off x="5940152" y="6165304"/>
            <a:ext cx="3528392" cy="646331"/>
          </a:xfrm>
          <a:prstGeom prst="rect">
            <a:avLst/>
          </a:prstGeom>
          <a:solidFill>
            <a:schemeClr val="bg1"/>
          </a:solidFill>
          <a:ln w="57150" cmpd="sng">
            <a:noFill/>
          </a:ln>
        </p:spPr>
        <p:txBody>
          <a:bodyPr wrap="square" rtlCol="0">
            <a:spAutoFit/>
          </a:bodyPr>
          <a:lstStyle/>
          <a:p>
            <a:pPr fontAlgn="auto">
              <a:spcBef>
                <a:spcPts val="0"/>
              </a:spcBef>
              <a:spcAft>
                <a:spcPts val="0"/>
              </a:spcAft>
            </a:pPr>
            <a:r>
              <a:rPr lang="it-IT" sz="2400" dirty="0" smtClean="0">
                <a:solidFill>
                  <a:srgbClr val="000000"/>
                </a:solidFill>
                <a:latin typeface="Calibri"/>
              </a:rPr>
              <a:t>elettricità</a:t>
            </a:r>
            <a:endParaRPr lang="en-US" sz="2400" dirty="0">
              <a:solidFill>
                <a:srgbClr val="000000"/>
              </a:solidFill>
              <a:latin typeface="Calibri"/>
              <a:ea typeface="ＭＳ Ｐゴシック"/>
            </a:endParaRPr>
          </a:p>
        </p:txBody>
      </p:sp>
      <p:pic>
        <p:nvPicPr>
          <p:cNvPr id="23" name="Immagine 22"/>
          <p:cNvPicPr>
            <a:picLocks noChangeAspect="1"/>
          </p:cNvPicPr>
          <p:nvPr/>
        </p:nvPicPr>
        <p:blipFill>
          <a:blip r:embed="rId8"/>
          <a:stretch>
            <a:fillRect/>
          </a:stretch>
        </p:blipFill>
        <p:spPr>
          <a:xfrm>
            <a:off x="5684160" y="4078288"/>
            <a:ext cx="3244435" cy="2159024"/>
          </a:xfrm>
          <a:prstGeom prst="rect">
            <a:avLst/>
          </a:prstGeom>
        </p:spPr>
      </p:pic>
      <p:sp>
        <p:nvSpPr>
          <p:cNvPr id="4" name="CasellaDiTesto 3"/>
          <p:cNvSpPr txBox="1"/>
          <p:nvPr/>
        </p:nvSpPr>
        <p:spPr>
          <a:xfrm>
            <a:off x="5029200" y="4588933"/>
            <a:ext cx="184666" cy="646331"/>
          </a:xfrm>
          <a:prstGeom prst="rect">
            <a:avLst/>
          </a:prstGeom>
          <a:noFill/>
        </p:spPr>
        <p:txBody>
          <a:bodyPr wrap="none" rtlCol="0">
            <a:spAutoFit/>
          </a:bodyPr>
          <a:lstStyle/>
          <a:p>
            <a:endParaRPr lang="en-GB" sz="2400" dirty="0">
              <a:solidFill>
                <a:srgbClr val="000000"/>
              </a:solidFill>
            </a:endParaRPr>
          </a:p>
        </p:txBody>
      </p:sp>
      <p:sp>
        <p:nvSpPr>
          <p:cNvPr id="25" name="TextBox 36"/>
          <p:cNvSpPr txBox="1"/>
          <p:nvPr/>
        </p:nvSpPr>
        <p:spPr>
          <a:xfrm>
            <a:off x="2051720" y="548680"/>
            <a:ext cx="1872208" cy="400110"/>
          </a:xfrm>
          <a:prstGeom prst="rect">
            <a:avLst/>
          </a:prstGeom>
          <a:solidFill>
            <a:schemeClr val="bg1">
              <a:lumMod val="85000"/>
              <a:alpha val="66000"/>
            </a:schemeClr>
          </a:solidFill>
          <a:ln w="57150" cmpd="sng">
            <a:noFill/>
          </a:ln>
        </p:spPr>
        <p:txBody>
          <a:bodyPr wrap="square" rtlCol="0">
            <a:spAutoFit/>
          </a:bodyPr>
          <a:lstStyle/>
          <a:p>
            <a:pPr algn="ctr" fontAlgn="auto">
              <a:spcBef>
                <a:spcPts val="0"/>
              </a:spcBef>
              <a:spcAft>
                <a:spcPts val="0"/>
              </a:spcAft>
            </a:pPr>
            <a:r>
              <a:rPr lang="it-IT" sz="2000" dirty="0" smtClean="0">
                <a:solidFill>
                  <a:srgbClr val="FF0000"/>
                </a:solidFill>
                <a:latin typeface="Calibri"/>
              </a:rPr>
              <a:t>170W/m</a:t>
            </a:r>
            <a:r>
              <a:rPr lang="it-IT" sz="2000" baseline="30000" dirty="0" smtClean="0">
                <a:solidFill>
                  <a:srgbClr val="FF0000"/>
                </a:solidFill>
                <a:latin typeface="Calibri"/>
              </a:rPr>
              <a:t>2</a:t>
            </a:r>
            <a:endParaRPr lang="en-US" sz="2000" dirty="0">
              <a:solidFill>
                <a:srgbClr val="FF0000"/>
              </a:solidFill>
              <a:latin typeface="Calibri"/>
              <a:ea typeface="ＭＳ Ｐゴシック"/>
            </a:endParaRPr>
          </a:p>
        </p:txBody>
      </p:sp>
      <p:sp>
        <p:nvSpPr>
          <p:cNvPr id="27" name="TextBox 36"/>
          <p:cNvSpPr txBox="1"/>
          <p:nvPr/>
        </p:nvSpPr>
        <p:spPr>
          <a:xfrm>
            <a:off x="2051720" y="4397042"/>
            <a:ext cx="1872208" cy="400110"/>
          </a:xfrm>
          <a:prstGeom prst="rect">
            <a:avLst/>
          </a:prstGeom>
          <a:solidFill>
            <a:schemeClr val="bg1">
              <a:lumMod val="85000"/>
              <a:alpha val="66000"/>
            </a:schemeClr>
          </a:solidFill>
          <a:ln w="57150" cmpd="sng">
            <a:noFill/>
          </a:ln>
        </p:spPr>
        <p:txBody>
          <a:bodyPr wrap="square" rtlCol="0">
            <a:spAutoFit/>
          </a:bodyPr>
          <a:lstStyle/>
          <a:p>
            <a:pPr algn="ctr" fontAlgn="auto">
              <a:spcBef>
                <a:spcPts val="0"/>
              </a:spcBef>
              <a:spcAft>
                <a:spcPts val="0"/>
              </a:spcAft>
            </a:pPr>
            <a:r>
              <a:rPr lang="it-IT" sz="2000" dirty="0" smtClean="0">
                <a:solidFill>
                  <a:srgbClr val="FF0000"/>
                </a:solidFill>
                <a:latin typeface="Calibri"/>
              </a:rPr>
              <a:t>170W/m</a:t>
            </a:r>
            <a:r>
              <a:rPr lang="it-IT" sz="2000" baseline="30000" dirty="0" smtClean="0">
                <a:solidFill>
                  <a:srgbClr val="FF0000"/>
                </a:solidFill>
                <a:latin typeface="Calibri"/>
              </a:rPr>
              <a:t>2</a:t>
            </a:r>
            <a:endParaRPr lang="en-US" sz="2000" dirty="0">
              <a:solidFill>
                <a:srgbClr val="FF0000"/>
              </a:solidFill>
              <a:latin typeface="Calibri"/>
              <a:ea typeface="ＭＳ Ｐゴシック"/>
            </a:endParaRPr>
          </a:p>
        </p:txBody>
      </p:sp>
      <p:sp>
        <p:nvSpPr>
          <p:cNvPr id="28" name="TextBox 36"/>
          <p:cNvSpPr txBox="1"/>
          <p:nvPr/>
        </p:nvSpPr>
        <p:spPr>
          <a:xfrm>
            <a:off x="1043608" y="2492896"/>
            <a:ext cx="1944216" cy="461665"/>
          </a:xfrm>
          <a:prstGeom prst="rect">
            <a:avLst/>
          </a:prstGeom>
          <a:solidFill>
            <a:schemeClr val="bg1"/>
          </a:solidFill>
          <a:ln w="57150" cmpd="sng">
            <a:noFill/>
          </a:ln>
        </p:spPr>
        <p:txBody>
          <a:bodyPr wrap="square" rtlCol="0">
            <a:spAutoFit/>
          </a:bodyPr>
          <a:lstStyle/>
          <a:p>
            <a:pPr fontAlgn="auto">
              <a:spcBef>
                <a:spcPts val="0"/>
              </a:spcBef>
              <a:spcAft>
                <a:spcPts val="0"/>
              </a:spcAft>
            </a:pPr>
            <a:r>
              <a:rPr lang="it-IT" sz="2400" dirty="0" smtClean="0">
                <a:solidFill>
                  <a:srgbClr val="000000"/>
                </a:solidFill>
                <a:latin typeface="Calibri"/>
              </a:rPr>
              <a:t>Colza, mais, ...</a:t>
            </a:r>
            <a:endParaRPr lang="en-US" sz="2400" dirty="0">
              <a:solidFill>
                <a:srgbClr val="000000"/>
              </a:solidFill>
              <a:latin typeface="Calibri"/>
              <a:ea typeface="ＭＳ Ｐゴシック"/>
            </a:endParaRPr>
          </a:p>
        </p:txBody>
      </p:sp>
      <p:sp>
        <p:nvSpPr>
          <p:cNvPr id="24" name="TextBox 36"/>
          <p:cNvSpPr txBox="1"/>
          <p:nvPr/>
        </p:nvSpPr>
        <p:spPr>
          <a:xfrm>
            <a:off x="2915816" y="2492896"/>
            <a:ext cx="2088232" cy="461665"/>
          </a:xfrm>
          <a:prstGeom prst="rect">
            <a:avLst/>
          </a:prstGeom>
          <a:solidFill>
            <a:schemeClr val="bg1"/>
          </a:solidFill>
          <a:ln w="57150" cmpd="sng">
            <a:noFill/>
          </a:ln>
        </p:spPr>
        <p:txBody>
          <a:bodyPr wrap="square" rtlCol="0">
            <a:spAutoFit/>
          </a:bodyPr>
          <a:lstStyle/>
          <a:p>
            <a:pPr fontAlgn="auto">
              <a:spcBef>
                <a:spcPts val="0"/>
              </a:spcBef>
              <a:spcAft>
                <a:spcPts val="0"/>
              </a:spcAft>
            </a:pPr>
            <a:r>
              <a:rPr lang="it-IT" sz="2400" dirty="0" smtClean="0">
                <a:solidFill>
                  <a:srgbClr val="FF0000"/>
                </a:solidFill>
                <a:latin typeface="Calibri"/>
              </a:rPr>
              <a:t>efficienza 0,2%</a:t>
            </a:r>
            <a:endParaRPr lang="en-US" sz="2400" dirty="0">
              <a:solidFill>
                <a:srgbClr val="FF0000"/>
              </a:solidFill>
              <a:latin typeface="Calibri"/>
              <a:ea typeface="ＭＳ Ｐゴシック"/>
            </a:endParaRPr>
          </a:p>
        </p:txBody>
      </p:sp>
      <p:sp>
        <p:nvSpPr>
          <p:cNvPr id="26" name="TextBox 36"/>
          <p:cNvSpPr txBox="1"/>
          <p:nvPr/>
        </p:nvSpPr>
        <p:spPr>
          <a:xfrm>
            <a:off x="2771800" y="6309320"/>
            <a:ext cx="2232248" cy="461665"/>
          </a:xfrm>
          <a:prstGeom prst="rect">
            <a:avLst/>
          </a:prstGeom>
          <a:solidFill>
            <a:schemeClr val="bg1"/>
          </a:solidFill>
          <a:ln w="57150" cmpd="sng">
            <a:noFill/>
          </a:ln>
        </p:spPr>
        <p:txBody>
          <a:bodyPr wrap="square" rtlCol="0">
            <a:spAutoFit/>
          </a:bodyPr>
          <a:lstStyle/>
          <a:p>
            <a:pPr fontAlgn="auto">
              <a:spcBef>
                <a:spcPts val="0"/>
              </a:spcBef>
              <a:spcAft>
                <a:spcPts val="0"/>
              </a:spcAft>
            </a:pPr>
            <a:r>
              <a:rPr lang="it-IT" sz="2400" dirty="0">
                <a:solidFill>
                  <a:srgbClr val="FF0000"/>
                </a:solidFill>
                <a:latin typeface="Calibri"/>
              </a:rPr>
              <a:t>e</a:t>
            </a:r>
            <a:r>
              <a:rPr lang="it-IT" sz="2400" dirty="0" smtClean="0">
                <a:solidFill>
                  <a:srgbClr val="FF0000"/>
                </a:solidFill>
                <a:latin typeface="Calibri"/>
              </a:rPr>
              <a:t>fficienza 15%</a:t>
            </a:r>
            <a:endParaRPr lang="en-US" sz="2400" dirty="0">
              <a:solidFill>
                <a:srgbClr val="FF0000"/>
              </a:solidFill>
              <a:latin typeface="Calibri"/>
              <a:ea typeface="ＭＳ Ｐゴシック"/>
            </a:endParaRPr>
          </a:p>
        </p:txBody>
      </p:sp>
    </p:spTree>
    <p:extLst>
      <p:ext uri="{BB962C8B-B14F-4D97-AF65-F5344CB8AC3E}">
        <p14:creationId xmlns:p14="http://schemas.microsoft.com/office/powerpoint/2010/main" val="4015724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7"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08-29 alle 10.50.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9144000" cy="6789236"/>
          </a:xfrm>
          <a:prstGeom prst="rect">
            <a:avLst/>
          </a:prstGeom>
        </p:spPr>
      </p:pic>
    </p:spTree>
    <p:extLst>
      <p:ext uri="{BB962C8B-B14F-4D97-AF65-F5344CB8AC3E}">
        <p14:creationId xmlns:p14="http://schemas.microsoft.com/office/powerpoint/2010/main" val="4000256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625912"/>
            <a:ext cx="3960440" cy="2677656"/>
          </a:xfrm>
          <a:prstGeom prst="rect">
            <a:avLst/>
          </a:prstGeom>
          <a:noFill/>
        </p:spPr>
        <p:txBody>
          <a:bodyPr wrap="square" rtlCol="0">
            <a:spAutoFit/>
          </a:bodyPr>
          <a:lstStyle/>
          <a:p>
            <a:r>
              <a:rPr lang="it-IT" sz="4000" b="1">
                <a:solidFill>
                  <a:srgbClr val="000000"/>
                </a:solidFill>
                <a:latin typeface="Calibri"/>
                <a:cs typeface="Calibri"/>
              </a:rPr>
              <a:t>Lavoro</a:t>
            </a:r>
            <a:r>
              <a:rPr lang="it-IT" sz="4000">
                <a:solidFill>
                  <a:srgbClr val="FF0000"/>
                </a:solidFill>
                <a:latin typeface="Calibri"/>
                <a:cs typeface="Calibri"/>
              </a:rPr>
              <a:t>			</a:t>
            </a:r>
          </a:p>
          <a:p>
            <a:r>
              <a:rPr lang="it-IT" sz="3200" b="1">
                <a:latin typeface="Calibri"/>
                <a:cs typeface="Calibri"/>
              </a:rPr>
              <a:t>disocupazione</a:t>
            </a:r>
          </a:p>
          <a:p>
            <a:r>
              <a:rPr lang="it-IT" sz="3200">
                <a:latin typeface="Calibri"/>
                <a:cs typeface="Calibri"/>
              </a:rPr>
              <a:t>lavoro nero</a:t>
            </a:r>
          </a:p>
          <a:p>
            <a:r>
              <a:rPr lang="it-IT" sz="3200">
                <a:latin typeface="Calibri"/>
                <a:cs typeface="Calibri"/>
              </a:rPr>
              <a:t>lavoro non tutelato</a:t>
            </a:r>
          </a:p>
          <a:p>
            <a:r>
              <a:rPr lang="mr-IN" sz="3200">
                <a:latin typeface="Calibri"/>
                <a:cs typeface="Calibri"/>
              </a:rPr>
              <a:t>……………………………</a:t>
            </a:r>
            <a:endParaRPr lang="it-IT" sz="3200">
              <a:latin typeface="Calibri"/>
              <a:cs typeface="Calibri"/>
            </a:endParaRPr>
          </a:p>
        </p:txBody>
      </p:sp>
      <p:sp>
        <p:nvSpPr>
          <p:cNvPr id="3" name="Line 6"/>
          <p:cNvSpPr>
            <a:spLocks noChangeShapeType="1"/>
          </p:cNvSpPr>
          <p:nvPr/>
        </p:nvSpPr>
        <p:spPr bwMode="auto">
          <a:xfrm>
            <a:off x="1907704" y="7173416"/>
            <a:ext cx="1728192" cy="0"/>
          </a:xfrm>
          <a:prstGeom prst="line">
            <a:avLst/>
          </a:prstGeom>
          <a:noFill/>
          <a:ln w="57150" cmpd="sng">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2400">
              <a:solidFill>
                <a:srgbClr val="000000"/>
              </a:solidFill>
            </a:endParaRPr>
          </a:p>
        </p:txBody>
      </p:sp>
      <p:sp>
        <p:nvSpPr>
          <p:cNvPr id="4" name="Line 6"/>
          <p:cNvSpPr>
            <a:spLocks noChangeShapeType="1"/>
          </p:cNvSpPr>
          <p:nvPr/>
        </p:nvSpPr>
        <p:spPr bwMode="auto">
          <a:xfrm flipH="1">
            <a:off x="1979712" y="7677472"/>
            <a:ext cx="1728192" cy="0"/>
          </a:xfrm>
          <a:prstGeom prst="line">
            <a:avLst/>
          </a:prstGeom>
          <a:noFill/>
          <a:ln w="57150" cmpd="sng">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2400">
              <a:solidFill>
                <a:srgbClr val="000000"/>
              </a:solidFill>
            </a:endParaRPr>
          </a:p>
        </p:txBody>
      </p:sp>
      <p:sp>
        <p:nvSpPr>
          <p:cNvPr id="5" name="Line 6"/>
          <p:cNvSpPr>
            <a:spLocks noChangeShapeType="1"/>
          </p:cNvSpPr>
          <p:nvPr/>
        </p:nvSpPr>
        <p:spPr bwMode="auto">
          <a:xfrm>
            <a:off x="2051720" y="1052736"/>
            <a:ext cx="1872208" cy="0"/>
          </a:xfrm>
          <a:prstGeom prst="line">
            <a:avLst/>
          </a:prstGeom>
          <a:noFill/>
          <a:ln w="57150" cmpd="sng">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2400">
              <a:solidFill>
                <a:srgbClr val="000000"/>
              </a:solidFill>
            </a:endParaRPr>
          </a:p>
        </p:txBody>
      </p:sp>
      <p:sp>
        <p:nvSpPr>
          <p:cNvPr id="6" name="CasellaDiTesto 5"/>
          <p:cNvSpPr txBox="1"/>
          <p:nvPr/>
        </p:nvSpPr>
        <p:spPr>
          <a:xfrm>
            <a:off x="251520" y="3571269"/>
            <a:ext cx="3600400" cy="2800767"/>
          </a:xfrm>
          <a:prstGeom prst="rect">
            <a:avLst/>
          </a:prstGeom>
          <a:noFill/>
        </p:spPr>
        <p:txBody>
          <a:bodyPr wrap="square" rtlCol="0">
            <a:spAutoFit/>
          </a:bodyPr>
          <a:lstStyle/>
          <a:p>
            <a:r>
              <a:rPr lang="it-IT" sz="4000" b="1">
                <a:solidFill>
                  <a:srgbClr val="000000"/>
                </a:solidFill>
                <a:latin typeface="Calibri"/>
                <a:cs typeface="Calibri"/>
              </a:rPr>
              <a:t>Clima</a:t>
            </a:r>
            <a:r>
              <a:rPr lang="it-IT" sz="4000">
                <a:solidFill>
                  <a:srgbClr val="000000"/>
                </a:solidFill>
                <a:effectLst/>
                <a:latin typeface="Calibri"/>
                <a:cs typeface="Calibri"/>
              </a:rPr>
              <a:t> </a:t>
            </a:r>
            <a:r>
              <a:rPr lang="it-IT" sz="4000">
                <a:solidFill>
                  <a:srgbClr val="FF0000"/>
                </a:solidFill>
                <a:effectLst/>
                <a:latin typeface="Calibri"/>
                <a:cs typeface="Calibri"/>
              </a:rPr>
              <a:t>		</a:t>
            </a:r>
          </a:p>
          <a:p>
            <a:r>
              <a:rPr lang="it-IT" sz="3200" b="1">
                <a:latin typeface="Calibri"/>
                <a:cs typeface="Calibri"/>
              </a:rPr>
              <a:t>cambiam. climatico</a:t>
            </a:r>
            <a:endParaRPr lang="it-IT" sz="3200" b="1" baseline="-25000">
              <a:latin typeface="Calibri"/>
              <a:cs typeface="Calibri"/>
            </a:endParaRPr>
          </a:p>
          <a:p>
            <a:r>
              <a:rPr lang="it-IT" sz="3200">
                <a:latin typeface="Calibri"/>
                <a:cs typeface="Calibri"/>
              </a:rPr>
              <a:t>mitigazione</a:t>
            </a:r>
          </a:p>
          <a:p>
            <a:r>
              <a:rPr lang="it-IT" sz="3200">
                <a:latin typeface="Calibri"/>
                <a:cs typeface="Calibri"/>
              </a:rPr>
              <a:t>adattamento</a:t>
            </a:r>
          </a:p>
          <a:p>
            <a:r>
              <a:rPr lang="mr-IN" sz="4000">
                <a:latin typeface="Calibri"/>
                <a:cs typeface="Calibri"/>
              </a:rPr>
              <a:t>……………………</a:t>
            </a:r>
            <a:r>
              <a:rPr lang="it-IT" sz="4000">
                <a:latin typeface="Calibri"/>
                <a:cs typeface="Calibri"/>
              </a:rPr>
              <a:t>.</a:t>
            </a:r>
          </a:p>
        </p:txBody>
      </p:sp>
      <p:sp>
        <p:nvSpPr>
          <p:cNvPr id="7" name="Line 6"/>
          <p:cNvSpPr>
            <a:spLocks noChangeShapeType="1"/>
          </p:cNvSpPr>
          <p:nvPr/>
        </p:nvSpPr>
        <p:spPr bwMode="auto">
          <a:xfrm>
            <a:off x="1835696" y="4005064"/>
            <a:ext cx="1872208" cy="0"/>
          </a:xfrm>
          <a:prstGeom prst="line">
            <a:avLst/>
          </a:prstGeom>
          <a:noFill/>
          <a:ln w="57150" cmpd="sng">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2400">
              <a:solidFill>
                <a:srgbClr val="000000"/>
              </a:solidFill>
            </a:endParaRPr>
          </a:p>
        </p:txBody>
      </p:sp>
      <p:sp>
        <p:nvSpPr>
          <p:cNvPr id="8" name="CasellaDiTesto 7"/>
          <p:cNvSpPr txBox="1"/>
          <p:nvPr/>
        </p:nvSpPr>
        <p:spPr>
          <a:xfrm>
            <a:off x="4211960" y="692696"/>
            <a:ext cx="5832648" cy="646331"/>
          </a:xfrm>
          <a:prstGeom prst="rect">
            <a:avLst/>
          </a:prstGeom>
          <a:noFill/>
        </p:spPr>
        <p:txBody>
          <a:bodyPr wrap="square" rtlCol="0">
            <a:spAutoFit/>
          </a:bodyPr>
          <a:lstStyle/>
          <a:p>
            <a:r>
              <a:rPr lang="it-IT">
                <a:solidFill>
                  <a:srgbClr val="FF0000"/>
                </a:solidFill>
                <a:latin typeface="Calibri"/>
                <a:cs typeface="Calibri"/>
              </a:rPr>
              <a:t>insostenibilità sociale </a:t>
            </a:r>
            <a:endParaRPr lang="en-GB"/>
          </a:p>
        </p:txBody>
      </p:sp>
      <p:sp>
        <p:nvSpPr>
          <p:cNvPr id="9" name="Rettangolo 8"/>
          <p:cNvSpPr/>
          <p:nvPr/>
        </p:nvSpPr>
        <p:spPr>
          <a:xfrm>
            <a:off x="3942184" y="3573016"/>
            <a:ext cx="5598368" cy="646331"/>
          </a:xfrm>
          <a:prstGeom prst="rect">
            <a:avLst/>
          </a:prstGeom>
        </p:spPr>
        <p:txBody>
          <a:bodyPr wrap="square">
            <a:spAutoFit/>
          </a:bodyPr>
          <a:lstStyle/>
          <a:p>
            <a:r>
              <a:rPr lang="it-IT">
                <a:solidFill>
                  <a:srgbClr val="FF0000"/>
                </a:solidFill>
                <a:latin typeface="Calibri"/>
                <a:cs typeface="Calibri"/>
              </a:rPr>
              <a:t>insostenibilità ecologica</a:t>
            </a:r>
            <a:endParaRPr lang="en-GB"/>
          </a:p>
        </p:txBody>
      </p:sp>
    </p:spTree>
    <p:extLst>
      <p:ext uri="{BB962C8B-B14F-4D97-AF65-F5344CB8AC3E}">
        <p14:creationId xmlns:p14="http://schemas.microsoft.com/office/powerpoint/2010/main" val="1883574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79712" y="116632"/>
            <a:ext cx="5040560" cy="523220"/>
          </a:xfrm>
          <a:prstGeom prst="rect">
            <a:avLst/>
          </a:prstGeom>
          <a:noFill/>
        </p:spPr>
        <p:txBody>
          <a:bodyPr wrap="square" rtlCol="0">
            <a:spAutoFit/>
          </a:bodyPr>
          <a:lstStyle/>
          <a:p>
            <a:r>
              <a:rPr lang="it-IT" sz="2800">
                <a:solidFill>
                  <a:srgbClr val="FF0000"/>
                </a:solidFill>
                <a:latin typeface="Calibri"/>
                <a:cs typeface="Calibri"/>
              </a:rPr>
              <a:t>Proposte di  energiaperlitalia</a:t>
            </a:r>
          </a:p>
        </p:txBody>
      </p:sp>
      <p:sp>
        <p:nvSpPr>
          <p:cNvPr id="3" name="CasellaDiTesto 2"/>
          <p:cNvSpPr txBox="1"/>
          <p:nvPr/>
        </p:nvSpPr>
        <p:spPr>
          <a:xfrm>
            <a:off x="35496" y="1177588"/>
            <a:ext cx="9036496" cy="523220"/>
          </a:xfrm>
          <a:prstGeom prst="rect">
            <a:avLst/>
          </a:prstGeom>
          <a:noFill/>
        </p:spPr>
        <p:txBody>
          <a:bodyPr wrap="square" rtlCol="0">
            <a:spAutoFit/>
          </a:bodyPr>
          <a:lstStyle/>
          <a:p>
            <a:r>
              <a:rPr lang="it-IT" sz="2800">
                <a:latin typeface="Calibri"/>
                <a:cs typeface="Calibri"/>
              </a:rPr>
              <a:t>- Passare alle energie rinnovabili tutti i sussidi ora ai fossili</a:t>
            </a:r>
          </a:p>
        </p:txBody>
      </p:sp>
      <p:sp>
        <p:nvSpPr>
          <p:cNvPr id="4" name="CasellaDiTesto 3"/>
          <p:cNvSpPr txBox="1"/>
          <p:nvPr/>
        </p:nvSpPr>
        <p:spPr>
          <a:xfrm>
            <a:off x="35496" y="1700808"/>
            <a:ext cx="9036496" cy="954107"/>
          </a:xfrm>
          <a:prstGeom prst="rect">
            <a:avLst/>
          </a:prstGeom>
          <a:noFill/>
        </p:spPr>
        <p:txBody>
          <a:bodyPr wrap="square" rtlCol="0">
            <a:spAutoFit/>
          </a:bodyPr>
          <a:lstStyle/>
          <a:p>
            <a:r>
              <a:rPr lang="it-IT" sz="2800">
                <a:latin typeface="Calibri"/>
                <a:cs typeface="Calibri"/>
              </a:rPr>
              <a:t>- Dismettere le centrali elettriche a carbone senza sostituirle con centrali a gas, ma con centrali eoliche e fotovoltaiche</a:t>
            </a:r>
          </a:p>
        </p:txBody>
      </p:sp>
      <p:sp>
        <p:nvSpPr>
          <p:cNvPr id="5" name="CasellaDiTesto 4"/>
          <p:cNvSpPr txBox="1"/>
          <p:nvPr/>
        </p:nvSpPr>
        <p:spPr>
          <a:xfrm>
            <a:off x="35496" y="2708920"/>
            <a:ext cx="9036496" cy="523220"/>
          </a:xfrm>
          <a:prstGeom prst="rect">
            <a:avLst/>
          </a:prstGeom>
          <a:noFill/>
        </p:spPr>
        <p:txBody>
          <a:bodyPr wrap="square" rtlCol="0">
            <a:spAutoFit/>
          </a:bodyPr>
          <a:lstStyle/>
          <a:p>
            <a:r>
              <a:rPr lang="it-IT" sz="2800">
                <a:latin typeface="Calibri"/>
                <a:cs typeface="Calibri"/>
              </a:rPr>
              <a:t>- Favorire il trasporto su rotaia di merci e persone</a:t>
            </a:r>
          </a:p>
        </p:txBody>
      </p:sp>
      <p:sp>
        <p:nvSpPr>
          <p:cNvPr id="6" name="CasellaDiTesto 5"/>
          <p:cNvSpPr txBox="1"/>
          <p:nvPr/>
        </p:nvSpPr>
        <p:spPr>
          <a:xfrm>
            <a:off x="35496" y="3284984"/>
            <a:ext cx="9036496" cy="954107"/>
          </a:xfrm>
          <a:prstGeom prst="rect">
            <a:avLst/>
          </a:prstGeom>
          <a:noFill/>
        </p:spPr>
        <p:txBody>
          <a:bodyPr wrap="square" rtlCol="0">
            <a:spAutoFit/>
          </a:bodyPr>
          <a:lstStyle/>
          <a:p>
            <a:r>
              <a:rPr lang="it-IT" sz="2800">
                <a:latin typeface="Calibri"/>
                <a:cs typeface="Calibri"/>
              </a:rPr>
              <a:t>- Non costruire infrastrutture (es.: gasdotti) che ritardino l’uscita dai combustibili fossili</a:t>
            </a:r>
          </a:p>
        </p:txBody>
      </p:sp>
      <p:sp>
        <p:nvSpPr>
          <p:cNvPr id="7" name="CasellaDiTesto 6"/>
          <p:cNvSpPr txBox="1"/>
          <p:nvPr/>
        </p:nvSpPr>
        <p:spPr>
          <a:xfrm>
            <a:off x="35496" y="4293096"/>
            <a:ext cx="9036496" cy="523220"/>
          </a:xfrm>
          <a:prstGeom prst="rect">
            <a:avLst/>
          </a:prstGeom>
          <a:noFill/>
        </p:spPr>
        <p:txBody>
          <a:bodyPr wrap="square" rtlCol="0">
            <a:spAutoFit/>
          </a:bodyPr>
          <a:lstStyle/>
          <a:p>
            <a:r>
              <a:rPr lang="it-IT" sz="2800">
                <a:latin typeface="Calibri"/>
                <a:cs typeface="Calibri"/>
              </a:rPr>
              <a:t>- Non concedere aiuto a fabbriche di auto inquinanti</a:t>
            </a:r>
          </a:p>
        </p:txBody>
      </p:sp>
      <p:sp>
        <p:nvSpPr>
          <p:cNvPr id="8" name="CasellaDiTesto 7"/>
          <p:cNvSpPr txBox="1"/>
          <p:nvPr/>
        </p:nvSpPr>
        <p:spPr>
          <a:xfrm>
            <a:off x="0" y="4869160"/>
            <a:ext cx="9036496" cy="523220"/>
          </a:xfrm>
          <a:prstGeom prst="rect">
            <a:avLst/>
          </a:prstGeom>
          <a:noFill/>
        </p:spPr>
        <p:txBody>
          <a:bodyPr wrap="square" rtlCol="0">
            <a:spAutoFit/>
          </a:bodyPr>
          <a:lstStyle/>
          <a:p>
            <a:r>
              <a:rPr lang="it-IT" sz="2800">
                <a:latin typeface="Calibri"/>
                <a:cs typeface="Calibri"/>
              </a:rPr>
              <a:t>- Creare rete elettrica intelligente con sistemi di accumulo</a:t>
            </a:r>
          </a:p>
        </p:txBody>
      </p:sp>
      <p:sp>
        <p:nvSpPr>
          <p:cNvPr id="9" name="CasellaDiTesto 8"/>
          <p:cNvSpPr txBox="1"/>
          <p:nvPr/>
        </p:nvSpPr>
        <p:spPr>
          <a:xfrm>
            <a:off x="0" y="5517232"/>
            <a:ext cx="9036496" cy="523220"/>
          </a:xfrm>
          <a:prstGeom prst="rect">
            <a:avLst/>
          </a:prstGeom>
          <a:noFill/>
        </p:spPr>
        <p:txBody>
          <a:bodyPr wrap="square" rtlCol="0">
            <a:spAutoFit/>
          </a:bodyPr>
          <a:lstStyle/>
          <a:p>
            <a:r>
              <a:rPr lang="it-IT" sz="2800">
                <a:latin typeface="Calibri"/>
                <a:cs typeface="Calibri"/>
              </a:rPr>
              <a:t>- Incoraggiare i cittadini a installare pannelli fotovoltaici</a:t>
            </a:r>
          </a:p>
        </p:txBody>
      </p:sp>
      <p:sp>
        <p:nvSpPr>
          <p:cNvPr id="10" name="CasellaDiTesto 9"/>
          <p:cNvSpPr txBox="1"/>
          <p:nvPr/>
        </p:nvSpPr>
        <p:spPr>
          <a:xfrm>
            <a:off x="35496" y="6146140"/>
            <a:ext cx="9036496" cy="523220"/>
          </a:xfrm>
          <a:prstGeom prst="rect">
            <a:avLst/>
          </a:prstGeom>
          <a:noFill/>
        </p:spPr>
        <p:txBody>
          <a:bodyPr wrap="square" rtlCol="0">
            <a:spAutoFit/>
          </a:bodyPr>
          <a:lstStyle/>
          <a:p>
            <a:r>
              <a:rPr lang="it-IT" sz="2800">
                <a:latin typeface="Calibri"/>
                <a:cs typeface="Calibri"/>
              </a:rPr>
              <a:t>- Ridurre il consumo di energia</a:t>
            </a:r>
          </a:p>
        </p:txBody>
      </p:sp>
    </p:spTree>
    <p:extLst>
      <p:ext uri="{BB962C8B-B14F-4D97-AF65-F5344CB8AC3E}">
        <p14:creationId xmlns:p14="http://schemas.microsoft.com/office/powerpoint/2010/main" val="17621313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79712" y="116632"/>
            <a:ext cx="5040560" cy="523220"/>
          </a:xfrm>
          <a:prstGeom prst="rect">
            <a:avLst/>
          </a:prstGeom>
          <a:noFill/>
        </p:spPr>
        <p:txBody>
          <a:bodyPr wrap="square" rtlCol="0">
            <a:spAutoFit/>
          </a:bodyPr>
          <a:lstStyle/>
          <a:p>
            <a:r>
              <a:rPr lang="it-IT" sz="2800">
                <a:solidFill>
                  <a:srgbClr val="FF0000"/>
                </a:solidFill>
                <a:latin typeface="Calibri"/>
                <a:cs typeface="Calibri"/>
              </a:rPr>
              <a:t>Proposte di  energiaperlitalia</a:t>
            </a:r>
          </a:p>
        </p:txBody>
      </p:sp>
      <p:sp>
        <p:nvSpPr>
          <p:cNvPr id="3" name="CasellaDiTesto 2"/>
          <p:cNvSpPr txBox="1"/>
          <p:nvPr/>
        </p:nvSpPr>
        <p:spPr>
          <a:xfrm>
            <a:off x="35496" y="1177588"/>
            <a:ext cx="9036496" cy="523220"/>
          </a:xfrm>
          <a:prstGeom prst="rect">
            <a:avLst/>
          </a:prstGeom>
          <a:noFill/>
        </p:spPr>
        <p:txBody>
          <a:bodyPr wrap="square" rtlCol="0">
            <a:spAutoFit/>
          </a:bodyPr>
          <a:lstStyle/>
          <a:p>
            <a:r>
              <a:rPr lang="it-IT" sz="2800">
                <a:latin typeface="Calibri"/>
                <a:cs typeface="Calibri"/>
              </a:rPr>
              <a:t>- Passare alle energie rinnovabili tutti i sussidi ora ai fossili</a:t>
            </a:r>
          </a:p>
        </p:txBody>
      </p:sp>
      <p:sp>
        <p:nvSpPr>
          <p:cNvPr id="4" name="CasellaDiTesto 3"/>
          <p:cNvSpPr txBox="1"/>
          <p:nvPr/>
        </p:nvSpPr>
        <p:spPr>
          <a:xfrm>
            <a:off x="35496" y="1700808"/>
            <a:ext cx="9036496" cy="954107"/>
          </a:xfrm>
          <a:prstGeom prst="rect">
            <a:avLst/>
          </a:prstGeom>
          <a:noFill/>
        </p:spPr>
        <p:txBody>
          <a:bodyPr wrap="square" rtlCol="0">
            <a:spAutoFit/>
          </a:bodyPr>
          <a:lstStyle/>
          <a:p>
            <a:r>
              <a:rPr lang="it-IT" sz="2800">
                <a:latin typeface="Calibri"/>
                <a:cs typeface="Calibri"/>
              </a:rPr>
              <a:t>- Dismettere le centrali elettriche a carbone senza sostituirle con centrali a gas, ma con centrali eoliche e fotovoltaiche</a:t>
            </a:r>
          </a:p>
        </p:txBody>
      </p:sp>
      <p:sp>
        <p:nvSpPr>
          <p:cNvPr id="5" name="CasellaDiTesto 4"/>
          <p:cNvSpPr txBox="1"/>
          <p:nvPr/>
        </p:nvSpPr>
        <p:spPr>
          <a:xfrm>
            <a:off x="35496" y="2708920"/>
            <a:ext cx="9036496" cy="523220"/>
          </a:xfrm>
          <a:prstGeom prst="rect">
            <a:avLst/>
          </a:prstGeom>
          <a:noFill/>
        </p:spPr>
        <p:txBody>
          <a:bodyPr wrap="square" rtlCol="0">
            <a:spAutoFit/>
          </a:bodyPr>
          <a:lstStyle/>
          <a:p>
            <a:r>
              <a:rPr lang="it-IT" sz="2800">
                <a:latin typeface="Calibri"/>
                <a:cs typeface="Calibri"/>
              </a:rPr>
              <a:t>- Favorire il trasporto su rotaia di merci e persone</a:t>
            </a:r>
          </a:p>
        </p:txBody>
      </p:sp>
      <p:sp>
        <p:nvSpPr>
          <p:cNvPr id="6" name="CasellaDiTesto 5"/>
          <p:cNvSpPr txBox="1"/>
          <p:nvPr/>
        </p:nvSpPr>
        <p:spPr>
          <a:xfrm>
            <a:off x="35496" y="3284984"/>
            <a:ext cx="9036496" cy="954107"/>
          </a:xfrm>
          <a:prstGeom prst="rect">
            <a:avLst/>
          </a:prstGeom>
          <a:noFill/>
        </p:spPr>
        <p:txBody>
          <a:bodyPr wrap="square" rtlCol="0">
            <a:spAutoFit/>
          </a:bodyPr>
          <a:lstStyle/>
          <a:p>
            <a:r>
              <a:rPr lang="it-IT" sz="2800">
                <a:latin typeface="Calibri"/>
                <a:cs typeface="Calibri"/>
              </a:rPr>
              <a:t>- Non costruire infrastrutture (es.: gasdotti) che ritardino l’uscita dai combustibili fossili</a:t>
            </a:r>
          </a:p>
        </p:txBody>
      </p:sp>
      <p:sp>
        <p:nvSpPr>
          <p:cNvPr id="7" name="CasellaDiTesto 6"/>
          <p:cNvSpPr txBox="1"/>
          <p:nvPr/>
        </p:nvSpPr>
        <p:spPr>
          <a:xfrm>
            <a:off x="35496" y="4293096"/>
            <a:ext cx="9036496" cy="523220"/>
          </a:xfrm>
          <a:prstGeom prst="rect">
            <a:avLst/>
          </a:prstGeom>
          <a:noFill/>
        </p:spPr>
        <p:txBody>
          <a:bodyPr wrap="square" rtlCol="0">
            <a:spAutoFit/>
          </a:bodyPr>
          <a:lstStyle/>
          <a:p>
            <a:r>
              <a:rPr lang="it-IT" sz="2800">
                <a:latin typeface="Calibri"/>
                <a:cs typeface="Calibri"/>
              </a:rPr>
              <a:t>- Non concedere aiuto a fabbriche di auto inquinanti</a:t>
            </a:r>
          </a:p>
        </p:txBody>
      </p:sp>
      <p:sp>
        <p:nvSpPr>
          <p:cNvPr id="8" name="CasellaDiTesto 7"/>
          <p:cNvSpPr txBox="1"/>
          <p:nvPr/>
        </p:nvSpPr>
        <p:spPr>
          <a:xfrm>
            <a:off x="0" y="4869160"/>
            <a:ext cx="9036496" cy="523220"/>
          </a:xfrm>
          <a:prstGeom prst="rect">
            <a:avLst/>
          </a:prstGeom>
          <a:noFill/>
        </p:spPr>
        <p:txBody>
          <a:bodyPr wrap="square" rtlCol="0">
            <a:spAutoFit/>
          </a:bodyPr>
          <a:lstStyle/>
          <a:p>
            <a:r>
              <a:rPr lang="it-IT" sz="2800">
                <a:latin typeface="Calibri"/>
                <a:cs typeface="Calibri"/>
              </a:rPr>
              <a:t>- Creare rete elettrica intelligente con sistemi di accumulo</a:t>
            </a:r>
          </a:p>
        </p:txBody>
      </p:sp>
      <p:sp>
        <p:nvSpPr>
          <p:cNvPr id="9" name="CasellaDiTesto 8"/>
          <p:cNvSpPr txBox="1"/>
          <p:nvPr/>
        </p:nvSpPr>
        <p:spPr>
          <a:xfrm>
            <a:off x="0" y="5517232"/>
            <a:ext cx="9036496" cy="523220"/>
          </a:xfrm>
          <a:prstGeom prst="rect">
            <a:avLst/>
          </a:prstGeom>
          <a:noFill/>
        </p:spPr>
        <p:txBody>
          <a:bodyPr wrap="square" rtlCol="0">
            <a:spAutoFit/>
          </a:bodyPr>
          <a:lstStyle/>
          <a:p>
            <a:r>
              <a:rPr lang="it-IT" sz="2800">
                <a:latin typeface="Calibri"/>
                <a:cs typeface="Calibri"/>
              </a:rPr>
              <a:t>- Incoraggiare i cittadini a installare pannelli fotovoltaici</a:t>
            </a:r>
          </a:p>
        </p:txBody>
      </p:sp>
      <p:sp>
        <p:nvSpPr>
          <p:cNvPr id="10" name="CasellaDiTesto 9"/>
          <p:cNvSpPr txBox="1"/>
          <p:nvPr/>
        </p:nvSpPr>
        <p:spPr>
          <a:xfrm>
            <a:off x="35496" y="6146140"/>
            <a:ext cx="9036496" cy="523220"/>
          </a:xfrm>
          <a:prstGeom prst="rect">
            <a:avLst/>
          </a:prstGeom>
          <a:noFill/>
        </p:spPr>
        <p:txBody>
          <a:bodyPr wrap="square" rtlCol="0">
            <a:spAutoFit/>
          </a:bodyPr>
          <a:lstStyle/>
          <a:p>
            <a:r>
              <a:rPr lang="it-IT" sz="2800">
                <a:latin typeface="Calibri"/>
                <a:cs typeface="Calibri"/>
              </a:rPr>
              <a:t>- Ridurre il consumo di energia</a:t>
            </a:r>
          </a:p>
        </p:txBody>
      </p:sp>
    </p:spTree>
    <p:extLst>
      <p:ext uri="{BB962C8B-B14F-4D97-AF65-F5344CB8AC3E}">
        <p14:creationId xmlns:p14="http://schemas.microsoft.com/office/powerpoint/2010/main" val="16132918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347864" y="2420888"/>
            <a:ext cx="4464496" cy="1446550"/>
          </a:xfrm>
          <a:prstGeom prst="rect">
            <a:avLst/>
          </a:prstGeom>
          <a:noFill/>
        </p:spPr>
        <p:txBody>
          <a:bodyPr wrap="square" rtlCol="0">
            <a:spAutoFit/>
          </a:bodyPr>
          <a:lstStyle/>
          <a:p>
            <a:r>
              <a:rPr lang="it-IT" sz="8800">
                <a:solidFill>
                  <a:srgbClr val="FF0000"/>
                </a:solidFill>
                <a:latin typeface="Calibri"/>
                <a:cs typeface="Calibri"/>
              </a:rPr>
              <a:t>FINE</a:t>
            </a:r>
          </a:p>
        </p:txBody>
      </p:sp>
    </p:spTree>
    <p:extLst>
      <p:ext uri="{BB962C8B-B14F-4D97-AF65-F5344CB8AC3E}">
        <p14:creationId xmlns:p14="http://schemas.microsoft.com/office/powerpoint/2010/main" val="42632778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2312702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75656" y="1988840"/>
            <a:ext cx="6408711" cy="2554545"/>
          </a:xfrm>
          <a:prstGeom prst="rect">
            <a:avLst/>
          </a:prstGeom>
          <a:noFill/>
        </p:spPr>
        <p:txBody>
          <a:bodyPr wrap="square" rtlCol="0">
            <a:spAutoFit/>
          </a:bodyPr>
          <a:lstStyle/>
          <a:p>
            <a:pPr algn="ctr"/>
            <a:r>
              <a:rPr lang="it-IT" sz="8000" dirty="0" smtClean="0">
                <a:solidFill>
                  <a:srgbClr val="FF0000"/>
                </a:solidFill>
                <a:latin typeface="Calibri"/>
                <a:cs typeface="Calibri"/>
              </a:rPr>
              <a:t>Le energie rinnovabili</a:t>
            </a:r>
            <a:endParaRPr lang="it-IT" sz="8000" dirty="0">
              <a:solidFill>
                <a:srgbClr val="FF0000"/>
              </a:solidFill>
              <a:latin typeface="Calibri"/>
              <a:cs typeface="Calibri"/>
            </a:endParaRPr>
          </a:p>
        </p:txBody>
      </p:sp>
    </p:spTree>
    <p:extLst>
      <p:ext uri="{BB962C8B-B14F-4D97-AF65-F5344CB8AC3E}">
        <p14:creationId xmlns:p14="http://schemas.microsoft.com/office/powerpoint/2010/main" val="379798531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 Box 2"/>
          <p:cNvSpPr txBox="1">
            <a:spLocks noChangeArrowheads="1"/>
          </p:cNvSpPr>
          <p:nvPr/>
        </p:nvSpPr>
        <p:spPr bwMode="auto">
          <a:xfrm>
            <a:off x="0" y="0"/>
            <a:ext cx="9144000" cy="10772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eaLnBrk="1" hangingPunct="1"/>
            <a:r>
              <a:rPr lang="it-IT" sz="3200" dirty="0">
                <a:solidFill>
                  <a:srgbClr val="000000"/>
                </a:solidFill>
                <a:latin typeface="Arial"/>
                <a:cs typeface="Arial"/>
              </a:rPr>
              <a:t>Energie rinnovabili </a:t>
            </a:r>
          </a:p>
          <a:p>
            <a:pPr algn="ctr" eaLnBrk="1" hangingPunct="1"/>
            <a:r>
              <a:rPr lang="it-IT" sz="3200" dirty="0">
                <a:solidFill>
                  <a:srgbClr val="000000"/>
                </a:solidFill>
                <a:latin typeface="Arial"/>
                <a:cs typeface="Arial"/>
              </a:rPr>
              <a:t>per </a:t>
            </a:r>
            <a:r>
              <a:rPr lang="it-IT" sz="3200" dirty="0">
                <a:solidFill>
                  <a:srgbClr val="FFFFFF"/>
                </a:solidFill>
                <a:latin typeface="Arial"/>
                <a:cs typeface="Arial"/>
              </a:rPr>
              <a:t>custodire </a:t>
            </a:r>
            <a:r>
              <a:rPr lang="it-IT" sz="3200" dirty="0" smtClean="0">
                <a:solidFill>
                  <a:srgbClr val="FFFFFF"/>
                </a:solidFill>
                <a:latin typeface="Arial"/>
                <a:cs typeface="Arial"/>
              </a:rPr>
              <a:t>la casa comune</a:t>
            </a:r>
            <a:endParaRPr lang="en-US" sz="3200" dirty="0">
              <a:solidFill>
                <a:srgbClr val="FFFFFF"/>
              </a:solidFill>
              <a:latin typeface="Arial"/>
              <a:cs typeface="Arial"/>
            </a:endParaRPr>
          </a:p>
        </p:txBody>
      </p:sp>
      <p:sp>
        <p:nvSpPr>
          <p:cNvPr id="158722" name="Text Box 3"/>
          <p:cNvSpPr txBox="1">
            <a:spLocks noChangeArrowheads="1"/>
          </p:cNvSpPr>
          <p:nvPr/>
        </p:nvSpPr>
        <p:spPr bwMode="auto">
          <a:xfrm>
            <a:off x="250825" y="1193800"/>
            <a:ext cx="259298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3200" dirty="0">
                <a:solidFill>
                  <a:srgbClr val="000000"/>
                </a:solidFill>
                <a:latin typeface="Comic Sans MS" charset="0"/>
              </a:rPr>
              <a:t>- </a:t>
            </a:r>
            <a:r>
              <a:rPr lang="it-IT" sz="3200" dirty="0">
                <a:solidFill>
                  <a:srgbClr val="000000"/>
                </a:solidFill>
                <a:latin typeface="Arial"/>
                <a:cs typeface="Arial"/>
              </a:rPr>
              <a:t>abbondanti</a:t>
            </a:r>
            <a:endParaRPr lang="en-US" sz="3200" dirty="0">
              <a:solidFill>
                <a:srgbClr val="FF00FF"/>
              </a:solidFill>
              <a:latin typeface="Arial"/>
              <a:cs typeface="Arial"/>
            </a:endParaRPr>
          </a:p>
        </p:txBody>
      </p:sp>
      <p:sp>
        <p:nvSpPr>
          <p:cNvPr id="158723" name="Text Box 4"/>
          <p:cNvSpPr txBox="1">
            <a:spLocks noChangeArrowheads="1"/>
          </p:cNvSpPr>
          <p:nvPr/>
        </p:nvSpPr>
        <p:spPr bwMode="auto">
          <a:xfrm>
            <a:off x="250825" y="1912939"/>
            <a:ext cx="324105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3200" dirty="0">
                <a:solidFill>
                  <a:srgbClr val="000000"/>
                </a:solidFill>
                <a:latin typeface="Comic Sans MS" charset="0"/>
              </a:rPr>
              <a:t>- </a:t>
            </a:r>
            <a:r>
              <a:rPr lang="it-IT" sz="3200" dirty="0">
                <a:solidFill>
                  <a:srgbClr val="000000"/>
                </a:solidFill>
                <a:latin typeface="Arial"/>
                <a:cs typeface="Arial"/>
              </a:rPr>
              <a:t>inesauribili</a:t>
            </a:r>
            <a:endParaRPr lang="en-US" sz="3200" dirty="0">
              <a:solidFill>
                <a:srgbClr val="FF00FF"/>
              </a:solidFill>
              <a:latin typeface="Arial"/>
              <a:cs typeface="Arial"/>
            </a:endParaRPr>
          </a:p>
        </p:txBody>
      </p:sp>
      <p:sp>
        <p:nvSpPr>
          <p:cNvPr id="158724" name="Text Box 5"/>
          <p:cNvSpPr txBox="1">
            <a:spLocks noChangeArrowheads="1"/>
          </p:cNvSpPr>
          <p:nvPr/>
        </p:nvSpPr>
        <p:spPr bwMode="auto">
          <a:xfrm>
            <a:off x="257175" y="2705100"/>
            <a:ext cx="87788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3200" dirty="0">
                <a:solidFill>
                  <a:srgbClr val="000000"/>
                </a:solidFill>
                <a:latin typeface="Comic Sans MS" charset="0"/>
              </a:rPr>
              <a:t>- </a:t>
            </a:r>
            <a:r>
              <a:rPr lang="it-IT" sz="3200" dirty="0">
                <a:solidFill>
                  <a:srgbClr val="000000"/>
                </a:solidFill>
                <a:latin typeface="Arial"/>
                <a:cs typeface="Arial"/>
              </a:rPr>
              <a:t>ben distribuite</a:t>
            </a:r>
            <a:endParaRPr lang="en-US" sz="3200" dirty="0">
              <a:solidFill>
                <a:srgbClr val="FF00FF"/>
              </a:solidFill>
              <a:latin typeface="Arial"/>
              <a:cs typeface="Arial"/>
            </a:endParaRPr>
          </a:p>
        </p:txBody>
      </p:sp>
      <p:sp>
        <p:nvSpPr>
          <p:cNvPr id="158725" name="Text Box 6"/>
          <p:cNvSpPr txBox="1">
            <a:spLocks noChangeArrowheads="1"/>
          </p:cNvSpPr>
          <p:nvPr/>
        </p:nvSpPr>
        <p:spPr bwMode="auto">
          <a:xfrm>
            <a:off x="250825" y="3441700"/>
            <a:ext cx="87788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3200" dirty="0">
                <a:solidFill>
                  <a:srgbClr val="000000"/>
                </a:solidFill>
                <a:latin typeface="Comic Sans MS" charset="0"/>
              </a:rPr>
              <a:t>- </a:t>
            </a:r>
            <a:r>
              <a:rPr lang="it-IT" sz="3200" dirty="0">
                <a:solidFill>
                  <a:srgbClr val="000000"/>
                </a:solidFill>
                <a:latin typeface="Arial"/>
                <a:cs typeface="Arial"/>
              </a:rPr>
              <a:t>non pericolose per l</a:t>
            </a:r>
            <a:r>
              <a:rPr lang="ja-JP" altLang="it-IT" sz="3200" dirty="0">
                <a:solidFill>
                  <a:srgbClr val="000000"/>
                </a:solidFill>
                <a:latin typeface="Arial"/>
                <a:cs typeface="Arial"/>
              </a:rPr>
              <a:t>’</a:t>
            </a:r>
            <a:r>
              <a:rPr lang="it-IT" altLang="ja-JP" sz="3200" dirty="0">
                <a:solidFill>
                  <a:srgbClr val="000000"/>
                </a:solidFill>
                <a:latin typeface="Arial"/>
                <a:cs typeface="Arial"/>
              </a:rPr>
              <a:t>uomo e per il pianeta (né oggi, né in futuro)</a:t>
            </a:r>
            <a:endParaRPr lang="en-US" sz="3200" dirty="0">
              <a:solidFill>
                <a:srgbClr val="FF00FF"/>
              </a:solidFill>
              <a:latin typeface="Arial"/>
              <a:cs typeface="Arial"/>
            </a:endParaRPr>
          </a:p>
        </p:txBody>
      </p:sp>
      <p:sp>
        <p:nvSpPr>
          <p:cNvPr id="158726" name="Text Box 7"/>
          <p:cNvSpPr txBox="1">
            <a:spLocks noChangeArrowheads="1"/>
          </p:cNvSpPr>
          <p:nvPr/>
        </p:nvSpPr>
        <p:spPr bwMode="auto">
          <a:xfrm>
            <a:off x="323850" y="4538663"/>
            <a:ext cx="8778875" cy="20621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buFontTx/>
              <a:buChar char="-"/>
            </a:pPr>
            <a:r>
              <a:rPr lang="it-IT" sz="3200" dirty="0" smtClean="0">
                <a:solidFill>
                  <a:srgbClr val="000000"/>
                </a:solidFill>
                <a:latin typeface="Arial"/>
                <a:cs typeface="Arial"/>
              </a:rPr>
              <a:t> capaci </a:t>
            </a:r>
            <a:r>
              <a:rPr lang="it-IT" sz="3200" dirty="0">
                <a:solidFill>
                  <a:srgbClr val="000000"/>
                </a:solidFill>
                <a:latin typeface="Arial"/>
                <a:cs typeface="Arial"/>
              </a:rPr>
              <a:t>di:</a:t>
            </a:r>
          </a:p>
          <a:p>
            <a:pPr eaLnBrk="1" hangingPunct="1"/>
            <a:r>
              <a:rPr lang="it-IT" sz="3200" dirty="0">
                <a:solidFill>
                  <a:srgbClr val="000000"/>
                </a:solidFill>
                <a:latin typeface="Arial"/>
                <a:cs typeface="Arial"/>
              </a:rPr>
              <a:t>	favorire lo sviluppo economico </a:t>
            </a:r>
          </a:p>
          <a:p>
            <a:pPr eaLnBrk="1" hangingPunct="1"/>
            <a:r>
              <a:rPr lang="it-IT" sz="3200" dirty="0">
                <a:solidFill>
                  <a:srgbClr val="000000"/>
                </a:solidFill>
                <a:latin typeface="Arial"/>
                <a:cs typeface="Arial"/>
              </a:rPr>
              <a:t>	colmare le disuguaglianze</a:t>
            </a:r>
          </a:p>
          <a:p>
            <a:pPr eaLnBrk="1" hangingPunct="1"/>
            <a:r>
              <a:rPr lang="it-IT" sz="3200" dirty="0">
                <a:solidFill>
                  <a:srgbClr val="000000"/>
                </a:solidFill>
                <a:latin typeface="Arial"/>
                <a:cs typeface="Arial"/>
              </a:rPr>
              <a:t>	favorire la pace</a:t>
            </a:r>
            <a:endParaRPr lang="en-US" sz="3200" dirty="0">
              <a:solidFill>
                <a:srgbClr val="FF00FF"/>
              </a:solidFill>
              <a:latin typeface="Arial"/>
              <a:cs typeface="Arial"/>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937743"/>
            <a:ext cx="2199496" cy="234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pla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8320" y="1124744"/>
            <a:ext cx="3082192"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
          <p:cNvSpPr txBox="1">
            <a:spLocks noChangeArrowheads="1"/>
          </p:cNvSpPr>
          <p:nvPr/>
        </p:nvSpPr>
        <p:spPr bwMode="auto">
          <a:xfrm>
            <a:off x="4931345" y="1346200"/>
            <a:ext cx="1368847" cy="1569660"/>
          </a:xfrm>
          <a:prstGeom prst="rect">
            <a:avLst/>
          </a:prstGeom>
          <a:noFill/>
          <a:ln w="3810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3200" dirty="0">
                <a:solidFill>
                  <a:srgbClr val="000000"/>
                </a:solidFill>
                <a:latin typeface="Calibri"/>
                <a:cs typeface="Calibri"/>
              </a:rPr>
              <a:t>Sole</a:t>
            </a:r>
          </a:p>
          <a:p>
            <a:pPr eaLnBrk="1" hangingPunct="1"/>
            <a:r>
              <a:rPr lang="it-IT" sz="3200" dirty="0">
                <a:solidFill>
                  <a:srgbClr val="000000"/>
                </a:solidFill>
                <a:latin typeface="Calibri"/>
                <a:cs typeface="Calibri"/>
              </a:rPr>
              <a:t>Vento</a:t>
            </a:r>
          </a:p>
          <a:p>
            <a:pPr eaLnBrk="1" hangingPunct="1"/>
            <a:r>
              <a:rPr lang="it-IT" sz="3200" dirty="0">
                <a:solidFill>
                  <a:srgbClr val="000000"/>
                </a:solidFill>
                <a:latin typeface="Calibri"/>
                <a:cs typeface="Calibri"/>
              </a:rPr>
              <a:t>Pioggia</a:t>
            </a:r>
            <a:endParaRPr lang="en-US" sz="3200" dirty="0">
              <a:solidFill>
                <a:srgbClr val="FF00FF"/>
              </a:solidFill>
              <a:latin typeface="Calibri"/>
              <a:cs typeface="Calibri"/>
            </a:endParaRPr>
          </a:p>
        </p:txBody>
      </p:sp>
    </p:spTree>
    <p:extLst>
      <p:ext uri="{BB962C8B-B14F-4D97-AF65-F5344CB8AC3E}">
        <p14:creationId xmlns:p14="http://schemas.microsoft.com/office/powerpoint/2010/main" val="27696302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8953" y="3989214"/>
            <a:ext cx="6505575"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2"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706196"/>
            <a:ext cx="3163714" cy="315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523" y="620688"/>
            <a:ext cx="4687533"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9"/>
          <p:cNvSpPr txBox="1">
            <a:spLocks noChangeArrowheads="1"/>
          </p:cNvSpPr>
          <p:nvPr/>
        </p:nvSpPr>
        <p:spPr bwMode="auto">
          <a:xfrm>
            <a:off x="107950" y="-46548"/>
            <a:ext cx="9036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eaLnBrk="1" hangingPunct="1"/>
            <a:r>
              <a:rPr lang="it-IT" sz="2800">
                <a:solidFill>
                  <a:srgbClr val="000000"/>
                </a:solidFill>
                <a:latin typeface="Calibri"/>
                <a:cs typeface="Calibri"/>
              </a:rPr>
              <a:t>Energia </a:t>
            </a:r>
            <a:r>
              <a:rPr lang="it-IT" sz="2800">
                <a:solidFill>
                  <a:srgbClr val="FF0000"/>
                </a:solidFill>
                <a:latin typeface="Calibri"/>
                <a:cs typeface="Calibri"/>
              </a:rPr>
              <a:t>idro</a:t>
            </a:r>
            <a:r>
              <a:rPr lang="it-IT" sz="2800">
                <a:solidFill>
                  <a:srgbClr val="000000"/>
                </a:solidFill>
                <a:latin typeface="Calibri"/>
                <a:cs typeface="Calibri"/>
              </a:rPr>
              <a:t>elettrica</a:t>
            </a:r>
          </a:p>
        </p:txBody>
      </p:sp>
      <p:sp>
        <p:nvSpPr>
          <p:cNvPr id="112645" name="Text Box 9"/>
          <p:cNvSpPr txBox="1">
            <a:spLocks noChangeArrowheads="1"/>
          </p:cNvSpPr>
          <p:nvPr/>
        </p:nvSpPr>
        <p:spPr bwMode="auto">
          <a:xfrm>
            <a:off x="5463455" y="4623097"/>
            <a:ext cx="620713" cy="246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1000">
                <a:latin typeface="Comic Sans MS" charset="0"/>
              </a:rPr>
              <a:t>turbina</a:t>
            </a:r>
          </a:p>
        </p:txBody>
      </p:sp>
      <p:sp>
        <p:nvSpPr>
          <p:cNvPr id="112646" name="Text Box 9"/>
          <p:cNvSpPr txBox="1">
            <a:spLocks noChangeArrowheads="1"/>
          </p:cNvSpPr>
          <p:nvPr/>
        </p:nvSpPr>
        <p:spPr bwMode="auto">
          <a:xfrm>
            <a:off x="6006306" y="4623098"/>
            <a:ext cx="869950" cy="246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1000">
                <a:latin typeface="Comic Sans MS" charset="0"/>
              </a:rPr>
              <a:t>alternatore</a:t>
            </a:r>
          </a:p>
        </p:txBody>
      </p:sp>
      <p:sp>
        <p:nvSpPr>
          <p:cNvPr id="112647" name="Text Box 9"/>
          <p:cNvSpPr txBox="1">
            <a:spLocks noChangeArrowheads="1"/>
          </p:cNvSpPr>
          <p:nvPr/>
        </p:nvSpPr>
        <p:spPr bwMode="auto">
          <a:xfrm>
            <a:off x="3013274" y="6279405"/>
            <a:ext cx="982662"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1200">
                <a:solidFill>
                  <a:srgbClr val="000000"/>
                </a:solidFill>
                <a:latin typeface="Comic Sans MS" charset="0"/>
              </a:rPr>
              <a:t>Energia </a:t>
            </a:r>
          </a:p>
          <a:p>
            <a:pPr eaLnBrk="1" hangingPunct="1"/>
            <a:r>
              <a:rPr lang="it-IT" sz="1200">
                <a:solidFill>
                  <a:srgbClr val="000000"/>
                </a:solidFill>
                <a:latin typeface="Comic Sans MS" charset="0"/>
              </a:rPr>
              <a:t>potenziale</a:t>
            </a:r>
          </a:p>
        </p:txBody>
      </p:sp>
      <p:sp>
        <p:nvSpPr>
          <p:cNvPr id="112648" name="Text Box 9"/>
          <p:cNvSpPr txBox="1">
            <a:spLocks noChangeArrowheads="1"/>
          </p:cNvSpPr>
          <p:nvPr/>
        </p:nvSpPr>
        <p:spPr bwMode="auto">
          <a:xfrm>
            <a:off x="4311005" y="6279406"/>
            <a:ext cx="981075" cy="461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1200">
                <a:solidFill>
                  <a:srgbClr val="000000"/>
                </a:solidFill>
                <a:latin typeface="Comic Sans MS" charset="0"/>
              </a:rPr>
              <a:t>Energia </a:t>
            </a:r>
          </a:p>
          <a:p>
            <a:pPr eaLnBrk="1" hangingPunct="1"/>
            <a:r>
              <a:rPr lang="it-IT" sz="1200">
                <a:solidFill>
                  <a:srgbClr val="000000"/>
                </a:solidFill>
                <a:latin typeface="Comic Sans MS" charset="0"/>
              </a:rPr>
              <a:t>cinetica</a:t>
            </a:r>
          </a:p>
        </p:txBody>
      </p:sp>
      <p:sp>
        <p:nvSpPr>
          <p:cNvPr id="112649" name="Text Box 9"/>
          <p:cNvSpPr txBox="1">
            <a:spLocks noChangeArrowheads="1"/>
          </p:cNvSpPr>
          <p:nvPr/>
        </p:nvSpPr>
        <p:spPr bwMode="auto">
          <a:xfrm>
            <a:off x="7020272" y="6279405"/>
            <a:ext cx="981075"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1200">
                <a:solidFill>
                  <a:srgbClr val="000000"/>
                </a:solidFill>
                <a:latin typeface="Comic Sans MS" charset="0"/>
              </a:rPr>
              <a:t>Energia </a:t>
            </a:r>
          </a:p>
          <a:p>
            <a:pPr eaLnBrk="1" hangingPunct="1"/>
            <a:r>
              <a:rPr lang="it-IT" sz="1200">
                <a:solidFill>
                  <a:srgbClr val="000000"/>
                </a:solidFill>
                <a:latin typeface="Comic Sans MS" charset="0"/>
              </a:rPr>
              <a:t>elettrica</a:t>
            </a:r>
          </a:p>
        </p:txBody>
      </p:sp>
      <p:sp>
        <p:nvSpPr>
          <p:cNvPr id="112650" name="Text Box 9"/>
          <p:cNvSpPr txBox="1">
            <a:spLocks noChangeArrowheads="1"/>
          </p:cNvSpPr>
          <p:nvPr/>
        </p:nvSpPr>
        <p:spPr bwMode="auto">
          <a:xfrm>
            <a:off x="3120901" y="4077072"/>
            <a:ext cx="1235075" cy="277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1200">
                <a:solidFill>
                  <a:srgbClr val="000000"/>
                </a:solidFill>
                <a:latin typeface="Comic Sans MS" charset="0"/>
              </a:rPr>
              <a:t>        bacino</a:t>
            </a:r>
          </a:p>
        </p:txBody>
      </p:sp>
      <p:sp>
        <p:nvSpPr>
          <p:cNvPr id="112651" name="Text Box 9"/>
          <p:cNvSpPr txBox="1">
            <a:spLocks noChangeArrowheads="1"/>
          </p:cNvSpPr>
          <p:nvPr/>
        </p:nvSpPr>
        <p:spPr bwMode="auto">
          <a:xfrm>
            <a:off x="4303837" y="4448919"/>
            <a:ext cx="484187"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1200">
                <a:solidFill>
                  <a:srgbClr val="000000"/>
                </a:solidFill>
                <a:latin typeface="Comic Sans MS" charset="0"/>
              </a:rPr>
              <a:t>diga</a:t>
            </a:r>
          </a:p>
        </p:txBody>
      </p:sp>
      <p:sp>
        <p:nvSpPr>
          <p:cNvPr id="112652" name="Text Box 9"/>
          <p:cNvSpPr txBox="1">
            <a:spLocks noChangeArrowheads="1"/>
          </p:cNvSpPr>
          <p:nvPr/>
        </p:nvSpPr>
        <p:spPr bwMode="auto">
          <a:xfrm>
            <a:off x="2589213" y="1716088"/>
            <a:ext cx="12350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1200">
                <a:solidFill>
                  <a:srgbClr val="000000"/>
                </a:solidFill>
                <a:latin typeface="Comic Sans MS" charset="0"/>
              </a:rPr>
              <a:t>        bacino</a:t>
            </a:r>
          </a:p>
        </p:txBody>
      </p:sp>
      <p:sp>
        <p:nvSpPr>
          <p:cNvPr id="112653" name="Text Box 9"/>
          <p:cNvSpPr txBox="1">
            <a:spLocks noChangeArrowheads="1"/>
          </p:cNvSpPr>
          <p:nvPr/>
        </p:nvSpPr>
        <p:spPr bwMode="auto">
          <a:xfrm>
            <a:off x="5924550" y="1141413"/>
            <a:ext cx="482600" cy="277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1200">
                <a:solidFill>
                  <a:srgbClr val="000000"/>
                </a:solidFill>
                <a:latin typeface="Comic Sans MS" charset="0"/>
              </a:rPr>
              <a:t>diga</a:t>
            </a:r>
          </a:p>
        </p:txBody>
      </p:sp>
      <p:sp>
        <p:nvSpPr>
          <p:cNvPr id="112654" name="Text Box 9"/>
          <p:cNvSpPr txBox="1">
            <a:spLocks noChangeArrowheads="1"/>
          </p:cNvSpPr>
          <p:nvPr/>
        </p:nvSpPr>
        <p:spPr bwMode="auto">
          <a:xfrm>
            <a:off x="1073150" y="2262188"/>
            <a:ext cx="484188" cy="277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1200">
                <a:solidFill>
                  <a:srgbClr val="000000"/>
                </a:solidFill>
                <a:latin typeface="Comic Sans MS" charset="0"/>
              </a:rPr>
              <a:t>diga</a:t>
            </a:r>
          </a:p>
        </p:txBody>
      </p:sp>
      <p:sp>
        <p:nvSpPr>
          <p:cNvPr id="17" name="Rettangolo 16"/>
          <p:cNvSpPr/>
          <p:nvPr/>
        </p:nvSpPr>
        <p:spPr>
          <a:xfrm>
            <a:off x="44044" y="5301208"/>
            <a:ext cx="2583740" cy="830997"/>
          </a:xfrm>
          <a:prstGeom prst="rect">
            <a:avLst/>
          </a:prstGeom>
          <a:solidFill>
            <a:srgbClr val="FFFF00"/>
          </a:solidFill>
        </p:spPr>
        <p:txBody>
          <a:bodyPr wrap="square">
            <a:spAutoFit/>
          </a:bodyPr>
          <a:lstStyle/>
          <a:p>
            <a:pPr algn="ctr"/>
            <a:r>
              <a:rPr lang="en-US" sz="2400" dirty="0">
                <a:solidFill>
                  <a:srgbClr val="000000"/>
                </a:solidFill>
                <a:latin typeface="Calibri"/>
                <a:cs typeface="Calibri"/>
              </a:rPr>
              <a:t>16% </a:t>
            </a:r>
            <a:r>
              <a:rPr lang="en-US" sz="2400" dirty="0" err="1">
                <a:solidFill>
                  <a:srgbClr val="000000"/>
                </a:solidFill>
                <a:latin typeface="Calibri"/>
                <a:cs typeface="Calibri"/>
              </a:rPr>
              <a:t>dei</a:t>
            </a:r>
            <a:r>
              <a:rPr lang="en-US" sz="2400" dirty="0">
                <a:solidFill>
                  <a:srgbClr val="000000"/>
                </a:solidFill>
                <a:latin typeface="Calibri"/>
                <a:cs typeface="Calibri"/>
              </a:rPr>
              <a:t> </a:t>
            </a:r>
            <a:r>
              <a:rPr lang="en-US" sz="2400" dirty="0" err="1">
                <a:solidFill>
                  <a:srgbClr val="000000"/>
                </a:solidFill>
                <a:latin typeface="Calibri"/>
                <a:cs typeface="Calibri"/>
              </a:rPr>
              <a:t>consumi</a:t>
            </a:r>
            <a:r>
              <a:rPr lang="en-US" sz="2400" dirty="0">
                <a:solidFill>
                  <a:srgbClr val="000000"/>
                </a:solidFill>
                <a:latin typeface="Calibri"/>
                <a:cs typeface="Calibri"/>
              </a:rPr>
              <a:t> di </a:t>
            </a:r>
            <a:r>
              <a:rPr lang="en-US" sz="2400" dirty="0" err="1">
                <a:solidFill>
                  <a:srgbClr val="000000"/>
                </a:solidFill>
                <a:latin typeface="Calibri"/>
                <a:cs typeface="Calibri"/>
              </a:rPr>
              <a:t>energia</a:t>
            </a:r>
            <a:r>
              <a:rPr lang="en-US" sz="2400" dirty="0">
                <a:solidFill>
                  <a:srgbClr val="000000"/>
                </a:solidFill>
                <a:latin typeface="Calibri"/>
                <a:cs typeface="Calibri"/>
              </a:rPr>
              <a:t> </a:t>
            </a:r>
            <a:r>
              <a:rPr lang="en-US" sz="2400" dirty="0" err="1">
                <a:solidFill>
                  <a:srgbClr val="000000"/>
                </a:solidFill>
                <a:latin typeface="Calibri"/>
                <a:cs typeface="Calibri"/>
              </a:rPr>
              <a:t>elettrica</a:t>
            </a:r>
            <a:endParaRPr lang="en-US" sz="2400" dirty="0">
              <a:solidFill>
                <a:srgbClr val="000000"/>
              </a:solidFill>
              <a:latin typeface="Calibri"/>
              <a:cs typeface="Calibri"/>
            </a:endParaRPr>
          </a:p>
        </p:txBody>
      </p:sp>
    </p:spTree>
    <p:extLst>
      <p:ext uri="{BB962C8B-B14F-4D97-AF65-F5344CB8AC3E}">
        <p14:creationId xmlns:p14="http://schemas.microsoft.com/office/powerpoint/2010/main" val="307535458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Immagine 1" descr="Schermata 2019-09-19 alle 19.51.2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78247"/>
            <a:ext cx="91440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p:nvPr/>
        </p:nvPicPr>
        <p:blipFill>
          <a:blip r:embed="rId4">
            <a:extLst>
              <a:ext uri="{28A0092B-C50C-407E-A947-70E740481C1C}">
                <a14:useLocalDpi xmlns:a14="http://schemas.microsoft.com/office/drawing/2010/main" val="0"/>
              </a:ext>
            </a:extLst>
          </a:blip>
          <a:stretch>
            <a:fillRect/>
          </a:stretch>
        </p:blipFill>
        <p:spPr>
          <a:xfrm>
            <a:off x="-36512" y="-99392"/>
            <a:ext cx="5076289" cy="3264922"/>
          </a:xfrm>
          <a:prstGeom prst="rect">
            <a:avLst/>
          </a:prstGeom>
        </p:spPr>
      </p:pic>
      <p:sp>
        <p:nvSpPr>
          <p:cNvPr id="4" name="TextBox 36"/>
          <p:cNvSpPr txBox="1"/>
          <p:nvPr/>
        </p:nvSpPr>
        <p:spPr>
          <a:xfrm>
            <a:off x="0" y="6351711"/>
            <a:ext cx="9144000" cy="461665"/>
          </a:xfrm>
          <a:prstGeom prst="rect">
            <a:avLst/>
          </a:prstGeom>
          <a:solidFill>
            <a:schemeClr val="bg1">
              <a:lumMod val="85000"/>
            </a:schemeClr>
          </a:solidFill>
          <a:ln w="57150" cmpd="sng">
            <a:noFill/>
          </a:ln>
        </p:spPr>
        <p:txBody>
          <a:bodyPr wrap="square" rtlCol="0">
            <a:spAutoFit/>
          </a:bodyPr>
          <a:lstStyle/>
          <a:p>
            <a:pPr algn="ctr" fontAlgn="auto">
              <a:spcBef>
                <a:spcPts val="0"/>
              </a:spcBef>
              <a:spcAft>
                <a:spcPts val="0"/>
              </a:spcAft>
            </a:pPr>
            <a:r>
              <a:rPr lang="it-IT" sz="2400" dirty="0" smtClean="0">
                <a:solidFill>
                  <a:srgbClr val="000000"/>
                </a:solidFill>
                <a:latin typeface="Calibri"/>
                <a:cs typeface="Calibri"/>
              </a:rPr>
              <a:t>Nel 2018 ha generato energia pari a </a:t>
            </a:r>
            <a:r>
              <a:rPr lang="it-IT" sz="2400" dirty="0">
                <a:solidFill>
                  <a:srgbClr val="000000"/>
                </a:solidFill>
                <a:latin typeface="Calibri"/>
                <a:ea typeface="Calibri"/>
                <a:cs typeface="Calibri"/>
              </a:rPr>
              <a:t>circa </a:t>
            </a:r>
            <a:r>
              <a:rPr lang="it-IT" sz="2400" dirty="0" smtClean="0">
                <a:solidFill>
                  <a:srgbClr val="000000"/>
                </a:solidFill>
                <a:latin typeface="Calibri"/>
                <a:ea typeface="Calibri"/>
                <a:cs typeface="Calibri"/>
              </a:rPr>
              <a:t>240 </a:t>
            </a:r>
            <a:r>
              <a:rPr lang="it-IT" sz="2400" dirty="0">
                <a:solidFill>
                  <a:srgbClr val="000000"/>
                </a:solidFill>
                <a:latin typeface="Calibri"/>
                <a:ea typeface="Calibri"/>
                <a:cs typeface="Calibri"/>
              </a:rPr>
              <a:t>reattori nucleari</a:t>
            </a:r>
            <a:endParaRPr lang="en-US" sz="2400" dirty="0">
              <a:solidFill>
                <a:srgbClr val="000000"/>
              </a:solidFill>
              <a:latin typeface="Calibri"/>
              <a:ea typeface="ＭＳ Ｐゴシック"/>
              <a:cs typeface="Calibri"/>
            </a:endParaRPr>
          </a:p>
        </p:txBody>
      </p:sp>
      <p:sp>
        <p:nvSpPr>
          <p:cNvPr id="2" name="CasellaDiTesto 1"/>
          <p:cNvSpPr txBox="1"/>
          <p:nvPr/>
        </p:nvSpPr>
        <p:spPr>
          <a:xfrm>
            <a:off x="5076056" y="2132856"/>
            <a:ext cx="2146742" cy="461665"/>
          </a:xfrm>
          <a:prstGeom prst="rect">
            <a:avLst/>
          </a:prstGeom>
          <a:solidFill>
            <a:schemeClr val="bg1"/>
          </a:solidFill>
        </p:spPr>
        <p:txBody>
          <a:bodyPr wrap="none" rtlCol="0">
            <a:spAutoFit/>
          </a:bodyPr>
          <a:lstStyle/>
          <a:p>
            <a:r>
              <a:rPr lang="it-IT" sz="2000" dirty="0">
                <a:solidFill>
                  <a:srgbClr val="FF0000"/>
                </a:solidFill>
              </a:rPr>
              <a:t>             </a:t>
            </a:r>
            <a:r>
              <a:rPr lang="it-IT" sz="2400" dirty="0">
                <a:solidFill>
                  <a:srgbClr val="FF0000"/>
                </a:solidFill>
                <a:latin typeface="+mn-lt"/>
              </a:rPr>
              <a:t> </a:t>
            </a:r>
            <a:r>
              <a:rPr lang="it-IT" sz="2400" dirty="0">
                <a:solidFill>
                  <a:srgbClr val="FF0000"/>
                </a:solidFill>
                <a:latin typeface="Calibri"/>
                <a:cs typeface="Calibri"/>
              </a:rPr>
              <a:t>591 GW</a:t>
            </a:r>
          </a:p>
        </p:txBody>
      </p:sp>
      <p:sp>
        <p:nvSpPr>
          <p:cNvPr id="6" name="Oval 4"/>
          <p:cNvSpPr>
            <a:spLocks noChangeArrowheads="1"/>
          </p:cNvSpPr>
          <p:nvPr/>
        </p:nvSpPr>
        <p:spPr bwMode="auto">
          <a:xfrm rot="5400000">
            <a:off x="6939642" y="5121189"/>
            <a:ext cx="521299" cy="2952328"/>
          </a:xfrm>
          <a:prstGeom prst="ellipse">
            <a:avLst/>
          </a:prstGeom>
          <a:noFill/>
          <a:ln w="571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
        <p:nvSpPr>
          <p:cNvPr id="7" name="Text Box 3"/>
          <p:cNvSpPr txBox="1">
            <a:spLocks noChangeArrowheads="1"/>
          </p:cNvSpPr>
          <p:nvPr/>
        </p:nvSpPr>
        <p:spPr bwMode="auto">
          <a:xfrm>
            <a:off x="2699792" y="44624"/>
            <a:ext cx="3600400" cy="584776"/>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eaLnBrk="1" hangingPunct="1"/>
            <a:r>
              <a:rPr lang="it-IT" sz="3200" dirty="0" smtClean="0">
                <a:solidFill>
                  <a:srgbClr val="0000FF"/>
                </a:solidFill>
                <a:latin typeface="Calibri"/>
                <a:cs typeface="Calibri"/>
              </a:rPr>
              <a:t>Energia eolica</a:t>
            </a:r>
            <a:endParaRPr lang="en-US" sz="3200" dirty="0">
              <a:solidFill>
                <a:srgbClr val="0000FF"/>
              </a:solidFill>
              <a:latin typeface="Calibri"/>
              <a:cs typeface="Calibri"/>
            </a:endParaRPr>
          </a:p>
        </p:txBody>
      </p:sp>
    </p:spTree>
    <p:extLst>
      <p:ext uri="{BB962C8B-B14F-4D97-AF65-F5344CB8AC3E}">
        <p14:creationId xmlns:p14="http://schemas.microsoft.com/office/powerpoint/2010/main" val="31333636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PV 2007- 20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5" y="980728"/>
            <a:ext cx="8147608" cy="5188979"/>
          </a:xfrm>
          <a:prstGeom prst="rect">
            <a:avLst/>
          </a:prstGeom>
        </p:spPr>
      </p:pic>
      <p:sp>
        <p:nvSpPr>
          <p:cNvPr id="4" name="CasellaDiTesto 3"/>
          <p:cNvSpPr txBox="1"/>
          <p:nvPr/>
        </p:nvSpPr>
        <p:spPr>
          <a:xfrm>
            <a:off x="432052" y="5661248"/>
            <a:ext cx="8748460" cy="369332"/>
          </a:xfrm>
          <a:prstGeom prst="rect">
            <a:avLst/>
          </a:prstGeom>
          <a:solidFill>
            <a:srgbClr val="FFFFFF"/>
          </a:solidFill>
        </p:spPr>
        <p:txBody>
          <a:bodyPr wrap="square" rtlCol="0">
            <a:spAutoFit/>
          </a:bodyPr>
          <a:lstStyle/>
          <a:p>
            <a:pPr fontAlgn="auto">
              <a:spcBef>
                <a:spcPts val="0"/>
              </a:spcBef>
              <a:spcAft>
                <a:spcPts val="0"/>
              </a:spcAft>
            </a:pPr>
            <a:r>
              <a:rPr lang="it-IT" sz="1800" dirty="0" smtClean="0">
                <a:solidFill>
                  <a:prstClr val="black"/>
                </a:solidFill>
                <a:latin typeface="Calibri"/>
              </a:rPr>
              <a:t>                     2007                              2010                                                        2015                   2018</a:t>
            </a:r>
            <a:endParaRPr lang="it-IT" sz="1600" dirty="0">
              <a:solidFill>
                <a:prstClr val="black"/>
              </a:solidFill>
              <a:latin typeface="Calibri"/>
            </a:endParaRPr>
          </a:p>
        </p:txBody>
      </p:sp>
      <p:sp>
        <p:nvSpPr>
          <p:cNvPr id="5" name="CasellaDiTesto 4"/>
          <p:cNvSpPr txBox="1"/>
          <p:nvPr/>
        </p:nvSpPr>
        <p:spPr>
          <a:xfrm>
            <a:off x="827584" y="980728"/>
            <a:ext cx="648072" cy="5062925"/>
          </a:xfrm>
          <a:prstGeom prst="rect">
            <a:avLst/>
          </a:prstGeom>
          <a:solidFill>
            <a:srgbClr val="FFFFFF"/>
          </a:solidFill>
        </p:spPr>
        <p:txBody>
          <a:bodyPr wrap="square" rtlCol="0">
            <a:spAutoFit/>
          </a:bodyPr>
          <a:lstStyle/>
          <a:p>
            <a:pPr fontAlgn="auto">
              <a:spcBef>
                <a:spcPts val="0"/>
              </a:spcBef>
              <a:spcAft>
                <a:spcPts val="0"/>
              </a:spcAft>
            </a:pPr>
            <a:endParaRPr lang="it-IT" sz="800" dirty="0" smtClean="0">
              <a:solidFill>
                <a:prstClr val="black"/>
              </a:solidFill>
              <a:latin typeface="Calibri"/>
            </a:endParaRPr>
          </a:p>
          <a:p>
            <a:pPr fontAlgn="auto">
              <a:spcBef>
                <a:spcPts val="0"/>
              </a:spcBef>
              <a:spcAft>
                <a:spcPts val="0"/>
              </a:spcAft>
            </a:pPr>
            <a:endParaRPr lang="it-IT" sz="800" dirty="0" smtClean="0">
              <a:solidFill>
                <a:prstClr val="black"/>
              </a:solidFill>
              <a:latin typeface="Calibri"/>
            </a:endParaRPr>
          </a:p>
          <a:p>
            <a:pPr fontAlgn="auto">
              <a:spcBef>
                <a:spcPts val="0"/>
              </a:spcBef>
              <a:spcAft>
                <a:spcPts val="0"/>
              </a:spcAft>
            </a:pPr>
            <a:endParaRPr lang="it-IT" sz="800" dirty="0">
              <a:solidFill>
                <a:prstClr val="black"/>
              </a:solidFill>
              <a:latin typeface="Calibri"/>
            </a:endParaRPr>
          </a:p>
          <a:p>
            <a:pPr fontAlgn="auto">
              <a:spcBef>
                <a:spcPts val="0"/>
              </a:spcBef>
              <a:spcAft>
                <a:spcPts val="0"/>
              </a:spcAft>
            </a:pPr>
            <a:endParaRPr lang="it-IT" sz="800" dirty="0" smtClean="0">
              <a:solidFill>
                <a:prstClr val="black"/>
              </a:solidFill>
              <a:latin typeface="Calibri"/>
            </a:endParaRPr>
          </a:p>
          <a:p>
            <a:pPr fontAlgn="auto">
              <a:spcBef>
                <a:spcPts val="0"/>
              </a:spcBef>
              <a:spcAft>
                <a:spcPts val="0"/>
              </a:spcAft>
            </a:pPr>
            <a:endParaRPr lang="it-IT" sz="800" dirty="0">
              <a:solidFill>
                <a:prstClr val="black"/>
              </a:solidFill>
              <a:latin typeface="Calibri"/>
            </a:endParaRPr>
          </a:p>
          <a:p>
            <a:pPr fontAlgn="auto">
              <a:spcBef>
                <a:spcPts val="0"/>
              </a:spcBef>
              <a:spcAft>
                <a:spcPts val="0"/>
              </a:spcAft>
            </a:pPr>
            <a:endParaRPr lang="it-IT" sz="800" dirty="0" smtClean="0">
              <a:solidFill>
                <a:prstClr val="black"/>
              </a:solidFill>
              <a:latin typeface="Calibri"/>
            </a:endParaRPr>
          </a:p>
          <a:p>
            <a:pPr fontAlgn="auto">
              <a:spcBef>
                <a:spcPts val="0"/>
              </a:spcBef>
              <a:spcAft>
                <a:spcPts val="0"/>
              </a:spcAft>
            </a:pPr>
            <a:endParaRPr lang="it-IT" sz="800" dirty="0" smtClean="0">
              <a:solidFill>
                <a:prstClr val="black"/>
              </a:solidFill>
              <a:latin typeface="Calibri"/>
            </a:endParaRPr>
          </a:p>
          <a:p>
            <a:pPr fontAlgn="auto">
              <a:spcBef>
                <a:spcPts val="0"/>
              </a:spcBef>
              <a:spcAft>
                <a:spcPts val="0"/>
              </a:spcAft>
            </a:pPr>
            <a:r>
              <a:rPr lang="it-IT" sz="1600" dirty="0" smtClean="0">
                <a:solidFill>
                  <a:prstClr val="black"/>
                </a:solidFill>
                <a:latin typeface="Calibri"/>
              </a:rPr>
              <a:t>400</a:t>
            </a:r>
          </a:p>
          <a:p>
            <a:pPr fontAlgn="auto">
              <a:spcBef>
                <a:spcPts val="0"/>
              </a:spcBef>
              <a:spcAft>
                <a:spcPts val="0"/>
              </a:spcAft>
            </a:pPr>
            <a:r>
              <a:rPr lang="it-IT" sz="1600" dirty="0" smtClean="0">
                <a:solidFill>
                  <a:prstClr val="black"/>
                </a:solidFill>
                <a:latin typeface="Calibri"/>
              </a:rPr>
              <a:t> </a:t>
            </a:r>
            <a:endParaRPr lang="it-IT" sz="1600" dirty="0">
              <a:solidFill>
                <a:prstClr val="black"/>
              </a:solidFill>
              <a:latin typeface="Calibri"/>
            </a:endParaRPr>
          </a:p>
          <a:p>
            <a:pPr fontAlgn="auto">
              <a:spcBef>
                <a:spcPts val="0"/>
              </a:spcBef>
              <a:spcAft>
                <a:spcPts val="0"/>
              </a:spcAft>
            </a:pPr>
            <a:endParaRPr lang="it-IT" sz="900" dirty="0">
              <a:solidFill>
                <a:prstClr val="black"/>
              </a:solidFill>
              <a:latin typeface="Calibri"/>
            </a:endParaRPr>
          </a:p>
          <a:p>
            <a:pPr fontAlgn="auto">
              <a:spcBef>
                <a:spcPts val="0"/>
              </a:spcBef>
              <a:spcAft>
                <a:spcPts val="0"/>
              </a:spcAft>
            </a:pPr>
            <a:endParaRPr lang="it-IT" sz="800" dirty="0">
              <a:solidFill>
                <a:prstClr val="black"/>
              </a:solidFill>
              <a:latin typeface="Calibri"/>
            </a:endParaRPr>
          </a:p>
          <a:p>
            <a:pPr fontAlgn="auto">
              <a:spcBef>
                <a:spcPts val="0"/>
              </a:spcBef>
              <a:spcAft>
                <a:spcPts val="0"/>
              </a:spcAft>
            </a:pPr>
            <a:endParaRPr lang="it-IT" sz="800" dirty="0" smtClean="0">
              <a:solidFill>
                <a:prstClr val="black"/>
              </a:solidFill>
              <a:latin typeface="Calibri"/>
            </a:endParaRPr>
          </a:p>
          <a:p>
            <a:pPr fontAlgn="auto">
              <a:spcBef>
                <a:spcPts val="0"/>
              </a:spcBef>
              <a:spcAft>
                <a:spcPts val="0"/>
              </a:spcAft>
            </a:pPr>
            <a:r>
              <a:rPr lang="it-IT" sz="1600" dirty="0">
                <a:solidFill>
                  <a:prstClr val="black"/>
                </a:solidFill>
                <a:latin typeface="Calibri"/>
              </a:rPr>
              <a:t>3</a:t>
            </a:r>
            <a:r>
              <a:rPr lang="it-IT" sz="1600" dirty="0" smtClean="0">
                <a:solidFill>
                  <a:prstClr val="black"/>
                </a:solidFill>
                <a:latin typeface="Calibri"/>
              </a:rPr>
              <a:t>00</a:t>
            </a:r>
          </a:p>
          <a:p>
            <a:pPr fontAlgn="auto">
              <a:spcBef>
                <a:spcPts val="0"/>
              </a:spcBef>
              <a:spcAft>
                <a:spcPts val="0"/>
              </a:spcAft>
            </a:pPr>
            <a:endParaRPr lang="it-IT" sz="800" dirty="0" smtClean="0">
              <a:solidFill>
                <a:prstClr val="black"/>
              </a:solidFill>
              <a:latin typeface="Calibri"/>
            </a:endParaRPr>
          </a:p>
          <a:p>
            <a:pPr fontAlgn="auto">
              <a:spcBef>
                <a:spcPts val="0"/>
              </a:spcBef>
              <a:spcAft>
                <a:spcPts val="0"/>
              </a:spcAft>
            </a:pPr>
            <a:endParaRPr lang="it-IT" sz="1600" dirty="0">
              <a:solidFill>
                <a:prstClr val="black"/>
              </a:solidFill>
              <a:latin typeface="Calibri"/>
            </a:endParaRPr>
          </a:p>
          <a:p>
            <a:pPr fontAlgn="auto">
              <a:spcBef>
                <a:spcPts val="0"/>
              </a:spcBef>
              <a:spcAft>
                <a:spcPts val="0"/>
              </a:spcAft>
            </a:pPr>
            <a:endParaRPr lang="it-IT" sz="1600" dirty="0" smtClean="0">
              <a:solidFill>
                <a:prstClr val="black"/>
              </a:solidFill>
              <a:latin typeface="Calibri"/>
            </a:endParaRPr>
          </a:p>
          <a:p>
            <a:pPr fontAlgn="auto">
              <a:spcBef>
                <a:spcPts val="0"/>
              </a:spcBef>
              <a:spcAft>
                <a:spcPts val="0"/>
              </a:spcAft>
            </a:pPr>
            <a:r>
              <a:rPr lang="it-IT" sz="1600" dirty="0" smtClean="0">
                <a:solidFill>
                  <a:prstClr val="black"/>
                </a:solidFill>
                <a:latin typeface="Calibri"/>
              </a:rPr>
              <a:t>200</a:t>
            </a:r>
            <a:endParaRPr lang="it-IT" sz="1600" dirty="0">
              <a:solidFill>
                <a:prstClr val="black"/>
              </a:solidFill>
              <a:latin typeface="Calibri"/>
            </a:endParaRPr>
          </a:p>
          <a:p>
            <a:pPr fontAlgn="auto">
              <a:spcBef>
                <a:spcPts val="0"/>
              </a:spcBef>
              <a:spcAft>
                <a:spcPts val="0"/>
              </a:spcAft>
            </a:pPr>
            <a:endParaRPr lang="it-IT" sz="800" dirty="0" smtClean="0">
              <a:solidFill>
                <a:prstClr val="black"/>
              </a:solidFill>
              <a:latin typeface="Calibri"/>
            </a:endParaRPr>
          </a:p>
          <a:p>
            <a:pPr fontAlgn="auto">
              <a:spcBef>
                <a:spcPts val="0"/>
              </a:spcBef>
              <a:spcAft>
                <a:spcPts val="0"/>
              </a:spcAft>
            </a:pPr>
            <a:endParaRPr lang="it-IT" sz="800" dirty="0">
              <a:solidFill>
                <a:prstClr val="black"/>
              </a:solidFill>
              <a:latin typeface="Calibri"/>
            </a:endParaRPr>
          </a:p>
          <a:p>
            <a:pPr fontAlgn="auto">
              <a:spcBef>
                <a:spcPts val="0"/>
              </a:spcBef>
              <a:spcAft>
                <a:spcPts val="0"/>
              </a:spcAft>
            </a:pPr>
            <a:endParaRPr lang="it-IT" sz="1200" dirty="0" smtClean="0">
              <a:solidFill>
                <a:prstClr val="black"/>
              </a:solidFill>
              <a:latin typeface="Calibri"/>
            </a:endParaRPr>
          </a:p>
          <a:p>
            <a:pPr fontAlgn="auto">
              <a:spcBef>
                <a:spcPts val="0"/>
              </a:spcBef>
              <a:spcAft>
                <a:spcPts val="0"/>
              </a:spcAft>
            </a:pPr>
            <a:endParaRPr lang="it-IT" sz="1600" dirty="0">
              <a:solidFill>
                <a:prstClr val="black"/>
              </a:solidFill>
              <a:latin typeface="Calibri"/>
            </a:endParaRPr>
          </a:p>
          <a:p>
            <a:pPr fontAlgn="auto">
              <a:spcBef>
                <a:spcPts val="0"/>
              </a:spcBef>
              <a:spcAft>
                <a:spcPts val="0"/>
              </a:spcAft>
            </a:pPr>
            <a:r>
              <a:rPr lang="it-IT" sz="1600" dirty="0" smtClean="0">
                <a:solidFill>
                  <a:prstClr val="black"/>
                </a:solidFill>
                <a:latin typeface="Calibri"/>
              </a:rPr>
              <a:t>100</a:t>
            </a:r>
            <a:endParaRPr lang="it-IT" sz="1600" dirty="0">
              <a:solidFill>
                <a:prstClr val="black"/>
              </a:solidFill>
              <a:latin typeface="Calibri"/>
            </a:endParaRPr>
          </a:p>
          <a:p>
            <a:pPr fontAlgn="auto">
              <a:spcBef>
                <a:spcPts val="0"/>
              </a:spcBef>
              <a:spcAft>
                <a:spcPts val="0"/>
              </a:spcAft>
            </a:pPr>
            <a:endParaRPr lang="it-IT" sz="1000" dirty="0" smtClean="0">
              <a:solidFill>
                <a:prstClr val="black"/>
              </a:solidFill>
              <a:latin typeface="Calibri"/>
            </a:endParaRPr>
          </a:p>
          <a:p>
            <a:pPr fontAlgn="auto">
              <a:spcBef>
                <a:spcPts val="0"/>
              </a:spcBef>
              <a:spcAft>
                <a:spcPts val="0"/>
              </a:spcAft>
            </a:pPr>
            <a:endParaRPr lang="it-IT" sz="800" dirty="0" smtClean="0">
              <a:solidFill>
                <a:prstClr val="black"/>
              </a:solidFill>
              <a:latin typeface="Calibri"/>
            </a:endParaRPr>
          </a:p>
          <a:p>
            <a:pPr fontAlgn="auto">
              <a:spcBef>
                <a:spcPts val="0"/>
              </a:spcBef>
              <a:spcAft>
                <a:spcPts val="0"/>
              </a:spcAft>
            </a:pPr>
            <a:endParaRPr lang="it-IT" sz="800" dirty="0">
              <a:solidFill>
                <a:prstClr val="black"/>
              </a:solidFill>
              <a:latin typeface="Calibri"/>
            </a:endParaRPr>
          </a:p>
          <a:p>
            <a:pPr fontAlgn="auto">
              <a:spcBef>
                <a:spcPts val="0"/>
              </a:spcBef>
              <a:spcAft>
                <a:spcPts val="0"/>
              </a:spcAft>
            </a:pPr>
            <a:endParaRPr lang="it-IT" sz="800" dirty="0" smtClean="0">
              <a:solidFill>
                <a:prstClr val="black"/>
              </a:solidFill>
              <a:latin typeface="Calibri"/>
            </a:endParaRPr>
          </a:p>
          <a:p>
            <a:pPr fontAlgn="auto">
              <a:spcBef>
                <a:spcPts val="0"/>
              </a:spcBef>
              <a:spcAft>
                <a:spcPts val="0"/>
              </a:spcAft>
            </a:pPr>
            <a:endParaRPr lang="it-IT" sz="800" dirty="0">
              <a:solidFill>
                <a:prstClr val="black"/>
              </a:solidFill>
              <a:latin typeface="Calibri"/>
            </a:endParaRPr>
          </a:p>
          <a:p>
            <a:pPr fontAlgn="auto">
              <a:spcBef>
                <a:spcPts val="0"/>
              </a:spcBef>
              <a:spcAft>
                <a:spcPts val="0"/>
              </a:spcAft>
            </a:pPr>
            <a:r>
              <a:rPr lang="it-IT" sz="1600" dirty="0" smtClean="0">
                <a:solidFill>
                  <a:prstClr val="black"/>
                </a:solidFill>
                <a:latin typeface="Calibri"/>
              </a:rPr>
              <a:t> 0</a:t>
            </a:r>
            <a:endParaRPr lang="it-IT" sz="1000" dirty="0">
              <a:solidFill>
                <a:prstClr val="black"/>
              </a:solidFill>
              <a:latin typeface="Calibri"/>
            </a:endParaRPr>
          </a:p>
          <a:p>
            <a:pPr fontAlgn="auto">
              <a:spcBef>
                <a:spcPts val="0"/>
              </a:spcBef>
              <a:spcAft>
                <a:spcPts val="0"/>
              </a:spcAft>
            </a:pPr>
            <a:r>
              <a:rPr lang="it-IT" sz="1800" dirty="0" smtClean="0">
                <a:solidFill>
                  <a:prstClr val="black"/>
                </a:solidFill>
                <a:latin typeface="Calibri"/>
              </a:rPr>
              <a:t>      </a:t>
            </a:r>
          </a:p>
        </p:txBody>
      </p:sp>
      <p:sp>
        <p:nvSpPr>
          <p:cNvPr id="6" name="CasellaDiTesto 5"/>
          <p:cNvSpPr txBox="1"/>
          <p:nvPr/>
        </p:nvSpPr>
        <p:spPr>
          <a:xfrm>
            <a:off x="971600" y="1135777"/>
            <a:ext cx="1496166" cy="276999"/>
          </a:xfrm>
          <a:prstGeom prst="rect">
            <a:avLst/>
          </a:prstGeom>
          <a:solidFill>
            <a:srgbClr val="FFFFFF"/>
          </a:solidFill>
        </p:spPr>
        <p:txBody>
          <a:bodyPr wrap="square" rtlCol="0">
            <a:spAutoFit/>
          </a:bodyPr>
          <a:lstStyle/>
          <a:p>
            <a:endParaRPr lang="it-IT" sz="1200" dirty="0">
              <a:solidFill>
                <a:srgbClr val="000000"/>
              </a:solidFill>
            </a:endParaRPr>
          </a:p>
        </p:txBody>
      </p:sp>
      <p:sp>
        <p:nvSpPr>
          <p:cNvPr id="7" name="CasellaDiTesto 6"/>
          <p:cNvSpPr txBox="1"/>
          <p:nvPr/>
        </p:nvSpPr>
        <p:spPr>
          <a:xfrm rot="16200000" flipH="1">
            <a:off x="-457819" y="3151713"/>
            <a:ext cx="2232251" cy="338554"/>
          </a:xfrm>
          <a:prstGeom prst="rect">
            <a:avLst/>
          </a:prstGeom>
          <a:solidFill>
            <a:srgbClr val="FFFFFF"/>
          </a:solidFill>
        </p:spPr>
        <p:txBody>
          <a:bodyPr wrap="square" rtlCol="0">
            <a:spAutoFit/>
          </a:bodyPr>
          <a:lstStyle/>
          <a:p>
            <a:pPr algn="ctr" fontAlgn="auto">
              <a:spcBef>
                <a:spcPts val="0"/>
              </a:spcBef>
              <a:spcAft>
                <a:spcPts val="0"/>
              </a:spcAft>
            </a:pPr>
            <a:r>
              <a:rPr lang="it-IT" sz="1600" dirty="0">
                <a:solidFill>
                  <a:prstClr val="black"/>
                </a:solidFill>
                <a:latin typeface="Calibri"/>
              </a:rPr>
              <a:t>G</a:t>
            </a:r>
            <a:r>
              <a:rPr lang="it-IT" sz="1600" dirty="0" smtClean="0">
                <a:solidFill>
                  <a:prstClr val="black"/>
                </a:solidFill>
                <a:latin typeface="Calibri"/>
              </a:rPr>
              <a:t>W</a:t>
            </a:r>
          </a:p>
        </p:txBody>
      </p:sp>
      <p:sp>
        <p:nvSpPr>
          <p:cNvPr id="8" name="CasellaDiTesto 7"/>
          <p:cNvSpPr txBox="1"/>
          <p:nvPr/>
        </p:nvSpPr>
        <p:spPr>
          <a:xfrm>
            <a:off x="7020272" y="908720"/>
            <a:ext cx="2016224" cy="954107"/>
          </a:xfrm>
          <a:prstGeom prst="rect">
            <a:avLst/>
          </a:prstGeom>
          <a:solidFill>
            <a:schemeClr val="bg1"/>
          </a:solidFill>
        </p:spPr>
        <p:txBody>
          <a:bodyPr wrap="square" rtlCol="0">
            <a:spAutoFit/>
          </a:bodyPr>
          <a:lstStyle/>
          <a:p>
            <a:pPr algn="ctr"/>
            <a:endParaRPr lang="it-IT" sz="2400" b="1" dirty="0" smtClean="0">
              <a:solidFill>
                <a:srgbClr val="000000"/>
              </a:solidFill>
              <a:latin typeface="Calibri"/>
              <a:cs typeface="Calibri"/>
            </a:endParaRPr>
          </a:p>
          <a:p>
            <a:pPr algn="r"/>
            <a:r>
              <a:rPr lang="it-IT" sz="2400" dirty="0" smtClean="0">
                <a:solidFill>
                  <a:srgbClr val="000000"/>
                </a:solidFill>
                <a:latin typeface="Calibri"/>
                <a:cs typeface="Calibri"/>
              </a:rPr>
              <a:t>505 GW</a:t>
            </a:r>
          </a:p>
          <a:p>
            <a:pPr algn="r"/>
            <a:endParaRPr lang="it-IT" sz="800" dirty="0" smtClean="0">
              <a:solidFill>
                <a:srgbClr val="000000"/>
              </a:solidFill>
              <a:latin typeface="Calibri"/>
              <a:cs typeface="Calibri"/>
            </a:endParaRPr>
          </a:p>
        </p:txBody>
      </p:sp>
      <p:sp>
        <p:nvSpPr>
          <p:cNvPr id="3" name="CasellaDiTesto 2"/>
          <p:cNvSpPr txBox="1"/>
          <p:nvPr/>
        </p:nvSpPr>
        <p:spPr>
          <a:xfrm>
            <a:off x="2987824" y="-723900"/>
            <a:ext cx="5058142" cy="461665"/>
          </a:xfrm>
          <a:prstGeom prst="rect">
            <a:avLst/>
          </a:prstGeom>
          <a:noFill/>
        </p:spPr>
        <p:txBody>
          <a:bodyPr wrap="square" rtlCol="0">
            <a:spAutoFit/>
          </a:bodyPr>
          <a:lstStyle/>
          <a:p>
            <a:endParaRPr lang="it-IT" sz="2400" dirty="0">
              <a:solidFill>
                <a:srgbClr val="000000"/>
              </a:solidFill>
            </a:endParaRPr>
          </a:p>
        </p:txBody>
      </p:sp>
      <p:sp>
        <p:nvSpPr>
          <p:cNvPr id="13" name="CasellaDiTesto 12"/>
          <p:cNvSpPr txBox="1"/>
          <p:nvPr/>
        </p:nvSpPr>
        <p:spPr>
          <a:xfrm>
            <a:off x="7308304" y="2103239"/>
            <a:ext cx="1080120" cy="461665"/>
          </a:xfrm>
          <a:prstGeom prst="rect">
            <a:avLst/>
          </a:prstGeom>
          <a:noFill/>
        </p:spPr>
        <p:txBody>
          <a:bodyPr wrap="square" rtlCol="0">
            <a:spAutoFit/>
          </a:bodyPr>
          <a:lstStyle/>
          <a:p>
            <a:r>
              <a:rPr lang="it-IT" sz="2400" dirty="0" smtClean="0">
                <a:solidFill>
                  <a:srgbClr val="FF0000"/>
                </a:solidFill>
                <a:latin typeface="Calibri"/>
                <a:cs typeface="Calibri"/>
              </a:rPr>
              <a:t>+25%</a:t>
            </a:r>
            <a:endParaRPr lang="it-IT" sz="2400" dirty="0">
              <a:solidFill>
                <a:srgbClr val="FF0000"/>
              </a:solidFill>
              <a:latin typeface="Calibri"/>
              <a:cs typeface="Calibri"/>
            </a:endParaRPr>
          </a:p>
        </p:txBody>
      </p:sp>
      <p:pic>
        <p:nvPicPr>
          <p:cNvPr id="15" name="Immagine 14"/>
          <p:cNvPicPr/>
          <p:nvPr/>
        </p:nvPicPr>
        <p:blipFill>
          <a:blip r:embed="rId4">
            <a:extLst>
              <a:ext uri="{28A0092B-C50C-407E-A947-70E740481C1C}">
                <a14:useLocalDpi xmlns:a14="http://schemas.microsoft.com/office/drawing/2010/main" val="0"/>
              </a:ext>
            </a:extLst>
          </a:blip>
          <a:stretch>
            <a:fillRect/>
          </a:stretch>
        </p:blipFill>
        <p:spPr>
          <a:xfrm>
            <a:off x="108054" y="9922"/>
            <a:ext cx="6120130" cy="2266950"/>
          </a:xfrm>
          <a:prstGeom prst="rect">
            <a:avLst/>
          </a:prstGeom>
        </p:spPr>
      </p:pic>
      <p:pic>
        <p:nvPicPr>
          <p:cNvPr id="16" name="Immagine 15" descr="figura 16 tetto PV App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440" y="-99392"/>
            <a:ext cx="3609288" cy="2376264"/>
          </a:xfrm>
          <a:prstGeom prst="rect">
            <a:avLst/>
          </a:prstGeom>
        </p:spPr>
      </p:pic>
      <p:sp>
        <p:nvSpPr>
          <p:cNvPr id="17" name="Oval 4"/>
          <p:cNvSpPr>
            <a:spLocks noChangeArrowheads="1"/>
          </p:cNvSpPr>
          <p:nvPr/>
        </p:nvSpPr>
        <p:spPr bwMode="auto">
          <a:xfrm rot="5400000">
            <a:off x="7452320" y="1916832"/>
            <a:ext cx="648072" cy="792088"/>
          </a:xfrm>
          <a:prstGeom prst="ellipse">
            <a:avLst/>
          </a:prstGeom>
          <a:noFill/>
          <a:ln w="571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pic>
        <p:nvPicPr>
          <p:cNvPr id="19" name="Immagin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114018"/>
            <a:ext cx="3600400" cy="239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25518" y="1124744"/>
            <a:ext cx="3071168" cy="461665"/>
          </a:xfrm>
          <a:prstGeom prst="rect">
            <a:avLst/>
          </a:prstGeom>
          <a:noFill/>
        </p:spPr>
        <p:txBody>
          <a:bodyPr wrap="square" rtlCol="0">
            <a:spAutoFit/>
          </a:bodyPr>
          <a:lstStyle/>
          <a:p>
            <a:r>
              <a:rPr lang="it-IT" sz="2400" dirty="0" smtClean="0">
                <a:solidFill>
                  <a:schemeClr val="bg1"/>
                </a:solidFill>
                <a:latin typeface="Calibri"/>
                <a:cs typeface="Calibri"/>
              </a:rPr>
              <a:t>APPLE </a:t>
            </a:r>
            <a:r>
              <a:rPr lang="it-IT" sz="2400" dirty="0" err="1" smtClean="0">
                <a:solidFill>
                  <a:schemeClr val="bg1"/>
                </a:solidFill>
                <a:latin typeface="Calibri"/>
                <a:cs typeface="Calibri"/>
              </a:rPr>
              <a:t>factory</a:t>
            </a:r>
            <a:r>
              <a:rPr lang="it-IT" sz="2400" dirty="0" smtClean="0">
                <a:solidFill>
                  <a:schemeClr val="bg1"/>
                </a:solidFill>
                <a:latin typeface="Calibri"/>
                <a:cs typeface="Calibri"/>
              </a:rPr>
              <a:t> </a:t>
            </a:r>
            <a:endParaRPr lang="it-IT" sz="2400" dirty="0">
              <a:solidFill>
                <a:schemeClr val="bg1"/>
              </a:solidFill>
              <a:latin typeface="Calibri"/>
              <a:cs typeface="Calibri"/>
            </a:endParaRPr>
          </a:p>
        </p:txBody>
      </p:sp>
      <p:sp>
        <p:nvSpPr>
          <p:cNvPr id="20" name="Text Box 3"/>
          <p:cNvSpPr txBox="1">
            <a:spLocks noChangeArrowheads="1"/>
          </p:cNvSpPr>
          <p:nvPr/>
        </p:nvSpPr>
        <p:spPr bwMode="auto">
          <a:xfrm>
            <a:off x="6948264" y="188640"/>
            <a:ext cx="2376264" cy="584776"/>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3200" dirty="0" smtClean="0">
                <a:solidFill>
                  <a:srgbClr val="0000FF"/>
                </a:solidFill>
                <a:latin typeface="Calibri"/>
                <a:cs typeface="Calibri"/>
              </a:rPr>
              <a:t>Energia FV</a:t>
            </a:r>
            <a:endParaRPr lang="en-US" sz="3200" dirty="0">
              <a:solidFill>
                <a:srgbClr val="0000FF"/>
              </a:solidFill>
              <a:latin typeface="Calibri"/>
              <a:cs typeface="Calibri"/>
            </a:endParaRPr>
          </a:p>
        </p:txBody>
      </p:sp>
      <p:sp>
        <p:nvSpPr>
          <p:cNvPr id="18" name="CasellaDiTesto 17"/>
          <p:cNvSpPr txBox="1"/>
          <p:nvPr/>
        </p:nvSpPr>
        <p:spPr>
          <a:xfrm>
            <a:off x="1547664" y="2771636"/>
            <a:ext cx="2304256" cy="369332"/>
          </a:xfrm>
          <a:prstGeom prst="rect">
            <a:avLst/>
          </a:prstGeom>
          <a:noFill/>
        </p:spPr>
        <p:txBody>
          <a:bodyPr wrap="square" rtlCol="0">
            <a:spAutoFit/>
          </a:bodyPr>
          <a:lstStyle/>
          <a:p>
            <a:r>
              <a:rPr lang="it-IT" sz="1800" dirty="0">
                <a:solidFill>
                  <a:srgbClr val="FF0000"/>
                </a:solidFill>
                <a:latin typeface="Calibri"/>
                <a:ea typeface="MS PGothic" charset="0"/>
                <a:cs typeface="Calibri"/>
              </a:rPr>
              <a:t>u</a:t>
            </a:r>
            <a:r>
              <a:rPr lang="it-IT" sz="1800" dirty="0" smtClean="0">
                <a:solidFill>
                  <a:srgbClr val="FF0000"/>
                </a:solidFill>
                <a:latin typeface="Calibri"/>
                <a:ea typeface="MS PGothic" charset="0"/>
                <a:cs typeface="Calibri"/>
              </a:rPr>
              <a:t>sabile ovunque</a:t>
            </a:r>
            <a:endParaRPr lang="it-IT" sz="1800" dirty="0">
              <a:solidFill>
                <a:srgbClr val="FF0000"/>
              </a:solidFill>
              <a:latin typeface="Calibri"/>
              <a:ea typeface="MS PGothic" charset="0"/>
              <a:cs typeface="Calibri"/>
            </a:endParaRPr>
          </a:p>
        </p:txBody>
      </p:sp>
      <p:sp>
        <p:nvSpPr>
          <p:cNvPr id="21" name="CasellaDiTesto 20"/>
          <p:cNvSpPr txBox="1"/>
          <p:nvPr/>
        </p:nvSpPr>
        <p:spPr>
          <a:xfrm>
            <a:off x="1547664" y="2348880"/>
            <a:ext cx="2304256" cy="369332"/>
          </a:xfrm>
          <a:prstGeom prst="rect">
            <a:avLst/>
          </a:prstGeom>
          <a:noFill/>
        </p:spPr>
        <p:txBody>
          <a:bodyPr wrap="square" rtlCol="0">
            <a:spAutoFit/>
          </a:bodyPr>
          <a:lstStyle/>
          <a:p>
            <a:r>
              <a:rPr lang="it-IT" sz="1800" dirty="0" smtClean="0">
                <a:solidFill>
                  <a:srgbClr val="FF0000"/>
                </a:solidFill>
                <a:latin typeface="Calibri"/>
                <a:ea typeface="MS PGothic" charset="0"/>
                <a:cs typeface="Calibri"/>
              </a:rPr>
              <a:t>scalabile</a:t>
            </a:r>
            <a:endParaRPr lang="it-IT" sz="1800" dirty="0">
              <a:solidFill>
                <a:srgbClr val="FF0000"/>
              </a:solidFill>
              <a:latin typeface="Calibri"/>
              <a:ea typeface="MS PGothic" charset="0"/>
              <a:cs typeface="Calibri"/>
            </a:endParaRPr>
          </a:p>
        </p:txBody>
      </p:sp>
      <p:sp>
        <p:nvSpPr>
          <p:cNvPr id="22" name="CasellaDiTesto 21"/>
          <p:cNvSpPr txBox="1"/>
          <p:nvPr/>
        </p:nvSpPr>
        <p:spPr>
          <a:xfrm>
            <a:off x="1547664" y="3212976"/>
            <a:ext cx="1728192" cy="369332"/>
          </a:xfrm>
          <a:prstGeom prst="rect">
            <a:avLst/>
          </a:prstGeom>
          <a:noFill/>
        </p:spPr>
        <p:txBody>
          <a:bodyPr wrap="square" rtlCol="0">
            <a:spAutoFit/>
          </a:bodyPr>
          <a:lstStyle/>
          <a:p>
            <a:r>
              <a:rPr lang="it-IT" sz="1800" dirty="0" smtClean="0">
                <a:solidFill>
                  <a:srgbClr val="FF0000"/>
                </a:solidFill>
                <a:latin typeface="Calibri"/>
                <a:ea typeface="MS PGothic" charset="0"/>
                <a:cs typeface="Calibri"/>
              </a:rPr>
              <a:t>efficient</a:t>
            </a:r>
            <a:r>
              <a:rPr lang="it-IT" sz="1800" dirty="0">
                <a:solidFill>
                  <a:srgbClr val="FF0000"/>
                </a:solidFill>
                <a:latin typeface="Calibri"/>
                <a:ea typeface="MS PGothic" charset="0"/>
                <a:cs typeface="Calibri"/>
              </a:rPr>
              <a:t>e</a:t>
            </a:r>
          </a:p>
        </p:txBody>
      </p:sp>
      <p:sp>
        <p:nvSpPr>
          <p:cNvPr id="23" name="CasellaDiTesto 22"/>
          <p:cNvSpPr txBox="1"/>
          <p:nvPr/>
        </p:nvSpPr>
        <p:spPr>
          <a:xfrm>
            <a:off x="1547664" y="3645024"/>
            <a:ext cx="1944216" cy="369332"/>
          </a:xfrm>
          <a:prstGeom prst="rect">
            <a:avLst/>
          </a:prstGeom>
          <a:noFill/>
        </p:spPr>
        <p:txBody>
          <a:bodyPr wrap="square" rtlCol="0">
            <a:spAutoFit/>
          </a:bodyPr>
          <a:lstStyle/>
          <a:p>
            <a:r>
              <a:rPr lang="it-IT" sz="1800" dirty="0" smtClean="0">
                <a:solidFill>
                  <a:srgbClr val="FF0000"/>
                </a:solidFill>
                <a:latin typeface="Calibri"/>
                <a:ea typeface="MS PGothic" charset="0"/>
                <a:cs typeface="Calibri"/>
              </a:rPr>
              <a:t>duraturo</a:t>
            </a:r>
            <a:endParaRPr lang="it-IT" sz="1800" dirty="0">
              <a:solidFill>
                <a:srgbClr val="FF0000"/>
              </a:solidFill>
              <a:latin typeface="Calibri"/>
              <a:ea typeface="MS PGothic" charset="0"/>
              <a:cs typeface="Calibri"/>
            </a:endParaRPr>
          </a:p>
        </p:txBody>
      </p:sp>
      <p:sp>
        <p:nvSpPr>
          <p:cNvPr id="24" name="CasellaDiTesto 23"/>
          <p:cNvSpPr txBox="1"/>
          <p:nvPr/>
        </p:nvSpPr>
        <p:spPr>
          <a:xfrm>
            <a:off x="1547664" y="4005064"/>
            <a:ext cx="1512168" cy="369332"/>
          </a:xfrm>
          <a:prstGeom prst="rect">
            <a:avLst/>
          </a:prstGeom>
          <a:noFill/>
        </p:spPr>
        <p:txBody>
          <a:bodyPr wrap="square" rtlCol="0">
            <a:spAutoFit/>
          </a:bodyPr>
          <a:lstStyle/>
          <a:p>
            <a:r>
              <a:rPr lang="it-IT" sz="1800" dirty="0">
                <a:solidFill>
                  <a:srgbClr val="FF0000"/>
                </a:solidFill>
                <a:latin typeface="Calibri"/>
                <a:ea typeface="MS PGothic" charset="0"/>
                <a:cs typeface="Calibri"/>
              </a:rPr>
              <a:t>p</a:t>
            </a:r>
            <a:r>
              <a:rPr lang="it-IT" sz="1800" dirty="0" smtClean="0">
                <a:solidFill>
                  <a:srgbClr val="FF0000"/>
                </a:solidFill>
                <a:latin typeface="Calibri"/>
                <a:ea typeface="MS PGothic" charset="0"/>
                <a:cs typeface="Calibri"/>
              </a:rPr>
              <a:t>oco costoso</a:t>
            </a:r>
            <a:endParaRPr lang="it-IT" sz="1800" dirty="0">
              <a:solidFill>
                <a:srgbClr val="FF0000"/>
              </a:solidFill>
              <a:latin typeface="Calibri"/>
              <a:ea typeface="MS PGothic" charset="0"/>
              <a:cs typeface="Calibri"/>
            </a:endParaRPr>
          </a:p>
        </p:txBody>
      </p:sp>
      <p:sp>
        <p:nvSpPr>
          <p:cNvPr id="25" name="CasellaDiTesto 24"/>
          <p:cNvSpPr txBox="1"/>
          <p:nvPr/>
        </p:nvSpPr>
        <p:spPr>
          <a:xfrm>
            <a:off x="1547664" y="4365104"/>
            <a:ext cx="1512168" cy="369332"/>
          </a:xfrm>
          <a:prstGeom prst="rect">
            <a:avLst/>
          </a:prstGeom>
          <a:noFill/>
        </p:spPr>
        <p:txBody>
          <a:bodyPr wrap="square" rtlCol="0">
            <a:spAutoFit/>
          </a:bodyPr>
          <a:lstStyle/>
          <a:p>
            <a:r>
              <a:rPr lang="it-IT" sz="1800" dirty="0" smtClean="0">
                <a:solidFill>
                  <a:srgbClr val="FF0000"/>
                </a:solidFill>
                <a:latin typeface="Calibri"/>
                <a:ea typeface="MS PGothic" charset="0"/>
                <a:cs typeface="Calibri"/>
              </a:rPr>
              <a:t>attendibile</a:t>
            </a:r>
            <a:endParaRPr lang="it-IT" sz="1800" dirty="0">
              <a:solidFill>
                <a:srgbClr val="FF0000"/>
              </a:solidFill>
              <a:latin typeface="Calibri"/>
              <a:ea typeface="MS PGothic" charset="0"/>
              <a:cs typeface="Calibri"/>
            </a:endParaRPr>
          </a:p>
        </p:txBody>
      </p:sp>
      <p:pic>
        <p:nvPicPr>
          <p:cNvPr id="28" name="Immagin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15161" y="2288836"/>
            <a:ext cx="2336759" cy="258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36"/>
          <p:cNvSpPr txBox="1"/>
          <p:nvPr/>
        </p:nvSpPr>
        <p:spPr>
          <a:xfrm>
            <a:off x="152400" y="6237312"/>
            <a:ext cx="9144000" cy="369332"/>
          </a:xfrm>
          <a:prstGeom prst="rect">
            <a:avLst/>
          </a:prstGeom>
          <a:solidFill>
            <a:schemeClr val="bg1">
              <a:lumMod val="85000"/>
            </a:schemeClr>
          </a:solidFill>
          <a:ln w="57150" cmpd="sng">
            <a:noFill/>
          </a:ln>
        </p:spPr>
        <p:txBody>
          <a:bodyPr wrap="square" rtlCol="0">
            <a:spAutoFit/>
          </a:bodyPr>
          <a:lstStyle/>
          <a:p>
            <a:pPr algn="ctr" fontAlgn="auto">
              <a:spcBef>
                <a:spcPts val="0"/>
              </a:spcBef>
              <a:spcAft>
                <a:spcPts val="0"/>
              </a:spcAft>
            </a:pPr>
            <a:r>
              <a:rPr lang="it-IT" sz="1800" dirty="0" smtClean="0">
                <a:solidFill>
                  <a:srgbClr val="000000"/>
                </a:solidFill>
                <a:latin typeface="Calibri"/>
                <a:cs typeface="Calibri"/>
              </a:rPr>
              <a:t>Nel 2018 ha generato energia pari a </a:t>
            </a:r>
            <a:r>
              <a:rPr lang="it-IT" sz="1800" dirty="0">
                <a:solidFill>
                  <a:srgbClr val="000000"/>
                </a:solidFill>
                <a:latin typeface="Calibri"/>
                <a:ea typeface="Calibri"/>
                <a:cs typeface="Times"/>
              </a:rPr>
              <a:t>circa </a:t>
            </a:r>
            <a:r>
              <a:rPr lang="it-IT" sz="1800" dirty="0" smtClean="0">
                <a:solidFill>
                  <a:srgbClr val="000000"/>
                </a:solidFill>
                <a:latin typeface="Calibri"/>
                <a:ea typeface="Calibri"/>
                <a:cs typeface="Times"/>
              </a:rPr>
              <a:t>100 </a:t>
            </a:r>
            <a:r>
              <a:rPr lang="it-IT" sz="1800" dirty="0">
                <a:solidFill>
                  <a:srgbClr val="000000"/>
                </a:solidFill>
                <a:latin typeface="Calibri"/>
                <a:ea typeface="Calibri"/>
                <a:cs typeface="Times"/>
              </a:rPr>
              <a:t>reattori nucleari da 1000 MW</a:t>
            </a:r>
            <a:r>
              <a:rPr lang="it-IT" sz="1800" dirty="0">
                <a:solidFill>
                  <a:srgbClr val="000000"/>
                </a:solidFill>
              </a:rPr>
              <a:t> </a:t>
            </a:r>
            <a:r>
              <a:rPr lang="it-IT" sz="1800" dirty="0" smtClean="0">
                <a:solidFill>
                  <a:srgbClr val="000000"/>
                </a:solidFill>
                <a:latin typeface="Calibri"/>
                <a:cs typeface="Calibri"/>
              </a:rPr>
              <a:t> </a:t>
            </a:r>
            <a:endParaRPr lang="en-US" sz="1800" dirty="0">
              <a:solidFill>
                <a:srgbClr val="000000"/>
              </a:solidFill>
              <a:latin typeface="Calibri"/>
              <a:ea typeface="ＭＳ Ｐゴシック"/>
              <a:cs typeface="Calibri"/>
            </a:endParaRPr>
          </a:p>
        </p:txBody>
      </p:sp>
      <p:sp>
        <p:nvSpPr>
          <p:cNvPr id="27" name="Oval 4"/>
          <p:cNvSpPr>
            <a:spLocks noChangeArrowheads="1"/>
          </p:cNvSpPr>
          <p:nvPr/>
        </p:nvSpPr>
        <p:spPr bwMode="auto">
          <a:xfrm rot="5400000">
            <a:off x="5760132" y="5265204"/>
            <a:ext cx="576063" cy="2376264"/>
          </a:xfrm>
          <a:prstGeom prst="ellipse">
            <a:avLst/>
          </a:prstGeom>
          <a:noFill/>
          <a:ln w="571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Tree>
    <p:extLst>
      <p:ext uri="{BB962C8B-B14F-4D97-AF65-F5344CB8AC3E}">
        <p14:creationId xmlns:p14="http://schemas.microsoft.com/office/powerpoint/2010/main" val="3996972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6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9"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13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par>
                                <p:cTn id="33" presetID="9"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1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dissolv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dissolv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dissolv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dissolv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dissolv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dissolve">
                                      <p:cBhvr>
                                        <p:cTn id="6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9" grpId="0"/>
      <p:bldP spid="18" grpId="0"/>
      <p:bldP spid="21" grpId="0"/>
      <p:bldP spid="22" grpId="0"/>
      <p:bldP spid="23" grpId="0"/>
      <p:bldP spid="24" grpId="0"/>
      <p:bldP spid="25" grpId="0"/>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6" descr="navyparking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120775"/>
            <a:ext cx="9144001"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3419475" y="1196975"/>
            <a:ext cx="2376488" cy="584200"/>
          </a:xfrm>
          <a:prstGeom prst="rect">
            <a:avLst/>
          </a:prstGeom>
          <a:solidFill>
            <a:schemeClr val="accent6">
              <a:lumMod val="60000"/>
              <a:lumOff val="40000"/>
            </a:schemeClr>
          </a:solidFill>
          <a:ln>
            <a:noFill/>
          </a:ln>
          <a:effectLst/>
          <a:extLst/>
        </p:spPr>
        <p:txBody>
          <a:bodyPr>
            <a:spAutoFit/>
          </a:bodyPr>
          <a:lstStyle/>
          <a:p>
            <a:pPr algn="ctr">
              <a:defRPr/>
            </a:pPr>
            <a:r>
              <a:rPr lang="it-IT" sz="3200" dirty="0">
                <a:solidFill>
                  <a:srgbClr val="000000"/>
                </a:solidFill>
                <a:latin typeface="Arial"/>
                <a:cs typeface="Arial"/>
              </a:rPr>
              <a:t>elettricità</a:t>
            </a:r>
          </a:p>
        </p:txBody>
      </p:sp>
      <p:pic>
        <p:nvPicPr>
          <p:cNvPr id="97283" name="Immagin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4437063"/>
            <a:ext cx="2498726"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10"/>
          <p:cNvSpPr txBox="1">
            <a:spLocks noChangeArrowheads="1"/>
          </p:cNvSpPr>
          <p:nvPr/>
        </p:nvSpPr>
        <p:spPr bwMode="auto">
          <a:xfrm>
            <a:off x="5888038" y="4498975"/>
            <a:ext cx="3148012" cy="2554288"/>
          </a:xfrm>
          <a:prstGeom prst="rect">
            <a:avLst/>
          </a:prstGeom>
          <a:solidFill>
            <a:srgbClr val="7878D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it-IT" sz="3600" smtClean="0">
              <a:solidFill>
                <a:srgbClr val="000000"/>
              </a:solidFill>
              <a:latin typeface="Arial" charset="0"/>
              <a:cs typeface="Arial" charset="0"/>
            </a:endParaRPr>
          </a:p>
          <a:p>
            <a:pPr eaLnBrk="1" hangingPunct="1"/>
            <a:endParaRPr lang="it-IT" sz="1600" smtClean="0">
              <a:solidFill>
                <a:srgbClr val="000000"/>
              </a:solidFill>
              <a:latin typeface="Arial" charset="0"/>
              <a:cs typeface="Arial" charset="0"/>
            </a:endParaRPr>
          </a:p>
          <a:p>
            <a:pPr eaLnBrk="1" hangingPunct="1"/>
            <a:r>
              <a:rPr lang="it-IT" sz="3600" smtClean="0">
                <a:solidFill>
                  <a:srgbClr val="000000"/>
                </a:solidFill>
                <a:latin typeface="Arial" charset="0"/>
                <a:cs typeface="Arial" charset="0"/>
              </a:rPr>
              <a:t>    </a:t>
            </a:r>
            <a:endParaRPr lang="it-IT" sz="3600" smtClean="0">
              <a:solidFill>
                <a:srgbClr val="FF0000"/>
              </a:solidFill>
              <a:latin typeface="Arial" charset="0"/>
              <a:cs typeface="Arial" charset="0"/>
            </a:endParaRPr>
          </a:p>
          <a:p>
            <a:pPr eaLnBrk="1" hangingPunct="1"/>
            <a:endParaRPr lang="it-IT" sz="3600" smtClean="0">
              <a:solidFill>
                <a:srgbClr val="FF0000"/>
              </a:solidFill>
              <a:latin typeface="Arial" charset="0"/>
              <a:cs typeface="Arial" charset="0"/>
            </a:endParaRPr>
          </a:p>
          <a:p>
            <a:pPr eaLnBrk="1" hangingPunct="1"/>
            <a:endParaRPr lang="it-IT" sz="3600" smtClean="0">
              <a:solidFill>
                <a:srgbClr val="FF0000"/>
              </a:solidFill>
              <a:latin typeface="Arial" charset="0"/>
              <a:cs typeface="Arial" charset="0"/>
            </a:endParaRPr>
          </a:p>
        </p:txBody>
      </p:sp>
      <p:cxnSp>
        <p:nvCxnSpPr>
          <p:cNvPr id="13" name="Connettore 2 12"/>
          <p:cNvCxnSpPr/>
          <p:nvPr/>
        </p:nvCxnSpPr>
        <p:spPr>
          <a:xfrm flipV="1">
            <a:off x="3275856" y="1844675"/>
            <a:ext cx="720725" cy="1223963"/>
          </a:xfrm>
          <a:prstGeom prst="straightConnector1">
            <a:avLst/>
          </a:prstGeom>
          <a:ln w="38100" cmpd="sng">
            <a:solidFill>
              <a:srgbClr val="FF0000"/>
            </a:solidFill>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4" name="Connettore 2 13"/>
          <p:cNvCxnSpPr/>
          <p:nvPr/>
        </p:nvCxnSpPr>
        <p:spPr>
          <a:xfrm>
            <a:off x="2771775" y="107950"/>
            <a:ext cx="1476375" cy="873125"/>
          </a:xfrm>
          <a:prstGeom prst="straightConnector1">
            <a:avLst/>
          </a:prstGeom>
          <a:ln w="38100" cmpd="sng">
            <a:solidFill>
              <a:srgbClr val="FF0000"/>
            </a:solidFill>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6" name="Connettore 2 15"/>
          <p:cNvCxnSpPr/>
          <p:nvPr/>
        </p:nvCxnSpPr>
        <p:spPr>
          <a:xfrm flipH="1">
            <a:off x="4859338" y="188913"/>
            <a:ext cx="1152525" cy="936625"/>
          </a:xfrm>
          <a:prstGeom prst="straightConnector1">
            <a:avLst/>
          </a:prstGeom>
          <a:ln w="38100" cmpd="sng">
            <a:solidFill>
              <a:srgbClr val="FF0000"/>
            </a:solidFill>
            <a:headEnd type="none" w="med" len="med"/>
            <a:tailEnd type="arrow" w="med" len="med"/>
          </a:ln>
        </p:spPr>
        <p:style>
          <a:lnRef idx="2">
            <a:schemeClr val="dk1"/>
          </a:lnRef>
          <a:fillRef idx="0">
            <a:schemeClr val="dk1"/>
          </a:fillRef>
          <a:effectRef idx="1">
            <a:schemeClr val="dk1"/>
          </a:effectRef>
          <a:fontRef idx="minor">
            <a:schemeClr val="tx1"/>
          </a:fontRef>
        </p:style>
      </p:cxnSp>
      <p:pic>
        <p:nvPicPr>
          <p:cNvPr id="97288" name="Immagin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4365625"/>
            <a:ext cx="2921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9" name="Text Box 10"/>
          <p:cNvSpPr txBox="1">
            <a:spLocks noChangeArrowheads="1"/>
          </p:cNvSpPr>
          <p:nvPr/>
        </p:nvSpPr>
        <p:spPr bwMode="auto">
          <a:xfrm>
            <a:off x="0" y="6365875"/>
            <a:ext cx="5472113" cy="584200"/>
          </a:xfrm>
          <a:prstGeom prst="rect">
            <a:avLst/>
          </a:prstGeom>
          <a:solidFill>
            <a:srgbClr val="716ADF">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3200" smtClean="0">
                <a:solidFill>
                  <a:srgbClr val="000000"/>
                </a:solidFill>
                <a:latin typeface="Arial" charset="0"/>
                <a:cs typeface="Arial" charset="0"/>
              </a:rPr>
              <a:t>Calore</a:t>
            </a:r>
          </a:p>
        </p:txBody>
      </p:sp>
      <p:pic>
        <p:nvPicPr>
          <p:cNvPr id="97290" name="Immagin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8560" y="-891480"/>
            <a:ext cx="2987675"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1" name="Immagin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361950"/>
            <a:ext cx="30353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Connettore 2 20"/>
          <p:cNvCxnSpPr/>
          <p:nvPr/>
        </p:nvCxnSpPr>
        <p:spPr>
          <a:xfrm>
            <a:off x="4859338" y="1844675"/>
            <a:ext cx="1873250" cy="3240088"/>
          </a:xfrm>
          <a:prstGeom prst="straightConnector1">
            <a:avLst/>
          </a:prstGeom>
          <a:ln w="38100" cmpd="sng">
            <a:solidFill>
              <a:srgbClr val="FF0000"/>
            </a:solidFill>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22" name="Text Box 4"/>
          <p:cNvSpPr txBox="1">
            <a:spLocks noChangeArrowheads="1"/>
          </p:cNvSpPr>
          <p:nvPr/>
        </p:nvSpPr>
        <p:spPr bwMode="auto">
          <a:xfrm>
            <a:off x="6156325" y="5373688"/>
            <a:ext cx="2376488" cy="1076325"/>
          </a:xfrm>
          <a:prstGeom prst="rect">
            <a:avLst/>
          </a:prstGeom>
          <a:solidFill>
            <a:schemeClr val="accent6">
              <a:lumMod val="60000"/>
              <a:lumOff val="40000"/>
            </a:schemeClr>
          </a:solidFill>
          <a:ln>
            <a:noFill/>
          </a:ln>
          <a:effectLst/>
          <a:extLst/>
        </p:spPr>
        <p:txBody>
          <a:bodyPr>
            <a:spAutoFit/>
          </a:bodyPr>
          <a:lstStyle/>
          <a:p>
            <a:pPr algn="ctr">
              <a:defRPr/>
            </a:pPr>
            <a:r>
              <a:rPr lang="it-IT" sz="3200" dirty="0">
                <a:solidFill>
                  <a:srgbClr val="000000"/>
                </a:solidFill>
                <a:latin typeface="Arial"/>
                <a:cs typeface="Arial"/>
              </a:rPr>
              <a:t>Idrogeno</a:t>
            </a:r>
          </a:p>
          <a:p>
            <a:pPr algn="ctr">
              <a:defRPr/>
            </a:pPr>
            <a:r>
              <a:rPr lang="it-IT" sz="3200" dirty="0">
                <a:solidFill>
                  <a:srgbClr val="FF0000"/>
                </a:solidFill>
                <a:latin typeface="Arial"/>
                <a:cs typeface="Arial"/>
              </a:rPr>
              <a:t>combustibili</a:t>
            </a:r>
          </a:p>
        </p:txBody>
      </p:sp>
      <p:cxnSp>
        <p:nvCxnSpPr>
          <p:cNvPr id="15" name="Connettore 2 14"/>
          <p:cNvCxnSpPr/>
          <p:nvPr/>
        </p:nvCxnSpPr>
        <p:spPr>
          <a:xfrm flipH="1" flipV="1">
            <a:off x="5076825" y="1700213"/>
            <a:ext cx="1871663" cy="3097212"/>
          </a:xfrm>
          <a:prstGeom prst="straightConnector1">
            <a:avLst/>
          </a:prstGeom>
          <a:ln w="38100" cmpd="sng">
            <a:solidFill>
              <a:srgbClr val="FF0000"/>
            </a:solidFill>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97295" name="Oval 4"/>
          <p:cNvSpPr>
            <a:spLocks noChangeArrowheads="1"/>
          </p:cNvSpPr>
          <p:nvPr/>
        </p:nvSpPr>
        <p:spPr bwMode="auto">
          <a:xfrm rot="5400000">
            <a:off x="3815556" y="-1288256"/>
            <a:ext cx="1584325" cy="5545138"/>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smtClean="0">
              <a:solidFill>
                <a:srgbClr val="000000"/>
              </a:solidFill>
              <a:latin typeface="Arial" charset="0"/>
            </a:endParaRPr>
          </a:p>
        </p:txBody>
      </p:sp>
      <p:sp>
        <p:nvSpPr>
          <p:cNvPr id="97296" name="Text Box 10"/>
          <p:cNvSpPr txBox="1">
            <a:spLocks noChangeArrowheads="1"/>
          </p:cNvSpPr>
          <p:nvPr/>
        </p:nvSpPr>
        <p:spPr bwMode="auto">
          <a:xfrm>
            <a:off x="4356100" y="2997200"/>
            <a:ext cx="1196975" cy="400050"/>
          </a:xfrm>
          <a:prstGeom prst="rect">
            <a:avLst/>
          </a:prstGeom>
          <a:solidFill>
            <a:schemeClr val="bg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it-IT" sz="2000" smtClean="0">
                <a:solidFill>
                  <a:srgbClr val="000000"/>
                </a:solidFill>
                <a:latin typeface="Arial" charset="0"/>
                <a:cs typeface="Arial" charset="0"/>
              </a:rPr>
              <a:t>elettrolisi</a:t>
            </a:r>
          </a:p>
        </p:txBody>
      </p:sp>
      <p:sp>
        <p:nvSpPr>
          <p:cNvPr id="97297" name="Text Box 10"/>
          <p:cNvSpPr txBox="1">
            <a:spLocks noChangeArrowheads="1"/>
          </p:cNvSpPr>
          <p:nvPr/>
        </p:nvSpPr>
        <p:spPr bwMode="auto">
          <a:xfrm>
            <a:off x="6300788" y="3173413"/>
            <a:ext cx="1079500" cy="400050"/>
          </a:xfrm>
          <a:prstGeom prst="rect">
            <a:avLst/>
          </a:prstGeom>
          <a:solidFill>
            <a:schemeClr val="bg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dirty="0" err="1" smtClean="0">
                <a:solidFill>
                  <a:srgbClr val="000000"/>
                </a:solidFill>
                <a:latin typeface="Arial" charset="0"/>
                <a:cs typeface="Arial" charset="0"/>
              </a:rPr>
              <a:t>fuel</a:t>
            </a:r>
            <a:r>
              <a:rPr lang="it-IT" sz="2000" dirty="0" smtClean="0">
                <a:solidFill>
                  <a:srgbClr val="000000"/>
                </a:solidFill>
                <a:latin typeface="Arial" charset="0"/>
                <a:cs typeface="Arial" charset="0"/>
              </a:rPr>
              <a:t> </a:t>
            </a:r>
            <a:r>
              <a:rPr lang="it-IT" sz="2000" dirty="0" err="1" smtClean="0">
                <a:solidFill>
                  <a:srgbClr val="000000"/>
                </a:solidFill>
                <a:latin typeface="Arial" charset="0"/>
                <a:cs typeface="Arial" charset="0"/>
              </a:rPr>
              <a:t>cell</a:t>
            </a:r>
            <a:endParaRPr lang="it-IT" sz="2000" dirty="0" smtClean="0">
              <a:solidFill>
                <a:srgbClr val="000000"/>
              </a:solidFill>
              <a:latin typeface="Arial" charset="0"/>
              <a:cs typeface="Arial" charset="0"/>
            </a:endParaRPr>
          </a:p>
        </p:txBody>
      </p:sp>
      <p:cxnSp>
        <p:nvCxnSpPr>
          <p:cNvPr id="19" name="Connettore 2 18"/>
          <p:cNvCxnSpPr/>
          <p:nvPr/>
        </p:nvCxnSpPr>
        <p:spPr>
          <a:xfrm flipV="1">
            <a:off x="3716338" y="1988840"/>
            <a:ext cx="639638" cy="3024337"/>
          </a:xfrm>
          <a:prstGeom prst="straightConnector1">
            <a:avLst/>
          </a:prstGeom>
          <a:ln w="38100" cmpd="sng">
            <a:solidFill>
              <a:srgbClr val="FF0000"/>
            </a:solidFill>
            <a:headEnd type="none" w="med" len="med"/>
            <a:tailEnd type="arrow"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5737209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97296"/>
                                        </p:tgtEl>
                                        <p:attrNameLst>
                                          <p:attrName>style.visibility</p:attrName>
                                        </p:attrNameLst>
                                      </p:cBhvr>
                                      <p:to>
                                        <p:strVal val="visible"/>
                                      </p:to>
                                    </p:set>
                                    <p:animEffect transition="in" filter="dissolve">
                                      <p:cBhvr>
                                        <p:cTn id="35" dur="500"/>
                                        <p:tgtEl>
                                          <p:spTgt spid="97296"/>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dissolv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97297"/>
                                        </p:tgtEl>
                                        <p:attrNameLst>
                                          <p:attrName>style.visibility</p:attrName>
                                        </p:attrNameLst>
                                      </p:cBhvr>
                                      <p:to>
                                        <p:strVal val="visible"/>
                                      </p:to>
                                    </p:set>
                                    <p:animEffect transition="in" filter="dissolve">
                                      <p:cBhvr>
                                        <p:cTn id="50" dur="500"/>
                                        <p:tgtEl>
                                          <p:spTgt spid="97297"/>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97295"/>
                                        </p:tgtEl>
                                        <p:attrNameLst>
                                          <p:attrName>style.visibility</p:attrName>
                                        </p:attrNameLst>
                                      </p:cBhvr>
                                      <p:to>
                                        <p:strVal val="visible"/>
                                      </p:to>
                                    </p:set>
                                    <p:animEffect transition="in" filter="dissolve">
                                      <p:cBhvr>
                                        <p:cTn id="55" dur="500"/>
                                        <p:tgtEl>
                                          <p:spTgt spid="97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97295" grpId="0" animBg="1"/>
      <p:bldP spid="97296" grpId="0" animBg="1"/>
      <p:bldP spid="9729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625912"/>
            <a:ext cx="8856984" cy="4401205"/>
          </a:xfrm>
          <a:prstGeom prst="rect">
            <a:avLst/>
          </a:prstGeom>
          <a:noFill/>
        </p:spPr>
        <p:txBody>
          <a:bodyPr wrap="square" rtlCol="0">
            <a:spAutoFit/>
          </a:bodyPr>
          <a:lstStyle/>
          <a:p>
            <a:r>
              <a:rPr lang="it-IT" sz="4000">
                <a:solidFill>
                  <a:srgbClr val="000000"/>
                </a:solidFill>
                <a:latin typeface="Calibri"/>
                <a:cs typeface="Calibri"/>
              </a:rPr>
              <a:t>Lavoro</a:t>
            </a:r>
            <a:r>
              <a:rPr lang="it-IT" sz="4000">
                <a:solidFill>
                  <a:srgbClr val="FF0000"/>
                </a:solidFill>
                <a:latin typeface="Calibri"/>
                <a:cs typeface="Calibri"/>
              </a:rPr>
              <a:t>			insostenibilità sociale </a:t>
            </a:r>
          </a:p>
          <a:p>
            <a:endParaRPr lang="it-IT" sz="4000">
              <a:solidFill>
                <a:srgbClr val="FF0000"/>
              </a:solidFill>
              <a:latin typeface="Calibri"/>
              <a:cs typeface="Calibri"/>
            </a:endParaRPr>
          </a:p>
          <a:p>
            <a:endParaRPr lang="it-IT" sz="4000">
              <a:solidFill>
                <a:srgbClr val="FF0000"/>
              </a:solidFill>
              <a:latin typeface="Calibri"/>
              <a:cs typeface="Calibri"/>
            </a:endParaRPr>
          </a:p>
          <a:p>
            <a:endParaRPr lang="it-IT" sz="4000">
              <a:solidFill>
                <a:srgbClr val="FF0000"/>
              </a:solidFill>
              <a:latin typeface="Calibri"/>
              <a:cs typeface="Calibri"/>
            </a:endParaRPr>
          </a:p>
          <a:p>
            <a:endParaRPr lang="it-IT" sz="4000">
              <a:solidFill>
                <a:srgbClr val="FF0000"/>
              </a:solidFill>
              <a:latin typeface="Calibri"/>
              <a:cs typeface="Calibri"/>
            </a:endParaRPr>
          </a:p>
          <a:p>
            <a:endParaRPr lang="it-IT" sz="4000">
              <a:solidFill>
                <a:srgbClr val="FF0000"/>
              </a:solidFill>
              <a:latin typeface="Calibri"/>
              <a:cs typeface="Calibri"/>
            </a:endParaRPr>
          </a:p>
          <a:p>
            <a:r>
              <a:rPr lang="it-IT" sz="4000">
                <a:solidFill>
                  <a:srgbClr val="000000"/>
                </a:solidFill>
                <a:latin typeface="Calibri"/>
                <a:cs typeface="Calibri"/>
              </a:rPr>
              <a:t>Clima</a:t>
            </a:r>
            <a:r>
              <a:rPr lang="it-IT" sz="4000">
                <a:solidFill>
                  <a:srgbClr val="000000"/>
                </a:solidFill>
                <a:effectLst/>
                <a:latin typeface="Calibri"/>
                <a:cs typeface="Calibri"/>
              </a:rPr>
              <a:t> </a:t>
            </a:r>
            <a:r>
              <a:rPr lang="it-IT" sz="4000">
                <a:solidFill>
                  <a:srgbClr val="FF0000"/>
                </a:solidFill>
                <a:effectLst/>
                <a:latin typeface="Calibri"/>
                <a:cs typeface="Calibri"/>
              </a:rPr>
              <a:t>			insostenibilità ecologica</a:t>
            </a:r>
            <a:r>
              <a:rPr lang="en-GB" sz="4000">
                <a:solidFill>
                  <a:srgbClr val="FF0000"/>
                </a:solidFill>
                <a:latin typeface="Calibri"/>
                <a:cs typeface="Calibri"/>
              </a:rPr>
              <a:t> </a:t>
            </a:r>
          </a:p>
        </p:txBody>
      </p:sp>
      <p:sp>
        <p:nvSpPr>
          <p:cNvPr id="3" name="Line 6"/>
          <p:cNvSpPr>
            <a:spLocks noChangeShapeType="1"/>
          </p:cNvSpPr>
          <p:nvPr/>
        </p:nvSpPr>
        <p:spPr bwMode="auto">
          <a:xfrm flipV="1">
            <a:off x="1547664" y="1340768"/>
            <a:ext cx="2160240" cy="2952328"/>
          </a:xfrm>
          <a:prstGeom prst="line">
            <a:avLst/>
          </a:prstGeom>
          <a:noFill/>
          <a:ln w="57150" cmpd="sng">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2400">
              <a:solidFill>
                <a:srgbClr val="000000"/>
              </a:solidFill>
            </a:endParaRPr>
          </a:p>
        </p:txBody>
      </p:sp>
      <p:sp>
        <p:nvSpPr>
          <p:cNvPr id="4" name="Line 6"/>
          <p:cNvSpPr>
            <a:spLocks noChangeShapeType="1"/>
          </p:cNvSpPr>
          <p:nvPr/>
        </p:nvSpPr>
        <p:spPr bwMode="auto">
          <a:xfrm flipH="1">
            <a:off x="1979712" y="7461448"/>
            <a:ext cx="1728192" cy="0"/>
          </a:xfrm>
          <a:prstGeom prst="line">
            <a:avLst/>
          </a:prstGeom>
          <a:noFill/>
          <a:ln w="57150" cmpd="sng">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2400">
              <a:solidFill>
                <a:srgbClr val="000000"/>
              </a:solidFill>
            </a:endParaRPr>
          </a:p>
        </p:txBody>
      </p:sp>
      <p:sp>
        <p:nvSpPr>
          <p:cNvPr id="5" name="Line 6"/>
          <p:cNvSpPr>
            <a:spLocks noChangeShapeType="1"/>
          </p:cNvSpPr>
          <p:nvPr/>
        </p:nvSpPr>
        <p:spPr bwMode="auto">
          <a:xfrm>
            <a:off x="1872208" y="1052736"/>
            <a:ext cx="1907704" cy="0"/>
          </a:xfrm>
          <a:prstGeom prst="line">
            <a:avLst/>
          </a:prstGeom>
          <a:noFill/>
          <a:ln w="57150" cmpd="sng">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2400">
              <a:solidFill>
                <a:srgbClr val="000000"/>
              </a:solidFill>
            </a:endParaRPr>
          </a:p>
        </p:txBody>
      </p:sp>
      <p:sp>
        <p:nvSpPr>
          <p:cNvPr id="6" name="Line 6"/>
          <p:cNvSpPr>
            <a:spLocks noChangeShapeType="1"/>
          </p:cNvSpPr>
          <p:nvPr/>
        </p:nvSpPr>
        <p:spPr bwMode="auto">
          <a:xfrm>
            <a:off x="1763688" y="4653136"/>
            <a:ext cx="1907704" cy="0"/>
          </a:xfrm>
          <a:prstGeom prst="line">
            <a:avLst/>
          </a:prstGeom>
          <a:noFill/>
          <a:ln w="57150" cmpd="sng">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2400">
              <a:solidFill>
                <a:srgbClr val="000000"/>
              </a:solidFill>
            </a:endParaRPr>
          </a:p>
        </p:txBody>
      </p:sp>
      <p:sp>
        <p:nvSpPr>
          <p:cNvPr id="7" name="Line 6"/>
          <p:cNvSpPr>
            <a:spLocks noChangeShapeType="1"/>
          </p:cNvSpPr>
          <p:nvPr/>
        </p:nvSpPr>
        <p:spPr bwMode="auto">
          <a:xfrm>
            <a:off x="1907704" y="1268760"/>
            <a:ext cx="1800200" cy="3096344"/>
          </a:xfrm>
          <a:prstGeom prst="line">
            <a:avLst/>
          </a:prstGeom>
          <a:noFill/>
          <a:ln w="57150" cmpd="sng">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2400">
              <a:solidFill>
                <a:srgbClr val="000000"/>
              </a:solidFill>
            </a:endParaRPr>
          </a:p>
        </p:txBody>
      </p:sp>
      <p:sp>
        <p:nvSpPr>
          <p:cNvPr id="9" name="CasellaDiTesto 8"/>
          <p:cNvSpPr txBox="1"/>
          <p:nvPr/>
        </p:nvSpPr>
        <p:spPr>
          <a:xfrm>
            <a:off x="3275856" y="3212976"/>
            <a:ext cx="8136904" cy="584776"/>
          </a:xfrm>
          <a:prstGeom prst="rect">
            <a:avLst/>
          </a:prstGeom>
          <a:noFill/>
        </p:spPr>
        <p:txBody>
          <a:bodyPr wrap="square" rtlCol="0">
            <a:spAutoFit/>
          </a:bodyPr>
          <a:lstStyle/>
          <a:p>
            <a:r>
              <a:rPr lang="en-GB" sz="3200">
                <a:latin typeface="Calibri"/>
                <a:cs typeface="Calibri"/>
              </a:rPr>
              <a:t>produzione di SUV diesel</a:t>
            </a:r>
          </a:p>
        </p:txBody>
      </p:sp>
      <p:sp>
        <p:nvSpPr>
          <p:cNvPr id="10" name="CasellaDiTesto 9"/>
          <p:cNvSpPr txBox="1"/>
          <p:nvPr/>
        </p:nvSpPr>
        <p:spPr>
          <a:xfrm>
            <a:off x="3203848" y="1844824"/>
            <a:ext cx="8136904" cy="584776"/>
          </a:xfrm>
          <a:prstGeom prst="rect">
            <a:avLst/>
          </a:prstGeom>
          <a:noFill/>
        </p:spPr>
        <p:txBody>
          <a:bodyPr wrap="square" rtlCol="0">
            <a:spAutoFit/>
          </a:bodyPr>
          <a:lstStyle/>
          <a:p>
            <a:r>
              <a:rPr lang="en-GB" sz="3200">
                <a:latin typeface="Calibri"/>
                <a:cs typeface="Calibri"/>
              </a:rPr>
              <a:t>auto elettriche private</a:t>
            </a:r>
          </a:p>
        </p:txBody>
      </p:sp>
      <p:sp>
        <p:nvSpPr>
          <p:cNvPr id="8" name="CasellaDiTesto 7"/>
          <p:cNvSpPr txBox="1"/>
          <p:nvPr/>
        </p:nvSpPr>
        <p:spPr>
          <a:xfrm>
            <a:off x="108520" y="5517232"/>
            <a:ext cx="8927976" cy="1200329"/>
          </a:xfrm>
          <a:prstGeom prst="rect">
            <a:avLst/>
          </a:prstGeom>
          <a:noFill/>
          <a:ln w="57150" cmpd="sng">
            <a:solidFill>
              <a:srgbClr val="FF0000"/>
            </a:solidFill>
          </a:ln>
        </p:spPr>
        <p:txBody>
          <a:bodyPr wrap="square" rtlCol="0">
            <a:spAutoFit/>
          </a:bodyPr>
          <a:lstStyle/>
          <a:p>
            <a:r>
              <a:rPr lang="en-GB">
                <a:latin typeface="Calibri"/>
                <a:cs typeface="Calibri"/>
              </a:rPr>
              <a:t>Prima di emanare provvedimenti, di prendere  decisioni, bisogna ragionare su questo schema</a:t>
            </a:r>
          </a:p>
        </p:txBody>
      </p:sp>
    </p:spTree>
    <p:extLst>
      <p:ext uri="{BB962C8B-B14F-4D97-AF65-F5344CB8AC3E}">
        <p14:creationId xmlns:p14="http://schemas.microsoft.com/office/powerpoint/2010/main" val="706641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p:bldP spid="10"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6543514" y="535510"/>
            <a:ext cx="2526846" cy="1642450"/>
          </a:xfrm>
          <a:prstGeom prst="rect">
            <a:avLst/>
          </a:prstGeom>
        </p:spPr>
      </p:pic>
      <p:pic>
        <p:nvPicPr>
          <p:cNvPr id="12" name="Immagin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67315" y="2344336"/>
            <a:ext cx="3025536" cy="205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14"/>
          <p:cNvPicPr>
            <a:picLocks noChangeAspect="1"/>
          </p:cNvPicPr>
          <p:nvPr/>
        </p:nvPicPr>
        <p:blipFill>
          <a:blip r:embed="rId5"/>
          <a:stretch>
            <a:fillRect/>
          </a:stretch>
        </p:blipFill>
        <p:spPr>
          <a:xfrm>
            <a:off x="4186060" y="547025"/>
            <a:ext cx="2312470" cy="1572480"/>
          </a:xfrm>
          <a:prstGeom prst="rect">
            <a:avLst/>
          </a:prstGeom>
        </p:spPr>
      </p:pic>
      <p:pic>
        <p:nvPicPr>
          <p:cNvPr id="16" name="Immagine 15"/>
          <p:cNvPicPr>
            <a:picLocks noChangeAspect="1"/>
          </p:cNvPicPr>
          <p:nvPr/>
        </p:nvPicPr>
        <p:blipFill>
          <a:blip r:embed="rId6"/>
          <a:stretch>
            <a:fillRect/>
          </a:stretch>
        </p:blipFill>
        <p:spPr>
          <a:xfrm>
            <a:off x="6595952" y="2437847"/>
            <a:ext cx="2548048" cy="1766647"/>
          </a:xfrm>
          <a:prstGeom prst="rect">
            <a:avLst/>
          </a:prstGeom>
        </p:spPr>
      </p:pic>
      <p:pic>
        <p:nvPicPr>
          <p:cNvPr id="18" name="Immagin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496" y="1844824"/>
            <a:ext cx="3702532" cy="26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magine 18" descr="Schermata 2015-05-07 a 09.30.25.png"/>
          <p:cNvPicPr>
            <a:picLocks noChangeAspect="1"/>
          </p:cNvPicPr>
          <p:nvPr/>
        </p:nvPicPr>
        <p:blipFill>
          <a:blip r:embed="rId8"/>
          <a:stretch>
            <a:fillRect/>
          </a:stretch>
        </p:blipFill>
        <p:spPr>
          <a:xfrm>
            <a:off x="-851233" y="616048"/>
            <a:ext cx="4487129" cy="1572480"/>
          </a:xfrm>
          <a:prstGeom prst="rect">
            <a:avLst/>
          </a:prstGeom>
        </p:spPr>
      </p:pic>
      <p:sp>
        <p:nvSpPr>
          <p:cNvPr id="21" name="Rettangolo 12"/>
          <p:cNvSpPr>
            <a:spLocks noChangeArrowheads="1"/>
          </p:cNvSpPr>
          <p:nvPr/>
        </p:nvSpPr>
        <p:spPr bwMode="auto">
          <a:xfrm>
            <a:off x="-756592" y="-128156"/>
            <a:ext cx="9144000" cy="584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3200" b="1" dirty="0" smtClean="0">
                <a:solidFill>
                  <a:srgbClr val="000000"/>
                </a:solidFill>
              </a:rPr>
              <a:t>           </a:t>
            </a:r>
            <a:r>
              <a:rPr lang="it-IT" sz="3200" b="1" dirty="0" smtClean="0">
                <a:solidFill>
                  <a:srgbClr val="000000"/>
                </a:solidFill>
                <a:latin typeface="Calibri"/>
                <a:cs typeface="Calibri"/>
              </a:rPr>
              <a:t>Mobilità elettrica</a:t>
            </a:r>
            <a:endParaRPr lang="it-IT" sz="2000" dirty="0">
              <a:solidFill>
                <a:srgbClr val="000000"/>
              </a:solidFill>
              <a:latin typeface="Calibri"/>
              <a:cs typeface="Calibri"/>
            </a:endParaRPr>
          </a:p>
        </p:txBody>
      </p:sp>
      <p:sp>
        <p:nvSpPr>
          <p:cNvPr id="2" name="CasellaDiTesto 1"/>
          <p:cNvSpPr txBox="1"/>
          <p:nvPr/>
        </p:nvSpPr>
        <p:spPr>
          <a:xfrm>
            <a:off x="1115616" y="1268760"/>
            <a:ext cx="6179314" cy="461665"/>
          </a:xfrm>
          <a:prstGeom prst="rect">
            <a:avLst/>
          </a:prstGeom>
          <a:solidFill>
            <a:schemeClr val="bg1">
              <a:alpha val="64000"/>
            </a:schemeClr>
          </a:solidFill>
          <a:ln w="28575" cmpd="sng">
            <a:solidFill>
              <a:srgbClr val="0000FF"/>
            </a:solidFill>
          </a:ln>
        </p:spPr>
        <p:txBody>
          <a:bodyPr wrap="square" rtlCol="0">
            <a:spAutoFit/>
          </a:bodyPr>
          <a:lstStyle/>
          <a:p>
            <a:pPr algn="ctr"/>
            <a:r>
              <a:rPr lang="it-IT" sz="2400" dirty="0" smtClean="0">
                <a:solidFill>
                  <a:srgbClr val="FF0000"/>
                </a:solidFill>
                <a:latin typeface="Calibri"/>
                <a:cs typeface="Calibri"/>
              </a:rPr>
              <a:t>Rete elettrica</a:t>
            </a:r>
            <a:endParaRPr lang="it-IT" sz="2400" dirty="0">
              <a:solidFill>
                <a:srgbClr val="FF0000"/>
              </a:solidFill>
              <a:latin typeface="Calibri"/>
              <a:cs typeface="Calibri"/>
            </a:endParaRPr>
          </a:p>
        </p:txBody>
      </p:sp>
      <p:sp>
        <p:nvSpPr>
          <p:cNvPr id="13" name="CasellaDiTesto 12"/>
          <p:cNvSpPr txBox="1"/>
          <p:nvPr/>
        </p:nvSpPr>
        <p:spPr>
          <a:xfrm>
            <a:off x="1043608" y="3255367"/>
            <a:ext cx="6179314" cy="461665"/>
          </a:xfrm>
          <a:prstGeom prst="rect">
            <a:avLst/>
          </a:prstGeom>
          <a:solidFill>
            <a:schemeClr val="bg1">
              <a:alpha val="64000"/>
            </a:schemeClr>
          </a:solidFill>
          <a:ln w="28575" cmpd="sng">
            <a:solidFill>
              <a:srgbClr val="0000FF"/>
            </a:solidFill>
          </a:ln>
        </p:spPr>
        <p:txBody>
          <a:bodyPr wrap="square" rtlCol="0">
            <a:spAutoFit/>
          </a:bodyPr>
          <a:lstStyle/>
          <a:p>
            <a:pPr algn="ctr"/>
            <a:r>
              <a:rPr lang="it-IT" sz="2400" dirty="0">
                <a:solidFill>
                  <a:srgbClr val="FF0000"/>
                </a:solidFill>
                <a:latin typeface="Calibri"/>
                <a:cs typeface="Calibri"/>
              </a:rPr>
              <a:t>B</a:t>
            </a:r>
            <a:r>
              <a:rPr lang="it-IT" sz="2400" dirty="0" smtClean="0">
                <a:solidFill>
                  <a:srgbClr val="FF0000"/>
                </a:solidFill>
                <a:latin typeface="Calibri"/>
                <a:cs typeface="Calibri"/>
              </a:rPr>
              <a:t>atterie</a:t>
            </a:r>
            <a:endParaRPr lang="it-IT" sz="2400" dirty="0">
              <a:solidFill>
                <a:srgbClr val="FF0000"/>
              </a:solidFill>
              <a:latin typeface="Calibri"/>
              <a:cs typeface="Calibri"/>
            </a:endParaRPr>
          </a:p>
        </p:txBody>
      </p:sp>
      <p:pic>
        <p:nvPicPr>
          <p:cNvPr id="28" name="Immagine 27" descr="Schermata 2018-09-19 alle 21.58.2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5979" y="4149079"/>
            <a:ext cx="7458099" cy="4104457"/>
          </a:xfrm>
          <a:prstGeom prst="rect">
            <a:avLst/>
          </a:prstGeom>
        </p:spPr>
      </p:pic>
      <p:pic>
        <p:nvPicPr>
          <p:cNvPr id="29" name="Immagine 28" descr="aere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6076" y="4221088"/>
            <a:ext cx="4193868" cy="2592288"/>
          </a:xfrm>
          <a:prstGeom prst="rect">
            <a:avLst/>
          </a:prstGeom>
        </p:spPr>
      </p:pic>
      <p:sp>
        <p:nvSpPr>
          <p:cNvPr id="30" name="CasellaDiTesto 29"/>
          <p:cNvSpPr txBox="1"/>
          <p:nvPr/>
        </p:nvSpPr>
        <p:spPr>
          <a:xfrm>
            <a:off x="1273006" y="4941168"/>
            <a:ext cx="6179314" cy="1200328"/>
          </a:xfrm>
          <a:prstGeom prst="rect">
            <a:avLst/>
          </a:prstGeom>
          <a:solidFill>
            <a:schemeClr val="bg1">
              <a:alpha val="64000"/>
            </a:schemeClr>
          </a:solidFill>
          <a:ln w="28575" cmpd="sng">
            <a:solidFill>
              <a:srgbClr val="0000FF"/>
            </a:solidFill>
          </a:ln>
        </p:spPr>
        <p:txBody>
          <a:bodyPr wrap="square" rtlCol="0">
            <a:spAutoFit/>
          </a:bodyPr>
          <a:lstStyle/>
          <a:p>
            <a:pPr algn="ctr"/>
            <a:r>
              <a:rPr lang="it-IT" sz="2400" dirty="0" smtClean="0">
                <a:solidFill>
                  <a:srgbClr val="FF0000"/>
                </a:solidFill>
                <a:latin typeface="Calibri"/>
                <a:cs typeface="Calibri"/>
              </a:rPr>
              <a:t> </a:t>
            </a:r>
            <a:endParaRPr lang="it-IT" sz="2400" dirty="0">
              <a:solidFill>
                <a:srgbClr val="FF0000"/>
              </a:solidFill>
              <a:latin typeface="Calibri"/>
              <a:cs typeface="Calibri"/>
            </a:endParaRPr>
          </a:p>
          <a:p>
            <a:pPr algn="ctr"/>
            <a:r>
              <a:rPr lang="it-IT" sz="2400" dirty="0" smtClean="0">
                <a:solidFill>
                  <a:srgbClr val="FF0000"/>
                </a:solidFill>
                <a:latin typeface="Calibri"/>
                <a:cs typeface="Calibri"/>
              </a:rPr>
              <a:t>Batterie o idrogeno</a:t>
            </a:r>
          </a:p>
          <a:p>
            <a:pPr algn="ctr"/>
            <a:endParaRPr lang="it-IT" sz="2400" dirty="0" smtClean="0">
              <a:solidFill>
                <a:srgbClr val="FF0000"/>
              </a:solidFill>
              <a:latin typeface="Calibri"/>
              <a:cs typeface="Calibri"/>
            </a:endParaRPr>
          </a:p>
        </p:txBody>
      </p:sp>
    </p:spTree>
    <p:extLst>
      <p:ext uri="{BB962C8B-B14F-4D97-AF65-F5344CB8AC3E}">
        <p14:creationId xmlns:p14="http://schemas.microsoft.com/office/powerpoint/2010/main" val="3346446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dissolve">
                                      <p:cBhvr>
                                        <p:cTn id="41" dur="500"/>
                                        <p:tgtEl>
                                          <p:spTgt spid="28"/>
                                        </p:tgtEl>
                                      </p:cBhvr>
                                    </p:animEffect>
                                  </p:childTnLst>
                                </p:cTn>
                              </p:par>
                              <p:par>
                                <p:cTn id="42" presetID="9"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ssolv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dissolve">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156162" y="5490135"/>
            <a:ext cx="184666" cy="646331"/>
          </a:xfrm>
          <a:prstGeom prst="rect">
            <a:avLst/>
          </a:prstGeom>
          <a:noFill/>
        </p:spPr>
        <p:txBody>
          <a:bodyPr wrap="none" rtlCol="0">
            <a:spAutoFit/>
          </a:bodyPr>
          <a:lstStyle/>
          <a:p>
            <a:endParaRPr lang="en-GB"/>
          </a:p>
        </p:txBody>
      </p:sp>
      <p:pic>
        <p:nvPicPr>
          <p:cNvPr id="4" name="Immagine 3" descr="20201006_1459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
        <p:nvSpPr>
          <p:cNvPr id="5" name="CasellaDiTesto 4"/>
          <p:cNvSpPr txBox="1"/>
          <p:nvPr/>
        </p:nvSpPr>
        <p:spPr>
          <a:xfrm>
            <a:off x="3275856" y="44624"/>
            <a:ext cx="5032660" cy="646331"/>
          </a:xfrm>
          <a:prstGeom prst="rect">
            <a:avLst/>
          </a:prstGeom>
          <a:noFill/>
        </p:spPr>
        <p:txBody>
          <a:bodyPr wrap="square" rtlCol="0">
            <a:spAutoFit/>
          </a:bodyPr>
          <a:lstStyle/>
          <a:p>
            <a:r>
              <a:rPr lang="en-GB">
                <a:solidFill>
                  <a:srgbClr val="FF0000"/>
                </a:solidFill>
                <a:latin typeface="Calibri"/>
                <a:cs typeface="Calibri"/>
              </a:rPr>
              <a:t>Settembre 2020</a:t>
            </a:r>
          </a:p>
        </p:txBody>
      </p:sp>
    </p:spTree>
    <p:extLst>
      <p:ext uri="{BB962C8B-B14F-4D97-AF65-F5344CB8AC3E}">
        <p14:creationId xmlns:p14="http://schemas.microsoft.com/office/powerpoint/2010/main" val="377879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83568" y="2272804"/>
            <a:ext cx="8280920" cy="2308324"/>
          </a:xfrm>
          <a:prstGeom prst="rect">
            <a:avLst/>
          </a:prstGeom>
          <a:noFill/>
        </p:spPr>
        <p:txBody>
          <a:bodyPr wrap="square" rtlCol="0">
            <a:spAutoFit/>
          </a:bodyPr>
          <a:lstStyle/>
          <a:p>
            <a:pPr algn="ctr"/>
            <a:r>
              <a:rPr lang="it-IT" sz="7200" dirty="0" smtClean="0">
                <a:solidFill>
                  <a:srgbClr val="FF0000"/>
                </a:solidFill>
                <a:latin typeface="Calibri"/>
                <a:cs typeface="Calibri"/>
              </a:rPr>
              <a:t>Il limite: </a:t>
            </a:r>
          </a:p>
          <a:p>
            <a:pPr algn="ctr"/>
            <a:r>
              <a:rPr lang="it-IT" sz="7200" dirty="0" smtClean="0">
                <a:solidFill>
                  <a:srgbClr val="FF0000"/>
                </a:solidFill>
                <a:latin typeface="Calibri"/>
                <a:cs typeface="Calibri"/>
              </a:rPr>
              <a:t>le risorse della Terra</a:t>
            </a:r>
            <a:endParaRPr lang="it-IT" sz="7200" dirty="0">
              <a:solidFill>
                <a:srgbClr val="FF0000"/>
              </a:solidFill>
              <a:latin typeface="Calibri"/>
              <a:cs typeface="Calibri"/>
            </a:endParaRPr>
          </a:p>
        </p:txBody>
      </p:sp>
    </p:spTree>
    <p:extLst>
      <p:ext uri="{BB962C8B-B14F-4D97-AF65-F5344CB8AC3E}">
        <p14:creationId xmlns:p14="http://schemas.microsoft.com/office/powerpoint/2010/main" val="24697386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3"/>
          <p:cNvSpPr txBox="1">
            <a:spLocks noChangeArrowheads="1"/>
          </p:cNvSpPr>
          <p:nvPr/>
        </p:nvSpPr>
        <p:spPr bwMode="auto">
          <a:xfrm>
            <a:off x="5354638" y="1773238"/>
            <a:ext cx="27987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it-IT" sz="2800" smtClean="0">
                <a:solidFill>
                  <a:srgbClr val="000000"/>
                </a:solidFill>
                <a:ea typeface="ＭＳ Ｐゴシック" charset="0"/>
                <a:cs typeface="ＭＳ Ｐゴシック" charset="0"/>
              </a:rPr>
              <a:t>elettricità, calore</a:t>
            </a:r>
          </a:p>
          <a:p>
            <a:pPr algn="ctr" eaLnBrk="1" hangingPunct="1"/>
            <a:r>
              <a:rPr lang="it-IT" sz="2800" smtClean="0">
                <a:solidFill>
                  <a:srgbClr val="000000"/>
                </a:solidFill>
                <a:ea typeface="ＭＳ Ｐゴシック" charset="0"/>
                <a:cs typeface="ＭＳ Ｐゴシック" charset="0"/>
              </a:rPr>
              <a:t>combustibili</a:t>
            </a:r>
          </a:p>
        </p:txBody>
      </p:sp>
      <p:sp>
        <p:nvSpPr>
          <p:cNvPr id="179202" name="Text Box 8"/>
          <p:cNvSpPr txBox="1">
            <a:spLocks noChangeArrowheads="1"/>
          </p:cNvSpPr>
          <p:nvPr/>
        </p:nvSpPr>
        <p:spPr bwMode="auto">
          <a:xfrm>
            <a:off x="14288" y="2041525"/>
            <a:ext cx="320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it-IT" sz="2800" smtClean="0">
                <a:solidFill>
                  <a:srgbClr val="008000"/>
                </a:solidFill>
                <a:ea typeface="ＭＳ Ｐゴシック" charset="0"/>
                <a:cs typeface="ＭＳ Ｐゴシック" charset="0"/>
              </a:rPr>
              <a:t>sole, vento, acqua</a:t>
            </a:r>
            <a:endParaRPr lang="it-IT" sz="1100" b="1" smtClean="0">
              <a:solidFill>
                <a:srgbClr val="008000"/>
              </a:solidFill>
              <a:ea typeface="ＭＳ Ｐゴシック" charset="0"/>
              <a:cs typeface="ＭＳ Ｐゴシック" charset="0"/>
            </a:endParaRPr>
          </a:p>
        </p:txBody>
      </p:sp>
      <p:sp>
        <p:nvSpPr>
          <p:cNvPr id="179203" name="Text Box 10"/>
          <p:cNvSpPr txBox="1">
            <a:spLocks noChangeArrowheads="1"/>
          </p:cNvSpPr>
          <p:nvPr/>
        </p:nvSpPr>
        <p:spPr bwMode="auto">
          <a:xfrm>
            <a:off x="-323850" y="188913"/>
            <a:ext cx="36718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it-IT" sz="2800" smtClean="0">
                <a:solidFill>
                  <a:srgbClr val="008000"/>
                </a:solidFill>
                <a:ea typeface="ＭＳ Ｐゴシック" charset="0"/>
                <a:cs typeface="ＭＳ Ｐゴシック" charset="0"/>
              </a:rPr>
              <a:t>energie primarie </a:t>
            </a:r>
          </a:p>
          <a:p>
            <a:pPr algn="ctr" eaLnBrk="1" hangingPunct="1"/>
            <a:r>
              <a:rPr lang="it-IT" sz="2800" smtClean="0">
                <a:solidFill>
                  <a:srgbClr val="008000"/>
                </a:solidFill>
                <a:ea typeface="ＭＳ Ｐゴシック" charset="0"/>
                <a:cs typeface="ＭＳ Ｐゴシック" charset="0"/>
              </a:rPr>
              <a:t>rinnovabili</a:t>
            </a:r>
          </a:p>
        </p:txBody>
      </p:sp>
      <p:cxnSp>
        <p:nvCxnSpPr>
          <p:cNvPr id="11" name="Connettore 2 10"/>
          <p:cNvCxnSpPr/>
          <p:nvPr/>
        </p:nvCxnSpPr>
        <p:spPr>
          <a:xfrm>
            <a:off x="3657600" y="2332038"/>
            <a:ext cx="1109663" cy="17462"/>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79205" name="Text Box 10"/>
          <p:cNvSpPr txBox="1">
            <a:spLocks noChangeArrowheads="1"/>
          </p:cNvSpPr>
          <p:nvPr/>
        </p:nvSpPr>
        <p:spPr bwMode="auto">
          <a:xfrm>
            <a:off x="5435600" y="188913"/>
            <a:ext cx="22002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it-IT" sz="2800" smtClean="0">
                <a:solidFill>
                  <a:srgbClr val="000000"/>
                </a:solidFill>
                <a:ea typeface="ＭＳ Ｐゴシック" charset="0"/>
                <a:cs typeface="ＭＳ Ｐゴシック" charset="0"/>
              </a:rPr>
              <a:t>energia</a:t>
            </a:r>
          </a:p>
          <a:p>
            <a:pPr algn="ctr" eaLnBrk="1" hangingPunct="1"/>
            <a:r>
              <a:rPr lang="it-IT" sz="2800" smtClean="0">
                <a:solidFill>
                  <a:srgbClr val="000000"/>
                </a:solidFill>
                <a:ea typeface="ＭＳ Ｐゴシック" charset="0"/>
                <a:cs typeface="ＭＳ Ｐゴシック" charset="0"/>
              </a:rPr>
              <a:t> per usi finali</a:t>
            </a:r>
          </a:p>
        </p:txBody>
      </p:sp>
      <p:sp>
        <p:nvSpPr>
          <p:cNvPr id="15" name="Text Box 2"/>
          <p:cNvSpPr txBox="1">
            <a:spLocks noChangeArrowheads="1"/>
          </p:cNvSpPr>
          <p:nvPr/>
        </p:nvSpPr>
        <p:spPr bwMode="auto">
          <a:xfrm>
            <a:off x="-187325" y="3581400"/>
            <a:ext cx="9296400"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it-IT" sz="2800" smtClean="0">
                <a:solidFill>
                  <a:srgbClr val="FF0000"/>
                </a:solidFill>
                <a:ea typeface="ＭＳ Ｐゴシック" charset="0"/>
                <a:cs typeface="ＭＳ Ｐゴシック" charset="0"/>
              </a:rPr>
              <a:t>dispositivi, congegni, apparati</a:t>
            </a:r>
            <a:endParaRPr lang="it-IT" sz="2800" smtClean="0">
              <a:solidFill>
                <a:srgbClr val="000000"/>
              </a:solidFill>
              <a:ea typeface="ＭＳ Ｐゴシック" charset="0"/>
              <a:cs typeface="ＭＳ Ｐゴシック" charset="0"/>
            </a:endParaRPr>
          </a:p>
          <a:p>
            <a:pPr algn="ctr"/>
            <a:r>
              <a:rPr lang="it-IT" sz="2800" smtClean="0">
                <a:solidFill>
                  <a:srgbClr val="000000"/>
                </a:solidFill>
                <a:ea typeface="ＭＳ Ｐゴシック" charset="0"/>
                <a:cs typeface="ＭＳ Ｐゴシック" charset="0"/>
              </a:rPr>
              <a:t> </a:t>
            </a:r>
            <a:r>
              <a:rPr lang="it-IT" smtClean="0">
                <a:solidFill>
                  <a:srgbClr val="000000"/>
                </a:solidFill>
                <a:ea typeface="ＭＳ Ｐゴシック" charset="0"/>
                <a:cs typeface="ＭＳ Ｐゴシック" charset="0"/>
              </a:rPr>
              <a:t>(celle FV, pale eoliche, dighe, fuel cells ecc.)</a:t>
            </a:r>
            <a:endParaRPr lang="it-IT" altLang="ja-JP" smtClean="0">
              <a:solidFill>
                <a:srgbClr val="000000"/>
              </a:solidFill>
              <a:cs typeface="Arial" charset="0"/>
            </a:endParaRPr>
          </a:p>
        </p:txBody>
      </p:sp>
      <p:cxnSp>
        <p:nvCxnSpPr>
          <p:cNvPr id="24" name="Connettore 1 23"/>
          <p:cNvCxnSpPr/>
          <p:nvPr/>
        </p:nvCxnSpPr>
        <p:spPr>
          <a:xfrm>
            <a:off x="1403350" y="1146175"/>
            <a:ext cx="12700" cy="914400"/>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Connettore 1 24"/>
          <p:cNvCxnSpPr/>
          <p:nvPr/>
        </p:nvCxnSpPr>
        <p:spPr>
          <a:xfrm>
            <a:off x="6443663" y="1125538"/>
            <a:ext cx="0" cy="790575"/>
          </a:xfrm>
          <a:prstGeom prst="line">
            <a:avLst/>
          </a:prstGeom>
          <a:ln w="381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 name="Text Box 2"/>
          <p:cNvSpPr txBox="1">
            <a:spLocks noChangeArrowheads="1"/>
          </p:cNvSpPr>
          <p:nvPr/>
        </p:nvSpPr>
        <p:spPr bwMode="auto">
          <a:xfrm>
            <a:off x="1752600" y="5572125"/>
            <a:ext cx="5257800" cy="94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it-IT" sz="2800" smtClean="0">
                <a:solidFill>
                  <a:srgbClr val="191966"/>
                </a:solidFill>
                <a:ea typeface="ＭＳ Ｐゴシック" charset="0"/>
                <a:cs typeface="ＭＳ Ｐゴシック" charset="0"/>
              </a:rPr>
              <a:t>metalli e altri materiali</a:t>
            </a:r>
          </a:p>
          <a:p>
            <a:pPr algn="ctr"/>
            <a:r>
              <a:rPr lang="it-IT" sz="2800" smtClean="0">
                <a:solidFill>
                  <a:srgbClr val="191966"/>
                </a:solidFill>
                <a:ea typeface="ＭＳ Ｐゴシック" charset="0"/>
                <a:cs typeface="ＭＳ Ｐゴシック" charset="0"/>
              </a:rPr>
              <a:t>che si trovano sulla Terra</a:t>
            </a:r>
            <a:endParaRPr lang="it-IT" altLang="ja-JP" sz="2800" smtClean="0">
              <a:solidFill>
                <a:srgbClr val="191966"/>
              </a:solidFill>
              <a:cs typeface="Arial" charset="0"/>
            </a:endParaRPr>
          </a:p>
        </p:txBody>
      </p:sp>
      <p:cxnSp>
        <p:nvCxnSpPr>
          <p:cNvPr id="30" name="Connettore 2 29"/>
          <p:cNvCxnSpPr/>
          <p:nvPr/>
        </p:nvCxnSpPr>
        <p:spPr>
          <a:xfrm rot="16200000" flipV="1">
            <a:off x="3649662" y="3167063"/>
            <a:ext cx="942975" cy="12700"/>
          </a:xfrm>
          <a:prstGeom prst="straightConnector1">
            <a:avLst/>
          </a:prstGeom>
          <a:ln w="381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4" name="Connettore 2 33"/>
          <p:cNvCxnSpPr/>
          <p:nvPr/>
        </p:nvCxnSpPr>
        <p:spPr>
          <a:xfrm rot="16200000" flipV="1">
            <a:off x="3636962" y="5113338"/>
            <a:ext cx="942975" cy="12700"/>
          </a:xfrm>
          <a:prstGeom prst="straightConnector1">
            <a:avLst/>
          </a:prstGeom>
          <a:ln w="381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6" name="Oval 4"/>
          <p:cNvSpPr>
            <a:spLocks noChangeArrowheads="1"/>
          </p:cNvSpPr>
          <p:nvPr/>
        </p:nvSpPr>
        <p:spPr bwMode="auto">
          <a:xfrm rot="5400000">
            <a:off x="5652294" y="5733256"/>
            <a:ext cx="719138" cy="1152525"/>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smtClean="0">
              <a:solidFill>
                <a:srgbClr val="000000"/>
              </a:solidFill>
              <a:latin typeface="Arial" charset="0"/>
              <a:ea typeface="MS PGothic" charset="0"/>
              <a:cs typeface="MS PGothic" charset="0"/>
            </a:endParaRPr>
          </a:p>
        </p:txBody>
      </p:sp>
      <p:sp>
        <p:nvSpPr>
          <p:cNvPr id="179213" name="CasellaDiTesto 1"/>
          <p:cNvSpPr txBox="1">
            <a:spLocks noChangeArrowheads="1"/>
          </p:cNvSpPr>
          <p:nvPr/>
        </p:nvSpPr>
        <p:spPr bwMode="auto">
          <a:xfrm>
            <a:off x="323850" y="1322388"/>
            <a:ext cx="3311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it-IT" sz="2800" smtClean="0">
                <a:solidFill>
                  <a:srgbClr val="FF0000"/>
                </a:solidFill>
                <a:latin typeface="Calibri" charset="0"/>
                <a:ea typeface="ＭＳ Ｐゴシック" charset="0"/>
              </a:rPr>
              <a:t>molto   abbondanti</a:t>
            </a:r>
          </a:p>
        </p:txBody>
      </p:sp>
      <p:sp>
        <p:nvSpPr>
          <p:cNvPr id="8" name="CasellaDiTesto 7"/>
          <p:cNvSpPr txBox="1">
            <a:spLocks noChangeArrowheads="1"/>
          </p:cNvSpPr>
          <p:nvPr/>
        </p:nvSpPr>
        <p:spPr bwMode="auto">
          <a:xfrm>
            <a:off x="3563938" y="-171450"/>
            <a:ext cx="5111750" cy="2862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endParaRPr lang="it-IT" smtClean="0">
              <a:solidFill>
                <a:srgbClr val="000000"/>
              </a:solidFill>
              <a:latin typeface="Times New Roman" charset="0"/>
              <a:ea typeface="ＭＳ Ｐゴシック" charset="0"/>
              <a:cs typeface="ＭＳ Ｐゴシック" charset="0"/>
            </a:endParaRPr>
          </a:p>
          <a:p>
            <a:pPr eaLnBrk="1" hangingPunct="1"/>
            <a:endParaRPr lang="it-IT" smtClean="0">
              <a:solidFill>
                <a:srgbClr val="000000"/>
              </a:solidFill>
              <a:latin typeface="Times New Roman" charset="0"/>
              <a:ea typeface="ＭＳ Ｐゴシック" charset="0"/>
              <a:cs typeface="ＭＳ Ｐゴシック" charset="0"/>
            </a:endParaRPr>
          </a:p>
          <a:p>
            <a:pPr eaLnBrk="1" hangingPunct="1"/>
            <a:endParaRPr lang="it-IT" smtClean="0">
              <a:solidFill>
                <a:srgbClr val="000000"/>
              </a:solidFill>
              <a:latin typeface="Times New Roman" charset="0"/>
              <a:ea typeface="ＭＳ Ｐゴシック" charset="0"/>
              <a:cs typeface="ＭＳ Ｐゴシック" charset="0"/>
            </a:endParaRPr>
          </a:p>
          <a:p>
            <a:pPr eaLnBrk="1" hangingPunct="1"/>
            <a:endParaRPr lang="it-IT" smtClean="0">
              <a:solidFill>
                <a:srgbClr val="000000"/>
              </a:solidFill>
              <a:latin typeface="Times New Roman" charset="0"/>
              <a:ea typeface="ＭＳ Ｐゴシック" charset="0"/>
              <a:cs typeface="ＭＳ Ｐゴシック" charset="0"/>
            </a:endParaRPr>
          </a:p>
          <a:p>
            <a:pPr eaLnBrk="1" hangingPunct="1"/>
            <a:endParaRPr lang="it-IT" smtClean="0">
              <a:solidFill>
                <a:srgbClr val="000000"/>
              </a:solidFill>
              <a:latin typeface="Times New Roman" charset="0"/>
              <a:ea typeface="ＭＳ Ｐゴシック" charset="0"/>
              <a:cs typeface="ＭＳ Ｐゴシック" charset="0"/>
            </a:endParaRPr>
          </a:p>
        </p:txBody>
      </p:sp>
      <p:pic>
        <p:nvPicPr>
          <p:cNvPr id="17"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875" y="92075"/>
            <a:ext cx="1957388"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0100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par>
                          <p:cTn id="25" fill="hold" nodeType="afterGroup">
                            <p:stCondLst>
                              <p:cond delay="0"/>
                            </p:stCondLst>
                            <p:childTnLst>
                              <p:par>
                                <p:cTn id="26" presetID="10"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9" grpId="0" animBg="1"/>
      <p:bldP spid="16"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620713"/>
            <a:ext cx="7818437"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539552" y="-27384"/>
            <a:ext cx="7776864" cy="1077218"/>
          </a:xfrm>
          <a:prstGeom prst="rect">
            <a:avLst/>
          </a:prstGeom>
          <a:solidFill>
            <a:srgbClr val="FFFF00"/>
          </a:solidFill>
          <a:ln w="76200" cmpd="sng">
            <a:noFill/>
            <a:miter lim="800000"/>
            <a:headEnd/>
            <a:tailEnd/>
          </a:ln>
          <a:effectLst/>
          <a:extLst/>
        </p:spPr>
        <p:txBody>
          <a:bodyPr>
            <a:spAutoFit/>
          </a:bodyPr>
          <a:lstStyle/>
          <a:p>
            <a:pPr algn="ctr">
              <a:defRPr/>
            </a:pPr>
            <a:r>
              <a:rPr lang="it-IT" sz="3200" dirty="0">
                <a:ln w="9525">
                  <a:solidFill>
                    <a:srgbClr val="000000"/>
                  </a:solidFill>
                </a:ln>
                <a:solidFill>
                  <a:srgbClr val="0000FF"/>
                </a:solidFill>
                <a:latin typeface="Calibri" charset="0"/>
                <a:ea typeface="Calibri" charset="0"/>
                <a:cs typeface="Calibri" charset="0"/>
              </a:rPr>
              <a:t>Abbondanza relativa degli elementi di cui è fatta la Terra</a:t>
            </a:r>
          </a:p>
        </p:txBody>
      </p:sp>
      <p:sp>
        <p:nvSpPr>
          <p:cNvPr id="6" name="Oval 4"/>
          <p:cNvSpPr>
            <a:spLocks noChangeArrowheads="1"/>
          </p:cNvSpPr>
          <p:nvPr/>
        </p:nvSpPr>
        <p:spPr bwMode="auto">
          <a:xfrm rot="5400000">
            <a:off x="1583531" y="2024857"/>
            <a:ext cx="360363" cy="4318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smtClean="0">
              <a:solidFill>
                <a:srgbClr val="000000"/>
              </a:solidFill>
              <a:latin typeface="Arial" charset="0"/>
              <a:ea typeface="MS PGothic" charset="0"/>
              <a:cs typeface="MS PGothic" charset="0"/>
            </a:endParaRPr>
          </a:p>
        </p:txBody>
      </p:sp>
      <p:sp>
        <p:nvSpPr>
          <p:cNvPr id="7" name="Oval 4"/>
          <p:cNvSpPr>
            <a:spLocks noChangeArrowheads="1"/>
          </p:cNvSpPr>
          <p:nvPr/>
        </p:nvSpPr>
        <p:spPr bwMode="auto">
          <a:xfrm rot="5400000">
            <a:off x="4680744" y="3609182"/>
            <a:ext cx="431800" cy="360362"/>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r>
              <a:rPr lang="en-US" sz="1800" smtClean="0">
                <a:solidFill>
                  <a:srgbClr val="000000"/>
                </a:solidFill>
                <a:latin typeface="Arial" charset="0"/>
                <a:ea typeface="MS PGothic" charset="0"/>
                <a:cs typeface="MS PGothic" charset="0"/>
              </a:rPr>
              <a:t> </a:t>
            </a:r>
          </a:p>
        </p:txBody>
      </p:sp>
      <p:sp>
        <p:nvSpPr>
          <p:cNvPr id="2" name="CasellaDiTesto 1"/>
          <p:cNvSpPr txBox="1">
            <a:spLocks noChangeArrowheads="1"/>
          </p:cNvSpPr>
          <p:nvPr/>
        </p:nvSpPr>
        <p:spPr bwMode="auto">
          <a:xfrm>
            <a:off x="-36513" y="1958975"/>
            <a:ext cx="792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it-IT" smtClean="0">
                <a:solidFill>
                  <a:srgbClr val="000000"/>
                </a:solidFill>
                <a:latin typeface="Calibri" charset="0"/>
                <a:cs typeface="Calibri" charset="0"/>
              </a:rPr>
              <a:t>Litio</a:t>
            </a:r>
          </a:p>
        </p:txBody>
      </p:sp>
      <p:sp>
        <p:nvSpPr>
          <p:cNvPr id="8" name="CasellaDiTesto 7"/>
          <p:cNvSpPr txBox="1">
            <a:spLocks noChangeArrowheads="1"/>
          </p:cNvSpPr>
          <p:nvPr/>
        </p:nvSpPr>
        <p:spPr bwMode="auto">
          <a:xfrm>
            <a:off x="4500563" y="5919788"/>
            <a:ext cx="1366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it-IT" smtClean="0">
                <a:solidFill>
                  <a:srgbClr val="000000"/>
                </a:solidFill>
                <a:latin typeface="Calibri" charset="0"/>
                <a:cs typeface="Calibri" charset="0"/>
              </a:rPr>
              <a:t>Cobalto</a:t>
            </a:r>
          </a:p>
        </p:txBody>
      </p:sp>
      <p:cxnSp>
        <p:nvCxnSpPr>
          <p:cNvPr id="9" name="Connettore 2 8"/>
          <p:cNvCxnSpPr/>
          <p:nvPr/>
        </p:nvCxnSpPr>
        <p:spPr>
          <a:xfrm flipH="1" flipV="1">
            <a:off x="4932363" y="4149725"/>
            <a:ext cx="215900" cy="180022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Connettore 2 11"/>
          <p:cNvCxnSpPr/>
          <p:nvPr/>
        </p:nvCxnSpPr>
        <p:spPr>
          <a:xfrm>
            <a:off x="755650" y="2276475"/>
            <a:ext cx="647700"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 Box 2"/>
          <p:cNvSpPr txBox="1">
            <a:spLocks noChangeArrowheads="1"/>
          </p:cNvSpPr>
          <p:nvPr/>
        </p:nvSpPr>
        <p:spPr bwMode="auto">
          <a:xfrm>
            <a:off x="539750" y="5661025"/>
            <a:ext cx="7920038" cy="1631950"/>
          </a:xfrm>
          <a:prstGeom prst="rect">
            <a:avLst/>
          </a:prstGeom>
          <a:solidFill>
            <a:schemeClr val="accent4">
              <a:lumMod val="75000"/>
              <a:lumOff val="25000"/>
            </a:schemeClr>
          </a:solidFill>
          <a:ln>
            <a:headEnd/>
            <a:tailEnd/>
          </a:ln>
        </p:spPr>
        <p:style>
          <a:lnRef idx="1">
            <a:schemeClr val="accent2"/>
          </a:lnRef>
          <a:fillRef idx="3">
            <a:schemeClr val="accent2"/>
          </a:fillRef>
          <a:effectRef idx="2">
            <a:schemeClr val="accent2"/>
          </a:effectRef>
          <a:fontRef idx="minor">
            <a:schemeClr val="lt1"/>
          </a:fontRef>
        </p:style>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37931725" indent="-37474525" eaLnBrk="0" hangingPunct="0">
              <a:defRPr sz="3600">
                <a:solidFill>
                  <a:schemeClr val="tx1"/>
                </a:solidFill>
                <a:latin typeface="Times New Roman" charset="0"/>
                <a:ea typeface="ＭＳ Ｐゴシック" charset="0"/>
              </a:defRPr>
            </a:lvl2pPr>
            <a:lvl3pPr eaLnBrk="0" hangingPunct="0">
              <a:defRPr sz="3600">
                <a:solidFill>
                  <a:schemeClr val="tx1"/>
                </a:solidFill>
                <a:latin typeface="Times New Roman" charset="0"/>
                <a:ea typeface="ＭＳ Ｐゴシック" charset="0"/>
              </a:defRPr>
            </a:lvl3pPr>
            <a:lvl4pPr eaLnBrk="0" hangingPunct="0">
              <a:defRPr sz="3600">
                <a:solidFill>
                  <a:schemeClr val="tx1"/>
                </a:solidFill>
                <a:latin typeface="Times New Roman" charset="0"/>
                <a:ea typeface="ＭＳ Ｐゴシック" charset="0"/>
              </a:defRPr>
            </a:lvl4pPr>
            <a:lvl5pPr eaLnBrk="0" hangingPunct="0">
              <a:defRPr sz="3600">
                <a:solidFill>
                  <a:schemeClr val="tx1"/>
                </a:solidFill>
                <a:latin typeface="Times New Roman" charset="0"/>
                <a:ea typeface="ＭＳ Ｐゴシック" charset="0"/>
              </a:defRPr>
            </a:lvl5pPr>
            <a:lvl6pPr marL="457200" eaLnBrk="0" fontAlgn="base" hangingPunct="0">
              <a:spcBef>
                <a:spcPct val="0"/>
              </a:spcBef>
              <a:spcAft>
                <a:spcPct val="0"/>
              </a:spcAft>
              <a:defRPr sz="3600">
                <a:solidFill>
                  <a:schemeClr val="tx1"/>
                </a:solidFill>
                <a:latin typeface="Times New Roman" charset="0"/>
                <a:ea typeface="ＭＳ Ｐゴシック" charset="0"/>
              </a:defRPr>
            </a:lvl6pPr>
            <a:lvl7pPr marL="914400" eaLnBrk="0" fontAlgn="base" hangingPunct="0">
              <a:spcBef>
                <a:spcPct val="0"/>
              </a:spcBef>
              <a:spcAft>
                <a:spcPct val="0"/>
              </a:spcAft>
              <a:defRPr sz="3600">
                <a:solidFill>
                  <a:schemeClr val="tx1"/>
                </a:solidFill>
                <a:latin typeface="Times New Roman" charset="0"/>
                <a:ea typeface="ＭＳ Ｐゴシック" charset="0"/>
              </a:defRPr>
            </a:lvl7pPr>
            <a:lvl8pPr marL="1371600" eaLnBrk="0" fontAlgn="base" hangingPunct="0">
              <a:spcBef>
                <a:spcPct val="0"/>
              </a:spcBef>
              <a:spcAft>
                <a:spcPct val="0"/>
              </a:spcAft>
              <a:defRPr sz="3600">
                <a:solidFill>
                  <a:schemeClr val="tx1"/>
                </a:solidFill>
                <a:latin typeface="Times New Roman" charset="0"/>
                <a:ea typeface="ＭＳ Ｐゴシック" charset="0"/>
              </a:defRPr>
            </a:lvl8pPr>
            <a:lvl9pPr marL="1828800" eaLnBrk="0" fontAlgn="base" hangingPunct="0">
              <a:spcBef>
                <a:spcPct val="0"/>
              </a:spcBef>
              <a:spcAft>
                <a:spcPct val="0"/>
              </a:spcAft>
              <a:defRPr sz="3600">
                <a:solidFill>
                  <a:schemeClr val="tx1"/>
                </a:solidFill>
                <a:latin typeface="Times New Roman" charset="0"/>
                <a:ea typeface="ＭＳ Ｐゴシック" charset="0"/>
              </a:defRPr>
            </a:lvl9pPr>
          </a:lstStyle>
          <a:p>
            <a:pPr>
              <a:buFontTx/>
              <a:buChar char="-"/>
              <a:defRPr/>
            </a:pPr>
            <a:endParaRPr lang="it-IT" sz="1800" dirty="0" smtClean="0">
              <a:solidFill>
                <a:srgbClr val="FFFFFF"/>
              </a:solidFill>
              <a:latin typeface="Comic Sans MS" charset="0"/>
            </a:endParaRPr>
          </a:p>
          <a:p>
            <a:pPr algn="ctr">
              <a:defRPr/>
            </a:pPr>
            <a:r>
              <a:rPr lang="it-IT" sz="1800" b="1" dirty="0" smtClean="0">
                <a:solidFill>
                  <a:srgbClr val="FFFFFF"/>
                </a:solidFill>
                <a:latin typeface="Comic Sans MS" charset="0"/>
              </a:rPr>
              <a:t> </a:t>
            </a:r>
            <a:r>
              <a:rPr lang="it-IT" sz="2800" dirty="0" smtClean="0">
                <a:solidFill>
                  <a:srgbClr val="FFFFFF"/>
                </a:solidFill>
                <a:latin typeface="Calibri"/>
                <a:cs typeface="Calibri"/>
              </a:rPr>
              <a:t>La quantità di certi elementi sulla Terra è limitata, per cui bisognerà </a:t>
            </a:r>
            <a:r>
              <a:rPr lang="it-IT" sz="2800" dirty="0" smtClean="0">
                <a:solidFill>
                  <a:srgbClr val="FF0000"/>
                </a:solidFill>
                <a:latin typeface="Calibri"/>
                <a:cs typeface="Calibri"/>
              </a:rPr>
              <a:t>risparmiare e riciclare</a:t>
            </a:r>
          </a:p>
          <a:p>
            <a:pPr>
              <a:buFontTx/>
              <a:buChar char="-"/>
              <a:defRPr/>
            </a:pPr>
            <a:endParaRPr lang="it-IT" sz="1800" dirty="0" smtClean="0">
              <a:solidFill>
                <a:srgbClr val="FFFFFF"/>
              </a:solidFill>
              <a:latin typeface="Comic Sans MS" charset="0"/>
            </a:endParaRPr>
          </a:p>
          <a:p>
            <a:pPr>
              <a:buFontTx/>
              <a:buChar char="-"/>
              <a:defRPr/>
            </a:pPr>
            <a:endParaRPr lang="it-IT" sz="800" dirty="0" smtClean="0">
              <a:solidFill>
                <a:srgbClr val="FFFFFF"/>
              </a:solidFill>
              <a:latin typeface="Comic Sans MS" charset="0"/>
            </a:endParaRPr>
          </a:p>
        </p:txBody>
      </p:sp>
      <p:sp>
        <p:nvSpPr>
          <p:cNvPr id="181259" name="CasellaDiTesto 2"/>
          <p:cNvSpPr txBox="1">
            <a:spLocks noChangeArrowheads="1"/>
          </p:cNvSpPr>
          <p:nvPr/>
        </p:nvSpPr>
        <p:spPr bwMode="auto">
          <a:xfrm>
            <a:off x="5316538" y="6875463"/>
            <a:ext cx="185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endParaRPr lang="en-US" sz="1800" smtClean="0">
              <a:solidFill>
                <a:srgbClr val="000000"/>
              </a:solidFill>
            </a:endParaRPr>
          </a:p>
        </p:txBody>
      </p:sp>
    </p:spTree>
    <p:extLst>
      <p:ext uri="{BB962C8B-B14F-4D97-AF65-F5344CB8AC3E}">
        <p14:creationId xmlns:p14="http://schemas.microsoft.com/office/powerpoint/2010/main" val="24749724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1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2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p:bldP spid="8" grpId="0"/>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620713"/>
            <a:ext cx="7818437"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539552" y="-27384"/>
            <a:ext cx="7776864" cy="1077218"/>
          </a:xfrm>
          <a:prstGeom prst="rect">
            <a:avLst/>
          </a:prstGeom>
          <a:solidFill>
            <a:srgbClr val="FFFF00"/>
          </a:solidFill>
          <a:ln w="76200" cmpd="sng">
            <a:noFill/>
            <a:miter lim="800000"/>
            <a:headEnd/>
            <a:tailEnd/>
          </a:ln>
          <a:effectLst/>
          <a:extLst/>
        </p:spPr>
        <p:txBody>
          <a:bodyPr>
            <a:spAutoFit/>
          </a:bodyPr>
          <a:lstStyle/>
          <a:p>
            <a:pPr algn="ctr">
              <a:defRPr/>
            </a:pPr>
            <a:r>
              <a:rPr lang="it-IT" sz="3200" dirty="0">
                <a:ln w="9525">
                  <a:solidFill>
                    <a:srgbClr val="000000"/>
                  </a:solidFill>
                </a:ln>
                <a:solidFill>
                  <a:srgbClr val="0000FF"/>
                </a:solidFill>
                <a:latin typeface="Calibri" charset="0"/>
                <a:ea typeface="Calibri" charset="0"/>
                <a:cs typeface="Calibri" charset="0"/>
              </a:rPr>
              <a:t>Abbondanza relativa degli elementi di cui è fatta la Terra</a:t>
            </a:r>
          </a:p>
        </p:txBody>
      </p:sp>
      <p:sp>
        <p:nvSpPr>
          <p:cNvPr id="6" name="Oval 4"/>
          <p:cNvSpPr>
            <a:spLocks noChangeArrowheads="1"/>
          </p:cNvSpPr>
          <p:nvPr/>
        </p:nvSpPr>
        <p:spPr bwMode="auto">
          <a:xfrm rot="5400000">
            <a:off x="1583531" y="2024857"/>
            <a:ext cx="360363" cy="4318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smtClean="0">
              <a:solidFill>
                <a:srgbClr val="000000"/>
              </a:solidFill>
              <a:latin typeface="Arial" charset="0"/>
              <a:ea typeface="MS PGothic" charset="0"/>
              <a:cs typeface="MS PGothic" charset="0"/>
            </a:endParaRPr>
          </a:p>
        </p:txBody>
      </p:sp>
      <p:sp>
        <p:nvSpPr>
          <p:cNvPr id="7" name="Oval 4"/>
          <p:cNvSpPr>
            <a:spLocks noChangeArrowheads="1"/>
          </p:cNvSpPr>
          <p:nvPr/>
        </p:nvSpPr>
        <p:spPr bwMode="auto">
          <a:xfrm rot="5400000">
            <a:off x="4680744" y="3609182"/>
            <a:ext cx="431800" cy="360362"/>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r>
              <a:rPr lang="en-US" sz="1800" smtClean="0">
                <a:solidFill>
                  <a:srgbClr val="000000"/>
                </a:solidFill>
                <a:latin typeface="Arial" charset="0"/>
                <a:ea typeface="MS PGothic" charset="0"/>
                <a:cs typeface="MS PGothic" charset="0"/>
              </a:rPr>
              <a:t> </a:t>
            </a:r>
          </a:p>
        </p:txBody>
      </p:sp>
      <p:sp>
        <p:nvSpPr>
          <p:cNvPr id="2" name="CasellaDiTesto 1"/>
          <p:cNvSpPr txBox="1">
            <a:spLocks noChangeArrowheads="1"/>
          </p:cNvSpPr>
          <p:nvPr/>
        </p:nvSpPr>
        <p:spPr bwMode="auto">
          <a:xfrm>
            <a:off x="-36513" y="1958975"/>
            <a:ext cx="792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it-IT" smtClean="0">
                <a:solidFill>
                  <a:srgbClr val="000000"/>
                </a:solidFill>
                <a:latin typeface="Calibri" charset="0"/>
                <a:cs typeface="Calibri" charset="0"/>
              </a:rPr>
              <a:t>Litio</a:t>
            </a:r>
          </a:p>
        </p:txBody>
      </p:sp>
      <p:sp>
        <p:nvSpPr>
          <p:cNvPr id="8" name="CasellaDiTesto 7"/>
          <p:cNvSpPr txBox="1">
            <a:spLocks noChangeArrowheads="1"/>
          </p:cNvSpPr>
          <p:nvPr/>
        </p:nvSpPr>
        <p:spPr bwMode="auto">
          <a:xfrm>
            <a:off x="4500563" y="5919788"/>
            <a:ext cx="1366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it-IT" smtClean="0">
                <a:solidFill>
                  <a:srgbClr val="000000"/>
                </a:solidFill>
                <a:latin typeface="Calibri" charset="0"/>
                <a:cs typeface="Calibri" charset="0"/>
              </a:rPr>
              <a:t>Cobalto</a:t>
            </a:r>
          </a:p>
        </p:txBody>
      </p:sp>
      <p:cxnSp>
        <p:nvCxnSpPr>
          <p:cNvPr id="9" name="Connettore 2 8"/>
          <p:cNvCxnSpPr/>
          <p:nvPr/>
        </p:nvCxnSpPr>
        <p:spPr>
          <a:xfrm flipH="1" flipV="1">
            <a:off x="4932363" y="4149725"/>
            <a:ext cx="215900" cy="180022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Connettore 2 11"/>
          <p:cNvCxnSpPr/>
          <p:nvPr/>
        </p:nvCxnSpPr>
        <p:spPr>
          <a:xfrm>
            <a:off x="755650" y="2276475"/>
            <a:ext cx="647700"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4"/>
          <p:cNvSpPr>
            <a:spLocks noChangeArrowheads="1"/>
          </p:cNvSpPr>
          <p:nvPr/>
        </p:nvSpPr>
        <p:spPr bwMode="auto">
          <a:xfrm rot="20710641">
            <a:off x="344488" y="2170113"/>
            <a:ext cx="8628062" cy="2062162"/>
          </a:xfrm>
          <a:prstGeom prst="rect">
            <a:avLst/>
          </a:prstGeom>
          <a:solidFill>
            <a:schemeClr val="bg1">
              <a:lumMod val="75000"/>
            </a:schemeClr>
          </a:solidFill>
          <a:ln>
            <a:noFill/>
          </a:ln>
          <a:extLst/>
        </p:spPr>
        <p:txBody>
          <a:bodyPr>
            <a:spAutoFit/>
          </a:bodyPr>
          <a:lstStyle/>
          <a:p>
            <a:pPr>
              <a:defRPr/>
            </a:pPr>
            <a:r>
              <a:rPr lang="it-IT" sz="3200" dirty="0">
                <a:solidFill>
                  <a:srgbClr val="FF0000"/>
                </a:solidFill>
                <a:latin typeface="Calibri"/>
                <a:ea typeface="MS PGothic" charset="0"/>
                <a:cs typeface="Calibri"/>
              </a:rPr>
              <a:t>Ruolo della scienza: </a:t>
            </a:r>
          </a:p>
          <a:p>
            <a:pPr marL="457200" indent="-457200">
              <a:buFontTx/>
              <a:buChar char="-"/>
              <a:defRPr/>
            </a:pPr>
            <a:r>
              <a:rPr lang="it-IT" sz="3200" dirty="0">
                <a:solidFill>
                  <a:srgbClr val="000000"/>
                </a:solidFill>
                <a:latin typeface="Calibri"/>
                <a:ea typeface="MS PGothic" charset="0"/>
                <a:cs typeface="Calibri"/>
              </a:rPr>
              <a:t>Sostituire elementi critici con altri abbondanti</a:t>
            </a:r>
          </a:p>
          <a:p>
            <a:pPr marL="457200" indent="-457200">
              <a:buFontTx/>
              <a:buChar char="-"/>
              <a:defRPr/>
            </a:pPr>
            <a:r>
              <a:rPr lang="it-IT" sz="3200" dirty="0">
                <a:solidFill>
                  <a:srgbClr val="000000"/>
                </a:solidFill>
                <a:latin typeface="Calibri"/>
                <a:ea typeface="MS PGothic" charset="0"/>
                <a:cs typeface="Calibri"/>
              </a:rPr>
              <a:t>Ridurre le quantità di materiali usati</a:t>
            </a:r>
          </a:p>
          <a:p>
            <a:pPr marL="457200" indent="-457200">
              <a:buFontTx/>
              <a:buChar char="-"/>
              <a:defRPr/>
            </a:pPr>
            <a:r>
              <a:rPr lang="it-IT" sz="3200" dirty="0">
                <a:solidFill>
                  <a:srgbClr val="000000"/>
                </a:solidFill>
                <a:latin typeface="Calibri"/>
                <a:ea typeface="MS PGothic" charset="0"/>
                <a:cs typeface="Calibri"/>
              </a:rPr>
              <a:t>Rendere più efficiente il riciclo</a:t>
            </a:r>
          </a:p>
        </p:txBody>
      </p:sp>
      <p:sp>
        <p:nvSpPr>
          <p:cNvPr id="13" name="Text Box 2"/>
          <p:cNvSpPr txBox="1">
            <a:spLocks noChangeArrowheads="1"/>
          </p:cNvSpPr>
          <p:nvPr/>
        </p:nvSpPr>
        <p:spPr bwMode="auto">
          <a:xfrm>
            <a:off x="539750" y="5661025"/>
            <a:ext cx="7920038" cy="1631950"/>
          </a:xfrm>
          <a:prstGeom prst="rect">
            <a:avLst/>
          </a:prstGeom>
          <a:solidFill>
            <a:schemeClr val="accent4">
              <a:lumMod val="75000"/>
              <a:lumOff val="25000"/>
            </a:schemeClr>
          </a:solidFill>
          <a:ln>
            <a:headEnd/>
            <a:tailEnd/>
          </a:ln>
        </p:spPr>
        <p:style>
          <a:lnRef idx="1">
            <a:schemeClr val="accent2"/>
          </a:lnRef>
          <a:fillRef idx="3">
            <a:schemeClr val="accent2"/>
          </a:fillRef>
          <a:effectRef idx="2">
            <a:schemeClr val="accent2"/>
          </a:effectRef>
          <a:fontRef idx="minor">
            <a:schemeClr val="lt1"/>
          </a:fontRef>
        </p:style>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37931725" indent="-37474525" eaLnBrk="0" hangingPunct="0">
              <a:defRPr sz="3600">
                <a:solidFill>
                  <a:schemeClr val="tx1"/>
                </a:solidFill>
                <a:latin typeface="Times New Roman" charset="0"/>
                <a:ea typeface="ＭＳ Ｐゴシック" charset="0"/>
              </a:defRPr>
            </a:lvl2pPr>
            <a:lvl3pPr eaLnBrk="0" hangingPunct="0">
              <a:defRPr sz="3600">
                <a:solidFill>
                  <a:schemeClr val="tx1"/>
                </a:solidFill>
                <a:latin typeface="Times New Roman" charset="0"/>
                <a:ea typeface="ＭＳ Ｐゴシック" charset="0"/>
              </a:defRPr>
            </a:lvl3pPr>
            <a:lvl4pPr eaLnBrk="0" hangingPunct="0">
              <a:defRPr sz="3600">
                <a:solidFill>
                  <a:schemeClr val="tx1"/>
                </a:solidFill>
                <a:latin typeface="Times New Roman" charset="0"/>
                <a:ea typeface="ＭＳ Ｐゴシック" charset="0"/>
              </a:defRPr>
            </a:lvl4pPr>
            <a:lvl5pPr eaLnBrk="0" hangingPunct="0">
              <a:defRPr sz="3600">
                <a:solidFill>
                  <a:schemeClr val="tx1"/>
                </a:solidFill>
                <a:latin typeface="Times New Roman" charset="0"/>
                <a:ea typeface="ＭＳ Ｐゴシック" charset="0"/>
              </a:defRPr>
            </a:lvl5pPr>
            <a:lvl6pPr marL="457200" eaLnBrk="0" fontAlgn="base" hangingPunct="0">
              <a:spcBef>
                <a:spcPct val="0"/>
              </a:spcBef>
              <a:spcAft>
                <a:spcPct val="0"/>
              </a:spcAft>
              <a:defRPr sz="3600">
                <a:solidFill>
                  <a:schemeClr val="tx1"/>
                </a:solidFill>
                <a:latin typeface="Times New Roman" charset="0"/>
                <a:ea typeface="ＭＳ Ｐゴシック" charset="0"/>
              </a:defRPr>
            </a:lvl6pPr>
            <a:lvl7pPr marL="914400" eaLnBrk="0" fontAlgn="base" hangingPunct="0">
              <a:spcBef>
                <a:spcPct val="0"/>
              </a:spcBef>
              <a:spcAft>
                <a:spcPct val="0"/>
              </a:spcAft>
              <a:defRPr sz="3600">
                <a:solidFill>
                  <a:schemeClr val="tx1"/>
                </a:solidFill>
                <a:latin typeface="Times New Roman" charset="0"/>
                <a:ea typeface="ＭＳ Ｐゴシック" charset="0"/>
              </a:defRPr>
            </a:lvl7pPr>
            <a:lvl8pPr marL="1371600" eaLnBrk="0" fontAlgn="base" hangingPunct="0">
              <a:spcBef>
                <a:spcPct val="0"/>
              </a:spcBef>
              <a:spcAft>
                <a:spcPct val="0"/>
              </a:spcAft>
              <a:defRPr sz="3600">
                <a:solidFill>
                  <a:schemeClr val="tx1"/>
                </a:solidFill>
                <a:latin typeface="Times New Roman" charset="0"/>
                <a:ea typeface="ＭＳ Ｐゴシック" charset="0"/>
              </a:defRPr>
            </a:lvl8pPr>
            <a:lvl9pPr marL="1828800" eaLnBrk="0" fontAlgn="base" hangingPunct="0">
              <a:spcBef>
                <a:spcPct val="0"/>
              </a:spcBef>
              <a:spcAft>
                <a:spcPct val="0"/>
              </a:spcAft>
              <a:defRPr sz="3600">
                <a:solidFill>
                  <a:schemeClr val="tx1"/>
                </a:solidFill>
                <a:latin typeface="Times New Roman" charset="0"/>
                <a:ea typeface="ＭＳ Ｐゴシック" charset="0"/>
              </a:defRPr>
            </a:lvl9pPr>
          </a:lstStyle>
          <a:p>
            <a:pPr>
              <a:buFontTx/>
              <a:buChar char="-"/>
              <a:defRPr/>
            </a:pPr>
            <a:endParaRPr lang="it-IT" sz="1800" dirty="0" smtClean="0">
              <a:solidFill>
                <a:srgbClr val="FFFFFF"/>
              </a:solidFill>
              <a:latin typeface="Comic Sans MS" charset="0"/>
            </a:endParaRPr>
          </a:p>
          <a:p>
            <a:pPr algn="ctr">
              <a:defRPr/>
            </a:pPr>
            <a:r>
              <a:rPr lang="it-IT" sz="1800" b="1" dirty="0" smtClean="0">
                <a:solidFill>
                  <a:srgbClr val="FFFFFF"/>
                </a:solidFill>
                <a:latin typeface="Comic Sans MS" charset="0"/>
              </a:rPr>
              <a:t> </a:t>
            </a:r>
            <a:r>
              <a:rPr lang="it-IT" sz="2800" dirty="0" smtClean="0">
                <a:solidFill>
                  <a:srgbClr val="FFFFFF"/>
                </a:solidFill>
                <a:latin typeface="Calibri"/>
                <a:cs typeface="Calibri"/>
              </a:rPr>
              <a:t>La quantità di certi elementi sulla Terra è limitata, per cui bisognerà </a:t>
            </a:r>
            <a:r>
              <a:rPr lang="it-IT" sz="2800" dirty="0" smtClean="0">
                <a:solidFill>
                  <a:srgbClr val="FF0000"/>
                </a:solidFill>
                <a:latin typeface="Calibri"/>
                <a:cs typeface="Calibri"/>
              </a:rPr>
              <a:t>risparmiare e riciclare</a:t>
            </a:r>
          </a:p>
          <a:p>
            <a:pPr>
              <a:buFontTx/>
              <a:buChar char="-"/>
              <a:defRPr/>
            </a:pPr>
            <a:endParaRPr lang="it-IT" sz="1800" dirty="0" smtClean="0">
              <a:solidFill>
                <a:srgbClr val="FFFFFF"/>
              </a:solidFill>
              <a:latin typeface="Comic Sans MS" charset="0"/>
            </a:endParaRPr>
          </a:p>
          <a:p>
            <a:pPr>
              <a:buFontTx/>
              <a:buChar char="-"/>
              <a:defRPr/>
            </a:pPr>
            <a:endParaRPr lang="it-IT" sz="800" dirty="0" smtClean="0">
              <a:solidFill>
                <a:srgbClr val="FFFFFF"/>
              </a:solidFill>
              <a:latin typeface="Comic Sans MS" charset="0"/>
            </a:endParaRPr>
          </a:p>
        </p:txBody>
      </p:sp>
      <p:sp>
        <p:nvSpPr>
          <p:cNvPr id="181259" name="CasellaDiTesto 2"/>
          <p:cNvSpPr txBox="1">
            <a:spLocks noChangeArrowheads="1"/>
          </p:cNvSpPr>
          <p:nvPr/>
        </p:nvSpPr>
        <p:spPr bwMode="auto">
          <a:xfrm>
            <a:off x="5316538" y="6875463"/>
            <a:ext cx="185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endParaRPr lang="en-US" sz="1800" smtClean="0">
              <a:solidFill>
                <a:srgbClr val="000000"/>
              </a:solidFill>
            </a:endParaRPr>
          </a:p>
        </p:txBody>
      </p:sp>
    </p:spTree>
    <p:extLst>
      <p:ext uri="{BB962C8B-B14F-4D97-AF65-F5344CB8AC3E}">
        <p14:creationId xmlns:p14="http://schemas.microsoft.com/office/powerpoint/2010/main" val="31651089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1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2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p:bldP spid="8" grpId="0"/>
      <p:bldP spid="11"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File0001_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3716338"/>
            <a:ext cx="377983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6" name="Text Box 3"/>
          <p:cNvSpPr txBox="1">
            <a:spLocks noChangeArrowheads="1"/>
          </p:cNvSpPr>
          <p:nvPr/>
        </p:nvSpPr>
        <p:spPr bwMode="auto">
          <a:xfrm>
            <a:off x="5724525" y="176213"/>
            <a:ext cx="2808288" cy="31083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it-IT" sz="2800" smtClean="0">
                <a:solidFill>
                  <a:srgbClr val="333399"/>
                </a:solidFill>
                <a:latin typeface="Calibri" charset="0"/>
                <a:ea typeface="ＭＳ Ｐゴシック" charset="0"/>
              </a:rPr>
              <a:t>Per le turbine </a:t>
            </a:r>
          </a:p>
          <a:p>
            <a:pPr eaLnBrk="1" hangingPunct="1"/>
            <a:r>
              <a:rPr lang="it-IT" sz="2800" smtClean="0">
                <a:solidFill>
                  <a:srgbClr val="333399"/>
                </a:solidFill>
                <a:latin typeface="Calibri" charset="0"/>
                <a:ea typeface="ＭＳ Ｐゴシック" charset="0"/>
              </a:rPr>
              <a:t>delle pale eoliche </a:t>
            </a:r>
          </a:p>
          <a:p>
            <a:pPr eaLnBrk="1" hangingPunct="1"/>
            <a:r>
              <a:rPr lang="it-IT" sz="2800" smtClean="0">
                <a:solidFill>
                  <a:srgbClr val="333399"/>
                </a:solidFill>
                <a:latin typeface="Calibri" charset="0"/>
                <a:ea typeface="ＭＳ Ｐゴシック" charset="0"/>
              </a:rPr>
              <a:t>è importante il </a:t>
            </a:r>
            <a:r>
              <a:rPr lang="it-IT" sz="2800" smtClean="0">
                <a:solidFill>
                  <a:srgbClr val="FF0000"/>
                </a:solidFill>
                <a:latin typeface="Calibri" charset="0"/>
                <a:ea typeface="ＭＳ Ｐゴシック" charset="0"/>
              </a:rPr>
              <a:t>Neodimio</a:t>
            </a:r>
            <a:r>
              <a:rPr lang="it-IT" sz="2800" smtClean="0">
                <a:solidFill>
                  <a:srgbClr val="333399"/>
                </a:solidFill>
                <a:latin typeface="Calibri" charset="0"/>
                <a:ea typeface="ＭＳ Ｐゴシック" charset="0"/>
              </a:rPr>
              <a:t>, un elemento della famiglia delle </a:t>
            </a:r>
          </a:p>
          <a:p>
            <a:pPr eaLnBrk="1" hangingPunct="1"/>
            <a:r>
              <a:rPr lang="it-IT" sz="2800" smtClean="0">
                <a:solidFill>
                  <a:srgbClr val="FF0000"/>
                </a:solidFill>
                <a:latin typeface="Calibri" charset="0"/>
                <a:ea typeface="ＭＳ Ｐゴシック" charset="0"/>
              </a:rPr>
              <a:t>Terre Rare</a:t>
            </a:r>
            <a:endParaRPr lang="it-IT" sz="2800" b="1" smtClean="0">
              <a:solidFill>
                <a:srgbClr val="FF0000"/>
              </a:solidFill>
              <a:latin typeface="Calibri" charset="0"/>
              <a:ea typeface="ＭＳ Ｐゴシック" charset="0"/>
            </a:endParaRPr>
          </a:p>
        </p:txBody>
      </p:sp>
      <p:sp>
        <p:nvSpPr>
          <p:cNvPr id="190467" name="Text Box 4"/>
          <p:cNvSpPr txBox="1">
            <a:spLocks noChangeArrowheads="1"/>
          </p:cNvSpPr>
          <p:nvPr/>
        </p:nvSpPr>
        <p:spPr bwMode="auto">
          <a:xfrm>
            <a:off x="152400" y="5949950"/>
            <a:ext cx="3771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it-IT" altLang="ja-JP" dirty="0" smtClean="0">
                <a:latin typeface="Calibri" charset="0"/>
                <a:ea typeface="Calibri" charset="0"/>
                <a:cs typeface="Calibri" charset="0"/>
              </a:rPr>
              <a:t>Monumento alle Terre Rare</a:t>
            </a:r>
          </a:p>
          <a:p>
            <a:pPr algn="ctr" eaLnBrk="1" hangingPunct="1"/>
            <a:r>
              <a:rPr lang="it-IT" dirty="0" err="1" smtClean="0">
                <a:latin typeface="Calibri" charset="0"/>
                <a:ea typeface="Calibri" charset="0"/>
                <a:cs typeface="Calibri" charset="0"/>
              </a:rPr>
              <a:t>Damao</a:t>
            </a:r>
            <a:r>
              <a:rPr lang="it-IT" dirty="0" smtClean="0">
                <a:latin typeface="Calibri" charset="0"/>
                <a:ea typeface="Calibri" charset="0"/>
                <a:cs typeface="Calibri" charset="0"/>
              </a:rPr>
              <a:t>, Cina</a:t>
            </a:r>
          </a:p>
        </p:txBody>
      </p:sp>
      <p:pic>
        <p:nvPicPr>
          <p:cNvPr id="1833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88913"/>
            <a:ext cx="4392613"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ttore 2 5"/>
          <p:cNvCxnSpPr/>
          <p:nvPr/>
        </p:nvCxnSpPr>
        <p:spPr>
          <a:xfrm flipH="1" flipV="1">
            <a:off x="2195513" y="2492375"/>
            <a:ext cx="3240087" cy="504825"/>
          </a:xfrm>
          <a:prstGeom prst="straightConnector1">
            <a:avLst/>
          </a:prstGeom>
          <a:ln w="38100" cmpd="sng">
            <a:solidFill>
              <a:srgbClr val="FF0000"/>
            </a:solidFill>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9" name="Oval 4"/>
          <p:cNvSpPr>
            <a:spLocks noChangeArrowheads="1"/>
          </p:cNvSpPr>
          <p:nvPr/>
        </p:nvSpPr>
        <p:spPr bwMode="auto">
          <a:xfrm rot="5400000">
            <a:off x="1547813" y="1844675"/>
            <a:ext cx="215900" cy="10795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smtClean="0">
              <a:solidFill>
                <a:srgbClr val="000000"/>
              </a:solidFill>
              <a:latin typeface="Arial" charset="0"/>
              <a:ea typeface="MS PGothic" charset="0"/>
              <a:cs typeface="MS PGothic" charset="0"/>
            </a:endParaRPr>
          </a:p>
        </p:txBody>
      </p:sp>
      <p:sp>
        <p:nvSpPr>
          <p:cNvPr id="11" name="Text Box 3"/>
          <p:cNvSpPr txBox="1">
            <a:spLocks noChangeArrowheads="1"/>
          </p:cNvSpPr>
          <p:nvPr/>
        </p:nvSpPr>
        <p:spPr bwMode="auto">
          <a:xfrm>
            <a:off x="5795963" y="3487738"/>
            <a:ext cx="2808287" cy="31083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it-IT" sz="2800" smtClean="0">
                <a:solidFill>
                  <a:srgbClr val="333399"/>
                </a:solidFill>
                <a:latin typeface="Calibri" charset="0"/>
                <a:ea typeface="ＭＳ Ｐゴシック" charset="0"/>
              </a:rPr>
              <a:t>Il 95 % della produzione delle </a:t>
            </a:r>
            <a:r>
              <a:rPr lang="it-IT" sz="2800" smtClean="0">
                <a:solidFill>
                  <a:srgbClr val="FF0000"/>
                </a:solidFill>
                <a:latin typeface="Calibri" charset="0"/>
                <a:ea typeface="ＭＳ Ｐゴシック" charset="0"/>
              </a:rPr>
              <a:t>Terre Rare </a:t>
            </a:r>
            <a:r>
              <a:rPr lang="it-IT" sz="2800" smtClean="0">
                <a:solidFill>
                  <a:srgbClr val="333399"/>
                </a:solidFill>
                <a:latin typeface="Calibri" charset="0"/>
                <a:ea typeface="ＭＳ Ｐゴシック" charset="0"/>
              </a:rPr>
              <a:t>viene dalla Cina che ha anche il 50% delle riserve di questi elementi</a:t>
            </a:r>
            <a:endParaRPr lang="it-IT" sz="2800" b="1" smtClean="0">
              <a:solidFill>
                <a:srgbClr val="FF0000"/>
              </a:solidFill>
              <a:latin typeface="Calibri" charset="0"/>
              <a:ea typeface="ＭＳ Ｐゴシック" charset="0"/>
            </a:endParaRPr>
          </a:p>
        </p:txBody>
      </p:sp>
      <p:cxnSp>
        <p:nvCxnSpPr>
          <p:cNvPr id="12" name="Connettore 2 11"/>
          <p:cNvCxnSpPr>
            <a:stCxn id="11" idx="1"/>
          </p:cNvCxnSpPr>
          <p:nvPr/>
        </p:nvCxnSpPr>
        <p:spPr>
          <a:xfrm flipH="1">
            <a:off x="2835275" y="5041900"/>
            <a:ext cx="2960688" cy="42863"/>
          </a:xfrm>
          <a:prstGeom prst="straightConnector1">
            <a:avLst/>
          </a:prstGeom>
          <a:ln w="38100" cmpd="sng">
            <a:solidFill>
              <a:srgbClr val="FF0000"/>
            </a:solidFill>
            <a:headEnd type="none" w="med" len="med"/>
            <a:tailEnd type="arrow"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755631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0466"/>
                                        </p:tgtEl>
                                        <p:attrNameLst>
                                          <p:attrName>style.visibility</p:attrName>
                                        </p:attrNameLst>
                                      </p:cBhvr>
                                      <p:to>
                                        <p:strVal val="visible"/>
                                      </p:to>
                                    </p:set>
                                    <p:animEffect transition="in" filter="dissolve">
                                      <p:cBhvr>
                                        <p:cTn id="7" dur="500"/>
                                        <p:tgtEl>
                                          <p:spTgt spid="1904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90465"/>
                                        </p:tgtEl>
                                        <p:attrNameLst>
                                          <p:attrName>style.visibility</p:attrName>
                                        </p:attrNameLst>
                                      </p:cBhvr>
                                      <p:to>
                                        <p:strVal val="visible"/>
                                      </p:to>
                                    </p:set>
                                    <p:animEffect transition="in" filter="dissolve">
                                      <p:cBhvr>
                                        <p:cTn id="27" dur="500"/>
                                        <p:tgtEl>
                                          <p:spTgt spid="19046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90467"/>
                                        </p:tgtEl>
                                        <p:attrNameLst>
                                          <p:attrName>style.visibility</p:attrName>
                                        </p:attrNameLst>
                                      </p:cBhvr>
                                      <p:to>
                                        <p:strVal val="visible"/>
                                      </p:to>
                                    </p:set>
                                    <p:animEffect transition="in" filter="dissolve">
                                      <p:cBhvr>
                                        <p:cTn id="30" dur="500"/>
                                        <p:tgtEl>
                                          <p:spTgt spid="19046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animBg="1"/>
      <p:bldP spid="190467" grpId="0"/>
      <p:bldP spid="9"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Freccia circolare in giù 2"/>
          <p:cNvSpPr>
            <a:spLocks noChangeArrowheads="1"/>
          </p:cNvSpPr>
          <p:nvPr/>
        </p:nvSpPr>
        <p:spPr bwMode="auto">
          <a:xfrm>
            <a:off x="3124200" y="503238"/>
            <a:ext cx="2438400" cy="838200"/>
          </a:xfrm>
          <a:prstGeom prst="curvedDownArrow">
            <a:avLst>
              <a:gd name="adj1" fmla="val 24997"/>
              <a:gd name="adj2" fmla="val 49993"/>
              <a:gd name="adj3" fmla="val 25000"/>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hangingPunct="0"/>
            <a:endParaRPr lang="en-US" sz="1800" smtClean="0">
              <a:solidFill>
                <a:srgbClr val="000000"/>
              </a:solidFill>
              <a:ea typeface="MS PGothic" charset="0"/>
              <a:cs typeface="MS PGothic" charset="0"/>
            </a:endParaRPr>
          </a:p>
        </p:txBody>
      </p:sp>
      <p:sp>
        <p:nvSpPr>
          <p:cNvPr id="9" name="CasellaDiTesto 8"/>
          <p:cNvSpPr txBox="1">
            <a:spLocks noChangeArrowheads="1"/>
          </p:cNvSpPr>
          <p:nvPr/>
        </p:nvSpPr>
        <p:spPr bwMode="auto">
          <a:xfrm>
            <a:off x="1835150" y="5076825"/>
            <a:ext cx="72739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it-IT" sz="2800" smtClean="0">
                <a:solidFill>
                  <a:srgbClr val="008000"/>
                </a:solidFill>
                <a:latin typeface="Calibri" charset="0"/>
                <a:cs typeface="Calibri" charset="0"/>
              </a:rPr>
              <a:t>energie rinnovabili: sole, vento, acqua</a:t>
            </a:r>
            <a:endParaRPr lang="en-GB" sz="2800" smtClean="0">
              <a:solidFill>
                <a:srgbClr val="008000"/>
              </a:solidFill>
              <a:latin typeface="Calibri" charset="0"/>
              <a:cs typeface="Calibri" charset="0"/>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5661025"/>
            <a:ext cx="14097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7125" y="5661025"/>
            <a:ext cx="17684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5661025"/>
            <a:ext cx="182245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Immagine 1" descr="Schermata 11-2458065 alle 14.08.18.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950" y="1268413"/>
            <a:ext cx="3671888"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Immagine 4" descr="Schermata 11-2458065 alle 14.22.4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92675" y="1412875"/>
            <a:ext cx="41529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Connettore 2 11"/>
          <p:cNvCxnSpPr>
            <a:cxnSpLocks noChangeShapeType="1"/>
          </p:cNvCxnSpPr>
          <p:nvPr/>
        </p:nvCxnSpPr>
        <p:spPr bwMode="auto">
          <a:xfrm flipV="1">
            <a:off x="4932363" y="4292600"/>
            <a:ext cx="1152525" cy="936625"/>
          </a:xfrm>
          <a:prstGeom prst="straightConnector1">
            <a:avLst/>
          </a:prstGeom>
          <a:noFill/>
          <a:ln w="76200" cap="rnd">
            <a:solidFill>
              <a:srgbClr val="008000"/>
            </a:solidFill>
            <a:round/>
            <a:headEnd/>
            <a:tailEnd type="arrow" w="med" len="med"/>
          </a:ln>
          <a:extLst>
            <a:ext uri="{909E8E84-426E-40dd-AFC4-6F175D3DCCD1}">
              <a14:hiddenFill xmlns:a14="http://schemas.microsoft.com/office/drawing/2010/main">
                <a:noFill/>
              </a14:hiddenFill>
            </a:ext>
          </a:extLst>
        </p:spPr>
      </p:cxnSp>
      <p:sp>
        <p:nvSpPr>
          <p:cNvPr id="12" name="CasellaDiTesto 11"/>
          <p:cNvSpPr txBox="1"/>
          <p:nvPr/>
        </p:nvSpPr>
        <p:spPr>
          <a:xfrm>
            <a:off x="2339975" y="-46038"/>
            <a:ext cx="4319588" cy="522288"/>
          </a:xfrm>
          <a:prstGeom prst="rect">
            <a:avLst/>
          </a:prstGeom>
          <a:solidFill>
            <a:schemeClr val="bg2">
              <a:lumMod val="40000"/>
              <a:lumOff val="60000"/>
              <a:alpha val="75000"/>
            </a:schemeClr>
          </a:solidFill>
        </p:spPr>
        <p:txBody>
          <a:bodyPr>
            <a:spAutoFit/>
          </a:bodyPr>
          <a:lstStyle/>
          <a:p>
            <a:pPr>
              <a:defRPr/>
            </a:pPr>
            <a:r>
              <a:rPr lang="it-IT" sz="2800" dirty="0">
                <a:solidFill>
                  <a:srgbClr val="FF0000"/>
                </a:solidFill>
                <a:latin typeface="Calibri"/>
                <a:ea typeface="MS PGothic" charset="0"/>
                <a:cs typeface="Calibri"/>
              </a:rPr>
              <a:t>Per un futuro sostenibile</a:t>
            </a:r>
            <a:endParaRPr lang="en-GB" sz="2800" dirty="0">
              <a:solidFill>
                <a:srgbClr val="FF0000"/>
              </a:solidFill>
              <a:latin typeface="Calibri"/>
              <a:ea typeface="MS PGothic" charset="0"/>
              <a:cs typeface="Calibri"/>
            </a:endParaRPr>
          </a:p>
        </p:txBody>
      </p:sp>
      <p:sp>
        <p:nvSpPr>
          <p:cNvPr id="17" name="CasellaDiTesto 16"/>
          <p:cNvSpPr txBox="1"/>
          <p:nvPr/>
        </p:nvSpPr>
        <p:spPr>
          <a:xfrm>
            <a:off x="4067175" y="4489450"/>
            <a:ext cx="2665413" cy="523875"/>
          </a:xfrm>
          <a:prstGeom prst="rect">
            <a:avLst/>
          </a:prstGeom>
          <a:solidFill>
            <a:schemeClr val="bg2">
              <a:lumMod val="40000"/>
              <a:lumOff val="60000"/>
              <a:alpha val="75000"/>
            </a:schemeClr>
          </a:solidFill>
        </p:spPr>
        <p:txBody>
          <a:bodyPr>
            <a:spAutoFit/>
          </a:bodyPr>
          <a:lstStyle/>
          <a:p>
            <a:pPr>
              <a:defRPr/>
            </a:pPr>
            <a:r>
              <a:rPr lang="it-IT" sz="2800" dirty="0">
                <a:solidFill>
                  <a:srgbClr val="FF0000"/>
                </a:solidFill>
                <a:latin typeface="Calibri"/>
                <a:ea typeface="MS PGothic" charset="0"/>
                <a:cs typeface="Calibri"/>
              </a:rPr>
              <a:t>limiti “materiali”</a:t>
            </a:r>
            <a:endParaRPr lang="en-GB" sz="2800" dirty="0">
              <a:solidFill>
                <a:srgbClr val="FF0000"/>
              </a:solidFill>
              <a:latin typeface="Calibri"/>
              <a:ea typeface="MS PGothic" charset="0"/>
              <a:cs typeface="Calibri"/>
            </a:endParaRPr>
          </a:p>
        </p:txBody>
      </p:sp>
    </p:spTree>
    <p:extLst>
      <p:ext uri="{BB962C8B-B14F-4D97-AF65-F5344CB8AC3E}">
        <p14:creationId xmlns:p14="http://schemas.microsoft.com/office/powerpoint/2010/main" val="18769244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par>
                          <p:cTn id="15" fill="hold" nodeType="afterGroup">
                            <p:stCondLst>
                              <p:cond delay="1000"/>
                            </p:stCondLst>
                            <p:childTnLst>
                              <p:par>
                                <p:cTn id="16" presetID="9"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par>
                          <p:cTn id="19" fill="hold" nodeType="afterGroup">
                            <p:stCondLst>
                              <p:cond delay="1500"/>
                            </p:stCondLst>
                            <p:childTnLst>
                              <p:par>
                                <p:cTn id="20" presetID="9"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Immagine 1" descr="Schermata 2020-01-20 alle 08.41.2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44376"/>
            <a:ext cx="914400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35496" y="-27384"/>
            <a:ext cx="9577063" cy="707886"/>
          </a:xfrm>
          <a:prstGeom prst="rect">
            <a:avLst/>
          </a:prstGeom>
          <a:noFill/>
        </p:spPr>
        <p:txBody>
          <a:bodyPr wrap="square" rtlCol="0">
            <a:spAutoFit/>
          </a:bodyPr>
          <a:lstStyle/>
          <a:p>
            <a:r>
              <a:rPr lang="en-GB" sz="4000">
                <a:solidFill>
                  <a:srgbClr val="FF0000"/>
                </a:solidFill>
                <a:latin typeface="Calibri"/>
                <a:cs typeface="Calibri"/>
              </a:rPr>
              <a:t>I pannelli fotovoltaici sono riciclabili al 90%</a:t>
            </a:r>
          </a:p>
        </p:txBody>
      </p:sp>
    </p:spTree>
    <p:extLst>
      <p:ext uri="{BB962C8B-B14F-4D97-AF65-F5344CB8AC3E}">
        <p14:creationId xmlns:p14="http://schemas.microsoft.com/office/powerpoint/2010/main" val="11324658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Immagine 1" descr="Schermata 2020-01-20 alle 08.46.5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08000"/>
            <a:ext cx="9144000"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169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3" descr="Schermata 2019-09-13 alle 19.43.5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2295"/>
            <a:ext cx="9505056"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4" descr="Schermata 2019-09-13 alle 19.43.0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412776"/>
            <a:ext cx="10229065" cy="271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6" descr="Schermata 2019-09-13 alle 19.39.3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36536" y="2471687"/>
            <a:ext cx="4876800" cy="712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1" descr="Schermata 2019-09-13 alle 19.23.2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509120"/>
            <a:ext cx="9144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descr="Schermata 09-2458743 alle 19.17.5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4280" y="3573016"/>
            <a:ext cx="5434990" cy="3456384"/>
          </a:xfrm>
          <a:prstGeom prst="rect">
            <a:avLst/>
          </a:prstGeom>
        </p:spPr>
      </p:pic>
      <p:sp>
        <p:nvSpPr>
          <p:cNvPr id="13" name="Oval 4"/>
          <p:cNvSpPr>
            <a:spLocks noChangeArrowheads="1"/>
          </p:cNvSpPr>
          <p:nvPr/>
        </p:nvSpPr>
        <p:spPr bwMode="auto">
          <a:xfrm rot="5400000">
            <a:off x="3023827" y="5332764"/>
            <a:ext cx="648073" cy="1728192"/>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
        <p:nvSpPr>
          <p:cNvPr id="15" name="Oval 4"/>
          <p:cNvSpPr>
            <a:spLocks noChangeArrowheads="1"/>
          </p:cNvSpPr>
          <p:nvPr/>
        </p:nvSpPr>
        <p:spPr bwMode="auto">
          <a:xfrm rot="5400000">
            <a:off x="1691680" y="2852937"/>
            <a:ext cx="504057" cy="1512167"/>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
        <p:nvSpPr>
          <p:cNvPr id="18" name="Oval 4"/>
          <p:cNvSpPr>
            <a:spLocks noChangeArrowheads="1"/>
          </p:cNvSpPr>
          <p:nvPr/>
        </p:nvSpPr>
        <p:spPr bwMode="auto">
          <a:xfrm rot="5400000">
            <a:off x="4139952" y="1556793"/>
            <a:ext cx="504057" cy="1512167"/>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
        <p:nvSpPr>
          <p:cNvPr id="20" name="Oval 4"/>
          <p:cNvSpPr>
            <a:spLocks noChangeArrowheads="1"/>
          </p:cNvSpPr>
          <p:nvPr/>
        </p:nvSpPr>
        <p:spPr bwMode="auto">
          <a:xfrm rot="5400000">
            <a:off x="1043606" y="-99392"/>
            <a:ext cx="504057" cy="1656183"/>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pic>
        <p:nvPicPr>
          <p:cNvPr id="21" name="Immagine 1" descr="Schermata 2019-09-13 alle 19.35.27.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7544" y="3140968"/>
            <a:ext cx="5421045" cy="56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1" descr="Schermata 2019-09-13 alle 19.30.18.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72616" y="4877063"/>
            <a:ext cx="6899275" cy="693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4"/>
          <p:cNvSpPr>
            <a:spLocks noChangeArrowheads="1"/>
          </p:cNvSpPr>
          <p:nvPr/>
        </p:nvSpPr>
        <p:spPr bwMode="auto">
          <a:xfrm rot="5400000">
            <a:off x="2123728" y="2852937"/>
            <a:ext cx="504057" cy="1512167"/>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
        <p:nvSpPr>
          <p:cNvPr id="24" name="Oval 4"/>
          <p:cNvSpPr>
            <a:spLocks noChangeArrowheads="1"/>
          </p:cNvSpPr>
          <p:nvPr/>
        </p:nvSpPr>
        <p:spPr bwMode="auto">
          <a:xfrm rot="5400000">
            <a:off x="8316416" y="2132856"/>
            <a:ext cx="504057" cy="1512167"/>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
        <p:nvSpPr>
          <p:cNvPr id="25" name="Oval 4"/>
          <p:cNvSpPr>
            <a:spLocks noChangeArrowheads="1"/>
          </p:cNvSpPr>
          <p:nvPr/>
        </p:nvSpPr>
        <p:spPr bwMode="auto">
          <a:xfrm rot="5400000">
            <a:off x="2199927" y="5369024"/>
            <a:ext cx="504057" cy="1664568"/>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Tree>
    <p:extLst>
      <p:ext uri="{BB962C8B-B14F-4D97-AF65-F5344CB8AC3E}">
        <p14:creationId xmlns:p14="http://schemas.microsoft.com/office/powerpoint/2010/main" val="2598411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Immagine 3" descr="Schermata 12-2456997 alle 21.50.4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06438"/>
            <a:ext cx="9144000"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2"/>
          <p:cNvSpPr txBox="1">
            <a:spLocks noChangeArrowheads="1"/>
          </p:cNvSpPr>
          <p:nvPr/>
        </p:nvSpPr>
        <p:spPr bwMode="auto">
          <a:xfrm>
            <a:off x="0" y="-157163"/>
            <a:ext cx="9144000" cy="922338"/>
          </a:xfrm>
          <a:prstGeom prst="rect">
            <a:avLst/>
          </a:prstGeom>
          <a:solidFill>
            <a:srgbClr val="F9FE1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it-IT" sz="5400" dirty="0" err="1" smtClean="0">
                <a:solidFill>
                  <a:srgbClr val="3333CC"/>
                </a:solidFill>
                <a:latin typeface="Arial"/>
                <a:cs typeface="Arial"/>
              </a:rPr>
              <a:t>www.energiaperlitalia.it</a:t>
            </a:r>
            <a:endParaRPr lang="it-IT" dirty="0" smtClean="0">
              <a:solidFill>
                <a:srgbClr val="000000"/>
              </a:solidFill>
              <a:latin typeface="Arial"/>
              <a:cs typeface="Arial"/>
            </a:endParaRPr>
          </a:p>
        </p:txBody>
      </p:sp>
    </p:spTree>
    <p:extLst>
      <p:ext uri="{BB962C8B-B14F-4D97-AF65-F5344CB8AC3E}">
        <p14:creationId xmlns:p14="http://schemas.microsoft.com/office/powerpoint/2010/main" val="222967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15617" y="1052736"/>
            <a:ext cx="7056783" cy="4524315"/>
          </a:xfrm>
          <a:prstGeom prst="rect">
            <a:avLst/>
          </a:prstGeom>
          <a:noFill/>
        </p:spPr>
        <p:txBody>
          <a:bodyPr wrap="square" rtlCol="0">
            <a:spAutoFit/>
          </a:bodyPr>
          <a:lstStyle/>
          <a:p>
            <a:pPr algn="ctr"/>
            <a:r>
              <a:rPr lang="it-IT" sz="7200" dirty="0" smtClean="0">
                <a:solidFill>
                  <a:srgbClr val="FF0000"/>
                </a:solidFill>
                <a:latin typeface="Calibri"/>
                <a:cs typeface="Calibri"/>
              </a:rPr>
              <a:t>Si può </a:t>
            </a:r>
          </a:p>
          <a:p>
            <a:pPr algn="ctr"/>
            <a:r>
              <a:rPr lang="it-IT" sz="7200" dirty="0" smtClean="0">
                <a:solidFill>
                  <a:srgbClr val="FF0000"/>
                </a:solidFill>
                <a:latin typeface="Calibri"/>
                <a:cs typeface="Calibri"/>
              </a:rPr>
              <a:t>consumare meno anziché </a:t>
            </a:r>
          </a:p>
          <a:p>
            <a:pPr algn="ctr"/>
            <a:r>
              <a:rPr lang="it-IT" sz="7200" dirty="0" smtClean="0">
                <a:solidFill>
                  <a:srgbClr val="FF0000"/>
                </a:solidFill>
                <a:latin typeface="Calibri"/>
                <a:cs typeface="Calibri"/>
              </a:rPr>
              <a:t>produrre di più</a:t>
            </a:r>
            <a:endParaRPr lang="it-IT" sz="7200" dirty="0">
              <a:solidFill>
                <a:srgbClr val="FF0000"/>
              </a:solidFill>
              <a:latin typeface="Calibri"/>
              <a:cs typeface="Calibri"/>
            </a:endParaRPr>
          </a:p>
        </p:txBody>
      </p:sp>
    </p:spTree>
    <p:extLst>
      <p:ext uri="{BB962C8B-B14F-4D97-AF65-F5344CB8AC3E}">
        <p14:creationId xmlns:p14="http://schemas.microsoft.com/office/powerpoint/2010/main" val="24180188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44624"/>
            <a:ext cx="9279467" cy="954107"/>
          </a:xfrm>
          <a:prstGeom prst="rect">
            <a:avLst/>
          </a:prstGeom>
          <a:solidFill>
            <a:schemeClr val="bg1">
              <a:lumMod val="75000"/>
            </a:schemeClr>
          </a:solidFill>
          <a:ln w="9525">
            <a:noFill/>
            <a:miter lim="800000"/>
            <a:headEnd/>
            <a:tailEnd/>
          </a:ln>
        </p:spPr>
        <p:txBody>
          <a:bodyPr wrap="square">
            <a:prstTxWarp prst="textNoShape">
              <a:avLst/>
            </a:prstTxWarp>
            <a:spAutoFit/>
          </a:bodyPr>
          <a:lstStyle/>
          <a:p>
            <a:pPr algn="ctr"/>
            <a:r>
              <a:rPr lang="it-IT" sz="2800" b="1" dirty="0" smtClean="0">
                <a:ln>
                  <a:solidFill>
                    <a:srgbClr val="00CC99">
                      <a:alpha val="13000"/>
                    </a:srgbClr>
                  </a:solidFill>
                </a:ln>
                <a:solidFill>
                  <a:srgbClr val="000000"/>
                </a:solidFill>
                <a:latin typeface="Calibri"/>
                <a:cs typeface="Calibri"/>
              </a:rPr>
              <a:t>Consumo annuale di energia primaria</a:t>
            </a:r>
          </a:p>
          <a:p>
            <a:pPr algn="ctr"/>
            <a:r>
              <a:rPr lang="it-IT" sz="2800" b="1" dirty="0" smtClean="0">
                <a:ln>
                  <a:solidFill>
                    <a:srgbClr val="00CC99">
                      <a:alpha val="13000"/>
                    </a:srgbClr>
                  </a:solidFill>
                </a:ln>
                <a:solidFill>
                  <a:srgbClr val="000000"/>
                </a:solidFill>
                <a:latin typeface="Calibri"/>
                <a:cs typeface="Calibri"/>
              </a:rPr>
              <a:t>(potenza pro capite, valore medio)</a:t>
            </a:r>
            <a:endParaRPr lang="it-IT" sz="2800" b="1" dirty="0" smtClean="0">
              <a:solidFill>
                <a:srgbClr val="000000"/>
              </a:solidFill>
              <a:latin typeface="Comic Sans MS" charset="0"/>
            </a:endParaRPr>
          </a:p>
        </p:txBody>
      </p:sp>
      <p:sp>
        <p:nvSpPr>
          <p:cNvPr id="3" name="Text Box 2"/>
          <p:cNvSpPr txBox="1">
            <a:spLocks noChangeArrowheads="1"/>
          </p:cNvSpPr>
          <p:nvPr/>
        </p:nvSpPr>
        <p:spPr bwMode="auto">
          <a:xfrm>
            <a:off x="152400" y="1887215"/>
            <a:ext cx="8316829" cy="461665"/>
          </a:xfrm>
          <a:prstGeom prst="rect">
            <a:avLst/>
          </a:prstGeom>
          <a:noFill/>
          <a:ln w="9525">
            <a:noFill/>
            <a:miter lim="800000"/>
            <a:headEnd/>
            <a:tailEnd/>
          </a:ln>
        </p:spPr>
        <p:txBody>
          <a:bodyPr wrap="square">
            <a:prstTxWarp prst="textNoShape">
              <a:avLst/>
            </a:prstTxWarp>
            <a:spAutoFit/>
          </a:bodyPr>
          <a:lstStyle/>
          <a:p>
            <a:r>
              <a:rPr lang="it-IT" sz="2400" dirty="0" smtClean="0">
                <a:ln>
                  <a:solidFill>
                    <a:srgbClr val="00CC99">
                      <a:alpha val="13000"/>
                    </a:srgbClr>
                  </a:solidFill>
                </a:ln>
                <a:solidFill>
                  <a:srgbClr val="0000FF"/>
                </a:solidFill>
                <a:latin typeface="Calibri"/>
                <a:cs typeface="Calibri"/>
              </a:rPr>
              <a:t>Cittadino USA (2017) 			12.000 watt</a:t>
            </a:r>
            <a:endParaRPr lang="it-IT" sz="2400" dirty="0" smtClean="0">
              <a:solidFill>
                <a:srgbClr val="0000FF"/>
              </a:solidFill>
              <a:latin typeface="Comic Sans MS" charset="0"/>
            </a:endParaRPr>
          </a:p>
        </p:txBody>
      </p:sp>
      <p:sp>
        <p:nvSpPr>
          <p:cNvPr id="4" name="Text Box 2"/>
          <p:cNvSpPr txBox="1">
            <a:spLocks noChangeArrowheads="1"/>
          </p:cNvSpPr>
          <p:nvPr/>
        </p:nvSpPr>
        <p:spPr bwMode="auto">
          <a:xfrm>
            <a:off x="179512" y="2740075"/>
            <a:ext cx="8361725" cy="461665"/>
          </a:xfrm>
          <a:prstGeom prst="rect">
            <a:avLst/>
          </a:prstGeom>
          <a:noFill/>
          <a:ln w="9525">
            <a:noFill/>
            <a:miter lim="800000"/>
            <a:headEnd/>
            <a:tailEnd/>
          </a:ln>
        </p:spPr>
        <p:txBody>
          <a:bodyPr wrap="square">
            <a:prstTxWarp prst="textNoShape">
              <a:avLst/>
            </a:prstTxWarp>
            <a:spAutoFit/>
          </a:bodyPr>
          <a:lstStyle/>
          <a:p>
            <a:r>
              <a:rPr lang="it-IT" sz="2400" dirty="0" smtClean="0">
                <a:ln>
                  <a:solidFill>
                    <a:srgbClr val="00CC99">
                      <a:alpha val="13000"/>
                    </a:srgbClr>
                  </a:solidFill>
                </a:ln>
                <a:solidFill>
                  <a:srgbClr val="0000FF"/>
                </a:solidFill>
                <a:latin typeface="Calibri"/>
                <a:cs typeface="Calibri"/>
              </a:rPr>
              <a:t>Cittadino europeo (2017)		  6.000 watt</a:t>
            </a:r>
            <a:endParaRPr lang="it-IT" sz="2400" dirty="0" smtClean="0">
              <a:solidFill>
                <a:srgbClr val="0000FF"/>
              </a:solidFill>
              <a:latin typeface="Comic Sans MS" charset="0"/>
            </a:endParaRPr>
          </a:p>
        </p:txBody>
      </p:sp>
      <p:sp>
        <p:nvSpPr>
          <p:cNvPr id="11" name="Text Box 2"/>
          <p:cNvSpPr txBox="1">
            <a:spLocks noChangeArrowheads="1"/>
          </p:cNvSpPr>
          <p:nvPr/>
        </p:nvSpPr>
        <p:spPr bwMode="auto">
          <a:xfrm>
            <a:off x="93083" y="7485256"/>
            <a:ext cx="8316829" cy="1200328"/>
          </a:xfrm>
          <a:prstGeom prst="rect">
            <a:avLst/>
          </a:prstGeom>
          <a:noFill/>
          <a:ln w="9525">
            <a:noFill/>
            <a:miter lim="800000"/>
            <a:headEnd/>
            <a:tailEnd/>
          </a:ln>
        </p:spPr>
        <p:txBody>
          <a:bodyPr wrap="square">
            <a:prstTxWarp prst="textNoShape">
              <a:avLst/>
            </a:prstTxWarp>
            <a:spAutoFit/>
          </a:bodyPr>
          <a:lstStyle/>
          <a:p>
            <a:r>
              <a:rPr lang="it-IT" sz="2400" dirty="0" smtClean="0">
                <a:ln>
                  <a:solidFill>
                    <a:srgbClr val="00CC99">
                      <a:alpha val="13000"/>
                    </a:srgbClr>
                  </a:solidFill>
                </a:ln>
                <a:solidFill>
                  <a:srgbClr val="000000"/>
                </a:solidFill>
                <a:latin typeface="Calibri"/>
                <a:cs typeface="Calibri"/>
              </a:rPr>
              <a:t>La scelta che ci rimane è: </a:t>
            </a:r>
          </a:p>
          <a:p>
            <a:r>
              <a:rPr lang="it-IT" sz="2400" dirty="0" smtClean="0">
                <a:ln>
                  <a:solidFill>
                    <a:srgbClr val="00CC99">
                      <a:alpha val="13000"/>
                    </a:srgbClr>
                  </a:solidFill>
                </a:ln>
                <a:solidFill>
                  <a:srgbClr val="000000"/>
                </a:solidFill>
                <a:latin typeface="Calibri"/>
                <a:cs typeface="Calibri"/>
              </a:rPr>
              <a:t>	     		      - </a:t>
            </a:r>
            <a:r>
              <a:rPr lang="it-IT" sz="2400" dirty="0" err="1" smtClean="0">
                <a:ln>
                  <a:solidFill>
                    <a:srgbClr val="00CC99">
                      <a:alpha val="13000"/>
                    </a:srgbClr>
                  </a:solidFill>
                </a:ln>
                <a:solidFill>
                  <a:srgbClr val="000000"/>
                </a:solidFill>
                <a:latin typeface="Calibri"/>
                <a:cs typeface="Calibri"/>
              </a:rPr>
              <a:t>sufficiency</a:t>
            </a:r>
            <a:r>
              <a:rPr lang="it-IT" sz="2400" dirty="0" smtClean="0">
                <a:ln>
                  <a:solidFill>
                    <a:srgbClr val="00CC99">
                      <a:alpha val="13000"/>
                    </a:srgbClr>
                  </a:solidFill>
                </a:ln>
                <a:solidFill>
                  <a:srgbClr val="000000"/>
                </a:solidFill>
                <a:latin typeface="Calibri"/>
                <a:cs typeface="Calibri"/>
              </a:rPr>
              <a:t> </a:t>
            </a:r>
            <a:r>
              <a:rPr lang="it-IT" sz="2400" dirty="0" err="1" smtClean="0">
                <a:ln>
                  <a:solidFill>
                    <a:srgbClr val="00CC99">
                      <a:alpha val="13000"/>
                    </a:srgbClr>
                  </a:solidFill>
                </a:ln>
                <a:solidFill>
                  <a:srgbClr val="000000"/>
                </a:solidFill>
                <a:latin typeface="Calibri"/>
                <a:cs typeface="Calibri"/>
              </a:rPr>
              <a:t>by</a:t>
            </a:r>
            <a:r>
              <a:rPr lang="it-IT" sz="2400" dirty="0" smtClean="0">
                <a:ln>
                  <a:solidFill>
                    <a:srgbClr val="00CC99">
                      <a:alpha val="13000"/>
                    </a:srgbClr>
                  </a:solidFill>
                </a:ln>
                <a:solidFill>
                  <a:srgbClr val="000000"/>
                </a:solidFill>
                <a:latin typeface="Calibri"/>
                <a:cs typeface="Calibri"/>
              </a:rPr>
              <a:t> design</a:t>
            </a:r>
          </a:p>
          <a:p>
            <a:r>
              <a:rPr lang="it-IT" sz="2400" dirty="0" smtClean="0">
                <a:ln>
                  <a:solidFill>
                    <a:srgbClr val="00CC99">
                      <a:alpha val="13000"/>
                    </a:srgbClr>
                  </a:solidFill>
                </a:ln>
                <a:solidFill>
                  <a:srgbClr val="000000"/>
                </a:solidFill>
                <a:latin typeface="Calibri"/>
                <a:cs typeface="Calibri"/>
              </a:rPr>
              <a:t>			      - </a:t>
            </a:r>
            <a:r>
              <a:rPr lang="it-IT" sz="2400" dirty="0" err="1" smtClean="0">
                <a:ln>
                  <a:solidFill>
                    <a:srgbClr val="00CC99">
                      <a:alpha val="13000"/>
                    </a:srgbClr>
                  </a:solidFill>
                </a:ln>
                <a:solidFill>
                  <a:srgbClr val="000000"/>
                </a:solidFill>
                <a:latin typeface="Calibri"/>
                <a:cs typeface="Calibri"/>
              </a:rPr>
              <a:t>sufficiency</a:t>
            </a:r>
            <a:r>
              <a:rPr lang="it-IT" sz="2400" dirty="0" smtClean="0">
                <a:ln>
                  <a:solidFill>
                    <a:srgbClr val="00CC99">
                      <a:alpha val="13000"/>
                    </a:srgbClr>
                  </a:solidFill>
                </a:ln>
                <a:solidFill>
                  <a:srgbClr val="000000"/>
                </a:solidFill>
                <a:latin typeface="Calibri"/>
                <a:cs typeface="Calibri"/>
              </a:rPr>
              <a:t> </a:t>
            </a:r>
            <a:r>
              <a:rPr lang="it-IT" sz="2400" dirty="0" err="1" smtClean="0">
                <a:ln>
                  <a:solidFill>
                    <a:srgbClr val="00CC99">
                      <a:alpha val="13000"/>
                    </a:srgbClr>
                  </a:solidFill>
                </a:ln>
                <a:solidFill>
                  <a:srgbClr val="000000"/>
                </a:solidFill>
                <a:latin typeface="Calibri"/>
                <a:cs typeface="Calibri"/>
              </a:rPr>
              <a:t>by</a:t>
            </a:r>
            <a:r>
              <a:rPr lang="it-IT" sz="2400" dirty="0" smtClean="0">
                <a:ln>
                  <a:solidFill>
                    <a:srgbClr val="00CC99">
                      <a:alpha val="13000"/>
                    </a:srgbClr>
                  </a:solidFill>
                </a:ln>
                <a:solidFill>
                  <a:srgbClr val="000000"/>
                </a:solidFill>
                <a:latin typeface="Calibri"/>
                <a:cs typeface="Calibri"/>
              </a:rPr>
              <a:t> </a:t>
            </a:r>
            <a:r>
              <a:rPr lang="it-IT" sz="2400" dirty="0" err="1" smtClean="0">
                <a:ln>
                  <a:solidFill>
                    <a:srgbClr val="00CC99">
                      <a:alpha val="13000"/>
                    </a:srgbClr>
                  </a:solidFill>
                </a:ln>
                <a:solidFill>
                  <a:srgbClr val="000000"/>
                </a:solidFill>
                <a:latin typeface="Calibri"/>
                <a:cs typeface="Calibri"/>
              </a:rPr>
              <a:t>disaster</a:t>
            </a:r>
            <a:endParaRPr lang="it-IT" sz="2400" dirty="0" smtClean="0">
              <a:solidFill>
                <a:srgbClr val="000000"/>
              </a:solidFill>
              <a:latin typeface="Comic Sans MS" charset="0"/>
            </a:endParaRPr>
          </a:p>
        </p:txBody>
      </p:sp>
      <p:sp>
        <p:nvSpPr>
          <p:cNvPr id="6" name="Text Box 2"/>
          <p:cNvSpPr txBox="1">
            <a:spLocks noChangeArrowheads="1"/>
          </p:cNvSpPr>
          <p:nvPr/>
        </p:nvSpPr>
        <p:spPr bwMode="auto">
          <a:xfrm>
            <a:off x="141371" y="3543399"/>
            <a:ext cx="8316829" cy="461665"/>
          </a:xfrm>
          <a:prstGeom prst="rect">
            <a:avLst/>
          </a:prstGeom>
          <a:noFill/>
          <a:ln w="9525">
            <a:noFill/>
            <a:miter lim="800000"/>
            <a:headEnd/>
            <a:tailEnd/>
          </a:ln>
        </p:spPr>
        <p:txBody>
          <a:bodyPr wrap="square">
            <a:prstTxWarp prst="textNoShape">
              <a:avLst/>
            </a:prstTxWarp>
            <a:spAutoFit/>
          </a:bodyPr>
          <a:lstStyle/>
          <a:p>
            <a:r>
              <a:rPr lang="it-IT" sz="2400" dirty="0" smtClean="0">
                <a:ln>
                  <a:solidFill>
                    <a:srgbClr val="00CC99">
                      <a:alpha val="13000"/>
                    </a:srgbClr>
                  </a:solidFill>
                </a:ln>
                <a:solidFill>
                  <a:srgbClr val="0000FF"/>
                </a:solidFill>
                <a:latin typeface="Calibri"/>
                <a:cs typeface="Calibri"/>
              </a:rPr>
              <a:t>Cittadino europeo (</a:t>
            </a:r>
            <a:r>
              <a:rPr lang="it-IT" sz="2400" dirty="0" smtClean="0">
                <a:ln>
                  <a:solidFill>
                    <a:srgbClr val="00CC99">
                      <a:alpha val="13000"/>
                    </a:srgbClr>
                  </a:solidFill>
                </a:ln>
                <a:solidFill>
                  <a:srgbClr val="FF0000"/>
                </a:solidFill>
                <a:latin typeface="Calibri"/>
                <a:cs typeface="Calibri"/>
              </a:rPr>
              <a:t>1960</a:t>
            </a:r>
            <a:r>
              <a:rPr lang="it-IT" sz="2400" dirty="0" smtClean="0">
                <a:ln>
                  <a:solidFill>
                    <a:srgbClr val="00CC99">
                      <a:alpha val="13000"/>
                    </a:srgbClr>
                  </a:solidFill>
                </a:ln>
                <a:solidFill>
                  <a:srgbClr val="0000FF"/>
                </a:solidFill>
                <a:latin typeface="Calibri"/>
                <a:cs typeface="Calibri"/>
              </a:rPr>
              <a:t>)		  2.000 watt</a:t>
            </a:r>
            <a:endParaRPr lang="it-IT" sz="2400" dirty="0" smtClean="0">
              <a:solidFill>
                <a:srgbClr val="0000FF"/>
              </a:solidFill>
              <a:latin typeface="Comic Sans MS" charset="0"/>
            </a:endParaRPr>
          </a:p>
        </p:txBody>
      </p:sp>
      <p:sp>
        <p:nvSpPr>
          <p:cNvPr id="7" name="Text Box 2"/>
          <p:cNvSpPr txBox="1">
            <a:spLocks noChangeArrowheads="1"/>
          </p:cNvSpPr>
          <p:nvPr/>
        </p:nvSpPr>
        <p:spPr bwMode="auto">
          <a:xfrm>
            <a:off x="0" y="5139189"/>
            <a:ext cx="9108504" cy="954107"/>
          </a:xfrm>
          <a:prstGeom prst="rect">
            <a:avLst/>
          </a:prstGeom>
          <a:solidFill>
            <a:srgbClr val="FFFF00"/>
          </a:solidFill>
          <a:ln w="9525">
            <a:noFill/>
            <a:miter lim="800000"/>
            <a:headEnd/>
            <a:tailEnd/>
          </a:ln>
        </p:spPr>
        <p:txBody>
          <a:bodyPr wrap="square">
            <a:prstTxWarp prst="textNoShape">
              <a:avLst/>
            </a:prstTxWarp>
            <a:spAutoFit/>
          </a:bodyPr>
          <a:lstStyle/>
          <a:p>
            <a:pPr algn="ctr"/>
            <a:r>
              <a:rPr lang="it-IT" sz="2800" dirty="0" smtClean="0">
                <a:solidFill>
                  <a:srgbClr val="000000"/>
                </a:solidFill>
                <a:latin typeface="Calibri"/>
                <a:cs typeface="Calibri"/>
              </a:rPr>
              <a:t>Il benessere non è direttamente proporzionale </a:t>
            </a:r>
          </a:p>
          <a:p>
            <a:pPr algn="ctr"/>
            <a:r>
              <a:rPr lang="it-IT" sz="2800" dirty="0">
                <a:solidFill>
                  <a:srgbClr val="000000"/>
                </a:solidFill>
                <a:latin typeface="Calibri"/>
                <a:cs typeface="Calibri"/>
              </a:rPr>
              <a:t>a</a:t>
            </a:r>
            <a:r>
              <a:rPr lang="it-IT" sz="2800" dirty="0" smtClean="0">
                <a:solidFill>
                  <a:srgbClr val="000000"/>
                </a:solidFill>
                <a:latin typeface="Calibri"/>
                <a:cs typeface="Calibri"/>
              </a:rPr>
              <a:t>l consumo di energia</a:t>
            </a:r>
          </a:p>
        </p:txBody>
      </p:sp>
      <p:sp>
        <p:nvSpPr>
          <p:cNvPr id="5" name="CasellaDiTesto 4"/>
          <p:cNvSpPr txBox="1"/>
          <p:nvPr/>
        </p:nvSpPr>
        <p:spPr>
          <a:xfrm>
            <a:off x="2211294" y="5468471"/>
            <a:ext cx="184666" cy="646331"/>
          </a:xfrm>
          <a:prstGeom prst="rect">
            <a:avLst/>
          </a:prstGeom>
          <a:noFill/>
        </p:spPr>
        <p:txBody>
          <a:bodyPr wrap="none" rtlCol="0">
            <a:spAutoFit/>
          </a:bodyPr>
          <a:lstStyle/>
          <a:p>
            <a:endParaRPr lang="en-GB" dirty="0">
              <a:solidFill>
                <a:srgbClr val="000000"/>
              </a:solidFill>
            </a:endParaRPr>
          </a:p>
        </p:txBody>
      </p:sp>
    </p:spTree>
    <p:extLst>
      <p:ext uri="{BB962C8B-B14F-4D97-AF65-F5344CB8AC3E}">
        <p14:creationId xmlns:p14="http://schemas.microsoft.com/office/powerpoint/2010/main" val="4174633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44624"/>
            <a:ext cx="9279467" cy="954107"/>
          </a:xfrm>
          <a:prstGeom prst="rect">
            <a:avLst/>
          </a:prstGeom>
          <a:solidFill>
            <a:schemeClr val="bg1">
              <a:lumMod val="75000"/>
            </a:schemeClr>
          </a:solidFill>
          <a:ln w="9525">
            <a:noFill/>
            <a:miter lim="800000"/>
            <a:headEnd/>
            <a:tailEnd/>
          </a:ln>
        </p:spPr>
        <p:txBody>
          <a:bodyPr wrap="square">
            <a:prstTxWarp prst="textNoShape">
              <a:avLst/>
            </a:prstTxWarp>
            <a:spAutoFit/>
          </a:bodyPr>
          <a:lstStyle/>
          <a:p>
            <a:pPr algn="ctr"/>
            <a:r>
              <a:rPr lang="it-IT" sz="2800" b="1" dirty="0" smtClean="0">
                <a:ln>
                  <a:solidFill>
                    <a:srgbClr val="00CC99">
                      <a:alpha val="13000"/>
                    </a:srgbClr>
                  </a:solidFill>
                </a:ln>
                <a:solidFill>
                  <a:srgbClr val="000000"/>
                </a:solidFill>
                <a:latin typeface="Calibri"/>
                <a:cs typeface="Calibri"/>
              </a:rPr>
              <a:t>Consumo annuale di energia primaria</a:t>
            </a:r>
          </a:p>
          <a:p>
            <a:pPr algn="ctr"/>
            <a:r>
              <a:rPr lang="it-IT" sz="2800" b="1" dirty="0" smtClean="0">
                <a:ln>
                  <a:solidFill>
                    <a:srgbClr val="00CC99">
                      <a:alpha val="13000"/>
                    </a:srgbClr>
                  </a:solidFill>
                </a:ln>
                <a:solidFill>
                  <a:srgbClr val="000000"/>
                </a:solidFill>
                <a:latin typeface="Calibri"/>
                <a:cs typeface="Calibri"/>
              </a:rPr>
              <a:t>(potenza pro capite, valore medio)</a:t>
            </a:r>
            <a:endParaRPr lang="it-IT" sz="2800" b="1" dirty="0" smtClean="0">
              <a:solidFill>
                <a:srgbClr val="000000"/>
              </a:solidFill>
              <a:latin typeface="Comic Sans MS" charset="0"/>
            </a:endParaRPr>
          </a:p>
        </p:txBody>
      </p:sp>
      <p:sp>
        <p:nvSpPr>
          <p:cNvPr id="3" name="Text Box 2"/>
          <p:cNvSpPr txBox="1">
            <a:spLocks noChangeArrowheads="1"/>
          </p:cNvSpPr>
          <p:nvPr/>
        </p:nvSpPr>
        <p:spPr bwMode="auto">
          <a:xfrm>
            <a:off x="152400" y="1887215"/>
            <a:ext cx="8316829" cy="461665"/>
          </a:xfrm>
          <a:prstGeom prst="rect">
            <a:avLst/>
          </a:prstGeom>
          <a:noFill/>
          <a:ln w="9525">
            <a:noFill/>
            <a:miter lim="800000"/>
            <a:headEnd/>
            <a:tailEnd/>
          </a:ln>
        </p:spPr>
        <p:txBody>
          <a:bodyPr wrap="square">
            <a:prstTxWarp prst="textNoShape">
              <a:avLst/>
            </a:prstTxWarp>
            <a:spAutoFit/>
          </a:bodyPr>
          <a:lstStyle/>
          <a:p>
            <a:r>
              <a:rPr lang="it-IT" sz="2400" dirty="0" smtClean="0">
                <a:ln>
                  <a:solidFill>
                    <a:srgbClr val="00CC99">
                      <a:alpha val="13000"/>
                    </a:srgbClr>
                  </a:solidFill>
                </a:ln>
                <a:solidFill>
                  <a:srgbClr val="0000FF"/>
                </a:solidFill>
                <a:latin typeface="Calibri"/>
                <a:cs typeface="Calibri"/>
              </a:rPr>
              <a:t>Cittadino USA (2017) 			12.000 watt</a:t>
            </a:r>
            <a:endParaRPr lang="it-IT" sz="2400" dirty="0" smtClean="0">
              <a:solidFill>
                <a:srgbClr val="0000FF"/>
              </a:solidFill>
              <a:latin typeface="Comic Sans MS" charset="0"/>
            </a:endParaRPr>
          </a:p>
        </p:txBody>
      </p:sp>
      <p:sp>
        <p:nvSpPr>
          <p:cNvPr id="4" name="Text Box 2"/>
          <p:cNvSpPr txBox="1">
            <a:spLocks noChangeArrowheads="1"/>
          </p:cNvSpPr>
          <p:nvPr/>
        </p:nvSpPr>
        <p:spPr bwMode="auto">
          <a:xfrm>
            <a:off x="179512" y="2740075"/>
            <a:ext cx="8361725" cy="461665"/>
          </a:xfrm>
          <a:prstGeom prst="rect">
            <a:avLst/>
          </a:prstGeom>
          <a:noFill/>
          <a:ln w="9525">
            <a:noFill/>
            <a:miter lim="800000"/>
            <a:headEnd/>
            <a:tailEnd/>
          </a:ln>
        </p:spPr>
        <p:txBody>
          <a:bodyPr wrap="square">
            <a:prstTxWarp prst="textNoShape">
              <a:avLst/>
            </a:prstTxWarp>
            <a:spAutoFit/>
          </a:bodyPr>
          <a:lstStyle/>
          <a:p>
            <a:r>
              <a:rPr lang="it-IT" sz="2400" dirty="0" smtClean="0">
                <a:ln>
                  <a:solidFill>
                    <a:srgbClr val="00CC99">
                      <a:alpha val="13000"/>
                    </a:srgbClr>
                  </a:solidFill>
                </a:ln>
                <a:solidFill>
                  <a:srgbClr val="0000FF"/>
                </a:solidFill>
                <a:latin typeface="Calibri"/>
                <a:cs typeface="Calibri"/>
              </a:rPr>
              <a:t>Cittadini europeo (2017)		  6.000 watt</a:t>
            </a:r>
            <a:endParaRPr lang="it-IT" sz="2400" dirty="0" smtClean="0">
              <a:solidFill>
                <a:srgbClr val="0000FF"/>
              </a:solidFill>
              <a:latin typeface="Comic Sans MS" charset="0"/>
            </a:endParaRPr>
          </a:p>
        </p:txBody>
      </p:sp>
      <p:sp>
        <p:nvSpPr>
          <p:cNvPr id="11" name="Text Box 2"/>
          <p:cNvSpPr txBox="1">
            <a:spLocks noChangeArrowheads="1"/>
          </p:cNvSpPr>
          <p:nvPr/>
        </p:nvSpPr>
        <p:spPr bwMode="auto">
          <a:xfrm>
            <a:off x="93083" y="7485256"/>
            <a:ext cx="8316829" cy="1200328"/>
          </a:xfrm>
          <a:prstGeom prst="rect">
            <a:avLst/>
          </a:prstGeom>
          <a:noFill/>
          <a:ln w="9525">
            <a:noFill/>
            <a:miter lim="800000"/>
            <a:headEnd/>
            <a:tailEnd/>
          </a:ln>
        </p:spPr>
        <p:txBody>
          <a:bodyPr wrap="square">
            <a:prstTxWarp prst="textNoShape">
              <a:avLst/>
            </a:prstTxWarp>
            <a:spAutoFit/>
          </a:bodyPr>
          <a:lstStyle/>
          <a:p>
            <a:r>
              <a:rPr lang="it-IT" sz="2400" dirty="0" smtClean="0">
                <a:ln>
                  <a:solidFill>
                    <a:srgbClr val="00CC99">
                      <a:alpha val="13000"/>
                    </a:srgbClr>
                  </a:solidFill>
                </a:ln>
                <a:solidFill>
                  <a:srgbClr val="000000"/>
                </a:solidFill>
                <a:latin typeface="Calibri"/>
                <a:cs typeface="Calibri"/>
              </a:rPr>
              <a:t>La scelta che ci rimane è: </a:t>
            </a:r>
          </a:p>
          <a:p>
            <a:r>
              <a:rPr lang="it-IT" sz="2400" dirty="0" smtClean="0">
                <a:ln>
                  <a:solidFill>
                    <a:srgbClr val="00CC99">
                      <a:alpha val="13000"/>
                    </a:srgbClr>
                  </a:solidFill>
                </a:ln>
                <a:solidFill>
                  <a:srgbClr val="000000"/>
                </a:solidFill>
                <a:latin typeface="Calibri"/>
                <a:cs typeface="Calibri"/>
              </a:rPr>
              <a:t>	     		      - </a:t>
            </a:r>
            <a:r>
              <a:rPr lang="it-IT" sz="2400" dirty="0" err="1" smtClean="0">
                <a:ln>
                  <a:solidFill>
                    <a:srgbClr val="00CC99">
                      <a:alpha val="13000"/>
                    </a:srgbClr>
                  </a:solidFill>
                </a:ln>
                <a:solidFill>
                  <a:srgbClr val="000000"/>
                </a:solidFill>
                <a:latin typeface="Calibri"/>
                <a:cs typeface="Calibri"/>
              </a:rPr>
              <a:t>sufficiency</a:t>
            </a:r>
            <a:r>
              <a:rPr lang="it-IT" sz="2400" dirty="0" smtClean="0">
                <a:ln>
                  <a:solidFill>
                    <a:srgbClr val="00CC99">
                      <a:alpha val="13000"/>
                    </a:srgbClr>
                  </a:solidFill>
                </a:ln>
                <a:solidFill>
                  <a:srgbClr val="000000"/>
                </a:solidFill>
                <a:latin typeface="Calibri"/>
                <a:cs typeface="Calibri"/>
              </a:rPr>
              <a:t> </a:t>
            </a:r>
            <a:r>
              <a:rPr lang="it-IT" sz="2400" dirty="0" err="1" smtClean="0">
                <a:ln>
                  <a:solidFill>
                    <a:srgbClr val="00CC99">
                      <a:alpha val="13000"/>
                    </a:srgbClr>
                  </a:solidFill>
                </a:ln>
                <a:solidFill>
                  <a:srgbClr val="000000"/>
                </a:solidFill>
                <a:latin typeface="Calibri"/>
                <a:cs typeface="Calibri"/>
              </a:rPr>
              <a:t>by</a:t>
            </a:r>
            <a:r>
              <a:rPr lang="it-IT" sz="2400" dirty="0" smtClean="0">
                <a:ln>
                  <a:solidFill>
                    <a:srgbClr val="00CC99">
                      <a:alpha val="13000"/>
                    </a:srgbClr>
                  </a:solidFill>
                </a:ln>
                <a:solidFill>
                  <a:srgbClr val="000000"/>
                </a:solidFill>
                <a:latin typeface="Calibri"/>
                <a:cs typeface="Calibri"/>
              </a:rPr>
              <a:t> design</a:t>
            </a:r>
          </a:p>
          <a:p>
            <a:r>
              <a:rPr lang="it-IT" sz="2400" dirty="0" smtClean="0">
                <a:ln>
                  <a:solidFill>
                    <a:srgbClr val="00CC99">
                      <a:alpha val="13000"/>
                    </a:srgbClr>
                  </a:solidFill>
                </a:ln>
                <a:solidFill>
                  <a:srgbClr val="000000"/>
                </a:solidFill>
                <a:latin typeface="Calibri"/>
                <a:cs typeface="Calibri"/>
              </a:rPr>
              <a:t>			      - </a:t>
            </a:r>
            <a:r>
              <a:rPr lang="it-IT" sz="2400" dirty="0" err="1" smtClean="0">
                <a:ln>
                  <a:solidFill>
                    <a:srgbClr val="00CC99">
                      <a:alpha val="13000"/>
                    </a:srgbClr>
                  </a:solidFill>
                </a:ln>
                <a:solidFill>
                  <a:srgbClr val="000000"/>
                </a:solidFill>
                <a:latin typeface="Calibri"/>
                <a:cs typeface="Calibri"/>
              </a:rPr>
              <a:t>sufficiency</a:t>
            </a:r>
            <a:r>
              <a:rPr lang="it-IT" sz="2400" dirty="0" smtClean="0">
                <a:ln>
                  <a:solidFill>
                    <a:srgbClr val="00CC99">
                      <a:alpha val="13000"/>
                    </a:srgbClr>
                  </a:solidFill>
                </a:ln>
                <a:solidFill>
                  <a:srgbClr val="000000"/>
                </a:solidFill>
                <a:latin typeface="Calibri"/>
                <a:cs typeface="Calibri"/>
              </a:rPr>
              <a:t> </a:t>
            </a:r>
            <a:r>
              <a:rPr lang="it-IT" sz="2400" dirty="0" err="1" smtClean="0">
                <a:ln>
                  <a:solidFill>
                    <a:srgbClr val="00CC99">
                      <a:alpha val="13000"/>
                    </a:srgbClr>
                  </a:solidFill>
                </a:ln>
                <a:solidFill>
                  <a:srgbClr val="000000"/>
                </a:solidFill>
                <a:latin typeface="Calibri"/>
                <a:cs typeface="Calibri"/>
              </a:rPr>
              <a:t>by</a:t>
            </a:r>
            <a:r>
              <a:rPr lang="it-IT" sz="2400" dirty="0" smtClean="0">
                <a:ln>
                  <a:solidFill>
                    <a:srgbClr val="00CC99">
                      <a:alpha val="13000"/>
                    </a:srgbClr>
                  </a:solidFill>
                </a:ln>
                <a:solidFill>
                  <a:srgbClr val="000000"/>
                </a:solidFill>
                <a:latin typeface="Calibri"/>
                <a:cs typeface="Calibri"/>
              </a:rPr>
              <a:t> </a:t>
            </a:r>
            <a:r>
              <a:rPr lang="it-IT" sz="2400" dirty="0" err="1" smtClean="0">
                <a:ln>
                  <a:solidFill>
                    <a:srgbClr val="00CC99">
                      <a:alpha val="13000"/>
                    </a:srgbClr>
                  </a:solidFill>
                </a:ln>
                <a:solidFill>
                  <a:srgbClr val="000000"/>
                </a:solidFill>
                <a:latin typeface="Calibri"/>
                <a:cs typeface="Calibri"/>
              </a:rPr>
              <a:t>disaster</a:t>
            </a:r>
            <a:endParaRPr lang="it-IT" sz="2400" dirty="0" smtClean="0">
              <a:solidFill>
                <a:srgbClr val="000000"/>
              </a:solidFill>
              <a:latin typeface="Comic Sans MS" charset="0"/>
            </a:endParaRPr>
          </a:p>
        </p:txBody>
      </p:sp>
      <p:sp>
        <p:nvSpPr>
          <p:cNvPr id="6" name="Text Box 2"/>
          <p:cNvSpPr txBox="1">
            <a:spLocks noChangeArrowheads="1"/>
          </p:cNvSpPr>
          <p:nvPr/>
        </p:nvSpPr>
        <p:spPr bwMode="auto">
          <a:xfrm>
            <a:off x="141371" y="3543399"/>
            <a:ext cx="8316829" cy="461665"/>
          </a:xfrm>
          <a:prstGeom prst="rect">
            <a:avLst/>
          </a:prstGeom>
          <a:noFill/>
          <a:ln w="9525">
            <a:noFill/>
            <a:miter lim="800000"/>
            <a:headEnd/>
            <a:tailEnd/>
          </a:ln>
        </p:spPr>
        <p:txBody>
          <a:bodyPr wrap="square">
            <a:prstTxWarp prst="textNoShape">
              <a:avLst/>
            </a:prstTxWarp>
            <a:spAutoFit/>
          </a:bodyPr>
          <a:lstStyle/>
          <a:p>
            <a:r>
              <a:rPr lang="it-IT" sz="2400" dirty="0" smtClean="0">
                <a:ln>
                  <a:solidFill>
                    <a:srgbClr val="00CC99">
                      <a:alpha val="13000"/>
                    </a:srgbClr>
                  </a:solidFill>
                </a:ln>
                <a:solidFill>
                  <a:srgbClr val="0000FF"/>
                </a:solidFill>
                <a:latin typeface="Calibri"/>
                <a:cs typeface="Calibri"/>
              </a:rPr>
              <a:t>Cittadino europeo (</a:t>
            </a:r>
            <a:r>
              <a:rPr lang="it-IT" sz="2400" dirty="0" smtClean="0">
                <a:ln>
                  <a:solidFill>
                    <a:srgbClr val="00CC99">
                      <a:alpha val="13000"/>
                    </a:srgbClr>
                  </a:solidFill>
                </a:ln>
                <a:solidFill>
                  <a:srgbClr val="FF0000"/>
                </a:solidFill>
                <a:latin typeface="Calibri"/>
                <a:cs typeface="Calibri"/>
              </a:rPr>
              <a:t>1960</a:t>
            </a:r>
            <a:r>
              <a:rPr lang="it-IT" sz="2400" dirty="0" smtClean="0">
                <a:ln>
                  <a:solidFill>
                    <a:srgbClr val="00CC99">
                      <a:alpha val="13000"/>
                    </a:srgbClr>
                  </a:solidFill>
                </a:ln>
                <a:solidFill>
                  <a:srgbClr val="0000FF"/>
                </a:solidFill>
                <a:latin typeface="Calibri"/>
                <a:cs typeface="Calibri"/>
              </a:rPr>
              <a:t>)		  2.000 watt</a:t>
            </a:r>
            <a:endParaRPr lang="it-IT" sz="2400" dirty="0" smtClean="0">
              <a:solidFill>
                <a:srgbClr val="0000FF"/>
              </a:solidFill>
              <a:latin typeface="Comic Sans MS" charset="0"/>
            </a:endParaRPr>
          </a:p>
        </p:txBody>
      </p:sp>
      <p:sp>
        <p:nvSpPr>
          <p:cNvPr id="5" name="CasellaDiTesto 4"/>
          <p:cNvSpPr txBox="1"/>
          <p:nvPr/>
        </p:nvSpPr>
        <p:spPr>
          <a:xfrm>
            <a:off x="2211294" y="5468471"/>
            <a:ext cx="184666" cy="646331"/>
          </a:xfrm>
          <a:prstGeom prst="rect">
            <a:avLst/>
          </a:prstGeom>
          <a:noFill/>
        </p:spPr>
        <p:txBody>
          <a:bodyPr wrap="none" rtlCol="0">
            <a:spAutoFit/>
          </a:bodyPr>
          <a:lstStyle/>
          <a:p>
            <a:endParaRPr lang="en-GB" dirty="0">
              <a:solidFill>
                <a:srgbClr val="000000"/>
              </a:solidFill>
            </a:endParaRPr>
          </a:p>
        </p:txBody>
      </p:sp>
      <p:sp>
        <p:nvSpPr>
          <p:cNvPr id="9" name="Text Box 2"/>
          <p:cNvSpPr txBox="1">
            <a:spLocks noChangeArrowheads="1"/>
          </p:cNvSpPr>
          <p:nvPr/>
        </p:nvSpPr>
        <p:spPr bwMode="auto">
          <a:xfrm>
            <a:off x="141371" y="4293096"/>
            <a:ext cx="8316829" cy="830997"/>
          </a:xfrm>
          <a:prstGeom prst="rect">
            <a:avLst/>
          </a:prstGeom>
          <a:noFill/>
          <a:ln w="9525">
            <a:noFill/>
            <a:miter lim="800000"/>
            <a:headEnd/>
            <a:tailEnd/>
          </a:ln>
        </p:spPr>
        <p:txBody>
          <a:bodyPr wrap="square">
            <a:prstTxWarp prst="textNoShape">
              <a:avLst/>
            </a:prstTxWarp>
            <a:spAutoFit/>
          </a:bodyPr>
          <a:lstStyle/>
          <a:p>
            <a:r>
              <a:rPr lang="en-US" sz="2400" dirty="0" err="1" smtClean="0">
                <a:ln>
                  <a:solidFill>
                    <a:srgbClr val="00CC99">
                      <a:alpha val="13000"/>
                    </a:srgbClr>
                  </a:solidFill>
                </a:ln>
                <a:solidFill>
                  <a:srgbClr val="0000FF"/>
                </a:solidFill>
                <a:latin typeface="Calibri"/>
                <a:cs typeface="Calibri"/>
              </a:rPr>
              <a:t>Svizzera</a:t>
            </a:r>
            <a:r>
              <a:rPr lang="en-US" sz="2400" dirty="0" smtClean="0">
                <a:ln>
                  <a:solidFill>
                    <a:srgbClr val="00CC99">
                      <a:alpha val="13000"/>
                    </a:srgbClr>
                  </a:solidFill>
                </a:ln>
                <a:solidFill>
                  <a:srgbClr val="0000FF"/>
                </a:solidFill>
                <a:latin typeface="Calibri"/>
                <a:cs typeface="Calibri"/>
              </a:rPr>
              <a:t>: </a:t>
            </a:r>
            <a:r>
              <a:rPr lang="en-US" sz="2400" dirty="0" err="1" smtClean="0">
                <a:ln>
                  <a:solidFill>
                    <a:srgbClr val="00CC99">
                      <a:alpha val="13000"/>
                    </a:srgbClr>
                  </a:solidFill>
                </a:ln>
                <a:solidFill>
                  <a:srgbClr val="FF0000"/>
                </a:solidFill>
                <a:latin typeface="Calibri"/>
                <a:cs typeface="Calibri"/>
              </a:rPr>
              <a:t>obiettivo</a:t>
            </a:r>
            <a:r>
              <a:rPr lang="en-US" sz="2400" dirty="0" smtClean="0">
                <a:ln>
                  <a:solidFill>
                    <a:srgbClr val="00CC99">
                      <a:alpha val="13000"/>
                    </a:srgbClr>
                  </a:solidFill>
                </a:ln>
                <a:solidFill>
                  <a:srgbClr val="FF0000"/>
                </a:solidFill>
                <a:latin typeface="Calibri"/>
                <a:cs typeface="Calibri"/>
              </a:rPr>
              <a:t> 2050</a:t>
            </a:r>
            <a:r>
              <a:rPr lang="en-US" sz="2400" dirty="0" smtClean="0">
                <a:ln>
                  <a:solidFill>
                    <a:srgbClr val="00CC99">
                      <a:alpha val="13000"/>
                    </a:srgbClr>
                  </a:solidFill>
                </a:ln>
                <a:solidFill>
                  <a:srgbClr val="0000FF"/>
                </a:solidFill>
                <a:latin typeface="Calibri"/>
                <a:cs typeface="Calibri"/>
              </a:rPr>
              <a:t>		  2.000 watt</a:t>
            </a:r>
          </a:p>
          <a:p>
            <a:r>
              <a:rPr lang="en-US" sz="2400" dirty="0" smtClean="0">
                <a:ln>
                  <a:solidFill>
                    <a:srgbClr val="00CC99">
                      <a:alpha val="13000"/>
                    </a:srgbClr>
                  </a:solidFill>
                </a:ln>
                <a:solidFill>
                  <a:srgbClr val="000000"/>
                </a:solidFill>
                <a:latin typeface="Calibri"/>
                <a:cs typeface="Calibri"/>
              </a:rPr>
              <a:t>(</a:t>
            </a:r>
            <a:r>
              <a:rPr lang="en-US" sz="2000" dirty="0" smtClean="0">
                <a:ln>
                  <a:solidFill>
                    <a:srgbClr val="00CC99">
                      <a:alpha val="13000"/>
                    </a:srgbClr>
                  </a:solidFill>
                </a:ln>
                <a:solidFill>
                  <a:srgbClr val="000000"/>
                </a:solidFill>
                <a:latin typeface="Calibri"/>
                <a:cs typeface="Calibri"/>
              </a:rPr>
              <a:t>referendum </a:t>
            </a:r>
            <a:r>
              <a:rPr lang="en-US" sz="2000" dirty="0" err="1" smtClean="0">
                <a:ln>
                  <a:solidFill>
                    <a:srgbClr val="00CC99">
                      <a:alpha val="13000"/>
                    </a:srgbClr>
                  </a:solidFill>
                </a:ln>
                <a:solidFill>
                  <a:srgbClr val="000000"/>
                </a:solidFill>
                <a:latin typeface="Calibri"/>
                <a:cs typeface="Calibri"/>
              </a:rPr>
              <a:t>approvato</a:t>
            </a:r>
            <a:r>
              <a:rPr lang="en-US" sz="2000" dirty="0" smtClean="0">
                <a:ln>
                  <a:solidFill>
                    <a:srgbClr val="00CC99">
                      <a:alpha val="13000"/>
                    </a:srgbClr>
                  </a:solidFill>
                </a:ln>
                <a:solidFill>
                  <a:srgbClr val="000000"/>
                </a:solidFill>
                <a:latin typeface="Calibri"/>
                <a:cs typeface="Calibri"/>
              </a:rPr>
              <a:t> </a:t>
            </a:r>
            <a:r>
              <a:rPr lang="en-US" sz="2000" dirty="0" err="1" smtClean="0">
                <a:ln>
                  <a:solidFill>
                    <a:srgbClr val="00CC99">
                      <a:alpha val="13000"/>
                    </a:srgbClr>
                  </a:solidFill>
                </a:ln>
                <a:solidFill>
                  <a:srgbClr val="000000"/>
                </a:solidFill>
                <a:latin typeface="Calibri"/>
                <a:cs typeface="Calibri"/>
              </a:rPr>
              <a:t>il</a:t>
            </a:r>
            <a:r>
              <a:rPr lang="en-US" sz="2000" dirty="0" smtClean="0">
                <a:ln>
                  <a:solidFill>
                    <a:srgbClr val="00CC99">
                      <a:alpha val="13000"/>
                    </a:srgbClr>
                  </a:solidFill>
                </a:ln>
                <a:solidFill>
                  <a:srgbClr val="000000"/>
                </a:solidFill>
                <a:latin typeface="Calibri"/>
                <a:cs typeface="Calibri"/>
              </a:rPr>
              <a:t> 21 </a:t>
            </a:r>
            <a:r>
              <a:rPr lang="en-US" sz="2000" dirty="0" err="1" smtClean="0">
                <a:ln>
                  <a:solidFill>
                    <a:srgbClr val="00CC99">
                      <a:alpha val="13000"/>
                    </a:srgbClr>
                  </a:solidFill>
                </a:ln>
                <a:solidFill>
                  <a:srgbClr val="000000"/>
                </a:solidFill>
                <a:latin typeface="Calibri"/>
                <a:cs typeface="Calibri"/>
              </a:rPr>
              <a:t>maggio</a:t>
            </a:r>
            <a:r>
              <a:rPr lang="en-US" sz="2000" dirty="0" smtClean="0">
                <a:ln>
                  <a:solidFill>
                    <a:srgbClr val="00CC99">
                      <a:alpha val="13000"/>
                    </a:srgbClr>
                  </a:solidFill>
                </a:ln>
                <a:solidFill>
                  <a:srgbClr val="000000"/>
                </a:solidFill>
                <a:latin typeface="Calibri"/>
                <a:cs typeface="Calibri"/>
              </a:rPr>
              <a:t>, 2017</a:t>
            </a:r>
            <a:r>
              <a:rPr lang="it-IT" sz="2000" dirty="0" smtClean="0">
                <a:ln>
                  <a:solidFill>
                    <a:srgbClr val="00CC99">
                      <a:alpha val="13000"/>
                    </a:srgbClr>
                  </a:solidFill>
                </a:ln>
                <a:solidFill>
                  <a:srgbClr val="000000"/>
                </a:solidFill>
                <a:latin typeface="Calibri"/>
                <a:cs typeface="Calibri"/>
              </a:rPr>
              <a:t>) </a:t>
            </a:r>
            <a:endParaRPr lang="it-IT" sz="2000" dirty="0" smtClean="0">
              <a:solidFill>
                <a:srgbClr val="000000"/>
              </a:solidFill>
              <a:latin typeface="Comic Sans MS" charset="0"/>
            </a:endParaRPr>
          </a:p>
        </p:txBody>
      </p:sp>
      <p:sp>
        <p:nvSpPr>
          <p:cNvPr id="10" name="Oval 4"/>
          <p:cNvSpPr>
            <a:spLocks noChangeArrowheads="1"/>
          </p:cNvSpPr>
          <p:nvPr/>
        </p:nvSpPr>
        <p:spPr bwMode="auto">
          <a:xfrm rot="5400000">
            <a:off x="3347356" y="189148"/>
            <a:ext cx="1224136" cy="9144000"/>
          </a:xfrm>
          <a:prstGeom prst="ellipse">
            <a:avLst/>
          </a:prstGeom>
          <a:noFill/>
          <a:ln w="76200">
            <a:solidFill>
              <a:srgbClr val="0000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endParaRPr>
          </a:p>
        </p:txBody>
      </p:sp>
    </p:spTree>
    <p:extLst>
      <p:ext uri="{BB962C8B-B14F-4D97-AF65-F5344CB8AC3E}">
        <p14:creationId xmlns:p14="http://schemas.microsoft.com/office/powerpoint/2010/main" val="1774610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668864"/>
            <a:ext cx="6408711" cy="3416320"/>
          </a:xfrm>
          <a:prstGeom prst="rect">
            <a:avLst/>
          </a:prstGeom>
          <a:noFill/>
        </p:spPr>
        <p:txBody>
          <a:bodyPr wrap="square" rtlCol="0">
            <a:spAutoFit/>
          </a:bodyPr>
          <a:lstStyle/>
          <a:p>
            <a:pPr algn="ctr"/>
            <a:r>
              <a:rPr lang="it-IT" sz="7200" dirty="0" smtClean="0">
                <a:solidFill>
                  <a:srgbClr val="FF0000"/>
                </a:solidFill>
                <a:latin typeface="Calibri"/>
                <a:cs typeface="Calibri"/>
              </a:rPr>
              <a:t>Come si fa </a:t>
            </a:r>
          </a:p>
          <a:p>
            <a:pPr algn="ctr"/>
            <a:r>
              <a:rPr lang="it-IT" sz="7200" dirty="0" smtClean="0">
                <a:solidFill>
                  <a:srgbClr val="FF0000"/>
                </a:solidFill>
                <a:latin typeface="Calibri"/>
                <a:cs typeface="Calibri"/>
              </a:rPr>
              <a:t>a consumare meno</a:t>
            </a:r>
            <a:endParaRPr lang="it-IT" sz="7200" dirty="0">
              <a:solidFill>
                <a:srgbClr val="FF0000"/>
              </a:solidFill>
              <a:latin typeface="Calibri"/>
              <a:cs typeface="Calibri"/>
            </a:endParaRPr>
          </a:p>
        </p:txBody>
      </p:sp>
    </p:spTree>
    <p:extLst>
      <p:ext uri="{BB962C8B-B14F-4D97-AF65-F5344CB8AC3E}">
        <p14:creationId xmlns:p14="http://schemas.microsoft.com/office/powerpoint/2010/main" val="213280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192529"/>
            <a:ext cx="9279467" cy="523220"/>
          </a:xfrm>
          <a:prstGeom prst="rect">
            <a:avLst/>
          </a:prstGeom>
          <a:solidFill>
            <a:schemeClr val="bg1">
              <a:lumMod val="75000"/>
            </a:schemeClr>
          </a:solidFill>
          <a:ln w="9525">
            <a:noFill/>
            <a:miter lim="800000"/>
            <a:headEnd/>
            <a:tailEnd/>
          </a:ln>
        </p:spPr>
        <p:txBody>
          <a:bodyPr>
            <a:spAutoFit/>
          </a:bodyPr>
          <a:lstStyle/>
          <a:p>
            <a:pPr algn="ctr">
              <a:defRPr/>
            </a:pPr>
            <a:r>
              <a:rPr lang="it-IT" sz="2800" b="1" dirty="0">
                <a:ln>
                  <a:solidFill>
                    <a:srgbClr val="00CC99">
                      <a:alpha val="13000"/>
                    </a:srgbClr>
                  </a:solidFill>
                </a:ln>
                <a:solidFill>
                  <a:srgbClr val="FF0000"/>
                </a:solidFill>
                <a:latin typeface="Calibri"/>
                <a:ea typeface="MS PGothic" charset="0"/>
                <a:cs typeface="Calibri"/>
              </a:rPr>
              <a:t>C</a:t>
            </a:r>
            <a:r>
              <a:rPr lang="en-US" sz="2800" b="1" dirty="0" err="1">
                <a:ln>
                  <a:solidFill>
                    <a:srgbClr val="00CC99">
                      <a:alpha val="13000"/>
                    </a:srgbClr>
                  </a:solidFill>
                </a:ln>
                <a:solidFill>
                  <a:srgbClr val="FF0000"/>
                </a:solidFill>
                <a:latin typeface="Calibri"/>
                <a:ea typeface="MS PGothic" charset="0"/>
                <a:cs typeface="Calibri"/>
              </a:rPr>
              <a:t>ome</a:t>
            </a:r>
            <a:r>
              <a:rPr lang="en-US" sz="2800" b="1" dirty="0">
                <a:ln>
                  <a:solidFill>
                    <a:srgbClr val="00CC99">
                      <a:alpha val="13000"/>
                    </a:srgbClr>
                  </a:solidFill>
                </a:ln>
                <a:solidFill>
                  <a:srgbClr val="FF0000"/>
                </a:solidFill>
                <a:latin typeface="Calibri"/>
                <a:ea typeface="MS PGothic" charset="0"/>
                <a:cs typeface="Calibri"/>
              </a:rPr>
              <a:t> </a:t>
            </a:r>
            <a:r>
              <a:rPr lang="en-US" sz="2800" b="1" dirty="0" err="1">
                <a:ln>
                  <a:solidFill>
                    <a:srgbClr val="00CC99">
                      <a:alpha val="13000"/>
                    </a:srgbClr>
                  </a:solidFill>
                </a:ln>
                <a:solidFill>
                  <a:srgbClr val="FF0000"/>
                </a:solidFill>
                <a:latin typeface="Calibri"/>
                <a:ea typeface="MS PGothic" charset="0"/>
                <a:cs typeface="Calibri"/>
              </a:rPr>
              <a:t>possiamo</a:t>
            </a:r>
            <a:r>
              <a:rPr lang="en-US" sz="2800" b="1" dirty="0">
                <a:ln>
                  <a:solidFill>
                    <a:srgbClr val="00CC99">
                      <a:alpha val="13000"/>
                    </a:srgbClr>
                  </a:solidFill>
                </a:ln>
                <a:solidFill>
                  <a:srgbClr val="FF0000"/>
                </a:solidFill>
                <a:latin typeface="Calibri"/>
                <a:ea typeface="MS PGothic" charset="0"/>
                <a:cs typeface="Calibri"/>
              </a:rPr>
              <a:t> </a:t>
            </a:r>
            <a:r>
              <a:rPr lang="en-US" sz="2800" b="1" dirty="0" err="1">
                <a:ln>
                  <a:solidFill>
                    <a:srgbClr val="00CC99">
                      <a:alpha val="13000"/>
                    </a:srgbClr>
                  </a:solidFill>
                </a:ln>
                <a:solidFill>
                  <a:srgbClr val="FF0000"/>
                </a:solidFill>
                <a:latin typeface="Calibri"/>
                <a:ea typeface="MS PGothic" charset="0"/>
                <a:cs typeface="Calibri"/>
              </a:rPr>
              <a:t>ridurre</a:t>
            </a:r>
            <a:r>
              <a:rPr lang="en-US" sz="2800" b="1" dirty="0">
                <a:ln>
                  <a:solidFill>
                    <a:srgbClr val="00CC99">
                      <a:alpha val="13000"/>
                    </a:srgbClr>
                  </a:solidFill>
                </a:ln>
                <a:solidFill>
                  <a:srgbClr val="FF0000"/>
                </a:solidFill>
                <a:latin typeface="Calibri"/>
                <a:ea typeface="MS PGothic" charset="0"/>
                <a:cs typeface="Calibri"/>
              </a:rPr>
              <a:t> </a:t>
            </a:r>
            <a:r>
              <a:rPr lang="en-US" sz="2800" b="1" dirty="0" err="1">
                <a:ln>
                  <a:solidFill>
                    <a:srgbClr val="00CC99">
                      <a:alpha val="13000"/>
                    </a:srgbClr>
                  </a:solidFill>
                </a:ln>
                <a:solidFill>
                  <a:srgbClr val="FF0000"/>
                </a:solidFill>
                <a:latin typeface="Calibri"/>
                <a:ea typeface="MS PGothic" charset="0"/>
                <a:cs typeface="Calibri"/>
              </a:rPr>
              <a:t>il</a:t>
            </a:r>
            <a:r>
              <a:rPr lang="en-US" sz="2800" b="1" dirty="0">
                <a:ln>
                  <a:solidFill>
                    <a:srgbClr val="00CC99">
                      <a:alpha val="13000"/>
                    </a:srgbClr>
                  </a:solidFill>
                </a:ln>
                <a:solidFill>
                  <a:srgbClr val="FF0000"/>
                </a:solidFill>
                <a:latin typeface="Calibri"/>
                <a:ea typeface="MS PGothic" charset="0"/>
                <a:cs typeface="Calibri"/>
              </a:rPr>
              <a:t> </a:t>
            </a:r>
            <a:r>
              <a:rPr lang="en-US" sz="2800" b="1" dirty="0" err="1">
                <a:ln>
                  <a:solidFill>
                    <a:srgbClr val="00CC99">
                      <a:alpha val="13000"/>
                    </a:srgbClr>
                  </a:solidFill>
                </a:ln>
                <a:solidFill>
                  <a:srgbClr val="FF0000"/>
                </a:solidFill>
                <a:latin typeface="Calibri"/>
                <a:ea typeface="MS PGothic" charset="0"/>
                <a:cs typeface="Calibri"/>
              </a:rPr>
              <a:t>consumo</a:t>
            </a:r>
            <a:r>
              <a:rPr lang="en-US" sz="2800" b="1" dirty="0">
                <a:ln>
                  <a:solidFill>
                    <a:srgbClr val="00CC99">
                      <a:alpha val="13000"/>
                    </a:srgbClr>
                  </a:solidFill>
                </a:ln>
                <a:solidFill>
                  <a:srgbClr val="FF0000"/>
                </a:solidFill>
                <a:latin typeface="Calibri"/>
                <a:ea typeface="MS PGothic" charset="0"/>
                <a:cs typeface="Calibri"/>
              </a:rPr>
              <a:t> di </a:t>
            </a:r>
            <a:r>
              <a:rPr lang="en-US" sz="2800" b="1" dirty="0" err="1">
                <a:ln>
                  <a:solidFill>
                    <a:srgbClr val="00CC99">
                      <a:alpha val="13000"/>
                    </a:srgbClr>
                  </a:solidFill>
                </a:ln>
                <a:solidFill>
                  <a:srgbClr val="FF0000"/>
                </a:solidFill>
                <a:latin typeface="Calibri"/>
                <a:ea typeface="MS PGothic" charset="0"/>
                <a:cs typeface="Calibri"/>
              </a:rPr>
              <a:t>energia</a:t>
            </a:r>
            <a:r>
              <a:rPr lang="en-US" sz="2800" b="1" dirty="0">
                <a:ln>
                  <a:solidFill>
                    <a:srgbClr val="00CC99">
                      <a:alpha val="13000"/>
                    </a:srgbClr>
                  </a:solidFill>
                </a:ln>
                <a:solidFill>
                  <a:srgbClr val="FF0000"/>
                </a:solidFill>
                <a:latin typeface="Calibri"/>
                <a:ea typeface="MS PGothic" charset="0"/>
                <a:cs typeface="Calibri"/>
              </a:rPr>
              <a:t>?</a:t>
            </a:r>
            <a:endParaRPr lang="en-US" sz="2800" b="1" dirty="0">
              <a:solidFill>
                <a:srgbClr val="FF0000"/>
              </a:solidFill>
              <a:latin typeface="Comic Sans MS" charset="0"/>
              <a:ea typeface="MS PGothic" charset="0"/>
              <a:cs typeface="MS PGothic" charset="0"/>
            </a:endParaRPr>
          </a:p>
        </p:txBody>
      </p:sp>
      <p:sp>
        <p:nvSpPr>
          <p:cNvPr id="3" name="Text Box 2"/>
          <p:cNvSpPr txBox="1">
            <a:spLocks noChangeArrowheads="1"/>
          </p:cNvSpPr>
          <p:nvPr/>
        </p:nvSpPr>
        <p:spPr bwMode="auto">
          <a:xfrm>
            <a:off x="152400" y="1777459"/>
            <a:ext cx="8534400" cy="1354217"/>
          </a:xfrm>
          <a:prstGeom prst="rect">
            <a:avLst/>
          </a:prstGeom>
          <a:noFill/>
          <a:ln w="9525">
            <a:noFill/>
            <a:miter lim="800000"/>
            <a:headEnd/>
            <a:tailEnd/>
          </a:ln>
        </p:spPr>
        <p:txBody>
          <a:bodyPr>
            <a:spAutoFit/>
          </a:bodyPr>
          <a:lstStyle/>
          <a:p>
            <a:pPr>
              <a:defRPr/>
            </a:pPr>
            <a:endParaRPr lang="en-US" sz="1000" dirty="0">
              <a:ln>
                <a:solidFill>
                  <a:srgbClr val="00CC99">
                    <a:alpha val="13000"/>
                  </a:srgbClr>
                </a:solidFill>
              </a:ln>
              <a:solidFill>
                <a:srgbClr val="0000FF"/>
              </a:solidFill>
              <a:latin typeface="Calibri"/>
              <a:ea typeface="MS PGothic" charset="0"/>
              <a:cs typeface="Calibri"/>
            </a:endParaRPr>
          </a:p>
          <a:p>
            <a:pPr>
              <a:defRPr/>
            </a:pPr>
            <a:r>
              <a:rPr lang="en-US" sz="2400" dirty="0">
                <a:ln>
                  <a:solidFill>
                    <a:srgbClr val="00CC99">
                      <a:alpha val="13000"/>
                    </a:srgbClr>
                  </a:solidFill>
                </a:ln>
                <a:solidFill>
                  <a:srgbClr val="000000"/>
                </a:solidFill>
                <a:latin typeface="Calibri"/>
                <a:ea typeface="MS PGothic" charset="0"/>
                <a:cs typeface="Calibri"/>
              </a:rPr>
              <a:t>    -  </a:t>
            </a:r>
            <a:r>
              <a:rPr lang="en-US" sz="2400" dirty="0" err="1">
                <a:ln>
                  <a:solidFill>
                    <a:srgbClr val="00CC99">
                      <a:alpha val="13000"/>
                    </a:srgbClr>
                  </a:solidFill>
                </a:ln>
                <a:solidFill>
                  <a:srgbClr val="000000"/>
                </a:solidFill>
                <a:latin typeface="Calibri"/>
                <a:ea typeface="MS PGothic" charset="0"/>
                <a:cs typeface="Calibri"/>
              </a:rPr>
              <a:t>usare</a:t>
            </a:r>
            <a:r>
              <a:rPr lang="en-US" sz="2400" dirty="0">
                <a:ln>
                  <a:solidFill>
                    <a:srgbClr val="00CC99">
                      <a:alpha val="13000"/>
                    </a:srgbClr>
                  </a:solidFill>
                </a:ln>
                <a:solidFill>
                  <a:srgbClr val="000000"/>
                </a:solidFill>
                <a:latin typeface="Calibri"/>
                <a:ea typeface="MS PGothic" charset="0"/>
                <a:cs typeface="Calibri"/>
              </a:rPr>
              <a:t> </a:t>
            </a:r>
            <a:r>
              <a:rPr lang="en-US" sz="2400" dirty="0" err="1">
                <a:ln>
                  <a:solidFill>
                    <a:srgbClr val="00CC99">
                      <a:alpha val="13000"/>
                    </a:srgbClr>
                  </a:solidFill>
                </a:ln>
                <a:solidFill>
                  <a:srgbClr val="000000"/>
                </a:solidFill>
                <a:latin typeface="Calibri"/>
                <a:ea typeface="MS PGothic" charset="0"/>
                <a:cs typeface="Calibri"/>
              </a:rPr>
              <a:t>automobili</a:t>
            </a:r>
            <a:r>
              <a:rPr lang="en-US" sz="2400" dirty="0">
                <a:ln>
                  <a:solidFill>
                    <a:srgbClr val="00CC99">
                      <a:alpha val="13000"/>
                    </a:srgbClr>
                  </a:solidFill>
                </a:ln>
                <a:solidFill>
                  <a:srgbClr val="000000"/>
                </a:solidFill>
                <a:latin typeface="Calibri"/>
                <a:ea typeface="MS PGothic" charset="0"/>
                <a:cs typeface="Calibri"/>
              </a:rPr>
              <a:t> </a:t>
            </a:r>
            <a:r>
              <a:rPr lang="en-US" sz="2400" dirty="0" err="1">
                <a:ln>
                  <a:solidFill>
                    <a:srgbClr val="00CC99">
                      <a:alpha val="13000"/>
                    </a:srgbClr>
                  </a:solidFill>
                </a:ln>
                <a:solidFill>
                  <a:srgbClr val="000000"/>
                </a:solidFill>
                <a:latin typeface="Calibri"/>
                <a:ea typeface="MS PGothic" charset="0"/>
                <a:cs typeface="Calibri"/>
              </a:rPr>
              <a:t>che</a:t>
            </a:r>
            <a:r>
              <a:rPr lang="en-US" sz="2400" dirty="0">
                <a:ln>
                  <a:solidFill>
                    <a:srgbClr val="00CC99">
                      <a:alpha val="13000"/>
                    </a:srgbClr>
                  </a:solidFill>
                </a:ln>
                <a:solidFill>
                  <a:srgbClr val="000000"/>
                </a:solidFill>
                <a:latin typeface="Calibri"/>
                <a:ea typeface="MS PGothic" charset="0"/>
                <a:cs typeface="Calibri"/>
              </a:rPr>
              <a:t> </a:t>
            </a:r>
            <a:r>
              <a:rPr lang="en-US" sz="2400" dirty="0" err="1">
                <a:ln>
                  <a:solidFill>
                    <a:srgbClr val="00CC99">
                      <a:alpha val="13000"/>
                    </a:srgbClr>
                  </a:solidFill>
                </a:ln>
                <a:solidFill>
                  <a:srgbClr val="000000"/>
                </a:solidFill>
                <a:latin typeface="Calibri"/>
                <a:ea typeface="MS PGothic" charset="0"/>
                <a:cs typeface="Calibri"/>
              </a:rPr>
              <a:t>consumano</a:t>
            </a:r>
            <a:r>
              <a:rPr lang="en-US" sz="2400" dirty="0">
                <a:ln>
                  <a:solidFill>
                    <a:srgbClr val="00CC99">
                      <a:alpha val="13000"/>
                    </a:srgbClr>
                  </a:solidFill>
                </a:ln>
                <a:solidFill>
                  <a:srgbClr val="000000"/>
                </a:solidFill>
                <a:latin typeface="Calibri"/>
                <a:ea typeface="MS PGothic" charset="0"/>
                <a:cs typeface="Calibri"/>
              </a:rPr>
              <a:t> </a:t>
            </a:r>
            <a:r>
              <a:rPr lang="en-US" sz="2400" dirty="0" err="1">
                <a:ln>
                  <a:solidFill>
                    <a:srgbClr val="00CC99">
                      <a:alpha val="13000"/>
                    </a:srgbClr>
                  </a:solidFill>
                </a:ln>
                <a:solidFill>
                  <a:srgbClr val="000000"/>
                </a:solidFill>
                <a:latin typeface="Calibri"/>
                <a:ea typeface="MS PGothic" charset="0"/>
                <a:cs typeface="Calibri"/>
              </a:rPr>
              <a:t>meno</a:t>
            </a:r>
            <a:endParaRPr lang="en-US" sz="2400" dirty="0">
              <a:ln>
                <a:solidFill>
                  <a:srgbClr val="00CC99">
                    <a:alpha val="13000"/>
                  </a:srgbClr>
                </a:solidFill>
              </a:ln>
              <a:solidFill>
                <a:srgbClr val="000000"/>
              </a:solidFill>
              <a:latin typeface="Calibri"/>
              <a:ea typeface="MS PGothic" charset="0"/>
              <a:cs typeface="Calibri"/>
            </a:endParaRPr>
          </a:p>
          <a:p>
            <a:pPr>
              <a:defRPr/>
            </a:pPr>
            <a:r>
              <a:rPr lang="en-US" sz="2400" dirty="0">
                <a:ln>
                  <a:solidFill>
                    <a:srgbClr val="00CC99">
                      <a:alpha val="13000"/>
                    </a:srgbClr>
                  </a:solidFill>
                </a:ln>
                <a:solidFill>
                  <a:srgbClr val="000000"/>
                </a:solidFill>
                <a:latin typeface="Calibri"/>
                <a:ea typeface="MS PGothic" charset="0"/>
                <a:cs typeface="Calibri"/>
              </a:rPr>
              <a:t>    - </a:t>
            </a:r>
            <a:r>
              <a:rPr lang="en-US" sz="2400" dirty="0" err="1">
                <a:ln>
                  <a:solidFill>
                    <a:srgbClr val="00CC99">
                      <a:alpha val="13000"/>
                    </a:srgbClr>
                  </a:solidFill>
                </a:ln>
                <a:solidFill>
                  <a:srgbClr val="000000"/>
                </a:solidFill>
                <a:latin typeface="Calibri"/>
                <a:ea typeface="MS PGothic" charset="0"/>
                <a:cs typeface="Calibri"/>
              </a:rPr>
              <a:t>sostituire</a:t>
            </a:r>
            <a:r>
              <a:rPr lang="en-US" sz="2400" dirty="0">
                <a:ln>
                  <a:solidFill>
                    <a:srgbClr val="00CC99">
                      <a:alpha val="13000"/>
                    </a:srgbClr>
                  </a:solidFill>
                </a:ln>
                <a:solidFill>
                  <a:srgbClr val="000000"/>
                </a:solidFill>
                <a:latin typeface="Calibri"/>
                <a:ea typeface="MS PGothic" charset="0"/>
                <a:cs typeface="Calibri"/>
              </a:rPr>
              <a:t> le </a:t>
            </a:r>
            <a:r>
              <a:rPr lang="en-US" sz="2400" dirty="0" err="1">
                <a:ln>
                  <a:solidFill>
                    <a:srgbClr val="00CC99">
                      <a:alpha val="13000"/>
                    </a:srgbClr>
                  </a:solidFill>
                </a:ln>
                <a:solidFill>
                  <a:srgbClr val="000000"/>
                </a:solidFill>
                <a:latin typeface="Calibri"/>
                <a:ea typeface="MS PGothic" charset="0"/>
                <a:cs typeface="Calibri"/>
              </a:rPr>
              <a:t>lampade</a:t>
            </a:r>
            <a:r>
              <a:rPr lang="en-US" sz="2400" dirty="0">
                <a:ln>
                  <a:solidFill>
                    <a:srgbClr val="00CC99">
                      <a:alpha val="13000"/>
                    </a:srgbClr>
                  </a:solidFill>
                </a:ln>
                <a:solidFill>
                  <a:srgbClr val="000000"/>
                </a:solidFill>
                <a:latin typeface="Calibri"/>
                <a:ea typeface="MS PGothic" charset="0"/>
                <a:cs typeface="Calibri"/>
              </a:rPr>
              <a:t> </a:t>
            </a:r>
            <a:r>
              <a:rPr lang="en-US" sz="2400" dirty="0" err="1">
                <a:ln>
                  <a:solidFill>
                    <a:srgbClr val="00CC99">
                      <a:alpha val="13000"/>
                    </a:srgbClr>
                  </a:solidFill>
                </a:ln>
                <a:solidFill>
                  <a:srgbClr val="000000"/>
                </a:solidFill>
                <a:latin typeface="Calibri"/>
                <a:ea typeface="MS PGothic" charset="0"/>
                <a:cs typeface="Calibri"/>
              </a:rPr>
              <a:t>fluorescenti</a:t>
            </a:r>
            <a:r>
              <a:rPr lang="en-US" sz="2400" dirty="0">
                <a:ln>
                  <a:solidFill>
                    <a:srgbClr val="00CC99">
                      <a:alpha val="13000"/>
                    </a:srgbClr>
                  </a:solidFill>
                </a:ln>
                <a:solidFill>
                  <a:srgbClr val="000000"/>
                </a:solidFill>
                <a:latin typeface="Calibri"/>
                <a:ea typeface="MS PGothic" charset="0"/>
                <a:cs typeface="Calibri"/>
              </a:rPr>
              <a:t> con </a:t>
            </a:r>
            <a:r>
              <a:rPr lang="en-US" sz="2400" dirty="0" err="1">
                <a:ln>
                  <a:solidFill>
                    <a:srgbClr val="00CC99">
                      <a:alpha val="13000"/>
                    </a:srgbClr>
                  </a:solidFill>
                </a:ln>
                <a:solidFill>
                  <a:srgbClr val="000000"/>
                </a:solidFill>
                <a:latin typeface="Calibri"/>
                <a:ea typeface="MS PGothic" charset="0"/>
                <a:cs typeface="Calibri"/>
              </a:rPr>
              <a:t>lampade</a:t>
            </a:r>
            <a:r>
              <a:rPr lang="en-US" sz="2400" dirty="0">
                <a:ln>
                  <a:solidFill>
                    <a:srgbClr val="00CC99">
                      <a:alpha val="13000"/>
                    </a:srgbClr>
                  </a:solidFill>
                </a:ln>
                <a:solidFill>
                  <a:srgbClr val="000000"/>
                </a:solidFill>
                <a:latin typeface="Calibri"/>
                <a:ea typeface="MS PGothic" charset="0"/>
                <a:cs typeface="Calibri"/>
              </a:rPr>
              <a:t> a LED</a:t>
            </a:r>
          </a:p>
          <a:p>
            <a:pPr>
              <a:defRPr/>
            </a:pPr>
            <a:r>
              <a:rPr lang="en-US" sz="2400" dirty="0">
                <a:ln>
                  <a:solidFill>
                    <a:srgbClr val="00CC99">
                      <a:alpha val="13000"/>
                    </a:srgbClr>
                  </a:solidFill>
                </a:ln>
                <a:solidFill>
                  <a:srgbClr val="000000"/>
                </a:solidFill>
                <a:latin typeface="Calibri"/>
                <a:ea typeface="MS PGothic" charset="0"/>
                <a:cs typeface="Calibri"/>
              </a:rPr>
              <a:t>    - </a:t>
            </a:r>
            <a:r>
              <a:rPr lang="en-US" sz="2400" dirty="0" err="1">
                <a:ln>
                  <a:solidFill>
                    <a:srgbClr val="00CC99">
                      <a:alpha val="13000"/>
                    </a:srgbClr>
                  </a:solidFill>
                </a:ln>
                <a:solidFill>
                  <a:srgbClr val="000000"/>
                </a:solidFill>
                <a:latin typeface="Calibri"/>
                <a:ea typeface="MS PGothic" charset="0"/>
                <a:cs typeface="Calibri"/>
              </a:rPr>
              <a:t>isolamento</a:t>
            </a:r>
            <a:r>
              <a:rPr lang="en-US" sz="2400" dirty="0">
                <a:ln>
                  <a:solidFill>
                    <a:srgbClr val="00CC99">
                      <a:alpha val="13000"/>
                    </a:srgbClr>
                  </a:solidFill>
                </a:ln>
                <a:solidFill>
                  <a:srgbClr val="000000"/>
                </a:solidFill>
                <a:latin typeface="Calibri"/>
                <a:ea typeface="MS PGothic" charset="0"/>
                <a:cs typeface="Calibri"/>
              </a:rPr>
              <a:t> </a:t>
            </a:r>
            <a:r>
              <a:rPr lang="en-US" sz="2400" dirty="0" err="1">
                <a:ln>
                  <a:solidFill>
                    <a:srgbClr val="00CC99">
                      <a:alpha val="13000"/>
                    </a:srgbClr>
                  </a:solidFill>
                </a:ln>
                <a:solidFill>
                  <a:srgbClr val="000000"/>
                </a:solidFill>
                <a:latin typeface="Calibri"/>
                <a:ea typeface="MS PGothic" charset="0"/>
                <a:cs typeface="Calibri"/>
              </a:rPr>
              <a:t>termico</a:t>
            </a:r>
            <a:r>
              <a:rPr lang="en-US" sz="2400" dirty="0">
                <a:ln>
                  <a:solidFill>
                    <a:srgbClr val="00CC99">
                      <a:alpha val="13000"/>
                    </a:srgbClr>
                  </a:solidFill>
                </a:ln>
                <a:solidFill>
                  <a:srgbClr val="000000"/>
                </a:solidFill>
                <a:latin typeface="Calibri"/>
                <a:ea typeface="MS PGothic" charset="0"/>
                <a:cs typeface="Calibri"/>
              </a:rPr>
              <a:t> </a:t>
            </a:r>
            <a:r>
              <a:rPr lang="en-US" sz="2400" dirty="0" err="1">
                <a:ln>
                  <a:solidFill>
                    <a:srgbClr val="00CC99">
                      <a:alpha val="13000"/>
                    </a:srgbClr>
                  </a:solidFill>
                </a:ln>
                <a:solidFill>
                  <a:srgbClr val="000000"/>
                </a:solidFill>
                <a:latin typeface="Calibri"/>
                <a:ea typeface="MS PGothic" charset="0"/>
                <a:cs typeface="Calibri"/>
              </a:rPr>
              <a:t>delle</a:t>
            </a:r>
            <a:r>
              <a:rPr lang="en-US" sz="2400" dirty="0">
                <a:ln>
                  <a:solidFill>
                    <a:srgbClr val="00CC99">
                      <a:alpha val="13000"/>
                    </a:srgbClr>
                  </a:solidFill>
                </a:ln>
                <a:solidFill>
                  <a:srgbClr val="000000"/>
                </a:solidFill>
                <a:latin typeface="Calibri"/>
                <a:ea typeface="MS PGothic" charset="0"/>
                <a:cs typeface="Calibri"/>
              </a:rPr>
              <a:t> case</a:t>
            </a:r>
          </a:p>
        </p:txBody>
      </p:sp>
      <p:sp>
        <p:nvSpPr>
          <p:cNvPr id="11" name="Text Box 2"/>
          <p:cNvSpPr txBox="1">
            <a:spLocks noChangeArrowheads="1"/>
          </p:cNvSpPr>
          <p:nvPr/>
        </p:nvSpPr>
        <p:spPr bwMode="auto">
          <a:xfrm>
            <a:off x="-3492896" y="7485256"/>
            <a:ext cx="8316829" cy="3046988"/>
          </a:xfrm>
          <a:prstGeom prst="rect">
            <a:avLst/>
          </a:prstGeom>
          <a:noFill/>
          <a:ln w="9525">
            <a:noFill/>
            <a:miter lim="800000"/>
            <a:headEnd/>
            <a:tailEnd/>
          </a:ln>
        </p:spPr>
        <p:txBody>
          <a:bodyPr>
            <a:spAutoFit/>
          </a:bodyPr>
          <a:lstStyle/>
          <a:p>
            <a:pPr marL="342900" indent="-342900">
              <a:buFontTx/>
              <a:buChar char="-"/>
              <a:defRPr/>
            </a:pPr>
            <a:r>
              <a:rPr lang="it-IT" sz="2400" dirty="0">
                <a:ln>
                  <a:solidFill>
                    <a:srgbClr val="00CC99">
                      <a:alpha val="13000"/>
                    </a:srgbClr>
                  </a:solidFill>
                </a:ln>
                <a:solidFill>
                  <a:srgbClr val="000000"/>
                </a:solidFill>
                <a:latin typeface="Calibri"/>
                <a:ea typeface="MS PGothic" charset="0"/>
                <a:cs typeface="Calibri"/>
              </a:rPr>
              <a:t>La scelta che ci rimane è: </a:t>
            </a:r>
          </a:p>
          <a:p>
            <a:pPr marL="342900" indent="-342900">
              <a:buFontTx/>
              <a:buChar char="-"/>
              <a:defRPr/>
            </a:pPr>
            <a:endParaRPr lang="it-IT" sz="2400" dirty="0">
              <a:ln>
                <a:solidFill>
                  <a:srgbClr val="00CC99">
                    <a:alpha val="13000"/>
                  </a:srgbClr>
                </a:solidFill>
              </a:ln>
              <a:solidFill>
                <a:srgbClr val="000000"/>
              </a:solidFill>
              <a:latin typeface="Calibri"/>
              <a:ea typeface="MS PGothic" charset="0"/>
              <a:cs typeface="Calibri"/>
            </a:endParaRPr>
          </a:p>
          <a:p>
            <a:pPr marL="342900" indent="-342900">
              <a:buFontTx/>
              <a:buChar char="-"/>
              <a:defRPr/>
            </a:pPr>
            <a:endParaRPr lang="it-IT" sz="2400" dirty="0">
              <a:ln>
                <a:solidFill>
                  <a:srgbClr val="00CC99">
                    <a:alpha val="13000"/>
                  </a:srgbClr>
                </a:solidFill>
              </a:ln>
              <a:solidFill>
                <a:srgbClr val="FF0000"/>
              </a:solidFill>
              <a:latin typeface="Calibri"/>
              <a:ea typeface="MS PGothic" charset="0"/>
              <a:cs typeface="Calibri"/>
            </a:endParaRPr>
          </a:p>
          <a:p>
            <a:pPr marL="342900" indent="-342900">
              <a:buFontTx/>
              <a:buChar char="-"/>
              <a:defRPr/>
            </a:pPr>
            <a:r>
              <a:rPr lang="it-IT" sz="2400" dirty="0">
                <a:ln>
                  <a:solidFill>
                    <a:srgbClr val="00CC99">
                      <a:alpha val="13000"/>
                    </a:srgbClr>
                  </a:solidFill>
                </a:ln>
                <a:solidFill>
                  <a:srgbClr val="000000"/>
                </a:solidFill>
                <a:latin typeface="Calibri"/>
                <a:ea typeface="MS PGothic" charset="0"/>
                <a:cs typeface="Calibri"/>
              </a:rPr>
              <a:t>cultura delle </a:t>
            </a:r>
            <a:r>
              <a:rPr lang="it-IT" sz="2400" dirty="0">
                <a:ln>
                  <a:solidFill>
                    <a:srgbClr val="00CC99">
                      <a:alpha val="13000"/>
                    </a:srgbClr>
                  </a:solidFill>
                </a:ln>
                <a:solidFill>
                  <a:srgbClr val="FF0000"/>
                </a:solidFill>
                <a:latin typeface="Calibri"/>
                <a:ea typeface="MS PGothic" charset="0"/>
                <a:cs typeface="Calibri"/>
              </a:rPr>
              <a:t>sufficienza e sobrietà</a:t>
            </a:r>
            <a:r>
              <a:rPr lang="it-IT" sz="2400" dirty="0">
                <a:ln>
                  <a:solidFill>
                    <a:srgbClr val="00CC99">
                      <a:alpha val="13000"/>
                    </a:srgbClr>
                  </a:solidFill>
                </a:ln>
                <a:solidFill>
                  <a:srgbClr val="000000"/>
                </a:solidFill>
                <a:latin typeface="Calibri"/>
                <a:ea typeface="MS PGothic" charset="0"/>
                <a:cs typeface="Calibri"/>
              </a:rPr>
              <a:t>. : </a:t>
            </a:r>
            <a:r>
              <a:rPr lang="en-US" sz="2400" dirty="0">
                <a:solidFill>
                  <a:srgbClr val="000000"/>
                </a:solidFill>
                <a:latin typeface="Calibri"/>
                <a:ea typeface="MS PGothic" charset="0"/>
                <a:cs typeface="Calibri"/>
              </a:rPr>
              <a:t>- </a:t>
            </a:r>
            <a:r>
              <a:rPr lang="en-US" sz="2400" dirty="0" err="1">
                <a:solidFill>
                  <a:srgbClr val="000000"/>
                </a:solidFill>
                <a:latin typeface="Calibri"/>
                <a:ea typeface="MS PGothic" charset="0"/>
                <a:cs typeface="Calibri"/>
              </a:rPr>
              <a:t>spiegare</a:t>
            </a:r>
            <a:r>
              <a:rPr lang="en-US" sz="2400" dirty="0">
                <a:solidFill>
                  <a:srgbClr val="000000"/>
                </a:solidFill>
                <a:latin typeface="Calibri"/>
                <a:ea typeface="MS PGothic" charset="0"/>
                <a:cs typeface="Calibri"/>
              </a:rPr>
              <a:t> </a:t>
            </a:r>
            <a:r>
              <a:rPr lang="en-US" sz="2400" dirty="0" err="1">
                <a:solidFill>
                  <a:srgbClr val="000000"/>
                </a:solidFill>
                <a:latin typeface="Calibri"/>
                <a:ea typeface="MS PGothic" charset="0"/>
                <a:cs typeface="Calibri"/>
              </a:rPr>
              <a:t>i</a:t>
            </a:r>
            <a:r>
              <a:rPr lang="en-US" sz="2400" dirty="0">
                <a:solidFill>
                  <a:srgbClr val="000000"/>
                </a:solidFill>
                <a:latin typeface="Calibri"/>
                <a:ea typeface="MS PGothic" charset="0"/>
                <a:cs typeface="Calibri"/>
              </a:rPr>
              <a:t> </a:t>
            </a:r>
            <a:r>
              <a:rPr lang="en-US" sz="2400" dirty="0" err="1">
                <a:solidFill>
                  <a:srgbClr val="000000"/>
                </a:solidFill>
                <a:latin typeface="Calibri"/>
                <a:ea typeface="MS PGothic" charset="0"/>
                <a:cs typeface="Calibri"/>
              </a:rPr>
              <a:t>benefici</a:t>
            </a:r>
            <a:r>
              <a:rPr lang="en-US" sz="2400" dirty="0">
                <a:solidFill>
                  <a:srgbClr val="000000"/>
                </a:solidFill>
                <a:latin typeface="Calibri"/>
                <a:ea typeface="MS PGothic" charset="0"/>
                <a:cs typeface="Calibri"/>
              </a:rPr>
              <a:t> di </a:t>
            </a:r>
            <a:r>
              <a:rPr lang="en-US" sz="2400" dirty="0" err="1">
                <a:solidFill>
                  <a:srgbClr val="000000"/>
                </a:solidFill>
                <a:latin typeface="Calibri"/>
                <a:ea typeface="MS PGothic" charset="0"/>
                <a:cs typeface="Calibri"/>
              </a:rPr>
              <a:t>una</a:t>
            </a:r>
            <a:r>
              <a:rPr lang="en-US" sz="2400" dirty="0">
                <a:solidFill>
                  <a:srgbClr val="000000"/>
                </a:solidFill>
                <a:latin typeface="Calibri"/>
                <a:ea typeface="MS PGothic" charset="0"/>
                <a:cs typeface="Calibri"/>
              </a:rPr>
              <a:t> vita </a:t>
            </a:r>
            <a:r>
              <a:rPr lang="en-US" sz="2400" dirty="0" err="1">
                <a:solidFill>
                  <a:srgbClr val="000000"/>
                </a:solidFill>
                <a:latin typeface="Calibri"/>
                <a:ea typeface="MS PGothic" charset="0"/>
                <a:cs typeface="Calibri"/>
              </a:rPr>
              <a:t>che</a:t>
            </a:r>
            <a:r>
              <a:rPr lang="en-US" sz="2400" dirty="0">
                <a:solidFill>
                  <a:srgbClr val="000000"/>
                </a:solidFill>
                <a:latin typeface="Calibri"/>
                <a:ea typeface="MS PGothic" charset="0"/>
                <a:cs typeface="Calibri"/>
              </a:rPr>
              <a:t> </a:t>
            </a:r>
            <a:r>
              <a:rPr lang="en-US" sz="2400" dirty="0" err="1">
                <a:solidFill>
                  <a:srgbClr val="000000"/>
                </a:solidFill>
                <a:latin typeface="Calibri"/>
                <a:ea typeface="MS PGothic" charset="0"/>
                <a:cs typeface="Calibri"/>
              </a:rPr>
              <a:t>usa</a:t>
            </a:r>
            <a:r>
              <a:rPr lang="en-US" sz="2400" dirty="0">
                <a:solidFill>
                  <a:srgbClr val="000000"/>
                </a:solidFill>
                <a:latin typeface="Calibri"/>
                <a:ea typeface="MS PGothic" charset="0"/>
                <a:cs typeface="Calibri"/>
              </a:rPr>
              <a:t> di </a:t>
            </a:r>
            <a:r>
              <a:rPr lang="en-US" sz="2400" dirty="0" err="1">
                <a:solidFill>
                  <a:srgbClr val="000000"/>
                </a:solidFill>
                <a:latin typeface="Calibri"/>
                <a:ea typeface="MS PGothic" charset="0"/>
                <a:cs typeface="Calibri"/>
              </a:rPr>
              <a:t>meno</a:t>
            </a:r>
            <a:r>
              <a:rPr lang="en-US" sz="2400" dirty="0">
                <a:solidFill>
                  <a:srgbClr val="000000"/>
                </a:solidFill>
                <a:latin typeface="Calibri"/>
                <a:ea typeface="MS PGothic" charset="0"/>
                <a:cs typeface="Calibri"/>
              </a:rPr>
              <a:t> </a:t>
            </a:r>
            <a:endParaRPr lang="it-IT" sz="2400" dirty="0">
              <a:ln>
                <a:solidFill>
                  <a:srgbClr val="00CC99">
                    <a:alpha val="13000"/>
                  </a:srgbClr>
                </a:solidFill>
              </a:ln>
              <a:solidFill>
                <a:srgbClr val="FF0000"/>
              </a:solidFill>
              <a:latin typeface="Calibri"/>
              <a:ea typeface="MS PGothic" charset="0"/>
              <a:cs typeface="Calibri"/>
            </a:endParaRPr>
          </a:p>
          <a:p>
            <a:pPr>
              <a:defRPr/>
            </a:pPr>
            <a:endParaRPr lang="it-IT" sz="2400" dirty="0">
              <a:ln>
                <a:solidFill>
                  <a:srgbClr val="00CC99">
                    <a:alpha val="13000"/>
                  </a:srgbClr>
                </a:solidFill>
              </a:ln>
              <a:solidFill>
                <a:srgbClr val="000000"/>
              </a:solidFill>
              <a:latin typeface="Calibri"/>
              <a:ea typeface="MS PGothic" charset="0"/>
              <a:cs typeface="Calibri"/>
            </a:endParaRPr>
          </a:p>
          <a:p>
            <a:pPr>
              <a:defRPr/>
            </a:pPr>
            <a:r>
              <a:rPr lang="it-IT" sz="2400" dirty="0">
                <a:ln>
                  <a:solidFill>
                    <a:srgbClr val="00CC99">
                      <a:alpha val="13000"/>
                    </a:srgbClr>
                  </a:solidFill>
                </a:ln>
                <a:solidFill>
                  <a:srgbClr val="000000"/>
                </a:solidFill>
                <a:latin typeface="Calibri"/>
                <a:ea typeface="MS PGothic" charset="0"/>
                <a:cs typeface="Calibri"/>
              </a:rPr>
              <a:t>	     		      - </a:t>
            </a:r>
            <a:r>
              <a:rPr lang="it-IT" sz="2400" dirty="0" err="1">
                <a:ln>
                  <a:solidFill>
                    <a:srgbClr val="00CC99">
                      <a:alpha val="13000"/>
                    </a:srgbClr>
                  </a:solidFill>
                </a:ln>
                <a:solidFill>
                  <a:srgbClr val="000000"/>
                </a:solidFill>
                <a:latin typeface="Calibri"/>
                <a:ea typeface="MS PGothic" charset="0"/>
                <a:cs typeface="Calibri"/>
              </a:rPr>
              <a:t>sufficiency</a:t>
            </a:r>
            <a:r>
              <a:rPr lang="it-IT" sz="2400" dirty="0">
                <a:ln>
                  <a:solidFill>
                    <a:srgbClr val="00CC99">
                      <a:alpha val="13000"/>
                    </a:srgbClr>
                  </a:solidFill>
                </a:ln>
                <a:solidFill>
                  <a:srgbClr val="000000"/>
                </a:solidFill>
                <a:latin typeface="Calibri"/>
                <a:ea typeface="MS PGothic" charset="0"/>
                <a:cs typeface="Calibri"/>
              </a:rPr>
              <a:t> </a:t>
            </a:r>
            <a:r>
              <a:rPr lang="it-IT" sz="2400" dirty="0" err="1">
                <a:ln>
                  <a:solidFill>
                    <a:srgbClr val="00CC99">
                      <a:alpha val="13000"/>
                    </a:srgbClr>
                  </a:solidFill>
                </a:ln>
                <a:solidFill>
                  <a:srgbClr val="000000"/>
                </a:solidFill>
                <a:latin typeface="Calibri"/>
                <a:ea typeface="MS PGothic" charset="0"/>
                <a:cs typeface="Calibri"/>
              </a:rPr>
              <a:t>by</a:t>
            </a:r>
            <a:r>
              <a:rPr lang="it-IT" sz="2400" dirty="0">
                <a:ln>
                  <a:solidFill>
                    <a:srgbClr val="00CC99">
                      <a:alpha val="13000"/>
                    </a:srgbClr>
                  </a:solidFill>
                </a:ln>
                <a:solidFill>
                  <a:srgbClr val="000000"/>
                </a:solidFill>
                <a:latin typeface="Calibri"/>
                <a:ea typeface="MS PGothic" charset="0"/>
                <a:cs typeface="Calibri"/>
              </a:rPr>
              <a:t> design</a:t>
            </a:r>
          </a:p>
          <a:p>
            <a:pPr>
              <a:defRPr/>
            </a:pPr>
            <a:r>
              <a:rPr lang="it-IT" sz="2400" dirty="0">
                <a:ln>
                  <a:solidFill>
                    <a:srgbClr val="00CC99">
                      <a:alpha val="13000"/>
                    </a:srgbClr>
                  </a:solidFill>
                </a:ln>
                <a:solidFill>
                  <a:srgbClr val="000000"/>
                </a:solidFill>
                <a:latin typeface="Calibri"/>
                <a:ea typeface="MS PGothic" charset="0"/>
                <a:cs typeface="Calibri"/>
              </a:rPr>
              <a:t>			      - </a:t>
            </a:r>
            <a:r>
              <a:rPr lang="it-IT" sz="2400" dirty="0" err="1">
                <a:ln>
                  <a:solidFill>
                    <a:srgbClr val="00CC99">
                      <a:alpha val="13000"/>
                    </a:srgbClr>
                  </a:solidFill>
                </a:ln>
                <a:solidFill>
                  <a:srgbClr val="000000"/>
                </a:solidFill>
                <a:latin typeface="Calibri"/>
                <a:ea typeface="MS PGothic" charset="0"/>
                <a:cs typeface="Calibri"/>
              </a:rPr>
              <a:t>sufficiency</a:t>
            </a:r>
            <a:r>
              <a:rPr lang="it-IT" sz="2400" dirty="0">
                <a:ln>
                  <a:solidFill>
                    <a:srgbClr val="00CC99">
                      <a:alpha val="13000"/>
                    </a:srgbClr>
                  </a:solidFill>
                </a:ln>
                <a:solidFill>
                  <a:srgbClr val="000000"/>
                </a:solidFill>
                <a:latin typeface="Calibri"/>
                <a:ea typeface="MS PGothic" charset="0"/>
                <a:cs typeface="Calibri"/>
              </a:rPr>
              <a:t> </a:t>
            </a:r>
            <a:r>
              <a:rPr lang="it-IT" sz="2400" dirty="0" err="1">
                <a:ln>
                  <a:solidFill>
                    <a:srgbClr val="00CC99">
                      <a:alpha val="13000"/>
                    </a:srgbClr>
                  </a:solidFill>
                </a:ln>
                <a:solidFill>
                  <a:srgbClr val="000000"/>
                </a:solidFill>
                <a:latin typeface="Calibri"/>
                <a:ea typeface="MS PGothic" charset="0"/>
                <a:cs typeface="Calibri"/>
              </a:rPr>
              <a:t>by</a:t>
            </a:r>
            <a:r>
              <a:rPr lang="it-IT" sz="2400" dirty="0">
                <a:ln>
                  <a:solidFill>
                    <a:srgbClr val="00CC99">
                      <a:alpha val="13000"/>
                    </a:srgbClr>
                  </a:solidFill>
                </a:ln>
                <a:solidFill>
                  <a:srgbClr val="000000"/>
                </a:solidFill>
                <a:latin typeface="Calibri"/>
                <a:ea typeface="MS PGothic" charset="0"/>
                <a:cs typeface="Calibri"/>
              </a:rPr>
              <a:t> </a:t>
            </a:r>
            <a:r>
              <a:rPr lang="it-IT" sz="2400" dirty="0" err="1">
                <a:ln>
                  <a:solidFill>
                    <a:srgbClr val="00CC99">
                      <a:alpha val="13000"/>
                    </a:srgbClr>
                  </a:solidFill>
                </a:ln>
                <a:solidFill>
                  <a:srgbClr val="000000"/>
                </a:solidFill>
                <a:latin typeface="Calibri"/>
                <a:ea typeface="MS PGothic" charset="0"/>
                <a:cs typeface="Calibri"/>
              </a:rPr>
              <a:t>disaster</a:t>
            </a:r>
            <a:endParaRPr lang="it-IT" sz="2400" dirty="0">
              <a:solidFill>
                <a:srgbClr val="000000"/>
              </a:solidFill>
              <a:latin typeface="Comic Sans MS" charset="0"/>
              <a:ea typeface="MS PGothic" charset="0"/>
              <a:cs typeface="MS PGothic" charset="0"/>
            </a:endParaRPr>
          </a:p>
        </p:txBody>
      </p:sp>
      <p:sp>
        <p:nvSpPr>
          <p:cNvPr id="9" name="Text Box 2"/>
          <p:cNvSpPr txBox="1">
            <a:spLocks noChangeArrowheads="1"/>
          </p:cNvSpPr>
          <p:nvPr/>
        </p:nvSpPr>
        <p:spPr bwMode="auto">
          <a:xfrm>
            <a:off x="107504" y="1167135"/>
            <a:ext cx="8712968" cy="830997"/>
          </a:xfrm>
          <a:prstGeom prst="rect">
            <a:avLst/>
          </a:prstGeom>
          <a:solidFill>
            <a:srgbClr val="BFBFBF"/>
          </a:solidFill>
          <a:ln w="9525">
            <a:noFill/>
            <a:miter lim="800000"/>
            <a:headEnd/>
            <a:tailEnd/>
          </a:ln>
        </p:spPr>
        <p:txBody>
          <a:bodyPr>
            <a:spAutoFit/>
          </a:bodyPr>
          <a:lstStyle/>
          <a:p>
            <a:pPr>
              <a:defRPr/>
            </a:pPr>
            <a:r>
              <a:rPr lang="it-IT" sz="2400" dirty="0">
                <a:ln>
                  <a:solidFill>
                    <a:srgbClr val="00CC99">
                      <a:alpha val="13000"/>
                    </a:srgbClr>
                  </a:solidFill>
                </a:ln>
                <a:solidFill>
                  <a:srgbClr val="000000"/>
                </a:solidFill>
                <a:latin typeface="Calibri"/>
                <a:ea typeface="MS PGothic" charset="0"/>
                <a:cs typeface="Calibri"/>
              </a:rPr>
              <a:t>- Agendo sulle </a:t>
            </a:r>
            <a:r>
              <a:rPr lang="it-IT" sz="2400" dirty="0">
                <a:ln>
                  <a:solidFill>
                    <a:srgbClr val="00CC99">
                      <a:alpha val="13000"/>
                    </a:srgbClr>
                  </a:solidFill>
                </a:ln>
                <a:solidFill>
                  <a:srgbClr val="FF0000"/>
                </a:solidFill>
                <a:latin typeface="Calibri"/>
                <a:ea typeface="MS PGothic" charset="0"/>
                <a:cs typeface="Calibri"/>
              </a:rPr>
              <a:t>“cose”</a:t>
            </a:r>
            <a:r>
              <a:rPr lang="it-IT" sz="2400" dirty="0">
                <a:ln>
                  <a:solidFill>
                    <a:srgbClr val="00CC99">
                      <a:alpha val="13000"/>
                    </a:srgbClr>
                  </a:solidFill>
                </a:ln>
                <a:solidFill>
                  <a:srgbClr val="000000"/>
                </a:solidFill>
                <a:latin typeface="Calibri"/>
                <a:ea typeface="MS PGothic" charset="0"/>
                <a:cs typeface="Calibri"/>
              </a:rPr>
              <a:t>: </a:t>
            </a:r>
            <a:r>
              <a:rPr lang="en-US" sz="2400" dirty="0" err="1">
                <a:ln>
                  <a:solidFill>
                    <a:srgbClr val="00CC99">
                      <a:alpha val="13000"/>
                    </a:srgbClr>
                  </a:solidFill>
                </a:ln>
                <a:solidFill>
                  <a:srgbClr val="0000FF"/>
                </a:solidFill>
                <a:latin typeface="Calibri"/>
                <a:ea typeface="MS PGothic" charset="0"/>
                <a:cs typeface="Calibri"/>
              </a:rPr>
              <a:t>aumentando</a:t>
            </a:r>
            <a:r>
              <a:rPr lang="en-US" sz="2400" dirty="0">
                <a:ln>
                  <a:solidFill>
                    <a:srgbClr val="00CC99">
                      <a:alpha val="13000"/>
                    </a:srgbClr>
                  </a:solidFill>
                </a:ln>
                <a:solidFill>
                  <a:srgbClr val="0000FF"/>
                </a:solidFill>
                <a:latin typeface="Calibri"/>
                <a:ea typeface="MS PGothic" charset="0"/>
                <a:cs typeface="Calibri"/>
              </a:rPr>
              <a:t> </a:t>
            </a:r>
            <a:r>
              <a:rPr lang="en-US" sz="2400" dirty="0" err="1">
                <a:ln>
                  <a:solidFill>
                    <a:srgbClr val="00CC99">
                      <a:alpha val="13000"/>
                    </a:srgbClr>
                  </a:solidFill>
                </a:ln>
                <a:solidFill>
                  <a:srgbClr val="0000FF"/>
                </a:solidFill>
                <a:latin typeface="Calibri"/>
                <a:ea typeface="MS PGothic" charset="0"/>
                <a:cs typeface="Calibri"/>
              </a:rPr>
              <a:t>l’efficienza</a:t>
            </a:r>
            <a:r>
              <a:rPr lang="en-US" sz="2400" dirty="0">
                <a:ln>
                  <a:solidFill>
                    <a:srgbClr val="00CC99">
                      <a:alpha val="13000"/>
                    </a:srgbClr>
                  </a:solidFill>
                </a:ln>
                <a:solidFill>
                  <a:srgbClr val="0000FF"/>
                </a:solidFill>
                <a:latin typeface="Calibri"/>
                <a:ea typeface="MS PGothic" charset="0"/>
                <a:cs typeface="Calibri"/>
              </a:rPr>
              <a:t> </a:t>
            </a:r>
            <a:r>
              <a:rPr lang="en-US" sz="2400" dirty="0">
                <a:ln>
                  <a:solidFill>
                    <a:srgbClr val="00CC99">
                      <a:alpha val="13000"/>
                    </a:srgbClr>
                  </a:solidFill>
                </a:ln>
                <a:solidFill>
                  <a:srgbClr val="000000"/>
                </a:solidFill>
                <a:latin typeface="Calibri"/>
                <a:ea typeface="MS PGothic" charset="0"/>
                <a:cs typeface="Calibri"/>
              </a:rPr>
              <a:t>di </a:t>
            </a:r>
            <a:r>
              <a:rPr lang="en-US" sz="2400" dirty="0" err="1">
                <a:ln>
                  <a:solidFill>
                    <a:srgbClr val="00CC99">
                      <a:alpha val="13000"/>
                    </a:srgbClr>
                  </a:solidFill>
                </a:ln>
                <a:solidFill>
                  <a:srgbClr val="000000"/>
                </a:solidFill>
                <a:latin typeface="Calibri"/>
                <a:ea typeface="MS PGothic" charset="0"/>
                <a:cs typeface="Calibri"/>
              </a:rPr>
              <a:t>tutte</a:t>
            </a:r>
            <a:r>
              <a:rPr lang="en-US" sz="2400" dirty="0">
                <a:ln>
                  <a:solidFill>
                    <a:srgbClr val="00CC99">
                      <a:alpha val="13000"/>
                    </a:srgbClr>
                  </a:solidFill>
                </a:ln>
                <a:solidFill>
                  <a:srgbClr val="000000"/>
                </a:solidFill>
                <a:latin typeface="Calibri"/>
                <a:ea typeface="MS PGothic" charset="0"/>
                <a:cs typeface="Calibri"/>
              </a:rPr>
              <a:t> le </a:t>
            </a:r>
            <a:r>
              <a:rPr lang="en-US" sz="2400" dirty="0" err="1">
                <a:ln>
                  <a:solidFill>
                    <a:srgbClr val="00CC99">
                      <a:alpha val="13000"/>
                    </a:srgbClr>
                  </a:solidFill>
                </a:ln>
                <a:solidFill>
                  <a:srgbClr val="000000"/>
                </a:solidFill>
                <a:latin typeface="Calibri"/>
                <a:ea typeface="MS PGothic" charset="0"/>
                <a:cs typeface="Calibri"/>
              </a:rPr>
              <a:t>macchine</a:t>
            </a:r>
            <a:r>
              <a:rPr lang="en-US" sz="2400" dirty="0">
                <a:ln>
                  <a:solidFill>
                    <a:srgbClr val="00CC99">
                      <a:alpha val="13000"/>
                    </a:srgbClr>
                  </a:solidFill>
                </a:ln>
                <a:solidFill>
                  <a:srgbClr val="000000"/>
                </a:solidFill>
                <a:latin typeface="Calibri"/>
                <a:ea typeface="MS PGothic" charset="0"/>
                <a:cs typeface="Calibri"/>
              </a:rPr>
              <a:t> e </a:t>
            </a:r>
            <a:r>
              <a:rPr lang="en-US" sz="2400" dirty="0" err="1">
                <a:ln>
                  <a:solidFill>
                    <a:srgbClr val="00CC99">
                      <a:alpha val="13000"/>
                    </a:srgbClr>
                  </a:solidFill>
                </a:ln>
                <a:solidFill>
                  <a:srgbClr val="000000"/>
                </a:solidFill>
                <a:latin typeface="Calibri"/>
                <a:ea typeface="MS PGothic" charset="0"/>
                <a:cs typeface="Calibri"/>
              </a:rPr>
              <a:t>congegni</a:t>
            </a:r>
            <a:r>
              <a:rPr lang="en-US" sz="2400" dirty="0">
                <a:ln>
                  <a:solidFill>
                    <a:srgbClr val="00CC99">
                      <a:alpha val="13000"/>
                    </a:srgbClr>
                  </a:solidFill>
                </a:ln>
                <a:solidFill>
                  <a:srgbClr val="000000"/>
                </a:solidFill>
                <a:latin typeface="Calibri"/>
                <a:ea typeface="MS PGothic" charset="0"/>
                <a:cs typeface="Calibri"/>
              </a:rPr>
              <a:t> </a:t>
            </a:r>
            <a:r>
              <a:rPr lang="en-US" sz="2400" dirty="0" err="1">
                <a:ln>
                  <a:solidFill>
                    <a:srgbClr val="00CC99">
                      <a:alpha val="13000"/>
                    </a:srgbClr>
                  </a:solidFill>
                </a:ln>
                <a:solidFill>
                  <a:srgbClr val="000000"/>
                </a:solidFill>
                <a:latin typeface="Calibri"/>
                <a:ea typeface="MS PGothic" charset="0"/>
                <a:cs typeface="Calibri"/>
              </a:rPr>
              <a:t>che</a:t>
            </a:r>
            <a:r>
              <a:rPr lang="en-US" sz="2400" dirty="0">
                <a:ln>
                  <a:solidFill>
                    <a:srgbClr val="00CC99">
                      <a:alpha val="13000"/>
                    </a:srgbClr>
                  </a:solidFill>
                </a:ln>
                <a:solidFill>
                  <a:srgbClr val="000000"/>
                </a:solidFill>
                <a:latin typeface="Calibri"/>
                <a:ea typeface="MS PGothic" charset="0"/>
                <a:cs typeface="Calibri"/>
              </a:rPr>
              <a:t> </a:t>
            </a:r>
            <a:r>
              <a:rPr lang="en-US" sz="2400" dirty="0" err="1">
                <a:ln>
                  <a:solidFill>
                    <a:srgbClr val="00CC99">
                      <a:alpha val="13000"/>
                    </a:srgbClr>
                  </a:solidFill>
                </a:ln>
                <a:solidFill>
                  <a:srgbClr val="000000"/>
                </a:solidFill>
                <a:latin typeface="Calibri"/>
                <a:ea typeface="MS PGothic" charset="0"/>
                <a:cs typeface="Calibri"/>
              </a:rPr>
              <a:t>usiamo</a:t>
            </a:r>
            <a:r>
              <a:rPr lang="en-US" sz="2400" dirty="0">
                <a:ln>
                  <a:solidFill>
                    <a:srgbClr val="00CC99">
                      <a:alpha val="13000"/>
                    </a:srgbClr>
                  </a:solidFill>
                </a:ln>
                <a:solidFill>
                  <a:srgbClr val="000000"/>
                </a:solidFill>
                <a:latin typeface="Calibri"/>
                <a:ea typeface="MS PGothic" charset="0"/>
                <a:cs typeface="Calibri"/>
              </a:rPr>
              <a:t>. </a:t>
            </a:r>
            <a:r>
              <a:rPr lang="en-US" sz="2400" dirty="0" err="1">
                <a:ln>
                  <a:solidFill>
                    <a:srgbClr val="00CC99">
                      <a:alpha val="13000"/>
                    </a:srgbClr>
                  </a:solidFill>
                </a:ln>
                <a:solidFill>
                  <a:srgbClr val="000000"/>
                </a:solidFill>
                <a:latin typeface="Calibri"/>
                <a:ea typeface="MS PGothic" charset="0"/>
                <a:cs typeface="Calibri"/>
              </a:rPr>
              <a:t>Esempi</a:t>
            </a:r>
            <a:r>
              <a:rPr lang="en-US" sz="2400" dirty="0">
                <a:ln>
                  <a:solidFill>
                    <a:srgbClr val="00CC99">
                      <a:alpha val="13000"/>
                    </a:srgbClr>
                  </a:solidFill>
                </a:ln>
                <a:solidFill>
                  <a:srgbClr val="000000"/>
                </a:solidFill>
                <a:latin typeface="Calibri"/>
                <a:ea typeface="MS PGothic" charset="0"/>
                <a:cs typeface="Calibri"/>
              </a:rPr>
              <a:t>:</a:t>
            </a:r>
            <a:endParaRPr lang="en-US" sz="2400" dirty="0">
              <a:ln>
                <a:solidFill>
                  <a:srgbClr val="00CC99">
                    <a:alpha val="13000"/>
                  </a:srgbClr>
                </a:solidFill>
              </a:ln>
              <a:solidFill>
                <a:srgbClr val="0000FF"/>
              </a:solidFill>
              <a:latin typeface="Calibri"/>
              <a:ea typeface="MS PGothic" charset="0"/>
              <a:cs typeface="Calibri"/>
            </a:endParaRPr>
          </a:p>
        </p:txBody>
      </p:sp>
      <p:sp>
        <p:nvSpPr>
          <p:cNvPr id="13" name="Text Box 2"/>
          <p:cNvSpPr txBox="1">
            <a:spLocks noChangeArrowheads="1"/>
          </p:cNvSpPr>
          <p:nvPr/>
        </p:nvSpPr>
        <p:spPr bwMode="auto">
          <a:xfrm>
            <a:off x="107504" y="3462099"/>
            <a:ext cx="8640960" cy="830997"/>
          </a:xfrm>
          <a:prstGeom prst="rect">
            <a:avLst/>
          </a:prstGeom>
          <a:solidFill>
            <a:schemeClr val="bg1">
              <a:lumMod val="75000"/>
            </a:schemeClr>
          </a:solidFill>
          <a:ln w="9525">
            <a:noFill/>
            <a:miter lim="800000"/>
            <a:headEnd/>
            <a:tailEnd/>
          </a:ln>
        </p:spPr>
        <p:txBody>
          <a:bodyPr>
            <a:spAutoFit/>
          </a:bodyPr>
          <a:lstStyle/>
          <a:p>
            <a:pPr marL="342900" indent="-342900">
              <a:buFontTx/>
              <a:buChar char="-"/>
              <a:defRPr/>
            </a:pPr>
            <a:r>
              <a:rPr lang="it-IT" sz="2400" dirty="0">
                <a:ln>
                  <a:solidFill>
                    <a:srgbClr val="00CC99">
                      <a:alpha val="13000"/>
                    </a:srgbClr>
                  </a:solidFill>
                </a:ln>
                <a:solidFill>
                  <a:srgbClr val="000000"/>
                </a:solidFill>
                <a:latin typeface="Calibri"/>
                <a:ea typeface="MS PGothic" charset="0"/>
                <a:cs typeface="Calibri"/>
              </a:rPr>
              <a:t>Agire sulle </a:t>
            </a:r>
            <a:r>
              <a:rPr lang="it-IT" sz="2400" dirty="0">
                <a:ln>
                  <a:solidFill>
                    <a:srgbClr val="00CC99">
                      <a:alpha val="13000"/>
                    </a:srgbClr>
                  </a:solidFill>
                </a:ln>
                <a:solidFill>
                  <a:srgbClr val="FF0000"/>
                </a:solidFill>
                <a:latin typeface="Calibri"/>
                <a:ea typeface="MS PGothic" charset="0"/>
                <a:cs typeface="Calibri"/>
              </a:rPr>
              <a:t>persone</a:t>
            </a:r>
            <a:r>
              <a:rPr lang="it-IT" sz="2400" dirty="0">
                <a:ln>
                  <a:solidFill>
                    <a:srgbClr val="00CC99">
                      <a:alpha val="13000"/>
                    </a:srgbClr>
                  </a:solidFill>
                </a:ln>
                <a:solidFill>
                  <a:srgbClr val="0000FF"/>
                </a:solidFill>
                <a:latin typeface="Calibri"/>
                <a:ea typeface="MS PGothic" charset="0"/>
                <a:cs typeface="Calibri"/>
              </a:rPr>
              <a:t>:  ridurre l’uso </a:t>
            </a:r>
            <a:r>
              <a:rPr lang="it-IT" sz="2400" dirty="0">
                <a:ln>
                  <a:solidFill>
                    <a:srgbClr val="00CC99">
                      <a:alpha val="13000"/>
                    </a:srgbClr>
                  </a:solidFill>
                </a:ln>
                <a:solidFill>
                  <a:srgbClr val="000000"/>
                </a:solidFill>
                <a:latin typeface="Calibri"/>
                <a:ea typeface="MS PGothic" charset="0"/>
                <a:cs typeface="Calibri"/>
              </a:rPr>
              <a:t>di tutte </a:t>
            </a:r>
            <a:r>
              <a:rPr lang="en-US" sz="2400" dirty="0" err="1">
                <a:ln>
                  <a:solidFill>
                    <a:srgbClr val="00CC99">
                      <a:alpha val="13000"/>
                    </a:srgbClr>
                  </a:solidFill>
                </a:ln>
                <a:solidFill>
                  <a:srgbClr val="000000"/>
                </a:solidFill>
                <a:latin typeface="Calibri"/>
                <a:ea typeface="MS PGothic" charset="0"/>
                <a:cs typeface="Calibri"/>
              </a:rPr>
              <a:t>macchine</a:t>
            </a:r>
            <a:r>
              <a:rPr lang="en-US" sz="2400" dirty="0">
                <a:ln>
                  <a:solidFill>
                    <a:srgbClr val="00CC99">
                      <a:alpha val="13000"/>
                    </a:srgbClr>
                  </a:solidFill>
                </a:ln>
                <a:solidFill>
                  <a:srgbClr val="000000"/>
                </a:solidFill>
                <a:latin typeface="Calibri"/>
                <a:ea typeface="MS PGothic" charset="0"/>
                <a:cs typeface="Calibri"/>
              </a:rPr>
              <a:t> e </a:t>
            </a:r>
            <a:r>
              <a:rPr lang="en-US" sz="2400" dirty="0" err="1">
                <a:ln>
                  <a:solidFill>
                    <a:srgbClr val="00CC99">
                      <a:alpha val="13000"/>
                    </a:srgbClr>
                  </a:solidFill>
                </a:ln>
                <a:solidFill>
                  <a:srgbClr val="000000"/>
                </a:solidFill>
                <a:latin typeface="Calibri"/>
                <a:ea typeface="MS PGothic" charset="0"/>
                <a:cs typeface="Calibri"/>
              </a:rPr>
              <a:t>congegni</a:t>
            </a:r>
            <a:r>
              <a:rPr lang="en-US" sz="2400" dirty="0">
                <a:ln>
                  <a:solidFill>
                    <a:srgbClr val="00CC99">
                      <a:alpha val="13000"/>
                    </a:srgbClr>
                  </a:solidFill>
                </a:ln>
                <a:solidFill>
                  <a:srgbClr val="000000"/>
                </a:solidFill>
                <a:latin typeface="Calibri"/>
                <a:ea typeface="MS PGothic" charset="0"/>
                <a:cs typeface="Calibri"/>
              </a:rPr>
              <a:t> </a:t>
            </a:r>
            <a:r>
              <a:rPr lang="en-US" sz="2400" dirty="0" err="1">
                <a:ln>
                  <a:solidFill>
                    <a:srgbClr val="00CC99">
                      <a:alpha val="13000"/>
                    </a:srgbClr>
                  </a:solidFill>
                </a:ln>
                <a:solidFill>
                  <a:srgbClr val="000000"/>
                </a:solidFill>
                <a:latin typeface="Calibri"/>
                <a:ea typeface="MS PGothic" charset="0"/>
                <a:cs typeface="Calibri"/>
              </a:rPr>
              <a:t>che</a:t>
            </a:r>
            <a:r>
              <a:rPr lang="en-US" sz="2400" dirty="0">
                <a:ln>
                  <a:solidFill>
                    <a:srgbClr val="00CC99">
                      <a:alpha val="13000"/>
                    </a:srgbClr>
                  </a:solidFill>
                </a:ln>
                <a:solidFill>
                  <a:srgbClr val="000000"/>
                </a:solidFill>
                <a:latin typeface="Calibri"/>
                <a:ea typeface="MS PGothic" charset="0"/>
                <a:cs typeface="Calibri"/>
              </a:rPr>
              <a:t> </a:t>
            </a:r>
            <a:r>
              <a:rPr lang="en-US" sz="2400" dirty="0" err="1">
                <a:ln>
                  <a:solidFill>
                    <a:srgbClr val="00CC99">
                      <a:alpha val="13000"/>
                    </a:srgbClr>
                  </a:solidFill>
                </a:ln>
                <a:solidFill>
                  <a:srgbClr val="000000"/>
                </a:solidFill>
                <a:latin typeface="Calibri"/>
                <a:ea typeface="MS PGothic" charset="0"/>
                <a:cs typeface="Calibri"/>
              </a:rPr>
              <a:t>usiamo</a:t>
            </a:r>
            <a:r>
              <a:rPr lang="en-US" sz="2400" dirty="0">
                <a:ln>
                  <a:solidFill>
                    <a:srgbClr val="00CC99">
                      <a:alpha val="13000"/>
                    </a:srgbClr>
                  </a:solidFill>
                </a:ln>
                <a:solidFill>
                  <a:srgbClr val="000000"/>
                </a:solidFill>
                <a:latin typeface="Calibri"/>
                <a:ea typeface="MS PGothic" charset="0"/>
                <a:cs typeface="Calibri"/>
              </a:rPr>
              <a:t>. </a:t>
            </a:r>
            <a:r>
              <a:rPr lang="en-US" sz="2400" dirty="0" err="1">
                <a:ln>
                  <a:solidFill>
                    <a:srgbClr val="00CC99">
                      <a:alpha val="13000"/>
                    </a:srgbClr>
                  </a:solidFill>
                </a:ln>
                <a:solidFill>
                  <a:srgbClr val="000000"/>
                </a:solidFill>
                <a:latin typeface="Calibri"/>
                <a:ea typeface="MS PGothic" charset="0"/>
                <a:cs typeface="Calibri"/>
              </a:rPr>
              <a:t>Esempi</a:t>
            </a:r>
            <a:r>
              <a:rPr lang="en-US" sz="2400" dirty="0">
                <a:ln>
                  <a:solidFill>
                    <a:srgbClr val="00CC99">
                      <a:alpha val="13000"/>
                    </a:srgbClr>
                  </a:solidFill>
                </a:ln>
                <a:solidFill>
                  <a:srgbClr val="000000"/>
                </a:solidFill>
                <a:latin typeface="Calibri"/>
                <a:ea typeface="MS PGothic" charset="0"/>
                <a:cs typeface="Calibri"/>
              </a:rPr>
              <a:t>:</a:t>
            </a:r>
            <a:endParaRPr lang="en-US" sz="2400" dirty="0">
              <a:ln>
                <a:solidFill>
                  <a:srgbClr val="00CC99">
                    <a:alpha val="13000"/>
                  </a:srgbClr>
                </a:solidFill>
              </a:ln>
              <a:solidFill>
                <a:srgbClr val="0000FF"/>
              </a:solidFill>
              <a:latin typeface="Calibri"/>
              <a:ea typeface="MS PGothic" charset="0"/>
              <a:cs typeface="Calibri"/>
            </a:endParaRPr>
          </a:p>
        </p:txBody>
      </p:sp>
      <p:sp>
        <p:nvSpPr>
          <p:cNvPr id="14" name="Text Box 2"/>
          <p:cNvSpPr txBox="1">
            <a:spLocks noChangeArrowheads="1"/>
          </p:cNvSpPr>
          <p:nvPr/>
        </p:nvSpPr>
        <p:spPr bwMode="auto">
          <a:xfrm>
            <a:off x="647700" y="4221163"/>
            <a:ext cx="8496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mtClean="0">
                <a:solidFill>
                  <a:srgbClr val="000000"/>
                </a:solidFill>
                <a:latin typeface="Calibri" charset="0"/>
                <a:cs typeface="Calibri" charset="0"/>
              </a:rPr>
              <a:t>-usare di meno l’automobile, il riscaldamento, l’aria condizionata, la luce, ecc. Diffondere una cultura della sufficienza e della sobrietà </a:t>
            </a:r>
          </a:p>
        </p:txBody>
      </p:sp>
      <p:sp>
        <p:nvSpPr>
          <p:cNvPr id="15" name="Text Box 2"/>
          <p:cNvSpPr txBox="1">
            <a:spLocks noChangeArrowheads="1"/>
          </p:cNvSpPr>
          <p:nvPr/>
        </p:nvSpPr>
        <p:spPr bwMode="auto">
          <a:xfrm>
            <a:off x="35496" y="5445224"/>
            <a:ext cx="8856984" cy="1384995"/>
          </a:xfrm>
          <a:prstGeom prst="rect">
            <a:avLst/>
          </a:prstGeom>
          <a:solidFill>
            <a:srgbClr val="FFFF00"/>
          </a:solidFill>
          <a:ln w="9525">
            <a:noFill/>
            <a:miter lim="800000"/>
            <a:headEnd/>
            <a:tailEnd/>
          </a:ln>
        </p:spPr>
        <p:txBody>
          <a:bodyPr>
            <a:spAutoFit/>
          </a:bodyPr>
          <a:lstStyle/>
          <a:p>
            <a:pPr>
              <a:defRPr/>
            </a:pPr>
            <a:r>
              <a:rPr lang="en-US" sz="2800" dirty="0" err="1">
                <a:ln>
                  <a:solidFill>
                    <a:srgbClr val="00CC99">
                      <a:alpha val="13000"/>
                    </a:srgbClr>
                  </a:solidFill>
                </a:ln>
                <a:solidFill>
                  <a:srgbClr val="000000"/>
                </a:solidFill>
                <a:latin typeface="Calibri"/>
                <a:ea typeface="MS PGothic" charset="0"/>
                <a:cs typeface="Calibri"/>
              </a:rPr>
              <a:t>Studi</a:t>
            </a:r>
            <a:r>
              <a:rPr lang="en-US" sz="2800" dirty="0">
                <a:ln>
                  <a:solidFill>
                    <a:srgbClr val="00CC99">
                      <a:alpha val="13000"/>
                    </a:srgbClr>
                  </a:solidFill>
                </a:ln>
                <a:solidFill>
                  <a:srgbClr val="000000"/>
                </a:solidFill>
                <a:latin typeface="Calibri"/>
                <a:ea typeface="MS PGothic" charset="0"/>
                <a:cs typeface="Calibri"/>
              </a:rPr>
              <a:t> </a:t>
            </a:r>
            <a:r>
              <a:rPr lang="en-US" sz="2800" dirty="0" err="1">
                <a:ln>
                  <a:solidFill>
                    <a:srgbClr val="00CC99">
                      <a:alpha val="13000"/>
                    </a:srgbClr>
                  </a:solidFill>
                </a:ln>
                <a:solidFill>
                  <a:srgbClr val="000000"/>
                </a:solidFill>
                <a:latin typeface="Calibri"/>
                <a:ea typeface="MS PGothic" charset="0"/>
                <a:cs typeface="Calibri"/>
              </a:rPr>
              <a:t>scientifici</a:t>
            </a:r>
            <a:r>
              <a:rPr lang="en-US" sz="2800" dirty="0">
                <a:ln>
                  <a:solidFill>
                    <a:srgbClr val="00CC99">
                      <a:alpha val="13000"/>
                    </a:srgbClr>
                  </a:solidFill>
                </a:ln>
                <a:solidFill>
                  <a:srgbClr val="000000"/>
                </a:solidFill>
                <a:latin typeface="Calibri"/>
                <a:ea typeface="MS PGothic" charset="0"/>
                <a:cs typeface="Calibri"/>
              </a:rPr>
              <a:t> </a:t>
            </a:r>
            <a:r>
              <a:rPr lang="en-US" sz="2800" dirty="0" err="1">
                <a:ln>
                  <a:solidFill>
                    <a:srgbClr val="00CC99">
                      <a:alpha val="13000"/>
                    </a:srgbClr>
                  </a:solidFill>
                </a:ln>
                <a:solidFill>
                  <a:srgbClr val="000000"/>
                </a:solidFill>
                <a:latin typeface="Calibri"/>
                <a:ea typeface="MS PGothic" charset="0"/>
                <a:cs typeface="Calibri"/>
              </a:rPr>
              <a:t>mostrano</a:t>
            </a:r>
            <a:r>
              <a:rPr lang="en-US" sz="2800" dirty="0">
                <a:ln>
                  <a:solidFill>
                    <a:srgbClr val="00CC99">
                      <a:alpha val="13000"/>
                    </a:srgbClr>
                  </a:solidFill>
                </a:ln>
                <a:solidFill>
                  <a:srgbClr val="000000"/>
                </a:solidFill>
                <a:latin typeface="Calibri"/>
                <a:ea typeface="MS PGothic" charset="0"/>
                <a:cs typeface="Calibri"/>
              </a:rPr>
              <a:t> </a:t>
            </a:r>
            <a:r>
              <a:rPr lang="en-US" sz="2800" dirty="0" err="1">
                <a:ln>
                  <a:solidFill>
                    <a:srgbClr val="00CC99">
                      <a:alpha val="13000"/>
                    </a:srgbClr>
                  </a:solidFill>
                </a:ln>
                <a:solidFill>
                  <a:srgbClr val="000000"/>
                </a:solidFill>
                <a:latin typeface="Calibri"/>
                <a:ea typeface="MS PGothic" charset="0"/>
                <a:cs typeface="Calibri"/>
              </a:rPr>
              <a:t>che</a:t>
            </a:r>
            <a:r>
              <a:rPr lang="en-US" sz="2800" dirty="0">
                <a:ln>
                  <a:solidFill>
                    <a:srgbClr val="00CC99">
                      <a:alpha val="13000"/>
                    </a:srgbClr>
                  </a:solidFill>
                </a:ln>
                <a:solidFill>
                  <a:srgbClr val="000000"/>
                </a:solidFill>
                <a:latin typeface="Calibri"/>
                <a:ea typeface="MS PGothic" charset="0"/>
                <a:cs typeface="Calibri"/>
              </a:rPr>
              <a:t> </a:t>
            </a:r>
            <a:r>
              <a:rPr lang="en-US" sz="2800" dirty="0" err="1">
                <a:ln>
                  <a:solidFill>
                    <a:srgbClr val="00CC99">
                      <a:alpha val="13000"/>
                    </a:srgbClr>
                  </a:solidFill>
                </a:ln>
                <a:solidFill>
                  <a:srgbClr val="000000"/>
                </a:solidFill>
                <a:latin typeface="Calibri"/>
                <a:ea typeface="MS PGothic" charset="0"/>
                <a:cs typeface="Calibri"/>
              </a:rPr>
              <a:t>aumentando</a:t>
            </a:r>
            <a:r>
              <a:rPr lang="en-US" sz="2800" dirty="0">
                <a:ln>
                  <a:solidFill>
                    <a:srgbClr val="00CC99">
                      <a:alpha val="13000"/>
                    </a:srgbClr>
                  </a:solidFill>
                </a:ln>
                <a:solidFill>
                  <a:srgbClr val="000000"/>
                </a:solidFill>
                <a:latin typeface="Calibri"/>
                <a:ea typeface="MS PGothic" charset="0"/>
                <a:cs typeface="Calibri"/>
              </a:rPr>
              <a:t> </a:t>
            </a:r>
            <a:r>
              <a:rPr lang="en-US" sz="2800" dirty="0" err="1">
                <a:ln>
                  <a:solidFill>
                    <a:srgbClr val="00CC99">
                      <a:alpha val="13000"/>
                    </a:srgbClr>
                  </a:solidFill>
                </a:ln>
                <a:solidFill>
                  <a:srgbClr val="FF0000"/>
                </a:solidFill>
                <a:latin typeface="Calibri"/>
                <a:ea typeface="MS PGothic" charset="0"/>
                <a:cs typeface="Calibri"/>
              </a:rPr>
              <a:t>l’efficienza</a:t>
            </a:r>
            <a:r>
              <a:rPr lang="en-US" sz="2800" dirty="0">
                <a:ln>
                  <a:solidFill>
                    <a:srgbClr val="00CC99">
                      <a:alpha val="13000"/>
                    </a:srgbClr>
                  </a:solidFill>
                </a:ln>
                <a:solidFill>
                  <a:srgbClr val="FF0000"/>
                </a:solidFill>
                <a:latin typeface="Calibri"/>
                <a:ea typeface="MS PGothic" charset="0"/>
                <a:cs typeface="Calibri"/>
              </a:rPr>
              <a:t> </a:t>
            </a:r>
            <a:r>
              <a:rPr lang="en-US" sz="2800" dirty="0" err="1">
                <a:ln>
                  <a:solidFill>
                    <a:srgbClr val="00CC99">
                      <a:alpha val="13000"/>
                    </a:srgbClr>
                  </a:solidFill>
                </a:ln>
                <a:solidFill>
                  <a:srgbClr val="FF0000"/>
                </a:solidFill>
                <a:latin typeface="Calibri"/>
                <a:ea typeface="MS PGothic" charset="0"/>
                <a:cs typeface="Calibri"/>
              </a:rPr>
              <a:t>delle</a:t>
            </a:r>
            <a:r>
              <a:rPr lang="en-US" sz="2800" dirty="0">
                <a:ln>
                  <a:solidFill>
                    <a:srgbClr val="00CC99">
                      <a:alpha val="13000"/>
                    </a:srgbClr>
                  </a:solidFill>
                </a:ln>
                <a:solidFill>
                  <a:srgbClr val="FF0000"/>
                </a:solidFill>
                <a:latin typeface="Calibri"/>
                <a:ea typeface="MS PGothic" charset="0"/>
                <a:cs typeface="Calibri"/>
              </a:rPr>
              <a:t> “</a:t>
            </a:r>
            <a:r>
              <a:rPr lang="en-US" sz="2800" dirty="0" err="1">
                <a:ln>
                  <a:solidFill>
                    <a:srgbClr val="00CC99">
                      <a:alpha val="13000"/>
                    </a:srgbClr>
                  </a:solidFill>
                </a:ln>
                <a:solidFill>
                  <a:srgbClr val="FF0000"/>
                </a:solidFill>
                <a:latin typeface="Calibri"/>
                <a:ea typeface="MS PGothic" charset="0"/>
                <a:cs typeface="Calibri"/>
              </a:rPr>
              <a:t>cose</a:t>
            </a:r>
            <a:r>
              <a:rPr lang="en-US" sz="2800" dirty="0">
                <a:ln>
                  <a:solidFill>
                    <a:srgbClr val="00CC99">
                      <a:alpha val="13000"/>
                    </a:srgbClr>
                  </a:solidFill>
                </a:ln>
                <a:solidFill>
                  <a:srgbClr val="FF0000"/>
                </a:solidFill>
                <a:latin typeface="Calibri"/>
                <a:ea typeface="MS PGothic" charset="0"/>
                <a:cs typeface="Calibri"/>
              </a:rPr>
              <a:t>” </a:t>
            </a:r>
            <a:r>
              <a:rPr lang="en-US" sz="2800" dirty="0" err="1">
                <a:ln>
                  <a:solidFill>
                    <a:srgbClr val="00CC99">
                      <a:alpha val="13000"/>
                    </a:srgbClr>
                  </a:solidFill>
                </a:ln>
                <a:solidFill>
                  <a:srgbClr val="000000"/>
                </a:solidFill>
                <a:latin typeface="Calibri"/>
                <a:ea typeface="MS PGothic" charset="0"/>
                <a:cs typeface="Calibri"/>
              </a:rPr>
              <a:t>spesso</a:t>
            </a:r>
            <a:r>
              <a:rPr lang="en-US" sz="2800" dirty="0">
                <a:ln>
                  <a:solidFill>
                    <a:srgbClr val="00CC99">
                      <a:alpha val="13000"/>
                    </a:srgbClr>
                  </a:solidFill>
                </a:ln>
                <a:solidFill>
                  <a:srgbClr val="000000"/>
                </a:solidFill>
                <a:latin typeface="Calibri"/>
                <a:ea typeface="MS PGothic" charset="0"/>
                <a:cs typeface="Calibri"/>
              </a:rPr>
              <a:t> </a:t>
            </a:r>
            <a:r>
              <a:rPr lang="en-US" sz="2800" dirty="0">
                <a:ln>
                  <a:solidFill>
                    <a:srgbClr val="00CC99">
                      <a:alpha val="13000"/>
                    </a:srgbClr>
                  </a:solidFill>
                </a:ln>
                <a:solidFill>
                  <a:srgbClr val="FF0000"/>
                </a:solidFill>
                <a:latin typeface="Calibri"/>
                <a:ea typeface="MS PGothic" charset="0"/>
                <a:cs typeface="Calibri"/>
              </a:rPr>
              <a:t>non </a:t>
            </a:r>
            <a:r>
              <a:rPr lang="en-US" sz="2800" dirty="0" err="1">
                <a:ln>
                  <a:solidFill>
                    <a:srgbClr val="00CC99">
                      <a:alpha val="13000"/>
                    </a:srgbClr>
                  </a:solidFill>
                </a:ln>
                <a:solidFill>
                  <a:srgbClr val="FF0000"/>
                </a:solidFill>
                <a:latin typeface="Calibri"/>
                <a:ea typeface="MS PGothic" charset="0"/>
                <a:cs typeface="Calibri"/>
              </a:rPr>
              <a:t>si</a:t>
            </a:r>
            <a:r>
              <a:rPr lang="en-US" sz="2800" dirty="0">
                <a:ln>
                  <a:solidFill>
                    <a:srgbClr val="00CC99">
                      <a:alpha val="13000"/>
                    </a:srgbClr>
                  </a:solidFill>
                </a:ln>
                <a:solidFill>
                  <a:srgbClr val="FF0000"/>
                </a:solidFill>
                <a:latin typeface="Calibri"/>
                <a:ea typeface="MS PGothic" charset="0"/>
                <a:cs typeface="Calibri"/>
              </a:rPr>
              <a:t> </a:t>
            </a:r>
            <a:r>
              <a:rPr lang="en-US" sz="2800" dirty="0" err="1">
                <a:ln>
                  <a:solidFill>
                    <a:srgbClr val="00CC99">
                      <a:alpha val="13000"/>
                    </a:srgbClr>
                  </a:solidFill>
                </a:ln>
                <a:solidFill>
                  <a:srgbClr val="FF0000"/>
                </a:solidFill>
                <a:latin typeface="Calibri"/>
                <a:ea typeface="MS PGothic" charset="0"/>
                <a:cs typeface="Calibri"/>
              </a:rPr>
              <a:t>ottiene</a:t>
            </a:r>
            <a:r>
              <a:rPr lang="en-US" sz="2800" dirty="0">
                <a:ln>
                  <a:solidFill>
                    <a:srgbClr val="00CC99">
                      <a:alpha val="13000"/>
                    </a:srgbClr>
                  </a:solidFill>
                </a:ln>
                <a:solidFill>
                  <a:srgbClr val="FF0000"/>
                </a:solidFill>
                <a:latin typeface="Calibri"/>
                <a:ea typeface="MS PGothic" charset="0"/>
                <a:cs typeface="Calibri"/>
              </a:rPr>
              <a:t> </a:t>
            </a:r>
            <a:r>
              <a:rPr lang="en-US" sz="2800" dirty="0" err="1">
                <a:ln>
                  <a:solidFill>
                    <a:srgbClr val="00CC99">
                      <a:alpha val="13000"/>
                    </a:srgbClr>
                  </a:solidFill>
                </a:ln>
                <a:solidFill>
                  <a:srgbClr val="FF0000"/>
                </a:solidFill>
                <a:latin typeface="Calibri"/>
                <a:ea typeface="MS PGothic" charset="0"/>
                <a:cs typeface="Calibri"/>
              </a:rPr>
              <a:t>una</a:t>
            </a:r>
            <a:r>
              <a:rPr lang="en-US" sz="2800" dirty="0">
                <a:ln>
                  <a:solidFill>
                    <a:srgbClr val="00CC99">
                      <a:alpha val="13000"/>
                    </a:srgbClr>
                  </a:solidFill>
                </a:ln>
                <a:solidFill>
                  <a:srgbClr val="FF0000"/>
                </a:solidFill>
                <a:latin typeface="Calibri"/>
                <a:ea typeface="MS PGothic" charset="0"/>
                <a:cs typeface="Calibri"/>
              </a:rPr>
              <a:t> </a:t>
            </a:r>
            <a:r>
              <a:rPr lang="en-US" sz="2800" dirty="0" err="1">
                <a:ln>
                  <a:solidFill>
                    <a:srgbClr val="00CC99">
                      <a:alpha val="13000"/>
                    </a:srgbClr>
                  </a:solidFill>
                </a:ln>
                <a:solidFill>
                  <a:srgbClr val="FF0000"/>
                </a:solidFill>
                <a:latin typeface="Calibri"/>
                <a:ea typeface="MS PGothic" charset="0"/>
                <a:cs typeface="Calibri"/>
              </a:rPr>
              <a:t>riduzione</a:t>
            </a:r>
            <a:r>
              <a:rPr lang="en-US" sz="2800" dirty="0">
                <a:ln>
                  <a:solidFill>
                    <a:srgbClr val="00CC99">
                      <a:alpha val="13000"/>
                    </a:srgbClr>
                  </a:solidFill>
                </a:ln>
                <a:solidFill>
                  <a:srgbClr val="FF0000"/>
                </a:solidFill>
                <a:latin typeface="Calibri"/>
                <a:ea typeface="MS PGothic" charset="0"/>
                <a:cs typeface="Calibri"/>
              </a:rPr>
              <a:t> </a:t>
            </a:r>
            <a:r>
              <a:rPr lang="en-US" sz="2800" dirty="0" err="1">
                <a:ln>
                  <a:solidFill>
                    <a:srgbClr val="00CC99">
                      <a:alpha val="13000"/>
                    </a:srgbClr>
                  </a:solidFill>
                </a:ln>
                <a:solidFill>
                  <a:srgbClr val="FF0000"/>
                </a:solidFill>
                <a:latin typeface="Calibri"/>
                <a:ea typeface="MS PGothic" charset="0"/>
                <a:cs typeface="Calibri"/>
              </a:rPr>
              <a:t>dei</a:t>
            </a:r>
            <a:r>
              <a:rPr lang="en-US" sz="2800" dirty="0">
                <a:ln>
                  <a:solidFill>
                    <a:srgbClr val="00CC99">
                      <a:alpha val="13000"/>
                    </a:srgbClr>
                  </a:solidFill>
                </a:ln>
                <a:solidFill>
                  <a:srgbClr val="FF0000"/>
                </a:solidFill>
                <a:latin typeface="Calibri"/>
                <a:ea typeface="MS PGothic" charset="0"/>
                <a:cs typeface="Calibri"/>
              </a:rPr>
              <a:t> </a:t>
            </a:r>
            <a:r>
              <a:rPr lang="en-US" sz="2800" dirty="0" err="1">
                <a:ln>
                  <a:solidFill>
                    <a:srgbClr val="00CC99">
                      <a:alpha val="13000"/>
                    </a:srgbClr>
                  </a:solidFill>
                </a:ln>
                <a:solidFill>
                  <a:srgbClr val="FF0000"/>
                </a:solidFill>
                <a:latin typeface="Calibri"/>
                <a:ea typeface="MS PGothic" charset="0"/>
                <a:cs typeface="Calibri"/>
              </a:rPr>
              <a:t>consumi</a:t>
            </a:r>
            <a:r>
              <a:rPr lang="en-US" sz="2800" dirty="0">
                <a:ln>
                  <a:solidFill>
                    <a:srgbClr val="00CC99">
                      <a:alpha val="13000"/>
                    </a:srgbClr>
                  </a:solidFill>
                </a:ln>
                <a:solidFill>
                  <a:srgbClr val="FF0000"/>
                </a:solidFill>
                <a:latin typeface="Calibri"/>
                <a:ea typeface="MS PGothic" charset="0"/>
                <a:cs typeface="Calibri"/>
              </a:rPr>
              <a:t> </a:t>
            </a:r>
            <a:r>
              <a:rPr lang="en-US" sz="2800" dirty="0">
                <a:ln>
                  <a:solidFill>
                    <a:srgbClr val="00CC99">
                      <a:alpha val="13000"/>
                    </a:srgbClr>
                  </a:solidFill>
                </a:ln>
                <a:solidFill>
                  <a:srgbClr val="000000"/>
                </a:solidFill>
                <a:latin typeface="Calibri"/>
                <a:ea typeface="MS PGothic" charset="0"/>
                <a:cs typeface="Calibri"/>
              </a:rPr>
              <a:t>(</a:t>
            </a:r>
            <a:r>
              <a:rPr lang="en-US" sz="2800" dirty="0" err="1">
                <a:ln>
                  <a:solidFill>
                    <a:srgbClr val="00CC99">
                      <a:alpha val="13000"/>
                    </a:srgbClr>
                  </a:solidFill>
                </a:ln>
                <a:solidFill>
                  <a:srgbClr val="000090"/>
                </a:solidFill>
                <a:latin typeface="Calibri"/>
                <a:ea typeface="MS PGothic" charset="0"/>
                <a:cs typeface="Calibri"/>
              </a:rPr>
              <a:t>effetto</a:t>
            </a:r>
            <a:r>
              <a:rPr lang="en-US" sz="2800" dirty="0">
                <a:ln>
                  <a:solidFill>
                    <a:srgbClr val="00CC99">
                      <a:alpha val="13000"/>
                    </a:srgbClr>
                  </a:solidFill>
                </a:ln>
                <a:solidFill>
                  <a:srgbClr val="000090"/>
                </a:solidFill>
                <a:latin typeface="Calibri"/>
                <a:ea typeface="MS PGothic" charset="0"/>
                <a:cs typeface="Calibri"/>
              </a:rPr>
              <a:t> </a:t>
            </a:r>
            <a:r>
              <a:rPr lang="en-US" sz="2800" dirty="0" err="1">
                <a:ln>
                  <a:solidFill>
                    <a:srgbClr val="00CC99">
                      <a:alpha val="13000"/>
                    </a:srgbClr>
                  </a:solidFill>
                </a:ln>
                <a:solidFill>
                  <a:srgbClr val="000090"/>
                </a:solidFill>
                <a:latin typeface="Calibri"/>
                <a:ea typeface="MS PGothic" charset="0"/>
                <a:cs typeface="Calibri"/>
              </a:rPr>
              <a:t>rimbalzo</a:t>
            </a:r>
            <a:r>
              <a:rPr lang="en-US" sz="2800" dirty="0">
                <a:ln>
                  <a:solidFill>
                    <a:srgbClr val="00CC99">
                      <a:alpha val="13000"/>
                    </a:srgbClr>
                  </a:solidFill>
                </a:ln>
                <a:solidFill>
                  <a:srgbClr val="000000"/>
                </a:solidFill>
                <a:latin typeface="Calibri"/>
                <a:ea typeface="MS PGothic" charset="0"/>
                <a:cs typeface="Calibri"/>
              </a:rPr>
              <a:t>)</a:t>
            </a:r>
            <a:endParaRPr lang="en-US" sz="2800" dirty="0">
              <a:solidFill>
                <a:srgbClr val="000000"/>
              </a:solidFill>
              <a:latin typeface="Comic Sans MS" charset="0"/>
              <a:ea typeface="MS PGothic" charset="0"/>
              <a:cs typeface="MS PGothic" charset="0"/>
            </a:endParaRPr>
          </a:p>
        </p:txBody>
      </p:sp>
      <p:sp>
        <p:nvSpPr>
          <p:cNvPr id="10" name="Oval 4"/>
          <p:cNvSpPr>
            <a:spLocks noChangeArrowheads="1"/>
          </p:cNvSpPr>
          <p:nvPr/>
        </p:nvSpPr>
        <p:spPr bwMode="auto">
          <a:xfrm rot="5400000">
            <a:off x="4104482" y="-135731"/>
            <a:ext cx="792162" cy="3168650"/>
          </a:xfrm>
          <a:prstGeom prst="ellipse">
            <a:avLst/>
          </a:prstGeom>
          <a:noFill/>
          <a:ln w="28575">
            <a:solidFill>
              <a:srgbClr val="0000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smtClean="0">
              <a:solidFill>
                <a:srgbClr val="000000"/>
              </a:solidFill>
              <a:latin typeface="Arial" charset="0"/>
              <a:ea typeface="MS PGothic" charset="0"/>
              <a:cs typeface="MS PGothic" charset="0"/>
            </a:endParaRPr>
          </a:p>
        </p:txBody>
      </p:sp>
      <p:sp>
        <p:nvSpPr>
          <p:cNvPr id="12" name="Oval 4"/>
          <p:cNvSpPr>
            <a:spLocks noChangeArrowheads="1"/>
          </p:cNvSpPr>
          <p:nvPr/>
        </p:nvSpPr>
        <p:spPr bwMode="auto">
          <a:xfrm rot="5400000">
            <a:off x="3527426" y="2817812"/>
            <a:ext cx="792162" cy="1871663"/>
          </a:xfrm>
          <a:prstGeom prst="ellipse">
            <a:avLst/>
          </a:prstGeom>
          <a:noFill/>
          <a:ln w="57150">
            <a:solidFill>
              <a:srgbClr val="0000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smtClean="0">
              <a:solidFill>
                <a:srgbClr val="000000"/>
              </a:solidFill>
              <a:latin typeface="Arial" charset="0"/>
              <a:ea typeface="MS PGothic" charset="0"/>
              <a:cs typeface="MS PGothic" charset="0"/>
            </a:endParaRPr>
          </a:p>
        </p:txBody>
      </p:sp>
      <p:sp>
        <p:nvSpPr>
          <p:cNvPr id="16" name="Oval 4"/>
          <p:cNvSpPr>
            <a:spLocks noChangeArrowheads="1"/>
          </p:cNvSpPr>
          <p:nvPr/>
        </p:nvSpPr>
        <p:spPr bwMode="auto">
          <a:xfrm rot="5400000">
            <a:off x="6318250" y="2259013"/>
            <a:ext cx="503238" cy="514826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smtClean="0">
              <a:solidFill>
                <a:srgbClr val="000000"/>
              </a:solidFill>
              <a:latin typeface="Arial" charset="0"/>
              <a:ea typeface="MS PGothic" charset="0"/>
              <a:cs typeface="MS PGothic" charset="0"/>
            </a:endParaRPr>
          </a:p>
        </p:txBody>
      </p:sp>
    </p:spTree>
    <p:extLst>
      <p:ext uri="{BB962C8B-B14F-4D97-AF65-F5344CB8AC3E}">
        <p14:creationId xmlns:p14="http://schemas.microsoft.com/office/powerpoint/2010/main" val="67827264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7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700"/>
                                        <p:tgtEl>
                                          <p:spTgt spid="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7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animBg="1"/>
      <p:bldP spid="12"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Immagine 3" descr="Schermata 10-2458038 alle 10.16.4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23975"/>
            <a:ext cx="91440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8"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115888"/>
            <a:ext cx="4681538"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ttangolo 5"/>
          <p:cNvSpPr>
            <a:spLocks noChangeArrowheads="1"/>
          </p:cNvSpPr>
          <p:nvPr/>
        </p:nvSpPr>
        <p:spPr bwMode="auto">
          <a:xfrm>
            <a:off x="107950" y="2781300"/>
            <a:ext cx="5543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400" b="1" smtClean="0">
                <a:solidFill>
                  <a:srgbClr val="000000"/>
                </a:solidFill>
                <a:latin typeface="Calibri" charset="0"/>
                <a:ea typeface="MS PGothic" charset="0"/>
                <a:cs typeface="Calibri" charset="0"/>
              </a:rPr>
              <a:t>Richard Thaler </a:t>
            </a:r>
            <a:r>
              <a:rPr lang="it-IT" sz="2400" smtClean="0">
                <a:solidFill>
                  <a:srgbClr val="000000"/>
                </a:solidFill>
                <a:latin typeface="Calibri" charset="0"/>
                <a:ea typeface="MS PGothic" charset="0"/>
                <a:cs typeface="Calibri" charset="0"/>
              </a:rPr>
              <a:t>dell'università di Chicago, </a:t>
            </a:r>
            <a:r>
              <a:rPr lang="it-IT" sz="2400" i="1" smtClean="0">
                <a:solidFill>
                  <a:srgbClr val="000000"/>
                </a:solidFill>
                <a:latin typeface="Calibri" charset="0"/>
                <a:ea typeface="MS PGothic" charset="0"/>
                <a:cs typeface="Calibri" charset="0"/>
              </a:rPr>
              <a:t>Premio Nobel per l’</a:t>
            </a:r>
            <a:r>
              <a:rPr lang="it-IT" altLang="ja-JP" sz="2400" i="1" smtClean="0">
                <a:solidFill>
                  <a:srgbClr val="000000"/>
                </a:solidFill>
                <a:latin typeface="Calibri" charset="0"/>
                <a:ea typeface="MS PGothic" charset="0"/>
                <a:cs typeface="Calibri" charset="0"/>
              </a:rPr>
              <a:t>Ecomomia 2017</a:t>
            </a:r>
            <a:endParaRPr lang="it-IT" sz="2400" smtClean="0">
              <a:solidFill>
                <a:srgbClr val="000000"/>
              </a:solidFill>
              <a:latin typeface="Calibri" charset="0"/>
              <a:ea typeface="MS PGothic" charset="0"/>
              <a:cs typeface="Calibri" charset="0"/>
            </a:endParaRPr>
          </a:p>
        </p:txBody>
      </p:sp>
      <p:pic>
        <p:nvPicPr>
          <p:cNvPr id="198660" name="Immagine 6" descr="Schermata 10-2458038 alle 10.33.06.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42888"/>
            <a:ext cx="3025775"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a:spLocks noChangeArrowheads="1"/>
          </p:cNvSpPr>
          <p:nvPr/>
        </p:nvSpPr>
        <p:spPr bwMode="auto">
          <a:xfrm>
            <a:off x="144463" y="4581525"/>
            <a:ext cx="84597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400" smtClean="0">
                <a:solidFill>
                  <a:srgbClr val="000000"/>
                </a:solidFill>
                <a:latin typeface="Calibri" charset="0"/>
                <a:ea typeface="MS PGothic" charset="0"/>
                <a:cs typeface="Calibri" charset="0"/>
              </a:rPr>
              <a:t>Sollecitazione a praticare stili di vita ispirati alla </a:t>
            </a:r>
            <a:r>
              <a:rPr lang="it-IT" sz="2400" smtClean="0">
                <a:solidFill>
                  <a:srgbClr val="800000"/>
                </a:solidFill>
                <a:latin typeface="Calibri" charset="0"/>
                <a:ea typeface="MS PGothic" charset="0"/>
                <a:cs typeface="Calibri" charset="0"/>
              </a:rPr>
              <a:t>sobrietà</a:t>
            </a:r>
            <a:r>
              <a:rPr lang="it-IT" sz="2400" smtClean="0">
                <a:solidFill>
                  <a:srgbClr val="000000"/>
                </a:solidFill>
                <a:latin typeface="Calibri" charset="0"/>
                <a:ea typeface="MS PGothic" charset="0"/>
                <a:cs typeface="Calibri" charset="0"/>
              </a:rPr>
              <a:t>, che significa consumare poche risorse, produrre pochi rifiuti. </a:t>
            </a:r>
            <a:endParaRPr lang="en-GB" sz="2400" smtClean="0">
              <a:solidFill>
                <a:srgbClr val="000000"/>
              </a:solidFill>
              <a:latin typeface="Calibri" charset="0"/>
              <a:ea typeface="MS PGothic" charset="0"/>
              <a:cs typeface="Calibri" charset="0"/>
            </a:endParaRPr>
          </a:p>
        </p:txBody>
      </p:sp>
      <p:sp>
        <p:nvSpPr>
          <p:cNvPr id="198662" name="Oval 4"/>
          <p:cNvSpPr>
            <a:spLocks noChangeArrowheads="1"/>
          </p:cNvSpPr>
          <p:nvPr/>
        </p:nvSpPr>
        <p:spPr bwMode="auto">
          <a:xfrm rot="5400000">
            <a:off x="7019925" y="1628775"/>
            <a:ext cx="576263" cy="288131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smtClean="0">
              <a:solidFill>
                <a:srgbClr val="000000"/>
              </a:solidFill>
              <a:latin typeface="Arial" charset="0"/>
              <a:ea typeface="MS PGothic" charset="0"/>
              <a:cs typeface="MS PGothic" charset="0"/>
            </a:endParaRPr>
          </a:p>
        </p:txBody>
      </p:sp>
      <p:sp>
        <p:nvSpPr>
          <p:cNvPr id="10" name="Rettangolo 9"/>
          <p:cNvSpPr>
            <a:spLocks noChangeArrowheads="1"/>
          </p:cNvSpPr>
          <p:nvPr/>
        </p:nvSpPr>
        <p:spPr bwMode="auto">
          <a:xfrm>
            <a:off x="107950" y="5661025"/>
            <a:ext cx="8459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400" smtClean="0">
                <a:solidFill>
                  <a:srgbClr val="800000"/>
                </a:solidFill>
                <a:latin typeface="Calibri" charset="0"/>
                <a:ea typeface="MS PGothic" charset="0"/>
                <a:cs typeface="Calibri" charset="0"/>
              </a:rPr>
              <a:t>Sobrietà per scelta personale</a:t>
            </a:r>
            <a:r>
              <a:rPr lang="it-IT" sz="2400" smtClean="0">
                <a:solidFill>
                  <a:srgbClr val="0000FF"/>
                </a:solidFill>
                <a:latin typeface="Calibri" charset="0"/>
                <a:ea typeface="MS PGothic" charset="0"/>
                <a:cs typeface="Calibri" charset="0"/>
              </a:rPr>
              <a:t>, prima che sia una </a:t>
            </a:r>
            <a:r>
              <a:rPr lang="it-IT" sz="2400" smtClean="0">
                <a:solidFill>
                  <a:srgbClr val="800000"/>
                </a:solidFill>
                <a:latin typeface="Calibri" charset="0"/>
                <a:ea typeface="MS PGothic" charset="0"/>
                <a:cs typeface="Calibri" charset="0"/>
              </a:rPr>
              <a:t>sobrietà obbligata </a:t>
            </a:r>
            <a:r>
              <a:rPr lang="it-IT" sz="2400" smtClean="0">
                <a:solidFill>
                  <a:srgbClr val="0000FF"/>
                </a:solidFill>
                <a:latin typeface="Calibri" charset="0"/>
                <a:ea typeface="MS PGothic" charset="0"/>
                <a:cs typeface="Calibri" charset="0"/>
              </a:rPr>
              <a:t>da una situazione di scarsità di risorse.</a:t>
            </a:r>
          </a:p>
          <a:p>
            <a:r>
              <a:rPr lang="it-IT" sz="2400" smtClean="0">
                <a:solidFill>
                  <a:srgbClr val="000000"/>
                </a:solidFill>
                <a:latin typeface="Calibri" charset="0"/>
                <a:ea typeface="MS PGothic" charset="0"/>
                <a:cs typeface="Calibri" charset="0"/>
              </a:rPr>
              <a:t>.</a:t>
            </a:r>
            <a:endParaRPr lang="en-GB" sz="2400" smtClean="0">
              <a:solidFill>
                <a:srgbClr val="000000"/>
              </a:solidFill>
              <a:latin typeface="Calibri" charset="0"/>
              <a:ea typeface="MS PGothic" charset="0"/>
              <a:cs typeface="Calibri" charset="0"/>
            </a:endParaRPr>
          </a:p>
        </p:txBody>
      </p:sp>
    </p:spTree>
    <p:extLst>
      <p:ext uri="{BB962C8B-B14F-4D97-AF65-F5344CB8AC3E}">
        <p14:creationId xmlns:p14="http://schemas.microsoft.com/office/powerpoint/2010/main" val="16902145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93083" y="7485256"/>
            <a:ext cx="8316829" cy="1200328"/>
          </a:xfrm>
          <a:prstGeom prst="rect">
            <a:avLst/>
          </a:prstGeom>
          <a:noFill/>
          <a:ln w="9525">
            <a:noFill/>
            <a:miter lim="800000"/>
            <a:headEnd/>
            <a:tailEnd/>
          </a:ln>
        </p:spPr>
        <p:txBody>
          <a:bodyPr>
            <a:spAutoFit/>
          </a:bodyPr>
          <a:lstStyle/>
          <a:p>
            <a:pPr>
              <a:defRPr/>
            </a:pPr>
            <a:r>
              <a:rPr lang="it-IT" sz="2400" dirty="0">
                <a:ln>
                  <a:solidFill>
                    <a:srgbClr val="00CC99">
                      <a:alpha val="13000"/>
                    </a:srgbClr>
                  </a:solidFill>
                </a:ln>
                <a:solidFill>
                  <a:srgbClr val="000000"/>
                </a:solidFill>
                <a:latin typeface="Calibri"/>
                <a:ea typeface="MS PGothic" charset="0"/>
                <a:cs typeface="Calibri"/>
              </a:rPr>
              <a:t>La scelta che ci rimane è: </a:t>
            </a:r>
          </a:p>
          <a:p>
            <a:pPr>
              <a:defRPr/>
            </a:pPr>
            <a:r>
              <a:rPr lang="it-IT" sz="2400" dirty="0">
                <a:ln>
                  <a:solidFill>
                    <a:srgbClr val="00CC99">
                      <a:alpha val="13000"/>
                    </a:srgbClr>
                  </a:solidFill>
                </a:ln>
                <a:solidFill>
                  <a:srgbClr val="000000"/>
                </a:solidFill>
                <a:latin typeface="Calibri"/>
                <a:ea typeface="MS PGothic" charset="0"/>
                <a:cs typeface="Calibri"/>
              </a:rPr>
              <a:t>	     		      - </a:t>
            </a:r>
            <a:r>
              <a:rPr lang="it-IT" sz="2400" dirty="0" err="1">
                <a:ln>
                  <a:solidFill>
                    <a:srgbClr val="00CC99">
                      <a:alpha val="13000"/>
                    </a:srgbClr>
                  </a:solidFill>
                </a:ln>
                <a:solidFill>
                  <a:srgbClr val="000000"/>
                </a:solidFill>
                <a:latin typeface="Calibri"/>
                <a:ea typeface="MS PGothic" charset="0"/>
                <a:cs typeface="Calibri"/>
              </a:rPr>
              <a:t>sufficiency</a:t>
            </a:r>
            <a:r>
              <a:rPr lang="it-IT" sz="2400" dirty="0">
                <a:ln>
                  <a:solidFill>
                    <a:srgbClr val="00CC99">
                      <a:alpha val="13000"/>
                    </a:srgbClr>
                  </a:solidFill>
                </a:ln>
                <a:solidFill>
                  <a:srgbClr val="000000"/>
                </a:solidFill>
                <a:latin typeface="Calibri"/>
                <a:ea typeface="MS PGothic" charset="0"/>
                <a:cs typeface="Calibri"/>
              </a:rPr>
              <a:t> </a:t>
            </a:r>
            <a:r>
              <a:rPr lang="it-IT" sz="2400" dirty="0" err="1">
                <a:ln>
                  <a:solidFill>
                    <a:srgbClr val="00CC99">
                      <a:alpha val="13000"/>
                    </a:srgbClr>
                  </a:solidFill>
                </a:ln>
                <a:solidFill>
                  <a:srgbClr val="000000"/>
                </a:solidFill>
                <a:latin typeface="Calibri"/>
                <a:ea typeface="MS PGothic" charset="0"/>
                <a:cs typeface="Calibri"/>
              </a:rPr>
              <a:t>by</a:t>
            </a:r>
            <a:r>
              <a:rPr lang="it-IT" sz="2400" dirty="0">
                <a:ln>
                  <a:solidFill>
                    <a:srgbClr val="00CC99">
                      <a:alpha val="13000"/>
                    </a:srgbClr>
                  </a:solidFill>
                </a:ln>
                <a:solidFill>
                  <a:srgbClr val="000000"/>
                </a:solidFill>
                <a:latin typeface="Calibri"/>
                <a:ea typeface="MS PGothic" charset="0"/>
                <a:cs typeface="Calibri"/>
              </a:rPr>
              <a:t> design</a:t>
            </a:r>
          </a:p>
          <a:p>
            <a:pPr>
              <a:defRPr/>
            </a:pPr>
            <a:r>
              <a:rPr lang="it-IT" sz="2400" dirty="0">
                <a:ln>
                  <a:solidFill>
                    <a:srgbClr val="00CC99">
                      <a:alpha val="13000"/>
                    </a:srgbClr>
                  </a:solidFill>
                </a:ln>
                <a:solidFill>
                  <a:srgbClr val="000000"/>
                </a:solidFill>
                <a:latin typeface="Calibri"/>
                <a:ea typeface="MS PGothic" charset="0"/>
                <a:cs typeface="Calibri"/>
              </a:rPr>
              <a:t>			      - </a:t>
            </a:r>
            <a:r>
              <a:rPr lang="it-IT" sz="2400" dirty="0" err="1">
                <a:ln>
                  <a:solidFill>
                    <a:srgbClr val="00CC99">
                      <a:alpha val="13000"/>
                    </a:srgbClr>
                  </a:solidFill>
                </a:ln>
                <a:solidFill>
                  <a:srgbClr val="000000"/>
                </a:solidFill>
                <a:latin typeface="Calibri"/>
                <a:ea typeface="MS PGothic" charset="0"/>
                <a:cs typeface="Calibri"/>
              </a:rPr>
              <a:t>sufficiency</a:t>
            </a:r>
            <a:r>
              <a:rPr lang="it-IT" sz="2400" dirty="0">
                <a:ln>
                  <a:solidFill>
                    <a:srgbClr val="00CC99">
                      <a:alpha val="13000"/>
                    </a:srgbClr>
                  </a:solidFill>
                </a:ln>
                <a:solidFill>
                  <a:srgbClr val="000000"/>
                </a:solidFill>
                <a:latin typeface="Calibri"/>
                <a:ea typeface="MS PGothic" charset="0"/>
                <a:cs typeface="Calibri"/>
              </a:rPr>
              <a:t> </a:t>
            </a:r>
            <a:r>
              <a:rPr lang="it-IT" sz="2400" dirty="0" err="1">
                <a:ln>
                  <a:solidFill>
                    <a:srgbClr val="00CC99">
                      <a:alpha val="13000"/>
                    </a:srgbClr>
                  </a:solidFill>
                </a:ln>
                <a:solidFill>
                  <a:srgbClr val="000000"/>
                </a:solidFill>
                <a:latin typeface="Calibri"/>
                <a:ea typeface="MS PGothic" charset="0"/>
                <a:cs typeface="Calibri"/>
              </a:rPr>
              <a:t>by</a:t>
            </a:r>
            <a:r>
              <a:rPr lang="it-IT" sz="2400" dirty="0">
                <a:ln>
                  <a:solidFill>
                    <a:srgbClr val="00CC99">
                      <a:alpha val="13000"/>
                    </a:srgbClr>
                  </a:solidFill>
                </a:ln>
                <a:solidFill>
                  <a:srgbClr val="000000"/>
                </a:solidFill>
                <a:latin typeface="Calibri"/>
                <a:ea typeface="MS PGothic" charset="0"/>
                <a:cs typeface="Calibri"/>
              </a:rPr>
              <a:t> </a:t>
            </a:r>
            <a:r>
              <a:rPr lang="it-IT" sz="2400" dirty="0" err="1">
                <a:ln>
                  <a:solidFill>
                    <a:srgbClr val="00CC99">
                      <a:alpha val="13000"/>
                    </a:srgbClr>
                  </a:solidFill>
                </a:ln>
                <a:solidFill>
                  <a:srgbClr val="000000"/>
                </a:solidFill>
                <a:latin typeface="Calibri"/>
                <a:ea typeface="MS PGothic" charset="0"/>
                <a:cs typeface="Calibri"/>
              </a:rPr>
              <a:t>disaster</a:t>
            </a:r>
            <a:endParaRPr lang="it-IT" sz="2400" dirty="0">
              <a:solidFill>
                <a:srgbClr val="000000"/>
              </a:solidFill>
              <a:latin typeface="Comic Sans MS" charset="0"/>
              <a:ea typeface="MS PGothic" charset="0"/>
              <a:cs typeface="MS PGothic" charset="0"/>
            </a:endParaRPr>
          </a:p>
        </p:txBody>
      </p:sp>
      <p:sp>
        <p:nvSpPr>
          <p:cNvPr id="12" name="Text Box 2"/>
          <p:cNvSpPr txBox="1">
            <a:spLocks noChangeArrowheads="1"/>
          </p:cNvSpPr>
          <p:nvPr/>
        </p:nvSpPr>
        <p:spPr bwMode="auto">
          <a:xfrm>
            <a:off x="-180528" y="-27384"/>
            <a:ext cx="9577064" cy="7056784"/>
          </a:xfrm>
          <a:prstGeom prst="rect">
            <a:avLst/>
          </a:prstGeom>
          <a:blipFill rotWithShape="1">
            <a:blip r:embed="rId3"/>
            <a:tile tx="0" ty="0" sx="100000" sy="100000" flip="none" algn="tl"/>
          </a:blipFill>
          <a:ln w="9525">
            <a:noFill/>
            <a:miter lim="800000"/>
            <a:headEnd/>
            <a:tailEnd/>
          </a:ln>
        </p:spPr>
        <p:txBody>
          <a:bodyPr>
            <a:spAutoFit/>
          </a:bodyPr>
          <a:lstStyle/>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p:txBody>
      </p:sp>
      <p:sp>
        <p:nvSpPr>
          <p:cNvPr id="4" name="Text Box 2"/>
          <p:cNvSpPr txBox="1">
            <a:spLocks noChangeArrowheads="1"/>
          </p:cNvSpPr>
          <p:nvPr/>
        </p:nvSpPr>
        <p:spPr bwMode="auto">
          <a:xfrm>
            <a:off x="35496" y="44624"/>
            <a:ext cx="9108504" cy="584776"/>
          </a:xfrm>
          <a:prstGeom prst="rect">
            <a:avLst/>
          </a:prstGeom>
          <a:noFill/>
          <a:ln w="9525">
            <a:noFill/>
            <a:miter lim="800000"/>
            <a:headEnd/>
            <a:tailEnd/>
          </a:ln>
        </p:spPr>
        <p:txBody>
          <a:bodyPr>
            <a:spAutoFit/>
          </a:bodyPr>
          <a:lstStyle/>
          <a:p>
            <a:pPr algn="ctr">
              <a:defRPr/>
            </a:pPr>
            <a:r>
              <a:rPr lang="it-IT" sz="3200" b="1" dirty="0">
                <a:ln>
                  <a:solidFill>
                    <a:srgbClr val="00CC99">
                      <a:alpha val="13000"/>
                    </a:srgbClr>
                  </a:solidFill>
                </a:ln>
                <a:solidFill>
                  <a:srgbClr val="000090"/>
                </a:solidFill>
                <a:latin typeface="Calibri"/>
                <a:ea typeface="MS PGothic" charset="0"/>
                <a:cs typeface="Calibri"/>
              </a:rPr>
              <a:t>Per un</a:t>
            </a:r>
            <a:r>
              <a:rPr lang="en-US" sz="3200" b="1" dirty="0">
                <a:ln>
                  <a:solidFill>
                    <a:srgbClr val="00CC99">
                      <a:alpha val="13000"/>
                    </a:srgbClr>
                  </a:solidFill>
                </a:ln>
                <a:solidFill>
                  <a:srgbClr val="000090"/>
                </a:solidFill>
                <a:latin typeface="Calibri"/>
                <a:ea typeface="MS PGothic" charset="0"/>
                <a:cs typeface="Calibri"/>
              </a:rPr>
              <a:t> </a:t>
            </a:r>
            <a:r>
              <a:rPr lang="en-US" sz="3200" b="1" dirty="0" err="1">
                <a:ln>
                  <a:solidFill>
                    <a:srgbClr val="00CC99">
                      <a:alpha val="13000"/>
                    </a:srgbClr>
                  </a:solidFill>
                </a:ln>
                <a:solidFill>
                  <a:srgbClr val="000090"/>
                </a:solidFill>
                <a:latin typeface="Calibri"/>
                <a:ea typeface="MS PGothic" charset="0"/>
                <a:cs typeface="Calibri"/>
              </a:rPr>
              <a:t>futuro</a:t>
            </a:r>
            <a:r>
              <a:rPr lang="en-US" sz="3200" b="1" dirty="0">
                <a:ln>
                  <a:solidFill>
                    <a:srgbClr val="00CC99">
                      <a:alpha val="13000"/>
                    </a:srgbClr>
                  </a:solidFill>
                </a:ln>
                <a:solidFill>
                  <a:srgbClr val="000090"/>
                </a:solidFill>
                <a:latin typeface="Calibri"/>
                <a:ea typeface="MS PGothic" charset="0"/>
                <a:cs typeface="Calibri"/>
              </a:rPr>
              <a:t> </a:t>
            </a:r>
            <a:r>
              <a:rPr lang="en-US" sz="3200" b="1" dirty="0" err="1">
                <a:ln>
                  <a:solidFill>
                    <a:srgbClr val="00CC99">
                      <a:alpha val="13000"/>
                    </a:srgbClr>
                  </a:solidFill>
                </a:ln>
                <a:solidFill>
                  <a:srgbClr val="000090"/>
                </a:solidFill>
                <a:latin typeface="Calibri"/>
                <a:ea typeface="MS PGothic" charset="0"/>
                <a:cs typeface="Calibri"/>
              </a:rPr>
              <a:t>sostenibile</a:t>
            </a:r>
            <a:endParaRPr lang="en-US" sz="3200" b="1" dirty="0">
              <a:solidFill>
                <a:srgbClr val="000090"/>
              </a:solidFill>
              <a:latin typeface="Comic Sans MS" charset="0"/>
              <a:ea typeface="MS PGothic" charset="0"/>
              <a:cs typeface="MS PGothic" charset="0"/>
            </a:endParaRPr>
          </a:p>
        </p:txBody>
      </p:sp>
      <p:sp>
        <p:nvSpPr>
          <p:cNvPr id="5" name="Text Box 2"/>
          <p:cNvSpPr txBox="1">
            <a:spLocks noChangeArrowheads="1"/>
          </p:cNvSpPr>
          <p:nvPr/>
        </p:nvSpPr>
        <p:spPr bwMode="auto">
          <a:xfrm>
            <a:off x="35496" y="908720"/>
            <a:ext cx="9217024" cy="1077218"/>
          </a:xfrm>
          <a:prstGeom prst="rect">
            <a:avLst/>
          </a:prstGeom>
          <a:noFill/>
          <a:ln w="9525">
            <a:noFill/>
            <a:miter lim="800000"/>
            <a:headEnd/>
            <a:tailEnd/>
          </a:ln>
        </p:spPr>
        <p:txBody>
          <a:bodyPr>
            <a:spAutoFit/>
          </a:bodyPr>
          <a:lstStyle/>
          <a:p>
            <a:pPr algn="ctr">
              <a:defRPr/>
            </a:pPr>
            <a:r>
              <a:rPr lang="en-US" sz="3200" dirty="0" err="1">
                <a:ln>
                  <a:solidFill>
                    <a:srgbClr val="00CC99">
                      <a:alpha val="13000"/>
                    </a:srgbClr>
                  </a:solidFill>
                </a:ln>
                <a:solidFill>
                  <a:srgbClr val="000000"/>
                </a:solidFill>
                <a:latin typeface="Calibri"/>
                <a:ea typeface="MS PGothic" charset="0"/>
                <a:cs typeface="Calibri"/>
              </a:rPr>
              <a:t>Sostituire</a:t>
            </a:r>
            <a:r>
              <a:rPr lang="en-US" sz="3200" dirty="0">
                <a:ln>
                  <a:solidFill>
                    <a:srgbClr val="00CC99">
                      <a:alpha val="13000"/>
                    </a:srgbClr>
                  </a:solidFill>
                </a:ln>
                <a:solidFill>
                  <a:srgbClr val="000000"/>
                </a:solidFill>
                <a:latin typeface="Calibri"/>
                <a:ea typeface="MS PGothic" charset="0"/>
                <a:cs typeface="Calibri"/>
              </a:rPr>
              <a:t> </a:t>
            </a:r>
            <a:r>
              <a:rPr lang="it-IT" sz="3200" dirty="0">
                <a:ln>
                  <a:solidFill>
                    <a:srgbClr val="00CC99">
                      <a:alpha val="13000"/>
                    </a:srgbClr>
                  </a:solidFill>
                </a:ln>
                <a:solidFill>
                  <a:srgbClr val="000000"/>
                </a:solidFill>
                <a:latin typeface="Calibri"/>
                <a:ea typeface="MS PGothic" charset="0"/>
                <a:cs typeface="Calibri"/>
              </a:rPr>
              <a:t>i</a:t>
            </a:r>
            <a:r>
              <a:rPr lang="en-US" sz="3200" dirty="0">
                <a:ln>
                  <a:solidFill>
                    <a:srgbClr val="00CC99">
                      <a:alpha val="13000"/>
                    </a:srgbClr>
                  </a:solidFill>
                </a:ln>
                <a:solidFill>
                  <a:srgbClr val="000000"/>
                </a:solidFill>
                <a:latin typeface="Calibri"/>
                <a:ea typeface="MS PGothic" charset="0"/>
                <a:cs typeface="Calibri"/>
              </a:rPr>
              <a:t> comb. </a:t>
            </a:r>
            <a:r>
              <a:rPr lang="en-US" sz="3200" dirty="0" err="1">
                <a:ln>
                  <a:solidFill>
                    <a:srgbClr val="00CC99">
                      <a:alpha val="13000"/>
                    </a:srgbClr>
                  </a:solidFill>
                </a:ln>
                <a:solidFill>
                  <a:srgbClr val="000000"/>
                </a:solidFill>
                <a:latin typeface="Calibri"/>
                <a:ea typeface="MS PGothic" charset="0"/>
                <a:cs typeface="Calibri"/>
              </a:rPr>
              <a:t>fossili</a:t>
            </a:r>
            <a:r>
              <a:rPr lang="en-US" sz="3200" dirty="0">
                <a:ln>
                  <a:solidFill>
                    <a:srgbClr val="00CC99">
                      <a:alpha val="13000"/>
                    </a:srgbClr>
                  </a:solidFill>
                </a:ln>
                <a:solidFill>
                  <a:srgbClr val="000000"/>
                </a:solidFill>
                <a:latin typeface="Calibri"/>
                <a:ea typeface="MS PGothic" charset="0"/>
                <a:cs typeface="Calibri"/>
              </a:rPr>
              <a:t> con le </a:t>
            </a:r>
            <a:r>
              <a:rPr lang="en-US" sz="3200" dirty="0" err="1">
                <a:ln>
                  <a:solidFill>
                    <a:srgbClr val="00CC99">
                      <a:alpha val="13000"/>
                    </a:srgbClr>
                  </a:solidFill>
                </a:ln>
                <a:solidFill>
                  <a:srgbClr val="000000"/>
                </a:solidFill>
                <a:latin typeface="Calibri"/>
                <a:ea typeface="MS PGothic" charset="0"/>
                <a:cs typeface="Calibri"/>
              </a:rPr>
              <a:t>energie</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rinnovabili</a:t>
            </a:r>
            <a:endParaRPr lang="en-US" sz="3200" dirty="0">
              <a:ln>
                <a:solidFill>
                  <a:srgbClr val="00CC99">
                    <a:alpha val="13000"/>
                  </a:srgbClr>
                </a:solidFill>
              </a:ln>
              <a:solidFill>
                <a:srgbClr val="000000"/>
              </a:solidFill>
              <a:latin typeface="Calibri"/>
              <a:ea typeface="MS PGothic" charset="0"/>
              <a:cs typeface="Calibri"/>
            </a:endParaRPr>
          </a:p>
          <a:p>
            <a:pPr algn="ctr">
              <a:defRPr/>
            </a:pPr>
            <a:r>
              <a:rPr lang="it-IT" sz="3200" dirty="0">
                <a:ln>
                  <a:solidFill>
                    <a:srgbClr val="00CC99">
                      <a:alpha val="13000"/>
                    </a:srgbClr>
                  </a:solidFill>
                </a:ln>
                <a:solidFill>
                  <a:srgbClr val="FF0000"/>
                </a:solidFill>
                <a:latin typeface="Calibri"/>
                <a:ea typeface="MS PGothic" charset="0"/>
                <a:cs typeface="Calibri"/>
              </a:rPr>
              <a:t>Scienziati, Politici, Persone</a:t>
            </a:r>
            <a:endParaRPr lang="en-US" sz="3200" dirty="0">
              <a:solidFill>
                <a:srgbClr val="FF0000"/>
              </a:solidFill>
              <a:latin typeface="Comic Sans MS" charset="0"/>
              <a:ea typeface="MS PGothic" charset="0"/>
              <a:cs typeface="MS PGothic" charset="0"/>
            </a:endParaRPr>
          </a:p>
        </p:txBody>
      </p:sp>
      <p:sp>
        <p:nvSpPr>
          <p:cNvPr id="6" name="Text Box 2"/>
          <p:cNvSpPr txBox="1">
            <a:spLocks noChangeArrowheads="1"/>
          </p:cNvSpPr>
          <p:nvPr/>
        </p:nvSpPr>
        <p:spPr bwMode="auto">
          <a:xfrm>
            <a:off x="-36512" y="2204864"/>
            <a:ext cx="9108504" cy="1077218"/>
          </a:xfrm>
          <a:prstGeom prst="rect">
            <a:avLst/>
          </a:prstGeom>
          <a:noFill/>
          <a:ln w="9525">
            <a:noFill/>
            <a:miter lim="800000"/>
            <a:headEnd/>
            <a:tailEnd/>
          </a:ln>
        </p:spPr>
        <p:txBody>
          <a:bodyPr>
            <a:spAutoFit/>
          </a:bodyPr>
          <a:lstStyle/>
          <a:p>
            <a:pPr algn="ctr">
              <a:defRPr/>
            </a:pPr>
            <a:r>
              <a:rPr lang="en-US" sz="3200" dirty="0" err="1">
                <a:ln>
                  <a:solidFill>
                    <a:srgbClr val="00CC99">
                      <a:alpha val="13000"/>
                    </a:srgbClr>
                  </a:solidFill>
                </a:ln>
                <a:solidFill>
                  <a:srgbClr val="000000"/>
                </a:solidFill>
                <a:latin typeface="Calibri"/>
                <a:ea typeface="MS PGothic" charset="0"/>
                <a:cs typeface="Calibri"/>
              </a:rPr>
              <a:t>Adottare</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il</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modello</a:t>
            </a:r>
            <a:r>
              <a:rPr lang="en-US" sz="3200" dirty="0">
                <a:ln>
                  <a:solidFill>
                    <a:srgbClr val="00CC99">
                      <a:alpha val="13000"/>
                    </a:srgbClr>
                  </a:solidFill>
                </a:ln>
                <a:solidFill>
                  <a:srgbClr val="000000"/>
                </a:solidFill>
                <a:latin typeface="Calibri"/>
                <a:ea typeface="MS PGothic" charset="0"/>
                <a:cs typeface="Calibri"/>
              </a:rPr>
              <a:t> di </a:t>
            </a:r>
            <a:r>
              <a:rPr lang="en-US" sz="3200" dirty="0" err="1">
                <a:ln>
                  <a:solidFill>
                    <a:srgbClr val="00CC99">
                      <a:alpha val="13000"/>
                    </a:srgbClr>
                  </a:solidFill>
                </a:ln>
                <a:solidFill>
                  <a:srgbClr val="000000"/>
                </a:solidFill>
                <a:latin typeface="Calibri"/>
                <a:ea typeface="MS PGothic" charset="0"/>
                <a:cs typeface="Calibri"/>
              </a:rPr>
              <a:t>economia</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circolare</a:t>
            </a:r>
            <a:endParaRPr lang="en-US" sz="3200" dirty="0">
              <a:ln>
                <a:solidFill>
                  <a:srgbClr val="00CC99">
                    <a:alpha val="13000"/>
                  </a:srgbClr>
                </a:solidFill>
              </a:ln>
              <a:solidFill>
                <a:srgbClr val="000000"/>
              </a:solidFill>
              <a:latin typeface="Calibri"/>
              <a:ea typeface="MS PGothic" charset="0"/>
              <a:cs typeface="Calibri"/>
            </a:endParaRPr>
          </a:p>
          <a:p>
            <a:pPr algn="ctr">
              <a:defRPr/>
            </a:pPr>
            <a:r>
              <a:rPr lang="en-US" sz="3200" dirty="0" err="1">
                <a:ln>
                  <a:solidFill>
                    <a:srgbClr val="00CC99">
                      <a:alpha val="13000"/>
                    </a:srgbClr>
                  </a:solidFill>
                </a:ln>
                <a:solidFill>
                  <a:srgbClr val="FF0000"/>
                </a:solidFill>
                <a:latin typeface="Calibri"/>
                <a:ea typeface="MS PGothic" charset="0"/>
                <a:cs typeface="Calibri"/>
              </a:rPr>
              <a:t>Industrie</a:t>
            </a:r>
            <a:r>
              <a:rPr lang="en-US" sz="3200" dirty="0">
                <a:ln>
                  <a:solidFill>
                    <a:srgbClr val="00CC99">
                      <a:alpha val="13000"/>
                    </a:srgbClr>
                  </a:solidFill>
                </a:ln>
                <a:solidFill>
                  <a:srgbClr val="FF0000"/>
                </a:solidFill>
                <a:latin typeface="Calibri"/>
                <a:ea typeface="MS PGothic" charset="0"/>
                <a:cs typeface="Calibri"/>
              </a:rPr>
              <a:t>, </a:t>
            </a:r>
            <a:r>
              <a:rPr lang="en-US" sz="3200" dirty="0" err="1">
                <a:ln>
                  <a:solidFill>
                    <a:srgbClr val="00CC99">
                      <a:alpha val="13000"/>
                    </a:srgbClr>
                  </a:solidFill>
                </a:ln>
                <a:solidFill>
                  <a:srgbClr val="FF0000"/>
                </a:solidFill>
                <a:latin typeface="Calibri"/>
                <a:ea typeface="MS PGothic" charset="0"/>
                <a:cs typeface="Calibri"/>
              </a:rPr>
              <a:t>Scienziati</a:t>
            </a:r>
            <a:r>
              <a:rPr lang="en-US" sz="3200" dirty="0">
                <a:ln>
                  <a:solidFill>
                    <a:srgbClr val="00CC99">
                      <a:alpha val="13000"/>
                    </a:srgbClr>
                  </a:solidFill>
                </a:ln>
                <a:solidFill>
                  <a:srgbClr val="FF0000"/>
                </a:solidFill>
                <a:latin typeface="Calibri"/>
                <a:ea typeface="MS PGothic" charset="0"/>
                <a:cs typeface="Calibri"/>
              </a:rPr>
              <a:t>, </a:t>
            </a:r>
            <a:r>
              <a:rPr lang="en-US" sz="3200" dirty="0" err="1">
                <a:ln>
                  <a:solidFill>
                    <a:srgbClr val="00CC99">
                      <a:alpha val="13000"/>
                    </a:srgbClr>
                  </a:solidFill>
                </a:ln>
                <a:solidFill>
                  <a:srgbClr val="FF0000"/>
                </a:solidFill>
                <a:latin typeface="Calibri"/>
                <a:ea typeface="MS PGothic" charset="0"/>
                <a:cs typeface="Calibri"/>
              </a:rPr>
              <a:t>Persone</a:t>
            </a:r>
            <a:endParaRPr lang="en-US" sz="3200" dirty="0">
              <a:solidFill>
                <a:srgbClr val="FF0000"/>
              </a:solidFill>
              <a:latin typeface="Comic Sans MS" charset="0"/>
              <a:ea typeface="MS PGothic" charset="0"/>
              <a:cs typeface="MS PGothic" charset="0"/>
            </a:endParaRPr>
          </a:p>
        </p:txBody>
      </p:sp>
      <p:sp>
        <p:nvSpPr>
          <p:cNvPr id="7" name="Text Box 2"/>
          <p:cNvSpPr txBox="1">
            <a:spLocks noChangeArrowheads="1"/>
          </p:cNvSpPr>
          <p:nvPr/>
        </p:nvSpPr>
        <p:spPr bwMode="auto">
          <a:xfrm>
            <a:off x="-180528" y="3501008"/>
            <a:ext cx="9433048" cy="1569660"/>
          </a:xfrm>
          <a:prstGeom prst="rect">
            <a:avLst/>
          </a:prstGeom>
          <a:noFill/>
          <a:ln w="9525">
            <a:noFill/>
            <a:miter lim="800000"/>
            <a:headEnd/>
            <a:tailEnd/>
          </a:ln>
        </p:spPr>
        <p:txBody>
          <a:bodyPr>
            <a:spAutoFit/>
          </a:bodyPr>
          <a:lstStyle/>
          <a:p>
            <a:pPr algn="ctr">
              <a:defRPr/>
            </a:pPr>
            <a:r>
              <a:rPr lang="en-US" sz="3200" dirty="0" err="1">
                <a:ln>
                  <a:solidFill>
                    <a:srgbClr val="00CC99">
                      <a:alpha val="13000"/>
                    </a:srgbClr>
                  </a:solidFill>
                </a:ln>
                <a:solidFill>
                  <a:srgbClr val="000000"/>
                </a:solidFill>
                <a:latin typeface="Calibri"/>
                <a:ea typeface="MS PGothic" charset="0"/>
                <a:cs typeface="Calibri"/>
              </a:rPr>
              <a:t>Ridurre</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l’uso</a:t>
            </a:r>
            <a:r>
              <a:rPr lang="en-US" sz="3200" dirty="0">
                <a:ln>
                  <a:solidFill>
                    <a:srgbClr val="00CC99">
                      <a:alpha val="13000"/>
                    </a:srgbClr>
                  </a:solidFill>
                </a:ln>
                <a:solidFill>
                  <a:srgbClr val="000000"/>
                </a:solidFill>
                <a:latin typeface="Calibri"/>
                <a:ea typeface="MS PGothic" charset="0"/>
                <a:cs typeface="Calibri"/>
              </a:rPr>
              <a:t> </a:t>
            </a:r>
            <a:r>
              <a:rPr lang="en-US" sz="3200" dirty="0" smtClean="0">
                <a:ln>
                  <a:solidFill>
                    <a:srgbClr val="00CC99">
                      <a:alpha val="13000"/>
                    </a:srgbClr>
                  </a:solidFill>
                </a:ln>
                <a:solidFill>
                  <a:srgbClr val="000000"/>
                </a:solidFill>
                <a:latin typeface="Calibri"/>
                <a:ea typeface="MS PGothic" charset="0"/>
                <a:cs typeface="Calibri"/>
              </a:rPr>
              <a:t>e </a:t>
            </a:r>
            <a:r>
              <a:rPr lang="en-US" sz="3200" dirty="0" err="1" smtClean="0">
                <a:ln>
                  <a:solidFill>
                    <a:srgbClr val="00CC99">
                      <a:alpha val="13000"/>
                    </a:srgbClr>
                  </a:solidFill>
                </a:ln>
                <a:solidFill>
                  <a:srgbClr val="000000"/>
                </a:solidFill>
                <a:latin typeface="Calibri"/>
                <a:ea typeface="MS PGothic" charset="0"/>
                <a:cs typeface="Calibri"/>
              </a:rPr>
              <a:t>aumentare</a:t>
            </a:r>
            <a:r>
              <a:rPr lang="en-US" sz="3200" dirty="0" smtClean="0">
                <a:ln>
                  <a:solidFill>
                    <a:srgbClr val="00CC99">
                      <a:alpha val="13000"/>
                    </a:srgbClr>
                  </a:solidFill>
                </a:ln>
                <a:solidFill>
                  <a:srgbClr val="000000"/>
                </a:solidFill>
                <a:latin typeface="Calibri"/>
                <a:ea typeface="MS PGothic" charset="0"/>
                <a:cs typeface="Calibri"/>
              </a:rPr>
              <a:t> </a:t>
            </a:r>
            <a:r>
              <a:rPr lang="en-US" sz="3200" dirty="0" err="1" smtClean="0">
                <a:ln>
                  <a:solidFill>
                    <a:srgbClr val="00CC99">
                      <a:alpha val="13000"/>
                    </a:srgbClr>
                  </a:solidFill>
                </a:ln>
                <a:solidFill>
                  <a:srgbClr val="000000"/>
                </a:solidFill>
                <a:latin typeface="Calibri"/>
                <a:ea typeface="MS PGothic" charset="0"/>
                <a:cs typeface="Calibri"/>
              </a:rPr>
              <a:t>l’efficienza</a:t>
            </a:r>
            <a:r>
              <a:rPr lang="en-US" sz="3200" dirty="0" smtClean="0">
                <a:ln>
                  <a:solidFill>
                    <a:srgbClr val="00CC99">
                      <a:alpha val="13000"/>
                    </a:srgbClr>
                  </a:solidFill>
                </a:ln>
                <a:solidFill>
                  <a:srgbClr val="000000"/>
                </a:solidFill>
                <a:latin typeface="Calibri"/>
                <a:ea typeface="MS PGothic" charset="0"/>
                <a:cs typeface="Calibri"/>
              </a:rPr>
              <a:t> </a:t>
            </a:r>
            <a:r>
              <a:rPr lang="en-US" sz="3200" dirty="0" err="1" smtClean="0">
                <a:ln>
                  <a:solidFill>
                    <a:srgbClr val="00CC99">
                      <a:alpha val="13000"/>
                    </a:srgbClr>
                  </a:solidFill>
                </a:ln>
                <a:solidFill>
                  <a:srgbClr val="000000"/>
                </a:solidFill>
                <a:latin typeface="Calibri"/>
                <a:ea typeface="MS PGothic" charset="0"/>
                <a:cs typeface="Calibri"/>
              </a:rPr>
              <a:t>delle</a:t>
            </a:r>
            <a:r>
              <a:rPr lang="en-US" sz="3200" dirty="0" smtClean="0">
                <a:ln>
                  <a:solidFill>
                    <a:srgbClr val="00CC99">
                      <a:alpha val="13000"/>
                    </a:srgbClr>
                  </a:solidFill>
                </a:ln>
                <a:solidFill>
                  <a:srgbClr val="000000"/>
                </a:solidFill>
                <a:latin typeface="Calibri"/>
                <a:ea typeface="MS PGothic" charset="0"/>
                <a:cs typeface="Calibri"/>
              </a:rPr>
              <a:t> </a:t>
            </a:r>
            <a:r>
              <a:rPr lang="en-US" sz="3200" dirty="0">
                <a:ln>
                  <a:solidFill>
                    <a:srgbClr val="00CC99">
                      <a:alpha val="13000"/>
                    </a:srgbClr>
                  </a:solidFill>
                </a:ln>
                <a:solidFill>
                  <a:srgbClr val="000000"/>
                </a:solidFill>
                <a:latin typeface="Calibri"/>
                <a:ea typeface="MS PGothic" charset="0"/>
                <a:cs typeface="Calibri"/>
              </a:rPr>
              <a:t>“</a:t>
            </a:r>
            <a:r>
              <a:rPr lang="en-US" sz="3200" dirty="0" err="1">
                <a:ln>
                  <a:solidFill>
                    <a:srgbClr val="00CC99">
                      <a:alpha val="13000"/>
                    </a:srgbClr>
                  </a:solidFill>
                </a:ln>
                <a:solidFill>
                  <a:srgbClr val="000000"/>
                </a:solidFill>
                <a:latin typeface="Calibri"/>
                <a:ea typeface="MS PGothic" charset="0"/>
                <a:cs typeface="Calibri"/>
              </a:rPr>
              <a:t>cose</a:t>
            </a:r>
            <a:r>
              <a:rPr lang="en-US" sz="3200" dirty="0" smtClean="0">
                <a:ln>
                  <a:solidFill>
                    <a:srgbClr val="00CC99">
                      <a:alpha val="13000"/>
                    </a:srgbClr>
                  </a:solidFill>
                </a:ln>
                <a:solidFill>
                  <a:srgbClr val="000000"/>
                </a:solidFill>
                <a:latin typeface="Calibri"/>
                <a:ea typeface="MS PGothic" charset="0"/>
                <a:cs typeface="Calibri"/>
              </a:rPr>
              <a:t>”:</a:t>
            </a:r>
          </a:p>
          <a:p>
            <a:pPr algn="ctr">
              <a:defRPr/>
            </a:pPr>
            <a:r>
              <a:rPr lang="en-US" sz="3200" dirty="0" smtClean="0">
                <a:ln>
                  <a:solidFill>
                    <a:srgbClr val="00CC99">
                      <a:alpha val="13000"/>
                    </a:srgbClr>
                  </a:solidFill>
                </a:ln>
                <a:solidFill>
                  <a:srgbClr val="000000"/>
                </a:solidFill>
                <a:latin typeface="Calibri"/>
                <a:ea typeface="MS PGothic" charset="0"/>
                <a:cs typeface="Calibri"/>
              </a:rPr>
              <a:t>dal </a:t>
            </a:r>
            <a:r>
              <a:rPr lang="en-US" sz="3200" dirty="0" err="1">
                <a:ln>
                  <a:solidFill>
                    <a:srgbClr val="00CC99">
                      <a:alpha val="13000"/>
                    </a:srgbClr>
                  </a:solidFill>
                </a:ln>
                <a:solidFill>
                  <a:srgbClr val="000000"/>
                </a:solidFill>
                <a:latin typeface="Calibri"/>
                <a:ea typeface="MS PGothic" charset="0"/>
                <a:cs typeface="Calibri"/>
              </a:rPr>
              <a:t>consumismo</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alla</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sobrietà</a:t>
            </a:r>
            <a:endParaRPr lang="en-US" sz="3200" dirty="0">
              <a:ln>
                <a:solidFill>
                  <a:srgbClr val="00CC99">
                    <a:alpha val="13000"/>
                  </a:srgbClr>
                </a:solidFill>
              </a:ln>
              <a:solidFill>
                <a:srgbClr val="000000"/>
              </a:solidFill>
              <a:latin typeface="Calibri"/>
              <a:ea typeface="MS PGothic" charset="0"/>
              <a:cs typeface="Calibri"/>
            </a:endParaRPr>
          </a:p>
          <a:p>
            <a:pPr algn="ctr">
              <a:defRPr/>
            </a:pPr>
            <a:r>
              <a:rPr lang="it-IT" sz="3200" dirty="0">
                <a:ln>
                  <a:solidFill>
                    <a:srgbClr val="00CC99">
                      <a:alpha val="13000"/>
                    </a:srgbClr>
                  </a:solidFill>
                </a:ln>
                <a:solidFill>
                  <a:srgbClr val="FF0000"/>
                </a:solidFill>
                <a:latin typeface="Calibri"/>
                <a:ea typeface="MS PGothic" charset="0"/>
                <a:cs typeface="Calibri"/>
              </a:rPr>
              <a:t>Tutti</a:t>
            </a:r>
            <a:endParaRPr lang="en-US" sz="3200" dirty="0">
              <a:solidFill>
                <a:srgbClr val="FF0000"/>
              </a:solidFill>
              <a:latin typeface="Comic Sans MS" charset="0"/>
              <a:ea typeface="MS PGothic" charset="0"/>
              <a:cs typeface="MS PGothic" charset="0"/>
            </a:endParaRPr>
          </a:p>
        </p:txBody>
      </p:sp>
      <p:sp>
        <p:nvSpPr>
          <p:cNvPr id="8" name="Text Box 2"/>
          <p:cNvSpPr txBox="1">
            <a:spLocks noChangeArrowheads="1"/>
          </p:cNvSpPr>
          <p:nvPr/>
        </p:nvSpPr>
        <p:spPr bwMode="auto">
          <a:xfrm>
            <a:off x="179512" y="7464350"/>
            <a:ext cx="9081392" cy="1077218"/>
          </a:xfrm>
          <a:prstGeom prst="rect">
            <a:avLst/>
          </a:prstGeom>
          <a:noFill/>
          <a:ln w="9525">
            <a:noFill/>
            <a:miter lim="800000"/>
            <a:headEnd/>
            <a:tailEnd/>
          </a:ln>
        </p:spPr>
        <p:txBody>
          <a:bodyPr>
            <a:spAutoFit/>
          </a:bodyPr>
          <a:lstStyle/>
          <a:p>
            <a:pPr algn="ctr">
              <a:defRPr/>
            </a:pPr>
            <a:r>
              <a:rPr lang="en-US" sz="3200" dirty="0" err="1">
                <a:ln>
                  <a:solidFill>
                    <a:srgbClr val="00CC99">
                      <a:alpha val="13000"/>
                    </a:srgbClr>
                  </a:solidFill>
                </a:ln>
                <a:solidFill>
                  <a:srgbClr val="000000"/>
                </a:solidFill>
                <a:latin typeface="Calibri"/>
                <a:ea typeface="MS PGothic" charset="0"/>
                <a:cs typeface="Calibri"/>
              </a:rPr>
              <a:t>Aumentare</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l’efficienza</a:t>
            </a:r>
            <a:r>
              <a:rPr lang="en-US" sz="3200" dirty="0">
                <a:ln>
                  <a:solidFill>
                    <a:srgbClr val="00CC99">
                      <a:alpha val="13000"/>
                    </a:srgbClr>
                  </a:solidFill>
                </a:ln>
                <a:solidFill>
                  <a:srgbClr val="000000"/>
                </a:solidFill>
                <a:latin typeface="Calibri"/>
                <a:ea typeface="MS PGothic" charset="0"/>
                <a:cs typeface="Calibri"/>
              </a:rPr>
              <a:t> di </a:t>
            </a:r>
            <a:r>
              <a:rPr lang="en-US" sz="3200" dirty="0" err="1">
                <a:ln>
                  <a:solidFill>
                    <a:srgbClr val="00CC99">
                      <a:alpha val="13000"/>
                    </a:srgbClr>
                  </a:solidFill>
                </a:ln>
                <a:solidFill>
                  <a:srgbClr val="000000"/>
                </a:solidFill>
                <a:latin typeface="Calibri"/>
                <a:ea typeface="MS PGothic" charset="0"/>
                <a:cs typeface="Calibri"/>
              </a:rPr>
              <a:t>tutte</a:t>
            </a:r>
            <a:r>
              <a:rPr lang="en-US" sz="3200" dirty="0">
                <a:ln>
                  <a:solidFill>
                    <a:srgbClr val="00CC99">
                      <a:alpha val="13000"/>
                    </a:srgbClr>
                  </a:solidFill>
                </a:ln>
                <a:solidFill>
                  <a:srgbClr val="000000"/>
                </a:solidFill>
                <a:latin typeface="Calibri"/>
                <a:ea typeface="MS PGothic" charset="0"/>
                <a:cs typeface="Calibri"/>
              </a:rPr>
              <a:t> le “</a:t>
            </a:r>
            <a:r>
              <a:rPr lang="en-US" sz="3200" dirty="0" err="1">
                <a:ln>
                  <a:solidFill>
                    <a:srgbClr val="00CC99">
                      <a:alpha val="13000"/>
                    </a:srgbClr>
                  </a:solidFill>
                </a:ln>
                <a:solidFill>
                  <a:srgbClr val="000000"/>
                </a:solidFill>
                <a:latin typeface="Calibri"/>
                <a:ea typeface="MS PGothic" charset="0"/>
                <a:cs typeface="Calibri"/>
              </a:rPr>
              <a:t>cose</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che</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si</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usano</a:t>
            </a:r>
            <a:endParaRPr lang="en-US" sz="3200" dirty="0">
              <a:ln>
                <a:solidFill>
                  <a:srgbClr val="00CC99">
                    <a:alpha val="13000"/>
                  </a:srgbClr>
                </a:solidFill>
              </a:ln>
              <a:solidFill>
                <a:srgbClr val="000000"/>
              </a:solidFill>
              <a:latin typeface="Calibri"/>
              <a:ea typeface="MS PGothic" charset="0"/>
              <a:cs typeface="Calibri"/>
            </a:endParaRPr>
          </a:p>
          <a:p>
            <a:pPr algn="ctr">
              <a:defRPr/>
            </a:pPr>
            <a:r>
              <a:rPr lang="en-US" sz="3200" dirty="0" err="1">
                <a:solidFill>
                  <a:srgbClr val="FF0000"/>
                </a:solidFill>
                <a:latin typeface="Calibri"/>
                <a:ea typeface="MS PGothic" charset="0"/>
                <a:cs typeface="Calibri"/>
              </a:rPr>
              <a:t>Scienziati</a:t>
            </a:r>
            <a:endParaRPr lang="en-US" sz="3200" dirty="0">
              <a:solidFill>
                <a:srgbClr val="FF0000"/>
              </a:solidFill>
              <a:latin typeface="Calibri"/>
              <a:ea typeface="MS PGothic" charset="0"/>
              <a:cs typeface="Calibri"/>
            </a:endParaRPr>
          </a:p>
        </p:txBody>
      </p:sp>
    </p:spTree>
    <p:extLst>
      <p:ext uri="{BB962C8B-B14F-4D97-AF65-F5344CB8AC3E}">
        <p14:creationId xmlns:p14="http://schemas.microsoft.com/office/powerpoint/2010/main" val="41101845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75656" y="1668864"/>
            <a:ext cx="6408711" cy="3416320"/>
          </a:xfrm>
          <a:prstGeom prst="rect">
            <a:avLst/>
          </a:prstGeom>
          <a:noFill/>
        </p:spPr>
        <p:txBody>
          <a:bodyPr wrap="square" rtlCol="0">
            <a:spAutoFit/>
          </a:bodyPr>
          <a:lstStyle/>
          <a:p>
            <a:pPr algn="ctr"/>
            <a:r>
              <a:rPr lang="it-IT" sz="7200" dirty="0" smtClean="0">
                <a:solidFill>
                  <a:srgbClr val="FF0000"/>
                </a:solidFill>
                <a:latin typeface="Calibri"/>
                <a:cs typeface="Calibri"/>
              </a:rPr>
              <a:t>Il problema delle disuguaglianze</a:t>
            </a:r>
            <a:endParaRPr lang="it-IT" sz="7200" dirty="0">
              <a:solidFill>
                <a:srgbClr val="FF0000"/>
              </a:solidFill>
              <a:latin typeface="Calibri"/>
              <a:cs typeface="Calibri"/>
            </a:endParaRPr>
          </a:p>
        </p:txBody>
      </p:sp>
    </p:spTree>
    <p:extLst>
      <p:ext uri="{BB962C8B-B14F-4D97-AF65-F5344CB8AC3E}">
        <p14:creationId xmlns:p14="http://schemas.microsoft.com/office/powerpoint/2010/main" val="2075593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395536" y="476672"/>
            <a:ext cx="8534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4400" dirty="0" smtClean="0">
                <a:ln>
                  <a:solidFill>
                    <a:srgbClr val="00CC99">
                      <a:alpha val="13000"/>
                    </a:srgbClr>
                  </a:solidFill>
                </a:ln>
                <a:latin typeface="Calibri"/>
                <a:cs typeface="Calibri"/>
              </a:rPr>
              <a:t>Per un futuro sostenibile</a:t>
            </a:r>
            <a:endParaRPr lang="it-IT" sz="4400" dirty="0">
              <a:latin typeface="Calibri"/>
              <a:cs typeface="Calibri"/>
            </a:endParaRPr>
          </a:p>
        </p:txBody>
      </p:sp>
      <p:sp>
        <p:nvSpPr>
          <p:cNvPr id="360453" name="Text Box 5"/>
          <p:cNvSpPr txBox="1">
            <a:spLocks noChangeArrowheads="1"/>
          </p:cNvSpPr>
          <p:nvPr/>
        </p:nvSpPr>
        <p:spPr bwMode="auto">
          <a:xfrm>
            <a:off x="1798240" y="3719934"/>
            <a:ext cx="8534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3200" dirty="0" smtClean="0">
                <a:latin typeface="Calibri"/>
                <a:cs typeface="Calibri"/>
              </a:rPr>
              <a:t>La </a:t>
            </a:r>
            <a:r>
              <a:rPr lang="en-US" sz="3200" dirty="0" err="1" smtClean="0">
                <a:solidFill>
                  <a:srgbClr val="FF0000"/>
                </a:solidFill>
                <a:latin typeface="Calibri"/>
                <a:cs typeface="Calibri"/>
              </a:rPr>
              <a:t>disuguaglianza</a:t>
            </a:r>
            <a:r>
              <a:rPr lang="en-US" sz="3200" dirty="0" smtClean="0">
                <a:solidFill>
                  <a:srgbClr val="FF0000"/>
                </a:solidFill>
                <a:latin typeface="Calibri"/>
                <a:cs typeface="Calibri"/>
              </a:rPr>
              <a:t> </a:t>
            </a:r>
            <a:r>
              <a:rPr lang="en-US" sz="3200" dirty="0" err="1" smtClean="0">
                <a:latin typeface="Calibri"/>
                <a:cs typeface="Calibri"/>
              </a:rPr>
              <a:t>è</a:t>
            </a:r>
            <a:r>
              <a:rPr lang="en-US" sz="3200" dirty="0" smtClean="0">
                <a:latin typeface="Calibri"/>
                <a:cs typeface="Calibri"/>
              </a:rPr>
              <a:t> la </a:t>
            </a:r>
            <a:r>
              <a:rPr lang="en-US" sz="3200" dirty="0" err="1" smtClean="0">
                <a:latin typeface="Calibri"/>
                <a:cs typeface="Calibri"/>
              </a:rPr>
              <a:t>piaga</a:t>
            </a:r>
            <a:r>
              <a:rPr lang="en-US" sz="3200" dirty="0" smtClean="0">
                <a:latin typeface="Calibri"/>
                <a:cs typeface="Calibri"/>
              </a:rPr>
              <a:t> </a:t>
            </a:r>
            <a:r>
              <a:rPr lang="en-US" sz="3200" dirty="0" err="1" smtClean="0">
                <a:latin typeface="Calibri"/>
                <a:cs typeface="Calibri"/>
              </a:rPr>
              <a:t>peggiore</a:t>
            </a:r>
            <a:r>
              <a:rPr lang="en-US" sz="3200" dirty="0" smtClean="0">
                <a:latin typeface="Calibri"/>
                <a:cs typeface="Calibri"/>
              </a:rPr>
              <a:t> </a:t>
            </a:r>
          </a:p>
          <a:p>
            <a:pPr algn="l" eaLnBrk="1" hangingPunct="1"/>
            <a:r>
              <a:rPr lang="en-US" sz="3200" dirty="0" err="1" smtClean="0">
                <a:latin typeface="Calibri"/>
                <a:cs typeface="Calibri"/>
              </a:rPr>
              <a:t>della</a:t>
            </a:r>
            <a:r>
              <a:rPr lang="en-US" sz="3200" dirty="0" smtClean="0">
                <a:latin typeface="Calibri"/>
                <a:cs typeface="Calibri"/>
              </a:rPr>
              <a:t> nostra </a:t>
            </a:r>
            <a:r>
              <a:rPr lang="en-US" sz="3200" dirty="0" err="1" smtClean="0">
                <a:latin typeface="Calibri"/>
                <a:cs typeface="Calibri"/>
              </a:rPr>
              <a:t>società</a:t>
            </a:r>
            <a:r>
              <a:rPr lang="en-US" sz="3200" dirty="0" smtClean="0">
                <a:latin typeface="Calibri"/>
                <a:cs typeface="Calibri"/>
              </a:rPr>
              <a:t>.</a:t>
            </a:r>
            <a:endParaRPr lang="en-US" sz="3200" dirty="0">
              <a:solidFill>
                <a:srgbClr val="000000"/>
              </a:solidFill>
              <a:latin typeface="Calibri"/>
              <a:cs typeface="Calibri"/>
            </a:endParaRPr>
          </a:p>
        </p:txBody>
      </p:sp>
      <p:sp>
        <p:nvSpPr>
          <p:cNvPr id="360454" name="Text Box 6"/>
          <p:cNvSpPr txBox="1">
            <a:spLocks noChangeArrowheads="1"/>
          </p:cNvSpPr>
          <p:nvPr/>
        </p:nvSpPr>
        <p:spPr bwMode="auto">
          <a:xfrm>
            <a:off x="539552" y="1844675"/>
            <a:ext cx="853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dirty="0" err="1" smtClean="0">
                <a:solidFill>
                  <a:srgbClr val="0000FF"/>
                </a:solidFill>
                <a:latin typeface="Calibri"/>
                <a:cs typeface="Calibri"/>
              </a:rPr>
              <a:t>Sostenibilità</a:t>
            </a:r>
            <a:r>
              <a:rPr lang="en-US" sz="4000" dirty="0" smtClean="0">
                <a:solidFill>
                  <a:srgbClr val="0000FF"/>
                </a:solidFill>
                <a:latin typeface="Calibri"/>
                <a:cs typeface="Calibri"/>
              </a:rPr>
              <a:t> </a:t>
            </a:r>
            <a:r>
              <a:rPr lang="en-US" sz="4000" dirty="0" err="1" smtClean="0">
                <a:solidFill>
                  <a:srgbClr val="FF0000"/>
                </a:solidFill>
                <a:latin typeface="Calibri"/>
                <a:cs typeface="Calibri"/>
              </a:rPr>
              <a:t>ecologica</a:t>
            </a:r>
            <a:endParaRPr lang="it-IT" sz="3600" dirty="0">
              <a:solidFill>
                <a:srgbClr val="FF0000"/>
              </a:solidFill>
              <a:latin typeface="Calibri"/>
              <a:cs typeface="Calibri"/>
            </a:endParaRPr>
          </a:p>
        </p:txBody>
      </p:sp>
      <p:sp>
        <p:nvSpPr>
          <p:cNvPr id="6" name="Text Box 6"/>
          <p:cNvSpPr txBox="1">
            <a:spLocks noChangeArrowheads="1"/>
          </p:cNvSpPr>
          <p:nvPr/>
        </p:nvSpPr>
        <p:spPr bwMode="auto">
          <a:xfrm>
            <a:off x="539552" y="3159373"/>
            <a:ext cx="853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dirty="0" err="1" smtClean="0">
                <a:solidFill>
                  <a:srgbClr val="0000FF"/>
                </a:solidFill>
                <a:latin typeface="Calibri"/>
                <a:cs typeface="Calibri"/>
              </a:rPr>
              <a:t>Sostenibilità</a:t>
            </a:r>
            <a:r>
              <a:rPr lang="en-US" sz="4000" dirty="0" smtClean="0">
                <a:solidFill>
                  <a:srgbClr val="0000FF"/>
                </a:solidFill>
                <a:latin typeface="Calibri"/>
                <a:cs typeface="Calibri"/>
              </a:rPr>
              <a:t> </a:t>
            </a:r>
            <a:r>
              <a:rPr lang="en-US" sz="4000" dirty="0" err="1" smtClean="0">
                <a:solidFill>
                  <a:srgbClr val="FF0000"/>
                </a:solidFill>
                <a:latin typeface="Calibri"/>
                <a:cs typeface="Calibri"/>
              </a:rPr>
              <a:t>sociale</a:t>
            </a:r>
            <a:endParaRPr lang="it-IT" sz="3600" dirty="0">
              <a:solidFill>
                <a:srgbClr val="FF0000"/>
              </a:solidFill>
              <a:latin typeface="Calibri"/>
              <a:cs typeface="Calibri"/>
            </a:endParaRPr>
          </a:p>
        </p:txBody>
      </p:sp>
    </p:spTree>
    <p:extLst>
      <p:ext uri="{BB962C8B-B14F-4D97-AF65-F5344CB8AC3E}">
        <p14:creationId xmlns:p14="http://schemas.microsoft.com/office/powerpoint/2010/main" val="9299316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04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60453"/>
                                        </p:tgtEl>
                                        <p:attrNameLst>
                                          <p:attrName>style.visibility</p:attrName>
                                        </p:attrNameLst>
                                      </p:cBhvr>
                                      <p:to>
                                        <p:strVal val="visible"/>
                                      </p:to>
                                    </p:set>
                                    <p:animEffect transition="in" filter="dissolve">
                                      <p:cBhvr>
                                        <p:cTn id="15" dur="500"/>
                                        <p:tgtEl>
                                          <p:spTgt spid="360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3" grpId="0"/>
      <p:bldP spid="36045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35467" y="175514"/>
            <a:ext cx="9008533" cy="646331"/>
          </a:xfrm>
          <a:prstGeom prst="rect">
            <a:avLst/>
          </a:prstGeom>
        </p:spPr>
        <p:txBody>
          <a:bodyPr wrap="square">
            <a:spAutoFit/>
          </a:bodyPr>
          <a:lstStyle/>
          <a:p>
            <a:r>
              <a:rPr lang="it-IT" sz="3600" dirty="0" smtClean="0">
                <a:solidFill>
                  <a:srgbClr val="FF0000"/>
                </a:solidFill>
                <a:latin typeface="Calibri"/>
                <a:cs typeface="Calibri"/>
              </a:rPr>
              <a:t>Crescita</a:t>
            </a:r>
          </a:p>
        </p:txBody>
      </p:sp>
      <p:sp>
        <p:nvSpPr>
          <p:cNvPr id="3" name="Rettangolo 2"/>
          <p:cNvSpPr/>
          <p:nvPr/>
        </p:nvSpPr>
        <p:spPr>
          <a:xfrm>
            <a:off x="251520" y="4077072"/>
            <a:ext cx="9008533" cy="646331"/>
          </a:xfrm>
          <a:prstGeom prst="rect">
            <a:avLst/>
          </a:prstGeom>
        </p:spPr>
        <p:txBody>
          <a:bodyPr wrap="square">
            <a:spAutoFit/>
          </a:bodyPr>
          <a:lstStyle/>
          <a:p>
            <a:endParaRPr lang="it-IT" sz="3600" dirty="0">
              <a:solidFill>
                <a:srgbClr val="000000"/>
              </a:solidFill>
              <a:latin typeface="Calibri"/>
              <a:cs typeface="Calibri"/>
            </a:endParaRPr>
          </a:p>
        </p:txBody>
      </p:sp>
      <p:sp>
        <p:nvSpPr>
          <p:cNvPr id="5" name="Rettangolo 4"/>
          <p:cNvSpPr/>
          <p:nvPr/>
        </p:nvSpPr>
        <p:spPr>
          <a:xfrm>
            <a:off x="539552" y="886703"/>
            <a:ext cx="9008533" cy="1569660"/>
          </a:xfrm>
          <a:prstGeom prst="rect">
            <a:avLst/>
          </a:prstGeom>
        </p:spPr>
        <p:txBody>
          <a:bodyPr wrap="square">
            <a:spAutoFit/>
          </a:bodyPr>
          <a:lstStyle/>
          <a:p>
            <a:r>
              <a:rPr lang="it-IT" sz="3200" dirty="0">
                <a:solidFill>
                  <a:srgbClr val="000000"/>
                </a:solidFill>
                <a:latin typeface="Calibri"/>
                <a:cs typeface="Calibri"/>
              </a:rPr>
              <a:t>Che scopo ha? E’ necessaria? E’ possibile? </a:t>
            </a:r>
          </a:p>
          <a:p>
            <a:r>
              <a:rPr lang="it-IT" sz="3200" dirty="0">
                <a:solidFill>
                  <a:srgbClr val="000000"/>
                </a:solidFill>
                <a:latin typeface="Calibri"/>
                <a:cs typeface="Calibri"/>
              </a:rPr>
              <a:t>Che conseguenze comporta per il pianeta? </a:t>
            </a:r>
          </a:p>
          <a:p>
            <a:r>
              <a:rPr lang="it-IT" sz="3200" dirty="0" smtClean="0">
                <a:solidFill>
                  <a:srgbClr val="000000"/>
                </a:solidFill>
                <a:latin typeface="Calibri"/>
                <a:cs typeface="Calibri"/>
              </a:rPr>
              <a:t>Che conseguenze comporta per la società?</a:t>
            </a:r>
            <a:endParaRPr lang="it-IT" sz="3200" dirty="0" smtClean="0">
              <a:solidFill>
                <a:srgbClr val="FF0000"/>
              </a:solidFill>
              <a:latin typeface="Calibri"/>
              <a:cs typeface="Calibri"/>
            </a:endParaRPr>
          </a:p>
        </p:txBody>
      </p:sp>
      <p:sp>
        <p:nvSpPr>
          <p:cNvPr id="6" name="Rettangolo 5"/>
          <p:cNvSpPr/>
          <p:nvPr/>
        </p:nvSpPr>
        <p:spPr>
          <a:xfrm>
            <a:off x="611560" y="2780928"/>
            <a:ext cx="9008533" cy="1077218"/>
          </a:xfrm>
          <a:prstGeom prst="rect">
            <a:avLst/>
          </a:prstGeom>
        </p:spPr>
        <p:txBody>
          <a:bodyPr wrap="square">
            <a:spAutoFit/>
          </a:bodyPr>
          <a:lstStyle/>
          <a:p>
            <a:r>
              <a:rPr lang="it-IT" sz="3200" dirty="0">
                <a:solidFill>
                  <a:srgbClr val="000000"/>
                </a:solidFill>
                <a:latin typeface="Calibri"/>
                <a:cs typeface="Calibri"/>
              </a:rPr>
              <a:t>Se la </a:t>
            </a:r>
            <a:r>
              <a:rPr lang="it-IT" sz="3200" dirty="0">
                <a:solidFill>
                  <a:srgbClr val="FF0000"/>
                </a:solidFill>
                <a:latin typeface="Calibri"/>
                <a:cs typeface="Calibri"/>
              </a:rPr>
              <a:t>crescita</a:t>
            </a:r>
            <a:r>
              <a:rPr lang="it-IT" sz="3200" dirty="0">
                <a:solidFill>
                  <a:srgbClr val="000000"/>
                </a:solidFill>
                <a:latin typeface="Calibri"/>
                <a:cs typeface="Calibri"/>
              </a:rPr>
              <a:t> non riduce la </a:t>
            </a:r>
            <a:r>
              <a:rPr lang="it-IT" sz="3200" dirty="0">
                <a:solidFill>
                  <a:srgbClr val="0000FF"/>
                </a:solidFill>
                <a:latin typeface="Calibri"/>
                <a:cs typeface="Calibri"/>
              </a:rPr>
              <a:t>insostenibilità ecologica</a:t>
            </a:r>
          </a:p>
          <a:p>
            <a:r>
              <a:rPr lang="it-IT" sz="3200" dirty="0">
                <a:solidFill>
                  <a:srgbClr val="000000"/>
                </a:solidFill>
                <a:latin typeface="Calibri"/>
                <a:cs typeface="Calibri"/>
              </a:rPr>
              <a:t>e la </a:t>
            </a:r>
            <a:r>
              <a:rPr lang="it-IT" sz="3200" dirty="0">
                <a:solidFill>
                  <a:srgbClr val="0000FF"/>
                </a:solidFill>
                <a:latin typeface="Calibri"/>
                <a:cs typeface="Calibri"/>
              </a:rPr>
              <a:t>insostenibilità sociale</a:t>
            </a:r>
            <a:r>
              <a:rPr lang="it-IT" sz="3200" dirty="0">
                <a:solidFill>
                  <a:srgbClr val="000000"/>
                </a:solidFill>
                <a:latin typeface="Calibri"/>
                <a:cs typeface="Calibri"/>
              </a:rPr>
              <a:t>, </a:t>
            </a:r>
            <a:r>
              <a:rPr lang="it-IT" sz="3200" dirty="0">
                <a:solidFill>
                  <a:srgbClr val="FF0000"/>
                </a:solidFill>
                <a:latin typeface="Calibri"/>
                <a:cs typeface="Calibri"/>
              </a:rPr>
              <a:t>non è</a:t>
            </a:r>
            <a:r>
              <a:rPr lang="it-IT" sz="3200" dirty="0">
                <a:solidFill>
                  <a:srgbClr val="000000"/>
                </a:solidFill>
                <a:latin typeface="Calibri"/>
                <a:cs typeface="Calibri"/>
              </a:rPr>
              <a:t> </a:t>
            </a:r>
            <a:r>
              <a:rPr lang="it-IT" sz="3200" dirty="0">
                <a:solidFill>
                  <a:srgbClr val="FF0000"/>
                </a:solidFill>
                <a:latin typeface="Calibri"/>
                <a:cs typeface="Calibri"/>
              </a:rPr>
              <a:t>progresso</a:t>
            </a:r>
            <a:endParaRPr lang="it-IT" sz="3200" dirty="0" smtClean="0">
              <a:solidFill>
                <a:srgbClr val="FF0000"/>
              </a:solidFill>
              <a:latin typeface="Calibri"/>
              <a:cs typeface="Calibri"/>
            </a:endParaRPr>
          </a:p>
        </p:txBody>
      </p:sp>
      <p:sp>
        <p:nvSpPr>
          <p:cNvPr id="8" name="Rettangolo 7"/>
          <p:cNvSpPr/>
          <p:nvPr/>
        </p:nvSpPr>
        <p:spPr>
          <a:xfrm>
            <a:off x="35496" y="4869160"/>
            <a:ext cx="9108504" cy="1754327"/>
          </a:xfrm>
          <a:prstGeom prst="rect">
            <a:avLst/>
          </a:prstGeom>
          <a:solidFill>
            <a:schemeClr val="bg1">
              <a:lumMod val="85000"/>
            </a:schemeClr>
          </a:solidFill>
          <a:ln w="57150" cmpd="sng">
            <a:solidFill>
              <a:srgbClr val="FF0000"/>
            </a:solidFill>
          </a:ln>
        </p:spPr>
        <p:txBody>
          <a:bodyPr wrap="square">
            <a:spAutoFit/>
          </a:bodyPr>
          <a:lstStyle/>
          <a:p>
            <a:pPr marL="0" indent="0">
              <a:buFontTx/>
              <a:buNone/>
            </a:pPr>
            <a:r>
              <a:rPr lang="it-IT" dirty="0">
                <a:latin typeface="Calibri"/>
                <a:cs typeface="Calibri"/>
              </a:rPr>
              <a:t>Per agire in modo efficace bisogna sapere quale è la situazione, quali i mezzi di cui disponiamo e i limiti entro cui siamo costretti ad agire</a:t>
            </a:r>
            <a:r>
              <a:rPr lang="it-IT" dirty="0">
                <a:cs typeface="Calibri"/>
              </a:rPr>
              <a:t>. </a:t>
            </a:r>
          </a:p>
        </p:txBody>
      </p:sp>
    </p:spTree>
    <p:extLst>
      <p:ext uri="{BB962C8B-B14F-4D97-AF65-F5344CB8AC3E}">
        <p14:creationId xmlns:p14="http://schemas.microsoft.com/office/powerpoint/2010/main" val="3410321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Immagine 1" descr="Schermata 2020-01-22 alle 17.11.0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28800"/>
            <a:ext cx="925036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2" name="Immagine 3" descr="Schermata 2020-01-22 alle 17.11.4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9763" y="-27384"/>
            <a:ext cx="32639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rot="5400000">
            <a:off x="2015827" y="1232496"/>
            <a:ext cx="647700" cy="1584325"/>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
        <p:nvSpPr>
          <p:cNvPr id="194564" name="Oval 4"/>
          <p:cNvSpPr>
            <a:spLocks noChangeArrowheads="1"/>
          </p:cNvSpPr>
          <p:nvPr/>
        </p:nvSpPr>
        <p:spPr bwMode="auto">
          <a:xfrm rot="5400000">
            <a:off x="4247356" y="-855141"/>
            <a:ext cx="1081088" cy="316865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
        <p:nvSpPr>
          <p:cNvPr id="7" name="Oval 4"/>
          <p:cNvSpPr>
            <a:spLocks noChangeArrowheads="1"/>
          </p:cNvSpPr>
          <p:nvPr/>
        </p:nvSpPr>
        <p:spPr bwMode="auto">
          <a:xfrm rot="5400000">
            <a:off x="6587331" y="-315044"/>
            <a:ext cx="504825" cy="6408738"/>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
        <p:nvSpPr>
          <p:cNvPr id="8" name="Oval 4"/>
          <p:cNvSpPr>
            <a:spLocks noChangeArrowheads="1"/>
          </p:cNvSpPr>
          <p:nvPr/>
        </p:nvSpPr>
        <p:spPr bwMode="auto">
          <a:xfrm rot="5400000">
            <a:off x="107156" y="1773213"/>
            <a:ext cx="360363" cy="2663825"/>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
        <p:nvSpPr>
          <p:cNvPr id="9" name="Text Box 3"/>
          <p:cNvSpPr txBox="1">
            <a:spLocks noChangeArrowheads="1"/>
          </p:cNvSpPr>
          <p:nvPr/>
        </p:nvSpPr>
        <p:spPr bwMode="auto">
          <a:xfrm>
            <a:off x="-36512" y="4005064"/>
            <a:ext cx="9180512" cy="954107"/>
          </a:xfrm>
          <a:prstGeom prst="rect">
            <a:avLst/>
          </a:prstGeom>
          <a:solidFill>
            <a:srgbClr val="FFFF00"/>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2800" dirty="0">
                <a:latin typeface="Calibri"/>
                <a:cs typeface="Calibri"/>
              </a:rPr>
              <a:t>La </a:t>
            </a:r>
            <a:r>
              <a:rPr lang="it-IT" sz="2800" dirty="0">
                <a:solidFill>
                  <a:srgbClr val="FF0000"/>
                </a:solidFill>
                <a:latin typeface="Calibri"/>
                <a:cs typeface="Calibri"/>
              </a:rPr>
              <a:t>forbice della disuguaglianza </a:t>
            </a:r>
            <a:r>
              <a:rPr lang="it-IT" sz="2800" dirty="0">
                <a:latin typeface="Calibri"/>
                <a:cs typeface="Calibri"/>
              </a:rPr>
              <a:t>tra i (pochissimi) super-ricchi del pianeta e i più poveri continua ad allargarsi senza freno. </a:t>
            </a:r>
          </a:p>
        </p:txBody>
      </p:sp>
      <p:sp>
        <p:nvSpPr>
          <p:cNvPr id="10" name="Text Box 3"/>
          <p:cNvSpPr txBox="1">
            <a:spLocks noChangeArrowheads="1"/>
          </p:cNvSpPr>
          <p:nvPr/>
        </p:nvSpPr>
        <p:spPr bwMode="auto">
          <a:xfrm>
            <a:off x="0" y="5085184"/>
            <a:ext cx="9144000" cy="2308324"/>
          </a:xfrm>
          <a:prstGeom prst="rect">
            <a:avLst/>
          </a:prstGeom>
          <a:solidFill>
            <a:srgbClr val="3366FF">
              <a:alpha val="54000"/>
            </a:srgb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2800" dirty="0" smtClean="0">
                <a:latin typeface="Calibri"/>
                <a:cs typeface="Calibri"/>
              </a:rPr>
              <a:t>«</a:t>
            </a:r>
            <a:r>
              <a:rPr lang="it-IT" sz="2800" i="1" dirty="0" smtClean="0">
                <a:latin typeface="Calibri"/>
                <a:cs typeface="Calibri"/>
              </a:rPr>
              <a:t>Non </a:t>
            </a:r>
            <a:r>
              <a:rPr lang="it-IT" sz="2800" i="1" dirty="0">
                <a:latin typeface="Calibri"/>
                <a:cs typeface="Calibri"/>
              </a:rPr>
              <a:t>ci sono due crisi separate, una ambientale e un’altra sociale, bensì una sola e complessa crisi socio-</a:t>
            </a:r>
            <a:r>
              <a:rPr lang="it-IT" sz="2800" i="1" dirty="0" smtClean="0">
                <a:latin typeface="Calibri"/>
                <a:cs typeface="Calibri"/>
              </a:rPr>
              <a:t>ambientale che va affrontata con una visione unitaria </a:t>
            </a:r>
            <a:r>
              <a:rPr lang="it-IT" sz="2800" i="1" dirty="0">
                <a:latin typeface="Calibri"/>
                <a:cs typeface="Calibri"/>
              </a:rPr>
              <a:t>dei problemi ecologici ed economici» </a:t>
            </a:r>
            <a:r>
              <a:rPr lang="it-IT" sz="2800" dirty="0">
                <a:latin typeface="Calibri"/>
                <a:cs typeface="Calibri"/>
              </a:rPr>
              <a:t>(139).</a:t>
            </a:r>
          </a:p>
          <a:p>
            <a:r>
              <a:rPr lang="it-IT" sz="3200" dirty="0">
                <a:latin typeface="Calibri"/>
                <a:cs typeface="Calibri"/>
              </a:rPr>
              <a:t> </a:t>
            </a:r>
          </a:p>
        </p:txBody>
      </p:sp>
    </p:spTree>
    <p:extLst>
      <p:ext uri="{BB962C8B-B14F-4D97-AF65-F5344CB8AC3E}">
        <p14:creationId xmlns:p14="http://schemas.microsoft.com/office/powerpoint/2010/main" val="3967942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Immagine 1" descr="Schermata 2019-05-13 alle 14.17.3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203200"/>
            <a:ext cx="86233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4"/>
          <p:cNvSpPr>
            <a:spLocks noChangeArrowheads="1"/>
          </p:cNvSpPr>
          <p:nvPr/>
        </p:nvSpPr>
        <p:spPr bwMode="auto">
          <a:xfrm rot="10800000">
            <a:off x="8101013" y="2205038"/>
            <a:ext cx="574675" cy="2592387"/>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301059" name="CasellaDiTesto 3"/>
          <p:cNvSpPr txBox="1">
            <a:spLocks noChangeArrowheads="1"/>
          </p:cNvSpPr>
          <p:nvPr/>
        </p:nvSpPr>
        <p:spPr bwMode="auto">
          <a:xfrm>
            <a:off x="9525" y="119063"/>
            <a:ext cx="10179050" cy="6461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it-IT" sz="3600">
                <a:solidFill>
                  <a:srgbClr val="000000"/>
                </a:solidFill>
                <a:latin typeface="Calibri" charset="0"/>
                <a:ea typeface="ＭＳ Ｐゴシック" charset="0"/>
              </a:rPr>
              <a:t>Il numero dei </a:t>
            </a:r>
            <a:r>
              <a:rPr lang="it-IT" sz="3600">
                <a:solidFill>
                  <a:srgbClr val="FF0000"/>
                </a:solidFill>
                <a:latin typeface="Calibri" charset="0"/>
                <a:ea typeface="ＭＳ Ｐゴシック" charset="0"/>
              </a:rPr>
              <a:t>miliardari</a:t>
            </a:r>
            <a:r>
              <a:rPr lang="it-IT" sz="3600">
                <a:solidFill>
                  <a:srgbClr val="000000"/>
                </a:solidFill>
                <a:latin typeface="Calibri" charset="0"/>
                <a:ea typeface="ＭＳ Ｐゴシック" charset="0"/>
              </a:rPr>
              <a:t> nel mondo è in aumento</a:t>
            </a:r>
          </a:p>
        </p:txBody>
      </p:sp>
      <p:sp>
        <p:nvSpPr>
          <p:cNvPr id="5" name="CasellaDiTesto 4"/>
          <p:cNvSpPr txBox="1">
            <a:spLocks noChangeArrowheads="1"/>
          </p:cNvSpPr>
          <p:nvPr/>
        </p:nvSpPr>
        <p:spPr bwMode="auto">
          <a:xfrm rot="-1008709">
            <a:off x="146050" y="1764559"/>
            <a:ext cx="9001125" cy="64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it-IT" sz="3600" dirty="0">
                <a:solidFill>
                  <a:srgbClr val="000000"/>
                </a:solidFill>
                <a:latin typeface="Calibri" charset="0"/>
                <a:ea typeface="ＭＳ Ｐゴシック" charset="0"/>
              </a:rPr>
              <a:t>disuguaglianze</a:t>
            </a:r>
            <a:endParaRPr lang="it-IT" sz="3600" dirty="0">
              <a:solidFill>
                <a:srgbClr val="FF0000"/>
              </a:solidFill>
              <a:latin typeface="Calibri" charset="0"/>
              <a:ea typeface="ＭＳ Ｐゴシック" charset="0"/>
            </a:endParaRPr>
          </a:p>
        </p:txBody>
      </p:sp>
      <p:sp>
        <p:nvSpPr>
          <p:cNvPr id="6" name="CasellaDiTesto 5"/>
          <p:cNvSpPr txBox="1">
            <a:spLocks noChangeArrowheads="1"/>
          </p:cNvSpPr>
          <p:nvPr/>
        </p:nvSpPr>
        <p:spPr bwMode="auto">
          <a:xfrm rot="-1008709">
            <a:off x="298450" y="8767809"/>
            <a:ext cx="9001125" cy="64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it-IT" sz="3600" dirty="0">
                <a:solidFill>
                  <a:srgbClr val="000000"/>
                </a:solidFill>
                <a:latin typeface="Calibri" charset="0"/>
                <a:ea typeface="ＭＳ Ｐゴシック" charset="0"/>
              </a:rPr>
              <a:t>insostenibilità </a:t>
            </a:r>
            <a:r>
              <a:rPr lang="it-IT" sz="3600" dirty="0">
                <a:solidFill>
                  <a:srgbClr val="FF0000"/>
                </a:solidFill>
                <a:latin typeface="Calibri" charset="0"/>
                <a:ea typeface="ＭＳ Ｐゴシック" charset="0"/>
              </a:rPr>
              <a:t>sociale</a:t>
            </a:r>
          </a:p>
        </p:txBody>
      </p:sp>
    </p:spTree>
    <p:extLst>
      <p:ext uri="{BB962C8B-B14F-4D97-AF65-F5344CB8AC3E}">
        <p14:creationId xmlns:p14="http://schemas.microsoft.com/office/powerpoint/2010/main" val="277860582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7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1971" name="Rectangle 3"/>
          <p:cNvSpPr>
            <a:spLocks noChangeArrowheads="1"/>
          </p:cNvSpPr>
          <p:nvPr/>
        </p:nvSpPr>
        <p:spPr bwMode="auto">
          <a:xfrm>
            <a:off x="130175" y="692696"/>
            <a:ext cx="8763000" cy="523220"/>
          </a:xfrm>
          <a:prstGeom prst="rect">
            <a:avLst/>
          </a:prstGeom>
          <a:solidFill>
            <a:schemeClr val="bg1">
              <a:lumMod val="85000"/>
            </a:schemeClr>
          </a:solidFill>
          <a:ln>
            <a:noFill/>
          </a:ln>
          <a:extLst/>
        </p:spPr>
        <p:txBody>
          <a:bodyPr>
            <a:spAutoFit/>
          </a:bodyPr>
          <a:lstStyle/>
          <a:p>
            <a:pPr algn="ctr" eaLnBrk="0" hangingPunct="0"/>
            <a:r>
              <a:rPr lang="it-IT" sz="2800" dirty="0" err="1" smtClean="0">
                <a:solidFill>
                  <a:srgbClr val="FF0000"/>
                </a:solidFill>
                <a:latin typeface="Calibri"/>
                <a:cs typeface="Calibri"/>
              </a:rPr>
              <a:t>Forbes</a:t>
            </a:r>
            <a:r>
              <a:rPr lang="it-IT" sz="2800" dirty="0" smtClean="0">
                <a:solidFill>
                  <a:srgbClr val="FF0000"/>
                </a:solidFill>
                <a:latin typeface="Calibri"/>
                <a:cs typeface="Calibri"/>
              </a:rPr>
              <a:t> 400, lista dei 400 più ricchi negli USA</a:t>
            </a:r>
          </a:p>
        </p:txBody>
      </p:sp>
      <p:sp>
        <p:nvSpPr>
          <p:cNvPr id="6" name="Rectangle 5"/>
          <p:cNvSpPr>
            <a:spLocks noChangeArrowheads="1"/>
          </p:cNvSpPr>
          <p:nvPr/>
        </p:nvSpPr>
        <p:spPr bwMode="auto">
          <a:xfrm>
            <a:off x="5076056" y="188640"/>
            <a:ext cx="40187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r>
              <a:rPr lang="it-IT" sz="2000" dirty="0" smtClean="0">
                <a:solidFill>
                  <a:srgbClr val="0000FF"/>
                </a:solidFill>
                <a:latin typeface="Arial"/>
                <a:cs typeface="Arial"/>
              </a:rPr>
              <a:t>La Repubblica, 10 ottobre 2019</a:t>
            </a:r>
          </a:p>
        </p:txBody>
      </p:sp>
      <p:sp>
        <p:nvSpPr>
          <p:cNvPr id="7" name="Rectangle 5"/>
          <p:cNvSpPr>
            <a:spLocks noChangeArrowheads="1"/>
          </p:cNvSpPr>
          <p:nvPr/>
        </p:nvSpPr>
        <p:spPr bwMode="auto">
          <a:xfrm>
            <a:off x="201488" y="2564904"/>
            <a:ext cx="8763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0" hangingPunct="0"/>
            <a:r>
              <a:rPr lang="it-IT" sz="2800" dirty="0" smtClean="0">
                <a:solidFill>
                  <a:srgbClr val="000000"/>
                </a:solidFill>
                <a:latin typeface="Calibri"/>
                <a:cs typeface="Calibri"/>
              </a:rPr>
              <a:t>Il CEO di Amazon, Jeff </a:t>
            </a:r>
            <a:r>
              <a:rPr lang="it-IT" sz="2800" dirty="0" err="1" smtClean="0">
                <a:solidFill>
                  <a:srgbClr val="000000"/>
                </a:solidFill>
                <a:latin typeface="Calibri"/>
                <a:cs typeface="Calibri"/>
              </a:rPr>
              <a:t>Bezos</a:t>
            </a:r>
            <a:r>
              <a:rPr lang="it-IT" sz="2800" dirty="0" smtClean="0">
                <a:solidFill>
                  <a:srgbClr val="000000"/>
                </a:solidFill>
                <a:latin typeface="Calibri"/>
                <a:cs typeface="Calibri"/>
              </a:rPr>
              <a:t> ha un patrimonio di 114 miliardi di dollari e ha divorziato dalla moglie liquidandola con 36,1 miliardi di dollari</a:t>
            </a:r>
          </a:p>
        </p:txBody>
      </p:sp>
      <p:sp>
        <p:nvSpPr>
          <p:cNvPr id="8" name="Rectangle 5"/>
          <p:cNvSpPr>
            <a:spLocks noChangeArrowheads="1"/>
          </p:cNvSpPr>
          <p:nvPr/>
        </p:nvSpPr>
        <p:spPr bwMode="auto">
          <a:xfrm>
            <a:off x="0" y="5500389"/>
            <a:ext cx="9324528" cy="1384995"/>
          </a:xfrm>
          <a:prstGeom prst="rect">
            <a:avLst/>
          </a:prstGeom>
          <a:solidFill>
            <a:srgbClr val="3366FF">
              <a:alpha val="40000"/>
            </a:srgbClr>
          </a:solidFill>
          <a:ln>
            <a:noFill/>
          </a:ln>
          <a:extLst/>
        </p:spPr>
        <p:txBody>
          <a:bodyPr wrap="square">
            <a:spAutoFit/>
          </a:bodyPr>
          <a:lstStyle/>
          <a:p>
            <a:pPr algn="l"/>
            <a:r>
              <a:rPr lang="en-US" sz="2800" dirty="0" smtClean="0">
                <a:solidFill>
                  <a:srgbClr val="000000"/>
                </a:solidFill>
                <a:latin typeface="Calibri"/>
                <a:cs typeface="Calibri"/>
              </a:rPr>
              <a:t>Non ci </a:t>
            </a:r>
            <a:r>
              <a:rPr lang="en-US" sz="2800" dirty="0" err="1" smtClean="0">
                <a:solidFill>
                  <a:srgbClr val="000000"/>
                </a:solidFill>
                <a:latin typeface="Calibri"/>
                <a:cs typeface="Calibri"/>
              </a:rPr>
              <a:t>accorgiamo</a:t>
            </a:r>
            <a:r>
              <a:rPr lang="en-US" sz="2800" dirty="0" smtClean="0">
                <a:solidFill>
                  <a:srgbClr val="000000"/>
                </a:solidFill>
                <a:latin typeface="Calibri"/>
                <a:cs typeface="Calibri"/>
              </a:rPr>
              <a:t> </a:t>
            </a:r>
            <a:r>
              <a:rPr lang="en-US" sz="2800" dirty="0" err="1" smtClean="0">
                <a:solidFill>
                  <a:srgbClr val="000000"/>
                </a:solidFill>
                <a:latin typeface="Calibri"/>
                <a:cs typeface="Calibri"/>
              </a:rPr>
              <a:t>più</a:t>
            </a:r>
            <a:r>
              <a:rPr lang="en-US" sz="2800" dirty="0" smtClean="0">
                <a:solidFill>
                  <a:srgbClr val="000000"/>
                </a:solidFill>
                <a:latin typeface="Calibri"/>
                <a:cs typeface="Calibri"/>
              </a:rPr>
              <a:t> </a:t>
            </a:r>
            <a:r>
              <a:rPr lang="en-US" sz="2800" dirty="0" err="1" smtClean="0">
                <a:solidFill>
                  <a:srgbClr val="000000"/>
                </a:solidFill>
                <a:latin typeface="Calibri"/>
                <a:cs typeface="Calibri"/>
              </a:rPr>
              <a:t>che</a:t>
            </a:r>
            <a:r>
              <a:rPr lang="en-US" sz="2800" dirty="0" smtClean="0">
                <a:solidFill>
                  <a:srgbClr val="000000"/>
                </a:solidFill>
                <a:latin typeface="Calibri"/>
                <a:cs typeface="Calibri"/>
              </a:rPr>
              <a:t> </a:t>
            </a:r>
            <a:r>
              <a:rPr lang="en-US" sz="2800" dirty="0" err="1" smtClean="0">
                <a:solidFill>
                  <a:srgbClr val="000000"/>
                </a:solidFill>
                <a:latin typeface="Calibri"/>
                <a:cs typeface="Calibri"/>
              </a:rPr>
              <a:t>alcuni</a:t>
            </a:r>
            <a:r>
              <a:rPr lang="en-US" sz="2800" dirty="0" smtClean="0">
                <a:solidFill>
                  <a:srgbClr val="000000"/>
                </a:solidFill>
                <a:latin typeface="Calibri"/>
                <a:cs typeface="Calibri"/>
              </a:rPr>
              <a:t> </a:t>
            </a:r>
            <a:r>
              <a:rPr lang="en-US" sz="2800" dirty="0" err="1" smtClean="0">
                <a:solidFill>
                  <a:srgbClr val="000000"/>
                </a:solidFill>
                <a:latin typeface="Calibri"/>
                <a:cs typeface="Calibri"/>
              </a:rPr>
              <a:t>si</a:t>
            </a:r>
            <a:r>
              <a:rPr lang="en-US" sz="2800" dirty="0" smtClean="0">
                <a:solidFill>
                  <a:srgbClr val="000000"/>
                </a:solidFill>
                <a:latin typeface="Calibri"/>
                <a:cs typeface="Calibri"/>
              </a:rPr>
              <a:t> </a:t>
            </a:r>
            <a:r>
              <a:rPr lang="en-US" sz="2800" dirty="0" err="1" smtClean="0">
                <a:solidFill>
                  <a:srgbClr val="000000"/>
                </a:solidFill>
                <a:latin typeface="Calibri"/>
                <a:cs typeface="Calibri"/>
              </a:rPr>
              <a:t>trascinano</a:t>
            </a:r>
            <a:r>
              <a:rPr lang="en-US" sz="2800" dirty="0" smtClean="0">
                <a:solidFill>
                  <a:srgbClr val="000000"/>
                </a:solidFill>
                <a:latin typeface="Calibri"/>
                <a:cs typeface="Calibri"/>
              </a:rPr>
              <a:t> in </a:t>
            </a:r>
            <a:r>
              <a:rPr lang="en-US" sz="2800" dirty="0" err="1" smtClean="0">
                <a:solidFill>
                  <a:srgbClr val="000000"/>
                </a:solidFill>
                <a:latin typeface="Calibri"/>
                <a:cs typeface="Calibri"/>
              </a:rPr>
              <a:t>una</a:t>
            </a:r>
            <a:r>
              <a:rPr lang="en-US" sz="2800" dirty="0" smtClean="0">
                <a:solidFill>
                  <a:srgbClr val="000000"/>
                </a:solidFill>
                <a:latin typeface="Calibri"/>
                <a:cs typeface="Calibri"/>
              </a:rPr>
              <a:t> </a:t>
            </a:r>
            <a:r>
              <a:rPr lang="en-US" sz="2800" dirty="0" err="1" smtClean="0">
                <a:solidFill>
                  <a:srgbClr val="000000"/>
                </a:solidFill>
                <a:latin typeface="Calibri"/>
                <a:cs typeface="Calibri"/>
              </a:rPr>
              <a:t>miseria</a:t>
            </a:r>
            <a:r>
              <a:rPr lang="en-US" sz="2800" dirty="0" smtClean="0">
                <a:solidFill>
                  <a:srgbClr val="000000"/>
                </a:solidFill>
                <a:latin typeface="Calibri"/>
                <a:cs typeface="Calibri"/>
              </a:rPr>
              <a:t> </a:t>
            </a:r>
            <a:r>
              <a:rPr lang="en-US" sz="2800" dirty="0" err="1" smtClean="0">
                <a:solidFill>
                  <a:srgbClr val="000000"/>
                </a:solidFill>
                <a:latin typeface="Calibri"/>
                <a:cs typeface="Calibri"/>
              </a:rPr>
              <a:t>degradante</a:t>
            </a:r>
            <a:r>
              <a:rPr lang="en-US" sz="2800" dirty="0" smtClean="0">
                <a:solidFill>
                  <a:srgbClr val="000000"/>
                </a:solidFill>
                <a:latin typeface="Calibri"/>
                <a:cs typeface="Calibri"/>
              </a:rPr>
              <a:t>, </a:t>
            </a:r>
            <a:r>
              <a:rPr lang="en-US" sz="2800" dirty="0" err="1" smtClean="0">
                <a:solidFill>
                  <a:srgbClr val="000000"/>
                </a:solidFill>
                <a:latin typeface="Calibri"/>
                <a:cs typeface="Calibri"/>
              </a:rPr>
              <a:t>mentre</a:t>
            </a:r>
            <a:r>
              <a:rPr lang="en-US" sz="2800" dirty="0" smtClean="0">
                <a:solidFill>
                  <a:srgbClr val="000000"/>
                </a:solidFill>
                <a:latin typeface="Calibri"/>
                <a:cs typeface="Calibri"/>
              </a:rPr>
              <a:t> </a:t>
            </a:r>
            <a:r>
              <a:rPr lang="en-US" sz="2800" dirty="0" err="1" smtClean="0">
                <a:solidFill>
                  <a:srgbClr val="000000"/>
                </a:solidFill>
                <a:latin typeface="Calibri"/>
                <a:cs typeface="Calibri"/>
              </a:rPr>
              <a:t>altri</a:t>
            </a:r>
            <a:r>
              <a:rPr lang="en-US" sz="2800" dirty="0" smtClean="0">
                <a:solidFill>
                  <a:srgbClr val="000000"/>
                </a:solidFill>
                <a:latin typeface="Calibri"/>
                <a:cs typeface="Calibri"/>
              </a:rPr>
              <a:t> non </a:t>
            </a:r>
            <a:r>
              <a:rPr lang="en-US" sz="2800" dirty="0" err="1" smtClean="0">
                <a:solidFill>
                  <a:srgbClr val="000000"/>
                </a:solidFill>
                <a:latin typeface="Calibri"/>
                <a:cs typeface="Calibri"/>
              </a:rPr>
              <a:t>sanno</a:t>
            </a:r>
            <a:r>
              <a:rPr lang="en-US" sz="2800" dirty="0" smtClean="0">
                <a:solidFill>
                  <a:srgbClr val="000000"/>
                </a:solidFill>
                <a:latin typeface="Calibri"/>
                <a:cs typeface="Calibri"/>
              </a:rPr>
              <a:t> </a:t>
            </a:r>
            <a:r>
              <a:rPr lang="en-US" sz="2800" dirty="0" err="1" smtClean="0">
                <a:solidFill>
                  <a:srgbClr val="000000"/>
                </a:solidFill>
                <a:latin typeface="Calibri"/>
                <a:cs typeface="Calibri"/>
              </a:rPr>
              <a:t>nemmeno</a:t>
            </a:r>
            <a:r>
              <a:rPr lang="en-US" sz="2800" dirty="0" smtClean="0">
                <a:solidFill>
                  <a:srgbClr val="000000"/>
                </a:solidFill>
                <a:latin typeface="Calibri"/>
                <a:cs typeface="Calibri"/>
              </a:rPr>
              <a:t> </a:t>
            </a:r>
            <a:r>
              <a:rPr lang="en-US" sz="2800" dirty="0" err="1" smtClean="0">
                <a:solidFill>
                  <a:srgbClr val="000000"/>
                </a:solidFill>
                <a:latin typeface="Calibri"/>
                <a:cs typeface="Calibri"/>
              </a:rPr>
              <a:t>che</a:t>
            </a:r>
            <a:r>
              <a:rPr lang="en-US" sz="2800" dirty="0" smtClean="0">
                <a:solidFill>
                  <a:srgbClr val="000000"/>
                </a:solidFill>
                <a:latin typeface="Calibri"/>
                <a:cs typeface="Calibri"/>
              </a:rPr>
              <a:t> </a:t>
            </a:r>
            <a:r>
              <a:rPr lang="en-US" sz="2800" dirty="0" err="1" smtClean="0">
                <a:solidFill>
                  <a:srgbClr val="000000"/>
                </a:solidFill>
                <a:latin typeface="Calibri"/>
                <a:cs typeface="Calibri"/>
              </a:rPr>
              <a:t>farsene</a:t>
            </a:r>
            <a:r>
              <a:rPr lang="en-US" sz="2800" dirty="0" smtClean="0">
                <a:solidFill>
                  <a:srgbClr val="000000"/>
                </a:solidFill>
                <a:latin typeface="Calibri"/>
                <a:cs typeface="Calibri"/>
              </a:rPr>
              <a:t> di </a:t>
            </a:r>
            <a:r>
              <a:rPr lang="en-US" sz="2800" dirty="0" err="1" smtClean="0">
                <a:solidFill>
                  <a:srgbClr val="000000"/>
                </a:solidFill>
                <a:latin typeface="Calibri"/>
                <a:cs typeface="Calibri"/>
              </a:rPr>
              <a:t>ciò</a:t>
            </a:r>
            <a:r>
              <a:rPr lang="en-US" sz="2800" dirty="0" smtClean="0">
                <a:solidFill>
                  <a:srgbClr val="000000"/>
                </a:solidFill>
                <a:latin typeface="Calibri"/>
                <a:cs typeface="Calibri"/>
              </a:rPr>
              <a:t> </a:t>
            </a:r>
            <a:r>
              <a:rPr lang="en-US" sz="2800" dirty="0" err="1" smtClean="0">
                <a:solidFill>
                  <a:srgbClr val="000000"/>
                </a:solidFill>
                <a:latin typeface="Calibri"/>
                <a:cs typeface="Calibri"/>
              </a:rPr>
              <a:t>che</a:t>
            </a:r>
            <a:r>
              <a:rPr lang="en-US" sz="2800" dirty="0" smtClean="0">
                <a:solidFill>
                  <a:srgbClr val="000000"/>
                </a:solidFill>
                <a:latin typeface="Calibri"/>
                <a:cs typeface="Calibri"/>
              </a:rPr>
              <a:t> </a:t>
            </a:r>
            <a:r>
              <a:rPr lang="en-US" sz="2800" dirty="0" err="1" smtClean="0">
                <a:solidFill>
                  <a:srgbClr val="000000"/>
                </a:solidFill>
                <a:latin typeface="Calibri"/>
                <a:cs typeface="Calibri"/>
              </a:rPr>
              <a:t>possiedono</a:t>
            </a:r>
            <a:r>
              <a:rPr lang="en-US" sz="2800" dirty="0" smtClean="0">
                <a:solidFill>
                  <a:srgbClr val="000000"/>
                </a:solidFill>
                <a:latin typeface="Calibri"/>
                <a:cs typeface="Calibri"/>
              </a:rPr>
              <a:t> (90)</a:t>
            </a:r>
          </a:p>
        </p:txBody>
      </p:sp>
      <p:sp>
        <p:nvSpPr>
          <p:cNvPr id="12" name="Rectangle 3"/>
          <p:cNvSpPr>
            <a:spLocks noChangeArrowheads="1"/>
          </p:cNvSpPr>
          <p:nvPr/>
        </p:nvSpPr>
        <p:spPr bwMode="auto">
          <a:xfrm>
            <a:off x="179512" y="1340768"/>
            <a:ext cx="8763000" cy="954107"/>
          </a:xfrm>
          <a:prstGeom prst="rect">
            <a:avLst/>
          </a:prstGeom>
          <a:solidFill>
            <a:srgbClr val="D9D9D9"/>
          </a:solidFill>
          <a:ln>
            <a:noFill/>
          </a:ln>
          <a:extLst/>
        </p:spPr>
        <p:txBody>
          <a:bodyPr>
            <a:spAutoFit/>
          </a:bodyPr>
          <a:lstStyle/>
          <a:p>
            <a:pPr algn="just" eaLnBrk="0" hangingPunct="0"/>
            <a:r>
              <a:rPr lang="it-IT" sz="2800" dirty="0" smtClean="0">
                <a:solidFill>
                  <a:srgbClr val="000000"/>
                </a:solidFill>
                <a:latin typeface="Calibri"/>
                <a:cs typeface="Calibri"/>
              </a:rPr>
              <a:t>Per entrare nella lista, bisogna avere un patrimonio di 2,1 miliardi di dollari: 221 miliardari sono rimasti fuori</a:t>
            </a:r>
            <a:endParaRPr lang="it-IT" sz="2800" dirty="0" smtClean="0">
              <a:solidFill>
                <a:srgbClr val="FF0000"/>
              </a:solidFill>
              <a:latin typeface="Calibri"/>
              <a:cs typeface="Calibri"/>
            </a:endParaRPr>
          </a:p>
        </p:txBody>
      </p:sp>
      <p:sp>
        <p:nvSpPr>
          <p:cNvPr id="13" name="Rectangle 5"/>
          <p:cNvSpPr>
            <a:spLocks noChangeArrowheads="1"/>
          </p:cNvSpPr>
          <p:nvPr/>
        </p:nvSpPr>
        <p:spPr bwMode="auto">
          <a:xfrm>
            <a:off x="179512" y="3988221"/>
            <a:ext cx="876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0" hangingPunct="0"/>
            <a:r>
              <a:rPr lang="it-IT" sz="2800" dirty="0" smtClean="0">
                <a:solidFill>
                  <a:srgbClr val="000000"/>
                </a:solidFill>
                <a:latin typeface="Calibri"/>
                <a:cs typeface="Calibri"/>
              </a:rPr>
              <a:t>Bill Gates ha un patrimonio di 106 miliardi. </a:t>
            </a:r>
            <a:r>
              <a:rPr lang="it-IT" sz="2800" dirty="0" smtClean="0">
                <a:solidFill>
                  <a:srgbClr val="FF0000"/>
                </a:solidFill>
                <a:latin typeface="Calibri"/>
                <a:cs typeface="Calibri"/>
              </a:rPr>
              <a:t>Sua moglie </a:t>
            </a:r>
            <a:r>
              <a:rPr lang="it-IT" sz="2800" dirty="0">
                <a:solidFill>
                  <a:srgbClr val="FF0000"/>
                </a:solidFill>
                <a:latin typeface="Calibri"/>
                <a:cs typeface="Calibri"/>
              </a:rPr>
              <a:t>B</a:t>
            </a:r>
            <a:r>
              <a:rPr lang="it-IT" sz="2800" dirty="0" smtClean="0">
                <a:solidFill>
                  <a:srgbClr val="FF0000"/>
                </a:solidFill>
                <a:latin typeface="Calibri"/>
                <a:cs typeface="Calibri"/>
              </a:rPr>
              <a:t>elinda ha chiesto pubblicamente di poter pagare più tasse </a:t>
            </a:r>
          </a:p>
        </p:txBody>
      </p:sp>
      <p:sp>
        <p:nvSpPr>
          <p:cNvPr id="14" name="Text Box 4"/>
          <p:cNvSpPr txBox="1">
            <a:spLocks noChangeArrowheads="1"/>
          </p:cNvSpPr>
          <p:nvPr/>
        </p:nvSpPr>
        <p:spPr bwMode="auto">
          <a:xfrm rot="20331097">
            <a:off x="-60186" y="3171151"/>
            <a:ext cx="9144000" cy="646331"/>
          </a:xfrm>
          <a:prstGeom prst="rect">
            <a:avLst/>
          </a:prstGeom>
          <a:solidFill>
            <a:srgbClr val="FFFF00"/>
          </a:solidFill>
          <a:ln>
            <a:noFill/>
          </a:ln>
          <a:effectLst/>
          <a:extLst/>
        </p:spPr>
        <p:txBody>
          <a:bodyPr>
            <a:spAutoFit/>
          </a:bodyPr>
          <a:lstStyle/>
          <a:p>
            <a:pPr algn="ctr">
              <a:defRPr/>
            </a:pPr>
            <a:r>
              <a:rPr lang="it-IT" dirty="0" smtClean="0">
                <a:solidFill>
                  <a:srgbClr val="FF0000"/>
                </a:solidFill>
                <a:latin typeface="Arial"/>
                <a:cs typeface="Arial"/>
              </a:rPr>
              <a:t>Insostenibilità sociale</a:t>
            </a:r>
            <a:endParaRPr lang="it-IT" dirty="0">
              <a:solidFill>
                <a:srgbClr val="000000"/>
              </a:solidFill>
              <a:latin typeface="Arial"/>
              <a:cs typeface="Arial"/>
            </a:endParaRPr>
          </a:p>
        </p:txBody>
      </p:sp>
    </p:spTree>
    <p:extLst>
      <p:ext uri="{BB962C8B-B14F-4D97-AF65-F5344CB8AC3E}">
        <p14:creationId xmlns:p14="http://schemas.microsoft.com/office/powerpoint/2010/main" val="76346196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919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9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1971" grpId="0" animBg="1" autoUpdateAnimBg="0"/>
      <p:bldP spid="7" grpId="0" autoUpdateAnimBg="0"/>
      <p:bldP spid="8" grpId="0" animBg="1" autoUpdateAnimBg="0"/>
      <p:bldP spid="12" grpId="0" animBg="1" autoUpdateAnimBg="0"/>
      <p:bldP spid="13" grpId="0" autoUpdateAnimBg="0"/>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olo 1"/>
          <p:cNvSpPr>
            <a:spLocks noGrp="1"/>
          </p:cNvSpPr>
          <p:nvPr>
            <p:ph type="ctrTitle"/>
          </p:nvPr>
        </p:nvSpPr>
        <p:spPr/>
        <p:txBody>
          <a:bodyPr/>
          <a:lstStyle/>
          <a:p>
            <a:endParaRPr lang="en-US">
              <a:latin typeface="Calibri" charset="0"/>
              <a:ea typeface="ＭＳ Ｐゴシック" charset="0"/>
              <a:cs typeface="ＭＳ Ｐゴシック" charset="0"/>
            </a:endParaRPr>
          </a:p>
        </p:txBody>
      </p:sp>
      <p:sp>
        <p:nvSpPr>
          <p:cNvPr id="3" name="Sottotitolo 2"/>
          <p:cNvSpPr>
            <a:spLocks noGrp="1"/>
          </p:cNvSpPr>
          <p:nvPr>
            <p:ph type="subTitle" idx="1"/>
          </p:nvPr>
        </p:nvSpPr>
        <p:spPr/>
        <p:txBody>
          <a:bodyPr/>
          <a:lstStyle/>
          <a:p>
            <a:pPr>
              <a:defRPr/>
            </a:pPr>
            <a:endParaRPr lang="it-IT"/>
          </a:p>
        </p:txBody>
      </p:sp>
      <p:pic>
        <p:nvPicPr>
          <p:cNvPr id="201731" name="Immagine 3" descr="paperoni disuguaglianza.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84351" y="-1324495"/>
            <a:ext cx="5753100" cy="791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5517232"/>
            <a:ext cx="9324528" cy="1354217"/>
          </a:xfrm>
          <a:prstGeom prst="rect">
            <a:avLst/>
          </a:prstGeom>
          <a:solidFill>
            <a:srgbClr val="3366FF">
              <a:alpha val="40000"/>
            </a:srgbClr>
          </a:solidFill>
          <a:ln>
            <a:noFill/>
          </a:ln>
          <a:extLst/>
        </p:spPr>
        <p:txBody>
          <a:bodyPr wrap="square">
            <a:spAutoFit/>
          </a:bodyPr>
          <a:lstStyle/>
          <a:p>
            <a:pPr algn="ctr"/>
            <a:endParaRPr lang="en-US" sz="1000" dirty="0" smtClean="0">
              <a:solidFill>
                <a:prstClr val="black"/>
              </a:solidFill>
              <a:latin typeface="Arial"/>
              <a:cs typeface="Arial"/>
            </a:endParaRPr>
          </a:p>
          <a:p>
            <a:pPr algn="ctr"/>
            <a:r>
              <a:rPr lang="en-US" sz="2400" dirty="0" err="1" smtClean="0">
                <a:solidFill>
                  <a:prstClr val="black"/>
                </a:solidFill>
                <a:latin typeface="Arial"/>
                <a:cs typeface="Arial"/>
              </a:rPr>
              <a:t>Ci</a:t>
            </a:r>
            <a:r>
              <a:rPr lang="en-US" sz="2400" dirty="0" smtClean="0">
                <a:solidFill>
                  <a:prstClr val="black"/>
                </a:solidFill>
                <a:latin typeface="Arial"/>
                <a:cs typeface="Arial"/>
              </a:rPr>
              <a:t> </a:t>
            </a:r>
            <a:r>
              <a:rPr lang="en-US" sz="2400" dirty="0" err="1">
                <a:solidFill>
                  <a:prstClr val="black"/>
                </a:solidFill>
                <a:latin typeface="Arial"/>
                <a:cs typeface="Arial"/>
              </a:rPr>
              <a:t>dovrebbero</a:t>
            </a:r>
            <a:r>
              <a:rPr lang="en-US" sz="2400" dirty="0">
                <a:solidFill>
                  <a:prstClr val="black"/>
                </a:solidFill>
                <a:latin typeface="Arial"/>
                <a:cs typeface="Arial"/>
              </a:rPr>
              <a:t> </a:t>
            </a:r>
            <a:r>
              <a:rPr lang="en-US" sz="2400" dirty="0" err="1" smtClean="0">
                <a:solidFill>
                  <a:prstClr val="black"/>
                </a:solidFill>
                <a:latin typeface="Arial"/>
                <a:cs typeface="Arial"/>
              </a:rPr>
              <a:t>indignare</a:t>
            </a:r>
            <a:r>
              <a:rPr lang="en-US" sz="2400" dirty="0" smtClean="0">
                <a:solidFill>
                  <a:prstClr val="black"/>
                </a:solidFill>
                <a:latin typeface="Arial"/>
                <a:cs typeface="Arial"/>
              </a:rPr>
              <a:t> le </a:t>
            </a:r>
            <a:r>
              <a:rPr lang="en-US" sz="2400" dirty="0" err="1">
                <a:solidFill>
                  <a:prstClr val="black"/>
                </a:solidFill>
                <a:latin typeface="Arial"/>
                <a:cs typeface="Arial"/>
              </a:rPr>
              <a:t>enormi</a:t>
            </a:r>
            <a:r>
              <a:rPr lang="en-US" sz="2400" dirty="0">
                <a:solidFill>
                  <a:prstClr val="black"/>
                </a:solidFill>
                <a:latin typeface="Arial"/>
                <a:cs typeface="Arial"/>
              </a:rPr>
              <a:t> </a:t>
            </a:r>
            <a:r>
              <a:rPr lang="en-US" sz="2400" dirty="0" err="1" smtClean="0">
                <a:solidFill>
                  <a:prstClr val="black"/>
                </a:solidFill>
                <a:latin typeface="Arial"/>
                <a:cs typeface="Arial"/>
              </a:rPr>
              <a:t>disuguaglianze</a:t>
            </a:r>
            <a:r>
              <a:rPr lang="en-US" sz="2400" dirty="0" smtClean="0">
                <a:solidFill>
                  <a:prstClr val="black"/>
                </a:solidFill>
                <a:latin typeface="Arial"/>
                <a:cs typeface="Arial"/>
              </a:rPr>
              <a:t> </a:t>
            </a:r>
          </a:p>
          <a:p>
            <a:pPr algn="ctr"/>
            <a:r>
              <a:rPr lang="it-IT" sz="2400" dirty="0">
                <a:solidFill>
                  <a:prstClr val="black"/>
                </a:solidFill>
                <a:latin typeface="Arial"/>
                <a:cs typeface="Arial"/>
              </a:rPr>
              <a:t>c</a:t>
            </a:r>
            <a:r>
              <a:rPr lang="en-US" sz="2400" dirty="0" smtClean="0">
                <a:solidFill>
                  <a:prstClr val="black"/>
                </a:solidFill>
                <a:latin typeface="Arial"/>
                <a:cs typeface="Arial"/>
              </a:rPr>
              <a:t>he </a:t>
            </a:r>
            <a:r>
              <a:rPr lang="en-US" sz="2400" dirty="0" err="1" smtClean="0">
                <a:solidFill>
                  <a:prstClr val="black"/>
                </a:solidFill>
                <a:latin typeface="Arial"/>
                <a:cs typeface="Arial"/>
              </a:rPr>
              <a:t>esistono</a:t>
            </a:r>
            <a:r>
              <a:rPr lang="en-US" sz="2400" dirty="0" smtClean="0">
                <a:solidFill>
                  <a:prstClr val="black"/>
                </a:solidFill>
                <a:latin typeface="Arial"/>
                <a:cs typeface="Arial"/>
              </a:rPr>
              <a:t> </a:t>
            </a:r>
            <a:r>
              <a:rPr lang="en-US" sz="2400" dirty="0" err="1">
                <a:solidFill>
                  <a:prstClr val="black"/>
                </a:solidFill>
                <a:latin typeface="Arial"/>
                <a:cs typeface="Arial"/>
              </a:rPr>
              <a:t>tra</a:t>
            </a:r>
            <a:r>
              <a:rPr lang="en-US" sz="2400" dirty="0">
                <a:solidFill>
                  <a:prstClr val="black"/>
                </a:solidFill>
                <a:latin typeface="Arial"/>
                <a:cs typeface="Arial"/>
              </a:rPr>
              <a:t> di </a:t>
            </a:r>
            <a:r>
              <a:rPr lang="en-US" sz="2400" dirty="0" err="1" smtClean="0">
                <a:solidFill>
                  <a:prstClr val="black"/>
                </a:solidFill>
                <a:latin typeface="Arial"/>
                <a:cs typeface="Arial"/>
              </a:rPr>
              <a:t>noi</a:t>
            </a:r>
            <a:r>
              <a:rPr lang="en-US" sz="2400" dirty="0" smtClean="0">
                <a:solidFill>
                  <a:prstClr val="black"/>
                </a:solidFill>
                <a:latin typeface="Arial"/>
                <a:cs typeface="Arial"/>
              </a:rPr>
              <a:t> (90).</a:t>
            </a:r>
          </a:p>
          <a:p>
            <a:pPr algn="ctr"/>
            <a:endParaRPr lang="it-IT" sz="2400" dirty="0" smtClean="0">
              <a:solidFill>
                <a:srgbClr val="1B531B"/>
              </a:solidFill>
              <a:latin typeface="Arial"/>
              <a:cs typeface="Arial"/>
            </a:endParaRPr>
          </a:p>
        </p:txBody>
      </p:sp>
      <p:sp>
        <p:nvSpPr>
          <p:cNvPr id="7" name="Rectangle 5"/>
          <p:cNvSpPr>
            <a:spLocks noChangeArrowheads="1"/>
          </p:cNvSpPr>
          <p:nvPr/>
        </p:nvSpPr>
        <p:spPr bwMode="auto">
          <a:xfrm>
            <a:off x="2915816" y="116632"/>
            <a:ext cx="4018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r>
              <a:rPr lang="it-IT" sz="1600" dirty="0" smtClean="0">
                <a:solidFill>
                  <a:srgbClr val="FF0000"/>
                </a:solidFill>
                <a:latin typeface="Arial"/>
                <a:cs typeface="Arial"/>
              </a:rPr>
              <a:t>Repubblica, 19 gennaio 2015</a:t>
            </a:r>
          </a:p>
        </p:txBody>
      </p:sp>
      <p:sp>
        <p:nvSpPr>
          <p:cNvPr id="8" name="Text Box 4"/>
          <p:cNvSpPr txBox="1">
            <a:spLocks noChangeArrowheads="1"/>
          </p:cNvSpPr>
          <p:nvPr/>
        </p:nvSpPr>
        <p:spPr bwMode="auto">
          <a:xfrm rot="20331097">
            <a:off x="0" y="2278613"/>
            <a:ext cx="9144000" cy="646331"/>
          </a:xfrm>
          <a:prstGeom prst="rect">
            <a:avLst/>
          </a:prstGeom>
          <a:solidFill>
            <a:srgbClr val="FFFF00"/>
          </a:solidFill>
          <a:ln>
            <a:noFill/>
          </a:ln>
          <a:effectLst/>
          <a:extLst/>
        </p:spPr>
        <p:txBody>
          <a:bodyPr>
            <a:spAutoFit/>
          </a:bodyPr>
          <a:lstStyle/>
          <a:p>
            <a:pPr algn="ctr">
              <a:defRPr/>
            </a:pPr>
            <a:r>
              <a:rPr lang="it-IT" dirty="0">
                <a:solidFill>
                  <a:srgbClr val="FF0000"/>
                </a:solidFill>
                <a:latin typeface="Calibri"/>
                <a:cs typeface="Calibri"/>
              </a:rPr>
              <a:t>Insostenibilità sociale</a:t>
            </a:r>
          </a:p>
        </p:txBody>
      </p:sp>
    </p:spTree>
    <p:extLst>
      <p:ext uri="{BB962C8B-B14F-4D97-AF65-F5344CB8AC3E}">
        <p14:creationId xmlns:p14="http://schemas.microsoft.com/office/powerpoint/2010/main" val="2130848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9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isuguaglianza reddito.png"/>
          <p:cNvPicPr>
            <a:picLocks noChangeAspect="1"/>
          </p:cNvPicPr>
          <p:nvPr/>
        </p:nvPicPr>
        <p:blipFill>
          <a:blip r:embed="rId3"/>
          <a:stretch>
            <a:fillRect/>
          </a:stretch>
        </p:blipFill>
        <p:spPr>
          <a:xfrm>
            <a:off x="1275048" y="0"/>
            <a:ext cx="6593903" cy="6858000"/>
          </a:xfrm>
          <a:prstGeom prst="rect">
            <a:avLst/>
          </a:prstGeom>
        </p:spPr>
      </p:pic>
      <p:sp>
        <p:nvSpPr>
          <p:cNvPr id="3" name="Rectangle 4"/>
          <p:cNvSpPr>
            <a:spLocks noChangeArrowheads="1"/>
          </p:cNvSpPr>
          <p:nvPr/>
        </p:nvSpPr>
        <p:spPr bwMode="auto">
          <a:xfrm>
            <a:off x="251520" y="116632"/>
            <a:ext cx="2520280" cy="4401205"/>
          </a:xfrm>
          <a:prstGeom prst="rect">
            <a:avLst/>
          </a:prstGeom>
          <a:solidFill>
            <a:schemeClr val="bg1"/>
          </a:solidFill>
          <a:ln w="57150">
            <a:solidFill>
              <a:srgbClr val="3366FF"/>
            </a:solidFill>
            <a:miter lim="800000"/>
            <a:headEnd/>
            <a:tailEnd/>
          </a:ln>
          <a:extLst/>
        </p:spPr>
        <p:txBody>
          <a:bodyPr wrap="square">
            <a:spAutoFit/>
          </a:bodyPr>
          <a:lstStyle/>
          <a:p>
            <a:pPr eaLnBrk="0" hangingPunct="0"/>
            <a:r>
              <a:rPr lang="it-IT" sz="2000" dirty="0" smtClean="0">
                <a:solidFill>
                  <a:srgbClr val="000000"/>
                </a:solidFill>
                <a:latin typeface="Calibri"/>
                <a:cs typeface="Calibri"/>
              </a:rPr>
              <a:t>Al crescere della disuguaglianza economica </a:t>
            </a:r>
          </a:p>
          <a:p>
            <a:pPr eaLnBrk="0" hangingPunct="0"/>
            <a:endParaRPr lang="it-IT" sz="2000" dirty="0">
              <a:solidFill>
                <a:srgbClr val="000000"/>
              </a:solidFill>
              <a:latin typeface="Comic Sans MS" charset="0"/>
              <a:cs typeface="Times New Roman" charset="0"/>
            </a:endParaRPr>
          </a:p>
          <a:p>
            <a:pPr marL="342900" indent="-342900" eaLnBrk="0" hangingPunct="0">
              <a:buFontTx/>
              <a:buChar char="-"/>
            </a:pPr>
            <a:endParaRPr lang="it-IT" sz="2000" dirty="0" smtClean="0">
              <a:solidFill>
                <a:srgbClr val="FF0000"/>
              </a:solidFill>
              <a:latin typeface="Calibri"/>
              <a:cs typeface="Calibri"/>
            </a:endParaRPr>
          </a:p>
          <a:p>
            <a:pPr marL="342900" indent="-342900" eaLnBrk="0" hangingPunct="0">
              <a:buFontTx/>
              <a:buChar char="-"/>
            </a:pPr>
            <a:endParaRPr lang="it-IT" sz="2000" dirty="0" smtClean="0">
              <a:solidFill>
                <a:srgbClr val="FF0000"/>
              </a:solidFill>
              <a:latin typeface="Calibri"/>
              <a:cs typeface="Calibri"/>
            </a:endParaRPr>
          </a:p>
          <a:p>
            <a:pPr marL="342900" indent="-342900" eaLnBrk="0" hangingPunct="0">
              <a:buFontTx/>
              <a:buChar char="-"/>
            </a:pPr>
            <a:r>
              <a:rPr lang="it-IT" sz="2000" dirty="0" smtClean="0">
                <a:solidFill>
                  <a:srgbClr val="FF0000"/>
                </a:solidFill>
                <a:latin typeface="Calibri"/>
                <a:cs typeface="Calibri"/>
              </a:rPr>
              <a:t>aumentano</a:t>
            </a:r>
            <a:r>
              <a:rPr lang="it-IT" sz="2000" dirty="0" smtClean="0">
                <a:solidFill>
                  <a:srgbClr val="000000"/>
                </a:solidFill>
                <a:latin typeface="Calibri"/>
                <a:cs typeface="Calibri"/>
              </a:rPr>
              <a:t> gli</a:t>
            </a:r>
          </a:p>
          <a:p>
            <a:pPr eaLnBrk="0" hangingPunct="0"/>
            <a:r>
              <a:rPr lang="it-IT" sz="2000" dirty="0" smtClean="0">
                <a:solidFill>
                  <a:srgbClr val="000000"/>
                </a:solidFill>
                <a:latin typeface="Calibri"/>
                <a:cs typeface="Calibri"/>
              </a:rPr>
              <a:t>indici di malessere. </a:t>
            </a:r>
          </a:p>
          <a:p>
            <a:pPr marL="342900" indent="-342900" eaLnBrk="0" hangingPunct="0">
              <a:buFontTx/>
              <a:buChar char="-"/>
            </a:pPr>
            <a:endParaRPr lang="it-IT" sz="2000" dirty="0">
              <a:solidFill>
                <a:srgbClr val="000000"/>
              </a:solidFill>
              <a:latin typeface="Calibri"/>
              <a:cs typeface="Calibri"/>
            </a:endParaRPr>
          </a:p>
          <a:p>
            <a:pPr marL="342900" indent="-342900" eaLnBrk="0" hangingPunct="0">
              <a:buFontTx/>
              <a:buChar char="-"/>
            </a:pPr>
            <a:endParaRPr lang="it-IT" sz="2000" dirty="0" smtClean="0">
              <a:solidFill>
                <a:srgbClr val="000000"/>
              </a:solidFill>
              <a:latin typeface="Calibri"/>
              <a:cs typeface="Calibri"/>
            </a:endParaRPr>
          </a:p>
          <a:p>
            <a:pPr marL="342900" indent="-342900" eaLnBrk="0" hangingPunct="0">
              <a:buFontTx/>
              <a:buChar char="-"/>
            </a:pPr>
            <a:endParaRPr lang="it-IT" sz="2000" dirty="0" smtClean="0">
              <a:solidFill>
                <a:srgbClr val="000000"/>
              </a:solidFill>
              <a:latin typeface="Calibri"/>
              <a:cs typeface="Calibri"/>
            </a:endParaRPr>
          </a:p>
          <a:p>
            <a:pPr eaLnBrk="0" hangingPunct="0"/>
            <a:endParaRPr lang="it-IT" sz="2000" dirty="0" smtClean="0">
              <a:solidFill>
                <a:srgbClr val="000000"/>
              </a:solidFill>
              <a:latin typeface="Comic Sans MS" charset="0"/>
              <a:cs typeface="Times New Roman" charset="0"/>
            </a:endParaRPr>
          </a:p>
          <a:p>
            <a:pPr eaLnBrk="0" hangingPunct="0"/>
            <a:r>
              <a:rPr lang="it-IT" sz="2000" dirty="0">
                <a:solidFill>
                  <a:srgbClr val="FF0000"/>
                </a:solidFill>
                <a:latin typeface="Calibri"/>
                <a:cs typeface="Calibri"/>
              </a:rPr>
              <a:t>-     di</a:t>
            </a:r>
            <a:r>
              <a:rPr lang="it-IT" sz="2000" dirty="0" smtClean="0">
                <a:solidFill>
                  <a:srgbClr val="FF0000"/>
                </a:solidFill>
                <a:latin typeface="Calibri"/>
                <a:cs typeface="Calibri"/>
              </a:rPr>
              <a:t>minuiscono</a:t>
            </a:r>
            <a:r>
              <a:rPr lang="it-IT" sz="2000" dirty="0" smtClean="0">
                <a:solidFill>
                  <a:srgbClr val="000000"/>
                </a:solidFill>
                <a:latin typeface="Calibri"/>
                <a:cs typeface="Calibri"/>
              </a:rPr>
              <a:t> gli    indici di benessere. </a:t>
            </a:r>
            <a:endParaRPr lang="it-IT" sz="2000" dirty="0">
              <a:solidFill>
                <a:srgbClr val="000000"/>
              </a:solidFill>
              <a:latin typeface="Calibri"/>
              <a:cs typeface="Calibri"/>
            </a:endParaRPr>
          </a:p>
        </p:txBody>
      </p:sp>
      <p:sp>
        <p:nvSpPr>
          <p:cNvPr id="4" name="Rectangle 4"/>
          <p:cNvSpPr>
            <a:spLocks noChangeArrowheads="1"/>
          </p:cNvSpPr>
          <p:nvPr/>
        </p:nvSpPr>
        <p:spPr bwMode="auto">
          <a:xfrm>
            <a:off x="251520" y="5038144"/>
            <a:ext cx="2520280" cy="1323439"/>
          </a:xfrm>
          <a:prstGeom prst="rect">
            <a:avLst/>
          </a:prstGeom>
          <a:solidFill>
            <a:srgbClr val="FFFF00"/>
          </a:solidFill>
          <a:ln w="57150">
            <a:solidFill>
              <a:srgbClr val="3366FF"/>
            </a:solidFill>
            <a:miter lim="800000"/>
            <a:headEnd/>
            <a:tailEnd/>
          </a:ln>
          <a:extLst/>
        </p:spPr>
        <p:txBody>
          <a:bodyPr wrap="square">
            <a:spAutoFit/>
          </a:bodyPr>
          <a:lstStyle/>
          <a:p>
            <a:pPr eaLnBrk="0" hangingPunct="0"/>
            <a:r>
              <a:rPr lang="it-IT" sz="2000" dirty="0" smtClean="0">
                <a:solidFill>
                  <a:srgbClr val="000000"/>
                </a:solidFill>
                <a:latin typeface="Calibri"/>
                <a:cs typeface="Calibri"/>
              </a:rPr>
              <a:t>Ridurre la </a:t>
            </a:r>
            <a:r>
              <a:rPr lang="it-IT" sz="2000" dirty="0">
                <a:solidFill>
                  <a:srgbClr val="000000"/>
                </a:solidFill>
                <a:latin typeface="Calibri"/>
                <a:cs typeface="Calibri"/>
              </a:rPr>
              <a:t>disuguaglianza di reddito porta benefici a tutti, anche ai ricchi</a:t>
            </a:r>
          </a:p>
        </p:txBody>
      </p:sp>
      <p:sp>
        <p:nvSpPr>
          <p:cNvPr id="5" name="Text Box 2"/>
          <p:cNvSpPr txBox="1">
            <a:spLocks noChangeArrowheads="1"/>
          </p:cNvSpPr>
          <p:nvPr/>
        </p:nvSpPr>
        <p:spPr bwMode="auto">
          <a:xfrm>
            <a:off x="3340687" y="3049797"/>
            <a:ext cx="655249" cy="307777"/>
          </a:xfrm>
          <a:prstGeom prst="rect">
            <a:avLst/>
          </a:prstGeom>
          <a:solidFill>
            <a:schemeClr val="bg1"/>
          </a:solidFill>
          <a:ln w="9525">
            <a:noFill/>
            <a:miter lim="800000"/>
            <a:headEnd/>
            <a:tailEnd/>
          </a:ln>
        </p:spPr>
        <p:txBody>
          <a:bodyPr wrap="square">
            <a:prstTxWarp prst="textNoShape">
              <a:avLst/>
            </a:prstTxWarp>
            <a:spAutoFit/>
          </a:bodyPr>
          <a:lstStyle/>
          <a:p>
            <a:r>
              <a:rPr lang="it-IT" sz="1400" dirty="0" smtClean="0">
                <a:solidFill>
                  <a:srgbClr val="000000"/>
                </a:solidFill>
                <a:latin typeface="Comic Sans MS" charset="0"/>
              </a:rPr>
              <a:t>bassa</a:t>
            </a:r>
          </a:p>
        </p:txBody>
      </p:sp>
      <p:sp>
        <p:nvSpPr>
          <p:cNvPr id="6" name="Text Box 2"/>
          <p:cNvSpPr txBox="1">
            <a:spLocks noChangeArrowheads="1"/>
          </p:cNvSpPr>
          <p:nvPr/>
        </p:nvSpPr>
        <p:spPr bwMode="auto">
          <a:xfrm>
            <a:off x="4716017" y="3068961"/>
            <a:ext cx="1584175" cy="338554"/>
          </a:xfrm>
          <a:prstGeom prst="rect">
            <a:avLst/>
          </a:prstGeom>
          <a:solidFill>
            <a:schemeClr val="bg1"/>
          </a:solidFill>
          <a:ln w="9525">
            <a:noFill/>
            <a:miter lim="800000"/>
            <a:headEnd/>
            <a:tailEnd/>
          </a:ln>
        </p:spPr>
        <p:txBody>
          <a:bodyPr wrap="square">
            <a:prstTxWarp prst="textNoShape">
              <a:avLst/>
            </a:prstTxWarp>
            <a:spAutoFit/>
          </a:bodyPr>
          <a:lstStyle/>
          <a:p>
            <a:r>
              <a:rPr lang="it-IT" sz="1600" dirty="0" smtClean="0">
                <a:solidFill>
                  <a:srgbClr val="000000"/>
                </a:solidFill>
                <a:latin typeface="Calibri"/>
                <a:cs typeface="Calibri"/>
              </a:rPr>
              <a:t>disuguaglianza</a:t>
            </a:r>
          </a:p>
        </p:txBody>
      </p:sp>
      <p:sp>
        <p:nvSpPr>
          <p:cNvPr id="7" name="Text Box 2"/>
          <p:cNvSpPr txBox="1">
            <a:spLocks noChangeArrowheads="1"/>
          </p:cNvSpPr>
          <p:nvPr/>
        </p:nvSpPr>
        <p:spPr bwMode="auto">
          <a:xfrm>
            <a:off x="7020273" y="3068960"/>
            <a:ext cx="648071" cy="307777"/>
          </a:xfrm>
          <a:prstGeom prst="rect">
            <a:avLst/>
          </a:prstGeom>
          <a:solidFill>
            <a:schemeClr val="bg1"/>
          </a:solidFill>
          <a:ln w="9525">
            <a:noFill/>
            <a:miter lim="800000"/>
            <a:headEnd/>
            <a:tailEnd/>
          </a:ln>
        </p:spPr>
        <p:txBody>
          <a:bodyPr wrap="square">
            <a:prstTxWarp prst="textNoShape">
              <a:avLst/>
            </a:prstTxWarp>
            <a:spAutoFit/>
          </a:bodyPr>
          <a:lstStyle/>
          <a:p>
            <a:r>
              <a:rPr lang="it-IT" sz="1400" dirty="0" smtClean="0">
                <a:solidFill>
                  <a:srgbClr val="000000"/>
                </a:solidFill>
                <a:latin typeface="Comic Sans MS" charset="0"/>
              </a:rPr>
              <a:t>alta</a:t>
            </a:r>
          </a:p>
        </p:txBody>
      </p:sp>
      <p:sp>
        <p:nvSpPr>
          <p:cNvPr id="8" name="Text Box 2"/>
          <p:cNvSpPr txBox="1">
            <a:spLocks noChangeArrowheads="1"/>
          </p:cNvSpPr>
          <p:nvPr/>
        </p:nvSpPr>
        <p:spPr bwMode="auto">
          <a:xfrm>
            <a:off x="4868417" y="6525344"/>
            <a:ext cx="1575791" cy="338554"/>
          </a:xfrm>
          <a:prstGeom prst="rect">
            <a:avLst/>
          </a:prstGeom>
          <a:solidFill>
            <a:schemeClr val="bg1"/>
          </a:solidFill>
          <a:ln w="9525">
            <a:noFill/>
            <a:miter lim="800000"/>
            <a:headEnd/>
            <a:tailEnd/>
          </a:ln>
        </p:spPr>
        <p:txBody>
          <a:bodyPr wrap="square">
            <a:prstTxWarp prst="textNoShape">
              <a:avLst/>
            </a:prstTxWarp>
            <a:spAutoFit/>
          </a:bodyPr>
          <a:lstStyle/>
          <a:p>
            <a:r>
              <a:rPr lang="it-IT" sz="1600" dirty="0" smtClean="0">
                <a:solidFill>
                  <a:srgbClr val="000000"/>
                </a:solidFill>
                <a:latin typeface="Calibri"/>
                <a:cs typeface="Calibri"/>
              </a:rPr>
              <a:t>disuguaglianza</a:t>
            </a:r>
          </a:p>
        </p:txBody>
      </p:sp>
      <p:sp>
        <p:nvSpPr>
          <p:cNvPr id="9" name="Text Box 2"/>
          <p:cNvSpPr txBox="1">
            <a:spLocks noChangeArrowheads="1"/>
          </p:cNvSpPr>
          <p:nvPr/>
        </p:nvSpPr>
        <p:spPr bwMode="auto">
          <a:xfrm>
            <a:off x="3493087" y="6505599"/>
            <a:ext cx="655249" cy="307777"/>
          </a:xfrm>
          <a:prstGeom prst="rect">
            <a:avLst/>
          </a:prstGeom>
          <a:solidFill>
            <a:schemeClr val="bg1"/>
          </a:solidFill>
          <a:ln w="9525">
            <a:noFill/>
            <a:miter lim="800000"/>
            <a:headEnd/>
            <a:tailEnd/>
          </a:ln>
        </p:spPr>
        <p:txBody>
          <a:bodyPr wrap="square">
            <a:prstTxWarp prst="textNoShape">
              <a:avLst/>
            </a:prstTxWarp>
            <a:spAutoFit/>
          </a:bodyPr>
          <a:lstStyle/>
          <a:p>
            <a:r>
              <a:rPr lang="it-IT" sz="1400" dirty="0" smtClean="0">
                <a:solidFill>
                  <a:srgbClr val="000000"/>
                </a:solidFill>
                <a:latin typeface="Comic Sans MS" charset="0"/>
              </a:rPr>
              <a:t>bassa</a:t>
            </a:r>
          </a:p>
        </p:txBody>
      </p:sp>
      <p:sp>
        <p:nvSpPr>
          <p:cNvPr id="10" name="Text Box 2"/>
          <p:cNvSpPr txBox="1">
            <a:spLocks noChangeArrowheads="1"/>
          </p:cNvSpPr>
          <p:nvPr/>
        </p:nvSpPr>
        <p:spPr bwMode="auto">
          <a:xfrm>
            <a:off x="7092280" y="6577607"/>
            <a:ext cx="648071" cy="307777"/>
          </a:xfrm>
          <a:prstGeom prst="rect">
            <a:avLst/>
          </a:prstGeom>
          <a:solidFill>
            <a:schemeClr val="bg1"/>
          </a:solidFill>
          <a:ln w="9525">
            <a:noFill/>
            <a:miter lim="800000"/>
            <a:headEnd/>
            <a:tailEnd/>
          </a:ln>
        </p:spPr>
        <p:txBody>
          <a:bodyPr wrap="square">
            <a:prstTxWarp prst="textNoShape">
              <a:avLst/>
            </a:prstTxWarp>
            <a:spAutoFit/>
          </a:bodyPr>
          <a:lstStyle/>
          <a:p>
            <a:r>
              <a:rPr lang="it-IT" sz="1400" dirty="0" smtClean="0">
                <a:solidFill>
                  <a:srgbClr val="000000"/>
                </a:solidFill>
                <a:latin typeface="Comic Sans MS" charset="0"/>
              </a:rPr>
              <a:t>alta</a:t>
            </a:r>
          </a:p>
        </p:txBody>
      </p:sp>
      <p:sp>
        <p:nvSpPr>
          <p:cNvPr id="11" name="Text Box 2"/>
          <p:cNvSpPr txBox="1">
            <a:spLocks noChangeArrowheads="1"/>
          </p:cNvSpPr>
          <p:nvPr/>
        </p:nvSpPr>
        <p:spPr bwMode="auto">
          <a:xfrm>
            <a:off x="7524328" y="2010326"/>
            <a:ext cx="1440159" cy="338554"/>
          </a:xfrm>
          <a:prstGeom prst="rect">
            <a:avLst/>
          </a:prstGeom>
          <a:solidFill>
            <a:schemeClr val="bg1"/>
          </a:solidFill>
          <a:ln w="9525">
            <a:noFill/>
            <a:miter lim="800000"/>
            <a:headEnd/>
            <a:tailEnd/>
          </a:ln>
        </p:spPr>
        <p:txBody>
          <a:bodyPr wrap="square">
            <a:prstTxWarp prst="textNoShape">
              <a:avLst/>
            </a:prstTxWarp>
            <a:spAutoFit/>
          </a:bodyPr>
          <a:lstStyle/>
          <a:p>
            <a:r>
              <a:rPr lang="it-IT" sz="1600" dirty="0" smtClean="0">
                <a:solidFill>
                  <a:srgbClr val="000000"/>
                </a:solidFill>
                <a:latin typeface="Calibri"/>
                <a:cs typeface="Calibri"/>
              </a:rPr>
              <a:t>malessere</a:t>
            </a:r>
          </a:p>
        </p:txBody>
      </p:sp>
      <p:sp>
        <p:nvSpPr>
          <p:cNvPr id="12" name="Text Box 2"/>
          <p:cNvSpPr txBox="1">
            <a:spLocks noChangeArrowheads="1"/>
          </p:cNvSpPr>
          <p:nvPr/>
        </p:nvSpPr>
        <p:spPr bwMode="auto">
          <a:xfrm>
            <a:off x="7524328" y="5137447"/>
            <a:ext cx="1440159" cy="338554"/>
          </a:xfrm>
          <a:prstGeom prst="rect">
            <a:avLst/>
          </a:prstGeom>
          <a:solidFill>
            <a:schemeClr val="bg1"/>
          </a:solidFill>
          <a:ln w="9525">
            <a:noFill/>
            <a:miter lim="800000"/>
            <a:headEnd/>
            <a:tailEnd/>
          </a:ln>
        </p:spPr>
        <p:txBody>
          <a:bodyPr wrap="square">
            <a:prstTxWarp prst="textNoShape">
              <a:avLst/>
            </a:prstTxWarp>
            <a:spAutoFit/>
          </a:bodyPr>
          <a:lstStyle/>
          <a:p>
            <a:r>
              <a:rPr lang="it-IT" sz="1600" dirty="0" smtClean="0">
                <a:solidFill>
                  <a:srgbClr val="000000"/>
                </a:solidFill>
                <a:latin typeface="Calibri"/>
                <a:cs typeface="Calibri"/>
              </a:rPr>
              <a:t>benessere</a:t>
            </a:r>
          </a:p>
        </p:txBody>
      </p:sp>
      <p:cxnSp>
        <p:nvCxnSpPr>
          <p:cNvPr id="13" name="Connettore 2 12"/>
          <p:cNvCxnSpPr>
            <a:cxnSpLocks noChangeShapeType="1"/>
          </p:cNvCxnSpPr>
          <p:nvPr/>
        </p:nvCxnSpPr>
        <p:spPr bwMode="auto">
          <a:xfrm flipV="1">
            <a:off x="7812360" y="4293716"/>
            <a:ext cx="0" cy="791468"/>
          </a:xfrm>
          <a:prstGeom prst="straightConnector1">
            <a:avLst/>
          </a:prstGeom>
          <a:noFill/>
          <a:ln w="28575" cap="rnd" cmpd="sng">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4" name="Connettore 2 13"/>
          <p:cNvCxnSpPr>
            <a:cxnSpLocks noChangeShapeType="1"/>
          </p:cNvCxnSpPr>
          <p:nvPr/>
        </p:nvCxnSpPr>
        <p:spPr bwMode="auto">
          <a:xfrm flipV="1">
            <a:off x="7884368" y="1125364"/>
            <a:ext cx="0" cy="791468"/>
          </a:xfrm>
          <a:prstGeom prst="straightConnector1">
            <a:avLst/>
          </a:prstGeom>
          <a:noFill/>
          <a:ln w="28575" cap="rnd" cmpd="sng">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72552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isuguaglianza reddito.png"/>
          <p:cNvPicPr>
            <a:picLocks noChangeAspect="1"/>
          </p:cNvPicPr>
          <p:nvPr/>
        </p:nvPicPr>
        <p:blipFill>
          <a:blip r:embed="rId3"/>
          <a:stretch>
            <a:fillRect/>
          </a:stretch>
        </p:blipFill>
        <p:spPr>
          <a:xfrm>
            <a:off x="1275048" y="0"/>
            <a:ext cx="6593903" cy="6858000"/>
          </a:xfrm>
          <a:prstGeom prst="rect">
            <a:avLst/>
          </a:prstGeom>
        </p:spPr>
      </p:pic>
      <p:sp>
        <p:nvSpPr>
          <p:cNvPr id="3" name="Rectangle 4"/>
          <p:cNvSpPr>
            <a:spLocks noChangeArrowheads="1"/>
          </p:cNvSpPr>
          <p:nvPr/>
        </p:nvSpPr>
        <p:spPr bwMode="auto">
          <a:xfrm>
            <a:off x="251520" y="116632"/>
            <a:ext cx="2520280" cy="4401205"/>
          </a:xfrm>
          <a:prstGeom prst="rect">
            <a:avLst/>
          </a:prstGeom>
          <a:solidFill>
            <a:schemeClr val="bg1"/>
          </a:solidFill>
          <a:ln w="57150">
            <a:solidFill>
              <a:srgbClr val="3366FF"/>
            </a:solidFill>
            <a:miter lim="800000"/>
            <a:headEnd/>
            <a:tailEnd/>
          </a:ln>
          <a:extLst/>
        </p:spPr>
        <p:txBody>
          <a:bodyPr wrap="square">
            <a:spAutoFit/>
          </a:bodyPr>
          <a:lstStyle/>
          <a:p>
            <a:pPr eaLnBrk="0" hangingPunct="0"/>
            <a:r>
              <a:rPr lang="it-IT" sz="2000" dirty="0" smtClean="0">
                <a:solidFill>
                  <a:srgbClr val="000000"/>
                </a:solidFill>
                <a:latin typeface="Calibri"/>
                <a:cs typeface="Calibri"/>
              </a:rPr>
              <a:t>Al crescere della disuguaglianza economica </a:t>
            </a:r>
          </a:p>
          <a:p>
            <a:pPr eaLnBrk="0" hangingPunct="0"/>
            <a:endParaRPr lang="it-IT" sz="2000" dirty="0">
              <a:solidFill>
                <a:srgbClr val="000000"/>
              </a:solidFill>
              <a:latin typeface="Comic Sans MS" charset="0"/>
              <a:cs typeface="Times New Roman" charset="0"/>
            </a:endParaRPr>
          </a:p>
          <a:p>
            <a:pPr marL="342900" indent="-342900" eaLnBrk="0" hangingPunct="0">
              <a:buFontTx/>
              <a:buChar char="-"/>
            </a:pPr>
            <a:endParaRPr lang="it-IT" sz="2000" dirty="0" smtClean="0">
              <a:solidFill>
                <a:srgbClr val="FF0000"/>
              </a:solidFill>
              <a:latin typeface="Calibri"/>
              <a:cs typeface="Calibri"/>
            </a:endParaRPr>
          </a:p>
          <a:p>
            <a:pPr marL="342900" indent="-342900" eaLnBrk="0" hangingPunct="0">
              <a:buFontTx/>
              <a:buChar char="-"/>
            </a:pPr>
            <a:endParaRPr lang="it-IT" sz="2000" dirty="0" smtClean="0">
              <a:solidFill>
                <a:srgbClr val="FF0000"/>
              </a:solidFill>
              <a:latin typeface="Calibri"/>
              <a:cs typeface="Calibri"/>
            </a:endParaRPr>
          </a:p>
          <a:p>
            <a:pPr marL="342900" indent="-342900" eaLnBrk="0" hangingPunct="0">
              <a:buFontTx/>
              <a:buChar char="-"/>
            </a:pPr>
            <a:r>
              <a:rPr lang="it-IT" sz="2000" dirty="0" smtClean="0">
                <a:solidFill>
                  <a:srgbClr val="FF0000"/>
                </a:solidFill>
                <a:latin typeface="Calibri"/>
                <a:cs typeface="Calibri"/>
              </a:rPr>
              <a:t>aumentano</a:t>
            </a:r>
            <a:r>
              <a:rPr lang="it-IT" sz="2000" dirty="0" smtClean="0">
                <a:solidFill>
                  <a:srgbClr val="000000"/>
                </a:solidFill>
                <a:latin typeface="Calibri"/>
                <a:cs typeface="Calibri"/>
              </a:rPr>
              <a:t> gli</a:t>
            </a:r>
          </a:p>
          <a:p>
            <a:pPr eaLnBrk="0" hangingPunct="0"/>
            <a:r>
              <a:rPr lang="it-IT" sz="2000" dirty="0" smtClean="0">
                <a:solidFill>
                  <a:srgbClr val="000000"/>
                </a:solidFill>
                <a:latin typeface="Calibri"/>
                <a:cs typeface="Calibri"/>
              </a:rPr>
              <a:t>indici di malessere. </a:t>
            </a:r>
          </a:p>
          <a:p>
            <a:pPr marL="342900" indent="-342900" eaLnBrk="0" hangingPunct="0">
              <a:buFontTx/>
              <a:buChar char="-"/>
            </a:pPr>
            <a:endParaRPr lang="it-IT" sz="2000" dirty="0">
              <a:solidFill>
                <a:srgbClr val="000000"/>
              </a:solidFill>
              <a:latin typeface="Calibri"/>
              <a:cs typeface="Calibri"/>
            </a:endParaRPr>
          </a:p>
          <a:p>
            <a:pPr marL="342900" indent="-342900" eaLnBrk="0" hangingPunct="0">
              <a:buFontTx/>
              <a:buChar char="-"/>
            </a:pPr>
            <a:endParaRPr lang="it-IT" sz="2000" dirty="0" smtClean="0">
              <a:solidFill>
                <a:srgbClr val="000000"/>
              </a:solidFill>
              <a:latin typeface="Calibri"/>
              <a:cs typeface="Calibri"/>
            </a:endParaRPr>
          </a:p>
          <a:p>
            <a:pPr marL="342900" indent="-342900" eaLnBrk="0" hangingPunct="0">
              <a:buFontTx/>
              <a:buChar char="-"/>
            </a:pPr>
            <a:endParaRPr lang="it-IT" sz="2000" dirty="0" smtClean="0">
              <a:solidFill>
                <a:srgbClr val="000000"/>
              </a:solidFill>
              <a:latin typeface="Calibri"/>
              <a:cs typeface="Calibri"/>
            </a:endParaRPr>
          </a:p>
          <a:p>
            <a:pPr eaLnBrk="0" hangingPunct="0"/>
            <a:endParaRPr lang="it-IT" sz="2000" dirty="0" smtClean="0">
              <a:solidFill>
                <a:srgbClr val="000000"/>
              </a:solidFill>
              <a:latin typeface="Comic Sans MS" charset="0"/>
              <a:cs typeface="Times New Roman" charset="0"/>
            </a:endParaRPr>
          </a:p>
          <a:p>
            <a:pPr eaLnBrk="0" hangingPunct="0"/>
            <a:r>
              <a:rPr lang="it-IT" sz="2000" dirty="0">
                <a:solidFill>
                  <a:srgbClr val="FF0000"/>
                </a:solidFill>
                <a:latin typeface="Calibri"/>
                <a:cs typeface="Calibri"/>
              </a:rPr>
              <a:t>-     di</a:t>
            </a:r>
            <a:r>
              <a:rPr lang="it-IT" sz="2000" dirty="0" smtClean="0">
                <a:solidFill>
                  <a:srgbClr val="FF0000"/>
                </a:solidFill>
                <a:latin typeface="Calibri"/>
                <a:cs typeface="Calibri"/>
              </a:rPr>
              <a:t>minuiscono</a:t>
            </a:r>
            <a:r>
              <a:rPr lang="it-IT" sz="2000" dirty="0" smtClean="0">
                <a:solidFill>
                  <a:srgbClr val="000000"/>
                </a:solidFill>
                <a:latin typeface="Calibri"/>
                <a:cs typeface="Calibri"/>
              </a:rPr>
              <a:t> gli    indici di benessere. </a:t>
            </a:r>
            <a:endParaRPr lang="it-IT" sz="2000" dirty="0">
              <a:solidFill>
                <a:srgbClr val="000000"/>
              </a:solidFill>
              <a:latin typeface="Calibri"/>
              <a:cs typeface="Calibri"/>
            </a:endParaRPr>
          </a:p>
        </p:txBody>
      </p:sp>
      <p:sp>
        <p:nvSpPr>
          <p:cNvPr id="4" name="Rectangle 4"/>
          <p:cNvSpPr>
            <a:spLocks noChangeArrowheads="1"/>
          </p:cNvSpPr>
          <p:nvPr/>
        </p:nvSpPr>
        <p:spPr bwMode="auto">
          <a:xfrm>
            <a:off x="251520" y="5038144"/>
            <a:ext cx="2520280" cy="1323439"/>
          </a:xfrm>
          <a:prstGeom prst="rect">
            <a:avLst/>
          </a:prstGeom>
          <a:solidFill>
            <a:srgbClr val="FFFF00"/>
          </a:solidFill>
          <a:ln w="57150">
            <a:solidFill>
              <a:srgbClr val="3366FF"/>
            </a:solidFill>
            <a:miter lim="800000"/>
            <a:headEnd/>
            <a:tailEnd/>
          </a:ln>
          <a:extLst/>
        </p:spPr>
        <p:txBody>
          <a:bodyPr wrap="square">
            <a:spAutoFit/>
          </a:bodyPr>
          <a:lstStyle/>
          <a:p>
            <a:pPr eaLnBrk="0" hangingPunct="0"/>
            <a:r>
              <a:rPr lang="it-IT" sz="2000" dirty="0" smtClean="0">
                <a:solidFill>
                  <a:srgbClr val="000000"/>
                </a:solidFill>
                <a:latin typeface="Calibri"/>
                <a:cs typeface="Calibri"/>
              </a:rPr>
              <a:t>Ridurre la </a:t>
            </a:r>
            <a:r>
              <a:rPr lang="it-IT" sz="2000" dirty="0">
                <a:solidFill>
                  <a:srgbClr val="000000"/>
                </a:solidFill>
                <a:latin typeface="Calibri"/>
                <a:cs typeface="Calibri"/>
              </a:rPr>
              <a:t>disuguaglianza di reddito porta benefici a tutti, anche ai ricchi</a:t>
            </a:r>
          </a:p>
        </p:txBody>
      </p:sp>
      <p:sp>
        <p:nvSpPr>
          <p:cNvPr id="5" name="Text Box 2"/>
          <p:cNvSpPr txBox="1">
            <a:spLocks noChangeArrowheads="1"/>
          </p:cNvSpPr>
          <p:nvPr/>
        </p:nvSpPr>
        <p:spPr bwMode="auto">
          <a:xfrm>
            <a:off x="3340687" y="3049797"/>
            <a:ext cx="655249" cy="307777"/>
          </a:xfrm>
          <a:prstGeom prst="rect">
            <a:avLst/>
          </a:prstGeom>
          <a:solidFill>
            <a:schemeClr val="bg1"/>
          </a:solidFill>
          <a:ln w="9525">
            <a:noFill/>
            <a:miter lim="800000"/>
            <a:headEnd/>
            <a:tailEnd/>
          </a:ln>
        </p:spPr>
        <p:txBody>
          <a:bodyPr wrap="square">
            <a:prstTxWarp prst="textNoShape">
              <a:avLst/>
            </a:prstTxWarp>
            <a:spAutoFit/>
          </a:bodyPr>
          <a:lstStyle/>
          <a:p>
            <a:r>
              <a:rPr lang="it-IT" sz="1400" dirty="0" smtClean="0">
                <a:solidFill>
                  <a:srgbClr val="000000"/>
                </a:solidFill>
                <a:latin typeface="Comic Sans MS" charset="0"/>
              </a:rPr>
              <a:t>bassa</a:t>
            </a:r>
          </a:p>
        </p:txBody>
      </p:sp>
      <p:sp>
        <p:nvSpPr>
          <p:cNvPr id="6" name="Text Box 2"/>
          <p:cNvSpPr txBox="1">
            <a:spLocks noChangeArrowheads="1"/>
          </p:cNvSpPr>
          <p:nvPr/>
        </p:nvSpPr>
        <p:spPr bwMode="auto">
          <a:xfrm>
            <a:off x="4716017" y="3068961"/>
            <a:ext cx="1584175" cy="338554"/>
          </a:xfrm>
          <a:prstGeom prst="rect">
            <a:avLst/>
          </a:prstGeom>
          <a:solidFill>
            <a:schemeClr val="bg1"/>
          </a:solidFill>
          <a:ln w="9525">
            <a:noFill/>
            <a:miter lim="800000"/>
            <a:headEnd/>
            <a:tailEnd/>
          </a:ln>
        </p:spPr>
        <p:txBody>
          <a:bodyPr wrap="square">
            <a:prstTxWarp prst="textNoShape">
              <a:avLst/>
            </a:prstTxWarp>
            <a:spAutoFit/>
          </a:bodyPr>
          <a:lstStyle/>
          <a:p>
            <a:r>
              <a:rPr lang="it-IT" sz="1600" dirty="0" smtClean="0">
                <a:solidFill>
                  <a:srgbClr val="000000"/>
                </a:solidFill>
                <a:latin typeface="Calibri"/>
                <a:cs typeface="Calibri"/>
              </a:rPr>
              <a:t>disuguaglianza</a:t>
            </a:r>
          </a:p>
        </p:txBody>
      </p:sp>
      <p:sp>
        <p:nvSpPr>
          <p:cNvPr id="7" name="Text Box 2"/>
          <p:cNvSpPr txBox="1">
            <a:spLocks noChangeArrowheads="1"/>
          </p:cNvSpPr>
          <p:nvPr/>
        </p:nvSpPr>
        <p:spPr bwMode="auto">
          <a:xfrm>
            <a:off x="7020273" y="3068960"/>
            <a:ext cx="648071" cy="307777"/>
          </a:xfrm>
          <a:prstGeom prst="rect">
            <a:avLst/>
          </a:prstGeom>
          <a:solidFill>
            <a:schemeClr val="bg1"/>
          </a:solidFill>
          <a:ln w="9525">
            <a:noFill/>
            <a:miter lim="800000"/>
            <a:headEnd/>
            <a:tailEnd/>
          </a:ln>
        </p:spPr>
        <p:txBody>
          <a:bodyPr wrap="square">
            <a:prstTxWarp prst="textNoShape">
              <a:avLst/>
            </a:prstTxWarp>
            <a:spAutoFit/>
          </a:bodyPr>
          <a:lstStyle/>
          <a:p>
            <a:r>
              <a:rPr lang="it-IT" sz="1400" dirty="0" smtClean="0">
                <a:solidFill>
                  <a:srgbClr val="000000"/>
                </a:solidFill>
                <a:latin typeface="Comic Sans MS" charset="0"/>
              </a:rPr>
              <a:t>alta</a:t>
            </a:r>
          </a:p>
        </p:txBody>
      </p:sp>
      <p:sp>
        <p:nvSpPr>
          <p:cNvPr id="8" name="Text Box 2"/>
          <p:cNvSpPr txBox="1">
            <a:spLocks noChangeArrowheads="1"/>
          </p:cNvSpPr>
          <p:nvPr/>
        </p:nvSpPr>
        <p:spPr bwMode="auto">
          <a:xfrm>
            <a:off x="4868417" y="6525344"/>
            <a:ext cx="1575791" cy="338554"/>
          </a:xfrm>
          <a:prstGeom prst="rect">
            <a:avLst/>
          </a:prstGeom>
          <a:solidFill>
            <a:schemeClr val="bg1"/>
          </a:solidFill>
          <a:ln w="9525">
            <a:noFill/>
            <a:miter lim="800000"/>
            <a:headEnd/>
            <a:tailEnd/>
          </a:ln>
        </p:spPr>
        <p:txBody>
          <a:bodyPr wrap="square">
            <a:prstTxWarp prst="textNoShape">
              <a:avLst/>
            </a:prstTxWarp>
            <a:spAutoFit/>
          </a:bodyPr>
          <a:lstStyle/>
          <a:p>
            <a:r>
              <a:rPr lang="it-IT" sz="1600" dirty="0" smtClean="0">
                <a:solidFill>
                  <a:srgbClr val="000000"/>
                </a:solidFill>
                <a:latin typeface="Calibri"/>
                <a:cs typeface="Calibri"/>
              </a:rPr>
              <a:t>disuguaglianza</a:t>
            </a:r>
          </a:p>
        </p:txBody>
      </p:sp>
      <p:sp>
        <p:nvSpPr>
          <p:cNvPr id="9" name="Text Box 2"/>
          <p:cNvSpPr txBox="1">
            <a:spLocks noChangeArrowheads="1"/>
          </p:cNvSpPr>
          <p:nvPr/>
        </p:nvSpPr>
        <p:spPr bwMode="auto">
          <a:xfrm>
            <a:off x="3493087" y="6505599"/>
            <a:ext cx="655249" cy="307777"/>
          </a:xfrm>
          <a:prstGeom prst="rect">
            <a:avLst/>
          </a:prstGeom>
          <a:solidFill>
            <a:schemeClr val="bg1"/>
          </a:solidFill>
          <a:ln w="9525">
            <a:noFill/>
            <a:miter lim="800000"/>
            <a:headEnd/>
            <a:tailEnd/>
          </a:ln>
        </p:spPr>
        <p:txBody>
          <a:bodyPr wrap="square">
            <a:prstTxWarp prst="textNoShape">
              <a:avLst/>
            </a:prstTxWarp>
            <a:spAutoFit/>
          </a:bodyPr>
          <a:lstStyle/>
          <a:p>
            <a:r>
              <a:rPr lang="it-IT" sz="1400" dirty="0" smtClean="0">
                <a:solidFill>
                  <a:srgbClr val="000000"/>
                </a:solidFill>
                <a:latin typeface="Comic Sans MS" charset="0"/>
              </a:rPr>
              <a:t>bassa</a:t>
            </a:r>
          </a:p>
        </p:txBody>
      </p:sp>
      <p:sp>
        <p:nvSpPr>
          <p:cNvPr id="10" name="Text Box 2"/>
          <p:cNvSpPr txBox="1">
            <a:spLocks noChangeArrowheads="1"/>
          </p:cNvSpPr>
          <p:nvPr/>
        </p:nvSpPr>
        <p:spPr bwMode="auto">
          <a:xfrm>
            <a:off x="7092280" y="6577607"/>
            <a:ext cx="648071" cy="307777"/>
          </a:xfrm>
          <a:prstGeom prst="rect">
            <a:avLst/>
          </a:prstGeom>
          <a:solidFill>
            <a:schemeClr val="bg1"/>
          </a:solidFill>
          <a:ln w="9525">
            <a:noFill/>
            <a:miter lim="800000"/>
            <a:headEnd/>
            <a:tailEnd/>
          </a:ln>
        </p:spPr>
        <p:txBody>
          <a:bodyPr wrap="square">
            <a:prstTxWarp prst="textNoShape">
              <a:avLst/>
            </a:prstTxWarp>
            <a:spAutoFit/>
          </a:bodyPr>
          <a:lstStyle/>
          <a:p>
            <a:r>
              <a:rPr lang="it-IT" sz="1400" dirty="0" smtClean="0">
                <a:solidFill>
                  <a:srgbClr val="000000"/>
                </a:solidFill>
                <a:latin typeface="Comic Sans MS" charset="0"/>
              </a:rPr>
              <a:t>alta</a:t>
            </a:r>
          </a:p>
        </p:txBody>
      </p:sp>
      <p:sp>
        <p:nvSpPr>
          <p:cNvPr id="11" name="Text Box 2"/>
          <p:cNvSpPr txBox="1">
            <a:spLocks noChangeArrowheads="1"/>
          </p:cNvSpPr>
          <p:nvPr/>
        </p:nvSpPr>
        <p:spPr bwMode="auto">
          <a:xfrm>
            <a:off x="7524328" y="2010326"/>
            <a:ext cx="1440159" cy="338554"/>
          </a:xfrm>
          <a:prstGeom prst="rect">
            <a:avLst/>
          </a:prstGeom>
          <a:solidFill>
            <a:schemeClr val="bg1"/>
          </a:solidFill>
          <a:ln w="9525">
            <a:noFill/>
            <a:miter lim="800000"/>
            <a:headEnd/>
            <a:tailEnd/>
          </a:ln>
        </p:spPr>
        <p:txBody>
          <a:bodyPr wrap="square">
            <a:prstTxWarp prst="textNoShape">
              <a:avLst/>
            </a:prstTxWarp>
            <a:spAutoFit/>
          </a:bodyPr>
          <a:lstStyle/>
          <a:p>
            <a:r>
              <a:rPr lang="it-IT" sz="1600" dirty="0" smtClean="0">
                <a:solidFill>
                  <a:srgbClr val="000000"/>
                </a:solidFill>
                <a:latin typeface="Comic Sans MS" charset="0"/>
              </a:rPr>
              <a:t>malessere</a:t>
            </a:r>
          </a:p>
        </p:txBody>
      </p:sp>
      <p:sp>
        <p:nvSpPr>
          <p:cNvPr id="12" name="Text Box 2"/>
          <p:cNvSpPr txBox="1">
            <a:spLocks noChangeArrowheads="1"/>
          </p:cNvSpPr>
          <p:nvPr/>
        </p:nvSpPr>
        <p:spPr bwMode="auto">
          <a:xfrm>
            <a:off x="7524328" y="5137447"/>
            <a:ext cx="1440159" cy="338554"/>
          </a:xfrm>
          <a:prstGeom prst="rect">
            <a:avLst/>
          </a:prstGeom>
          <a:solidFill>
            <a:schemeClr val="bg1"/>
          </a:solidFill>
          <a:ln w="9525">
            <a:noFill/>
            <a:miter lim="800000"/>
            <a:headEnd/>
            <a:tailEnd/>
          </a:ln>
        </p:spPr>
        <p:txBody>
          <a:bodyPr wrap="square">
            <a:prstTxWarp prst="textNoShape">
              <a:avLst/>
            </a:prstTxWarp>
            <a:spAutoFit/>
          </a:bodyPr>
          <a:lstStyle/>
          <a:p>
            <a:r>
              <a:rPr lang="it-IT" sz="1600" dirty="0" smtClean="0">
                <a:solidFill>
                  <a:srgbClr val="000000"/>
                </a:solidFill>
                <a:latin typeface="Comic Sans MS" charset="0"/>
              </a:rPr>
              <a:t>benessere</a:t>
            </a:r>
          </a:p>
        </p:txBody>
      </p:sp>
      <p:cxnSp>
        <p:nvCxnSpPr>
          <p:cNvPr id="13" name="Connettore 2 12"/>
          <p:cNvCxnSpPr>
            <a:cxnSpLocks noChangeShapeType="1"/>
          </p:cNvCxnSpPr>
          <p:nvPr/>
        </p:nvCxnSpPr>
        <p:spPr bwMode="auto">
          <a:xfrm flipV="1">
            <a:off x="7812360" y="4293716"/>
            <a:ext cx="0" cy="791468"/>
          </a:xfrm>
          <a:prstGeom prst="straightConnector1">
            <a:avLst/>
          </a:prstGeom>
          <a:noFill/>
          <a:ln w="28575" cap="rnd" cmpd="sng">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4" name="Connettore 2 13"/>
          <p:cNvCxnSpPr>
            <a:cxnSpLocks noChangeShapeType="1"/>
          </p:cNvCxnSpPr>
          <p:nvPr/>
        </p:nvCxnSpPr>
        <p:spPr bwMode="auto">
          <a:xfrm flipV="1">
            <a:off x="7884368" y="1125364"/>
            <a:ext cx="0" cy="791468"/>
          </a:xfrm>
          <a:prstGeom prst="straightConnector1">
            <a:avLst/>
          </a:prstGeom>
          <a:noFill/>
          <a:ln w="28575" cap="rnd" cmpd="sng">
            <a:solidFill>
              <a:srgbClr val="FF0000"/>
            </a:solidFill>
            <a:round/>
            <a:headEnd/>
            <a:tailEnd type="arrow" w="med" len="med"/>
          </a:ln>
          <a:extLst>
            <a:ext uri="{909E8E84-426E-40dd-AFC4-6F175D3DCCD1}">
              <a14:hiddenFill xmlns:a14="http://schemas.microsoft.com/office/drawing/2010/main">
                <a:noFill/>
              </a14:hiddenFill>
            </a:ext>
          </a:extLst>
        </p:spPr>
      </p:cxnSp>
      <p:sp>
        <p:nvSpPr>
          <p:cNvPr id="16" name="Text Box 4"/>
          <p:cNvSpPr txBox="1">
            <a:spLocks noChangeArrowheads="1"/>
          </p:cNvSpPr>
          <p:nvPr/>
        </p:nvSpPr>
        <p:spPr bwMode="auto">
          <a:xfrm rot="20331097">
            <a:off x="-76200" y="2092564"/>
            <a:ext cx="9144000" cy="2060575"/>
          </a:xfrm>
          <a:prstGeom prst="rect">
            <a:avLst/>
          </a:prstGeom>
          <a:solidFill>
            <a:schemeClr val="bg1">
              <a:lumMod val="75000"/>
              <a:alpha val="78000"/>
            </a:schemeClr>
          </a:solidFill>
          <a:ln>
            <a:noFill/>
          </a:ln>
          <a:effectLst/>
          <a:extLst/>
        </p:spPr>
        <p:txBody>
          <a:bodyPr>
            <a:spAutoFit/>
          </a:bodyPr>
          <a:lstStyle/>
          <a:p>
            <a:pPr algn="ctr">
              <a:defRPr/>
            </a:pPr>
            <a:r>
              <a:rPr lang="it-IT" sz="3200" dirty="0">
                <a:solidFill>
                  <a:srgbClr val="000000"/>
                </a:solidFill>
                <a:latin typeface="Calibri"/>
                <a:ea typeface="MS PGothic" charset="0"/>
                <a:cs typeface="Calibri"/>
              </a:rPr>
              <a:t>Misure di contenimento:</a:t>
            </a:r>
          </a:p>
          <a:p>
            <a:pPr algn="ctr">
              <a:defRPr/>
            </a:pPr>
            <a:r>
              <a:rPr lang="it-IT" sz="3200" dirty="0">
                <a:solidFill>
                  <a:srgbClr val="FF0B38"/>
                </a:solidFill>
                <a:latin typeface="Calibri"/>
                <a:ea typeface="MS PGothic" charset="0"/>
                <a:cs typeface="Calibri"/>
              </a:rPr>
              <a:t>Tassazione progressiva più spinta</a:t>
            </a:r>
          </a:p>
          <a:p>
            <a:pPr algn="ctr">
              <a:defRPr/>
            </a:pPr>
            <a:r>
              <a:rPr lang="it-IT" sz="3200" dirty="0">
                <a:solidFill>
                  <a:srgbClr val="FF0B38"/>
                </a:solidFill>
                <a:latin typeface="Calibri"/>
                <a:ea typeface="MS PGothic" charset="0"/>
                <a:cs typeface="Calibri"/>
              </a:rPr>
              <a:t>Tetti agli stipendi alti</a:t>
            </a:r>
          </a:p>
          <a:p>
            <a:pPr algn="ctr">
              <a:defRPr/>
            </a:pPr>
            <a:r>
              <a:rPr lang="it-IT" sz="3200" dirty="0">
                <a:solidFill>
                  <a:srgbClr val="FF0B38"/>
                </a:solidFill>
                <a:latin typeface="Calibri"/>
                <a:ea typeface="MS PGothic" charset="0"/>
                <a:cs typeface="Calibri"/>
              </a:rPr>
              <a:t>Tassa sui patrimoni</a:t>
            </a:r>
          </a:p>
        </p:txBody>
      </p:sp>
    </p:spTree>
    <p:extLst>
      <p:ext uri="{BB962C8B-B14F-4D97-AF65-F5344CB8AC3E}">
        <p14:creationId xmlns:p14="http://schemas.microsoft.com/office/powerpoint/2010/main" val="4084851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 Box 2"/>
          <p:cNvSpPr txBox="1">
            <a:spLocks noChangeArrowheads="1"/>
          </p:cNvSpPr>
          <p:nvPr/>
        </p:nvSpPr>
        <p:spPr bwMode="auto">
          <a:xfrm>
            <a:off x="-180528" y="-27384"/>
            <a:ext cx="9577064" cy="7056784"/>
          </a:xfrm>
          <a:prstGeom prst="rect">
            <a:avLst/>
          </a:prstGeom>
          <a:blipFill rotWithShape="1">
            <a:blip r:embed="rId3"/>
            <a:tile tx="0" ty="0" sx="100000" sy="100000" flip="none" algn="tl"/>
          </a:blipFill>
          <a:ln w="9525">
            <a:noFill/>
            <a:miter lim="800000"/>
            <a:headEnd/>
            <a:tailEnd/>
          </a:ln>
        </p:spPr>
        <p:txBody>
          <a:bodyPr>
            <a:spAutoFit/>
          </a:bodyPr>
          <a:lstStyle/>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a:p>
            <a:pPr algn="ctr">
              <a:defRPr/>
            </a:pPr>
            <a:endParaRPr lang="en-US" sz="4400" dirty="0">
              <a:ln>
                <a:solidFill>
                  <a:srgbClr val="00CC99">
                    <a:alpha val="13000"/>
                  </a:srgbClr>
                </a:solidFill>
              </a:ln>
              <a:solidFill>
                <a:srgbClr val="800000"/>
              </a:solidFill>
              <a:latin typeface="Calibri"/>
              <a:ea typeface="MS PGothic" charset="0"/>
              <a:cs typeface="Calibri"/>
            </a:endParaRPr>
          </a:p>
        </p:txBody>
      </p:sp>
      <p:sp>
        <p:nvSpPr>
          <p:cNvPr id="4" name="Text Box 2"/>
          <p:cNvSpPr txBox="1">
            <a:spLocks noChangeArrowheads="1"/>
          </p:cNvSpPr>
          <p:nvPr/>
        </p:nvSpPr>
        <p:spPr bwMode="auto">
          <a:xfrm>
            <a:off x="35496" y="0"/>
            <a:ext cx="9108504" cy="584776"/>
          </a:xfrm>
          <a:prstGeom prst="rect">
            <a:avLst/>
          </a:prstGeom>
          <a:noFill/>
          <a:ln w="9525">
            <a:noFill/>
            <a:miter lim="800000"/>
            <a:headEnd/>
            <a:tailEnd/>
          </a:ln>
        </p:spPr>
        <p:txBody>
          <a:bodyPr>
            <a:spAutoFit/>
          </a:bodyPr>
          <a:lstStyle/>
          <a:p>
            <a:pPr algn="ctr">
              <a:defRPr/>
            </a:pPr>
            <a:r>
              <a:rPr lang="it-IT" sz="3200" b="1" dirty="0">
                <a:ln>
                  <a:solidFill>
                    <a:srgbClr val="00CC99">
                      <a:alpha val="13000"/>
                    </a:srgbClr>
                  </a:solidFill>
                </a:ln>
                <a:solidFill>
                  <a:srgbClr val="000090"/>
                </a:solidFill>
                <a:latin typeface="Calibri"/>
                <a:ea typeface="MS PGothic" charset="0"/>
                <a:cs typeface="Calibri"/>
              </a:rPr>
              <a:t>Per un</a:t>
            </a:r>
            <a:r>
              <a:rPr lang="en-US" sz="3200" b="1" dirty="0">
                <a:ln>
                  <a:solidFill>
                    <a:srgbClr val="00CC99">
                      <a:alpha val="13000"/>
                    </a:srgbClr>
                  </a:solidFill>
                </a:ln>
                <a:solidFill>
                  <a:srgbClr val="000090"/>
                </a:solidFill>
                <a:latin typeface="Calibri"/>
                <a:ea typeface="MS PGothic" charset="0"/>
                <a:cs typeface="Calibri"/>
              </a:rPr>
              <a:t> </a:t>
            </a:r>
            <a:r>
              <a:rPr lang="en-US" sz="3200" b="1" dirty="0" err="1">
                <a:ln>
                  <a:solidFill>
                    <a:srgbClr val="00CC99">
                      <a:alpha val="13000"/>
                    </a:srgbClr>
                  </a:solidFill>
                </a:ln>
                <a:solidFill>
                  <a:srgbClr val="000090"/>
                </a:solidFill>
                <a:latin typeface="Calibri"/>
                <a:ea typeface="MS PGothic" charset="0"/>
                <a:cs typeface="Calibri"/>
              </a:rPr>
              <a:t>futuro</a:t>
            </a:r>
            <a:r>
              <a:rPr lang="en-US" sz="3200" b="1" dirty="0">
                <a:ln>
                  <a:solidFill>
                    <a:srgbClr val="00CC99">
                      <a:alpha val="13000"/>
                    </a:srgbClr>
                  </a:solidFill>
                </a:ln>
                <a:solidFill>
                  <a:srgbClr val="000090"/>
                </a:solidFill>
                <a:latin typeface="Calibri"/>
                <a:ea typeface="MS PGothic" charset="0"/>
                <a:cs typeface="Calibri"/>
              </a:rPr>
              <a:t> </a:t>
            </a:r>
            <a:r>
              <a:rPr lang="en-US" sz="3200" b="1" dirty="0" err="1">
                <a:ln>
                  <a:solidFill>
                    <a:srgbClr val="00CC99">
                      <a:alpha val="13000"/>
                    </a:srgbClr>
                  </a:solidFill>
                </a:ln>
                <a:solidFill>
                  <a:srgbClr val="000090"/>
                </a:solidFill>
                <a:latin typeface="Calibri"/>
                <a:ea typeface="MS PGothic" charset="0"/>
                <a:cs typeface="Calibri"/>
              </a:rPr>
              <a:t>sostenibile</a:t>
            </a:r>
            <a:endParaRPr lang="en-US" sz="3200" b="1" dirty="0">
              <a:solidFill>
                <a:srgbClr val="000090"/>
              </a:solidFill>
              <a:latin typeface="Comic Sans MS" charset="0"/>
              <a:ea typeface="MS PGothic" charset="0"/>
              <a:cs typeface="MS PGothic" charset="0"/>
            </a:endParaRPr>
          </a:p>
        </p:txBody>
      </p:sp>
      <p:sp>
        <p:nvSpPr>
          <p:cNvPr id="5" name="Text Box 2"/>
          <p:cNvSpPr txBox="1">
            <a:spLocks noChangeArrowheads="1"/>
          </p:cNvSpPr>
          <p:nvPr/>
        </p:nvSpPr>
        <p:spPr bwMode="auto">
          <a:xfrm>
            <a:off x="35496" y="983630"/>
            <a:ext cx="9217024" cy="1077218"/>
          </a:xfrm>
          <a:prstGeom prst="rect">
            <a:avLst/>
          </a:prstGeom>
          <a:noFill/>
          <a:ln w="9525">
            <a:noFill/>
            <a:miter lim="800000"/>
            <a:headEnd/>
            <a:tailEnd/>
          </a:ln>
        </p:spPr>
        <p:txBody>
          <a:bodyPr>
            <a:spAutoFit/>
          </a:bodyPr>
          <a:lstStyle/>
          <a:p>
            <a:pPr algn="ctr">
              <a:defRPr/>
            </a:pPr>
            <a:r>
              <a:rPr lang="en-US" sz="3200" dirty="0" err="1">
                <a:ln>
                  <a:solidFill>
                    <a:srgbClr val="00CC99">
                      <a:alpha val="13000"/>
                    </a:srgbClr>
                  </a:solidFill>
                </a:ln>
                <a:solidFill>
                  <a:srgbClr val="000000"/>
                </a:solidFill>
                <a:latin typeface="Calibri"/>
                <a:ea typeface="MS PGothic" charset="0"/>
                <a:cs typeface="Calibri"/>
              </a:rPr>
              <a:t>Sostituire</a:t>
            </a:r>
            <a:r>
              <a:rPr lang="en-US" sz="3200" dirty="0">
                <a:ln>
                  <a:solidFill>
                    <a:srgbClr val="00CC99">
                      <a:alpha val="13000"/>
                    </a:srgbClr>
                  </a:solidFill>
                </a:ln>
                <a:solidFill>
                  <a:srgbClr val="000000"/>
                </a:solidFill>
                <a:latin typeface="Calibri"/>
                <a:ea typeface="MS PGothic" charset="0"/>
                <a:cs typeface="Calibri"/>
              </a:rPr>
              <a:t> </a:t>
            </a:r>
            <a:r>
              <a:rPr lang="it-IT" sz="3200" dirty="0">
                <a:ln>
                  <a:solidFill>
                    <a:srgbClr val="00CC99">
                      <a:alpha val="13000"/>
                    </a:srgbClr>
                  </a:solidFill>
                </a:ln>
                <a:solidFill>
                  <a:srgbClr val="000000"/>
                </a:solidFill>
                <a:latin typeface="Calibri"/>
                <a:ea typeface="MS PGothic" charset="0"/>
                <a:cs typeface="Calibri"/>
              </a:rPr>
              <a:t>i</a:t>
            </a:r>
            <a:r>
              <a:rPr lang="en-US" sz="3200" dirty="0">
                <a:ln>
                  <a:solidFill>
                    <a:srgbClr val="00CC99">
                      <a:alpha val="13000"/>
                    </a:srgbClr>
                  </a:solidFill>
                </a:ln>
                <a:solidFill>
                  <a:srgbClr val="000000"/>
                </a:solidFill>
                <a:latin typeface="Calibri"/>
                <a:ea typeface="MS PGothic" charset="0"/>
                <a:cs typeface="Calibri"/>
              </a:rPr>
              <a:t> comb. </a:t>
            </a:r>
            <a:r>
              <a:rPr lang="en-US" sz="3200" dirty="0" err="1">
                <a:ln>
                  <a:solidFill>
                    <a:srgbClr val="00CC99">
                      <a:alpha val="13000"/>
                    </a:srgbClr>
                  </a:solidFill>
                </a:ln>
                <a:solidFill>
                  <a:srgbClr val="000000"/>
                </a:solidFill>
                <a:latin typeface="Calibri"/>
                <a:ea typeface="MS PGothic" charset="0"/>
                <a:cs typeface="Calibri"/>
              </a:rPr>
              <a:t>fossili</a:t>
            </a:r>
            <a:r>
              <a:rPr lang="en-US" sz="3200" dirty="0">
                <a:ln>
                  <a:solidFill>
                    <a:srgbClr val="00CC99">
                      <a:alpha val="13000"/>
                    </a:srgbClr>
                  </a:solidFill>
                </a:ln>
                <a:solidFill>
                  <a:srgbClr val="000000"/>
                </a:solidFill>
                <a:latin typeface="Calibri"/>
                <a:ea typeface="MS PGothic" charset="0"/>
                <a:cs typeface="Calibri"/>
              </a:rPr>
              <a:t> con le </a:t>
            </a:r>
            <a:r>
              <a:rPr lang="en-US" sz="3200" dirty="0" err="1">
                <a:ln>
                  <a:solidFill>
                    <a:srgbClr val="00CC99">
                      <a:alpha val="13000"/>
                    </a:srgbClr>
                  </a:solidFill>
                </a:ln>
                <a:solidFill>
                  <a:srgbClr val="000000"/>
                </a:solidFill>
                <a:latin typeface="Calibri"/>
                <a:ea typeface="MS PGothic" charset="0"/>
                <a:cs typeface="Calibri"/>
              </a:rPr>
              <a:t>energie</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rinnovabili</a:t>
            </a:r>
            <a:endParaRPr lang="en-US" sz="3200" dirty="0">
              <a:ln>
                <a:solidFill>
                  <a:srgbClr val="00CC99">
                    <a:alpha val="13000"/>
                  </a:srgbClr>
                </a:solidFill>
              </a:ln>
              <a:solidFill>
                <a:srgbClr val="000000"/>
              </a:solidFill>
              <a:latin typeface="Calibri"/>
              <a:ea typeface="MS PGothic" charset="0"/>
              <a:cs typeface="Calibri"/>
            </a:endParaRPr>
          </a:p>
          <a:p>
            <a:pPr algn="ctr">
              <a:defRPr/>
            </a:pPr>
            <a:r>
              <a:rPr lang="it-IT" sz="3200" dirty="0">
                <a:ln>
                  <a:solidFill>
                    <a:srgbClr val="00CC99">
                      <a:alpha val="13000"/>
                    </a:srgbClr>
                  </a:solidFill>
                </a:ln>
                <a:solidFill>
                  <a:srgbClr val="FF0000"/>
                </a:solidFill>
                <a:latin typeface="Calibri"/>
                <a:ea typeface="MS PGothic" charset="0"/>
                <a:cs typeface="Calibri"/>
              </a:rPr>
              <a:t>Scienziati, Politici, Persone</a:t>
            </a:r>
            <a:endParaRPr lang="en-US" sz="3200" dirty="0">
              <a:solidFill>
                <a:srgbClr val="FF0000"/>
              </a:solidFill>
              <a:latin typeface="Comic Sans MS" charset="0"/>
              <a:ea typeface="MS PGothic" charset="0"/>
              <a:cs typeface="MS PGothic" charset="0"/>
            </a:endParaRPr>
          </a:p>
        </p:txBody>
      </p:sp>
      <p:sp>
        <p:nvSpPr>
          <p:cNvPr id="6" name="Text Box 2"/>
          <p:cNvSpPr txBox="1">
            <a:spLocks noChangeArrowheads="1"/>
          </p:cNvSpPr>
          <p:nvPr/>
        </p:nvSpPr>
        <p:spPr bwMode="auto">
          <a:xfrm>
            <a:off x="-36512" y="2423790"/>
            <a:ext cx="9108504" cy="1077218"/>
          </a:xfrm>
          <a:prstGeom prst="rect">
            <a:avLst/>
          </a:prstGeom>
          <a:noFill/>
          <a:ln w="9525">
            <a:noFill/>
            <a:miter lim="800000"/>
            <a:headEnd/>
            <a:tailEnd/>
          </a:ln>
        </p:spPr>
        <p:txBody>
          <a:bodyPr>
            <a:spAutoFit/>
          </a:bodyPr>
          <a:lstStyle/>
          <a:p>
            <a:pPr algn="ctr">
              <a:defRPr/>
            </a:pPr>
            <a:r>
              <a:rPr lang="en-US" sz="3200" dirty="0" err="1">
                <a:ln>
                  <a:solidFill>
                    <a:srgbClr val="00CC99">
                      <a:alpha val="13000"/>
                    </a:srgbClr>
                  </a:solidFill>
                </a:ln>
                <a:solidFill>
                  <a:srgbClr val="000000"/>
                </a:solidFill>
                <a:latin typeface="Calibri"/>
                <a:ea typeface="MS PGothic" charset="0"/>
                <a:cs typeface="Calibri"/>
              </a:rPr>
              <a:t>Adottare</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il</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modello</a:t>
            </a:r>
            <a:r>
              <a:rPr lang="en-US" sz="3200" dirty="0">
                <a:ln>
                  <a:solidFill>
                    <a:srgbClr val="00CC99">
                      <a:alpha val="13000"/>
                    </a:srgbClr>
                  </a:solidFill>
                </a:ln>
                <a:solidFill>
                  <a:srgbClr val="000000"/>
                </a:solidFill>
                <a:latin typeface="Calibri"/>
                <a:ea typeface="MS PGothic" charset="0"/>
                <a:cs typeface="Calibri"/>
              </a:rPr>
              <a:t> di </a:t>
            </a:r>
            <a:r>
              <a:rPr lang="en-US" sz="3200" dirty="0" err="1">
                <a:ln>
                  <a:solidFill>
                    <a:srgbClr val="00CC99">
                      <a:alpha val="13000"/>
                    </a:srgbClr>
                  </a:solidFill>
                </a:ln>
                <a:solidFill>
                  <a:srgbClr val="000000"/>
                </a:solidFill>
                <a:latin typeface="Calibri"/>
                <a:ea typeface="MS PGothic" charset="0"/>
                <a:cs typeface="Calibri"/>
              </a:rPr>
              <a:t>economia</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circolare</a:t>
            </a:r>
            <a:endParaRPr lang="en-US" sz="3200" dirty="0">
              <a:ln>
                <a:solidFill>
                  <a:srgbClr val="00CC99">
                    <a:alpha val="13000"/>
                  </a:srgbClr>
                </a:solidFill>
              </a:ln>
              <a:solidFill>
                <a:srgbClr val="000000"/>
              </a:solidFill>
              <a:latin typeface="Calibri"/>
              <a:ea typeface="MS PGothic" charset="0"/>
              <a:cs typeface="Calibri"/>
            </a:endParaRPr>
          </a:p>
          <a:p>
            <a:pPr algn="ctr">
              <a:defRPr/>
            </a:pPr>
            <a:r>
              <a:rPr lang="en-US" sz="3200" dirty="0" err="1">
                <a:ln>
                  <a:solidFill>
                    <a:srgbClr val="00CC99">
                      <a:alpha val="13000"/>
                    </a:srgbClr>
                  </a:solidFill>
                </a:ln>
                <a:solidFill>
                  <a:srgbClr val="FF0000"/>
                </a:solidFill>
                <a:latin typeface="Calibri"/>
                <a:ea typeface="MS PGothic" charset="0"/>
                <a:cs typeface="Calibri"/>
              </a:rPr>
              <a:t>Industrie</a:t>
            </a:r>
            <a:r>
              <a:rPr lang="en-US" sz="3200" dirty="0">
                <a:ln>
                  <a:solidFill>
                    <a:srgbClr val="00CC99">
                      <a:alpha val="13000"/>
                    </a:srgbClr>
                  </a:solidFill>
                </a:ln>
                <a:solidFill>
                  <a:srgbClr val="FF0000"/>
                </a:solidFill>
                <a:latin typeface="Calibri"/>
                <a:ea typeface="MS PGothic" charset="0"/>
                <a:cs typeface="Calibri"/>
              </a:rPr>
              <a:t>, </a:t>
            </a:r>
            <a:r>
              <a:rPr lang="en-US" sz="3200" dirty="0" err="1">
                <a:ln>
                  <a:solidFill>
                    <a:srgbClr val="00CC99">
                      <a:alpha val="13000"/>
                    </a:srgbClr>
                  </a:solidFill>
                </a:ln>
                <a:solidFill>
                  <a:srgbClr val="FF0000"/>
                </a:solidFill>
                <a:latin typeface="Calibri"/>
                <a:ea typeface="MS PGothic" charset="0"/>
                <a:cs typeface="Calibri"/>
              </a:rPr>
              <a:t>Scienziati</a:t>
            </a:r>
            <a:r>
              <a:rPr lang="en-US" sz="3200" dirty="0">
                <a:ln>
                  <a:solidFill>
                    <a:srgbClr val="00CC99">
                      <a:alpha val="13000"/>
                    </a:srgbClr>
                  </a:solidFill>
                </a:ln>
                <a:solidFill>
                  <a:srgbClr val="FF0000"/>
                </a:solidFill>
                <a:latin typeface="Calibri"/>
                <a:ea typeface="MS PGothic" charset="0"/>
                <a:cs typeface="Calibri"/>
              </a:rPr>
              <a:t>, </a:t>
            </a:r>
            <a:r>
              <a:rPr lang="en-US" sz="3200" dirty="0" err="1">
                <a:ln>
                  <a:solidFill>
                    <a:srgbClr val="00CC99">
                      <a:alpha val="13000"/>
                    </a:srgbClr>
                  </a:solidFill>
                </a:ln>
                <a:solidFill>
                  <a:srgbClr val="FF0000"/>
                </a:solidFill>
                <a:latin typeface="Calibri"/>
                <a:ea typeface="MS PGothic" charset="0"/>
                <a:cs typeface="Calibri"/>
              </a:rPr>
              <a:t>Persone</a:t>
            </a:r>
            <a:endParaRPr lang="en-US" sz="3200" dirty="0">
              <a:solidFill>
                <a:srgbClr val="FF0000"/>
              </a:solidFill>
              <a:latin typeface="Comic Sans MS" charset="0"/>
              <a:ea typeface="MS PGothic" charset="0"/>
              <a:cs typeface="MS PGothic" charset="0"/>
            </a:endParaRPr>
          </a:p>
        </p:txBody>
      </p:sp>
      <p:sp>
        <p:nvSpPr>
          <p:cNvPr id="7" name="Text Box 2"/>
          <p:cNvSpPr txBox="1">
            <a:spLocks noChangeArrowheads="1"/>
          </p:cNvSpPr>
          <p:nvPr/>
        </p:nvSpPr>
        <p:spPr bwMode="auto">
          <a:xfrm>
            <a:off x="-180528" y="3803556"/>
            <a:ext cx="9433048" cy="1569660"/>
          </a:xfrm>
          <a:prstGeom prst="rect">
            <a:avLst/>
          </a:prstGeom>
          <a:noFill/>
          <a:ln w="9525">
            <a:noFill/>
            <a:miter lim="800000"/>
            <a:headEnd/>
            <a:tailEnd/>
          </a:ln>
        </p:spPr>
        <p:txBody>
          <a:bodyPr>
            <a:spAutoFit/>
          </a:bodyPr>
          <a:lstStyle/>
          <a:p>
            <a:pPr algn="ctr">
              <a:defRPr/>
            </a:pPr>
            <a:r>
              <a:rPr lang="en-US" sz="3200" dirty="0" err="1">
                <a:ln>
                  <a:solidFill>
                    <a:srgbClr val="00CC99">
                      <a:alpha val="13000"/>
                    </a:srgbClr>
                  </a:solidFill>
                </a:ln>
                <a:solidFill>
                  <a:srgbClr val="000000"/>
                </a:solidFill>
                <a:latin typeface="Calibri"/>
                <a:ea typeface="MS PGothic" charset="0"/>
                <a:cs typeface="Calibri"/>
              </a:rPr>
              <a:t>Ridurre</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l’uso</a:t>
            </a:r>
            <a:r>
              <a:rPr lang="en-US" sz="3200" dirty="0">
                <a:ln>
                  <a:solidFill>
                    <a:srgbClr val="00CC99">
                      <a:alpha val="13000"/>
                    </a:srgbClr>
                  </a:solidFill>
                </a:ln>
                <a:solidFill>
                  <a:srgbClr val="000000"/>
                </a:solidFill>
                <a:latin typeface="Calibri"/>
                <a:ea typeface="MS PGothic" charset="0"/>
                <a:cs typeface="Calibri"/>
              </a:rPr>
              <a:t> </a:t>
            </a:r>
            <a:r>
              <a:rPr lang="en-US" sz="3200" dirty="0" smtClean="0">
                <a:ln>
                  <a:solidFill>
                    <a:srgbClr val="00CC99">
                      <a:alpha val="13000"/>
                    </a:srgbClr>
                  </a:solidFill>
                </a:ln>
                <a:solidFill>
                  <a:srgbClr val="000000"/>
                </a:solidFill>
                <a:latin typeface="Calibri"/>
                <a:ea typeface="MS PGothic" charset="0"/>
                <a:cs typeface="Calibri"/>
              </a:rPr>
              <a:t>e </a:t>
            </a:r>
            <a:r>
              <a:rPr lang="en-US" sz="3200" dirty="0" err="1" smtClean="0">
                <a:ln>
                  <a:solidFill>
                    <a:srgbClr val="00CC99">
                      <a:alpha val="13000"/>
                    </a:srgbClr>
                  </a:solidFill>
                </a:ln>
                <a:solidFill>
                  <a:srgbClr val="000000"/>
                </a:solidFill>
                <a:latin typeface="Calibri"/>
                <a:ea typeface="MS PGothic" charset="0"/>
                <a:cs typeface="Calibri"/>
              </a:rPr>
              <a:t>aumentare</a:t>
            </a:r>
            <a:r>
              <a:rPr lang="en-US" sz="3200" dirty="0" smtClean="0">
                <a:ln>
                  <a:solidFill>
                    <a:srgbClr val="00CC99">
                      <a:alpha val="13000"/>
                    </a:srgbClr>
                  </a:solidFill>
                </a:ln>
                <a:solidFill>
                  <a:srgbClr val="000000"/>
                </a:solidFill>
                <a:latin typeface="Calibri"/>
                <a:ea typeface="MS PGothic" charset="0"/>
                <a:cs typeface="Calibri"/>
              </a:rPr>
              <a:t> </a:t>
            </a:r>
            <a:r>
              <a:rPr lang="en-US" sz="3200" dirty="0" err="1" smtClean="0">
                <a:ln>
                  <a:solidFill>
                    <a:srgbClr val="00CC99">
                      <a:alpha val="13000"/>
                    </a:srgbClr>
                  </a:solidFill>
                </a:ln>
                <a:solidFill>
                  <a:srgbClr val="000000"/>
                </a:solidFill>
                <a:latin typeface="Calibri"/>
                <a:ea typeface="MS PGothic" charset="0"/>
                <a:cs typeface="Calibri"/>
              </a:rPr>
              <a:t>l’efficenza</a:t>
            </a:r>
            <a:r>
              <a:rPr lang="en-US" sz="3200" dirty="0" smtClean="0">
                <a:ln>
                  <a:solidFill>
                    <a:srgbClr val="00CC99">
                      <a:alpha val="13000"/>
                    </a:srgbClr>
                  </a:solidFill>
                </a:ln>
                <a:solidFill>
                  <a:srgbClr val="000000"/>
                </a:solidFill>
                <a:latin typeface="Calibri"/>
                <a:ea typeface="MS PGothic" charset="0"/>
                <a:cs typeface="Calibri"/>
              </a:rPr>
              <a:t> </a:t>
            </a:r>
            <a:r>
              <a:rPr lang="en-US" sz="3200" dirty="0" err="1" smtClean="0">
                <a:ln>
                  <a:solidFill>
                    <a:srgbClr val="00CC99">
                      <a:alpha val="13000"/>
                    </a:srgbClr>
                  </a:solidFill>
                </a:ln>
                <a:solidFill>
                  <a:srgbClr val="000000"/>
                </a:solidFill>
                <a:latin typeface="Calibri"/>
                <a:ea typeface="MS PGothic" charset="0"/>
                <a:cs typeface="Calibri"/>
              </a:rPr>
              <a:t>delle</a:t>
            </a:r>
            <a:r>
              <a:rPr lang="en-US" sz="3200" dirty="0" smtClean="0">
                <a:ln>
                  <a:solidFill>
                    <a:srgbClr val="00CC99">
                      <a:alpha val="13000"/>
                    </a:srgbClr>
                  </a:solidFill>
                </a:ln>
                <a:solidFill>
                  <a:srgbClr val="000000"/>
                </a:solidFill>
                <a:latin typeface="Calibri"/>
                <a:ea typeface="MS PGothic" charset="0"/>
                <a:cs typeface="Calibri"/>
              </a:rPr>
              <a:t> </a:t>
            </a:r>
            <a:r>
              <a:rPr lang="en-US" sz="3200" dirty="0">
                <a:ln>
                  <a:solidFill>
                    <a:srgbClr val="00CC99">
                      <a:alpha val="13000"/>
                    </a:srgbClr>
                  </a:solidFill>
                </a:ln>
                <a:solidFill>
                  <a:srgbClr val="000000"/>
                </a:solidFill>
                <a:latin typeface="Calibri"/>
                <a:ea typeface="MS PGothic" charset="0"/>
                <a:cs typeface="Calibri"/>
              </a:rPr>
              <a:t>“</a:t>
            </a:r>
            <a:r>
              <a:rPr lang="en-US" sz="3200" dirty="0" err="1">
                <a:ln>
                  <a:solidFill>
                    <a:srgbClr val="00CC99">
                      <a:alpha val="13000"/>
                    </a:srgbClr>
                  </a:solidFill>
                </a:ln>
                <a:solidFill>
                  <a:srgbClr val="000000"/>
                </a:solidFill>
                <a:latin typeface="Calibri"/>
                <a:ea typeface="MS PGothic" charset="0"/>
                <a:cs typeface="Calibri"/>
              </a:rPr>
              <a:t>cose</a:t>
            </a:r>
            <a:r>
              <a:rPr lang="en-US" sz="3200" dirty="0" smtClean="0">
                <a:ln>
                  <a:solidFill>
                    <a:srgbClr val="00CC99">
                      <a:alpha val="13000"/>
                    </a:srgbClr>
                  </a:solidFill>
                </a:ln>
                <a:solidFill>
                  <a:srgbClr val="000000"/>
                </a:solidFill>
                <a:latin typeface="Calibri"/>
                <a:ea typeface="MS PGothic" charset="0"/>
                <a:cs typeface="Calibri"/>
              </a:rPr>
              <a:t>”:</a:t>
            </a:r>
          </a:p>
          <a:p>
            <a:pPr algn="ctr">
              <a:defRPr/>
            </a:pPr>
            <a:r>
              <a:rPr lang="en-US" sz="3200" dirty="0" smtClean="0">
                <a:ln>
                  <a:solidFill>
                    <a:srgbClr val="00CC99">
                      <a:alpha val="13000"/>
                    </a:srgbClr>
                  </a:solidFill>
                </a:ln>
                <a:solidFill>
                  <a:srgbClr val="000000"/>
                </a:solidFill>
                <a:latin typeface="Calibri"/>
                <a:ea typeface="MS PGothic" charset="0"/>
                <a:cs typeface="Calibri"/>
              </a:rPr>
              <a:t>dal </a:t>
            </a:r>
            <a:r>
              <a:rPr lang="en-US" sz="3200" dirty="0" err="1">
                <a:ln>
                  <a:solidFill>
                    <a:srgbClr val="00CC99">
                      <a:alpha val="13000"/>
                    </a:srgbClr>
                  </a:solidFill>
                </a:ln>
                <a:solidFill>
                  <a:srgbClr val="000000"/>
                </a:solidFill>
                <a:latin typeface="Calibri"/>
                <a:ea typeface="MS PGothic" charset="0"/>
                <a:cs typeface="Calibri"/>
              </a:rPr>
              <a:t>consumismo</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alla</a:t>
            </a:r>
            <a:r>
              <a:rPr lang="en-US" sz="3200" dirty="0">
                <a:ln>
                  <a:solidFill>
                    <a:srgbClr val="00CC99">
                      <a:alpha val="13000"/>
                    </a:srgbClr>
                  </a:solidFill>
                </a:ln>
                <a:solidFill>
                  <a:srgbClr val="000000"/>
                </a:solidFill>
                <a:latin typeface="Calibri"/>
                <a:ea typeface="MS PGothic" charset="0"/>
                <a:cs typeface="Calibri"/>
              </a:rPr>
              <a:t> </a:t>
            </a:r>
            <a:r>
              <a:rPr lang="en-US" sz="3200" dirty="0" err="1">
                <a:ln>
                  <a:solidFill>
                    <a:srgbClr val="00CC99">
                      <a:alpha val="13000"/>
                    </a:srgbClr>
                  </a:solidFill>
                </a:ln>
                <a:solidFill>
                  <a:srgbClr val="000000"/>
                </a:solidFill>
                <a:latin typeface="Calibri"/>
                <a:ea typeface="MS PGothic" charset="0"/>
                <a:cs typeface="Calibri"/>
              </a:rPr>
              <a:t>sobrietà</a:t>
            </a:r>
            <a:endParaRPr lang="en-US" sz="3200" dirty="0">
              <a:ln>
                <a:solidFill>
                  <a:srgbClr val="00CC99">
                    <a:alpha val="13000"/>
                  </a:srgbClr>
                </a:solidFill>
              </a:ln>
              <a:solidFill>
                <a:srgbClr val="000000"/>
              </a:solidFill>
              <a:latin typeface="Calibri"/>
              <a:ea typeface="MS PGothic" charset="0"/>
              <a:cs typeface="Calibri"/>
            </a:endParaRPr>
          </a:p>
          <a:p>
            <a:pPr algn="ctr">
              <a:defRPr/>
            </a:pPr>
            <a:r>
              <a:rPr lang="it-IT" sz="3200" dirty="0">
                <a:ln>
                  <a:solidFill>
                    <a:srgbClr val="00CC99">
                      <a:alpha val="13000"/>
                    </a:srgbClr>
                  </a:solidFill>
                </a:ln>
                <a:solidFill>
                  <a:srgbClr val="FF0000"/>
                </a:solidFill>
                <a:latin typeface="Calibri"/>
                <a:ea typeface="MS PGothic" charset="0"/>
                <a:cs typeface="Calibri"/>
              </a:rPr>
              <a:t>Tutti</a:t>
            </a:r>
            <a:endParaRPr lang="en-US" sz="3200" dirty="0">
              <a:solidFill>
                <a:srgbClr val="FF0000"/>
              </a:solidFill>
              <a:latin typeface="Comic Sans MS" charset="0"/>
              <a:ea typeface="MS PGothic" charset="0"/>
              <a:cs typeface="MS PGothic" charset="0"/>
            </a:endParaRPr>
          </a:p>
        </p:txBody>
      </p:sp>
      <p:sp>
        <p:nvSpPr>
          <p:cNvPr id="10" name="Text Box 2"/>
          <p:cNvSpPr txBox="1">
            <a:spLocks noChangeArrowheads="1"/>
          </p:cNvSpPr>
          <p:nvPr/>
        </p:nvSpPr>
        <p:spPr bwMode="auto">
          <a:xfrm>
            <a:off x="35496" y="5592142"/>
            <a:ext cx="9108504" cy="1077218"/>
          </a:xfrm>
          <a:prstGeom prst="rect">
            <a:avLst/>
          </a:prstGeom>
          <a:noFill/>
          <a:ln w="9525">
            <a:noFill/>
            <a:miter lim="800000"/>
            <a:headEnd/>
            <a:tailEnd/>
          </a:ln>
        </p:spPr>
        <p:txBody>
          <a:bodyPr wrap="square">
            <a:prstTxWarp prst="textNoShape">
              <a:avLst/>
            </a:prstTxWarp>
            <a:spAutoFit/>
          </a:bodyPr>
          <a:lstStyle/>
          <a:p>
            <a:pPr algn="ctr"/>
            <a:r>
              <a:rPr lang="en-US" sz="3200" dirty="0" err="1" smtClean="0">
                <a:ln>
                  <a:solidFill>
                    <a:srgbClr val="00CC99">
                      <a:alpha val="13000"/>
                    </a:srgbClr>
                  </a:solidFill>
                </a:ln>
                <a:solidFill>
                  <a:srgbClr val="000000"/>
                </a:solidFill>
                <a:latin typeface="Calibri"/>
                <a:cs typeface="Calibri"/>
              </a:rPr>
              <a:t>Abbattere</a:t>
            </a:r>
            <a:r>
              <a:rPr lang="en-US" sz="3200" dirty="0" smtClean="0">
                <a:ln>
                  <a:solidFill>
                    <a:srgbClr val="00CC99">
                      <a:alpha val="13000"/>
                    </a:srgbClr>
                  </a:solidFill>
                </a:ln>
                <a:solidFill>
                  <a:srgbClr val="000000"/>
                </a:solidFill>
                <a:latin typeface="Calibri"/>
                <a:cs typeface="Calibri"/>
              </a:rPr>
              <a:t> le </a:t>
            </a:r>
            <a:r>
              <a:rPr lang="en-US" sz="3200" dirty="0" err="1" smtClean="0">
                <a:ln>
                  <a:solidFill>
                    <a:srgbClr val="00CC99">
                      <a:alpha val="13000"/>
                    </a:srgbClr>
                  </a:solidFill>
                </a:ln>
                <a:solidFill>
                  <a:srgbClr val="000000"/>
                </a:solidFill>
                <a:latin typeface="Calibri"/>
                <a:cs typeface="Calibri"/>
              </a:rPr>
              <a:t>disuguaglianze</a:t>
            </a:r>
            <a:endParaRPr lang="en-US" sz="3200" dirty="0" smtClean="0">
              <a:ln>
                <a:solidFill>
                  <a:srgbClr val="00CC99">
                    <a:alpha val="13000"/>
                  </a:srgbClr>
                </a:solidFill>
              </a:ln>
              <a:solidFill>
                <a:srgbClr val="000000"/>
              </a:solidFill>
              <a:latin typeface="Calibri"/>
              <a:cs typeface="Calibri"/>
            </a:endParaRPr>
          </a:p>
          <a:p>
            <a:pPr algn="ctr"/>
            <a:r>
              <a:rPr lang="it-IT" sz="3200" dirty="0" smtClean="0">
                <a:ln>
                  <a:solidFill>
                    <a:srgbClr val="00CC99">
                      <a:alpha val="13000"/>
                    </a:srgbClr>
                  </a:solidFill>
                </a:ln>
                <a:solidFill>
                  <a:srgbClr val="FF0000"/>
                </a:solidFill>
                <a:latin typeface="Calibri"/>
                <a:cs typeface="Calibri"/>
              </a:rPr>
              <a:t>Politica, Economia, Finanza, Industria, Persone</a:t>
            </a:r>
            <a:endParaRPr lang="en-US" sz="3200" dirty="0" smtClean="0">
              <a:solidFill>
                <a:srgbClr val="FF0000"/>
              </a:solidFill>
              <a:latin typeface="Comic Sans MS" charset="0"/>
            </a:endParaRPr>
          </a:p>
        </p:txBody>
      </p:sp>
    </p:spTree>
    <p:extLst>
      <p:ext uri="{BB962C8B-B14F-4D97-AF65-F5344CB8AC3E}">
        <p14:creationId xmlns:p14="http://schemas.microsoft.com/office/powerpoint/2010/main" val="28209292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Immagine 2" descr="Schermata 2019-03-28 alle 15.47.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513" y="504825"/>
            <a:ext cx="9598026"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rot="-1379326">
            <a:off x="1220788" y="3121025"/>
            <a:ext cx="6883400" cy="585788"/>
          </a:xfrm>
          <a:prstGeom prst="rect">
            <a:avLst/>
          </a:prstGeom>
          <a:solidFill>
            <a:srgbClr val="FFFF00">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3200" dirty="0" err="1" smtClean="0">
                <a:solidFill>
                  <a:srgbClr val="FF0000"/>
                </a:solidFill>
                <a:latin typeface="Calibri" charset="0"/>
                <a:ea typeface="MS PGothic" charset="0"/>
                <a:cs typeface="Calibri" charset="0"/>
              </a:rPr>
              <a:t>insosteniblità</a:t>
            </a:r>
            <a:r>
              <a:rPr lang="it-IT" sz="1800" dirty="0" smtClean="0">
                <a:solidFill>
                  <a:srgbClr val="FF0000"/>
                </a:solidFill>
                <a:latin typeface="Calibri" charset="0"/>
                <a:ea typeface="MS PGothic" charset="0"/>
                <a:cs typeface="Calibri" charset="0"/>
              </a:rPr>
              <a:t> </a:t>
            </a:r>
            <a:r>
              <a:rPr lang="it-IT" sz="3200" dirty="0" smtClean="0">
                <a:solidFill>
                  <a:srgbClr val="FF0000"/>
                </a:solidFill>
                <a:latin typeface="Calibri" charset="0"/>
                <a:ea typeface="MS PGothic" charset="0"/>
                <a:cs typeface="Calibri" charset="0"/>
              </a:rPr>
              <a:t>ecologica</a:t>
            </a:r>
          </a:p>
        </p:txBody>
      </p:sp>
      <p:sp>
        <p:nvSpPr>
          <p:cNvPr id="5" name="Rectangle 2"/>
          <p:cNvSpPr>
            <a:spLocks noChangeArrowheads="1"/>
          </p:cNvSpPr>
          <p:nvPr/>
        </p:nvSpPr>
        <p:spPr bwMode="auto">
          <a:xfrm rot="-1379326">
            <a:off x="1601788" y="4460875"/>
            <a:ext cx="7423150" cy="10763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3200" smtClean="0">
                <a:solidFill>
                  <a:srgbClr val="FF0000"/>
                </a:solidFill>
                <a:latin typeface="Calibri" charset="0"/>
                <a:ea typeface="MS PGothic" charset="0"/>
                <a:cs typeface="Calibri" charset="0"/>
              </a:rPr>
              <a:t>Insosteniblità sociale dovuta alle</a:t>
            </a:r>
          </a:p>
          <a:p>
            <a:pPr algn="ctr"/>
            <a:r>
              <a:rPr lang="it-IT" sz="3200" smtClean="0">
                <a:solidFill>
                  <a:srgbClr val="FF0000"/>
                </a:solidFill>
                <a:latin typeface="Calibri" charset="0"/>
                <a:ea typeface="MS PGothic" charset="0"/>
                <a:cs typeface="Calibri" charset="0"/>
              </a:rPr>
              <a:t>enormi disuguaglianze</a:t>
            </a:r>
          </a:p>
        </p:txBody>
      </p:sp>
    </p:spTree>
    <p:extLst>
      <p:ext uri="{BB962C8B-B14F-4D97-AF65-F5344CB8AC3E}">
        <p14:creationId xmlns:p14="http://schemas.microsoft.com/office/powerpoint/2010/main" val="368603182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131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7348" name="Text Box 4"/>
          <p:cNvSpPr txBox="1">
            <a:spLocks noChangeArrowheads="1"/>
          </p:cNvSpPr>
          <p:nvPr/>
        </p:nvSpPr>
        <p:spPr bwMode="auto">
          <a:xfrm>
            <a:off x="395288" y="1571625"/>
            <a:ext cx="878522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it-IT" sz="2800" dirty="0">
              <a:solidFill>
                <a:srgbClr val="3333CC"/>
              </a:solidFill>
              <a:latin typeface="Comic Sans MS" charset="0"/>
            </a:endParaRPr>
          </a:p>
        </p:txBody>
      </p:sp>
      <p:sp>
        <p:nvSpPr>
          <p:cNvPr id="4537350" name="Text Box 6"/>
          <p:cNvSpPr txBox="1">
            <a:spLocks noChangeArrowheads="1"/>
          </p:cNvSpPr>
          <p:nvPr/>
        </p:nvSpPr>
        <p:spPr bwMode="auto">
          <a:xfrm>
            <a:off x="35496" y="116632"/>
            <a:ext cx="87630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it-IT" sz="3200" dirty="0">
                <a:solidFill>
                  <a:srgbClr val="FF0000"/>
                </a:solidFill>
                <a:latin typeface="Calibri"/>
                <a:cs typeface="Calibri"/>
              </a:rPr>
              <a:t>Problema </a:t>
            </a:r>
            <a:r>
              <a:rPr lang="it-IT" sz="3200" dirty="0" smtClean="0">
                <a:solidFill>
                  <a:srgbClr val="FF0000"/>
                </a:solidFill>
                <a:latin typeface="Calibri"/>
                <a:cs typeface="Calibri"/>
              </a:rPr>
              <a:t>risorse</a:t>
            </a:r>
            <a:endParaRPr lang="it-IT" sz="3200" dirty="0">
              <a:solidFill>
                <a:srgbClr val="FF0000"/>
              </a:solidFill>
              <a:latin typeface="Calibri"/>
              <a:cs typeface="Calibri"/>
            </a:endParaRPr>
          </a:p>
        </p:txBody>
      </p:sp>
      <p:pic>
        <p:nvPicPr>
          <p:cNvPr id="223236" name="Picture 2" descr="pla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803400"/>
            <a:ext cx="3528715" cy="27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7"/>
          <p:cNvGrpSpPr>
            <a:grpSpLocks/>
          </p:cNvGrpSpPr>
          <p:nvPr/>
        </p:nvGrpSpPr>
        <p:grpSpPr bwMode="auto">
          <a:xfrm>
            <a:off x="1619722" y="1967806"/>
            <a:ext cx="1008062" cy="1173162"/>
            <a:chOff x="3072" y="864"/>
            <a:chExt cx="818" cy="894"/>
          </a:xfrm>
        </p:grpSpPr>
        <p:sp>
          <p:nvSpPr>
            <p:cNvPr id="223242" name="Freeform 8"/>
            <p:cNvSpPr>
              <a:spLocks/>
            </p:cNvSpPr>
            <p:nvPr/>
          </p:nvSpPr>
          <p:spPr bwMode="auto">
            <a:xfrm>
              <a:off x="3072" y="864"/>
              <a:ext cx="818" cy="894"/>
            </a:xfrm>
            <a:custGeom>
              <a:avLst/>
              <a:gdLst>
                <a:gd name="T0" fmla="*/ 147 w 818"/>
                <a:gd name="T1" fmla="*/ 5 h 894"/>
                <a:gd name="T2" fmla="*/ 79 w 818"/>
                <a:gd name="T3" fmla="*/ 60 h 894"/>
                <a:gd name="T4" fmla="*/ 39 w 818"/>
                <a:gd name="T5" fmla="*/ 81 h 894"/>
                <a:gd name="T6" fmla="*/ 1 w 818"/>
                <a:gd name="T7" fmla="*/ 134 h 894"/>
                <a:gd name="T8" fmla="*/ 20 w 818"/>
                <a:gd name="T9" fmla="*/ 205 h 894"/>
                <a:gd name="T10" fmla="*/ 50 w 818"/>
                <a:gd name="T11" fmla="*/ 249 h 894"/>
                <a:gd name="T12" fmla="*/ 69 w 818"/>
                <a:gd name="T13" fmla="*/ 380 h 894"/>
                <a:gd name="T14" fmla="*/ 113 w 818"/>
                <a:gd name="T15" fmla="*/ 465 h 894"/>
                <a:gd name="T16" fmla="*/ 211 w 818"/>
                <a:gd name="T17" fmla="*/ 500 h 894"/>
                <a:gd name="T18" fmla="*/ 306 w 818"/>
                <a:gd name="T19" fmla="*/ 628 h 894"/>
                <a:gd name="T20" fmla="*/ 348 w 818"/>
                <a:gd name="T21" fmla="*/ 628 h 894"/>
                <a:gd name="T22" fmla="*/ 399 w 818"/>
                <a:gd name="T23" fmla="*/ 628 h 894"/>
                <a:gd name="T24" fmla="*/ 504 w 818"/>
                <a:gd name="T25" fmla="*/ 804 h 894"/>
                <a:gd name="T26" fmla="*/ 684 w 818"/>
                <a:gd name="T27" fmla="*/ 772 h 894"/>
                <a:gd name="T28" fmla="*/ 773 w 818"/>
                <a:gd name="T29" fmla="*/ 819 h 894"/>
                <a:gd name="T30" fmla="*/ 813 w 818"/>
                <a:gd name="T31" fmla="*/ 860 h 894"/>
                <a:gd name="T32" fmla="*/ 771 w 818"/>
                <a:gd name="T33" fmla="*/ 733 h 894"/>
                <a:gd name="T34" fmla="*/ 704 w 818"/>
                <a:gd name="T35" fmla="*/ 589 h 894"/>
                <a:gd name="T36" fmla="*/ 605 w 818"/>
                <a:gd name="T37" fmla="*/ 420 h 894"/>
                <a:gd name="T38" fmla="*/ 475 w 818"/>
                <a:gd name="T39" fmla="*/ 270 h 894"/>
                <a:gd name="T40" fmla="*/ 360 w 818"/>
                <a:gd name="T41" fmla="*/ 150 h 894"/>
                <a:gd name="T42" fmla="*/ 221 w 818"/>
                <a:gd name="T43" fmla="*/ 44 h 894"/>
                <a:gd name="T44" fmla="*/ 147 w 818"/>
                <a:gd name="T45" fmla="*/ 5 h 8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8"/>
                <a:gd name="T70" fmla="*/ 0 h 894"/>
                <a:gd name="T71" fmla="*/ 818 w 818"/>
                <a:gd name="T72" fmla="*/ 894 h 8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8" h="894">
                  <a:moveTo>
                    <a:pt x="147" y="5"/>
                  </a:moveTo>
                  <a:cubicBezTo>
                    <a:pt x="123" y="35"/>
                    <a:pt x="125" y="37"/>
                    <a:pt x="79" y="60"/>
                  </a:cubicBezTo>
                  <a:cubicBezTo>
                    <a:pt x="65" y="67"/>
                    <a:pt x="39" y="81"/>
                    <a:pt x="39" y="81"/>
                  </a:cubicBezTo>
                  <a:cubicBezTo>
                    <a:pt x="24" y="98"/>
                    <a:pt x="15" y="117"/>
                    <a:pt x="1" y="134"/>
                  </a:cubicBezTo>
                  <a:cubicBezTo>
                    <a:pt x="2" y="174"/>
                    <a:pt x="0" y="179"/>
                    <a:pt x="20" y="205"/>
                  </a:cubicBezTo>
                  <a:cubicBezTo>
                    <a:pt x="29" y="219"/>
                    <a:pt x="50" y="249"/>
                    <a:pt x="50" y="249"/>
                  </a:cubicBezTo>
                  <a:cubicBezTo>
                    <a:pt x="53" y="276"/>
                    <a:pt x="105" y="304"/>
                    <a:pt x="69" y="380"/>
                  </a:cubicBezTo>
                  <a:cubicBezTo>
                    <a:pt x="75" y="427"/>
                    <a:pt x="76" y="432"/>
                    <a:pt x="113" y="465"/>
                  </a:cubicBezTo>
                  <a:cubicBezTo>
                    <a:pt x="140" y="488"/>
                    <a:pt x="180" y="491"/>
                    <a:pt x="211" y="500"/>
                  </a:cubicBezTo>
                  <a:cubicBezTo>
                    <a:pt x="242" y="546"/>
                    <a:pt x="256" y="600"/>
                    <a:pt x="306" y="628"/>
                  </a:cubicBezTo>
                  <a:cubicBezTo>
                    <a:pt x="319" y="627"/>
                    <a:pt x="335" y="632"/>
                    <a:pt x="348" y="628"/>
                  </a:cubicBezTo>
                  <a:cubicBezTo>
                    <a:pt x="355" y="625"/>
                    <a:pt x="392" y="628"/>
                    <a:pt x="399" y="628"/>
                  </a:cubicBezTo>
                  <a:cubicBezTo>
                    <a:pt x="478" y="623"/>
                    <a:pt x="450" y="767"/>
                    <a:pt x="504" y="804"/>
                  </a:cubicBezTo>
                  <a:cubicBezTo>
                    <a:pt x="555" y="836"/>
                    <a:pt x="623" y="758"/>
                    <a:pt x="684" y="772"/>
                  </a:cubicBezTo>
                  <a:cubicBezTo>
                    <a:pt x="712" y="789"/>
                    <a:pt x="743" y="804"/>
                    <a:pt x="773" y="819"/>
                  </a:cubicBezTo>
                  <a:cubicBezTo>
                    <a:pt x="790" y="820"/>
                    <a:pt x="803" y="894"/>
                    <a:pt x="813" y="860"/>
                  </a:cubicBezTo>
                  <a:cubicBezTo>
                    <a:pt x="818" y="838"/>
                    <a:pt x="776" y="754"/>
                    <a:pt x="771" y="733"/>
                  </a:cubicBezTo>
                  <a:cubicBezTo>
                    <a:pt x="755" y="693"/>
                    <a:pt x="743" y="644"/>
                    <a:pt x="704" y="589"/>
                  </a:cubicBezTo>
                  <a:cubicBezTo>
                    <a:pt x="682" y="549"/>
                    <a:pt x="641" y="478"/>
                    <a:pt x="605" y="420"/>
                  </a:cubicBezTo>
                  <a:cubicBezTo>
                    <a:pt x="579" y="393"/>
                    <a:pt x="504" y="294"/>
                    <a:pt x="475" y="270"/>
                  </a:cubicBezTo>
                  <a:cubicBezTo>
                    <a:pt x="434" y="225"/>
                    <a:pt x="402" y="188"/>
                    <a:pt x="360" y="150"/>
                  </a:cubicBezTo>
                  <a:cubicBezTo>
                    <a:pt x="318" y="112"/>
                    <a:pt x="256" y="68"/>
                    <a:pt x="221" y="44"/>
                  </a:cubicBezTo>
                  <a:cubicBezTo>
                    <a:pt x="166" y="0"/>
                    <a:pt x="171" y="6"/>
                    <a:pt x="147" y="5"/>
                  </a:cubicBezTo>
                  <a:close/>
                </a:path>
              </a:pathLst>
            </a:custGeom>
            <a:gradFill rotWithShape="1">
              <a:gsLst>
                <a:gs pos="0">
                  <a:srgbClr val="FF3300"/>
                </a:gs>
                <a:gs pos="100000">
                  <a:srgbClr val="761800"/>
                </a:gs>
              </a:gsLst>
              <a:lin ang="5400000" scaled="1"/>
            </a:gradFill>
            <a:ln w="9525">
              <a:solidFill>
                <a:schemeClr val="tx1"/>
              </a:solidFill>
              <a:round/>
              <a:headEnd/>
              <a:tailEnd/>
            </a:ln>
          </p:spPr>
          <p:txBody>
            <a:bodyPr/>
            <a:lstStyle/>
            <a:p>
              <a:pPr eaLnBrk="0" hangingPunct="0"/>
              <a:endParaRPr lang="en-US" sz="2400">
                <a:solidFill>
                  <a:srgbClr val="000000"/>
                </a:solidFill>
                <a:latin typeface="Arial" charset="0"/>
              </a:endParaRPr>
            </a:p>
          </p:txBody>
        </p:sp>
        <p:sp>
          <p:nvSpPr>
            <p:cNvPr id="223243" name="Text Box 9"/>
            <p:cNvSpPr txBox="1">
              <a:spLocks noChangeArrowheads="1"/>
            </p:cNvSpPr>
            <p:nvPr/>
          </p:nvSpPr>
          <p:spPr bwMode="auto">
            <a:xfrm rot="2895475">
              <a:off x="3121" y="1154"/>
              <a:ext cx="792"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2000" b="1">
                  <a:solidFill>
                    <a:srgbClr val="FFFFFF"/>
                  </a:solidFill>
                </a:rPr>
                <a:t>risorse</a:t>
              </a:r>
              <a:endParaRPr lang="en-US" sz="2000" b="1">
                <a:solidFill>
                  <a:srgbClr val="FFFFFF"/>
                </a:solidFill>
              </a:endParaRPr>
            </a:p>
          </p:txBody>
        </p:sp>
      </p:grpSp>
      <p:sp>
        <p:nvSpPr>
          <p:cNvPr id="14" name="Text Box 6"/>
          <p:cNvSpPr txBox="1">
            <a:spLocks noChangeArrowheads="1"/>
          </p:cNvSpPr>
          <p:nvPr/>
        </p:nvSpPr>
        <p:spPr bwMode="auto">
          <a:xfrm>
            <a:off x="2771800" y="1331045"/>
            <a:ext cx="6372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it-IT" sz="2800" dirty="0" smtClean="0">
                <a:solidFill>
                  <a:srgbClr val="000000"/>
                </a:solidFill>
                <a:latin typeface="Calibri"/>
                <a:cs typeface="Calibri"/>
              </a:rPr>
              <a:t>L’unica risorsa proveniente dall’esterno </a:t>
            </a:r>
          </a:p>
          <a:p>
            <a:pPr>
              <a:defRPr/>
            </a:pPr>
            <a:r>
              <a:rPr lang="it-IT" sz="2800" dirty="0" smtClean="0">
                <a:solidFill>
                  <a:srgbClr val="000000"/>
                </a:solidFill>
                <a:latin typeface="Calibri"/>
                <a:cs typeface="Calibri"/>
              </a:rPr>
              <a:t>su cui possiamo contare è la </a:t>
            </a:r>
            <a:r>
              <a:rPr lang="it-IT" sz="2800" dirty="0" smtClean="0">
                <a:solidFill>
                  <a:srgbClr val="FF0000"/>
                </a:solidFill>
                <a:latin typeface="Calibri"/>
                <a:cs typeface="Calibri"/>
              </a:rPr>
              <a:t>luce del sole</a:t>
            </a:r>
            <a:endParaRPr lang="it-IT" sz="2800" dirty="0">
              <a:solidFill>
                <a:srgbClr val="FF0000"/>
              </a:solidFill>
              <a:latin typeface="Calibri"/>
              <a:cs typeface="Calibri"/>
            </a:endParaRPr>
          </a:p>
        </p:txBody>
      </p:sp>
      <p:sp>
        <p:nvSpPr>
          <p:cNvPr id="15" name="Text Box 6"/>
          <p:cNvSpPr txBox="1">
            <a:spLocks noChangeArrowheads="1"/>
          </p:cNvSpPr>
          <p:nvPr/>
        </p:nvSpPr>
        <p:spPr bwMode="auto">
          <a:xfrm>
            <a:off x="2915816" y="2564904"/>
            <a:ext cx="596237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it-IT" sz="2800" dirty="0" smtClean="0">
                <a:solidFill>
                  <a:srgbClr val="000000"/>
                </a:solidFill>
                <a:latin typeface="Calibri"/>
                <a:cs typeface="Calibri"/>
              </a:rPr>
              <a:t>Tutte le altre risorse dobbiamo trovarle qui sul nostro pianeta, la </a:t>
            </a:r>
            <a:r>
              <a:rPr lang="it-IT" sz="2800" dirty="0" smtClean="0">
                <a:solidFill>
                  <a:srgbClr val="FF0000"/>
                </a:solidFill>
                <a:latin typeface="Calibri"/>
                <a:cs typeface="Calibri"/>
              </a:rPr>
              <a:t>Terra</a:t>
            </a:r>
            <a:endParaRPr lang="it-IT" sz="2800" dirty="0">
              <a:solidFill>
                <a:srgbClr val="FF0000"/>
              </a:solidFill>
              <a:latin typeface="Calibri"/>
              <a:cs typeface="Calibri"/>
            </a:endParaRPr>
          </a:p>
        </p:txBody>
      </p:sp>
      <p:sp>
        <p:nvSpPr>
          <p:cNvPr id="17" name="Text Box 6"/>
          <p:cNvSpPr txBox="1">
            <a:spLocks noChangeArrowheads="1"/>
          </p:cNvSpPr>
          <p:nvPr/>
        </p:nvSpPr>
        <p:spPr bwMode="auto">
          <a:xfrm>
            <a:off x="2915816" y="3789040"/>
            <a:ext cx="59623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it-IT" sz="2800" dirty="0" smtClean="0">
                <a:solidFill>
                  <a:srgbClr val="000000"/>
                </a:solidFill>
                <a:latin typeface="Calibri"/>
                <a:cs typeface="Calibri"/>
              </a:rPr>
              <a:t>La </a:t>
            </a:r>
            <a:r>
              <a:rPr lang="it-IT" sz="2800" dirty="0" smtClean="0">
                <a:solidFill>
                  <a:srgbClr val="FF0000"/>
                </a:solidFill>
                <a:latin typeface="Calibri"/>
                <a:cs typeface="Calibri"/>
              </a:rPr>
              <a:t>Terra </a:t>
            </a:r>
            <a:r>
              <a:rPr lang="it-IT" sz="2800" dirty="0" smtClean="0">
                <a:solidFill>
                  <a:srgbClr val="000000"/>
                </a:solidFill>
                <a:latin typeface="Calibri"/>
                <a:cs typeface="Calibri"/>
              </a:rPr>
              <a:t>ha dimensioni “finite”</a:t>
            </a:r>
            <a:endParaRPr lang="it-IT" sz="2800" dirty="0">
              <a:solidFill>
                <a:srgbClr val="000000"/>
              </a:solidFill>
              <a:latin typeface="Calibri"/>
              <a:cs typeface="Calibri"/>
            </a:endParaRPr>
          </a:p>
        </p:txBody>
      </p:sp>
      <p:sp>
        <p:nvSpPr>
          <p:cNvPr id="19" name="Text Box 6"/>
          <p:cNvSpPr txBox="1">
            <a:spLocks noChangeArrowheads="1"/>
          </p:cNvSpPr>
          <p:nvPr/>
        </p:nvSpPr>
        <p:spPr bwMode="auto">
          <a:xfrm>
            <a:off x="2771800" y="4633972"/>
            <a:ext cx="5544616" cy="523220"/>
          </a:xfrm>
          <a:prstGeom prst="rect">
            <a:avLst/>
          </a:prstGeom>
          <a:noFill/>
          <a:ln w="57150"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it-IT" sz="2800" dirty="0">
                <a:latin typeface="Calibri"/>
                <a:cs typeface="Calibri"/>
              </a:rPr>
              <a:t>Le risorse </a:t>
            </a:r>
            <a:r>
              <a:rPr lang="it-IT" sz="2800" dirty="0" smtClean="0">
                <a:latin typeface="Calibri"/>
                <a:cs typeface="Calibri"/>
              </a:rPr>
              <a:t>della Terra sono</a:t>
            </a:r>
            <a:r>
              <a:rPr lang="it-IT" sz="2800" dirty="0">
                <a:latin typeface="Calibri"/>
                <a:cs typeface="Calibri"/>
              </a:rPr>
              <a:t> </a:t>
            </a:r>
            <a:r>
              <a:rPr lang="it-IT" sz="2800" dirty="0">
                <a:solidFill>
                  <a:srgbClr val="0000FF"/>
                </a:solidFill>
                <a:latin typeface="Calibri"/>
                <a:cs typeface="Calibri"/>
              </a:rPr>
              <a:t>limitate </a:t>
            </a:r>
          </a:p>
        </p:txBody>
      </p:sp>
      <p:sp>
        <p:nvSpPr>
          <p:cNvPr id="12" name="Rectangle 5"/>
          <p:cNvSpPr>
            <a:spLocks noChangeArrowheads="1"/>
          </p:cNvSpPr>
          <p:nvPr/>
        </p:nvSpPr>
        <p:spPr bwMode="auto">
          <a:xfrm>
            <a:off x="0" y="5661248"/>
            <a:ext cx="9144000" cy="1200328"/>
          </a:xfrm>
          <a:prstGeom prst="rect">
            <a:avLst/>
          </a:prstGeom>
          <a:solidFill>
            <a:srgbClr val="89BCFF"/>
          </a:solidFill>
          <a:ln>
            <a:noFill/>
          </a:ln>
          <a:extLst/>
        </p:spPr>
        <p:txBody>
          <a:bodyPr wrap="square">
            <a:spAutoFit/>
          </a:bodyPr>
          <a:lstStyle/>
          <a:p>
            <a:pPr eaLnBrk="0" hangingPunct="0"/>
            <a:r>
              <a:rPr lang="it-IT" sz="2400" dirty="0" smtClean="0">
                <a:solidFill>
                  <a:srgbClr val="000000"/>
                </a:solidFill>
                <a:latin typeface="Calibri"/>
                <a:cs typeface="Calibri"/>
              </a:rPr>
              <a:t>L’idea di una crescita infinita, che tanto entusiasma gli economisti, è basata sul falso </a:t>
            </a:r>
            <a:r>
              <a:rPr lang="it-IT" sz="2400" dirty="0">
                <a:solidFill>
                  <a:srgbClr val="000000"/>
                </a:solidFill>
                <a:latin typeface="Calibri"/>
                <a:cs typeface="Calibri"/>
              </a:rPr>
              <a:t>presupposto che </a:t>
            </a:r>
            <a:r>
              <a:rPr lang="it-IT" sz="2400" dirty="0" smtClean="0">
                <a:solidFill>
                  <a:srgbClr val="000000"/>
                </a:solidFill>
                <a:latin typeface="Calibri"/>
                <a:cs typeface="Calibri"/>
              </a:rPr>
              <a:t>esiste </a:t>
            </a:r>
            <a:r>
              <a:rPr lang="it-IT" sz="2400" dirty="0">
                <a:solidFill>
                  <a:srgbClr val="000000"/>
                </a:solidFill>
                <a:latin typeface="Calibri"/>
                <a:cs typeface="Calibri"/>
              </a:rPr>
              <a:t>una quantità illimitata di </a:t>
            </a:r>
            <a:r>
              <a:rPr lang="it-IT" sz="2400" dirty="0" smtClean="0">
                <a:solidFill>
                  <a:srgbClr val="000000"/>
                </a:solidFill>
                <a:latin typeface="Calibri"/>
                <a:cs typeface="Calibri"/>
              </a:rPr>
              <a:t>risorse (</a:t>
            </a:r>
            <a:r>
              <a:rPr lang="it-IT" sz="2400" dirty="0">
                <a:solidFill>
                  <a:srgbClr val="000000"/>
                </a:solidFill>
                <a:latin typeface="Calibri"/>
                <a:cs typeface="Calibri"/>
              </a:rPr>
              <a:t>Enciclica Laudato si’</a:t>
            </a:r>
            <a:r>
              <a:rPr lang="it-IT" sz="2400" dirty="0" smtClean="0">
                <a:solidFill>
                  <a:srgbClr val="000000"/>
                </a:solidFill>
                <a:latin typeface="Calibri"/>
                <a:cs typeface="Calibri"/>
              </a:rPr>
              <a:t>, papa Francesco)</a:t>
            </a:r>
            <a:endParaRPr lang="it-IT" sz="2400" dirty="0">
              <a:solidFill>
                <a:srgbClr val="000000"/>
              </a:solidFill>
              <a:latin typeface="Calibri"/>
              <a:cs typeface="Calibri"/>
            </a:endParaRPr>
          </a:p>
        </p:txBody>
      </p:sp>
    </p:spTree>
    <p:extLst>
      <p:ext uri="{BB962C8B-B14F-4D97-AF65-F5344CB8AC3E}">
        <p14:creationId xmlns:p14="http://schemas.microsoft.com/office/powerpoint/2010/main" val="2578312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537350"/>
                                        </p:tgtEl>
                                        <p:attrNameLst>
                                          <p:attrName>style.visibility</p:attrName>
                                        </p:attrNameLst>
                                      </p:cBhvr>
                                      <p:to>
                                        <p:strVal val="visible"/>
                                      </p:to>
                                    </p:set>
                                    <p:animEffect transition="in" filter="dissolve">
                                      <p:cBhvr>
                                        <p:cTn id="11" dur="500"/>
                                        <p:tgtEl>
                                          <p:spTgt spid="453735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7350" grpId="0"/>
      <p:bldP spid="14" grpId="0"/>
      <p:bldP spid="15" grpId="0"/>
      <p:bldP spid="17" grpId="0"/>
      <p:bldP spid="1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7348" name="Text Box 4"/>
          <p:cNvSpPr txBox="1">
            <a:spLocks noChangeArrowheads="1"/>
          </p:cNvSpPr>
          <p:nvPr/>
        </p:nvSpPr>
        <p:spPr bwMode="auto">
          <a:xfrm>
            <a:off x="359023" y="1556792"/>
            <a:ext cx="87849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endParaRPr lang="it-IT" sz="2800" b="1" dirty="0">
              <a:solidFill>
                <a:srgbClr val="3333CC"/>
              </a:solidFill>
              <a:latin typeface="Comic Sans MS" charset="0"/>
            </a:endParaRPr>
          </a:p>
        </p:txBody>
      </p:sp>
      <p:sp>
        <p:nvSpPr>
          <p:cNvPr id="4537350" name="Text Box 6"/>
          <p:cNvSpPr txBox="1">
            <a:spLocks noChangeArrowheads="1"/>
          </p:cNvSpPr>
          <p:nvPr/>
        </p:nvSpPr>
        <p:spPr bwMode="auto">
          <a:xfrm>
            <a:off x="251520" y="395952"/>
            <a:ext cx="87630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it-IT" sz="3200" dirty="0" smtClean="0">
                <a:solidFill>
                  <a:srgbClr val="FF0000"/>
                </a:solidFill>
                <a:latin typeface="Arial"/>
                <a:cs typeface="Arial"/>
              </a:rPr>
              <a:t>Problema rifiuti</a:t>
            </a:r>
            <a:endParaRPr lang="it-IT" sz="3200" dirty="0">
              <a:solidFill>
                <a:srgbClr val="FF0000"/>
              </a:solidFill>
              <a:latin typeface="Arial"/>
              <a:cs typeface="Arial"/>
            </a:endParaRPr>
          </a:p>
        </p:txBody>
      </p:sp>
      <p:pic>
        <p:nvPicPr>
          <p:cNvPr id="5" name="Picture 2" descr="pla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627" y="1447800"/>
            <a:ext cx="4320555" cy="342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8"/>
          <p:cNvSpPr>
            <a:spLocks/>
          </p:cNvSpPr>
          <p:nvPr/>
        </p:nvSpPr>
        <p:spPr bwMode="auto">
          <a:xfrm rot="20745797">
            <a:off x="1821610" y="1502787"/>
            <a:ext cx="1233578" cy="1334972"/>
          </a:xfrm>
          <a:custGeom>
            <a:avLst/>
            <a:gdLst>
              <a:gd name="T0" fmla="*/ 147 w 818"/>
              <a:gd name="T1" fmla="*/ 5 h 894"/>
              <a:gd name="T2" fmla="*/ 79 w 818"/>
              <a:gd name="T3" fmla="*/ 60 h 894"/>
              <a:gd name="T4" fmla="*/ 39 w 818"/>
              <a:gd name="T5" fmla="*/ 81 h 894"/>
              <a:gd name="T6" fmla="*/ 1 w 818"/>
              <a:gd name="T7" fmla="*/ 134 h 894"/>
              <a:gd name="T8" fmla="*/ 20 w 818"/>
              <a:gd name="T9" fmla="*/ 205 h 894"/>
              <a:gd name="T10" fmla="*/ 50 w 818"/>
              <a:gd name="T11" fmla="*/ 249 h 894"/>
              <a:gd name="T12" fmla="*/ 69 w 818"/>
              <a:gd name="T13" fmla="*/ 380 h 894"/>
              <a:gd name="T14" fmla="*/ 113 w 818"/>
              <a:gd name="T15" fmla="*/ 465 h 894"/>
              <a:gd name="T16" fmla="*/ 211 w 818"/>
              <a:gd name="T17" fmla="*/ 500 h 894"/>
              <a:gd name="T18" fmla="*/ 306 w 818"/>
              <a:gd name="T19" fmla="*/ 628 h 894"/>
              <a:gd name="T20" fmla="*/ 348 w 818"/>
              <a:gd name="T21" fmla="*/ 628 h 894"/>
              <a:gd name="T22" fmla="*/ 399 w 818"/>
              <a:gd name="T23" fmla="*/ 628 h 894"/>
              <a:gd name="T24" fmla="*/ 504 w 818"/>
              <a:gd name="T25" fmla="*/ 804 h 894"/>
              <a:gd name="T26" fmla="*/ 684 w 818"/>
              <a:gd name="T27" fmla="*/ 772 h 894"/>
              <a:gd name="T28" fmla="*/ 773 w 818"/>
              <a:gd name="T29" fmla="*/ 819 h 894"/>
              <a:gd name="T30" fmla="*/ 813 w 818"/>
              <a:gd name="T31" fmla="*/ 860 h 894"/>
              <a:gd name="T32" fmla="*/ 771 w 818"/>
              <a:gd name="T33" fmla="*/ 733 h 894"/>
              <a:gd name="T34" fmla="*/ 704 w 818"/>
              <a:gd name="T35" fmla="*/ 589 h 894"/>
              <a:gd name="T36" fmla="*/ 605 w 818"/>
              <a:gd name="T37" fmla="*/ 420 h 894"/>
              <a:gd name="T38" fmla="*/ 475 w 818"/>
              <a:gd name="T39" fmla="*/ 270 h 894"/>
              <a:gd name="T40" fmla="*/ 360 w 818"/>
              <a:gd name="T41" fmla="*/ 150 h 894"/>
              <a:gd name="T42" fmla="*/ 221 w 818"/>
              <a:gd name="T43" fmla="*/ 44 h 894"/>
              <a:gd name="T44" fmla="*/ 147 w 818"/>
              <a:gd name="T45" fmla="*/ 5 h 8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8"/>
              <a:gd name="T70" fmla="*/ 0 h 894"/>
              <a:gd name="T71" fmla="*/ 818 w 818"/>
              <a:gd name="T72" fmla="*/ 894 h 8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8" h="894">
                <a:moveTo>
                  <a:pt x="147" y="5"/>
                </a:moveTo>
                <a:cubicBezTo>
                  <a:pt x="123" y="35"/>
                  <a:pt x="125" y="37"/>
                  <a:pt x="79" y="60"/>
                </a:cubicBezTo>
                <a:cubicBezTo>
                  <a:pt x="65" y="67"/>
                  <a:pt x="39" y="81"/>
                  <a:pt x="39" y="81"/>
                </a:cubicBezTo>
                <a:cubicBezTo>
                  <a:pt x="24" y="98"/>
                  <a:pt x="15" y="117"/>
                  <a:pt x="1" y="134"/>
                </a:cubicBezTo>
                <a:cubicBezTo>
                  <a:pt x="2" y="174"/>
                  <a:pt x="0" y="179"/>
                  <a:pt x="20" y="205"/>
                </a:cubicBezTo>
                <a:cubicBezTo>
                  <a:pt x="29" y="219"/>
                  <a:pt x="50" y="249"/>
                  <a:pt x="50" y="249"/>
                </a:cubicBezTo>
                <a:cubicBezTo>
                  <a:pt x="53" y="276"/>
                  <a:pt x="105" y="304"/>
                  <a:pt x="69" y="380"/>
                </a:cubicBezTo>
                <a:cubicBezTo>
                  <a:pt x="75" y="427"/>
                  <a:pt x="76" y="432"/>
                  <a:pt x="113" y="465"/>
                </a:cubicBezTo>
                <a:cubicBezTo>
                  <a:pt x="140" y="488"/>
                  <a:pt x="180" y="491"/>
                  <a:pt x="211" y="500"/>
                </a:cubicBezTo>
                <a:cubicBezTo>
                  <a:pt x="242" y="546"/>
                  <a:pt x="256" y="600"/>
                  <a:pt x="306" y="628"/>
                </a:cubicBezTo>
                <a:cubicBezTo>
                  <a:pt x="319" y="627"/>
                  <a:pt x="335" y="632"/>
                  <a:pt x="348" y="628"/>
                </a:cubicBezTo>
                <a:cubicBezTo>
                  <a:pt x="355" y="625"/>
                  <a:pt x="392" y="628"/>
                  <a:pt x="399" y="628"/>
                </a:cubicBezTo>
                <a:cubicBezTo>
                  <a:pt x="478" y="623"/>
                  <a:pt x="450" y="767"/>
                  <a:pt x="504" y="804"/>
                </a:cubicBezTo>
                <a:cubicBezTo>
                  <a:pt x="555" y="836"/>
                  <a:pt x="623" y="758"/>
                  <a:pt x="684" y="772"/>
                </a:cubicBezTo>
                <a:cubicBezTo>
                  <a:pt x="712" y="789"/>
                  <a:pt x="743" y="804"/>
                  <a:pt x="773" y="819"/>
                </a:cubicBezTo>
                <a:cubicBezTo>
                  <a:pt x="790" y="820"/>
                  <a:pt x="803" y="894"/>
                  <a:pt x="813" y="860"/>
                </a:cubicBezTo>
                <a:cubicBezTo>
                  <a:pt x="818" y="838"/>
                  <a:pt x="776" y="754"/>
                  <a:pt x="771" y="733"/>
                </a:cubicBezTo>
                <a:cubicBezTo>
                  <a:pt x="755" y="693"/>
                  <a:pt x="743" y="644"/>
                  <a:pt x="704" y="589"/>
                </a:cubicBezTo>
                <a:cubicBezTo>
                  <a:pt x="682" y="549"/>
                  <a:pt x="641" y="478"/>
                  <a:pt x="605" y="420"/>
                </a:cubicBezTo>
                <a:cubicBezTo>
                  <a:pt x="579" y="393"/>
                  <a:pt x="504" y="294"/>
                  <a:pt x="475" y="270"/>
                </a:cubicBezTo>
                <a:cubicBezTo>
                  <a:pt x="434" y="225"/>
                  <a:pt x="402" y="188"/>
                  <a:pt x="360" y="150"/>
                </a:cubicBezTo>
                <a:cubicBezTo>
                  <a:pt x="318" y="112"/>
                  <a:pt x="256" y="68"/>
                  <a:pt x="221" y="44"/>
                </a:cubicBezTo>
                <a:cubicBezTo>
                  <a:pt x="166" y="0"/>
                  <a:pt x="171" y="6"/>
                  <a:pt x="147" y="5"/>
                </a:cubicBezTo>
                <a:close/>
              </a:path>
            </a:pathLst>
          </a:custGeom>
          <a:gradFill rotWithShape="1">
            <a:gsLst>
              <a:gs pos="0">
                <a:srgbClr val="FF3300"/>
              </a:gs>
              <a:gs pos="100000">
                <a:srgbClr val="761800"/>
              </a:gs>
            </a:gsLst>
            <a:lin ang="5400000" scaled="1"/>
          </a:gradFill>
          <a:ln w="9525">
            <a:solidFill>
              <a:schemeClr val="tx1"/>
            </a:solidFill>
            <a:round/>
            <a:headEnd/>
            <a:tailEnd/>
          </a:ln>
        </p:spPr>
        <p:txBody>
          <a:bodyPr/>
          <a:lstStyle/>
          <a:p>
            <a:endParaRPr lang="en-US" sz="1600" b="1">
              <a:solidFill>
                <a:srgbClr val="000000"/>
              </a:solidFill>
              <a:latin typeface="Comic Sans MS" charset="0"/>
            </a:endParaRPr>
          </a:p>
        </p:txBody>
      </p:sp>
      <p:grpSp>
        <p:nvGrpSpPr>
          <p:cNvPr id="2" name="Group 4"/>
          <p:cNvGrpSpPr>
            <a:grpSpLocks/>
          </p:cNvGrpSpPr>
          <p:nvPr/>
        </p:nvGrpSpPr>
        <p:grpSpPr bwMode="auto">
          <a:xfrm rot="267433">
            <a:off x="1979712" y="3932134"/>
            <a:ext cx="1224136" cy="1080120"/>
            <a:chOff x="2859" y="2976"/>
            <a:chExt cx="1005" cy="789"/>
          </a:xfrm>
        </p:grpSpPr>
        <p:sp>
          <p:nvSpPr>
            <p:cNvPr id="14" name="Freeform 5"/>
            <p:cNvSpPr>
              <a:spLocks/>
            </p:cNvSpPr>
            <p:nvPr/>
          </p:nvSpPr>
          <p:spPr bwMode="auto">
            <a:xfrm>
              <a:off x="2859" y="2976"/>
              <a:ext cx="1005" cy="789"/>
            </a:xfrm>
            <a:custGeom>
              <a:avLst/>
              <a:gdLst>
                <a:gd name="T0" fmla="*/ 0 w 1005"/>
                <a:gd name="T1" fmla="*/ 619 h 789"/>
                <a:gd name="T2" fmla="*/ 62 w 1005"/>
                <a:gd name="T3" fmla="*/ 747 h 789"/>
                <a:gd name="T4" fmla="*/ 134 w 1005"/>
                <a:gd name="T5" fmla="*/ 778 h 789"/>
                <a:gd name="T6" fmla="*/ 177 w 1005"/>
                <a:gd name="T7" fmla="*/ 789 h 789"/>
                <a:gd name="T8" fmla="*/ 389 w 1005"/>
                <a:gd name="T9" fmla="*/ 723 h 789"/>
                <a:gd name="T10" fmla="*/ 472 w 1005"/>
                <a:gd name="T11" fmla="*/ 733 h 789"/>
                <a:gd name="T12" fmla="*/ 565 w 1005"/>
                <a:gd name="T13" fmla="*/ 777 h 789"/>
                <a:gd name="T14" fmla="*/ 689 w 1005"/>
                <a:gd name="T15" fmla="*/ 764 h 789"/>
                <a:gd name="T16" fmla="*/ 768 w 1005"/>
                <a:gd name="T17" fmla="*/ 670 h 789"/>
                <a:gd name="T18" fmla="*/ 785 w 1005"/>
                <a:gd name="T19" fmla="*/ 607 h 789"/>
                <a:gd name="T20" fmla="*/ 899 w 1005"/>
                <a:gd name="T21" fmla="*/ 499 h 789"/>
                <a:gd name="T22" fmla="*/ 887 w 1005"/>
                <a:gd name="T23" fmla="*/ 402 h 789"/>
                <a:gd name="T24" fmla="*/ 1005 w 1005"/>
                <a:gd name="T25" fmla="*/ 251 h 789"/>
                <a:gd name="T26" fmla="*/ 930 w 1005"/>
                <a:gd name="T27" fmla="*/ 138 h 789"/>
                <a:gd name="T28" fmla="*/ 812 w 1005"/>
                <a:gd name="T29" fmla="*/ 0 h 789"/>
                <a:gd name="T30" fmla="*/ 740 w 1005"/>
                <a:gd name="T31" fmla="*/ 77 h 789"/>
                <a:gd name="T32" fmla="*/ 633 w 1005"/>
                <a:gd name="T33" fmla="*/ 178 h 789"/>
                <a:gd name="T34" fmla="*/ 526 w 1005"/>
                <a:gd name="T35" fmla="*/ 291 h 789"/>
                <a:gd name="T36" fmla="*/ 390 w 1005"/>
                <a:gd name="T37" fmla="*/ 386 h 789"/>
                <a:gd name="T38" fmla="*/ 146 w 1005"/>
                <a:gd name="T39" fmla="*/ 546 h 789"/>
                <a:gd name="T40" fmla="*/ 0 w 1005"/>
                <a:gd name="T41" fmla="*/ 619 h 7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5"/>
                <a:gd name="T64" fmla="*/ 0 h 789"/>
                <a:gd name="T65" fmla="*/ 1005 w 1005"/>
                <a:gd name="T66" fmla="*/ 789 h 78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5" h="789">
                  <a:moveTo>
                    <a:pt x="0" y="619"/>
                  </a:moveTo>
                  <a:cubicBezTo>
                    <a:pt x="10" y="680"/>
                    <a:pt x="3" y="712"/>
                    <a:pt x="62" y="747"/>
                  </a:cubicBezTo>
                  <a:cubicBezTo>
                    <a:pt x="125" y="783"/>
                    <a:pt x="82" y="765"/>
                    <a:pt x="134" y="778"/>
                  </a:cubicBezTo>
                  <a:cubicBezTo>
                    <a:pt x="148" y="780"/>
                    <a:pt x="177" y="789"/>
                    <a:pt x="177" y="789"/>
                  </a:cubicBezTo>
                  <a:cubicBezTo>
                    <a:pt x="283" y="775"/>
                    <a:pt x="296" y="759"/>
                    <a:pt x="389" y="723"/>
                  </a:cubicBezTo>
                  <a:cubicBezTo>
                    <a:pt x="401" y="724"/>
                    <a:pt x="452" y="721"/>
                    <a:pt x="472" y="733"/>
                  </a:cubicBezTo>
                  <a:cubicBezTo>
                    <a:pt x="509" y="753"/>
                    <a:pt x="527" y="768"/>
                    <a:pt x="565" y="777"/>
                  </a:cubicBezTo>
                  <a:cubicBezTo>
                    <a:pt x="606" y="774"/>
                    <a:pt x="648" y="769"/>
                    <a:pt x="689" y="764"/>
                  </a:cubicBezTo>
                  <a:cubicBezTo>
                    <a:pt x="726" y="758"/>
                    <a:pt x="759" y="700"/>
                    <a:pt x="768" y="670"/>
                  </a:cubicBezTo>
                  <a:cubicBezTo>
                    <a:pt x="774" y="649"/>
                    <a:pt x="767" y="620"/>
                    <a:pt x="785" y="607"/>
                  </a:cubicBezTo>
                  <a:cubicBezTo>
                    <a:pt x="832" y="573"/>
                    <a:pt x="883" y="557"/>
                    <a:pt x="899" y="499"/>
                  </a:cubicBezTo>
                  <a:cubicBezTo>
                    <a:pt x="894" y="478"/>
                    <a:pt x="872" y="426"/>
                    <a:pt x="887" y="402"/>
                  </a:cubicBezTo>
                  <a:cubicBezTo>
                    <a:pt x="924" y="345"/>
                    <a:pt x="985" y="322"/>
                    <a:pt x="1005" y="251"/>
                  </a:cubicBezTo>
                  <a:cubicBezTo>
                    <a:pt x="984" y="199"/>
                    <a:pt x="981" y="169"/>
                    <a:pt x="930" y="138"/>
                  </a:cubicBezTo>
                  <a:cubicBezTo>
                    <a:pt x="884" y="75"/>
                    <a:pt x="900" y="12"/>
                    <a:pt x="812" y="0"/>
                  </a:cubicBezTo>
                  <a:cubicBezTo>
                    <a:pt x="786" y="9"/>
                    <a:pt x="762" y="60"/>
                    <a:pt x="740" y="77"/>
                  </a:cubicBezTo>
                  <a:cubicBezTo>
                    <a:pt x="708" y="108"/>
                    <a:pt x="672" y="141"/>
                    <a:pt x="633" y="178"/>
                  </a:cubicBezTo>
                  <a:cubicBezTo>
                    <a:pt x="604" y="206"/>
                    <a:pt x="557" y="267"/>
                    <a:pt x="526" y="291"/>
                  </a:cubicBezTo>
                  <a:cubicBezTo>
                    <a:pt x="485" y="323"/>
                    <a:pt x="461" y="340"/>
                    <a:pt x="390" y="386"/>
                  </a:cubicBezTo>
                  <a:cubicBezTo>
                    <a:pt x="336" y="422"/>
                    <a:pt x="207" y="506"/>
                    <a:pt x="146" y="546"/>
                  </a:cubicBezTo>
                  <a:cubicBezTo>
                    <a:pt x="91" y="575"/>
                    <a:pt x="40" y="589"/>
                    <a:pt x="0" y="619"/>
                  </a:cubicBezTo>
                  <a:close/>
                </a:path>
              </a:pathLst>
            </a:custGeom>
            <a:gradFill rotWithShape="1">
              <a:gsLst>
                <a:gs pos="0">
                  <a:srgbClr val="CC6600"/>
                </a:gs>
                <a:gs pos="100000">
                  <a:srgbClr val="5E2F00"/>
                </a:gs>
              </a:gsLst>
              <a:lin ang="5400000" scaled="1"/>
            </a:gradFill>
            <a:ln w="9525">
              <a:solidFill>
                <a:schemeClr val="tx1"/>
              </a:solidFill>
              <a:round/>
              <a:headEnd/>
              <a:tailEnd/>
            </a:ln>
          </p:spPr>
          <p:txBody>
            <a:bodyPr/>
            <a:lstStyle/>
            <a:p>
              <a:endParaRPr lang="en-US" sz="1600" b="1">
                <a:solidFill>
                  <a:srgbClr val="000000"/>
                </a:solidFill>
                <a:latin typeface="Comic Sans MS" charset="0"/>
              </a:endParaRPr>
            </a:p>
          </p:txBody>
        </p:sp>
        <p:sp>
          <p:nvSpPr>
            <p:cNvPr id="15" name="Text Box 6"/>
            <p:cNvSpPr txBox="1">
              <a:spLocks noChangeArrowheads="1"/>
            </p:cNvSpPr>
            <p:nvPr/>
          </p:nvSpPr>
          <p:spPr bwMode="auto">
            <a:xfrm rot="19327094">
              <a:off x="3098" y="3271"/>
              <a:ext cx="678"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2000" b="1" dirty="0" smtClean="0">
                  <a:solidFill>
                    <a:srgbClr val="FFFFFF"/>
                  </a:solidFill>
                  <a:latin typeface="Arial" charset="0"/>
                </a:rPr>
                <a:t>rifiuti</a:t>
              </a:r>
              <a:endParaRPr lang="en-US" sz="2000" b="1" dirty="0">
                <a:solidFill>
                  <a:srgbClr val="FFFFFF"/>
                </a:solidFill>
                <a:latin typeface="Arial" charset="0"/>
              </a:endParaRPr>
            </a:p>
          </p:txBody>
        </p:sp>
      </p:grpSp>
      <p:sp>
        <p:nvSpPr>
          <p:cNvPr id="12" name="Text Box 6"/>
          <p:cNvSpPr txBox="1">
            <a:spLocks noChangeArrowheads="1"/>
          </p:cNvSpPr>
          <p:nvPr/>
        </p:nvSpPr>
        <p:spPr bwMode="auto">
          <a:xfrm>
            <a:off x="3707904" y="3699029"/>
            <a:ext cx="5270104" cy="523220"/>
          </a:xfrm>
          <a:prstGeom prst="rect">
            <a:avLst/>
          </a:prstGeom>
          <a:noFill/>
          <a:ln w="57150"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it-IT" sz="2800" dirty="0" smtClean="0">
                <a:solidFill>
                  <a:srgbClr val="000000"/>
                </a:solidFill>
                <a:latin typeface="Calibri"/>
                <a:cs typeface="Calibri"/>
              </a:rPr>
              <a:t>Lo spazio per i rifiuti è </a:t>
            </a:r>
            <a:r>
              <a:rPr lang="it-IT" sz="2800" dirty="0" smtClean="0">
                <a:solidFill>
                  <a:srgbClr val="0000FF"/>
                </a:solidFill>
                <a:latin typeface="Calibri"/>
                <a:cs typeface="Calibri"/>
              </a:rPr>
              <a:t>limitato</a:t>
            </a:r>
            <a:endParaRPr lang="en-US" sz="3200" dirty="0" smtClean="0">
              <a:solidFill>
                <a:srgbClr val="0000FF"/>
              </a:solidFill>
              <a:latin typeface="Calibri"/>
              <a:cs typeface="Calibri"/>
            </a:endParaRPr>
          </a:p>
        </p:txBody>
      </p:sp>
      <p:sp>
        <p:nvSpPr>
          <p:cNvPr id="13" name="Text Box 6"/>
          <p:cNvSpPr txBox="1">
            <a:spLocks noChangeArrowheads="1"/>
          </p:cNvSpPr>
          <p:nvPr/>
        </p:nvSpPr>
        <p:spPr bwMode="auto">
          <a:xfrm>
            <a:off x="3923928" y="2286000"/>
            <a:ext cx="59623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it-IT" sz="2800" dirty="0" smtClean="0">
                <a:solidFill>
                  <a:srgbClr val="000000"/>
                </a:solidFill>
                <a:latin typeface="Calibri"/>
                <a:cs typeface="Calibri"/>
              </a:rPr>
              <a:t>La Terra ha dimensioni “finite”</a:t>
            </a:r>
            <a:endParaRPr lang="it-IT" sz="2800" dirty="0">
              <a:solidFill>
                <a:srgbClr val="000000"/>
              </a:solidFill>
              <a:latin typeface="Calibri"/>
              <a:cs typeface="Calibri"/>
            </a:endParaRPr>
          </a:p>
        </p:txBody>
      </p:sp>
      <p:sp>
        <p:nvSpPr>
          <p:cNvPr id="18" name="Text Box 9"/>
          <p:cNvSpPr txBox="1">
            <a:spLocks noChangeArrowheads="1"/>
          </p:cNvSpPr>
          <p:nvPr/>
        </p:nvSpPr>
        <p:spPr bwMode="auto">
          <a:xfrm rot="2453919">
            <a:off x="1728702" y="1885864"/>
            <a:ext cx="14047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2000" b="1" dirty="0" smtClean="0">
                <a:solidFill>
                  <a:srgbClr val="FFFFFF"/>
                </a:solidFill>
              </a:rPr>
              <a:t>   risorse</a:t>
            </a:r>
            <a:endParaRPr lang="en-US" sz="2000" b="1" dirty="0">
              <a:solidFill>
                <a:srgbClr val="FFFFFF"/>
              </a:solidFill>
            </a:endParaRPr>
          </a:p>
        </p:txBody>
      </p:sp>
      <p:sp>
        <p:nvSpPr>
          <p:cNvPr id="19" name="Freeform 6"/>
          <p:cNvSpPr>
            <a:spLocks/>
          </p:cNvSpPr>
          <p:nvPr/>
        </p:nvSpPr>
        <p:spPr bwMode="auto">
          <a:xfrm rot="20247292">
            <a:off x="2510091" y="1919610"/>
            <a:ext cx="1322624" cy="2279024"/>
          </a:xfrm>
          <a:custGeom>
            <a:avLst/>
            <a:gdLst/>
            <a:ahLst/>
            <a:cxnLst>
              <a:cxn ang="0">
                <a:pos x="196" y="0"/>
              </a:cxn>
              <a:cxn ang="0">
                <a:pos x="386" y="588"/>
              </a:cxn>
              <a:cxn ang="0">
                <a:pos x="350" y="1407"/>
              </a:cxn>
              <a:cxn ang="0">
                <a:pos x="202" y="1947"/>
              </a:cxn>
              <a:cxn ang="0">
                <a:pos x="0" y="2238"/>
              </a:cxn>
            </a:cxnLst>
            <a:rect l="0" t="0" r="r" b="b"/>
            <a:pathLst>
              <a:path w="412" h="2238">
                <a:moveTo>
                  <a:pt x="196" y="0"/>
                </a:moveTo>
                <a:cubicBezTo>
                  <a:pt x="275" y="155"/>
                  <a:pt x="360" y="354"/>
                  <a:pt x="386" y="588"/>
                </a:cubicBezTo>
                <a:cubicBezTo>
                  <a:pt x="412" y="822"/>
                  <a:pt x="381" y="1181"/>
                  <a:pt x="350" y="1407"/>
                </a:cubicBezTo>
                <a:cubicBezTo>
                  <a:pt x="319" y="1633"/>
                  <a:pt x="260" y="1809"/>
                  <a:pt x="202" y="1947"/>
                </a:cubicBezTo>
                <a:cubicBezTo>
                  <a:pt x="144" y="2085"/>
                  <a:pt x="42" y="2178"/>
                  <a:pt x="0" y="2238"/>
                </a:cubicBezTo>
              </a:path>
            </a:pathLst>
          </a:custGeom>
          <a:noFill/>
          <a:ln w="19050" cmpd="sng">
            <a:solidFill>
              <a:schemeClr val="tx1"/>
            </a:solidFill>
            <a:round/>
            <a:headEnd/>
            <a:tailEnd type="stealth" w="lg" len="lg"/>
          </a:ln>
          <a:effectLst/>
        </p:spPr>
        <p:txBody>
          <a:bodyPr>
            <a:prstTxWarp prst="textNoShape">
              <a:avLst/>
            </a:prstTxWarp>
          </a:bodyPr>
          <a:lstStyle/>
          <a:p>
            <a:endParaRPr lang="en-US" sz="1600" b="1">
              <a:solidFill>
                <a:prstClr val="black"/>
              </a:solidFill>
              <a:latin typeface="Comic Sans MS" charset="0"/>
            </a:endParaRPr>
          </a:p>
        </p:txBody>
      </p:sp>
      <p:sp>
        <p:nvSpPr>
          <p:cNvPr id="20" name="Rectangle 5"/>
          <p:cNvSpPr>
            <a:spLocks noChangeArrowheads="1"/>
          </p:cNvSpPr>
          <p:nvPr/>
        </p:nvSpPr>
        <p:spPr bwMode="auto">
          <a:xfrm>
            <a:off x="-36512" y="5613048"/>
            <a:ext cx="9372600" cy="1569660"/>
          </a:xfrm>
          <a:prstGeom prst="rect">
            <a:avLst/>
          </a:prstGeom>
          <a:solidFill>
            <a:srgbClr val="89BCFF"/>
          </a:solidFill>
          <a:ln>
            <a:noFill/>
          </a:ln>
          <a:extLst/>
        </p:spPr>
        <p:txBody>
          <a:bodyPr wrap="square">
            <a:spAutoFit/>
          </a:bodyPr>
          <a:lstStyle/>
          <a:p>
            <a:r>
              <a:rPr lang="en-US" sz="2400" b="1" dirty="0" smtClean="0">
                <a:solidFill>
                  <a:prstClr val="black"/>
                </a:solidFill>
                <a:latin typeface="Calibri"/>
                <a:cs typeface="Calibri"/>
              </a:rPr>
              <a:t> </a:t>
            </a:r>
            <a:r>
              <a:rPr lang="en-US" sz="2400" dirty="0" err="1" smtClean="0">
                <a:solidFill>
                  <a:prstClr val="black"/>
                </a:solidFill>
                <a:latin typeface="Calibri"/>
                <a:cs typeface="Calibri"/>
              </a:rPr>
              <a:t>L’uomo</a:t>
            </a:r>
            <a:r>
              <a:rPr lang="en-US" sz="2400" dirty="0" smtClean="0">
                <a:solidFill>
                  <a:prstClr val="black"/>
                </a:solidFill>
                <a:latin typeface="Calibri"/>
                <a:cs typeface="Calibri"/>
              </a:rPr>
              <a:t> </a:t>
            </a:r>
            <a:r>
              <a:rPr lang="en-US" sz="2400" dirty="0" err="1" smtClean="0">
                <a:solidFill>
                  <a:prstClr val="black"/>
                </a:solidFill>
                <a:latin typeface="Calibri"/>
                <a:cs typeface="Calibri"/>
              </a:rPr>
              <a:t>pensa</a:t>
            </a:r>
            <a:r>
              <a:rPr lang="en-US" sz="2400" dirty="0" smtClean="0">
                <a:solidFill>
                  <a:prstClr val="black"/>
                </a:solidFill>
                <a:latin typeface="Calibri"/>
                <a:cs typeface="Calibri"/>
              </a:rPr>
              <a:t> di </a:t>
            </a:r>
            <a:r>
              <a:rPr lang="en-US" sz="2400" dirty="0" err="1" smtClean="0">
                <a:solidFill>
                  <a:prstClr val="black"/>
                </a:solidFill>
                <a:latin typeface="Calibri"/>
                <a:cs typeface="Calibri"/>
              </a:rPr>
              <a:t>essere</a:t>
            </a:r>
            <a:r>
              <a:rPr lang="en-US" sz="2400" dirty="0" smtClean="0">
                <a:solidFill>
                  <a:prstClr val="black"/>
                </a:solidFill>
                <a:latin typeface="Calibri"/>
                <a:cs typeface="Calibri"/>
              </a:rPr>
              <a:t> di </a:t>
            </a:r>
            <a:r>
              <a:rPr lang="en-US" sz="2400" dirty="0" err="1" smtClean="0">
                <a:solidFill>
                  <a:prstClr val="black"/>
                </a:solidFill>
                <a:latin typeface="Calibri"/>
                <a:cs typeface="Calibri"/>
              </a:rPr>
              <a:t>fronte</a:t>
            </a:r>
            <a:r>
              <a:rPr lang="en-US" sz="2400" dirty="0" smtClean="0">
                <a:solidFill>
                  <a:prstClr val="black"/>
                </a:solidFill>
                <a:latin typeface="Calibri"/>
                <a:cs typeface="Calibri"/>
              </a:rPr>
              <a:t> ad </a:t>
            </a:r>
            <a:r>
              <a:rPr lang="en-US" sz="2400" dirty="0" err="1" smtClean="0">
                <a:solidFill>
                  <a:prstClr val="black"/>
                </a:solidFill>
                <a:latin typeface="Calibri"/>
                <a:cs typeface="Calibri"/>
              </a:rPr>
              <a:t>una</a:t>
            </a:r>
            <a:r>
              <a:rPr lang="en-US" sz="2400" dirty="0" smtClean="0">
                <a:solidFill>
                  <a:prstClr val="black"/>
                </a:solidFill>
                <a:latin typeface="Calibri"/>
                <a:cs typeface="Calibri"/>
              </a:rPr>
              <a:t> </a:t>
            </a:r>
            <a:r>
              <a:rPr lang="en-US" sz="2400" dirty="0" err="1" smtClean="0">
                <a:solidFill>
                  <a:prstClr val="black"/>
                </a:solidFill>
                <a:latin typeface="Calibri"/>
                <a:cs typeface="Calibri"/>
              </a:rPr>
              <a:t>natura</a:t>
            </a:r>
            <a:r>
              <a:rPr lang="en-US" sz="2400" dirty="0" smtClean="0">
                <a:solidFill>
                  <a:prstClr val="black"/>
                </a:solidFill>
                <a:latin typeface="Calibri"/>
                <a:cs typeface="Calibri"/>
              </a:rPr>
              <a:t> </a:t>
            </a:r>
            <a:r>
              <a:rPr lang="en-US" sz="2400" dirty="0" err="1" smtClean="0">
                <a:solidFill>
                  <a:prstClr val="black"/>
                </a:solidFill>
                <a:latin typeface="Calibri"/>
                <a:cs typeface="Calibri"/>
              </a:rPr>
              <a:t>che</a:t>
            </a:r>
            <a:r>
              <a:rPr lang="en-US" sz="2400" dirty="0" smtClean="0">
                <a:solidFill>
                  <a:prstClr val="black"/>
                </a:solidFill>
                <a:latin typeface="Calibri"/>
                <a:cs typeface="Calibri"/>
              </a:rPr>
              <a:t> </a:t>
            </a:r>
            <a:r>
              <a:rPr lang="en-US" sz="2400" dirty="0" err="1" smtClean="0">
                <a:solidFill>
                  <a:prstClr val="black"/>
                </a:solidFill>
                <a:latin typeface="Calibri"/>
                <a:cs typeface="Calibri"/>
              </a:rPr>
              <a:t>può</a:t>
            </a:r>
            <a:r>
              <a:rPr lang="en-US" sz="2400" dirty="0" smtClean="0">
                <a:solidFill>
                  <a:prstClr val="black"/>
                </a:solidFill>
                <a:latin typeface="Calibri"/>
                <a:cs typeface="Calibri"/>
              </a:rPr>
              <a:t> </a:t>
            </a:r>
            <a:r>
              <a:rPr lang="en-US" sz="2400" dirty="0" err="1" smtClean="0">
                <a:solidFill>
                  <a:prstClr val="black"/>
                </a:solidFill>
                <a:latin typeface="Calibri"/>
                <a:cs typeface="Calibri"/>
              </a:rPr>
              <a:t>essere</a:t>
            </a:r>
            <a:r>
              <a:rPr lang="en-US" sz="2400" dirty="0" smtClean="0">
                <a:solidFill>
                  <a:prstClr val="black"/>
                </a:solidFill>
                <a:latin typeface="Calibri"/>
                <a:cs typeface="Calibri"/>
              </a:rPr>
              <a:t> </a:t>
            </a:r>
          </a:p>
          <a:p>
            <a:r>
              <a:rPr lang="en-US" sz="2400" dirty="0" err="1" smtClean="0">
                <a:solidFill>
                  <a:prstClr val="black"/>
                </a:solidFill>
                <a:latin typeface="Calibri"/>
                <a:cs typeface="Calibri"/>
              </a:rPr>
              <a:t>sfruttata</a:t>
            </a:r>
            <a:r>
              <a:rPr lang="en-US" sz="2400" dirty="0" smtClean="0">
                <a:solidFill>
                  <a:prstClr val="black"/>
                </a:solidFill>
                <a:latin typeface="Calibri"/>
                <a:cs typeface="Calibri"/>
              </a:rPr>
              <a:t> </a:t>
            </a:r>
            <a:r>
              <a:rPr lang="en-US" sz="2400" dirty="0" err="1" smtClean="0">
                <a:solidFill>
                  <a:prstClr val="black"/>
                </a:solidFill>
                <a:latin typeface="Calibri"/>
                <a:cs typeface="Calibri"/>
              </a:rPr>
              <a:t>senza</a:t>
            </a:r>
            <a:r>
              <a:rPr lang="en-US" sz="2400" dirty="0" smtClean="0">
                <a:solidFill>
                  <a:prstClr val="black"/>
                </a:solidFill>
                <a:latin typeface="Calibri"/>
                <a:cs typeface="Calibri"/>
              </a:rPr>
              <a:t> </a:t>
            </a:r>
            <a:r>
              <a:rPr lang="en-US" sz="2400" dirty="0" err="1" smtClean="0">
                <a:solidFill>
                  <a:prstClr val="black"/>
                </a:solidFill>
                <a:latin typeface="Calibri"/>
                <a:cs typeface="Calibri"/>
              </a:rPr>
              <a:t>problemi</a:t>
            </a:r>
            <a:r>
              <a:rPr lang="en-US" sz="2400" dirty="0" smtClean="0">
                <a:solidFill>
                  <a:prstClr val="black"/>
                </a:solidFill>
                <a:latin typeface="Calibri"/>
                <a:cs typeface="Calibri"/>
              </a:rPr>
              <a:t> </a:t>
            </a:r>
            <a:r>
              <a:rPr lang="en-US" sz="2400" dirty="0" err="1" smtClean="0">
                <a:solidFill>
                  <a:prstClr val="black"/>
                </a:solidFill>
                <a:latin typeface="Calibri"/>
                <a:cs typeface="Calibri"/>
              </a:rPr>
              <a:t>perché</a:t>
            </a:r>
            <a:r>
              <a:rPr lang="en-US" sz="2400" dirty="0" smtClean="0">
                <a:solidFill>
                  <a:prstClr val="black"/>
                </a:solidFill>
                <a:latin typeface="Calibri"/>
                <a:cs typeface="Calibri"/>
              </a:rPr>
              <a:t> </a:t>
            </a:r>
            <a:r>
              <a:rPr lang="en-US" sz="2400" dirty="0" err="1" smtClean="0">
                <a:solidFill>
                  <a:prstClr val="black"/>
                </a:solidFill>
                <a:latin typeface="Calibri"/>
                <a:cs typeface="Calibri"/>
              </a:rPr>
              <a:t>gli</a:t>
            </a:r>
            <a:r>
              <a:rPr lang="en-US" sz="2400" dirty="0" smtClean="0">
                <a:solidFill>
                  <a:prstClr val="black"/>
                </a:solidFill>
                <a:latin typeface="Calibri"/>
                <a:cs typeface="Calibri"/>
              </a:rPr>
              <a:t> </a:t>
            </a:r>
            <a:r>
              <a:rPr lang="en-US" sz="2400" dirty="0" err="1" smtClean="0">
                <a:solidFill>
                  <a:prstClr val="black"/>
                </a:solidFill>
                <a:latin typeface="Calibri"/>
                <a:cs typeface="Calibri"/>
              </a:rPr>
              <a:t>effetti</a:t>
            </a:r>
            <a:r>
              <a:rPr lang="en-US" sz="2400" dirty="0" smtClean="0">
                <a:solidFill>
                  <a:prstClr val="black"/>
                </a:solidFill>
                <a:latin typeface="Calibri"/>
                <a:cs typeface="Calibri"/>
              </a:rPr>
              <a:t> </a:t>
            </a:r>
            <a:r>
              <a:rPr lang="en-US" sz="2400" dirty="0" err="1" smtClean="0">
                <a:solidFill>
                  <a:prstClr val="black"/>
                </a:solidFill>
                <a:latin typeface="Calibri"/>
                <a:cs typeface="Calibri"/>
              </a:rPr>
              <a:t>negativi</a:t>
            </a:r>
            <a:r>
              <a:rPr lang="en-US" sz="2400" dirty="0" smtClean="0">
                <a:solidFill>
                  <a:prstClr val="black"/>
                </a:solidFill>
                <a:latin typeface="Calibri"/>
                <a:cs typeface="Calibri"/>
              </a:rPr>
              <a:t> </a:t>
            </a:r>
            <a:r>
              <a:rPr lang="en-US" sz="2400" dirty="0" err="1" smtClean="0">
                <a:solidFill>
                  <a:prstClr val="black"/>
                </a:solidFill>
                <a:latin typeface="Calibri"/>
                <a:cs typeface="Calibri"/>
              </a:rPr>
              <a:t>dello</a:t>
            </a:r>
            <a:r>
              <a:rPr lang="en-US" sz="2400" dirty="0" smtClean="0">
                <a:solidFill>
                  <a:prstClr val="black"/>
                </a:solidFill>
                <a:latin typeface="Calibri"/>
                <a:cs typeface="Calibri"/>
              </a:rPr>
              <a:t> </a:t>
            </a:r>
            <a:r>
              <a:rPr lang="en-US" sz="2400" dirty="0" err="1" smtClean="0">
                <a:solidFill>
                  <a:prstClr val="black"/>
                </a:solidFill>
                <a:latin typeface="Calibri"/>
                <a:cs typeface="Calibri"/>
              </a:rPr>
              <a:t>sfruttamento</a:t>
            </a:r>
            <a:r>
              <a:rPr lang="en-US" sz="2400" dirty="0" smtClean="0">
                <a:solidFill>
                  <a:prstClr val="black"/>
                </a:solidFill>
                <a:latin typeface="Calibri"/>
                <a:cs typeface="Calibri"/>
              </a:rPr>
              <a:t> </a:t>
            </a:r>
            <a:r>
              <a:rPr lang="en-US" sz="2400" dirty="0" err="1" smtClean="0">
                <a:solidFill>
                  <a:prstClr val="black"/>
                </a:solidFill>
                <a:latin typeface="Calibri"/>
                <a:cs typeface="Calibri"/>
              </a:rPr>
              <a:t>possono</a:t>
            </a:r>
            <a:r>
              <a:rPr lang="en-US" sz="2400" dirty="0" smtClean="0">
                <a:solidFill>
                  <a:prstClr val="black"/>
                </a:solidFill>
                <a:latin typeface="Calibri"/>
                <a:cs typeface="Calibri"/>
              </a:rPr>
              <a:t> </a:t>
            </a:r>
            <a:r>
              <a:rPr lang="en-US" sz="2400" dirty="0" err="1" smtClean="0">
                <a:solidFill>
                  <a:prstClr val="black"/>
                </a:solidFill>
                <a:latin typeface="Calibri"/>
                <a:cs typeface="Calibri"/>
              </a:rPr>
              <a:t>essere</a:t>
            </a:r>
            <a:r>
              <a:rPr lang="en-US" sz="2400" dirty="0" smtClean="0">
                <a:solidFill>
                  <a:prstClr val="black"/>
                </a:solidFill>
                <a:latin typeface="Calibri"/>
                <a:cs typeface="Calibri"/>
              </a:rPr>
              <a:t>  </a:t>
            </a:r>
            <a:r>
              <a:rPr lang="en-US" sz="2400" dirty="0" err="1" smtClean="0">
                <a:solidFill>
                  <a:prstClr val="black"/>
                </a:solidFill>
                <a:latin typeface="Calibri"/>
                <a:cs typeface="Calibri"/>
              </a:rPr>
              <a:t>eliminati</a:t>
            </a:r>
            <a:r>
              <a:rPr lang="en-US" sz="2400" dirty="0" smtClean="0">
                <a:solidFill>
                  <a:prstClr val="black"/>
                </a:solidFill>
                <a:latin typeface="Calibri"/>
                <a:cs typeface="Calibri"/>
              </a:rPr>
              <a:t> </a:t>
            </a:r>
            <a:r>
              <a:rPr lang="en-US" sz="2400" dirty="0" smtClean="0">
                <a:solidFill>
                  <a:srgbClr val="000000"/>
                </a:solidFill>
                <a:latin typeface="Calibri"/>
                <a:cs typeface="Calibri"/>
              </a:rPr>
              <a:t>(</a:t>
            </a:r>
            <a:r>
              <a:rPr lang="it-IT" sz="2400" dirty="0">
                <a:solidFill>
                  <a:srgbClr val="000000"/>
                </a:solidFill>
                <a:latin typeface="Calibri"/>
                <a:cs typeface="Calibri"/>
              </a:rPr>
              <a:t>Enciclica Laudato si’, papa Francesco).</a:t>
            </a:r>
          </a:p>
          <a:p>
            <a:r>
              <a:rPr lang="en-US" sz="2400" dirty="0" smtClean="0">
                <a:solidFill>
                  <a:srgbClr val="000000"/>
                </a:solidFill>
                <a:latin typeface="Calibri"/>
                <a:cs typeface="Calibri"/>
              </a:rPr>
              <a:t>. </a:t>
            </a:r>
            <a:endParaRPr lang="en-US" sz="2400" dirty="0">
              <a:solidFill>
                <a:srgbClr val="000000"/>
              </a:solidFill>
              <a:latin typeface="Calibri"/>
              <a:cs typeface="Calibri"/>
            </a:endParaRPr>
          </a:p>
        </p:txBody>
      </p:sp>
    </p:spTree>
    <p:extLst>
      <p:ext uri="{BB962C8B-B14F-4D97-AF65-F5344CB8AC3E}">
        <p14:creationId xmlns:p14="http://schemas.microsoft.com/office/powerpoint/2010/main" val="36495685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37350"/>
                                        </p:tgtEl>
                                        <p:attrNameLst>
                                          <p:attrName>style.visibility</p:attrName>
                                        </p:attrNameLst>
                                      </p:cBhvr>
                                      <p:to>
                                        <p:strVal val="visible"/>
                                      </p:to>
                                    </p:set>
                                    <p:animEffect transition="in" filter="dissolve">
                                      <p:cBhvr>
                                        <p:cTn id="7" dur="500"/>
                                        <p:tgtEl>
                                          <p:spTgt spid="45373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dissolv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7350" grpId="0"/>
      <p:bldP spid="12" grpId="0" animBg="1"/>
      <p:bldP spid="13" grpId="0"/>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3"/>
          <p:cNvSpPr>
            <a:spLocks noChangeArrowheads="1"/>
          </p:cNvSpPr>
          <p:nvPr/>
        </p:nvSpPr>
        <p:spPr bwMode="auto">
          <a:xfrm rot="-5400000">
            <a:off x="-1111250" y="3135313"/>
            <a:ext cx="2806700" cy="3683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800" smtClean="0">
                <a:solidFill>
                  <a:srgbClr val="FFFFFF"/>
                </a:solidFill>
                <a:latin typeface="Arial" charset="0"/>
                <a:ea typeface="MS PGothic" charset="0"/>
                <a:cs typeface="Arial" charset="0"/>
              </a:rPr>
              <a:t>Consumo di energia </a:t>
            </a:r>
            <a:r>
              <a:rPr lang="it-IT" sz="1800" smtClean="0">
                <a:solidFill>
                  <a:srgbClr val="000000"/>
                </a:solidFill>
                <a:latin typeface="Arial" charset="0"/>
                <a:ea typeface="MS PGothic" charset="0"/>
                <a:cs typeface="Arial" charset="0"/>
              </a:rPr>
              <a:t>     </a:t>
            </a:r>
            <a:endParaRPr lang="it-IT" sz="1800" b="1" smtClean="0">
              <a:solidFill>
                <a:srgbClr val="FF0000"/>
              </a:solidFill>
              <a:latin typeface="Arial" charset="0"/>
              <a:ea typeface="MS PGothic" charset="0"/>
              <a:cs typeface="Arial" charset="0"/>
            </a:endParaRPr>
          </a:p>
        </p:txBody>
      </p:sp>
      <p:sp>
        <p:nvSpPr>
          <p:cNvPr id="2" name="Rectangle 9"/>
          <p:cNvSpPr>
            <a:spLocks noChangeArrowheads="1"/>
          </p:cNvSpPr>
          <p:nvPr/>
        </p:nvSpPr>
        <p:spPr bwMode="auto">
          <a:xfrm>
            <a:off x="1116013" y="4964113"/>
            <a:ext cx="79216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800" smtClean="0">
                <a:solidFill>
                  <a:srgbClr val="000000"/>
                </a:solidFill>
                <a:latin typeface="Calibri" charset="0"/>
                <a:ea typeface="MS PGothic" charset="0"/>
                <a:cs typeface="Calibri" charset="0"/>
              </a:rPr>
              <a:t>legno</a:t>
            </a:r>
            <a:endParaRPr lang="it-IT" sz="1800" b="1" smtClean="0">
              <a:solidFill>
                <a:srgbClr val="FFFFFF"/>
              </a:solidFill>
              <a:latin typeface="Calibri" charset="0"/>
              <a:ea typeface="MS PGothic" charset="0"/>
              <a:cs typeface="Calibri" charset="0"/>
            </a:endParaRPr>
          </a:p>
        </p:txBody>
      </p:sp>
      <p:sp>
        <p:nvSpPr>
          <p:cNvPr id="147459" name="Rectangle 8"/>
          <p:cNvSpPr>
            <a:spLocks noChangeArrowheads="1"/>
          </p:cNvSpPr>
          <p:nvPr/>
        </p:nvSpPr>
        <p:spPr bwMode="auto">
          <a:xfrm>
            <a:off x="1222375" y="-55563"/>
            <a:ext cx="78867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400" smtClean="0">
                <a:solidFill>
                  <a:srgbClr val="333399"/>
                </a:solidFill>
                <a:latin typeface="Arial" charset="0"/>
                <a:ea typeface="MS PGothic" charset="0"/>
                <a:cs typeface="Arial" charset="0"/>
              </a:rPr>
              <a:t>Consumo di energia nella storia dell’u</a:t>
            </a:r>
            <a:r>
              <a:rPr lang="it-IT" altLang="ja-JP" sz="2400" smtClean="0">
                <a:solidFill>
                  <a:srgbClr val="333399"/>
                </a:solidFill>
                <a:latin typeface="Arial" charset="0"/>
                <a:ea typeface="MS PGothic" charset="0"/>
                <a:cs typeface="Arial" charset="0"/>
              </a:rPr>
              <a:t>omo</a:t>
            </a:r>
            <a:endParaRPr lang="it-IT" sz="2400" smtClean="0">
              <a:solidFill>
                <a:srgbClr val="FF0000"/>
              </a:solidFill>
              <a:latin typeface="Arial" charset="0"/>
              <a:ea typeface="MS PGothic" charset="0"/>
              <a:cs typeface="Arial" charset="0"/>
            </a:endParaRPr>
          </a:p>
        </p:txBody>
      </p:sp>
      <p:grpSp>
        <p:nvGrpSpPr>
          <p:cNvPr id="147460" name="Group 190"/>
          <p:cNvGrpSpPr>
            <a:grpSpLocks noChangeAspect="1"/>
          </p:cNvGrpSpPr>
          <p:nvPr/>
        </p:nvGrpSpPr>
        <p:grpSpPr bwMode="auto">
          <a:xfrm>
            <a:off x="523875" y="1557338"/>
            <a:ext cx="8329613" cy="4514850"/>
            <a:chOff x="247" y="813"/>
            <a:chExt cx="5247" cy="2844"/>
          </a:xfrm>
        </p:grpSpPr>
        <p:sp>
          <p:nvSpPr>
            <p:cNvPr id="147490" name="Line 193"/>
            <p:cNvSpPr>
              <a:spLocks noChangeShapeType="1"/>
            </p:cNvSpPr>
            <p:nvPr/>
          </p:nvSpPr>
          <p:spPr bwMode="auto">
            <a:xfrm>
              <a:off x="506" y="3383"/>
              <a:ext cx="4827" cy="1"/>
            </a:xfrm>
            <a:prstGeom prst="line">
              <a:avLst/>
            </a:prstGeom>
            <a:noFill/>
            <a:ln w="12">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491" name="Line 194"/>
            <p:cNvSpPr>
              <a:spLocks noChangeShapeType="1"/>
            </p:cNvSpPr>
            <p:nvPr/>
          </p:nvSpPr>
          <p:spPr bwMode="auto">
            <a:xfrm flipV="1">
              <a:off x="506" y="3383"/>
              <a:ext cx="1" cy="28"/>
            </a:xfrm>
            <a:prstGeom prst="line">
              <a:avLst/>
            </a:prstGeom>
            <a:noFill/>
            <a:ln w="9">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492" name="Line 195"/>
            <p:cNvSpPr>
              <a:spLocks noChangeShapeType="1"/>
            </p:cNvSpPr>
            <p:nvPr/>
          </p:nvSpPr>
          <p:spPr bwMode="auto">
            <a:xfrm flipV="1">
              <a:off x="1196" y="3383"/>
              <a:ext cx="1" cy="28"/>
            </a:xfrm>
            <a:prstGeom prst="line">
              <a:avLst/>
            </a:prstGeom>
            <a:noFill/>
            <a:ln w="9">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493" name="Line 196"/>
            <p:cNvSpPr>
              <a:spLocks noChangeShapeType="1"/>
            </p:cNvSpPr>
            <p:nvPr/>
          </p:nvSpPr>
          <p:spPr bwMode="auto">
            <a:xfrm flipV="1">
              <a:off x="1885" y="3383"/>
              <a:ext cx="1" cy="28"/>
            </a:xfrm>
            <a:prstGeom prst="line">
              <a:avLst/>
            </a:prstGeom>
            <a:noFill/>
            <a:ln w="9">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494" name="Line 197"/>
            <p:cNvSpPr>
              <a:spLocks noChangeShapeType="1"/>
            </p:cNvSpPr>
            <p:nvPr/>
          </p:nvSpPr>
          <p:spPr bwMode="auto">
            <a:xfrm flipV="1">
              <a:off x="2575" y="3383"/>
              <a:ext cx="1" cy="28"/>
            </a:xfrm>
            <a:prstGeom prst="line">
              <a:avLst/>
            </a:prstGeom>
            <a:noFill/>
            <a:ln w="9">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495" name="Line 198"/>
            <p:cNvSpPr>
              <a:spLocks noChangeShapeType="1"/>
            </p:cNvSpPr>
            <p:nvPr/>
          </p:nvSpPr>
          <p:spPr bwMode="auto">
            <a:xfrm flipV="1">
              <a:off x="3264" y="3383"/>
              <a:ext cx="1" cy="28"/>
            </a:xfrm>
            <a:prstGeom prst="line">
              <a:avLst/>
            </a:prstGeom>
            <a:noFill/>
            <a:ln w="9">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496" name="Line 199"/>
            <p:cNvSpPr>
              <a:spLocks noChangeShapeType="1"/>
            </p:cNvSpPr>
            <p:nvPr/>
          </p:nvSpPr>
          <p:spPr bwMode="auto">
            <a:xfrm flipV="1">
              <a:off x="3954" y="3383"/>
              <a:ext cx="1" cy="28"/>
            </a:xfrm>
            <a:prstGeom prst="line">
              <a:avLst/>
            </a:prstGeom>
            <a:noFill/>
            <a:ln w="9">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497" name="Line 200"/>
            <p:cNvSpPr>
              <a:spLocks noChangeShapeType="1"/>
            </p:cNvSpPr>
            <p:nvPr/>
          </p:nvSpPr>
          <p:spPr bwMode="auto">
            <a:xfrm flipV="1">
              <a:off x="4643" y="3383"/>
              <a:ext cx="1" cy="28"/>
            </a:xfrm>
            <a:prstGeom prst="line">
              <a:avLst/>
            </a:prstGeom>
            <a:noFill/>
            <a:ln w="9">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498" name="Line 201"/>
            <p:cNvSpPr>
              <a:spLocks noChangeShapeType="1"/>
            </p:cNvSpPr>
            <p:nvPr/>
          </p:nvSpPr>
          <p:spPr bwMode="auto">
            <a:xfrm flipV="1">
              <a:off x="5333" y="3383"/>
              <a:ext cx="1" cy="28"/>
            </a:xfrm>
            <a:prstGeom prst="line">
              <a:avLst/>
            </a:prstGeom>
            <a:noFill/>
            <a:ln w="9">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499" name="Rectangle 202"/>
            <p:cNvSpPr>
              <a:spLocks noChangeArrowheads="1"/>
            </p:cNvSpPr>
            <p:nvPr/>
          </p:nvSpPr>
          <p:spPr bwMode="auto">
            <a:xfrm>
              <a:off x="324" y="3484"/>
              <a:ext cx="3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800" i="1" smtClean="0">
                  <a:solidFill>
                    <a:srgbClr val="000000"/>
                  </a:solidFill>
                  <a:latin typeface="Arial" charset="0"/>
                  <a:ea typeface="MS PGothic" charset="0"/>
                  <a:cs typeface="MS PGothic" charset="0"/>
                </a:rPr>
                <a:t>-3000</a:t>
              </a:r>
              <a:endParaRPr lang="it-IT" sz="1800" baseline="30000" smtClean="0">
                <a:solidFill>
                  <a:srgbClr val="000000"/>
                </a:solidFill>
                <a:latin typeface="Arial" charset="0"/>
                <a:ea typeface="MS PGothic" charset="0"/>
                <a:cs typeface="MS PGothic" charset="0"/>
              </a:endParaRPr>
            </a:p>
          </p:txBody>
        </p:sp>
        <p:sp>
          <p:nvSpPr>
            <p:cNvPr id="147500" name="Rectangle 203"/>
            <p:cNvSpPr>
              <a:spLocks noChangeArrowheads="1"/>
            </p:cNvSpPr>
            <p:nvPr/>
          </p:nvSpPr>
          <p:spPr bwMode="auto">
            <a:xfrm>
              <a:off x="1013" y="3484"/>
              <a:ext cx="3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800" i="1" smtClean="0">
                  <a:solidFill>
                    <a:srgbClr val="000000"/>
                  </a:solidFill>
                  <a:latin typeface="Arial" charset="0"/>
                  <a:ea typeface="MS PGothic" charset="0"/>
                  <a:cs typeface="MS PGothic" charset="0"/>
                </a:rPr>
                <a:t>-2000</a:t>
              </a:r>
              <a:endParaRPr lang="it-IT" sz="1800" baseline="30000" smtClean="0">
                <a:solidFill>
                  <a:srgbClr val="000000"/>
                </a:solidFill>
                <a:latin typeface="Arial" charset="0"/>
                <a:ea typeface="MS PGothic" charset="0"/>
                <a:cs typeface="MS PGothic" charset="0"/>
              </a:endParaRPr>
            </a:p>
          </p:txBody>
        </p:sp>
        <p:sp>
          <p:nvSpPr>
            <p:cNvPr id="147501" name="Rectangle 204"/>
            <p:cNvSpPr>
              <a:spLocks noChangeArrowheads="1"/>
            </p:cNvSpPr>
            <p:nvPr/>
          </p:nvSpPr>
          <p:spPr bwMode="auto">
            <a:xfrm>
              <a:off x="1703" y="3484"/>
              <a:ext cx="3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800" i="1" smtClean="0">
                  <a:solidFill>
                    <a:srgbClr val="000000"/>
                  </a:solidFill>
                  <a:latin typeface="Arial" charset="0"/>
                  <a:ea typeface="MS PGothic" charset="0"/>
                  <a:cs typeface="MS PGothic" charset="0"/>
                </a:rPr>
                <a:t>-1000</a:t>
              </a:r>
              <a:endParaRPr lang="it-IT" sz="1800" baseline="30000" smtClean="0">
                <a:solidFill>
                  <a:srgbClr val="000000"/>
                </a:solidFill>
                <a:latin typeface="Arial" charset="0"/>
                <a:ea typeface="MS PGothic" charset="0"/>
                <a:cs typeface="MS PGothic" charset="0"/>
              </a:endParaRPr>
            </a:p>
          </p:txBody>
        </p:sp>
        <p:sp>
          <p:nvSpPr>
            <p:cNvPr id="147502" name="Rectangle 205"/>
            <p:cNvSpPr>
              <a:spLocks noChangeArrowheads="1"/>
            </p:cNvSpPr>
            <p:nvPr/>
          </p:nvSpPr>
          <p:spPr bwMode="auto">
            <a:xfrm>
              <a:off x="2535" y="3484"/>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800" i="1" smtClean="0">
                  <a:solidFill>
                    <a:srgbClr val="000000"/>
                  </a:solidFill>
                  <a:latin typeface="Arial" charset="0"/>
                  <a:ea typeface="MS PGothic" charset="0"/>
                  <a:cs typeface="MS PGothic" charset="0"/>
                </a:rPr>
                <a:t>0</a:t>
              </a:r>
              <a:endParaRPr lang="it-IT" sz="1800" baseline="30000" smtClean="0">
                <a:solidFill>
                  <a:srgbClr val="000000"/>
                </a:solidFill>
                <a:latin typeface="Arial" charset="0"/>
                <a:ea typeface="MS PGothic" charset="0"/>
                <a:cs typeface="MS PGothic" charset="0"/>
              </a:endParaRPr>
            </a:p>
          </p:txBody>
        </p:sp>
        <p:sp>
          <p:nvSpPr>
            <p:cNvPr id="147503" name="Rectangle 206"/>
            <p:cNvSpPr>
              <a:spLocks noChangeArrowheads="1"/>
            </p:cNvSpPr>
            <p:nvPr/>
          </p:nvSpPr>
          <p:spPr bwMode="auto">
            <a:xfrm>
              <a:off x="3105" y="3484"/>
              <a:ext cx="3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800" i="1" smtClean="0">
                  <a:solidFill>
                    <a:srgbClr val="000000"/>
                  </a:solidFill>
                  <a:latin typeface="Arial" charset="0"/>
                  <a:ea typeface="MS PGothic" charset="0"/>
                  <a:cs typeface="MS PGothic" charset="0"/>
                </a:rPr>
                <a:t>1000</a:t>
              </a:r>
              <a:endParaRPr lang="it-IT" sz="1800" baseline="30000" smtClean="0">
                <a:solidFill>
                  <a:srgbClr val="000000"/>
                </a:solidFill>
                <a:latin typeface="Arial" charset="0"/>
                <a:ea typeface="MS PGothic" charset="0"/>
                <a:cs typeface="MS PGothic" charset="0"/>
              </a:endParaRPr>
            </a:p>
          </p:txBody>
        </p:sp>
        <p:sp>
          <p:nvSpPr>
            <p:cNvPr id="147504" name="Rectangle 207"/>
            <p:cNvSpPr>
              <a:spLocks noChangeArrowheads="1"/>
            </p:cNvSpPr>
            <p:nvPr/>
          </p:nvSpPr>
          <p:spPr bwMode="auto">
            <a:xfrm>
              <a:off x="3838" y="3484"/>
              <a:ext cx="3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800" i="1" smtClean="0">
                  <a:solidFill>
                    <a:srgbClr val="000000"/>
                  </a:solidFill>
                  <a:latin typeface="Arial" charset="0"/>
                  <a:ea typeface="MS PGothic" charset="0"/>
                  <a:cs typeface="MS PGothic" charset="0"/>
                </a:rPr>
                <a:t>2000</a:t>
              </a:r>
              <a:endParaRPr lang="it-IT" sz="1800" baseline="30000" smtClean="0">
                <a:solidFill>
                  <a:srgbClr val="000000"/>
                </a:solidFill>
                <a:latin typeface="Arial" charset="0"/>
                <a:ea typeface="MS PGothic" charset="0"/>
                <a:cs typeface="MS PGothic" charset="0"/>
              </a:endParaRPr>
            </a:p>
          </p:txBody>
        </p:sp>
        <p:sp>
          <p:nvSpPr>
            <p:cNvPr id="147505" name="Rectangle 208"/>
            <p:cNvSpPr>
              <a:spLocks noChangeArrowheads="1"/>
            </p:cNvSpPr>
            <p:nvPr/>
          </p:nvSpPr>
          <p:spPr bwMode="auto">
            <a:xfrm>
              <a:off x="4484" y="3484"/>
              <a:ext cx="3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800" i="1" smtClean="0">
                  <a:solidFill>
                    <a:srgbClr val="000000"/>
                  </a:solidFill>
                  <a:latin typeface="Arial" charset="0"/>
                  <a:ea typeface="MS PGothic" charset="0"/>
                  <a:cs typeface="MS PGothic" charset="0"/>
                </a:rPr>
                <a:t>3000</a:t>
              </a:r>
              <a:endParaRPr lang="it-IT" sz="1800" baseline="30000" smtClean="0">
                <a:solidFill>
                  <a:srgbClr val="000000"/>
                </a:solidFill>
                <a:latin typeface="Arial" charset="0"/>
                <a:ea typeface="MS PGothic" charset="0"/>
                <a:cs typeface="MS PGothic" charset="0"/>
              </a:endParaRPr>
            </a:p>
          </p:txBody>
        </p:sp>
        <p:sp>
          <p:nvSpPr>
            <p:cNvPr id="147506" name="Rectangle 209"/>
            <p:cNvSpPr>
              <a:spLocks noChangeArrowheads="1"/>
            </p:cNvSpPr>
            <p:nvPr/>
          </p:nvSpPr>
          <p:spPr bwMode="auto">
            <a:xfrm>
              <a:off x="5174" y="3484"/>
              <a:ext cx="3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800" i="1" smtClean="0">
                  <a:solidFill>
                    <a:srgbClr val="000000"/>
                  </a:solidFill>
                  <a:latin typeface="Arial" charset="0"/>
                  <a:ea typeface="MS PGothic" charset="0"/>
                  <a:cs typeface="MS PGothic" charset="0"/>
                </a:rPr>
                <a:t>4000</a:t>
              </a:r>
              <a:endParaRPr lang="it-IT" sz="1800" baseline="30000" smtClean="0">
                <a:solidFill>
                  <a:srgbClr val="000000"/>
                </a:solidFill>
                <a:latin typeface="Arial" charset="0"/>
                <a:ea typeface="MS PGothic" charset="0"/>
                <a:cs typeface="MS PGothic" charset="0"/>
              </a:endParaRPr>
            </a:p>
          </p:txBody>
        </p:sp>
        <p:sp>
          <p:nvSpPr>
            <p:cNvPr id="147507" name="Line 210"/>
            <p:cNvSpPr>
              <a:spLocks noChangeShapeType="1"/>
            </p:cNvSpPr>
            <p:nvPr/>
          </p:nvSpPr>
          <p:spPr bwMode="auto">
            <a:xfrm flipV="1">
              <a:off x="506" y="892"/>
              <a:ext cx="1" cy="2491"/>
            </a:xfrm>
            <a:prstGeom prst="line">
              <a:avLst/>
            </a:prstGeom>
            <a:noFill/>
            <a:ln w="14">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508" name="Line 211"/>
            <p:cNvSpPr>
              <a:spLocks noChangeShapeType="1"/>
            </p:cNvSpPr>
            <p:nvPr/>
          </p:nvSpPr>
          <p:spPr bwMode="auto">
            <a:xfrm>
              <a:off x="478" y="3383"/>
              <a:ext cx="28" cy="1"/>
            </a:xfrm>
            <a:prstGeom prst="line">
              <a:avLst/>
            </a:prstGeom>
            <a:noFill/>
            <a:ln w="14">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509" name="Line 212"/>
            <p:cNvSpPr>
              <a:spLocks noChangeShapeType="1"/>
            </p:cNvSpPr>
            <p:nvPr/>
          </p:nvSpPr>
          <p:spPr bwMode="auto">
            <a:xfrm>
              <a:off x="478" y="2967"/>
              <a:ext cx="28" cy="1"/>
            </a:xfrm>
            <a:prstGeom prst="line">
              <a:avLst/>
            </a:prstGeom>
            <a:noFill/>
            <a:ln w="14">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510" name="Line 213"/>
            <p:cNvSpPr>
              <a:spLocks noChangeShapeType="1"/>
            </p:cNvSpPr>
            <p:nvPr/>
          </p:nvSpPr>
          <p:spPr bwMode="auto">
            <a:xfrm>
              <a:off x="478" y="2552"/>
              <a:ext cx="28" cy="1"/>
            </a:xfrm>
            <a:prstGeom prst="line">
              <a:avLst/>
            </a:prstGeom>
            <a:noFill/>
            <a:ln w="14">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511" name="Line 214"/>
            <p:cNvSpPr>
              <a:spLocks noChangeShapeType="1"/>
            </p:cNvSpPr>
            <p:nvPr/>
          </p:nvSpPr>
          <p:spPr bwMode="auto">
            <a:xfrm>
              <a:off x="478" y="2138"/>
              <a:ext cx="28" cy="1"/>
            </a:xfrm>
            <a:prstGeom prst="line">
              <a:avLst/>
            </a:prstGeom>
            <a:noFill/>
            <a:ln w="14">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512" name="Line 215"/>
            <p:cNvSpPr>
              <a:spLocks noChangeShapeType="1"/>
            </p:cNvSpPr>
            <p:nvPr/>
          </p:nvSpPr>
          <p:spPr bwMode="auto">
            <a:xfrm>
              <a:off x="478" y="1722"/>
              <a:ext cx="28" cy="1"/>
            </a:xfrm>
            <a:prstGeom prst="line">
              <a:avLst/>
            </a:prstGeom>
            <a:noFill/>
            <a:ln w="14">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513" name="Line 216"/>
            <p:cNvSpPr>
              <a:spLocks noChangeShapeType="1"/>
            </p:cNvSpPr>
            <p:nvPr/>
          </p:nvSpPr>
          <p:spPr bwMode="auto">
            <a:xfrm>
              <a:off x="478" y="1307"/>
              <a:ext cx="28" cy="1"/>
            </a:xfrm>
            <a:prstGeom prst="line">
              <a:avLst/>
            </a:prstGeom>
            <a:noFill/>
            <a:ln w="14">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514" name="Line 217"/>
            <p:cNvSpPr>
              <a:spLocks noChangeShapeType="1"/>
            </p:cNvSpPr>
            <p:nvPr/>
          </p:nvSpPr>
          <p:spPr bwMode="auto">
            <a:xfrm>
              <a:off x="478" y="892"/>
              <a:ext cx="28" cy="1"/>
            </a:xfrm>
            <a:prstGeom prst="line">
              <a:avLst/>
            </a:prstGeom>
            <a:noFill/>
            <a:ln w="14">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Arial" charset="0"/>
                <a:ea typeface="MS PGothic" charset="0"/>
                <a:cs typeface="MS PGothic" charset="0"/>
              </a:endParaRPr>
            </a:p>
          </p:txBody>
        </p:sp>
        <p:sp>
          <p:nvSpPr>
            <p:cNvPr id="147515" name="Rectangle 218"/>
            <p:cNvSpPr>
              <a:spLocks noChangeArrowheads="1"/>
            </p:cNvSpPr>
            <p:nvPr/>
          </p:nvSpPr>
          <p:spPr bwMode="auto">
            <a:xfrm>
              <a:off x="326" y="3303"/>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800" i="1" smtClean="0">
                  <a:solidFill>
                    <a:srgbClr val="000000"/>
                  </a:solidFill>
                  <a:latin typeface="Arial" charset="0"/>
                  <a:ea typeface="MS PGothic" charset="0"/>
                  <a:cs typeface="MS PGothic" charset="0"/>
                </a:rPr>
                <a:t>0</a:t>
              </a:r>
              <a:endParaRPr lang="it-IT" sz="1800" baseline="30000" smtClean="0">
                <a:solidFill>
                  <a:srgbClr val="000000"/>
                </a:solidFill>
                <a:latin typeface="Arial" charset="0"/>
                <a:ea typeface="MS PGothic" charset="0"/>
                <a:cs typeface="MS PGothic" charset="0"/>
              </a:endParaRPr>
            </a:p>
          </p:txBody>
        </p:sp>
        <p:sp>
          <p:nvSpPr>
            <p:cNvPr id="147516" name="Rectangle 219"/>
            <p:cNvSpPr>
              <a:spLocks noChangeArrowheads="1"/>
            </p:cNvSpPr>
            <p:nvPr/>
          </p:nvSpPr>
          <p:spPr bwMode="auto">
            <a:xfrm>
              <a:off x="247" y="288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800" i="1" smtClean="0">
                  <a:solidFill>
                    <a:srgbClr val="000000"/>
                  </a:solidFill>
                  <a:latin typeface="Arial" charset="0"/>
                  <a:ea typeface="MS PGothic" charset="0"/>
                  <a:cs typeface="MS PGothic" charset="0"/>
                </a:rPr>
                <a:t>10</a:t>
              </a:r>
              <a:endParaRPr lang="it-IT" sz="1800" baseline="30000" smtClean="0">
                <a:solidFill>
                  <a:srgbClr val="000000"/>
                </a:solidFill>
                <a:latin typeface="Arial" charset="0"/>
                <a:ea typeface="MS PGothic" charset="0"/>
                <a:cs typeface="MS PGothic" charset="0"/>
              </a:endParaRPr>
            </a:p>
          </p:txBody>
        </p:sp>
        <p:sp>
          <p:nvSpPr>
            <p:cNvPr id="147517" name="Rectangle 220"/>
            <p:cNvSpPr>
              <a:spLocks noChangeArrowheads="1"/>
            </p:cNvSpPr>
            <p:nvPr/>
          </p:nvSpPr>
          <p:spPr bwMode="auto">
            <a:xfrm>
              <a:off x="247" y="247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800" i="1" smtClean="0">
                  <a:solidFill>
                    <a:srgbClr val="000000"/>
                  </a:solidFill>
                  <a:latin typeface="Arial" charset="0"/>
                  <a:ea typeface="MS PGothic" charset="0"/>
                  <a:cs typeface="MS PGothic" charset="0"/>
                </a:rPr>
                <a:t>20</a:t>
              </a:r>
              <a:endParaRPr lang="it-IT" sz="1800" baseline="30000" smtClean="0">
                <a:solidFill>
                  <a:srgbClr val="000000"/>
                </a:solidFill>
                <a:latin typeface="Arial" charset="0"/>
                <a:ea typeface="MS PGothic" charset="0"/>
                <a:cs typeface="MS PGothic" charset="0"/>
              </a:endParaRPr>
            </a:p>
          </p:txBody>
        </p:sp>
        <p:sp>
          <p:nvSpPr>
            <p:cNvPr id="147518" name="Rectangle 221"/>
            <p:cNvSpPr>
              <a:spLocks noChangeArrowheads="1"/>
            </p:cNvSpPr>
            <p:nvPr/>
          </p:nvSpPr>
          <p:spPr bwMode="auto">
            <a:xfrm>
              <a:off x="247" y="205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800" i="1" smtClean="0">
                  <a:solidFill>
                    <a:srgbClr val="000000"/>
                  </a:solidFill>
                  <a:latin typeface="Arial" charset="0"/>
                  <a:ea typeface="MS PGothic" charset="0"/>
                  <a:cs typeface="MS PGothic" charset="0"/>
                </a:rPr>
                <a:t>30</a:t>
              </a:r>
              <a:endParaRPr lang="it-IT" sz="1800" baseline="30000" smtClean="0">
                <a:solidFill>
                  <a:srgbClr val="000000"/>
                </a:solidFill>
                <a:latin typeface="Arial" charset="0"/>
                <a:ea typeface="MS PGothic" charset="0"/>
                <a:cs typeface="MS PGothic" charset="0"/>
              </a:endParaRPr>
            </a:p>
          </p:txBody>
        </p:sp>
        <p:sp>
          <p:nvSpPr>
            <p:cNvPr id="147519" name="Rectangle 222"/>
            <p:cNvSpPr>
              <a:spLocks noChangeArrowheads="1"/>
            </p:cNvSpPr>
            <p:nvPr/>
          </p:nvSpPr>
          <p:spPr bwMode="auto">
            <a:xfrm>
              <a:off x="247" y="164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800" i="1" smtClean="0">
                  <a:solidFill>
                    <a:srgbClr val="000000"/>
                  </a:solidFill>
                  <a:latin typeface="Arial" charset="0"/>
                  <a:ea typeface="MS PGothic" charset="0"/>
                  <a:cs typeface="MS PGothic" charset="0"/>
                </a:rPr>
                <a:t>40</a:t>
              </a:r>
              <a:endParaRPr lang="it-IT" sz="1800" baseline="30000" smtClean="0">
                <a:solidFill>
                  <a:srgbClr val="000000"/>
                </a:solidFill>
                <a:latin typeface="Arial" charset="0"/>
                <a:ea typeface="MS PGothic" charset="0"/>
                <a:cs typeface="MS PGothic" charset="0"/>
              </a:endParaRPr>
            </a:p>
          </p:txBody>
        </p:sp>
        <p:sp>
          <p:nvSpPr>
            <p:cNvPr id="147520" name="Rectangle 223"/>
            <p:cNvSpPr>
              <a:spLocks noChangeArrowheads="1"/>
            </p:cNvSpPr>
            <p:nvPr/>
          </p:nvSpPr>
          <p:spPr bwMode="auto">
            <a:xfrm>
              <a:off x="247" y="122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800" i="1" smtClean="0">
                  <a:solidFill>
                    <a:srgbClr val="000000"/>
                  </a:solidFill>
                  <a:latin typeface="Arial" charset="0"/>
                  <a:ea typeface="MS PGothic" charset="0"/>
                  <a:cs typeface="MS PGothic" charset="0"/>
                </a:rPr>
                <a:t>50</a:t>
              </a:r>
              <a:endParaRPr lang="it-IT" sz="1800" baseline="30000" smtClean="0">
                <a:solidFill>
                  <a:srgbClr val="000000"/>
                </a:solidFill>
                <a:latin typeface="Arial" charset="0"/>
                <a:ea typeface="MS PGothic" charset="0"/>
                <a:cs typeface="MS PGothic" charset="0"/>
              </a:endParaRPr>
            </a:p>
          </p:txBody>
        </p:sp>
        <p:sp>
          <p:nvSpPr>
            <p:cNvPr id="147521" name="Rectangle 224"/>
            <p:cNvSpPr>
              <a:spLocks noChangeArrowheads="1"/>
            </p:cNvSpPr>
            <p:nvPr/>
          </p:nvSpPr>
          <p:spPr bwMode="auto">
            <a:xfrm>
              <a:off x="247" y="8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800" i="1" smtClean="0">
                  <a:solidFill>
                    <a:srgbClr val="000000"/>
                  </a:solidFill>
                  <a:latin typeface="Arial" charset="0"/>
                  <a:ea typeface="MS PGothic" charset="0"/>
                  <a:cs typeface="MS PGothic" charset="0"/>
                </a:rPr>
                <a:t>60</a:t>
              </a:r>
              <a:endParaRPr lang="it-IT" sz="1800" baseline="30000" smtClean="0">
                <a:solidFill>
                  <a:srgbClr val="000000"/>
                </a:solidFill>
                <a:latin typeface="Arial" charset="0"/>
                <a:ea typeface="MS PGothic" charset="0"/>
                <a:cs typeface="MS PGothic" charset="0"/>
              </a:endParaRPr>
            </a:p>
          </p:txBody>
        </p:sp>
      </p:grpSp>
      <p:sp>
        <p:nvSpPr>
          <p:cNvPr id="147461" name="CasellaDiTesto 226"/>
          <p:cNvSpPr txBox="1">
            <a:spLocks noChangeArrowheads="1"/>
          </p:cNvSpPr>
          <p:nvPr/>
        </p:nvSpPr>
        <p:spPr bwMode="auto">
          <a:xfrm>
            <a:off x="1692275" y="5265738"/>
            <a:ext cx="105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i="1" smtClean="0">
                <a:solidFill>
                  <a:srgbClr val="FF0000"/>
                </a:solidFill>
                <a:ea typeface="ＭＳ Ｐゴシック" charset="0"/>
                <a:cs typeface="ＭＳ Ｐゴシック" charset="0"/>
              </a:rPr>
              <a:t>Egitto</a:t>
            </a:r>
          </a:p>
        </p:txBody>
      </p:sp>
      <p:sp>
        <p:nvSpPr>
          <p:cNvPr id="147462" name="CasellaDiTesto 227"/>
          <p:cNvSpPr txBox="1">
            <a:spLocks noChangeArrowheads="1"/>
          </p:cNvSpPr>
          <p:nvPr/>
        </p:nvSpPr>
        <p:spPr bwMode="auto">
          <a:xfrm>
            <a:off x="2797175" y="5265738"/>
            <a:ext cx="105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i="1" smtClean="0">
                <a:solidFill>
                  <a:srgbClr val="FF0000"/>
                </a:solidFill>
                <a:ea typeface="ＭＳ Ｐゴシック" charset="0"/>
                <a:cs typeface="ＭＳ Ｐゴシック" charset="0"/>
              </a:rPr>
              <a:t>Grecia</a:t>
            </a:r>
          </a:p>
        </p:txBody>
      </p:sp>
      <p:sp>
        <p:nvSpPr>
          <p:cNvPr id="147463" name="CasellaDiTesto 228"/>
          <p:cNvSpPr txBox="1">
            <a:spLocks noChangeArrowheads="1"/>
          </p:cNvSpPr>
          <p:nvPr/>
        </p:nvSpPr>
        <p:spPr bwMode="auto">
          <a:xfrm>
            <a:off x="3779838" y="5265738"/>
            <a:ext cx="1055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i="1" smtClean="0">
                <a:solidFill>
                  <a:srgbClr val="FF0000"/>
                </a:solidFill>
                <a:ea typeface="ＭＳ Ｐゴシック" charset="0"/>
                <a:cs typeface="ＭＳ Ｐゴシック" charset="0"/>
              </a:rPr>
              <a:t>Roma</a:t>
            </a:r>
          </a:p>
        </p:txBody>
      </p:sp>
      <p:cxnSp>
        <p:nvCxnSpPr>
          <p:cNvPr id="59403" name="Connettore 2 238"/>
          <p:cNvCxnSpPr>
            <a:cxnSpLocks noChangeShapeType="1"/>
          </p:cNvCxnSpPr>
          <p:nvPr/>
        </p:nvCxnSpPr>
        <p:spPr bwMode="auto">
          <a:xfrm flipH="1" flipV="1">
            <a:off x="6443663" y="6049664"/>
            <a:ext cx="0" cy="547688"/>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4" name="Connettore 2 243"/>
          <p:cNvCxnSpPr>
            <a:cxnSpLocks noChangeShapeType="1"/>
          </p:cNvCxnSpPr>
          <p:nvPr/>
        </p:nvCxnSpPr>
        <p:spPr bwMode="auto">
          <a:xfrm>
            <a:off x="4859338" y="4221163"/>
            <a:ext cx="1325562" cy="1368425"/>
          </a:xfrm>
          <a:prstGeom prst="straightConnector1">
            <a:avLst/>
          </a:prstGeom>
          <a:noFill/>
          <a:ln w="28575" cap="rnd">
            <a:solidFill>
              <a:schemeClr val="tx1"/>
            </a:solidFill>
            <a:round/>
            <a:headEnd/>
            <a:tailEnd type="arrow" w="med" len="med"/>
          </a:ln>
          <a:extLst>
            <a:ext uri="{909E8E84-426E-40dd-AFC4-6F175D3DCCD1}">
              <a14:hiddenFill xmlns:a14="http://schemas.microsoft.com/office/drawing/2010/main">
                <a:noFill/>
              </a14:hiddenFill>
            </a:ext>
          </a:extLst>
        </p:spPr>
      </p:cxnSp>
      <p:sp>
        <p:nvSpPr>
          <p:cNvPr id="427" name="Figura a mano libera 426"/>
          <p:cNvSpPr>
            <a:spLocks/>
          </p:cNvSpPr>
          <p:nvPr/>
        </p:nvSpPr>
        <p:spPr bwMode="auto">
          <a:xfrm>
            <a:off x="6084888" y="2024063"/>
            <a:ext cx="665162" cy="3636962"/>
          </a:xfrm>
          <a:custGeom>
            <a:avLst/>
            <a:gdLst>
              <a:gd name="T0" fmla="*/ 68195 w 664656"/>
              <a:gd name="T1" fmla="*/ 3512946 h 3638047"/>
              <a:gd name="T2" fmla="*/ 184918 w 664656"/>
              <a:gd name="T3" fmla="*/ 3398617 h 3638047"/>
              <a:gd name="T4" fmla="*/ 340942 w 664656"/>
              <a:gd name="T5" fmla="*/ 18061 h 3638047"/>
              <a:gd name="T6" fmla="*/ 520297 w 664656"/>
              <a:gd name="T7" fmla="*/ 3412901 h 3638047"/>
              <a:gd name="T8" fmla="*/ 639247 w 664656"/>
              <a:gd name="T9" fmla="*/ 3554804 h 3638047"/>
              <a:gd name="T10" fmla="*/ 98989 w 664656"/>
              <a:gd name="T11" fmla="*/ 3555547 h 3638047"/>
              <a:gd name="T12" fmla="*/ 68195 w 664656"/>
              <a:gd name="T13" fmla="*/ 3512946 h 3638047"/>
              <a:gd name="T14" fmla="*/ 0 60000 65536"/>
              <a:gd name="T15" fmla="*/ 0 60000 65536"/>
              <a:gd name="T16" fmla="*/ 0 60000 65536"/>
              <a:gd name="T17" fmla="*/ 0 60000 65536"/>
              <a:gd name="T18" fmla="*/ 0 60000 65536"/>
              <a:gd name="T19" fmla="*/ 0 60000 65536"/>
              <a:gd name="T20" fmla="*/ 0 60000 65536"/>
              <a:gd name="T21" fmla="*/ 0 w 664656"/>
              <a:gd name="T22" fmla="*/ 0 h 3638047"/>
              <a:gd name="T23" fmla="*/ 664656 w 664656"/>
              <a:gd name="T24" fmla="*/ 3638047 h 36380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4656" h="3638047">
                <a:moveTo>
                  <a:pt x="64335" y="3594456"/>
                </a:moveTo>
                <a:cubicBezTo>
                  <a:pt x="0" y="3567984"/>
                  <a:pt x="159405" y="3595579"/>
                  <a:pt x="174452" y="3477477"/>
                </a:cubicBezTo>
                <a:cubicBezTo>
                  <a:pt x="270463" y="2997424"/>
                  <a:pt x="271620" y="0"/>
                  <a:pt x="321643" y="18447"/>
                </a:cubicBezTo>
                <a:cubicBezTo>
                  <a:pt x="366590" y="6235"/>
                  <a:pt x="418837" y="3036040"/>
                  <a:pt x="490845" y="3492091"/>
                </a:cubicBezTo>
                <a:cubicBezTo>
                  <a:pt x="500941" y="3610005"/>
                  <a:pt x="664656" y="3613086"/>
                  <a:pt x="603062" y="3637286"/>
                </a:cubicBezTo>
                <a:lnTo>
                  <a:pt x="93386" y="3638047"/>
                </a:lnTo>
                <a:lnTo>
                  <a:pt x="64335" y="3594456"/>
                </a:lnTo>
                <a:close/>
              </a:path>
            </a:pathLst>
          </a:custGeom>
          <a:solidFill>
            <a:srgbClr val="FF0000"/>
          </a:solidFill>
          <a:ln w="9525">
            <a:solidFill>
              <a:srgbClr val="FF0000"/>
            </a:solidFill>
            <a:round/>
            <a:headEnd/>
            <a:tailEnd/>
          </a:ln>
        </p:spPr>
        <p:txBody>
          <a:bodyPr/>
          <a:lstStyle/>
          <a:p>
            <a:endParaRPr lang="en-US" sz="1800" smtClean="0">
              <a:solidFill>
                <a:srgbClr val="000000"/>
              </a:solidFill>
              <a:latin typeface="Arial" charset="0"/>
              <a:ea typeface="MS PGothic" charset="0"/>
              <a:cs typeface="MS PGothic" charset="0"/>
            </a:endParaRPr>
          </a:p>
        </p:txBody>
      </p:sp>
      <p:sp>
        <p:nvSpPr>
          <p:cNvPr id="430" name="Rectangle 5"/>
          <p:cNvSpPr>
            <a:spLocks noChangeArrowheads="1"/>
          </p:cNvSpPr>
          <p:nvPr/>
        </p:nvSpPr>
        <p:spPr bwMode="auto">
          <a:xfrm>
            <a:off x="3322638" y="3895725"/>
            <a:ext cx="2011362" cy="523875"/>
          </a:xfrm>
          <a:prstGeom prst="rect">
            <a:avLst/>
          </a:prstGeom>
          <a:solidFill>
            <a:schemeClr val="bg1">
              <a:lumMod val="65000"/>
            </a:schemeClr>
          </a:solidFill>
          <a:ln w="9525">
            <a:noFill/>
            <a:miter lim="800000"/>
            <a:headEnd/>
            <a:tailEnd/>
          </a:ln>
        </p:spPr>
        <p:txBody>
          <a:bodyPr>
            <a:spAutoFit/>
          </a:bodyPr>
          <a:lstStyle/>
          <a:p>
            <a:pPr algn="ctr">
              <a:defRPr/>
            </a:pPr>
            <a:r>
              <a:rPr lang="it-IT" sz="1400" dirty="0">
                <a:solidFill>
                  <a:srgbClr val="000000"/>
                </a:solidFill>
                <a:latin typeface="Calibri"/>
                <a:ea typeface="MS PGothic" charset="0"/>
                <a:cs typeface="Calibri"/>
              </a:rPr>
              <a:t>carbone</a:t>
            </a:r>
          </a:p>
          <a:p>
            <a:pPr algn="r">
              <a:defRPr/>
            </a:pPr>
            <a:r>
              <a:rPr lang="it-IT" sz="1400" dirty="0">
                <a:solidFill>
                  <a:srgbClr val="000000"/>
                </a:solidFill>
                <a:latin typeface="Calibri"/>
                <a:ea typeface="MS PGothic" charset="0"/>
                <a:cs typeface="Calibri"/>
              </a:rPr>
              <a:t>rivoluzione industriale</a:t>
            </a:r>
            <a:endParaRPr lang="it-IT" sz="1400" dirty="0">
              <a:solidFill>
                <a:srgbClr val="FF0000"/>
              </a:solidFill>
              <a:latin typeface="Calibri"/>
              <a:ea typeface="MS PGothic" charset="0"/>
              <a:cs typeface="Calibri"/>
            </a:endParaRPr>
          </a:p>
        </p:txBody>
      </p:sp>
      <p:cxnSp>
        <p:nvCxnSpPr>
          <p:cNvPr id="437" name="Connettore 1 436"/>
          <p:cNvCxnSpPr>
            <a:cxnSpLocks noChangeShapeType="1"/>
          </p:cNvCxnSpPr>
          <p:nvPr/>
        </p:nvCxnSpPr>
        <p:spPr bwMode="auto">
          <a:xfrm>
            <a:off x="5148263" y="3357563"/>
            <a:ext cx="936625" cy="1079500"/>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cxnSp>
      <p:sp>
        <p:nvSpPr>
          <p:cNvPr id="199696" name="Figura a mano libera 56"/>
          <p:cNvSpPr>
            <a:spLocks/>
          </p:cNvSpPr>
          <p:nvPr/>
        </p:nvSpPr>
        <p:spPr bwMode="auto">
          <a:xfrm>
            <a:off x="931863" y="5622925"/>
            <a:ext cx="5230812" cy="44450"/>
          </a:xfrm>
          <a:custGeom>
            <a:avLst/>
            <a:gdLst>
              <a:gd name="T0" fmla="*/ 0 w 5231423"/>
              <a:gd name="T1" fmla="*/ 81527 h 43961"/>
              <a:gd name="T2" fmla="*/ 5185187 w 5231423"/>
              <a:gd name="T3" fmla="*/ 0 h 43961"/>
              <a:gd name="T4" fmla="*/ 5183738 w 5231423"/>
              <a:gd name="T5" fmla="*/ 101905 h 43961"/>
              <a:gd name="T6" fmla="*/ 0 w 5231423"/>
              <a:gd name="T7" fmla="*/ 81527 h 43961"/>
              <a:gd name="T8" fmla="*/ 0 60000 65536"/>
              <a:gd name="T9" fmla="*/ 0 60000 65536"/>
              <a:gd name="T10" fmla="*/ 0 60000 65536"/>
              <a:gd name="T11" fmla="*/ 0 60000 65536"/>
              <a:gd name="T12" fmla="*/ 0 w 5231423"/>
              <a:gd name="T13" fmla="*/ 0 h 43961"/>
              <a:gd name="T14" fmla="*/ 5231423 w 5231423"/>
              <a:gd name="T15" fmla="*/ 43961 h 43961"/>
            </a:gdLst>
            <a:ahLst/>
            <a:cxnLst>
              <a:cxn ang="T8">
                <a:pos x="T0" y="T1"/>
              </a:cxn>
              <a:cxn ang="T9">
                <a:pos x="T2" y="T3"/>
              </a:cxn>
              <a:cxn ang="T10">
                <a:pos x="T4" y="T5"/>
              </a:cxn>
              <a:cxn ang="T11">
                <a:pos x="T6" y="T7"/>
              </a:cxn>
            </a:cxnLst>
            <a:rect l="T12" t="T13" r="T14" b="T15"/>
            <a:pathLst>
              <a:path w="5231423" h="43961">
                <a:moveTo>
                  <a:pt x="0" y="35169"/>
                </a:moveTo>
                <a:lnTo>
                  <a:pt x="5231423" y="0"/>
                </a:lnTo>
                <a:cubicBezTo>
                  <a:pt x="5230934" y="14654"/>
                  <a:pt x="5230446" y="29307"/>
                  <a:pt x="5229957" y="43961"/>
                </a:cubicBezTo>
                <a:lnTo>
                  <a:pt x="0" y="35169"/>
                </a:lnTo>
                <a:close/>
              </a:path>
            </a:pathLst>
          </a:custGeom>
          <a:solidFill>
            <a:srgbClr val="FF0000"/>
          </a:solidFill>
          <a:ln w="28575">
            <a:solidFill>
              <a:srgbClr val="FF0000"/>
            </a:solidFill>
            <a:round/>
            <a:headEnd/>
            <a:tailEnd/>
          </a:ln>
        </p:spPr>
        <p:txBody>
          <a:bodyPr/>
          <a:lstStyle/>
          <a:p>
            <a:endParaRPr lang="en-US" sz="1800" smtClean="0">
              <a:solidFill>
                <a:srgbClr val="000000"/>
              </a:solidFill>
              <a:latin typeface="Arial" charset="0"/>
              <a:ea typeface="MS PGothic" charset="0"/>
              <a:cs typeface="MS PGothic" charset="0"/>
            </a:endParaRPr>
          </a:p>
        </p:txBody>
      </p:sp>
      <p:sp>
        <p:nvSpPr>
          <p:cNvPr id="147471" name="CasellaDiTesto 57"/>
          <p:cNvSpPr txBox="1">
            <a:spLocks noChangeArrowheads="1"/>
          </p:cNvSpPr>
          <p:nvPr/>
        </p:nvSpPr>
        <p:spPr bwMode="auto">
          <a:xfrm>
            <a:off x="6664325" y="3463925"/>
            <a:ext cx="4429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b="1" smtClean="0">
                <a:solidFill>
                  <a:srgbClr val="000000"/>
                </a:solidFill>
                <a:latin typeface="Comic Sans MS" charset="0"/>
                <a:ea typeface="ＭＳ Ｐゴシック" charset="0"/>
                <a:cs typeface="ＭＳ Ｐゴシック" charset="0"/>
              </a:rPr>
              <a:t>?</a:t>
            </a:r>
          </a:p>
        </p:txBody>
      </p:sp>
      <p:sp>
        <p:nvSpPr>
          <p:cNvPr id="147472" name="Figura a mano libera 454"/>
          <p:cNvSpPr>
            <a:spLocks/>
          </p:cNvSpPr>
          <p:nvPr/>
        </p:nvSpPr>
        <p:spPr bwMode="auto">
          <a:xfrm>
            <a:off x="6443663" y="2259013"/>
            <a:ext cx="2532062" cy="3957637"/>
          </a:xfrm>
          <a:custGeom>
            <a:avLst/>
            <a:gdLst>
              <a:gd name="T0" fmla="*/ 0 w 2532185"/>
              <a:gd name="T1" fmla="*/ 71879 h 3956539"/>
              <a:gd name="T2" fmla="*/ 26300 w 2532185"/>
              <a:gd name="T3" fmla="*/ 3565927 h 3956539"/>
              <a:gd name="T4" fmla="*/ 595644 w 2532185"/>
              <a:gd name="T5" fmla="*/ 3808446 h 3956539"/>
              <a:gd name="T6" fmla="*/ 832154 w 2532185"/>
              <a:gd name="T7" fmla="*/ 4041982 h 3956539"/>
              <a:gd name="T8" fmla="*/ 2522714 w 2532185"/>
              <a:gd name="T9" fmla="*/ 4041982 h 3956539"/>
              <a:gd name="T10" fmla="*/ 2470191 w 2532185"/>
              <a:gd name="T11" fmla="*/ 0 h 3956539"/>
              <a:gd name="T12" fmla="*/ 0 w 2532185"/>
              <a:gd name="T13" fmla="*/ 71879 h 3956539"/>
              <a:gd name="T14" fmla="*/ 0 60000 65536"/>
              <a:gd name="T15" fmla="*/ 0 60000 65536"/>
              <a:gd name="T16" fmla="*/ 0 60000 65536"/>
              <a:gd name="T17" fmla="*/ 0 60000 65536"/>
              <a:gd name="T18" fmla="*/ 0 60000 65536"/>
              <a:gd name="T19" fmla="*/ 0 60000 65536"/>
              <a:gd name="T20" fmla="*/ 0 60000 65536"/>
              <a:gd name="T21" fmla="*/ 0 w 2532185"/>
              <a:gd name="T22" fmla="*/ 0 h 3956539"/>
              <a:gd name="T23" fmla="*/ 2532185 w 2532185"/>
              <a:gd name="T24" fmla="*/ 3956539 h 39565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2185" h="3956539">
                <a:moveTo>
                  <a:pt x="0" y="70339"/>
                </a:moveTo>
                <a:lnTo>
                  <a:pt x="26377" y="3490546"/>
                </a:lnTo>
                <a:lnTo>
                  <a:pt x="597877" y="3727939"/>
                </a:lnTo>
                <a:lnTo>
                  <a:pt x="835270" y="3956539"/>
                </a:lnTo>
                <a:lnTo>
                  <a:pt x="2532185" y="3956539"/>
                </a:lnTo>
                <a:lnTo>
                  <a:pt x="2479431" y="0"/>
                </a:lnTo>
                <a:lnTo>
                  <a:pt x="0" y="70339"/>
                </a:lnTo>
                <a:close/>
              </a:path>
            </a:pathLst>
          </a:custGeom>
          <a:solidFill>
            <a:schemeClr val="bg1"/>
          </a:solidFill>
          <a:ln w="9525">
            <a:solidFill>
              <a:schemeClr val="bg1"/>
            </a:solidFill>
            <a:round/>
            <a:headEnd/>
            <a:tailEnd/>
          </a:ln>
        </p:spPr>
        <p:txBody>
          <a:bodyPr/>
          <a:lstStyle/>
          <a:p>
            <a:endParaRPr lang="en-US" sz="1800" smtClean="0">
              <a:solidFill>
                <a:srgbClr val="000000"/>
              </a:solidFill>
              <a:latin typeface="Arial" charset="0"/>
              <a:ea typeface="MS PGothic" charset="0"/>
              <a:cs typeface="MS PGothic" charset="0"/>
            </a:endParaRPr>
          </a:p>
        </p:txBody>
      </p:sp>
      <p:cxnSp>
        <p:nvCxnSpPr>
          <p:cNvPr id="3" name="Connettore 2 58"/>
          <p:cNvCxnSpPr>
            <a:cxnSpLocks noChangeShapeType="1"/>
          </p:cNvCxnSpPr>
          <p:nvPr/>
        </p:nvCxnSpPr>
        <p:spPr bwMode="auto">
          <a:xfrm flipH="1">
            <a:off x="1042988" y="5300663"/>
            <a:ext cx="288925" cy="288925"/>
          </a:xfrm>
          <a:prstGeom prst="straightConnector1">
            <a:avLst/>
          </a:prstGeom>
          <a:noFill/>
          <a:ln w="28575" cap="rnd">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0" name="Connettore 2 59"/>
          <p:cNvCxnSpPr>
            <a:cxnSpLocks noChangeShapeType="1"/>
          </p:cNvCxnSpPr>
          <p:nvPr/>
        </p:nvCxnSpPr>
        <p:spPr bwMode="auto">
          <a:xfrm>
            <a:off x="6084888" y="4437063"/>
            <a:ext cx="171450" cy="1000125"/>
          </a:xfrm>
          <a:prstGeom prst="straightConnector1">
            <a:avLst/>
          </a:prstGeom>
          <a:noFill/>
          <a:ln w="28575" cap="rnd">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3" name="Connettore 2 62"/>
          <p:cNvCxnSpPr>
            <a:cxnSpLocks noChangeShapeType="1"/>
          </p:cNvCxnSpPr>
          <p:nvPr/>
        </p:nvCxnSpPr>
        <p:spPr bwMode="auto">
          <a:xfrm>
            <a:off x="5867400" y="1374775"/>
            <a:ext cx="504825" cy="614363"/>
          </a:xfrm>
          <a:prstGeom prst="straightConnector1">
            <a:avLst/>
          </a:prstGeom>
          <a:noFill/>
          <a:ln w="28575" cap="rnd">
            <a:solidFill>
              <a:schemeClr val="tx1"/>
            </a:solidFill>
            <a:round/>
            <a:headEnd/>
            <a:tailEnd type="arrow" w="med" len="med"/>
          </a:ln>
          <a:extLst>
            <a:ext uri="{909E8E84-426E-40dd-AFC4-6F175D3DCCD1}">
              <a14:hiddenFill xmlns:a14="http://schemas.microsoft.com/office/drawing/2010/main">
                <a:noFill/>
              </a14:hiddenFill>
            </a:ext>
          </a:extLst>
        </p:spPr>
      </p:cxnSp>
      <p:sp>
        <p:nvSpPr>
          <p:cNvPr id="66" name="Rectangle 5"/>
          <p:cNvSpPr>
            <a:spLocks noChangeArrowheads="1"/>
          </p:cNvSpPr>
          <p:nvPr/>
        </p:nvSpPr>
        <p:spPr bwMode="auto">
          <a:xfrm>
            <a:off x="4356100" y="2833688"/>
            <a:ext cx="1968500" cy="523875"/>
          </a:xfrm>
          <a:prstGeom prst="rect">
            <a:avLst/>
          </a:prstGeom>
          <a:solidFill>
            <a:schemeClr val="accent5">
              <a:lumMod val="75000"/>
            </a:schemeClr>
          </a:solidFill>
          <a:ln w="9525">
            <a:noFill/>
            <a:miter lim="800000"/>
            <a:headEnd/>
            <a:tailEnd/>
          </a:ln>
        </p:spPr>
        <p:txBody>
          <a:bodyPr>
            <a:spAutoFit/>
          </a:bodyPr>
          <a:lstStyle/>
          <a:p>
            <a:pPr>
              <a:defRPr/>
            </a:pPr>
            <a:r>
              <a:rPr lang="it-IT" sz="1400" dirty="0">
                <a:solidFill>
                  <a:srgbClr val="000000"/>
                </a:solidFill>
                <a:latin typeface="Calibri"/>
                <a:ea typeface="MS PGothic" charset="0"/>
                <a:cs typeface="Calibri"/>
              </a:rPr>
              <a:t>1914: </a:t>
            </a:r>
            <a:r>
              <a:rPr lang="it-IT" sz="1400" dirty="0">
                <a:solidFill>
                  <a:srgbClr val="FF0000"/>
                </a:solidFill>
                <a:latin typeface="Calibri"/>
                <a:ea typeface="MS PGothic" charset="0"/>
                <a:cs typeface="Calibri"/>
              </a:rPr>
              <a:t>32 </a:t>
            </a:r>
            <a:r>
              <a:rPr lang="it-IT" sz="1400" dirty="0">
                <a:solidFill>
                  <a:srgbClr val="000000"/>
                </a:solidFill>
                <a:latin typeface="Calibri"/>
                <a:ea typeface="MS PGothic" charset="0"/>
                <a:cs typeface="Calibri"/>
              </a:rPr>
              <a:t>ton di carbone</a:t>
            </a:r>
          </a:p>
          <a:p>
            <a:pPr>
              <a:defRPr/>
            </a:pPr>
            <a:r>
              <a:rPr lang="it-IT" sz="1400" dirty="0">
                <a:solidFill>
                  <a:srgbClr val="000000"/>
                </a:solidFill>
                <a:latin typeface="Calibri"/>
                <a:ea typeface="MS PGothic" charset="0"/>
                <a:cs typeface="Calibri"/>
              </a:rPr>
              <a:t> </a:t>
            </a:r>
            <a:r>
              <a:rPr lang="it-IT" sz="1400" dirty="0">
                <a:solidFill>
                  <a:srgbClr val="FF0000"/>
                </a:solidFill>
                <a:latin typeface="Calibri"/>
                <a:ea typeface="MS PGothic" charset="0"/>
                <a:cs typeface="Calibri"/>
              </a:rPr>
              <a:t>ogni secondo</a:t>
            </a:r>
            <a:r>
              <a:rPr lang="it-IT" sz="1400" dirty="0">
                <a:solidFill>
                  <a:srgbClr val="000000"/>
                </a:solidFill>
                <a:latin typeface="Calibri"/>
                <a:ea typeface="MS PGothic" charset="0"/>
                <a:cs typeface="Calibri"/>
              </a:rPr>
              <a:t> </a:t>
            </a:r>
            <a:endParaRPr lang="it-IT" sz="1400" b="1" dirty="0">
              <a:solidFill>
                <a:srgbClr val="FF0000"/>
              </a:solidFill>
              <a:latin typeface="Calibri"/>
              <a:ea typeface="MS PGothic" charset="0"/>
              <a:cs typeface="Calibri"/>
            </a:endParaRPr>
          </a:p>
        </p:txBody>
      </p:sp>
      <p:sp>
        <p:nvSpPr>
          <p:cNvPr id="58" name="Text Box 55"/>
          <p:cNvSpPr txBox="1">
            <a:spLocks noChangeArrowheads="1"/>
          </p:cNvSpPr>
          <p:nvPr/>
        </p:nvSpPr>
        <p:spPr bwMode="auto">
          <a:xfrm>
            <a:off x="2916238" y="644525"/>
            <a:ext cx="2874962" cy="11699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it-IT" sz="1400" dirty="0" smtClean="0">
                <a:solidFill>
                  <a:srgbClr val="333399"/>
                </a:solidFill>
                <a:latin typeface="Calibri" charset="0"/>
                <a:ea typeface="ＭＳ Ｐゴシック" charset="0"/>
              </a:rPr>
              <a:t>Nel 2019 il mondo ha consumato</a:t>
            </a:r>
          </a:p>
          <a:p>
            <a:pPr eaLnBrk="1" hangingPunct="1"/>
            <a:r>
              <a:rPr lang="it-IT" sz="1400" dirty="0" smtClean="0">
                <a:solidFill>
                  <a:srgbClr val="FF0000"/>
                </a:solidFill>
                <a:latin typeface="Calibri" charset="0"/>
                <a:ea typeface="ＭＳ Ｐゴシック" charset="0"/>
              </a:rPr>
              <a:t>ogni secondo:</a:t>
            </a:r>
            <a:endParaRPr lang="it-IT" sz="1400" dirty="0" smtClean="0">
              <a:solidFill>
                <a:srgbClr val="333399"/>
              </a:solidFill>
              <a:latin typeface="Calibri" charset="0"/>
              <a:ea typeface="ＭＳ Ｐゴシック" charset="0"/>
            </a:endParaRPr>
          </a:p>
          <a:p>
            <a:pPr eaLnBrk="1" hangingPunct="1"/>
            <a:r>
              <a:rPr lang="it-IT" sz="1400" dirty="0" smtClean="0">
                <a:solidFill>
                  <a:srgbClr val="333399"/>
                </a:solidFill>
                <a:latin typeface="Calibri" charset="0"/>
                <a:ea typeface="ＭＳ Ｐゴシック" charset="0"/>
              </a:rPr>
              <a:t>   </a:t>
            </a:r>
            <a:r>
              <a:rPr lang="it-IT" sz="1400" dirty="0" smtClean="0">
                <a:solidFill>
                  <a:srgbClr val="FF0000"/>
                </a:solidFill>
                <a:latin typeface="Calibri" charset="0"/>
                <a:ea typeface="ＭＳ Ｐゴシック" charset="0"/>
              </a:rPr>
              <a:t>250</a:t>
            </a:r>
            <a:r>
              <a:rPr lang="it-IT" sz="1400" dirty="0" smtClean="0">
                <a:solidFill>
                  <a:srgbClr val="2B2CB5"/>
                </a:solidFill>
                <a:latin typeface="Calibri" charset="0"/>
                <a:ea typeface="ＭＳ Ｐゴシック" charset="0"/>
              </a:rPr>
              <a:t>   ton di carbone</a:t>
            </a:r>
          </a:p>
          <a:p>
            <a:pPr eaLnBrk="1" hangingPunct="1"/>
            <a:r>
              <a:rPr lang="it-IT" sz="1400" dirty="0" smtClean="0">
                <a:solidFill>
                  <a:srgbClr val="FF0000"/>
                </a:solidFill>
                <a:latin typeface="Calibri" charset="0"/>
                <a:ea typeface="ＭＳ Ｐゴシック" charset="0"/>
              </a:rPr>
              <a:t>  1000   </a:t>
            </a:r>
            <a:r>
              <a:rPr lang="it-IT" sz="1400" dirty="0" smtClean="0">
                <a:solidFill>
                  <a:srgbClr val="2B2CB5"/>
                </a:solidFill>
                <a:latin typeface="Calibri" charset="0"/>
                <a:ea typeface="ＭＳ Ｐゴシック" charset="0"/>
              </a:rPr>
              <a:t>barili di petrolio</a:t>
            </a:r>
          </a:p>
          <a:p>
            <a:pPr eaLnBrk="1" hangingPunct="1"/>
            <a:r>
              <a:rPr lang="it-IT" sz="1400" dirty="0" smtClean="0">
                <a:solidFill>
                  <a:srgbClr val="FF0000"/>
                </a:solidFill>
                <a:latin typeface="Calibri" charset="0"/>
                <a:ea typeface="ＭＳ Ｐゴシック" charset="0"/>
              </a:rPr>
              <a:t>105.000   </a:t>
            </a:r>
            <a:r>
              <a:rPr lang="it-IT" sz="1400" dirty="0" smtClean="0">
                <a:solidFill>
                  <a:srgbClr val="2B2CB5"/>
                </a:solidFill>
                <a:latin typeface="Calibri" charset="0"/>
                <a:ea typeface="ＭＳ Ｐゴシック" charset="0"/>
              </a:rPr>
              <a:t>metri cubi di gas</a:t>
            </a:r>
          </a:p>
        </p:txBody>
      </p:sp>
      <p:pic>
        <p:nvPicPr>
          <p:cNvPr id="60441" name="Immagine 6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951163"/>
            <a:ext cx="1752600" cy="12398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442" name="Immagine 6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3138" y="3810000"/>
            <a:ext cx="15414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3" name="Immagine 1" descr="Figure05.05.pdf"/>
          <p:cNvSpPr>
            <a:spLocks noChangeAspect="1"/>
          </p:cNvSpPr>
          <p:nvPr/>
        </p:nvSpPr>
        <p:spPr bwMode="auto">
          <a:xfrm>
            <a:off x="6577013" y="1447800"/>
            <a:ext cx="2036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smtClean="0">
              <a:solidFill>
                <a:srgbClr val="000000"/>
              </a:solidFill>
              <a:latin typeface="Arial" charset="0"/>
              <a:ea typeface="MS PGothic" charset="0"/>
              <a:cs typeface="MS PGothic" charset="0"/>
            </a:endParaRPr>
          </a:p>
        </p:txBody>
      </p:sp>
      <p:pic>
        <p:nvPicPr>
          <p:cNvPr id="61" name="Immagine 1" descr="Figure05.05.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1484313"/>
            <a:ext cx="2036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Immagin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114800"/>
            <a:ext cx="17526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83" name="Rectangle 204"/>
          <p:cNvSpPr>
            <a:spLocks noChangeArrowheads="1"/>
          </p:cNvSpPr>
          <p:nvPr/>
        </p:nvSpPr>
        <p:spPr bwMode="auto">
          <a:xfrm>
            <a:off x="1692275" y="6092825"/>
            <a:ext cx="1655763" cy="4318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it-IT" sz="2800" smtClean="0">
                <a:solidFill>
                  <a:srgbClr val="FFFFFF"/>
                </a:solidFill>
                <a:latin typeface="Arial" charset="0"/>
                <a:ea typeface="MS PGothic" charset="0"/>
                <a:cs typeface="MS PGothic" charset="0"/>
              </a:rPr>
              <a:t> </a:t>
            </a:r>
            <a:r>
              <a:rPr lang="it-IT" sz="2400" smtClean="0">
                <a:solidFill>
                  <a:srgbClr val="FFFFFF"/>
                </a:solidFill>
                <a:latin typeface="Arial" charset="0"/>
                <a:ea typeface="MS PGothic" charset="0"/>
                <a:cs typeface="MS PGothic" charset="0"/>
              </a:rPr>
              <a:t>anni</a:t>
            </a:r>
            <a:endParaRPr lang="it-IT" sz="2400" baseline="30000" smtClean="0">
              <a:solidFill>
                <a:srgbClr val="FFFFFF"/>
              </a:solidFill>
              <a:latin typeface="Arial" charset="0"/>
              <a:ea typeface="MS PGothic" charset="0"/>
              <a:cs typeface="MS PGothic" charset="0"/>
            </a:endParaRPr>
          </a:p>
        </p:txBody>
      </p:sp>
      <p:sp>
        <p:nvSpPr>
          <p:cNvPr id="147484" name="CasellaDiTesto 230"/>
          <p:cNvSpPr txBox="1">
            <a:spLocks noChangeArrowheads="1"/>
          </p:cNvSpPr>
          <p:nvPr/>
        </p:nvSpPr>
        <p:spPr bwMode="auto">
          <a:xfrm>
            <a:off x="3563938" y="6021388"/>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r>
              <a:rPr lang="it-IT" sz="1800" i="1" smtClean="0">
                <a:solidFill>
                  <a:srgbClr val="FF0000"/>
                </a:solidFill>
                <a:ea typeface="ＭＳ Ｐゴシック" charset="0"/>
                <a:cs typeface="ＭＳ Ｐゴシック" charset="0"/>
              </a:rPr>
              <a:t>I</a:t>
            </a:r>
            <a:r>
              <a:rPr lang="en-US" sz="1800" i="1" smtClean="0">
                <a:solidFill>
                  <a:srgbClr val="FF0000"/>
                </a:solidFill>
                <a:ea typeface="ＭＳ Ｐゴシック" charset="0"/>
                <a:cs typeface="ＭＳ Ｐゴシック" charset="0"/>
              </a:rPr>
              <a:t>nizio era cristiana</a:t>
            </a:r>
          </a:p>
        </p:txBody>
      </p:sp>
      <p:sp>
        <p:nvSpPr>
          <p:cNvPr id="5" name="CasellaDiTesto 4"/>
          <p:cNvSpPr txBox="1">
            <a:spLocks noChangeArrowheads="1"/>
          </p:cNvSpPr>
          <p:nvPr/>
        </p:nvSpPr>
        <p:spPr bwMode="auto">
          <a:xfrm>
            <a:off x="6948488" y="404813"/>
            <a:ext cx="2016125" cy="8302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it-IT" sz="1600" b="1" smtClean="0">
                <a:solidFill>
                  <a:srgbClr val="FFFFFF"/>
                </a:solidFill>
                <a:latin typeface="Calibri" charset="0"/>
                <a:cs typeface="Calibri" charset="0"/>
              </a:rPr>
              <a:t>e ha proodotto</a:t>
            </a:r>
          </a:p>
          <a:p>
            <a:pPr algn="ctr" eaLnBrk="1" hangingPunct="1"/>
            <a:r>
              <a:rPr lang="it-IT" sz="1600" b="1" smtClean="0">
                <a:solidFill>
                  <a:srgbClr val="FFFFFF"/>
                </a:solidFill>
                <a:latin typeface="Calibri" charset="0"/>
                <a:cs typeface="Calibri" charset="0"/>
              </a:rPr>
              <a:t>1.000 ton </a:t>
            </a:r>
          </a:p>
          <a:p>
            <a:pPr algn="ctr" eaLnBrk="1" hangingPunct="1"/>
            <a:r>
              <a:rPr lang="it-IT" sz="1600" b="1" smtClean="0">
                <a:solidFill>
                  <a:srgbClr val="FFFFFF"/>
                </a:solidFill>
                <a:latin typeface="Calibri" charset="0"/>
                <a:cs typeface="Calibri" charset="0"/>
              </a:rPr>
              <a:t>di CO</a:t>
            </a:r>
            <a:r>
              <a:rPr lang="it-IT" sz="1600" b="1" baseline="-25000" smtClean="0">
                <a:solidFill>
                  <a:srgbClr val="FFFFFF"/>
                </a:solidFill>
                <a:latin typeface="Calibri" charset="0"/>
                <a:cs typeface="Calibri" charset="0"/>
              </a:rPr>
              <a:t>2 </a:t>
            </a:r>
            <a:r>
              <a:rPr lang="it-IT" sz="1600" b="1" smtClean="0">
                <a:solidFill>
                  <a:srgbClr val="FFFFFF"/>
                </a:solidFill>
                <a:latin typeface="Calibri" charset="0"/>
                <a:cs typeface="Calibri" charset="0"/>
              </a:rPr>
              <a:t> al second</a:t>
            </a:r>
            <a:r>
              <a:rPr lang="it-IT" sz="1600" smtClean="0">
                <a:solidFill>
                  <a:srgbClr val="FFFFFF"/>
                </a:solidFill>
                <a:latin typeface="Calibri" charset="0"/>
                <a:cs typeface="Calibri" charset="0"/>
              </a:rPr>
              <a:t>o</a:t>
            </a:r>
          </a:p>
        </p:txBody>
      </p:sp>
      <p:cxnSp>
        <p:nvCxnSpPr>
          <p:cNvPr id="67" name="Connettore 2 66"/>
          <p:cNvCxnSpPr>
            <a:cxnSpLocks noChangeShapeType="1"/>
          </p:cNvCxnSpPr>
          <p:nvPr/>
        </p:nvCxnSpPr>
        <p:spPr bwMode="auto">
          <a:xfrm flipV="1">
            <a:off x="5867400" y="836613"/>
            <a:ext cx="865188" cy="360362"/>
          </a:xfrm>
          <a:prstGeom prst="straightConnector1">
            <a:avLst/>
          </a:prstGeom>
          <a:noFill/>
          <a:ln w="28575" cap="rnd">
            <a:solidFill>
              <a:schemeClr val="tx1"/>
            </a:solidFill>
            <a:round/>
            <a:headEnd/>
            <a:tailEnd type="arrow" w="med" len="med"/>
          </a:ln>
          <a:extLst>
            <a:ext uri="{909E8E84-426E-40dd-AFC4-6F175D3DCCD1}">
              <a14:hiddenFill xmlns:a14="http://schemas.microsoft.com/office/drawing/2010/main">
                <a:noFill/>
              </a14:hiddenFill>
            </a:ext>
          </a:extLst>
        </p:spPr>
      </p:cxnSp>
      <p:pic>
        <p:nvPicPr>
          <p:cNvPr id="6" name="Immagine 5" descr="Schermata 2019-02-03 alle 09.34.33.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2988" y="1844675"/>
            <a:ext cx="2808287" cy="155575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8" name="Rectangle 4"/>
          <p:cNvSpPr>
            <a:spLocks noChangeArrowheads="1"/>
          </p:cNvSpPr>
          <p:nvPr/>
        </p:nvSpPr>
        <p:spPr bwMode="auto">
          <a:xfrm rot="20102249">
            <a:off x="-2174963" y="944563"/>
            <a:ext cx="1900237" cy="523875"/>
          </a:xfrm>
          <a:prstGeom prst="rect">
            <a:avLst/>
          </a:prstGeom>
          <a:solidFill>
            <a:schemeClr val="tx2">
              <a:lumMod val="40000"/>
              <a:lumOff val="60000"/>
              <a:alpha val="54000"/>
            </a:schemeClr>
          </a:solidFill>
          <a:ln w="9525">
            <a:solidFill>
              <a:srgbClr val="000000"/>
            </a:solidFill>
            <a:miter lim="800000"/>
            <a:headEnd/>
            <a:tailEnd/>
          </a:ln>
        </p:spPr>
        <p:txBody>
          <a:bodyPr>
            <a:spAutoFit/>
          </a:bodyPr>
          <a:lstStyle/>
          <a:p>
            <a:pPr indent="449263">
              <a:defRPr/>
            </a:pPr>
            <a:r>
              <a:rPr lang="it-IT" sz="2800" b="1" dirty="0">
                <a:solidFill>
                  <a:srgbClr val="000000"/>
                </a:solidFill>
                <a:latin typeface="Calibri" charset="0"/>
                <a:ea typeface="MS PGothic" charset="0"/>
                <a:cs typeface="Times New Roman" charset="0"/>
              </a:rPr>
              <a:t>risorse</a:t>
            </a:r>
            <a:endParaRPr lang="it-IT" sz="2800" b="1" dirty="0">
              <a:solidFill>
                <a:srgbClr val="FF0000"/>
              </a:solidFill>
              <a:latin typeface="Calibri" charset="0"/>
              <a:ea typeface="MS PGothic" charset="0"/>
              <a:cs typeface="Times New Roman" charset="0"/>
            </a:endParaRPr>
          </a:p>
        </p:txBody>
      </p:sp>
      <p:sp>
        <p:nvSpPr>
          <p:cNvPr id="69" name="Rectangle 4"/>
          <p:cNvSpPr>
            <a:spLocks noChangeArrowheads="1"/>
          </p:cNvSpPr>
          <p:nvPr/>
        </p:nvSpPr>
        <p:spPr bwMode="auto">
          <a:xfrm rot="20102249">
            <a:off x="9633572" y="493713"/>
            <a:ext cx="1901825" cy="522287"/>
          </a:xfrm>
          <a:prstGeom prst="rect">
            <a:avLst/>
          </a:prstGeom>
          <a:solidFill>
            <a:schemeClr val="tx2">
              <a:lumMod val="40000"/>
              <a:lumOff val="60000"/>
              <a:alpha val="73000"/>
            </a:schemeClr>
          </a:solidFill>
          <a:ln w="9525">
            <a:solidFill>
              <a:srgbClr val="000000"/>
            </a:solidFill>
            <a:miter lim="800000"/>
            <a:headEnd/>
            <a:tailEnd/>
          </a:ln>
        </p:spPr>
        <p:txBody>
          <a:bodyPr>
            <a:spAutoFit/>
          </a:bodyPr>
          <a:lstStyle/>
          <a:p>
            <a:pPr indent="449263">
              <a:defRPr/>
            </a:pPr>
            <a:r>
              <a:rPr lang="it-IT" sz="2800" b="1" dirty="0">
                <a:solidFill>
                  <a:srgbClr val="000000"/>
                </a:solidFill>
                <a:latin typeface="Calibri" charset="0"/>
                <a:ea typeface="MS PGothic" charset="0"/>
                <a:cs typeface="Times New Roman" charset="0"/>
              </a:rPr>
              <a:t>rifiuti</a:t>
            </a:r>
            <a:endParaRPr lang="it-IT" sz="2800" b="1" dirty="0">
              <a:solidFill>
                <a:srgbClr val="FF0000"/>
              </a:solidFill>
              <a:latin typeface="Calibri" charset="0"/>
              <a:ea typeface="MS PGothic" charset="0"/>
              <a:cs typeface="Times New Roman" charset="0"/>
            </a:endParaRPr>
          </a:p>
        </p:txBody>
      </p:sp>
      <p:sp>
        <p:nvSpPr>
          <p:cNvPr id="70" name="Rectangle 2"/>
          <p:cNvSpPr>
            <a:spLocks noChangeArrowheads="1"/>
          </p:cNvSpPr>
          <p:nvPr/>
        </p:nvSpPr>
        <p:spPr bwMode="auto">
          <a:xfrm rot="20220674">
            <a:off x="74994" y="1463590"/>
            <a:ext cx="7623902" cy="646331"/>
          </a:xfrm>
          <a:prstGeom prst="rect">
            <a:avLst/>
          </a:prstGeom>
          <a:solidFill>
            <a:srgbClr val="FFEE15">
              <a:alpha val="93000"/>
            </a:srgbClr>
          </a:solidFill>
          <a:ln>
            <a:noFill/>
          </a:ln>
          <a:extLst/>
        </p:spPr>
        <p:txBody>
          <a:bodyPr wrap="square">
            <a:spAutoFit/>
          </a:bodyPr>
          <a:lstStyle/>
          <a:p>
            <a:pPr algn="ctr"/>
            <a:r>
              <a:rPr lang="it-IT" dirty="0" smtClean="0">
                <a:latin typeface="Calibri"/>
                <a:cs typeface="Calibri"/>
              </a:rPr>
              <a:t>Risorsa non rinnovabile</a:t>
            </a:r>
          </a:p>
        </p:txBody>
      </p:sp>
      <p:sp>
        <p:nvSpPr>
          <p:cNvPr id="71" name="CasellaDiTesto 229"/>
          <p:cNvSpPr txBox="1">
            <a:spLocks noChangeArrowheads="1"/>
          </p:cNvSpPr>
          <p:nvPr/>
        </p:nvSpPr>
        <p:spPr bwMode="auto">
          <a:xfrm>
            <a:off x="5508749" y="6423719"/>
            <a:ext cx="20155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it-IT" sz="2400" i="1" dirty="0" err="1" smtClean="0">
                <a:solidFill>
                  <a:srgbClr val="000000"/>
                </a:solidFill>
                <a:latin typeface="Arial" charset="0"/>
              </a:rPr>
              <a:t>antropocene</a:t>
            </a:r>
            <a:endParaRPr lang="en-US" sz="2400" i="1" dirty="0">
              <a:solidFill>
                <a:srgbClr val="000000"/>
              </a:solidFill>
              <a:latin typeface="Arial" charset="0"/>
            </a:endParaRPr>
          </a:p>
        </p:txBody>
      </p:sp>
      <p:sp>
        <p:nvSpPr>
          <p:cNvPr id="72" name="Rectangle 2"/>
          <p:cNvSpPr>
            <a:spLocks noChangeArrowheads="1"/>
          </p:cNvSpPr>
          <p:nvPr/>
        </p:nvSpPr>
        <p:spPr bwMode="auto">
          <a:xfrm rot="20220674">
            <a:off x="780814" y="3911939"/>
            <a:ext cx="8586665" cy="1200329"/>
          </a:xfrm>
          <a:prstGeom prst="rect">
            <a:avLst/>
          </a:prstGeom>
          <a:solidFill>
            <a:srgbClr val="FFEE15">
              <a:alpha val="93000"/>
            </a:srgbClr>
          </a:solidFill>
          <a:ln>
            <a:noFill/>
          </a:ln>
          <a:extLst/>
        </p:spPr>
        <p:txBody>
          <a:bodyPr wrap="square">
            <a:spAutoFit/>
          </a:bodyPr>
          <a:lstStyle/>
          <a:p>
            <a:pPr algn="ctr"/>
            <a:r>
              <a:rPr lang="it-IT" dirty="0" smtClean="0">
                <a:latin typeface="Calibri"/>
                <a:cs typeface="Calibri"/>
              </a:rPr>
              <a:t>Ricevono</a:t>
            </a:r>
            <a:r>
              <a:rPr lang="it-IT" dirty="0" smtClean="0">
                <a:solidFill>
                  <a:srgbClr val="FF0000"/>
                </a:solidFill>
                <a:latin typeface="Calibri"/>
                <a:cs typeface="Calibri"/>
              </a:rPr>
              <a:t> </a:t>
            </a:r>
            <a:r>
              <a:rPr lang="it-IT" dirty="0">
                <a:solidFill>
                  <a:srgbClr val="FF0000"/>
                </a:solidFill>
                <a:latin typeface="Calibri" charset="0"/>
                <a:ea typeface="MS PGothic" charset="0"/>
                <a:cs typeface="Arial" charset="0"/>
              </a:rPr>
              <a:t>16,9 miliardi di sussidi </a:t>
            </a:r>
            <a:r>
              <a:rPr lang="it-IT" dirty="0">
                <a:latin typeface="Calibri" charset="0"/>
                <a:ea typeface="MS PGothic" charset="0"/>
                <a:cs typeface="Arial" charset="0"/>
              </a:rPr>
              <a:t>all’anno!</a:t>
            </a:r>
          </a:p>
          <a:p>
            <a:pPr algn="ctr"/>
            <a:endParaRPr lang="it-IT" dirty="0" smtClean="0">
              <a:solidFill>
                <a:srgbClr val="FF0000"/>
              </a:solidFill>
              <a:latin typeface="Calibri"/>
              <a:cs typeface="Calibri"/>
            </a:endParaRPr>
          </a:p>
        </p:txBody>
      </p:sp>
      <p:sp>
        <p:nvSpPr>
          <p:cNvPr id="73" name="Rectangle 2"/>
          <p:cNvSpPr>
            <a:spLocks noChangeArrowheads="1"/>
          </p:cNvSpPr>
          <p:nvPr/>
        </p:nvSpPr>
        <p:spPr bwMode="auto">
          <a:xfrm rot="20220674">
            <a:off x="369353" y="2327763"/>
            <a:ext cx="8586665" cy="1200329"/>
          </a:xfrm>
          <a:prstGeom prst="rect">
            <a:avLst/>
          </a:prstGeom>
          <a:solidFill>
            <a:srgbClr val="FFEE15">
              <a:alpha val="93000"/>
            </a:srgbClr>
          </a:solidFill>
          <a:ln>
            <a:noFill/>
          </a:ln>
          <a:extLst/>
        </p:spPr>
        <p:txBody>
          <a:bodyPr wrap="square">
            <a:spAutoFit/>
          </a:bodyPr>
          <a:lstStyle/>
          <a:p>
            <a:pPr algn="ctr"/>
            <a:r>
              <a:rPr lang="it-IT" dirty="0" smtClean="0">
                <a:latin typeface="Calibri"/>
                <a:cs typeface="Calibri"/>
              </a:rPr>
              <a:t>Causano inquinamento e il cambiamento climatico.</a:t>
            </a:r>
          </a:p>
        </p:txBody>
      </p:sp>
    </p:spTree>
    <p:extLst>
      <p:ext uri="{BB962C8B-B14F-4D97-AF65-F5344CB8AC3E}">
        <p14:creationId xmlns:p14="http://schemas.microsoft.com/office/powerpoint/2010/main" val="378600779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0441"/>
                                        </p:tgtEl>
                                        <p:attrNameLst>
                                          <p:attrName>style.visibility</p:attrName>
                                        </p:attrNameLst>
                                      </p:cBhvr>
                                      <p:to>
                                        <p:strVal val="visible"/>
                                      </p:to>
                                    </p:set>
                                    <p:animEffect transition="in" filter="fade">
                                      <p:cBhvr>
                                        <p:cTn id="9" dur="500"/>
                                        <p:tgtEl>
                                          <p:spTgt spid="60441"/>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60443"/>
                                        </p:tgtEl>
                                        <p:attrNameLst>
                                          <p:attrName>style.visibility</p:attrName>
                                        </p:attrNameLst>
                                      </p:cBhvr>
                                      <p:to>
                                        <p:strVal val="visible"/>
                                      </p:to>
                                    </p:set>
                                    <p:animEffect transition="in" filter="fade">
                                      <p:cBhvr>
                                        <p:cTn id="12" dur="500"/>
                                        <p:tgtEl>
                                          <p:spTgt spid="60443"/>
                                        </p:tgtEl>
                                      </p:cBhvr>
                                    </p:animEffect>
                                  </p:childTnLst>
                                </p:cTn>
                              </p:par>
                              <p:par>
                                <p:cTn id="13" presetID="10"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dissolve">
                                      <p:cBhvr>
                                        <p:cTn id="25" dur="500"/>
                                        <p:tgtEl>
                                          <p:spTgt spid="6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dissolve">
                                      <p:cBhvr>
                                        <p:cTn id="33" dur="500"/>
                                        <p:tgtEl>
                                          <p:spTgt spid="7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dissolve">
                                      <p:cBhvr>
                                        <p:cTn id="38" dur="500"/>
                                        <p:tgtEl>
                                          <p:spTgt spid="7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dissolve">
                                      <p:cBhvr>
                                        <p:cTn id="4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43" grpId="0" animBg="1"/>
      <p:bldP spid="5" grpId="0" animBg="1"/>
      <p:bldP spid="70" grpId="0" animBg="1"/>
      <p:bldP spid="72" grpId="0" animBg="1"/>
      <p:bldP spid="73" grpId="0" animBg="1"/>
    </p:bld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none" strike="noStrike" cap="none" normalizeH="0" baseline="0">
            <a:ln>
              <a:noFill/>
            </a:ln>
            <a:solidFill>
              <a:srgbClr val="3333CC"/>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none" strike="noStrike" cap="none" normalizeH="0" baseline="0">
            <a:ln>
              <a:noFill/>
            </a:ln>
            <a:solidFill>
              <a:srgbClr val="3333CC"/>
            </a:solidFill>
            <a:effectLst/>
            <a:latin typeface="Times New Roman" charset="0"/>
            <a:ea typeface="ＭＳ Ｐゴシック"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635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36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w="635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36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6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62410</TotalTime>
  <Words>5730</Words>
  <Application>Microsoft Macintosh PowerPoint</Application>
  <PresentationFormat>Presentazione su schermo (4:3)</PresentationFormat>
  <Paragraphs>775</Paragraphs>
  <Slides>68</Slides>
  <Notes>63</Notes>
  <HiddenSlides>1</HiddenSlides>
  <MMClips>0</MMClips>
  <ScaleCrop>false</ScaleCrop>
  <HeadingPairs>
    <vt:vector size="4" baseType="variant">
      <vt:variant>
        <vt:lpstr>Tema</vt:lpstr>
      </vt:variant>
      <vt:variant>
        <vt:i4>8</vt:i4>
      </vt:variant>
      <vt:variant>
        <vt:lpstr>Titoli diapositive</vt:lpstr>
      </vt:variant>
      <vt:variant>
        <vt:i4>68</vt:i4>
      </vt:variant>
    </vt:vector>
  </HeadingPairs>
  <TitlesOfParts>
    <vt:vector size="76" baseType="lpstr">
      <vt:lpstr>Struttura predefinita</vt:lpstr>
      <vt:lpstr>1_Struttura predefinita</vt:lpstr>
      <vt:lpstr>2_Struttura predefinita</vt:lpstr>
      <vt:lpstr>4_Tema di Office</vt:lpstr>
      <vt:lpstr>16_Struttura predefinita</vt:lpstr>
      <vt:lpstr>6_Struttura predefinita</vt:lpstr>
      <vt:lpstr>11_Struttura predefinita</vt:lpstr>
      <vt:lpstr>8_Struttura predefinita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Ciamician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Mara Monari</dc:creator>
  <cp:lastModifiedBy>Vincenzo Balzani</cp:lastModifiedBy>
  <cp:revision>1957</cp:revision>
  <cp:lastPrinted>2020-02-06T15:17:38Z</cp:lastPrinted>
  <dcterms:created xsi:type="dcterms:W3CDTF">2004-11-23T12:25:01Z</dcterms:created>
  <dcterms:modified xsi:type="dcterms:W3CDTF">2020-10-08T16:38:23Z</dcterms:modified>
</cp:coreProperties>
</file>