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63" r:id="rId3"/>
    <p:sldId id="258" r:id="rId4"/>
    <p:sldId id="385" r:id="rId5"/>
    <p:sldId id="392" r:id="rId6"/>
    <p:sldId id="283" r:id="rId7"/>
    <p:sldId id="263" r:id="rId8"/>
    <p:sldId id="293" r:id="rId9"/>
    <p:sldId id="294" r:id="rId10"/>
    <p:sldId id="277" r:id="rId11"/>
    <p:sldId id="295" r:id="rId12"/>
    <p:sldId id="406" r:id="rId13"/>
    <p:sldId id="262" r:id="rId14"/>
    <p:sldId id="301" r:id="rId15"/>
    <p:sldId id="402" r:id="rId16"/>
    <p:sldId id="404" r:id="rId17"/>
    <p:sldId id="405" r:id="rId18"/>
    <p:sldId id="302" r:id="rId19"/>
    <p:sldId id="416" r:id="rId20"/>
    <p:sldId id="417" r:id="rId21"/>
    <p:sldId id="408" r:id="rId22"/>
    <p:sldId id="415" r:id="rId23"/>
    <p:sldId id="411" r:id="rId24"/>
    <p:sldId id="409" r:id="rId25"/>
    <p:sldId id="414" r:id="rId26"/>
    <p:sldId id="413" r:id="rId27"/>
    <p:sldId id="401" r:id="rId28"/>
    <p:sldId id="412" r:id="rId29"/>
    <p:sldId id="400" r:id="rId30"/>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4D9999"/>
    <a:srgbClr val="77BBBB"/>
    <a:srgbClr val="7799BB"/>
    <a:srgbClr val="77BB99"/>
    <a:srgbClr val="99CCCC"/>
    <a:srgbClr val="99B3CC"/>
    <a:srgbClr val="99CCB3"/>
    <a:srgbClr val="D7E4BD"/>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9" autoAdjust="0"/>
    <p:restoredTop sz="94690" autoAdjust="0"/>
  </p:normalViewPr>
  <p:slideViewPr>
    <p:cSldViewPr snapToGrid="0" snapToObjects="1">
      <p:cViewPr varScale="1">
        <p:scale>
          <a:sx n="99" d="100"/>
          <a:sy n="99" d="100"/>
        </p:scale>
        <p:origin x="1136" y="184"/>
      </p:cViewPr>
      <p:guideLst>
        <p:guide orient="horz" pos="2160"/>
        <p:guide pos="2880"/>
      </p:guideLst>
    </p:cSldViewPr>
  </p:slideViewPr>
  <p:outlineViewPr>
    <p:cViewPr>
      <p:scale>
        <a:sx n="33" d="100"/>
        <a:sy n="33" d="100"/>
      </p:scale>
      <p:origin x="0" y="3028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64DAD8-882D-8646-B7A9-EA6A2AAF3D60}" type="datetimeFigureOut">
              <a:rPr lang="it-IT" smtClean="0"/>
              <a:t>18/10/20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556C37-FB92-A14A-A5BC-9F717E9D1EA1}" type="slidenum">
              <a:rPr lang="it-IT" smtClean="0"/>
              <a:t>‹N›</a:t>
            </a:fld>
            <a:endParaRPr lang="it-IT"/>
          </a:p>
        </p:txBody>
      </p:sp>
    </p:spTree>
    <p:extLst>
      <p:ext uri="{BB962C8B-B14F-4D97-AF65-F5344CB8AC3E}">
        <p14:creationId xmlns:p14="http://schemas.microsoft.com/office/powerpoint/2010/main" val="7587421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F556C37-FB92-A14A-A5BC-9F717E9D1EA1}" type="slidenum">
              <a:rPr lang="it-IT" smtClean="0"/>
              <a:t>2</a:t>
            </a:fld>
            <a:endParaRPr lang="it-IT"/>
          </a:p>
        </p:txBody>
      </p:sp>
    </p:spTree>
    <p:extLst>
      <p:ext uri="{BB962C8B-B14F-4D97-AF65-F5344CB8AC3E}">
        <p14:creationId xmlns:p14="http://schemas.microsoft.com/office/powerpoint/2010/main" val="31698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COVENANT OF MAYORS</a:t>
            </a:r>
          </a:p>
          <a:p>
            <a:r>
              <a:rPr lang="en-US" dirty="0"/>
              <a:t>Since its beginnings in 2008, Climate Alliance has been one of the main city networks responsible for running the Covenant of Mayors and related offices. As a result, we have not only been able to help shape this European Commission led initiative, but to play a role in key EU climate and energy policy discussions of great relevance to our members. The initiative contributes substantially to increased international recognition for the importance of the local level in climate action while promoting innovative approaches to networking and knowledge exchange. It also offers practical support in the development and implementation of local climate and energy plans while also enhancing local cooperation with the national and sub-national level. </a:t>
            </a:r>
          </a:p>
          <a:p>
            <a:endParaRPr lang="en-US" dirty="0"/>
          </a:p>
          <a:p>
            <a:r>
              <a:rPr lang="en-US" dirty="0"/>
              <a:t>CLIMATE ALLIANCE INVOLVEMENT</a:t>
            </a:r>
          </a:p>
          <a:p>
            <a:r>
              <a:rPr lang="en-US" dirty="0"/>
              <a:t>The Climate Alliance European Secretariat is part of the consortia managing the Covenant of Mayors in the following regions:</a:t>
            </a:r>
          </a:p>
          <a:p>
            <a:r>
              <a:rPr lang="en-US" dirty="0"/>
              <a:t>•	The European Union </a:t>
            </a:r>
          </a:p>
          <a:p>
            <a:r>
              <a:rPr lang="en-US" dirty="0"/>
              <a:t>•	Eastern Europe</a:t>
            </a:r>
          </a:p>
          <a:p>
            <a:r>
              <a:rPr lang="en-US" dirty="0"/>
              <a:t>•	Sub-Saharan Africa (new in 2016)</a:t>
            </a:r>
          </a:p>
          <a:p>
            <a:endParaRPr lang="en-US" dirty="0"/>
          </a:p>
          <a:p>
            <a:r>
              <a:rPr lang="en-US" dirty="0"/>
              <a:t>The European Secretariat and Climate Alliance National Coordination offices in Austria, Germany, Italy and Luxembourg are active Covenant Supporters, supporting signatory in their areas and offering Covenant-related activities. Climate Alliance also coordinates the German and Italian Covenant Clubs while supporting the Spanish Club.</a:t>
            </a:r>
          </a:p>
          <a:p>
            <a:endParaRPr lang="en-US" dirty="0"/>
          </a:p>
          <a:p>
            <a:r>
              <a:rPr lang="en-US" dirty="0"/>
              <a:t>COVENANT EUROPE</a:t>
            </a:r>
          </a:p>
          <a:p>
            <a:r>
              <a:rPr lang="en-US" dirty="0"/>
              <a:t>In its role with the Covenant Europe, Climate Alliance regularly </a:t>
            </a:r>
            <a:r>
              <a:rPr lang="en-US" dirty="0" err="1"/>
              <a:t>organises</a:t>
            </a:r>
            <a:r>
              <a:rPr lang="en-US" dirty="0"/>
              <a:t> targeted activities to support signatory municipalities. The European Secretariat has a special role in leading methodological developments for the Covenant – building upon its broad experience in developing CO2 monitoring tools as well as identifying adaptation and financing options. In 2016, the Secretariat paid particular attention to enriching the “Capacity Sharing Corner” of the Covenant website with new features such as a peer-to-peer learning tool.</a:t>
            </a:r>
          </a:p>
          <a:p>
            <a:endParaRPr lang="en-US" dirty="0"/>
          </a:p>
          <a:p>
            <a:r>
              <a:rPr lang="en-US" dirty="0"/>
              <a:t>In July 2016, an updated version of the Covenant of Mayors reporting framework was released to support municipalities in their climate and energy planning as well as in tracking progress. The new framework and guidance were the result of a wide-ranging consultative process led by the Climate Alliance team. Thanks to Climate Alliance expertise, the resulting template now also covers the adaptation pillar of the initiative.</a:t>
            </a:r>
          </a:p>
          <a:p>
            <a:endParaRPr lang="en-US" dirty="0"/>
          </a:p>
          <a:p>
            <a:r>
              <a:rPr lang="en-US" dirty="0"/>
              <a:t>Want to learn more? Contact Lucie </a:t>
            </a:r>
            <a:r>
              <a:rPr lang="en-US" dirty="0" err="1"/>
              <a:t>Blondel</a:t>
            </a:r>
            <a:r>
              <a:rPr lang="en-US" dirty="0"/>
              <a:t> at l.blondel@climatealliance.org.   </a:t>
            </a:r>
          </a:p>
          <a:p>
            <a:endParaRPr lang="en-US" dirty="0"/>
          </a:p>
          <a:p>
            <a:r>
              <a:rPr lang="en-US" dirty="0"/>
              <a:t>eumayors.eu </a:t>
            </a:r>
            <a:endParaRPr lang="de-DE" dirty="0"/>
          </a:p>
        </p:txBody>
      </p:sp>
      <p:sp>
        <p:nvSpPr>
          <p:cNvPr id="4" name="Foliennummernplatzhalter 3"/>
          <p:cNvSpPr>
            <a:spLocks noGrp="1"/>
          </p:cNvSpPr>
          <p:nvPr>
            <p:ph type="sldNum" sz="quarter" idx="10"/>
          </p:nvPr>
        </p:nvSpPr>
        <p:spPr/>
        <p:txBody>
          <a:bodyPr/>
          <a:lstStyle/>
          <a:p>
            <a:fld id="{B325A923-95D1-4040-9FEE-38E760E43C8C}" type="slidenum">
              <a:rPr lang="de-DE" smtClean="0"/>
              <a:t>4</a:t>
            </a:fld>
            <a:endParaRPr lang="de-DE"/>
          </a:p>
        </p:txBody>
      </p:sp>
    </p:spTree>
    <p:extLst>
      <p:ext uri="{BB962C8B-B14F-4D97-AF65-F5344CB8AC3E}">
        <p14:creationId xmlns:p14="http://schemas.microsoft.com/office/powerpoint/2010/main" val="108319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a:extLst>
              <a:ext uri="{FF2B5EF4-FFF2-40B4-BE49-F238E27FC236}">
                <a16:creationId xmlns:a16="http://schemas.microsoft.com/office/drawing/2014/main" id="{3E432C6A-E365-BE4E-A02F-712FBF8995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Segnaposto note 2">
            <a:extLst>
              <a:ext uri="{FF2B5EF4-FFF2-40B4-BE49-F238E27FC236}">
                <a16:creationId xmlns:a16="http://schemas.microsoft.com/office/drawing/2014/main" id="{069BB5E6-E4A7-BF41-8CF5-5E96F2C4E8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ea typeface="ＭＳ Ｐゴシック" panose="020B0600070205080204" pitchFamily="34" charset="-128"/>
              </a:rPr>
              <a:t>L’adattamento è la modifica dei sistemi naturali o umani in risposta a stimoli climatici in atto o attesi o ai loro effetti,. L’adattamento cerca di ridurre i danni o sfrutta le opportunità vantaggiose. L’adattamento può comprendere strategie nazionali, regionali e locali.</a:t>
            </a:r>
          </a:p>
          <a:p>
            <a:pPr eaLnBrk="1" hangingPunct="1">
              <a:spcBef>
                <a:spcPct val="0"/>
              </a:spcBef>
            </a:pPr>
            <a:endParaRPr lang="it-IT" altLang="it-IT">
              <a:ea typeface="ＭＳ Ｐゴシック" panose="020B0600070205080204" pitchFamily="34" charset="-128"/>
            </a:endParaRPr>
          </a:p>
        </p:txBody>
      </p:sp>
      <p:sp>
        <p:nvSpPr>
          <p:cNvPr id="21507" name="Segnaposto numero diapositiva 3">
            <a:extLst>
              <a:ext uri="{FF2B5EF4-FFF2-40B4-BE49-F238E27FC236}">
                <a16:creationId xmlns:a16="http://schemas.microsoft.com/office/drawing/2014/main" id="{EA2E6D51-97EA-6E49-A281-04D2666170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CC12E8C-B506-FD45-8291-52D3909E6EA4}" type="slidenum">
              <a:rPr lang="it-IT" altLang="it-IT"/>
              <a:pPr/>
              <a:t>6</a:t>
            </a:fld>
            <a:endParaRPr lang="it-IT" altLang="it-IT"/>
          </a:p>
        </p:txBody>
      </p:sp>
    </p:spTree>
    <p:extLst>
      <p:ext uri="{BB962C8B-B14F-4D97-AF65-F5344CB8AC3E}">
        <p14:creationId xmlns:p14="http://schemas.microsoft.com/office/powerpoint/2010/main" val="206088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GB"/>
              <a:t>Fare </a:t>
            </a:r>
            <a:r>
              <a:rPr lang="en-GB" noProof="0"/>
              <a:t>clic</a:t>
            </a:r>
            <a:r>
              <a:rPr lang="en-GB"/>
              <a:t> per modificare stile</a:t>
            </a:r>
            <a:endParaRPr lang="en-GB" dirty="0"/>
          </a:p>
        </p:txBody>
      </p:sp>
      <p:sp>
        <p:nvSpPr>
          <p:cNvPr id="3" name="Sottotitolo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Fare</a:t>
            </a:r>
            <a:r>
              <a:rPr lang="en-GB"/>
              <a:t> clic per modificare lo stile del sottotitolo dello schema</a:t>
            </a:r>
            <a:endParaRPr lang="en-GB" dirty="0"/>
          </a:p>
        </p:txBody>
      </p:sp>
      <p:sp>
        <p:nvSpPr>
          <p:cNvPr id="4" name="Segnaposto data 3"/>
          <p:cNvSpPr>
            <a:spLocks noGrp="1"/>
          </p:cNvSpPr>
          <p:nvPr>
            <p:ph type="dt" sz="half" idx="10"/>
          </p:nvPr>
        </p:nvSpPr>
        <p:spPr/>
        <p:txBody>
          <a:bodyPr/>
          <a:lstStyle/>
          <a:p>
            <a:fld id="{06C17325-6172-4749-A21A-BAD2F4C11A22}" type="datetimeFigureOut">
              <a:rPr lang="it-IT" smtClean="0"/>
              <a:t>18/10/20</a:t>
            </a:fld>
            <a:endParaRPr lang="it-IT" dirty="0"/>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A0A879-1129-754F-87B3-3899F08E95AF}" type="slidenum">
              <a:rPr lang="it-IT" smtClean="0"/>
              <a:t>‹N›</a:t>
            </a:fld>
            <a:endParaRPr lang="it-IT"/>
          </a:p>
        </p:txBody>
      </p:sp>
    </p:spTree>
    <p:extLst>
      <p:ext uri="{BB962C8B-B14F-4D97-AF65-F5344CB8AC3E}">
        <p14:creationId xmlns:p14="http://schemas.microsoft.com/office/powerpoint/2010/main" val="173772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6C17325-6172-4749-A21A-BAD2F4C11A22}" type="datetimeFigureOut">
              <a:rPr lang="it-IT" smtClean="0"/>
              <a:t>18/10/20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1A0A879-1129-754F-87B3-3899F08E95AF}" type="slidenum">
              <a:rPr lang="it-IT" smtClean="0"/>
              <a:t>‹N›</a:t>
            </a:fld>
            <a:endParaRPr lang="it-IT"/>
          </a:p>
        </p:txBody>
      </p:sp>
    </p:spTree>
    <p:extLst>
      <p:ext uri="{BB962C8B-B14F-4D97-AF65-F5344CB8AC3E}">
        <p14:creationId xmlns:p14="http://schemas.microsoft.com/office/powerpoint/2010/main" val="2006433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Segnaposto contenuto 2"/>
          <p:cNvSpPr>
            <a:spLocks noGrp="1"/>
          </p:cNvSpPr>
          <p:nvPr>
            <p:ph idx="1"/>
          </p:nvPr>
        </p:nvSpPr>
        <p:spPr>
          <a:xfrm>
            <a:off x="3575050" y="1435100"/>
            <a:ext cx="5111750" cy="4691063"/>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4" name="Segnaposto testo 3"/>
          <p:cNvSpPr>
            <a:spLocks noGrp="1"/>
          </p:cNvSpPr>
          <p:nvPr>
            <p:ph type="body" sz="half" idx="2"/>
          </p:nvPr>
        </p:nvSpPr>
        <p:spPr>
          <a:xfrm>
            <a:off x="457200" y="1435100"/>
            <a:ext cx="3008313" cy="4691063"/>
          </a:xfrm>
        </p:spPr>
        <p:txBody>
          <a:bodyPr>
            <a:normAutofit/>
          </a:bodyPr>
          <a:lstStyle>
            <a:lvl1pPr marL="0" indent="0">
              <a:buNone/>
              <a:defRPr sz="20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Fare clic per modificare gli stili del testo dello schema</a:t>
            </a:r>
          </a:p>
        </p:txBody>
      </p:sp>
      <p:sp>
        <p:nvSpPr>
          <p:cNvPr id="5" name="Segnaposto data 4"/>
          <p:cNvSpPr>
            <a:spLocks noGrp="1"/>
          </p:cNvSpPr>
          <p:nvPr>
            <p:ph type="dt" sz="half" idx="10"/>
          </p:nvPr>
        </p:nvSpPr>
        <p:spPr/>
        <p:txBody>
          <a:bodyPr/>
          <a:lstStyle/>
          <a:p>
            <a:fld id="{06C17325-6172-4749-A21A-BAD2F4C11A22}" type="datetimeFigureOut">
              <a:rPr lang="it-IT" smtClean="0"/>
              <a:t>18/10/20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A0A879-1129-754F-87B3-3899F08E95AF}" type="slidenum">
              <a:rPr lang="it-IT" smtClean="0"/>
              <a:t>‹N›</a:t>
            </a:fld>
            <a:endParaRPr lang="it-IT"/>
          </a:p>
        </p:txBody>
      </p:sp>
      <p:sp>
        <p:nvSpPr>
          <p:cNvPr id="8" name="Titolo 1"/>
          <p:cNvSpPr>
            <a:spLocks noGrp="1"/>
          </p:cNvSpPr>
          <p:nvPr>
            <p:ph type="title"/>
          </p:nvPr>
        </p:nvSpPr>
        <p:spPr>
          <a:xfrm>
            <a:off x="1854368" y="274638"/>
            <a:ext cx="6832432" cy="1143000"/>
          </a:xfrm>
        </p:spPr>
        <p:txBody>
          <a:bodyPr/>
          <a:lstStyle>
            <a:lvl1pPr algn="l">
              <a:defRPr sz="3600">
                <a:solidFill>
                  <a:srgbClr val="595959"/>
                </a:solidFill>
              </a:defRPr>
            </a:lvl1pPr>
          </a:lstStyle>
          <a:p>
            <a:r>
              <a:rPr lang="en-GB" noProof="0" dirty="0"/>
              <a:t>Fare </a:t>
            </a:r>
            <a:r>
              <a:rPr lang="en-GB" noProof="0" dirty="0" err="1"/>
              <a:t>clic</a:t>
            </a:r>
            <a:r>
              <a:rPr lang="en-GB" noProof="0" dirty="0"/>
              <a:t> per </a:t>
            </a:r>
            <a:r>
              <a:rPr lang="en-GB" noProof="0" dirty="0" err="1"/>
              <a:t>modificare</a:t>
            </a:r>
            <a:r>
              <a:rPr lang="en-GB" noProof="0" dirty="0"/>
              <a:t> stile</a:t>
            </a:r>
          </a:p>
        </p:txBody>
      </p:sp>
    </p:spTree>
    <p:extLst>
      <p:ext uri="{BB962C8B-B14F-4D97-AF65-F5344CB8AC3E}">
        <p14:creationId xmlns:p14="http://schemas.microsoft.com/office/powerpoint/2010/main" val="314625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876844" y="4800600"/>
            <a:ext cx="6809954" cy="566738"/>
          </a:xfrm>
        </p:spPr>
        <p:txBody>
          <a:bodyPr anchor="b"/>
          <a:lstStyle>
            <a:lvl1pPr algn="l">
              <a:defRPr sz="2000" b="1">
                <a:solidFill>
                  <a:srgbClr val="595959"/>
                </a:solidFill>
              </a:defRPr>
            </a:lvl1pPr>
          </a:lstStyle>
          <a:p>
            <a:r>
              <a:rPr lang="en-GB" noProof="0"/>
              <a:t>Fare clic per modificare stile</a:t>
            </a:r>
          </a:p>
        </p:txBody>
      </p:sp>
      <p:sp>
        <p:nvSpPr>
          <p:cNvPr id="3" name="Segnaposto immagine 2"/>
          <p:cNvSpPr>
            <a:spLocks noGrp="1"/>
          </p:cNvSpPr>
          <p:nvPr>
            <p:ph type="pic" idx="1"/>
          </p:nvPr>
        </p:nvSpPr>
        <p:spPr>
          <a:xfrm>
            <a:off x="1876844" y="1449703"/>
            <a:ext cx="6809955" cy="3277871"/>
          </a:xfrm>
        </p:spPr>
        <p:txBody>
          <a:bodyPr/>
          <a:lstStyle>
            <a:lvl1pPr marL="0" indent="0">
              <a:buNone/>
              <a:defRPr sz="3200">
                <a:solidFill>
                  <a:srgbClr val="5959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Segnaposto testo 3"/>
          <p:cNvSpPr>
            <a:spLocks noGrp="1"/>
          </p:cNvSpPr>
          <p:nvPr>
            <p:ph type="body" sz="half" idx="2"/>
          </p:nvPr>
        </p:nvSpPr>
        <p:spPr>
          <a:xfrm>
            <a:off x="1876844" y="5367338"/>
            <a:ext cx="6809954" cy="712429"/>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Fare clic per modificare gli stili del testo dello schema</a:t>
            </a:r>
          </a:p>
        </p:txBody>
      </p:sp>
      <p:sp>
        <p:nvSpPr>
          <p:cNvPr id="5" name="Segnaposto data 4"/>
          <p:cNvSpPr>
            <a:spLocks noGrp="1"/>
          </p:cNvSpPr>
          <p:nvPr>
            <p:ph type="dt" sz="half" idx="10"/>
          </p:nvPr>
        </p:nvSpPr>
        <p:spPr/>
        <p:txBody>
          <a:bodyPr/>
          <a:lstStyle/>
          <a:p>
            <a:fld id="{06C17325-6172-4749-A21A-BAD2F4C11A22}" type="datetimeFigureOut">
              <a:rPr lang="it-IT" smtClean="0"/>
              <a:t>18/10/20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A0A879-1129-754F-87B3-3899F08E95AF}" type="slidenum">
              <a:rPr lang="it-IT" smtClean="0"/>
              <a:t>‹N›</a:t>
            </a:fld>
            <a:endParaRPr lang="it-IT"/>
          </a:p>
        </p:txBody>
      </p:sp>
      <p:sp>
        <p:nvSpPr>
          <p:cNvPr id="8" name="Titolo 1"/>
          <p:cNvSpPr txBox="1">
            <a:spLocks/>
          </p:cNvSpPr>
          <p:nvPr userDrawn="1"/>
        </p:nvSpPr>
        <p:spPr>
          <a:xfrm>
            <a:off x="1854368" y="274638"/>
            <a:ext cx="6832432"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lumMod val="65000"/>
                    <a:lumOff val="35000"/>
                  </a:schemeClr>
                </a:solidFill>
                <a:latin typeface="Century Gothic"/>
                <a:ea typeface="+mj-ea"/>
                <a:cs typeface="Century Gothic"/>
              </a:defRPr>
            </a:lvl1pPr>
          </a:lstStyle>
          <a:p>
            <a:endParaRPr lang="en-GB" dirty="0"/>
          </a:p>
        </p:txBody>
      </p:sp>
    </p:spTree>
    <p:extLst>
      <p:ext uri="{BB962C8B-B14F-4D97-AF65-F5344CB8AC3E}">
        <p14:creationId xmlns:p14="http://schemas.microsoft.com/office/powerpoint/2010/main" val="2355559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solidFill>
                  <a:srgbClr val="595959"/>
                </a:solidFill>
              </a:defRPr>
            </a:lvl1pPr>
          </a:lstStyle>
          <a:p>
            <a:r>
              <a:rPr lang="en-GB" noProof="0" dirty="0"/>
              <a:t>Fare </a:t>
            </a:r>
            <a:r>
              <a:rPr lang="en-GB" noProof="0" dirty="0" err="1"/>
              <a:t>clic</a:t>
            </a:r>
            <a:r>
              <a:rPr lang="en-GB" noProof="0" dirty="0"/>
              <a:t> per </a:t>
            </a:r>
            <a:r>
              <a:rPr lang="en-GB" noProof="0" dirty="0" err="1"/>
              <a:t>modificare</a:t>
            </a:r>
            <a:r>
              <a:rPr lang="en-GB" noProof="0" dirty="0"/>
              <a:t> stile</a:t>
            </a:r>
          </a:p>
        </p:txBody>
      </p:sp>
      <p:sp>
        <p:nvSpPr>
          <p:cNvPr id="3" name="Segnaposto testo verticale 2"/>
          <p:cNvSpPr>
            <a:spLocks noGrp="1"/>
          </p:cNvSpPr>
          <p:nvPr>
            <p:ph type="body" orient="vert" idx="1"/>
          </p:nvPr>
        </p:nvSpPr>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4" name="Segnaposto data 3"/>
          <p:cNvSpPr>
            <a:spLocks noGrp="1"/>
          </p:cNvSpPr>
          <p:nvPr>
            <p:ph type="dt" sz="half" idx="10"/>
          </p:nvPr>
        </p:nvSpPr>
        <p:spPr/>
        <p:txBody>
          <a:bodyPr/>
          <a:lstStyle/>
          <a:p>
            <a:fld id="{06C17325-6172-4749-A21A-BAD2F4C11A22}" type="datetimeFigureOut">
              <a:rPr lang="it-IT" smtClean="0"/>
              <a:t>18/10/20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A0A879-1129-754F-87B3-3899F08E95AF}" type="slidenum">
              <a:rPr lang="it-IT" smtClean="0"/>
              <a:t>‹N›</a:t>
            </a:fld>
            <a:endParaRPr lang="it-IT"/>
          </a:p>
        </p:txBody>
      </p:sp>
    </p:spTree>
    <p:extLst>
      <p:ext uri="{BB962C8B-B14F-4D97-AF65-F5344CB8AC3E}">
        <p14:creationId xmlns:p14="http://schemas.microsoft.com/office/powerpoint/2010/main" val="210825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lvl1pPr>
              <a:defRPr>
                <a:solidFill>
                  <a:srgbClr val="595959"/>
                </a:solidFill>
              </a:defRPr>
            </a:lvl1pPr>
          </a:lstStyle>
          <a:p>
            <a:r>
              <a:rPr lang="en-GB" noProof="0"/>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a:p>
            <a:pPr lvl="1"/>
            <a:r>
              <a:rPr lang="en-GB" noProof="0" dirty="0"/>
              <a:t>Secondo </a:t>
            </a:r>
            <a:r>
              <a:rPr lang="en-GB" noProof="0" dirty="0" err="1"/>
              <a:t>livello</a:t>
            </a:r>
            <a:endParaRPr lang="en-GB" noProof="0" dirty="0"/>
          </a:p>
          <a:p>
            <a:pPr lvl="2"/>
            <a:r>
              <a:rPr lang="en-GB" noProof="0" dirty="0" err="1"/>
              <a:t>Terzo</a:t>
            </a:r>
            <a:r>
              <a:rPr lang="en-GB" noProof="0" dirty="0"/>
              <a:t> </a:t>
            </a:r>
            <a:r>
              <a:rPr lang="en-GB" noProof="0" dirty="0" err="1"/>
              <a:t>livello</a:t>
            </a:r>
            <a:endParaRPr lang="en-GB" noProof="0" dirty="0"/>
          </a:p>
          <a:p>
            <a:pPr lvl="3"/>
            <a:r>
              <a:rPr lang="en-GB" noProof="0" dirty="0"/>
              <a:t>Quarto </a:t>
            </a:r>
            <a:r>
              <a:rPr lang="en-GB" noProof="0" dirty="0" err="1"/>
              <a:t>livello</a:t>
            </a:r>
            <a:endParaRPr lang="en-GB" noProof="0" dirty="0"/>
          </a:p>
          <a:p>
            <a:pPr lvl="4"/>
            <a:r>
              <a:rPr lang="en-GB" noProof="0" dirty="0" err="1"/>
              <a:t>Quinto</a:t>
            </a:r>
            <a:r>
              <a:rPr lang="en-GB" noProof="0" dirty="0"/>
              <a:t> </a:t>
            </a:r>
            <a:r>
              <a:rPr lang="en-GB" noProof="0" dirty="0" err="1"/>
              <a:t>livello</a:t>
            </a:r>
            <a:endParaRPr lang="en-GB" noProof="0" dirty="0"/>
          </a:p>
        </p:txBody>
      </p:sp>
      <p:sp>
        <p:nvSpPr>
          <p:cNvPr id="4" name="Segnaposto data 3"/>
          <p:cNvSpPr>
            <a:spLocks noGrp="1"/>
          </p:cNvSpPr>
          <p:nvPr>
            <p:ph type="dt" sz="half" idx="10"/>
          </p:nvPr>
        </p:nvSpPr>
        <p:spPr/>
        <p:txBody>
          <a:bodyPr/>
          <a:lstStyle/>
          <a:p>
            <a:fld id="{06C17325-6172-4749-A21A-BAD2F4C11A22}" type="datetimeFigureOut">
              <a:rPr lang="it-IT" smtClean="0"/>
              <a:t>18/10/20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A0A879-1129-754F-87B3-3899F08E95AF}" type="slidenum">
              <a:rPr lang="it-IT" smtClean="0"/>
              <a:t>‹N›</a:t>
            </a:fld>
            <a:endParaRPr lang="it-IT"/>
          </a:p>
        </p:txBody>
      </p:sp>
    </p:spTree>
    <p:extLst>
      <p:ext uri="{BB962C8B-B14F-4D97-AF65-F5344CB8AC3E}">
        <p14:creationId xmlns:p14="http://schemas.microsoft.com/office/powerpoint/2010/main" val="3597669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1691680" y="145131"/>
            <a:ext cx="6408712" cy="1305136"/>
          </a:xfrm>
          <a:prstGeom prst="rect">
            <a:avLst/>
          </a:prstGeom>
        </p:spPr>
        <p:txBody>
          <a:bodyPr anchor="ctr" anchorCtr="0"/>
          <a:lstStyle>
            <a:lvl1pPr algn="l">
              <a:defRPr sz="3200" b="1">
                <a:solidFill>
                  <a:schemeClr val="tx1">
                    <a:lumMod val="65000"/>
                    <a:lumOff val="35000"/>
                  </a:schemeClr>
                </a:solidFill>
              </a:defRPr>
            </a:lvl1pPr>
          </a:lstStyle>
          <a:p>
            <a:r>
              <a:rPr lang="de-DE" dirty="0"/>
              <a:t>Titelmasterformat durch Klicken bearbeiten</a:t>
            </a:r>
          </a:p>
        </p:txBody>
      </p:sp>
      <p:sp>
        <p:nvSpPr>
          <p:cNvPr id="4" name="Textplatzhalter 3"/>
          <p:cNvSpPr>
            <a:spLocks noGrp="1"/>
          </p:cNvSpPr>
          <p:nvPr>
            <p:ph type="body" sz="quarter" idx="10"/>
          </p:nvPr>
        </p:nvSpPr>
        <p:spPr>
          <a:xfrm>
            <a:off x="395537" y="1701701"/>
            <a:ext cx="7705477" cy="4319587"/>
          </a:xfrm>
          <a:prstGeom prst="rect">
            <a:avLst/>
          </a:prstGeom>
        </p:spPr>
        <p:txBody>
          <a:bodyPr/>
          <a:lstStyle>
            <a:lvl1pPr marL="0" indent="0">
              <a:buNone/>
              <a:defRPr sz="2800" b="1">
                <a:solidFill>
                  <a:srgbClr val="92C71F"/>
                </a:solidFill>
              </a:defRPr>
            </a:lvl1pPr>
            <a:lvl2pPr marL="0" indent="0">
              <a:buFont typeface="Arial" panose="020B0604020202020204" pitchFamily="34" charset="0"/>
              <a:buNone/>
              <a:defRPr sz="2400" b="1">
                <a:solidFill>
                  <a:schemeClr val="tx1">
                    <a:lumMod val="65000"/>
                    <a:lumOff val="35000"/>
                  </a:schemeClr>
                </a:solidFill>
              </a:defRPr>
            </a:lvl2pPr>
            <a:lvl3pPr marL="714375" indent="-352425">
              <a:buFont typeface="Arial" panose="020B0604020202020204" pitchFamily="34" charset="0"/>
              <a:buChar char="•"/>
              <a:defRPr sz="2400">
                <a:solidFill>
                  <a:schemeClr val="tx1">
                    <a:lumMod val="65000"/>
                    <a:lumOff val="35000"/>
                  </a:schemeClr>
                </a:solidFill>
              </a:defRPr>
            </a:lvl3pPr>
            <a:lvl4pPr marL="1076325" indent="-361950">
              <a:buFont typeface="Arial" panose="020B0604020202020204" pitchFamily="34" charset="0"/>
              <a:buChar char="•"/>
              <a:tabLst>
                <a:tab pos="1076325" algn="l"/>
              </a:tabLst>
              <a:defRPr sz="2000">
                <a:solidFill>
                  <a:schemeClr val="tx1">
                    <a:lumMod val="65000"/>
                    <a:lumOff val="35000"/>
                  </a:schemeClr>
                </a:solidFill>
              </a:defRPr>
            </a:lvl4pPr>
            <a:lvl5pPr marL="2171700" indent="-342900">
              <a:buFont typeface="Arial" panose="020B0604020202020204"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8" name="Textplatzhalter 7"/>
          <p:cNvSpPr>
            <a:spLocks noGrp="1"/>
          </p:cNvSpPr>
          <p:nvPr>
            <p:ph type="body" sz="quarter" idx="11" hasCustomPrompt="1"/>
          </p:nvPr>
        </p:nvSpPr>
        <p:spPr>
          <a:xfrm>
            <a:off x="395537" y="6165307"/>
            <a:ext cx="7705283" cy="358775"/>
          </a:xfrm>
          <a:prstGeom prst="rect">
            <a:avLst/>
          </a:prstGeom>
        </p:spPr>
        <p:txBody>
          <a:bodyPr/>
          <a:lstStyle>
            <a:lvl1pPr marL="0" indent="0">
              <a:buNone/>
              <a:defRPr sz="1400" b="0">
                <a:solidFill>
                  <a:schemeClr val="tx1">
                    <a:lumMod val="65000"/>
                    <a:lumOff val="35000"/>
                  </a:schemeClr>
                </a:solidFill>
              </a:defRPr>
            </a:lvl1pPr>
          </a:lstStyle>
          <a:p>
            <a:pPr lvl="0"/>
            <a:r>
              <a:rPr lang="de-DE" sz="1400" dirty="0"/>
              <a:t>Event | Date</a:t>
            </a:r>
            <a:endParaRPr lang="de-DE" dirty="0"/>
          </a:p>
        </p:txBody>
      </p:sp>
    </p:spTree>
    <p:extLst>
      <p:ext uri="{BB962C8B-B14F-4D97-AF65-F5344CB8AC3E}">
        <p14:creationId xmlns:p14="http://schemas.microsoft.com/office/powerpoint/2010/main" val="339915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sz="3600">
                <a:solidFill>
                  <a:schemeClr val="tx1">
                    <a:lumMod val="65000"/>
                    <a:lumOff val="35000"/>
                  </a:schemeClr>
                </a:solidFill>
              </a:defRPr>
            </a:lvl1pPr>
          </a:lstStyle>
          <a:p>
            <a:r>
              <a:rPr lang="en-GB" noProof="0" dirty="0"/>
              <a:t>Fare </a:t>
            </a:r>
            <a:r>
              <a:rPr lang="en-GB" noProof="0" dirty="0" err="1"/>
              <a:t>clic</a:t>
            </a:r>
            <a:r>
              <a:rPr lang="en-GB" noProof="0" dirty="0"/>
              <a:t> per </a:t>
            </a:r>
            <a:r>
              <a:rPr lang="en-GB" noProof="0" dirty="0" err="1"/>
              <a:t>modificare</a:t>
            </a:r>
            <a:r>
              <a:rPr lang="en-GB" noProof="0" dirty="0"/>
              <a:t> stile</a:t>
            </a:r>
          </a:p>
        </p:txBody>
      </p:sp>
      <p:sp>
        <p:nvSpPr>
          <p:cNvPr id="3" name="Segnaposto contenuto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a:p>
            <a:pPr lvl="1"/>
            <a:r>
              <a:rPr lang="en-GB" noProof="0" dirty="0"/>
              <a:t>Secondo </a:t>
            </a:r>
            <a:r>
              <a:rPr lang="en-GB" noProof="0" dirty="0" err="1"/>
              <a:t>livello</a:t>
            </a:r>
            <a:endParaRPr lang="en-GB" noProof="0" dirty="0"/>
          </a:p>
          <a:p>
            <a:pPr lvl="2"/>
            <a:r>
              <a:rPr lang="en-GB" noProof="0" dirty="0" err="1"/>
              <a:t>Terzo</a:t>
            </a:r>
            <a:r>
              <a:rPr lang="en-GB" noProof="0" dirty="0"/>
              <a:t> </a:t>
            </a:r>
            <a:r>
              <a:rPr lang="en-GB" noProof="0" dirty="0" err="1"/>
              <a:t>livello</a:t>
            </a:r>
            <a:endParaRPr lang="en-GB" noProof="0" dirty="0"/>
          </a:p>
          <a:p>
            <a:pPr lvl="3"/>
            <a:r>
              <a:rPr lang="en-GB" noProof="0" dirty="0"/>
              <a:t>Quarto </a:t>
            </a:r>
            <a:r>
              <a:rPr lang="en-GB" noProof="0" dirty="0" err="1"/>
              <a:t>livello</a:t>
            </a:r>
            <a:endParaRPr lang="en-GB" noProof="0" dirty="0"/>
          </a:p>
          <a:p>
            <a:pPr lvl="4"/>
            <a:r>
              <a:rPr lang="en-GB" noProof="0" dirty="0" err="1"/>
              <a:t>Quinto</a:t>
            </a:r>
            <a:r>
              <a:rPr lang="en-GB" noProof="0" dirty="0"/>
              <a:t> </a:t>
            </a:r>
            <a:r>
              <a:rPr lang="en-GB" noProof="0" dirty="0" err="1"/>
              <a:t>livello</a:t>
            </a:r>
            <a:endParaRPr lang="en-GB" noProof="0" dirty="0"/>
          </a:p>
        </p:txBody>
      </p:sp>
      <p:sp>
        <p:nvSpPr>
          <p:cNvPr id="4" name="Segnaposto data 3"/>
          <p:cNvSpPr>
            <a:spLocks noGrp="1"/>
          </p:cNvSpPr>
          <p:nvPr>
            <p:ph type="dt" sz="half" idx="10"/>
          </p:nvPr>
        </p:nvSpPr>
        <p:spPr/>
        <p:txBody>
          <a:bodyPr/>
          <a:lstStyle/>
          <a:p>
            <a:fld id="{06C17325-6172-4749-A21A-BAD2F4C11A22}" type="datetimeFigureOut">
              <a:rPr lang="it-IT" smtClean="0"/>
              <a:t>18/10/20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A0A879-1129-754F-87B3-3899F08E95AF}" type="slidenum">
              <a:rPr lang="it-IT" smtClean="0"/>
              <a:t>‹N›</a:t>
            </a:fld>
            <a:endParaRPr lang="it-IT"/>
          </a:p>
        </p:txBody>
      </p:sp>
    </p:spTree>
    <p:extLst>
      <p:ext uri="{BB962C8B-B14F-4D97-AF65-F5344CB8AC3E}">
        <p14:creationId xmlns:p14="http://schemas.microsoft.com/office/powerpoint/2010/main" val="1199154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none">
                <a:solidFill>
                  <a:schemeClr val="tx1">
                    <a:lumMod val="65000"/>
                    <a:lumOff val="35000"/>
                  </a:schemeClr>
                </a:solidFill>
              </a:defRPr>
            </a:lvl1pPr>
          </a:lstStyle>
          <a:p>
            <a:r>
              <a:rPr lang="en-GB" noProof="0"/>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Fare clic per modificare gli stili del testo dello schema</a:t>
            </a:r>
          </a:p>
        </p:txBody>
      </p:sp>
      <p:sp>
        <p:nvSpPr>
          <p:cNvPr id="4" name="Segnaposto data 3"/>
          <p:cNvSpPr>
            <a:spLocks noGrp="1"/>
          </p:cNvSpPr>
          <p:nvPr>
            <p:ph type="dt" sz="half" idx="10"/>
          </p:nvPr>
        </p:nvSpPr>
        <p:spPr/>
        <p:txBody>
          <a:bodyPr/>
          <a:lstStyle/>
          <a:p>
            <a:fld id="{06C17325-6172-4749-A21A-BAD2F4C11A22}" type="datetimeFigureOut">
              <a:rPr lang="it-IT" smtClean="0"/>
              <a:t>18/10/20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A0A879-1129-754F-87B3-3899F08E95AF}" type="slidenum">
              <a:rPr lang="it-IT" smtClean="0"/>
              <a:t>‹N›</a:t>
            </a:fld>
            <a:endParaRPr lang="it-IT"/>
          </a:p>
        </p:txBody>
      </p:sp>
    </p:spTree>
    <p:extLst>
      <p:ext uri="{BB962C8B-B14F-4D97-AF65-F5344CB8AC3E}">
        <p14:creationId xmlns:p14="http://schemas.microsoft.com/office/powerpoint/2010/main" val="1994869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sz="3600">
                <a:solidFill>
                  <a:srgbClr val="595959"/>
                </a:solidFill>
              </a:defRPr>
            </a:lvl1pPr>
          </a:lstStyle>
          <a:p>
            <a:r>
              <a:rPr lang="en-GB" noProof="0" dirty="0"/>
              <a:t>Fare </a:t>
            </a:r>
            <a:r>
              <a:rPr lang="en-GB" noProof="0" dirty="0" err="1"/>
              <a:t>clic</a:t>
            </a:r>
            <a:r>
              <a:rPr lang="en-GB" noProof="0" dirty="0"/>
              <a:t> per </a:t>
            </a:r>
            <a:r>
              <a:rPr lang="en-GB" noProof="0" dirty="0" err="1"/>
              <a:t>modificare</a:t>
            </a:r>
            <a:r>
              <a:rPr lang="en-GB" noProof="0" dirty="0"/>
              <a:t> stile</a:t>
            </a:r>
          </a:p>
        </p:txBody>
      </p:sp>
      <p:sp>
        <p:nvSpPr>
          <p:cNvPr id="3" name="Segnaposto contenuto 2"/>
          <p:cNvSpPr>
            <a:spLocks noGrp="1"/>
          </p:cNvSpPr>
          <p:nvPr>
            <p:ph sz="half" idx="1"/>
          </p:nvPr>
        </p:nvSpPr>
        <p:spPr>
          <a:xfrm>
            <a:off x="457200" y="1600200"/>
            <a:ext cx="4038600" cy="4525963"/>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5" name="Segnaposto data 4"/>
          <p:cNvSpPr>
            <a:spLocks noGrp="1"/>
          </p:cNvSpPr>
          <p:nvPr>
            <p:ph type="dt" sz="half" idx="10"/>
          </p:nvPr>
        </p:nvSpPr>
        <p:spPr/>
        <p:txBody>
          <a:bodyPr/>
          <a:lstStyle/>
          <a:p>
            <a:fld id="{06C17325-6172-4749-A21A-BAD2F4C11A22}" type="datetimeFigureOut">
              <a:rPr lang="it-IT" smtClean="0"/>
              <a:t>18/10/20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A0A879-1129-754F-87B3-3899F08E95AF}" type="slidenum">
              <a:rPr lang="it-IT" smtClean="0"/>
              <a:t>‹N›</a:t>
            </a:fld>
            <a:endParaRPr lang="it-IT"/>
          </a:p>
        </p:txBody>
      </p:sp>
    </p:spTree>
    <p:extLst>
      <p:ext uri="{BB962C8B-B14F-4D97-AF65-F5344CB8AC3E}">
        <p14:creationId xmlns:p14="http://schemas.microsoft.com/office/powerpoint/2010/main" val="700008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sz="3600">
                <a:solidFill>
                  <a:srgbClr val="595959"/>
                </a:solidFill>
              </a:defRPr>
            </a:lvl1pPr>
          </a:lstStyle>
          <a:p>
            <a:r>
              <a:rPr lang="en-GB" noProof="0"/>
              <a:t>Fare clic per modificare stile</a:t>
            </a:r>
          </a:p>
        </p:txBody>
      </p:sp>
      <p:sp>
        <p:nvSpPr>
          <p:cNvPr id="3" name="Segnaposto contenuto 2"/>
          <p:cNvSpPr>
            <a:spLocks noGrp="1"/>
          </p:cNvSpPr>
          <p:nvPr>
            <p:ph sz="half" idx="1"/>
          </p:nvPr>
        </p:nvSpPr>
        <p:spPr>
          <a:xfrm>
            <a:off x="457200" y="1600200"/>
            <a:ext cx="2700000" cy="4525963"/>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a:t>Fare clic per modificare gli stili del testo dello schema</a:t>
            </a:r>
          </a:p>
        </p:txBody>
      </p:sp>
      <p:sp>
        <p:nvSpPr>
          <p:cNvPr id="4" name="Segnaposto contenuto 3"/>
          <p:cNvSpPr>
            <a:spLocks noGrp="1"/>
          </p:cNvSpPr>
          <p:nvPr>
            <p:ph sz="half" idx="2"/>
          </p:nvPr>
        </p:nvSpPr>
        <p:spPr>
          <a:xfrm>
            <a:off x="3222000" y="1600200"/>
            <a:ext cx="2700000" cy="4525963"/>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a:t>Fare clic per modificare gli stili del testo dello schema</a:t>
            </a:r>
          </a:p>
        </p:txBody>
      </p:sp>
      <p:sp>
        <p:nvSpPr>
          <p:cNvPr id="5" name="Segnaposto data 4"/>
          <p:cNvSpPr>
            <a:spLocks noGrp="1"/>
          </p:cNvSpPr>
          <p:nvPr>
            <p:ph type="dt" sz="half" idx="10"/>
          </p:nvPr>
        </p:nvSpPr>
        <p:spPr/>
        <p:txBody>
          <a:bodyPr/>
          <a:lstStyle/>
          <a:p>
            <a:fld id="{06C17325-6172-4749-A21A-BAD2F4C11A22}" type="datetimeFigureOut">
              <a:rPr lang="it-IT" smtClean="0"/>
              <a:t>18/10/20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A0A879-1129-754F-87B3-3899F08E95AF}" type="slidenum">
              <a:rPr lang="it-IT" smtClean="0"/>
              <a:t>‹N›</a:t>
            </a:fld>
            <a:endParaRPr lang="it-IT"/>
          </a:p>
        </p:txBody>
      </p:sp>
      <p:sp>
        <p:nvSpPr>
          <p:cNvPr id="8" name="Segnaposto contenuto 3"/>
          <p:cNvSpPr>
            <a:spLocks noGrp="1"/>
          </p:cNvSpPr>
          <p:nvPr>
            <p:ph sz="half" idx="13"/>
          </p:nvPr>
        </p:nvSpPr>
        <p:spPr>
          <a:xfrm>
            <a:off x="5986800" y="1600200"/>
            <a:ext cx="2700000" cy="4525963"/>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a:t>Fare clic per modificare gli stili del testo dello schema</a:t>
            </a:r>
          </a:p>
        </p:txBody>
      </p:sp>
    </p:spTree>
    <p:extLst>
      <p:ext uri="{BB962C8B-B14F-4D97-AF65-F5344CB8AC3E}">
        <p14:creationId xmlns:p14="http://schemas.microsoft.com/office/powerpoint/2010/main" val="68694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sz="3600">
                <a:solidFill>
                  <a:srgbClr val="595959"/>
                </a:solidFill>
              </a:defRPr>
            </a:lvl1pPr>
          </a:lstStyle>
          <a:p>
            <a:r>
              <a:rPr lang="en-GB" noProof="0"/>
              <a:t>Fare clic per modificare stile</a:t>
            </a:r>
          </a:p>
        </p:txBody>
      </p:sp>
      <p:sp>
        <p:nvSpPr>
          <p:cNvPr id="3" name="Segnaposto contenuto 2"/>
          <p:cNvSpPr>
            <a:spLocks noGrp="1"/>
          </p:cNvSpPr>
          <p:nvPr>
            <p:ph sz="half" idx="1"/>
          </p:nvPr>
        </p:nvSpPr>
        <p:spPr>
          <a:xfrm>
            <a:off x="457200" y="1600200"/>
            <a:ext cx="2016000" cy="2160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4" name="Segnaposto contenuto 3"/>
          <p:cNvSpPr>
            <a:spLocks noGrp="1"/>
          </p:cNvSpPr>
          <p:nvPr>
            <p:ph sz="half" idx="2"/>
          </p:nvPr>
        </p:nvSpPr>
        <p:spPr>
          <a:xfrm>
            <a:off x="2540400" y="1600200"/>
            <a:ext cx="2016000" cy="2160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Segnaposto data 4"/>
          <p:cNvSpPr>
            <a:spLocks noGrp="1"/>
          </p:cNvSpPr>
          <p:nvPr>
            <p:ph type="dt" sz="half" idx="10"/>
          </p:nvPr>
        </p:nvSpPr>
        <p:spPr/>
        <p:txBody>
          <a:bodyPr/>
          <a:lstStyle/>
          <a:p>
            <a:fld id="{06C17325-6172-4749-A21A-BAD2F4C11A22}" type="datetimeFigureOut">
              <a:rPr lang="it-IT" smtClean="0"/>
              <a:t>18/10/20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A0A879-1129-754F-87B3-3899F08E95AF}" type="slidenum">
              <a:rPr lang="it-IT" smtClean="0"/>
              <a:t>‹N›</a:t>
            </a:fld>
            <a:endParaRPr lang="it-IT"/>
          </a:p>
        </p:txBody>
      </p:sp>
      <p:sp>
        <p:nvSpPr>
          <p:cNvPr id="8" name="Segnaposto contenuto 3"/>
          <p:cNvSpPr>
            <a:spLocks noGrp="1"/>
          </p:cNvSpPr>
          <p:nvPr>
            <p:ph sz="half" idx="13"/>
          </p:nvPr>
        </p:nvSpPr>
        <p:spPr>
          <a:xfrm>
            <a:off x="4623600" y="1600200"/>
            <a:ext cx="2016000" cy="2160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9" name="Segnaposto contenuto 3"/>
          <p:cNvSpPr>
            <a:spLocks noGrp="1"/>
          </p:cNvSpPr>
          <p:nvPr>
            <p:ph sz="half" idx="14"/>
          </p:nvPr>
        </p:nvSpPr>
        <p:spPr>
          <a:xfrm>
            <a:off x="6706800" y="1600200"/>
            <a:ext cx="2016000" cy="2160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10" name="Segnaposto contenuto 2"/>
          <p:cNvSpPr>
            <a:spLocks noGrp="1"/>
          </p:cNvSpPr>
          <p:nvPr>
            <p:ph sz="half" idx="15"/>
          </p:nvPr>
        </p:nvSpPr>
        <p:spPr>
          <a:xfrm>
            <a:off x="457200" y="3886200"/>
            <a:ext cx="2016000" cy="2160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11" name="Segnaposto contenuto 3"/>
          <p:cNvSpPr>
            <a:spLocks noGrp="1"/>
          </p:cNvSpPr>
          <p:nvPr>
            <p:ph sz="half" idx="16"/>
          </p:nvPr>
        </p:nvSpPr>
        <p:spPr>
          <a:xfrm>
            <a:off x="2540400" y="3886200"/>
            <a:ext cx="2016000" cy="2160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12" name="Segnaposto contenuto 3"/>
          <p:cNvSpPr>
            <a:spLocks noGrp="1"/>
          </p:cNvSpPr>
          <p:nvPr>
            <p:ph sz="half" idx="17"/>
          </p:nvPr>
        </p:nvSpPr>
        <p:spPr>
          <a:xfrm>
            <a:off x="4623600" y="3886200"/>
            <a:ext cx="2016000" cy="2160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13" name="Segnaposto contenuto 3"/>
          <p:cNvSpPr>
            <a:spLocks noGrp="1"/>
          </p:cNvSpPr>
          <p:nvPr>
            <p:ph sz="half" idx="18"/>
          </p:nvPr>
        </p:nvSpPr>
        <p:spPr>
          <a:xfrm>
            <a:off x="6706800" y="3886200"/>
            <a:ext cx="2016000" cy="2160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Tree>
    <p:extLst>
      <p:ext uri="{BB962C8B-B14F-4D97-AF65-F5344CB8AC3E}">
        <p14:creationId xmlns:p14="http://schemas.microsoft.com/office/powerpoint/2010/main" val="1100560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sz="3600">
                <a:solidFill>
                  <a:srgbClr val="595959"/>
                </a:solidFill>
              </a:defRPr>
            </a:lvl1pPr>
          </a:lstStyle>
          <a:p>
            <a:r>
              <a:rPr lang="en-GB" noProof="0"/>
              <a:t>Fare clic per modificare stile</a:t>
            </a:r>
          </a:p>
        </p:txBody>
      </p:sp>
      <p:sp>
        <p:nvSpPr>
          <p:cNvPr id="3" name="Segnaposto contenuto 2"/>
          <p:cNvSpPr>
            <a:spLocks noGrp="1"/>
          </p:cNvSpPr>
          <p:nvPr>
            <p:ph sz="half" idx="1"/>
          </p:nvPr>
        </p:nvSpPr>
        <p:spPr>
          <a:xfrm>
            <a:off x="457199" y="3835400"/>
            <a:ext cx="4068000" cy="2268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Segnaposto data 4"/>
          <p:cNvSpPr>
            <a:spLocks noGrp="1"/>
          </p:cNvSpPr>
          <p:nvPr>
            <p:ph type="dt" sz="half" idx="10"/>
          </p:nvPr>
        </p:nvSpPr>
        <p:spPr/>
        <p:txBody>
          <a:bodyPr/>
          <a:lstStyle/>
          <a:p>
            <a:fld id="{06C17325-6172-4749-A21A-BAD2F4C11A22}" type="datetimeFigureOut">
              <a:rPr lang="it-IT" smtClean="0"/>
              <a:t>18/10/20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A0A879-1129-754F-87B3-3899F08E95AF}" type="slidenum">
              <a:rPr lang="it-IT" smtClean="0"/>
              <a:t>‹N›</a:t>
            </a:fld>
            <a:endParaRPr lang="it-IT"/>
          </a:p>
        </p:txBody>
      </p:sp>
      <p:sp>
        <p:nvSpPr>
          <p:cNvPr id="8" name="Segnaposto contenuto 3"/>
          <p:cNvSpPr>
            <a:spLocks noGrp="1"/>
          </p:cNvSpPr>
          <p:nvPr>
            <p:ph sz="half" idx="13"/>
          </p:nvPr>
        </p:nvSpPr>
        <p:spPr>
          <a:xfrm>
            <a:off x="4615544" y="3835400"/>
            <a:ext cx="4068000" cy="2268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9" name="Segnaposto contenuto 2"/>
          <p:cNvSpPr>
            <a:spLocks noGrp="1"/>
          </p:cNvSpPr>
          <p:nvPr>
            <p:ph sz="half" idx="14"/>
          </p:nvPr>
        </p:nvSpPr>
        <p:spPr>
          <a:xfrm>
            <a:off x="457198" y="1493836"/>
            <a:ext cx="4068000" cy="2268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11" name="Segnaposto contenuto 3"/>
          <p:cNvSpPr>
            <a:spLocks noGrp="1"/>
          </p:cNvSpPr>
          <p:nvPr>
            <p:ph sz="half" idx="16"/>
          </p:nvPr>
        </p:nvSpPr>
        <p:spPr>
          <a:xfrm>
            <a:off x="4615544" y="1493837"/>
            <a:ext cx="4068000" cy="2268000"/>
          </a:xfrm>
        </p:spPr>
        <p:txBody>
          <a:bodyPr>
            <a:normAutofit/>
          </a:bodyPr>
          <a:lstStyle>
            <a:lvl1pPr>
              <a:defRPr sz="2000">
                <a:solidFill>
                  <a:srgbClr val="595959"/>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Tree>
    <p:extLst>
      <p:ext uri="{BB962C8B-B14F-4D97-AF65-F5344CB8AC3E}">
        <p14:creationId xmlns:p14="http://schemas.microsoft.com/office/powerpoint/2010/main" val="1941562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sz="3600">
                <a:solidFill>
                  <a:srgbClr val="595959"/>
                </a:solidFill>
              </a:defRPr>
            </a:lvl1pPr>
          </a:lstStyle>
          <a:p>
            <a:r>
              <a:rPr lang="en-GB" noProof="0" dirty="0"/>
              <a:t>Fare </a:t>
            </a:r>
            <a:r>
              <a:rPr lang="en-GB" noProof="0" dirty="0" err="1"/>
              <a:t>clic</a:t>
            </a:r>
            <a:r>
              <a:rPr lang="en-GB" noProof="0" dirty="0"/>
              <a:t> per </a:t>
            </a:r>
            <a:r>
              <a:rPr lang="en-GB" noProof="0" dirty="0" err="1"/>
              <a:t>modificare</a:t>
            </a:r>
            <a:r>
              <a:rPr lang="en-GB" noProof="0" dirty="0"/>
              <a:t>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solidFill>
                  <a:srgbClr val="5959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solidFill>
                  <a:srgbClr val="5959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7" name="Segnaposto data 6"/>
          <p:cNvSpPr>
            <a:spLocks noGrp="1"/>
          </p:cNvSpPr>
          <p:nvPr>
            <p:ph type="dt" sz="half" idx="10"/>
          </p:nvPr>
        </p:nvSpPr>
        <p:spPr/>
        <p:txBody>
          <a:bodyPr/>
          <a:lstStyle/>
          <a:p>
            <a:fld id="{06C17325-6172-4749-A21A-BAD2F4C11A22}" type="datetimeFigureOut">
              <a:rPr lang="it-IT" smtClean="0"/>
              <a:t>18/10/20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1A0A879-1129-754F-87B3-3899F08E95AF}" type="slidenum">
              <a:rPr lang="it-IT" smtClean="0"/>
              <a:t>‹N›</a:t>
            </a:fld>
            <a:endParaRPr lang="it-IT"/>
          </a:p>
        </p:txBody>
      </p:sp>
    </p:spTree>
    <p:extLst>
      <p:ext uri="{BB962C8B-B14F-4D97-AF65-F5344CB8AC3E}">
        <p14:creationId xmlns:p14="http://schemas.microsoft.com/office/powerpoint/2010/main" val="158769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sz="3600"/>
            </a:lvl1pPr>
          </a:lstStyle>
          <a:p>
            <a:r>
              <a:rPr lang="en-GB" noProof="0" dirty="0"/>
              <a:t>Fare </a:t>
            </a:r>
            <a:r>
              <a:rPr lang="en-GB" noProof="0" dirty="0" err="1"/>
              <a:t>clic</a:t>
            </a:r>
            <a:r>
              <a:rPr lang="en-GB" noProof="0" dirty="0"/>
              <a:t> per </a:t>
            </a:r>
            <a:r>
              <a:rPr lang="en-GB" noProof="0" dirty="0" err="1"/>
              <a:t>modificare</a:t>
            </a:r>
            <a:r>
              <a:rPr lang="en-GB" noProof="0" dirty="0"/>
              <a:t> stile</a:t>
            </a:r>
          </a:p>
        </p:txBody>
      </p:sp>
      <p:sp>
        <p:nvSpPr>
          <p:cNvPr id="3" name="Segnaposto data 2"/>
          <p:cNvSpPr>
            <a:spLocks noGrp="1"/>
          </p:cNvSpPr>
          <p:nvPr>
            <p:ph type="dt" sz="half" idx="10"/>
          </p:nvPr>
        </p:nvSpPr>
        <p:spPr/>
        <p:txBody>
          <a:bodyPr/>
          <a:lstStyle/>
          <a:p>
            <a:fld id="{06C17325-6172-4749-A21A-BAD2F4C11A22}" type="datetimeFigureOut">
              <a:rPr lang="it-IT" smtClean="0"/>
              <a:t>18/10/20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1A0A879-1129-754F-87B3-3899F08E95AF}" type="slidenum">
              <a:rPr lang="it-IT" smtClean="0"/>
              <a:t>‹N›</a:t>
            </a:fld>
            <a:endParaRPr lang="it-IT"/>
          </a:p>
        </p:txBody>
      </p:sp>
    </p:spTree>
    <p:extLst>
      <p:ext uri="{BB962C8B-B14F-4D97-AF65-F5344CB8AC3E}">
        <p14:creationId xmlns:p14="http://schemas.microsoft.com/office/powerpoint/2010/main" val="4183190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854368" y="274638"/>
            <a:ext cx="6832432" cy="1143000"/>
          </a:xfrm>
          <a:prstGeom prst="rect">
            <a:avLst/>
          </a:prstGeom>
        </p:spPr>
        <p:txBody>
          <a:bodyPr vert="horz" lIns="91440" tIns="45720" rIns="91440" bIns="45720" rtlCol="0" anchor="ctr">
            <a:noAutofit/>
          </a:bodyPr>
          <a:lstStyle/>
          <a:p>
            <a:r>
              <a:rPr lang="en-GB" noProof="0" dirty="0"/>
              <a:t>Fare </a:t>
            </a:r>
            <a:r>
              <a:rPr lang="en-GB" noProof="0" dirty="0" err="1"/>
              <a:t>clic</a:t>
            </a:r>
            <a:r>
              <a:rPr lang="en-GB" noProof="0" dirty="0"/>
              <a:t> per </a:t>
            </a:r>
            <a:r>
              <a:rPr lang="en-GB" noProof="0" dirty="0" err="1"/>
              <a:t>modificare</a:t>
            </a:r>
            <a:r>
              <a:rPr lang="en-GB" noProof="0" dirty="0"/>
              <a:t>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a:p>
            <a:pPr lvl="1"/>
            <a:r>
              <a:rPr lang="en-GB" noProof="0" dirty="0"/>
              <a:t>Secondo </a:t>
            </a:r>
            <a:r>
              <a:rPr lang="en-GB" noProof="0" dirty="0" err="1"/>
              <a:t>livello</a:t>
            </a:r>
            <a:endParaRPr lang="en-GB" noProof="0" dirty="0"/>
          </a:p>
          <a:p>
            <a:pPr lvl="2"/>
            <a:r>
              <a:rPr lang="en-GB" noProof="0" dirty="0" err="1"/>
              <a:t>Terzo</a:t>
            </a:r>
            <a:r>
              <a:rPr lang="en-GB" noProof="0" dirty="0"/>
              <a:t> </a:t>
            </a:r>
            <a:r>
              <a:rPr lang="en-GB" noProof="0" dirty="0" err="1"/>
              <a:t>livello</a:t>
            </a:r>
            <a:endParaRPr lang="en-GB" noProof="0" dirty="0"/>
          </a:p>
          <a:p>
            <a:pPr lvl="3"/>
            <a:r>
              <a:rPr lang="en-GB" noProof="0" dirty="0"/>
              <a:t>Quarto </a:t>
            </a:r>
            <a:r>
              <a:rPr lang="en-GB" noProof="0" dirty="0" err="1"/>
              <a:t>livello</a:t>
            </a:r>
            <a:endParaRPr lang="en-GB" noProof="0" dirty="0"/>
          </a:p>
          <a:p>
            <a:pPr lvl="4"/>
            <a:r>
              <a:rPr lang="en-GB" noProof="0" dirty="0" err="1"/>
              <a:t>Quinto</a:t>
            </a:r>
            <a:r>
              <a:rPr lang="en-GB" noProof="0" dirty="0"/>
              <a:t> </a:t>
            </a:r>
            <a:r>
              <a:rPr lang="en-GB" noProof="0" dirty="0" err="1"/>
              <a:t>livello</a:t>
            </a:r>
            <a:endParaRPr lang="en-GB" noProof="0" dirty="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cs typeface="Century Gothic"/>
              </a:defRPr>
            </a:lvl1pPr>
          </a:lstStyle>
          <a:p>
            <a:fld id="{06C17325-6172-4749-A21A-BAD2F4C11A22}" type="datetimeFigureOut">
              <a:rPr lang="it-IT" smtClean="0"/>
              <a:pPr/>
              <a:t>18/10/20</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cs typeface="Century Gothic"/>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cs typeface="Century Gothic"/>
              </a:defRPr>
            </a:lvl1pPr>
          </a:lstStyle>
          <a:p>
            <a:fld id="{01A0A879-1129-754F-87B3-3899F08E95AF}" type="slidenum">
              <a:rPr lang="it-IT" smtClean="0"/>
              <a:pPr/>
              <a:t>‹N›</a:t>
            </a:fld>
            <a:endParaRPr lang="it-IT" dirty="0"/>
          </a:p>
        </p:txBody>
      </p:sp>
      <p:sp>
        <p:nvSpPr>
          <p:cNvPr id="7" name="Rechteck 19"/>
          <p:cNvSpPr/>
          <p:nvPr userDrawn="1"/>
        </p:nvSpPr>
        <p:spPr>
          <a:xfrm>
            <a:off x="8820512" y="-1"/>
            <a:ext cx="360000" cy="3434705"/>
          </a:xfrm>
          <a:prstGeom prst="rect">
            <a:avLst/>
          </a:prstGeom>
          <a:solidFill>
            <a:srgbClr val="54A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20"/>
          <p:cNvSpPr/>
          <p:nvPr userDrawn="1"/>
        </p:nvSpPr>
        <p:spPr>
          <a:xfrm>
            <a:off x="8820512" y="3426090"/>
            <a:ext cx="360000" cy="3459294"/>
          </a:xfrm>
          <a:prstGeom prst="rect">
            <a:avLst/>
          </a:prstGeom>
          <a:solidFill>
            <a:srgbClr val="92C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Picture 2" descr="P:\KB-Grafik\LOGO\English\Climate_Alliance_colour_small.jp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l="3255" t="10384" r="3866" b="19109"/>
          <a:stretch/>
        </p:blipFill>
        <p:spPr bwMode="auto">
          <a:xfrm>
            <a:off x="467828" y="593632"/>
            <a:ext cx="1185561" cy="89999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0" name="Gerade Verbindung 21"/>
          <p:cNvCxnSpPr/>
          <p:nvPr userDrawn="1"/>
        </p:nvCxnSpPr>
        <p:spPr>
          <a:xfrm>
            <a:off x="1854368" y="1414965"/>
            <a:ext cx="6832432" cy="267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Gerade Verbindung 22"/>
          <p:cNvCxnSpPr/>
          <p:nvPr userDrawn="1"/>
        </p:nvCxnSpPr>
        <p:spPr>
          <a:xfrm>
            <a:off x="457200" y="6126163"/>
            <a:ext cx="8229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59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62" r:id="rId6"/>
    <p:sldLayoutId id="2147483661"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Lst>
  <p:txStyles>
    <p:titleStyle>
      <a:lvl1pPr algn="ctr" defTabSz="457200" rtl="0" eaLnBrk="1" latinLnBrk="0" hangingPunct="1">
        <a:spcBef>
          <a:spcPct val="0"/>
        </a:spcBef>
        <a:buNone/>
        <a:defRPr sz="4000" kern="1200">
          <a:solidFill>
            <a:schemeClr val="tx1">
              <a:lumMod val="65000"/>
              <a:lumOff val="35000"/>
            </a:schemeClr>
          </a:solidFill>
          <a:latin typeface="Century Gothic"/>
          <a:ea typeface="+mj-ea"/>
          <a:cs typeface="Century Gothic"/>
        </a:defRPr>
      </a:lvl1pPr>
    </p:titleStyle>
    <p:bodyStyle>
      <a:lvl1pPr marL="342900" indent="-342900" algn="l" defTabSz="457200" rtl="0" eaLnBrk="1" latinLnBrk="0" hangingPunct="1">
        <a:spcBef>
          <a:spcPct val="20000"/>
        </a:spcBef>
        <a:buClr>
          <a:srgbClr val="54A4DF"/>
        </a:buClr>
        <a:buFont typeface="Arial"/>
        <a:buChar char="•"/>
        <a:defRPr sz="3200" kern="1200">
          <a:solidFill>
            <a:schemeClr val="tx1">
              <a:lumMod val="65000"/>
              <a:lumOff val="3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04800" y="2046343"/>
            <a:ext cx="8153400" cy="1470025"/>
          </a:xfrm>
        </p:spPr>
        <p:txBody>
          <a:bodyPr/>
          <a:lstStyle/>
          <a:p>
            <a:r>
              <a:rPr lang="it-IT" sz="3600" dirty="0"/>
              <a:t>Le politiche regionali per la resilienza ai cambiamenti climatici. </a:t>
            </a:r>
            <a:br>
              <a:rPr lang="it-IT" sz="3600" dirty="0"/>
            </a:br>
            <a:r>
              <a:rPr lang="it-IT" sz="3600" dirty="0"/>
              <a:t>Uno sguardo comparativo </a:t>
            </a:r>
            <a:br>
              <a:rPr lang="it-IT" sz="3600" dirty="0"/>
            </a:br>
            <a:r>
              <a:rPr lang="it-IT" sz="3600" dirty="0"/>
              <a:t>Italia - Germania</a:t>
            </a:r>
          </a:p>
        </p:txBody>
      </p:sp>
      <p:sp>
        <p:nvSpPr>
          <p:cNvPr id="3" name="Sottotitolo 2"/>
          <p:cNvSpPr>
            <a:spLocks noGrp="1"/>
          </p:cNvSpPr>
          <p:nvPr>
            <p:ph type="subTitle" idx="1"/>
          </p:nvPr>
        </p:nvSpPr>
        <p:spPr>
          <a:xfrm>
            <a:off x="1371600" y="4212019"/>
            <a:ext cx="6400800" cy="936171"/>
          </a:xfrm>
        </p:spPr>
        <p:txBody>
          <a:bodyPr/>
          <a:lstStyle/>
          <a:p>
            <a:r>
              <a:rPr lang="en-GB" sz="2400" dirty="0" err="1"/>
              <a:t>Dr.</a:t>
            </a:r>
            <a:r>
              <a:rPr lang="en-GB" sz="2400" dirty="0"/>
              <a:t> Karl-Ludwig </a:t>
            </a:r>
            <a:r>
              <a:rPr lang="en-GB" sz="2400" dirty="0" err="1"/>
              <a:t>Schibel</a:t>
            </a:r>
            <a:r>
              <a:rPr lang="en-GB" sz="2400" dirty="0"/>
              <a:t> </a:t>
            </a:r>
            <a:br>
              <a:rPr lang="en-GB" sz="2400" dirty="0"/>
            </a:br>
            <a:r>
              <a:rPr lang="it-IT" sz="2400" dirty="0"/>
              <a:t>Coordinatore Alleanza per il Clima Italia</a:t>
            </a:r>
          </a:p>
          <a:p>
            <a:endParaRPr lang="it-IT" dirty="0"/>
          </a:p>
        </p:txBody>
      </p:sp>
      <p:sp>
        <p:nvSpPr>
          <p:cNvPr id="11" name="Sottotitolo 2">
            <a:extLst>
              <a:ext uri="{FF2B5EF4-FFF2-40B4-BE49-F238E27FC236}">
                <a16:creationId xmlns:a16="http://schemas.microsoft.com/office/drawing/2014/main" id="{07179FF6-FDC4-624E-85EA-B704C4001C5C}"/>
              </a:ext>
            </a:extLst>
          </p:cNvPr>
          <p:cNvSpPr txBox="1">
            <a:spLocks/>
          </p:cNvSpPr>
          <p:nvPr/>
        </p:nvSpPr>
        <p:spPr>
          <a:xfrm>
            <a:off x="2250022" y="5423339"/>
            <a:ext cx="6400800" cy="686270"/>
          </a:xfrm>
          <a:prstGeom prst="rect">
            <a:avLst/>
          </a:prstGeom>
        </p:spPr>
        <p:txBody>
          <a:bodyPr vert="horz" lIns="91440" tIns="45720" rIns="91440" bIns="45720" rtlCol="0" anchor="b">
            <a:normAutofit/>
          </a:bodyPr>
          <a:lstStyle>
            <a:lvl1pPr marL="0" indent="0" algn="ctr" defTabSz="457200" rtl="0" eaLnBrk="1" latinLnBrk="0" hangingPunct="1">
              <a:spcBef>
                <a:spcPct val="20000"/>
              </a:spcBef>
              <a:buClr>
                <a:srgbClr val="54A4DF"/>
              </a:buClr>
              <a:buFont typeface="Arial"/>
              <a:buNone/>
              <a:defRPr sz="2800" kern="1200">
                <a:solidFill>
                  <a:schemeClr val="tx1">
                    <a:lumMod val="50000"/>
                    <a:lumOff val="50000"/>
                  </a:schemeClr>
                </a:solidFill>
                <a:latin typeface="Century Gothic"/>
                <a:ea typeface="+mn-ea"/>
                <a:cs typeface="Century Gothic"/>
              </a:defRPr>
            </a:lvl1pPr>
            <a:lvl2pPr marL="457200" indent="0" algn="ctr" defTabSz="457200" rtl="0" eaLnBrk="1" latinLnBrk="0" hangingPunct="1">
              <a:spcBef>
                <a:spcPct val="20000"/>
              </a:spcBef>
              <a:buFont typeface="Arial"/>
              <a:buNone/>
              <a:defRPr sz="2800" kern="1200">
                <a:solidFill>
                  <a:schemeClr val="tx1">
                    <a:tint val="75000"/>
                  </a:schemeClr>
                </a:solidFill>
                <a:latin typeface="Century Gothic"/>
                <a:ea typeface="+mn-ea"/>
                <a:cs typeface="Century Gothic"/>
              </a:defRPr>
            </a:lvl2pPr>
            <a:lvl3pPr marL="914400" indent="0" algn="ctr" defTabSz="457200" rtl="0" eaLnBrk="1" latinLnBrk="0" hangingPunct="1">
              <a:spcBef>
                <a:spcPct val="20000"/>
              </a:spcBef>
              <a:buFont typeface="Arial"/>
              <a:buNone/>
              <a:defRPr sz="2400" kern="1200">
                <a:solidFill>
                  <a:schemeClr val="tx1">
                    <a:tint val="75000"/>
                  </a:schemeClr>
                </a:solidFill>
                <a:latin typeface="Century Gothic"/>
                <a:ea typeface="+mn-ea"/>
                <a:cs typeface="Century Gothic"/>
              </a:defRPr>
            </a:lvl3pPr>
            <a:lvl4pPr marL="1371600" indent="0" algn="ctr" defTabSz="457200" rtl="0" eaLnBrk="1" latinLnBrk="0" hangingPunct="1">
              <a:spcBef>
                <a:spcPct val="20000"/>
              </a:spcBef>
              <a:buFont typeface="Arial"/>
              <a:buNone/>
              <a:defRPr sz="2000" kern="1200">
                <a:solidFill>
                  <a:schemeClr val="tx1">
                    <a:tint val="75000"/>
                  </a:schemeClr>
                </a:solidFill>
                <a:latin typeface="Century Gothic"/>
                <a:ea typeface="+mn-ea"/>
                <a:cs typeface="Century Gothic"/>
              </a:defRPr>
            </a:lvl4pPr>
            <a:lvl5pPr marL="1828800" indent="0" algn="ctr" defTabSz="457200" rtl="0" eaLnBrk="1" latinLnBrk="0" hangingPunct="1">
              <a:spcBef>
                <a:spcPct val="20000"/>
              </a:spcBef>
              <a:buFont typeface="Arial"/>
              <a:buNone/>
              <a:defRPr sz="2000" kern="1200">
                <a:solidFill>
                  <a:schemeClr val="tx1">
                    <a:tint val="75000"/>
                  </a:schemeClr>
                </a:solidFill>
                <a:latin typeface="Century Gothic"/>
                <a:ea typeface="+mn-ea"/>
                <a:cs typeface="Century Gothic"/>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it-IT" sz="1400" dirty="0"/>
              <a:t>Mai sprecare una crisi – Dall’emergenza pandemica al contrasto all’emergenza climatica|  9 ottobre 2020</a:t>
            </a:r>
          </a:p>
        </p:txBody>
      </p:sp>
      <p:pic>
        <p:nvPicPr>
          <p:cNvPr id="5" name="Immagine 4" descr="Immagine che contiene disegnando&#10;&#10;Descrizione generata automaticamente">
            <a:extLst>
              <a:ext uri="{FF2B5EF4-FFF2-40B4-BE49-F238E27FC236}">
                <a16:creationId xmlns:a16="http://schemas.microsoft.com/office/drawing/2014/main" id="{87A930E7-B977-1E47-A07E-709834F0B1B4}"/>
              </a:ext>
            </a:extLst>
          </p:cNvPr>
          <p:cNvPicPr>
            <a:picLocks noChangeAspect="1"/>
          </p:cNvPicPr>
          <p:nvPr/>
        </p:nvPicPr>
        <p:blipFill>
          <a:blip r:embed="rId2"/>
          <a:stretch>
            <a:fillRect/>
          </a:stretch>
        </p:blipFill>
        <p:spPr>
          <a:xfrm>
            <a:off x="5194608" y="723681"/>
            <a:ext cx="3467100" cy="495300"/>
          </a:xfrm>
          <a:prstGeom prst="rect">
            <a:avLst/>
          </a:prstGeom>
        </p:spPr>
      </p:pic>
    </p:spTree>
    <p:extLst>
      <p:ext uri="{BB962C8B-B14F-4D97-AF65-F5344CB8AC3E}">
        <p14:creationId xmlns:p14="http://schemas.microsoft.com/office/powerpoint/2010/main" val="398535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magine 2">
            <a:extLst>
              <a:ext uri="{FF2B5EF4-FFF2-40B4-BE49-F238E27FC236}">
                <a16:creationId xmlns:a16="http://schemas.microsoft.com/office/drawing/2014/main" id="{AF9B13D3-C2CC-4E4E-B556-84CAB8C7C2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6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315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2">
            <a:extLst>
              <a:ext uri="{FF2B5EF4-FFF2-40B4-BE49-F238E27FC236}">
                <a16:creationId xmlns:a16="http://schemas.microsoft.com/office/drawing/2014/main" id="{E637C2C2-E8F5-1C46-A668-227BC3F00A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0"/>
            <a:ext cx="8783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65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olo 1">
            <a:extLst>
              <a:ext uri="{FF2B5EF4-FFF2-40B4-BE49-F238E27FC236}">
                <a16:creationId xmlns:a16="http://schemas.microsoft.com/office/drawing/2014/main" id="{B7260152-A80E-7245-A41C-E2C9DD063542}"/>
              </a:ext>
            </a:extLst>
          </p:cNvPr>
          <p:cNvSpPr>
            <a:spLocks noGrp="1"/>
          </p:cNvSpPr>
          <p:nvPr>
            <p:ph type="title"/>
          </p:nvPr>
        </p:nvSpPr>
        <p:spPr>
          <a:xfrm>
            <a:off x="1854368" y="274638"/>
            <a:ext cx="6832432" cy="1143000"/>
          </a:xfrm>
        </p:spPr>
        <p:txBody>
          <a:bodyPr anchor="ctr">
            <a:normAutofit/>
          </a:bodyPr>
          <a:lstStyle/>
          <a:p>
            <a:pPr>
              <a:lnSpc>
                <a:spcPct val="90000"/>
              </a:lnSpc>
            </a:pPr>
            <a:r>
              <a:rPr lang="it-IT" altLang="it-IT"/>
              <a:t>Adattamento a livello nazionale in Italia</a:t>
            </a:r>
          </a:p>
        </p:txBody>
      </p:sp>
      <p:pic>
        <p:nvPicPr>
          <p:cNvPr id="3" name="Immagine 2">
            <a:extLst>
              <a:ext uri="{FF2B5EF4-FFF2-40B4-BE49-F238E27FC236}">
                <a16:creationId xmlns:a16="http://schemas.microsoft.com/office/drawing/2014/main" id="{00D0EF0B-739A-1C43-A610-6DB53022657C}"/>
              </a:ext>
            </a:extLst>
          </p:cNvPr>
          <p:cNvPicPr>
            <a:picLocks noChangeAspect="1"/>
          </p:cNvPicPr>
          <p:nvPr/>
        </p:nvPicPr>
        <p:blipFill>
          <a:blip r:embed="rId2"/>
          <a:stretch>
            <a:fillRect/>
          </a:stretch>
        </p:blipFill>
        <p:spPr>
          <a:xfrm>
            <a:off x="87088" y="2655077"/>
            <a:ext cx="3170417" cy="1547846"/>
          </a:xfrm>
          <a:prstGeom prst="rect">
            <a:avLst/>
          </a:prstGeom>
          <a:noFill/>
        </p:spPr>
      </p:pic>
      <p:sp>
        <p:nvSpPr>
          <p:cNvPr id="26626" name="Segnaposto contenuto 2">
            <a:extLst>
              <a:ext uri="{FF2B5EF4-FFF2-40B4-BE49-F238E27FC236}">
                <a16:creationId xmlns:a16="http://schemas.microsoft.com/office/drawing/2014/main" id="{2F4DFDC1-6B27-6945-9F24-CC00D6C24317}"/>
              </a:ext>
            </a:extLst>
          </p:cNvPr>
          <p:cNvSpPr>
            <a:spLocks noGrp="1"/>
          </p:cNvSpPr>
          <p:nvPr>
            <p:ph sz="half" idx="2"/>
          </p:nvPr>
        </p:nvSpPr>
        <p:spPr>
          <a:xfrm>
            <a:off x="3278459" y="1550020"/>
            <a:ext cx="5408341" cy="4576143"/>
          </a:xfrm>
        </p:spPr>
        <p:txBody>
          <a:bodyPr>
            <a:normAutofit lnSpcReduction="10000"/>
          </a:bodyPr>
          <a:lstStyle/>
          <a:p>
            <a:pPr>
              <a:lnSpc>
                <a:spcPct val="90000"/>
              </a:lnSpc>
              <a:buClr>
                <a:srgbClr val="92D050"/>
              </a:buClr>
              <a:buFont typeface="Wingdings" pitchFamily="2" charset="2"/>
              <a:buChar char="§"/>
            </a:pPr>
            <a:r>
              <a:rPr lang="it-IT" altLang="it-IT" sz="2400" dirty="0"/>
              <a:t>2014 Strategia Nazionale di Adattamento</a:t>
            </a:r>
          </a:p>
          <a:p>
            <a:pPr>
              <a:lnSpc>
                <a:spcPct val="90000"/>
              </a:lnSpc>
              <a:buClr>
                <a:srgbClr val="92D050"/>
              </a:buClr>
              <a:buFont typeface="Wingdings" pitchFamily="2" charset="2"/>
              <a:buChar char="§"/>
            </a:pPr>
            <a:r>
              <a:rPr lang="it-IT" altLang="it-IT" sz="2400" dirty="0"/>
              <a:t>2017 Piano Nazionale di Adattamento ai Cambiamenti Climatici – Prima bozza per consultazione</a:t>
            </a:r>
          </a:p>
          <a:p>
            <a:pPr>
              <a:lnSpc>
                <a:spcPct val="90000"/>
              </a:lnSpc>
              <a:buClr>
                <a:srgbClr val="92D050"/>
              </a:buClr>
              <a:buFont typeface="Wingdings" pitchFamily="2" charset="2"/>
              <a:buChar char="§"/>
            </a:pPr>
            <a:r>
              <a:rPr lang="it-IT" altLang="it-IT" sz="2400" dirty="0"/>
              <a:t>2019 </a:t>
            </a:r>
            <a:r>
              <a:rPr lang="it-IT" altLang="it-IT" sz="2400" dirty="0" err="1"/>
              <a:t>Greenreport</a:t>
            </a:r>
            <a:r>
              <a:rPr lang="it-IT" altLang="it-IT" sz="2400" dirty="0"/>
              <a:t>: «d</a:t>
            </a:r>
            <a:r>
              <a:rPr lang="it-IT" sz="2400" dirty="0"/>
              <a:t>el Piano, dopo la consultazione pubblica cui è stato sottoposto nel 2017, si sono infatti perse le tracce»</a:t>
            </a:r>
          </a:p>
          <a:p>
            <a:pPr>
              <a:lnSpc>
                <a:spcPct val="90000"/>
              </a:lnSpc>
              <a:buClr>
                <a:srgbClr val="92D050"/>
              </a:buClr>
              <a:buFont typeface="Wingdings" pitchFamily="2" charset="2"/>
              <a:buChar char="§"/>
            </a:pPr>
            <a:r>
              <a:rPr lang="it-IT" altLang="it-IT" sz="2400" dirty="0"/>
              <a:t>2020 «Il PNAC non è stato ancora adottato» osserva Sergio Castellari, CMCC</a:t>
            </a:r>
          </a:p>
        </p:txBody>
      </p:sp>
    </p:spTree>
    <p:extLst>
      <p:ext uri="{BB962C8B-B14F-4D97-AF65-F5344CB8AC3E}">
        <p14:creationId xmlns:p14="http://schemas.microsoft.com/office/powerpoint/2010/main" val="25287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magine 1">
            <a:extLst>
              <a:ext uri="{FF2B5EF4-FFF2-40B4-BE49-F238E27FC236}">
                <a16:creationId xmlns:a16="http://schemas.microsoft.com/office/drawing/2014/main" id="{E85A1BBC-786D-634F-9516-D4E13E99F0CB}"/>
              </a:ext>
            </a:extLst>
          </p:cNvPr>
          <p:cNvPicPr>
            <a:picLocks noChangeAspect="1"/>
          </p:cNvPicPr>
          <p:nvPr/>
        </p:nvPicPr>
        <p:blipFill>
          <a:blip r:embed="rId2">
            <a:extLst>
              <a:ext uri="{28A0092B-C50C-407E-A947-70E740481C1C}">
                <a14:useLocalDpi xmlns:a14="http://schemas.microsoft.com/office/drawing/2010/main" val="0"/>
              </a:ext>
            </a:extLst>
          </a:blip>
          <a:srcRect l="7481" r="12291"/>
          <a:stretch>
            <a:fillRect/>
          </a:stretch>
        </p:blipFill>
        <p:spPr bwMode="auto">
          <a:xfrm>
            <a:off x="337456" y="1568676"/>
            <a:ext cx="56121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CasellaDiTesto 3">
            <a:extLst>
              <a:ext uri="{FF2B5EF4-FFF2-40B4-BE49-F238E27FC236}">
                <a16:creationId xmlns:a16="http://schemas.microsoft.com/office/drawing/2014/main" id="{256A9AE2-E3A5-5B43-BDD2-04899F10D6D1}"/>
              </a:ext>
            </a:extLst>
          </p:cNvPr>
          <p:cNvSpPr txBox="1">
            <a:spLocks noChangeArrowheads="1"/>
          </p:cNvSpPr>
          <p:nvPr/>
        </p:nvSpPr>
        <p:spPr bwMode="auto">
          <a:xfrm>
            <a:off x="5916386" y="1568676"/>
            <a:ext cx="2890158" cy="419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spcAft>
                <a:spcPts val="1000"/>
              </a:spcAft>
            </a:pPr>
            <a:r>
              <a:rPr lang="it-IT" altLang="it-IT" sz="1500" i="1" u="sng" dirty="0">
                <a:solidFill>
                  <a:schemeClr val="tx1">
                    <a:lumMod val="65000"/>
                    <a:lumOff val="35000"/>
                  </a:schemeClr>
                </a:solidFill>
                <a:latin typeface="Century Gothic" panose="020B0502020202020204" pitchFamily="34" charset="0"/>
              </a:rPr>
              <a:t>Macroregione 1</a:t>
            </a:r>
            <a:r>
              <a:rPr lang="it-IT" altLang="it-IT" sz="1500" i="1" dirty="0">
                <a:solidFill>
                  <a:schemeClr val="tx1">
                    <a:lumMod val="65000"/>
                    <a:lumOff val="35000"/>
                  </a:schemeClr>
                </a:solidFill>
                <a:latin typeface="Century Gothic" panose="020B0502020202020204" pitchFamily="34" charset="0"/>
              </a:rPr>
              <a:t>: </a:t>
            </a:r>
            <a:r>
              <a:rPr lang="it-IT" altLang="it-IT" sz="1500" dirty="0">
                <a:solidFill>
                  <a:schemeClr val="tx1">
                    <a:lumMod val="65000"/>
                    <a:lumOff val="35000"/>
                  </a:schemeClr>
                </a:solidFill>
                <a:latin typeface="Century Gothic" panose="020B0502020202020204" pitchFamily="34" charset="0"/>
              </a:rPr>
              <a:t>Prealpi e Appennino Settentrionale</a:t>
            </a:r>
            <a:r>
              <a:rPr lang="it-IT" altLang="it-IT" sz="1500" i="1" dirty="0">
                <a:solidFill>
                  <a:schemeClr val="tx1">
                    <a:lumMod val="65000"/>
                    <a:lumOff val="35000"/>
                  </a:schemeClr>
                </a:solidFill>
                <a:latin typeface="Century Gothic" panose="020B0502020202020204" pitchFamily="34" charset="0"/>
              </a:rPr>
              <a:t> </a:t>
            </a:r>
            <a:endParaRPr lang="it-IT" altLang="it-IT" sz="1000" i="1" u="sng" dirty="0">
              <a:solidFill>
                <a:schemeClr val="tx1">
                  <a:lumMod val="65000"/>
                  <a:lumOff val="35000"/>
                </a:schemeClr>
              </a:solidFill>
              <a:latin typeface="Century Gothic" panose="020B0502020202020204" pitchFamily="34" charset="0"/>
            </a:endParaRPr>
          </a:p>
          <a:p>
            <a:pPr>
              <a:spcAft>
                <a:spcPts val="1000"/>
              </a:spcAft>
            </a:pPr>
            <a:r>
              <a:rPr lang="it-IT" altLang="it-IT" sz="1500" i="1" u="sng" dirty="0">
                <a:solidFill>
                  <a:schemeClr val="tx1">
                    <a:lumMod val="65000"/>
                    <a:lumOff val="35000"/>
                  </a:schemeClr>
                </a:solidFill>
                <a:latin typeface="Century Gothic" panose="020B0502020202020204" pitchFamily="34" charset="0"/>
              </a:rPr>
              <a:t>Macroregione 2</a:t>
            </a:r>
            <a:r>
              <a:rPr lang="it-IT" altLang="it-IT" sz="1500" i="1" dirty="0">
                <a:solidFill>
                  <a:schemeClr val="tx1">
                    <a:lumMod val="65000"/>
                    <a:lumOff val="35000"/>
                  </a:schemeClr>
                </a:solidFill>
                <a:latin typeface="Century Gothic" panose="020B0502020202020204" pitchFamily="34" charset="0"/>
              </a:rPr>
              <a:t>: P</a:t>
            </a:r>
            <a:r>
              <a:rPr lang="it-IT" altLang="it-IT" sz="1500" dirty="0">
                <a:solidFill>
                  <a:schemeClr val="tx1">
                    <a:lumMod val="65000"/>
                    <a:lumOff val="35000"/>
                  </a:schemeClr>
                </a:solidFill>
                <a:latin typeface="Century Gothic" panose="020B0502020202020204" pitchFamily="34" charset="0"/>
              </a:rPr>
              <a:t>ianura Padana, alto versante adriatico e aree costiere dell’Italia centro-meridionale</a:t>
            </a:r>
            <a:endParaRPr lang="it-IT" altLang="it-IT" sz="1500" i="1" u="sng" dirty="0">
              <a:solidFill>
                <a:schemeClr val="tx1">
                  <a:lumMod val="65000"/>
                  <a:lumOff val="35000"/>
                </a:schemeClr>
              </a:solidFill>
              <a:latin typeface="Century Gothic" panose="020B0502020202020204" pitchFamily="34" charset="0"/>
            </a:endParaRPr>
          </a:p>
          <a:p>
            <a:pPr>
              <a:spcAft>
                <a:spcPts val="1000"/>
              </a:spcAft>
            </a:pPr>
            <a:r>
              <a:rPr lang="it-IT" altLang="it-IT" sz="1500" i="1" u="sng" dirty="0">
                <a:solidFill>
                  <a:schemeClr val="tx1">
                    <a:lumMod val="65000"/>
                    <a:lumOff val="35000"/>
                  </a:schemeClr>
                </a:solidFill>
                <a:latin typeface="Century Gothic" panose="020B0502020202020204" pitchFamily="34" charset="0"/>
              </a:rPr>
              <a:t>Macroregione 3</a:t>
            </a:r>
            <a:r>
              <a:rPr lang="it-IT" altLang="it-IT" sz="1500" i="1" dirty="0">
                <a:solidFill>
                  <a:schemeClr val="tx1">
                    <a:lumMod val="65000"/>
                    <a:lumOff val="35000"/>
                  </a:schemeClr>
                </a:solidFill>
                <a:latin typeface="Century Gothic" panose="020B0502020202020204" pitchFamily="34" charset="0"/>
              </a:rPr>
              <a:t>: </a:t>
            </a:r>
            <a:r>
              <a:rPr lang="it-IT" altLang="it-IT" sz="1500" dirty="0">
                <a:solidFill>
                  <a:schemeClr val="tx1">
                    <a:lumMod val="65000"/>
                    <a:lumOff val="35000"/>
                  </a:schemeClr>
                </a:solidFill>
                <a:latin typeface="Century Gothic" panose="020B0502020202020204" pitchFamily="34" charset="0"/>
              </a:rPr>
              <a:t>Appennino centro-meridionale e alcune zone limitate dell’Italia nord occidentale </a:t>
            </a:r>
            <a:endParaRPr lang="it-IT" altLang="it-IT" sz="1500" i="1" u="sng" dirty="0">
              <a:solidFill>
                <a:schemeClr val="tx1">
                  <a:lumMod val="65000"/>
                  <a:lumOff val="35000"/>
                </a:schemeClr>
              </a:solidFill>
              <a:latin typeface="Century Gothic" panose="020B0502020202020204" pitchFamily="34" charset="0"/>
            </a:endParaRPr>
          </a:p>
          <a:p>
            <a:pPr>
              <a:spcAft>
                <a:spcPts val="1000"/>
              </a:spcAft>
            </a:pPr>
            <a:r>
              <a:rPr lang="it-IT" altLang="it-IT" sz="1500" i="1" u="sng" dirty="0">
                <a:solidFill>
                  <a:schemeClr val="tx1">
                    <a:lumMod val="65000"/>
                    <a:lumOff val="35000"/>
                  </a:schemeClr>
                </a:solidFill>
                <a:latin typeface="Century Gothic" panose="020B0502020202020204" pitchFamily="34" charset="0"/>
              </a:rPr>
              <a:t>Macroregione 4</a:t>
            </a:r>
            <a:r>
              <a:rPr lang="it-IT" altLang="it-IT" sz="1500" i="1" dirty="0">
                <a:solidFill>
                  <a:schemeClr val="tx1">
                    <a:lumMod val="65000"/>
                    <a:lumOff val="35000"/>
                  </a:schemeClr>
                </a:solidFill>
                <a:latin typeface="Century Gothic" panose="020B0502020202020204" pitchFamily="34" charset="0"/>
              </a:rPr>
              <a:t>: </a:t>
            </a:r>
            <a:r>
              <a:rPr lang="it-IT" altLang="it-IT" sz="1500" dirty="0">
                <a:solidFill>
                  <a:schemeClr val="tx1">
                    <a:lumMod val="65000"/>
                    <a:lumOff val="35000"/>
                  </a:schemeClr>
                </a:solidFill>
                <a:latin typeface="Century Gothic" panose="020B0502020202020204" pitchFamily="34" charset="0"/>
              </a:rPr>
              <a:t>Area alpina </a:t>
            </a:r>
            <a:endParaRPr lang="it-IT" altLang="it-IT" sz="1500" i="1" u="sng" dirty="0">
              <a:solidFill>
                <a:schemeClr val="tx1">
                  <a:lumMod val="65000"/>
                  <a:lumOff val="35000"/>
                </a:schemeClr>
              </a:solidFill>
              <a:latin typeface="Century Gothic" panose="020B0502020202020204" pitchFamily="34" charset="0"/>
            </a:endParaRPr>
          </a:p>
          <a:p>
            <a:pPr>
              <a:spcAft>
                <a:spcPts val="1000"/>
              </a:spcAft>
            </a:pPr>
            <a:r>
              <a:rPr lang="it-IT" altLang="it-IT" sz="1500" i="1" u="sng" dirty="0">
                <a:solidFill>
                  <a:schemeClr val="tx1">
                    <a:lumMod val="65000"/>
                    <a:lumOff val="35000"/>
                  </a:schemeClr>
                </a:solidFill>
                <a:latin typeface="Century Gothic" panose="020B0502020202020204" pitchFamily="34" charset="0"/>
              </a:rPr>
              <a:t>Macroregione 5</a:t>
            </a:r>
            <a:r>
              <a:rPr lang="it-IT" altLang="it-IT" sz="1500" i="1" dirty="0">
                <a:solidFill>
                  <a:schemeClr val="tx1">
                    <a:lumMod val="65000"/>
                    <a:lumOff val="35000"/>
                  </a:schemeClr>
                </a:solidFill>
                <a:latin typeface="Century Gothic" panose="020B0502020202020204" pitchFamily="34" charset="0"/>
              </a:rPr>
              <a:t>: </a:t>
            </a:r>
            <a:r>
              <a:rPr lang="it-IT" altLang="it-IT" sz="1500" dirty="0">
                <a:solidFill>
                  <a:schemeClr val="tx1">
                    <a:lumMod val="65000"/>
                    <a:lumOff val="35000"/>
                  </a:schemeClr>
                </a:solidFill>
                <a:latin typeface="Century Gothic" panose="020B0502020202020204" pitchFamily="34" charset="0"/>
              </a:rPr>
              <a:t>Italia settentrionale </a:t>
            </a:r>
            <a:endParaRPr lang="it-IT" altLang="it-IT" sz="1500" i="1" u="sng" dirty="0">
              <a:solidFill>
                <a:schemeClr val="tx1">
                  <a:lumMod val="65000"/>
                  <a:lumOff val="35000"/>
                </a:schemeClr>
              </a:solidFill>
              <a:latin typeface="Century Gothic" panose="020B0502020202020204" pitchFamily="34" charset="0"/>
            </a:endParaRPr>
          </a:p>
          <a:p>
            <a:pPr>
              <a:spcAft>
                <a:spcPts val="1000"/>
              </a:spcAft>
            </a:pPr>
            <a:r>
              <a:rPr lang="it-IT" altLang="it-IT" sz="1500" i="1" u="sng" dirty="0">
                <a:solidFill>
                  <a:schemeClr val="tx1">
                    <a:lumMod val="65000"/>
                    <a:lumOff val="35000"/>
                  </a:schemeClr>
                </a:solidFill>
                <a:latin typeface="Century Gothic" panose="020B0502020202020204" pitchFamily="34" charset="0"/>
              </a:rPr>
              <a:t>Macroregione 6</a:t>
            </a:r>
            <a:r>
              <a:rPr lang="it-IT" altLang="it-IT" sz="1500" i="1" dirty="0">
                <a:solidFill>
                  <a:schemeClr val="tx1">
                    <a:lumMod val="65000"/>
                    <a:lumOff val="35000"/>
                  </a:schemeClr>
                </a:solidFill>
                <a:latin typeface="Century Gothic" panose="020B0502020202020204" pitchFamily="34" charset="0"/>
              </a:rPr>
              <a:t>: </a:t>
            </a:r>
            <a:r>
              <a:rPr lang="it-IT" altLang="it-IT" sz="1500" dirty="0">
                <a:solidFill>
                  <a:schemeClr val="tx1">
                    <a:lumMod val="65000"/>
                    <a:lumOff val="35000"/>
                  </a:schemeClr>
                </a:solidFill>
                <a:latin typeface="Century Gothic" panose="020B0502020202020204" pitchFamily="34" charset="0"/>
              </a:rPr>
              <a:t>Aree insulari e l’estremo sud dell’Italia </a:t>
            </a:r>
          </a:p>
        </p:txBody>
      </p:sp>
      <p:sp>
        <p:nvSpPr>
          <p:cNvPr id="2" name="Titolo 1">
            <a:extLst>
              <a:ext uri="{FF2B5EF4-FFF2-40B4-BE49-F238E27FC236}">
                <a16:creationId xmlns:a16="http://schemas.microsoft.com/office/drawing/2014/main" id="{3FF355DC-774D-6A40-9B61-D3A3236869BF}"/>
              </a:ext>
            </a:extLst>
          </p:cNvPr>
          <p:cNvSpPr>
            <a:spLocks noGrp="1"/>
          </p:cNvSpPr>
          <p:nvPr>
            <p:ph type="title"/>
          </p:nvPr>
        </p:nvSpPr>
        <p:spPr/>
        <p:txBody>
          <a:bodyPr/>
          <a:lstStyle/>
          <a:p>
            <a:r>
              <a:rPr lang="it-IT" dirty="0"/>
              <a:t>Piano Nazionale</a:t>
            </a:r>
          </a:p>
        </p:txBody>
      </p:sp>
    </p:spTree>
    <p:extLst>
      <p:ext uri="{BB962C8B-B14F-4D97-AF65-F5344CB8AC3E}">
        <p14:creationId xmlns:p14="http://schemas.microsoft.com/office/powerpoint/2010/main" val="1182089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1">
            <a:extLst>
              <a:ext uri="{FF2B5EF4-FFF2-40B4-BE49-F238E27FC236}">
                <a16:creationId xmlns:a16="http://schemas.microsoft.com/office/drawing/2014/main" id="{AB8BB354-DF2F-2947-9C0B-A34CE4D2A16D}"/>
              </a:ext>
            </a:extLst>
          </p:cNvPr>
          <p:cNvSpPr>
            <a:spLocks noGrp="1"/>
          </p:cNvSpPr>
          <p:nvPr>
            <p:ph type="title"/>
          </p:nvPr>
        </p:nvSpPr>
        <p:spPr>
          <a:xfrm>
            <a:off x="1968500" y="107950"/>
            <a:ext cx="6729194" cy="1325563"/>
          </a:xfrm>
        </p:spPr>
        <p:txBody>
          <a:bodyPr/>
          <a:lstStyle/>
          <a:p>
            <a:r>
              <a:rPr lang="it-IT" altLang="it-IT" dirty="0">
                <a:ea typeface="ＭＳ Ｐゴシック" panose="020B0600070205080204" pitchFamily="34" charset="-128"/>
              </a:rPr>
              <a:t>Strategie regionali di adattamento</a:t>
            </a:r>
          </a:p>
        </p:txBody>
      </p:sp>
      <p:pic>
        <p:nvPicPr>
          <p:cNvPr id="5" name="Immagine 4" descr="Immagine che contiene mappa&#10;&#10;Descrizione generata automaticamente">
            <a:extLst>
              <a:ext uri="{FF2B5EF4-FFF2-40B4-BE49-F238E27FC236}">
                <a16:creationId xmlns:a16="http://schemas.microsoft.com/office/drawing/2014/main" id="{50556C3E-C209-B447-B8AD-552DBE4C4C94}"/>
              </a:ext>
            </a:extLst>
          </p:cNvPr>
          <p:cNvPicPr>
            <a:picLocks noChangeAspect="1"/>
          </p:cNvPicPr>
          <p:nvPr/>
        </p:nvPicPr>
        <p:blipFill>
          <a:blip r:embed="rId2"/>
          <a:stretch>
            <a:fillRect/>
          </a:stretch>
        </p:blipFill>
        <p:spPr>
          <a:xfrm>
            <a:off x="2083443" y="1439784"/>
            <a:ext cx="6614251" cy="4680000"/>
          </a:xfrm>
          <a:prstGeom prst="rect">
            <a:avLst/>
          </a:prstGeom>
        </p:spPr>
      </p:pic>
      <p:sp>
        <p:nvSpPr>
          <p:cNvPr id="6" name="CasellaDiTesto 5">
            <a:extLst>
              <a:ext uri="{FF2B5EF4-FFF2-40B4-BE49-F238E27FC236}">
                <a16:creationId xmlns:a16="http://schemas.microsoft.com/office/drawing/2014/main" id="{8E08A31F-8F88-614F-AFE7-8116D2BF2141}"/>
              </a:ext>
            </a:extLst>
          </p:cNvPr>
          <p:cNvSpPr txBox="1"/>
          <p:nvPr/>
        </p:nvSpPr>
        <p:spPr>
          <a:xfrm>
            <a:off x="486137" y="6192455"/>
            <a:ext cx="8211557" cy="369332"/>
          </a:xfrm>
          <a:prstGeom prst="rect">
            <a:avLst/>
          </a:prstGeom>
          <a:noFill/>
        </p:spPr>
        <p:txBody>
          <a:bodyPr wrap="square" rtlCol="0">
            <a:spAutoFit/>
          </a:bodyPr>
          <a:lstStyle/>
          <a:p>
            <a:r>
              <a:rPr lang="it-IT" dirty="0">
                <a:latin typeface="Century Gothic" panose="020B0502020202020204" pitchFamily="34" charset="0"/>
              </a:rPr>
              <a:t>Fonte: Elaborazioni ISPRA su dati delle Regioni (novembre 2018)</a:t>
            </a:r>
          </a:p>
        </p:txBody>
      </p:sp>
    </p:spTree>
    <p:extLst>
      <p:ext uri="{BB962C8B-B14F-4D97-AF65-F5344CB8AC3E}">
        <p14:creationId xmlns:p14="http://schemas.microsoft.com/office/powerpoint/2010/main" val="3355401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1">
            <a:extLst>
              <a:ext uri="{FF2B5EF4-FFF2-40B4-BE49-F238E27FC236}">
                <a16:creationId xmlns:a16="http://schemas.microsoft.com/office/drawing/2014/main" id="{AB8BB354-DF2F-2947-9C0B-A34CE4D2A16D}"/>
              </a:ext>
            </a:extLst>
          </p:cNvPr>
          <p:cNvSpPr>
            <a:spLocks noGrp="1"/>
          </p:cNvSpPr>
          <p:nvPr>
            <p:ph type="title"/>
          </p:nvPr>
        </p:nvSpPr>
        <p:spPr>
          <a:xfrm>
            <a:off x="1968500" y="107950"/>
            <a:ext cx="6546850" cy="1325563"/>
          </a:xfrm>
        </p:spPr>
        <p:txBody>
          <a:bodyPr/>
          <a:lstStyle/>
          <a:p>
            <a:r>
              <a:rPr lang="it-IT" altLang="it-IT" dirty="0">
                <a:ea typeface="ＭＳ Ｐゴシック" panose="020B0600070205080204" pitchFamily="34" charset="-128"/>
              </a:rPr>
              <a:t>Strategie e piani a livello regionale</a:t>
            </a:r>
          </a:p>
        </p:txBody>
      </p:sp>
      <p:sp>
        <p:nvSpPr>
          <p:cNvPr id="38914" name="Segnaposto contenuto 2">
            <a:extLst>
              <a:ext uri="{FF2B5EF4-FFF2-40B4-BE49-F238E27FC236}">
                <a16:creationId xmlns:a16="http://schemas.microsoft.com/office/drawing/2014/main" id="{332BA1A8-0488-3444-B704-477F6D928092}"/>
              </a:ext>
            </a:extLst>
          </p:cNvPr>
          <p:cNvSpPr>
            <a:spLocks noGrp="1"/>
          </p:cNvSpPr>
          <p:nvPr>
            <p:ph idx="1"/>
          </p:nvPr>
        </p:nvSpPr>
        <p:spPr/>
        <p:txBody>
          <a:bodyPr/>
          <a:lstStyle/>
          <a:p>
            <a:pPr>
              <a:buClr>
                <a:srgbClr val="92D050"/>
              </a:buClr>
              <a:buFont typeface="Wingdings" pitchFamily="2" charset="2"/>
              <a:buChar char="§"/>
            </a:pPr>
            <a:r>
              <a:rPr lang="it-IT" altLang="it-IT" sz="2400" b="1" dirty="0">
                <a:ea typeface="ＭＳ Ｐゴシック" panose="020B0600070205080204" pitchFamily="34" charset="-128"/>
              </a:rPr>
              <a:t>Lombardia</a:t>
            </a:r>
            <a:r>
              <a:rPr lang="it-IT" altLang="it-IT" sz="2400" dirty="0">
                <a:ea typeface="ＭＳ Ｐゴシック" panose="020B0600070205080204" pitchFamily="34" charset="-128"/>
              </a:rPr>
              <a:t>: Strategia Regionale di Adattamento ai Cambiamenti Climatici (SRACC, 2014) e approvato “Documento di Azione Regionale sull’Adattamento al Cambiamento Climatico”</a:t>
            </a:r>
          </a:p>
          <a:p>
            <a:pPr>
              <a:buClr>
                <a:srgbClr val="92D050"/>
              </a:buClr>
              <a:buFont typeface="Wingdings" pitchFamily="2" charset="2"/>
              <a:buChar char="§"/>
            </a:pPr>
            <a:r>
              <a:rPr lang="it-IT" altLang="it-IT" sz="2400" b="1" dirty="0">
                <a:ea typeface="ＭＳ Ｐゴシック" panose="020B0600070205080204" pitchFamily="34" charset="-128"/>
              </a:rPr>
              <a:t>Emilia Romagna</a:t>
            </a:r>
            <a:r>
              <a:rPr lang="it-IT" altLang="it-IT" sz="2400" dirty="0">
                <a:ea typeface="ＭＳ Ｐゴシック" panose="020B0600070205080204" pitchFamily="34" charset="-128"/>
              </a:rPr>
              <a:t>: Strategia di mitigazione e adattamento per i cambiamenti climatici</a:t>
            </a:r>
          </a:p>
          <a:p>
            <a:pPr>
              <a:buClr>
                <a:srgbClr val="92D050"/>
              </a:buClr>
              <a:buFont typeface="Wingdings" pitchFamily="2" charset="2"/>
              <a:buChar char="§"/>
            </a:pPr>
            <a:r>
              <a:rPr lang="it-IT" altLang="it-IT" sz="2400" b="1" dirty="0">
                <a:ea typeface="ＭＳ Ｐゴシック" panose="020B0600070205080204" pitchFamily="34" charset="-128"/>
              </a:rPr>
              <a:t>Abruzzo</a:t>
            </a:r>
            <a:r>
              <a:rPr lang="it-IT" altLang="it-IT" sz="2400" dirty="0">
                <a:ea typeface="ＭＳ Ｐゴシック" panose="020B0600070205080204" pitchFamily="34" charset="-128"/>
              </a:rPr>
              <a:t>: Linee Guida per la predisposizione del PACC, il Profilo Climatico Regionale e l’Atlante del Clima e sta redigendo il Piano</a:t>
            </a:r>
          </a:p>
        </p:txBody>
      </p:sp>
    </p:spTree>
    <p:extLst>
      <p:ext uri="{BB962C8B-B14F-4D97-AF65-F5344CB8AC3E}">
        <p14:creationId xmlns:p14="http://schemas.microsoft.com/office/powerpoint/2010/main" val="3534144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1">
            <a:extLst>
              <a:ext uri="{FF2B5EF4-FFF2-40B4-BE49-F238E27FC236}">
                <a16:creationId xmlns:a16="http://schemas.microsoft.com/office/drawing/2014/main" id="{AB8BB354-DF2F-2947-9C0B-A34CE4D2A16D}"/>
              </a:ext>
            </a:extLst>
          </p:cNvPr>
          <p:cNvSpPr>
            <a:spLocks noGrp="1"/>
          </p:cNvSpPr>
          <p:nvPr>
            <p:ph type="title"/>
          </p:nvPr>
        </p:nvSpPr>
        <p:spPr>
          <a:xfrm>
            <a:off x="1968500" y="107950"/>
            <a:ext cx="6546850" cy="1325563"/>
          </a:xfrm>
        </p:spPr>
        <p:txBody>
          <a:bodyPr/>
          <a:lstStyle/>
          <a:p>
            <a:r>
              <a:rPr lang="it-IT" altLang="it-IT" dirty="0">
                <a:ea typeface="ＭＳ Ｐゴシック" panose="020B0600070205080204" pitchFamily="34" charset="-128"/>
              </a:rPr>
              <a:t>Regione Emilia-Romagna</a:t>
            </a:r>
          </a:p>
        </p:txBody>
      </p:sp>
      <p:pic>
        <p:nvPicPr>
          <p:cNvPr id="5" name="Immagine 4" descr="Immagine che contiene testo&#10;&#10;Descrizione generata automaticamente">
            <a:extLst>
              <a:ext uri="{FF2B5EF4-FFF2-40B4-BE49-F238E27FC236}">
                <a16:creationId xmlns:a16="http://schemas.microsoft.com/office/drawing/2014/main" id="{6D7F945D-EE2B-7D48-A867-9AC5B17D5223}"/>
              </a:ext>
            </a:extLst>
          </p:cNvPr>
          <p:cNvPicPr>
            <a:picLocks noChangeAspect="1"/>
          </p:cNvPicPr>
          <p:nvPr/>
        </p:nvPicPr>
        <p:blipFill rotWithShape="1">
          <a:blip r:embed="rId2"/>
          <a:srcRect l="12658" r="12785"/>
          <a:stretch/>
        </p:blipFill>
        <p:spPr>
          <a:xfrm>
            <a:off x="1875099" y="1445087"/>
            <a:ext cx="6507808" cy="4644000"/>
          </a:xfrm>
          <a:prstGeom prst="rect">
            <a:avLst/>
          </a:prstGeom>
          <a:ln>
            <a:solidFill>
              <a:schemeClr val="bg1">
                <a:lumMod val="85000"/>
              </a:schemeClr>
            </a:solidFill>
          </a:ln>
        </p:spPr>
      </p:pic>
    </p:spTree>
    <p:extLst>
      <p:ext uri="{BB962C8B-B14F-4D97-AF65-F5344CB8AC3E}">
        <p14:creationId xmlns:p14="http://schemas.microsoft.com/office/powerpoint/2010/main" val="2638530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1">
            <a:extLst>
              <a:ext uri="{FF2B5EF4-FFF2-40B4-BE49-F238E27FC236}">
                <a16:creationId xmlns:a16="http://schemas.microsoft.com/office/drawing/2014/main" id="{AB8BB354-DF2F-2947-9C0B-A34CE4D2A16D}"/>
              </a:ext>
            </a:extLst>
          </p:cNvPr>
          <p:cNvSpPr>
            <a:spLocks noGrp="1"/>
          </p:cNvSpPr>
          <p:nvPr>
            <p:ph type="title"/>
          </p:nvPr>
        </p:nvSpPr>
        <p:spPr>
          <a:xfrm>
            <a:off x="1968500" y="107950"/>
            <a:ext cx="6546850" cy="1325563"/>
          </a:xfrm>
        </p:spPr>
        <p:txBody>
          <a:bodyPr/>
          <a:lstStyle/>
          <a:p>
            <a:r>
              <a:rPr lang="it-IT" altLang="it-IT" dirty="0">
                <a:ea typeface="ＭＳ Ｐゴシック" panose="020B0600070205080204" pitchFamily="34" charset="-128"/>
              </a:rPr>
              <a:t>Regione Emilia-Romagna</a:t>
            </a:r>
          </a:p>
        </p:txBody>
      </p:sp>
      <p:pic>
        <p:nvPicPr>
          <p:cNvPr id="3" name="Immagine 2" descr="Immagine che contiene testo&#10;&#10;Descrizione generata automaticamente">
            <a:extLst>
              <a:ext uri="{FF2B5EF4-FFF2-40B4-BE49-F238E27FC236}">
                <a16:creationId xmlns:a16="http://schemas.microsoft.com/office/drawing/2014/main" id="{13FBC777-F268-EC4C-BD9F-F98AE779558D}"/>
              </a:ext>
            </a:extLst>
          </p:cNvPr>
          <p:cNvPicPr>
            <a:picLocks noChangeAspect="1"/>
          </p:cNvPicPr>
          <p:nvPr/>
        </p:nvPicPr>
        <p:blipFill>
          <a:blip r:embed="rId2"/>
          <a:stretch>
            <a:fillRect/>
          </a:stretch>
        </p:blipFill>
        <p:spPr>
          <a:xfrm>
            <a:off x="468614" y="1472649"/>
            <a:ext cx="3246860" cy="4615634"/>
          </a:xfrm>
          <a:prstGeom prst="rect">
            <a:avLst/>
          </a:prstGeom>
          <a:ln>
            <a:solidFill>
              <a:schemeClr val="bg1">
                <a:lumMod val="85000"/>
              </a:schemeClr>
            </a:solidFill>
          </a:ln>
        </p:spPr>
      </p:pic>
      <p:pic>
        <p:nvPicPr>
          <p:cNvPr id="6" name="Immagine 5">
            <a:extLst>
              <a:ext uri="{FF2B5EF4-FFF2-40B4-BE49-F238E27FC236}">
                <a16:creationId xmlns:a16="http://schemas.microsoft.com/office/drawing/2014/main" id="{524A4E33-33F9-EF46-8F55-368B2551E181}"/>
              </a:ext>
            </a:extLst>
          </p:cNvPr>
          <p:cNvPicPr>
            <a:picLocks noChangeAspect="1"/>
          </p:cNvPicPr>
          <p:nvPr/>
        </p:nvPicPr>
        <p:blipFill>
          <a:blip r:embed="rId3"/>
          <a:stretch>
            <a:fillRect/>
          </a:stretch>
        </p:blipFill>
        <p:spPr>
          <a:xfrm>
            <a:off x="4109013" y="1468361"/>
            <a:ext cx="4578338" cy="4615200"/>
          </a:xfrm>
          <a:prstGeom prst="rect">
            <a:avLst/>
          </a:prstGeom>
          <a:ln>
            <a:solidFill>
              <a:schemeClr val="bg1">
                <a:lumMod val="85000"/>
              </a:schemeClr>
            </a:solidFill>
          </a:ln>
        </p:spPr>
      </p:pic>
    </p:spTree>
    <p:extLst>
      <p:ext uri="{BB962C8B-B14F-4D97-AF65-F5344CB8AC3E}">
        <p14:creationId xmlns:p14="http://schemas.microsoft.com/office/powerpoint/2010/main" val="467760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p:txBody>
          <a:bodyPr/>
          <a:lstStyle/>
          <a:p>
            <a:r>
              <a:rPr lang="it-IT" altLang="it-IT">
                <a:ea typeface="ＭＳ Ｐゴシック" panose="020B0600070205080204" pitchFamily="34" charset="-128"/>
              </a:rPr>
              <a:t>Strategie e piani livello locale/sub-regionale</a:t>
            </a:r>
          </a:p>
        </p:txBody>
      </p:sp>
      <p:sp>
        <p:nvSpPr>
          <p:cNvPr id="39938" name="Segnaposto contenuto 2">
            <a:extLst>
              <a:ext uri="{FF2B5EF4-FFF2-40B4-BE49-F238E27FC236}">
                <a16:creationId xmlns:a16="http://schemas.microsoft.com/office/drawing/2014/main" id="{B65B545A-5DD9-F64C-A38C-89E84D505A75}"/>
              </a:ext>
            </a:extLst>
          </p:cNvPr>
          <p:cNvSpPr>
            <a:spLocks noGrp="1"/>
          </p:cNvSpPr>
          <p:nvPr>
            <p:ph idx="1"/>
          </p:nvPr>
        </p:nvSpPr>
        <p:spPr>
          <a:xfrm>
            <a:off x="468086" y="1600199"/>
            <a:ext cx="8218714" cy="4430487"/>
          </a:xfrm>
        </p:spPr>
        <p:txBody>
          <a:bodyPr>
            <a:noAutofit/>
          </a:bodyPr>
          <a:lstStyle/>
          <a:p>
            <a:pPr marL="0" indent="0">
              <a:spcBef>
                <a:spcPts val="0"/>
              </a:spcBef>
              <a:spcAft>
                <a:spcPts val="1200"/>
              </a:spcAft>
              <a:buFont typeface="Arial" panose="020B0604020202020204" pitchFamily="34" charset="0"/>
              <a:buNone/>
            </a:pPr>
            <a:r>
              <a:rPr lang="it-IT" altLang="it-IT" sz="1900" dirty="0">
                <a:latin typeface="Century Gothic" panose="020B0502020202020204" pitchFamily="34" charset="0"/>
                <a:ea typeface="ＭＳ Ｐゴシック" panose="020B0600070205080204" pitchFamily="34" charset="-128"/>
              </a:rPr>
              <a:t>Perché i Comuni sono importanti</a:t>
            </a:r>
          </a:p>
          <a:p>
            <a:pPr>
              <a:spcBef>
                <a:spcPts val="600"/>
              </a:spcBef>
              <a:spcAft>
                <a:spcPts val="1200"/>
              </a:spcAft>
              <a:buClr>
                <a:srgbClr val="92D050"/>
              </a:buClr>
              <a:buFont typeface="Wingdings" pitchFamily="2" charset="2"/>
              <a:buChar char="§"/>
            </a:pPr>
            <a:r>
              <a:rPr lang="it-IT" altLang="it-IT" sz="1900" dirty="0">
                <a:latin typeface="Century Gothic" panose="020B0502020202020204" pitchFamily="34" charset="0"/>
                <a:ea typeface="ＭＳ Ｐゴシック" panose="020B0600070205080204" pitchFamily="34" charset="-128"/>
              </a:rPr>
              <a:t>Le autorità locali in qualsiasi area geografica e situazione socio-economica sono vulnerabili ai vari impatti del cambiamento climatico (spostamento delle condizioni climatiche territoriali: più calore/pioggia, cambiamenti nella biodiversità, innalzamento dei livelli del mare ed erosione delle coste…)</a:t>
            </a:r>
          </a:p>
          <a:p>
            <a:pPr>
              <a:spcBef>
                <a:spcPts val="600"/>
              </a:spcBef>
              <a:spcAft>
                <a:spcPts val="1200"/>
              </a:spcAft>
              <a:buClr>
                <a:srgbClr val="92D050"/>
              </a:buClr>
              <a:buFont typeface="Wingdings" pitchFamily="2" charset="2"/>
              <a:buChar char="§"/>
            </a:pPr>
            <a:r>
              <a:rPr lang="it-IT" altLang="it-IT" sz="1900" dirty="0">
                <a:latin typeface="Century Gothic" panose="020B0502020202020204" pitchFamily="34" charset="0"/>
                <a:ea typeface="ＭＳ Ｐゴシック" panose="020B0600070205080204" pitchFamily="34" charset="-128"/>
              </a:rPr>
              <a:t>Le dimensioni degli eventi meteorologici estremi hanno un grande impatto sulla popolazione (ondate di calore), edifici, infrastrutture (inondazioni) e di conseguenza possibili collassi sistemici (energia/ ICT). </a:t>
            </a:r>
          </a:p>
          <a:p>
            <a:pPr marL="0" indent="0">
              <a:spcAft>
                <a:spcPts val="1200"/>
              </a:spcAft>
              <a:buFont typeface="Arial" panose="020B0604020202020204" pitchFamily="34" charset="0"/>
              <a:buNone/>
            </a:pPr>
            <a:r>
              <a:rPr lang="it-IT" altLang="it-IT" sz="1900" dirty="0">
                <a:latin typeface="Century Gothic" panose="020B0502020202020204" pitchFamily="34" charset="0"/>
                <a:ea typeface="ＭＳ Ｐゴシック" panose="020B0600070205080204" pitchFamily="34" charset="-128"/>
                <a:sym typeface="Wingdings" pitchFamily="2" charset="2"/>
              </a:rPr>
              <a:t> </a:t>
            </a:r>
            <a:r>
              <a:rPr lang="it-IT" altLang="it-IT" sz="1900" b="1" dirty="0">
                <a:solidFill>
                  <a:srgbClr val="2E75B6"/>
                </a:solidFill>
                <a:latin typeface="Century Gothic" panose="020B0502020202020204" pitchFamily="34" charset="0"/>
                <a:ea typeface="ＭＳ Ｐゴシック" panose="020B0600070205080204" pitchFamily="34" charset="-128"/>
              </a:rPr>
              <a:t>Le autorità locali sono attori centrali per la progettazione e l’implementazione di azioni di adattamento, migliorando la resilienza territoriale complessiva.</a:t>
            </a:r>
            <a:endParaRPr lang="it-IT" altLang="it-IT" sz="1900" dirty="0">
              <a:latin typeface="Century Gothic" panose="020B0502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5665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p:txBody>
          <a:bodyPr/>
          <a:lstStyle/>
          <a:p>
            <a:r>
              <a:rPr lang="it-IT" altLang="it-IT" dirty="0">
                <a:ea typeface="ＭＳ Ｐゴシック" panose="020B0600070205080204" pitchFamily="34" charset="-128"/>
              </a:rPr>
              <a:t>La situazione a livello locale</a:t>
            </a:r>
          </a:p>
        </p:txBody>
      </p:sp>
      <p:pic>
        <p:nvPicPr>
          <p:cNvPr id="6" name="Segnaposto contenuto 5" descr="Immagine che contiene mappa&#10;&#10;Descrizione generata automaticamente">
            <a:extLst>
              <a:ext uri="{FF2B5EF4-FFF2-40B4-BE49-F238E27FC236}">
                <a16:creationId xmlns:a16="http://schemas.microsoft.com/office/drawing/2014/main" id="{BC7911CC-02DF-4749-939E-0AB534749BB7}"/>
              </a:ext>
            </a:extLst>
          </p:cNvPr>
          <p:cNvPicPr>
            <a:picLocks noGrp="1" noChangeAspect="1"/>
          </p:cNvPicPr>
          <p:nvPr>
            <p:ph idx="1"/>
          </p:nvPr>
        </p:nvPicPr>
        <p:blipFill rotWithShape="1">
          <a:blip r:embed="rId2"/>
          <a:srcRect l="4731" t="2165" r="4894" b="3640"/>
          <a:stretch/>
        </p:blipFill>
        <p:spPr>
          <a:xfrm>
            <a:off x="463138" y="1816922"/>
            <a:ext cx="5153891" cy="4263241"/>
          </a:xfrm>
          <a:ln>
            <a:solidFill>
              <a:schemeClr val="bg1">
                <a:lumMod val="75000"/>
              </a:schemeClr>
            </a:solidFill>
          </a:ln>
        </p:spPr>
      </p:pic>
      <p:pic>
        <p:nvPicPr>
          <p:cNvPr id="10" name="Immagine 9">
            <a:extLst>
              <a:ext uri="{FF2B5EF4-FFF2-40B4-BE49-F238E27FC236}">
                <a16:creationId xmlns:a16="http://schemas.microsoft.com/office/drawing/2014/main" id="{207215AD-7A99-C34C-92E6-5FA652C53ABB}"/>
              </a:ext>
            </a:extLst>
          </p:cNvPr>
          <p:cNvPicPr>
            <a:picLocks noChangeAspect="1"/>
          </p:cNvPicPr>
          <p:nvPr/>
        </p:nvPicPr>
        <p:blipFill>
          <a:blip r:embed="rId3"/>
          <a:stretch>
            <a:fillRect/>
          </a:stretch>
        </p:blipFill>
        <p:spPr>
          <a:xfrm>
            <a:off x="6210132" y="1488888"/>
            <a:ext cx="2159000" cy="1028700"/>
          </a:xfrm>
          <a:prstGeom prst="rect">
            <a:avLst/>
          </a:prstGeom>
        </p:spPr>
      </p:pic>
      <p:pic>
        <p:nvPicPr>
          <p:cNvPr id="12" name="Immagine 11">
            <a:extLst>
              <a:ext uri="{FF2B5EF4-FFF2-40B4-BE49-F238E27FC236}">
                <a16:creationId xmlns:a16="http://schemas.microsoft.com/office/drawing/2014/main" id="{DB45B996-3F82-204B-9812-D6E8DE5EEF02}"/>
              </a:ext>
            </a:extLst>
          </p:cNvPr>
          <p:cNvPicPr>
            <a:picLocks noChangeAspect="1"/>
          </p:cNvPicPr>
          <p:nvPr/>
        </p:nvPicPr>
        <p:blipFill rotWithShape="1">
          <a:blip r:embed="rId4"/>
          <a:srcRect l="3637" r="8986"/>
          <a:stretch/>
        </p:blipFill>
        <p:spPr>
          <a:xfrm>
            <a:off x="5660872" y="4286820"/>
            <a:ext cx="3019990" cy="1793343"/>
          </a:xfrm>
          <a:prstGeom prst="rect">
            <a:avLst/>
          </a:prstGeom>
        </p:spPr>
      </p:pic>
      <p:pic>
        <p:nvPicPr>
          <p:cNvPr id="14" name="Immagine 13" descr="Immagine che contiene testo&#10;&#10;Descrizione generata automaticamente">
            <a:extLst>
              <a:ext uri="{FF2B5EF4-FFF2-40B4-BE49-F238E27FC236}">
                <a16:creationId xmlns:a16="http://schemas.microsoft.com/office/drawing/2014/main" id="{943E765A-0F97-F84E-8FFD-08CFE8CA7C40}"/>
              </a:ext>
            </a:extLst>
          </p:cNvPr>
          <p:cNvPicPr>
            <a:picLocks noChangeAspect="1"/>
          </p:cNvPicPr>
          <p:nvPr/>
        </p:nvPicPr>
        <p:blipFill rotWithShape="1">
          <a:blip r:embed="rId5"/>
          <a:srcRect l="5000" t="3318" r="10520" b="4318"/>
          <a:stretch/>
        </p:blipFill>
        <p:spPr>
          <a:xfrm>
            <a:off x="5660871" y="2446339"/>
            <a:ext cx="3020400" cy="1674400"/>
          </a:xfrm>
          <a:prstGeom prst="rect">
            <a:avLst/>
          </a:prstGeom>
        </p:spPr>
      </p:pic>
    </p:spTree>
    <p:extLst>
      <p:ext uri="{BB962C8B-B14F-4D97-AF65-F5344CB8AC3E}">
        <p14:creationId xmlns:p14="http://schemas.microsoft.com/office/powerpoint/2010/main" val="3506007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Membri di </a:t>
            </a:r>
            <a:r>
              <a:rPr lang="it-IT" dirty="0" err="1"/>
              <a:t>Climate</a:t>
            </a:r>
            <a:r>
              <a:rPr lang="it-IT" dirty="0"/>
              <a:t> </a:t>
            </a:r>
            <a:r>
              <a:rPr lang="it-IT" dirty="0" err="1"/>
              <a:t>Alliance</a:t>
            </a:r>
            <a:endParaRPr lang="it-IT" dirty="0"/>
          </a:p>
        </p:txBody>
      </p:sp>
      <p:pic>
        <p:nvPicPr>
          <p:cNvPr id="7" name="Segnaposto contenuto 6" descr="Immagine che contiene mappa&#10;&#10;Descrizione generata automaticamente">
            <a:extLst>
              <a:ext uri="{FF2B5EF4-FFF2-40B4-BE49-F238E27FC236}">
                <a16:creationId xmlns:a16="http://schemas.microsoft.com/office/drawing/2014/main" id="{D3475219-3CD7-B84E-B4E9-368F1EC71429}"/>
              </a:ext>
            </a:extLst>
          </p:cNvPr>
          <p:cNvPicPr>
            <a:picLocks noGrp="1" noChangeAspect="1"/>
          </p:cNvPicPr>
          <p:nvPr>
            <p:ph sz="half" idx="2"/>
          </p:nvPr>
        </p:nvPicPr>
        <p:blipFill>
          <a:blip r:embed="rId3"/>
          <a:stretch>
            <a:fillRect/>
          </a:stretch>
        </p:blipFill>
        <p:spPr>
          <a:xfrm>
            <a:off x="4125127" y="1447941"/>
            <a:ext cx="4561673" cy="4643497"/>
          </a:xfrm>
        </p:spPr>
      </p:pic>
      <p:sp>
        <p:nvSpPr>
          <p:cNvPr id="3" name="Segnaposto contenuto 2"/>
          <p:cNvSpPr>
            <a:spLocks noGrp="1"/>
          </p:cNvSpPr>
          <p:nvPr>
            <p:ph sz="half" idx="1"/>
          </p:nvPr>
        </p:nvSpPr>
        <p:spPr>
          <a:xfrm>
            <a:off x="457200" y="1600200"/>
            <a:ext cx="4191000" cy="4525963"/>
          </a:xfrm>
        </p:spPr>
        <p:txBody>
          <a:bodyPr>
            <a:normAutofit/>
          </a:bodyPr>
          <a:lstStyle/>
          <a:p>
            <a:pPr marL="0" indent="0">
              <a:buNone/>
            </a:pPr>
            <a:r>
              <a:rPr lang="it-IT" sz="2400" b="1" dirty="0">
                <a:solidFill>
                  <a:srgbClr val="54A4DF"/>
                </a:solidFill>
              </a:rPr>
              <a:t>Numeri chiave</a:t>
            </a:r>
          </a:p>
          <a:p>
            <a:pPr marL="0" indent="0">
              <a:buNone/>
            </a:pPr>
            <a:endParaRPr lang="it-IT" sz="2400" b="1" dirty="0">
              <a:solidFill>
                <a:srgbClr val="54A4DF"/>
              </a:solidFill>
            </a:endParaRPr>
          </a:p>
          <a:p>
            <a:pPr marL="0" indent="0">
              <a:buNone/>
            </a:pPr>
            <a:r>
              <a:rPr lang="it-IT" sz="2400" b="1" dirty="0">
                <a:solidFill>
                  <a:srgbClr val="54A4DF"/>
                </a:solidFill>
              </a:rPr>
              <a:t>1.853</a:t>
            </a:r>
            <a:r>
              <a:rPr lang="it-IT" sz="2400" b="1" dirty="0">
                <a:solidFill>
                  <a:srgbClr val="7F7F7F"/>
                </a:solidFill>
              </a:rPr>
              <a:t> </a:t>
            </a:r>
            <a:r>
              <a:rPr lang="it-IT" sz="2400" dirty="0"/>
              <a:t>membri</a:t>
            </a:r>
          </a:p>
          <a:p>
            <a:pPr marL="0" indent="0">
              <a:buNone/>
            </a:pPr>
            <a:r>
              <a:rPr lang="it-IT" sz="1000" dirty="0"/>
              <a:t> </a:t>
            </a:r>
            <a:br>
              <a:rPr lang="it-IT" sz="2400" b="1" dirty="0"/>
            </a:br>
            <a:r>
              <a:rPr lang="it-IT" sz="2400" b="1" dirty="0">
                <a:solidFill>
                  <a:srgbClr val="54A4DF"/>
                </a:solidFill>
              </a:rPr>
              <a:t>27 </a:t>
            </a:r>
            <a:r>
              <a:rPr lang="it-IT" sz="2400" dirty="0"/>
              <a:t>paesi europei</a:t>
            </a:r>
          </a:p>
          <a:p>
            <a:pPr marL="0" indent="0">
              <a:buNone/>
            </a:pPr>
            <a:r>
              <a:rPr lang="it-IT" sz="1000" dirty="0"/>
              <a:t> </a:t>
            </a:r>
          </a:p>
          <a:p>
            <a:pPr marL="0" indent="0">
              <a:buNone/>
            </a:pPr>
            <a:r>
              <a:rPr lang="it-IT" sz="2400" dirty="0"/>
              <a:t>Circa</a:t>
            </a:r>
            <a:r>
              <a:rPr lang="it-IT" sz="2400" b="1" dirty="0">
                <a:solidFill>
                  <a:srgbClr val="7F7F7F"/>
                </a:solidFill>
              </a:rPr>
              <a:t> </a:t>
            </a:r>
            <a:r>
              <a:rPr lang="it-IT" sz="2400" b="1" dirty="0">
                <a:solidFill>
                  <a:srgbClr val="54A4DF"/>
                </a:solidFill>
              </a:rPr>
              <a:t>87</a:t>
            </a:r>
            <a:r>
              <a:rPr lang="it-IT" sz="2400" b="1" dirty="0">
                <a:solidFill>
                  <a:srgbClr val="7F7F7F"/>
                </a:solidFill>
              </a:rPr>
              <a:t> </a:t>
            </a:r>
            <a:r>
              <a:rPr lang="it-IT" sz="2400" dirty="0"/>
              <a:t>milioni di abitanti </a:t>
            </a:r>
            <a:endParaRPr lang="it-IT" sz="2400" b="1" dirty="0">
              <a:sym typeface="Wingdings" pitchFamily="2" charset="2"/>
            </a:endParaRPr>
          </a:p>
          <a:p>
            <a:pPr marL="0" indent="0">
              <a:buNone/>
            </a:pPr>
            <a:endParaRPr lang="it-IT" sz="1000" b="1" dirty="0">
              <a:solidFill>
                <a:srgbClr val="54A4DF"/>
              </a:solidFill>
            </a:endParaRPr>
          </a:p>
          <a:p>
            <a:pPr marL="0" indent="0">
              <a:buNone/>
            </a:pPr>
            <a:r>
              <a:rPr lang="it-IT" sz="2400" b="1" dirty="0">
                <a:solidFill>
                  <a:srgbClr val="54A4DF"/>
                </a:solidFill>
              </a:rPr>
              <a:t>22%</a:t>
            </a:r>
            <a:r>
              <a:rPr lang="it-IT" sz="2400" b="1" dirty="0">
                <a:solidFill>
                  <a:srgbClr val="7F7F7F"/>
                </a:solidFill>
              </a:rPr>
              <a:t> </a:t>
            </a:r>
            <a:r>
              <a:rPr lang="it-IT" sz="2400" dirty="0"/>
              <a:t>della </a:t>
            </a:r>
            <a:br>
              <a:rPr lang="it-IT" sz="2400" dirty="0"/>
            </a:br>
            <a:r>
              <a:rPr lang="it-IT" sz="2400" dirty="0"/>
              <a:t>popolazione europea</a:t>
            </a:r>
          </a:p>
        </p:txBody>
      </p:sp>
    </p:spTree>
    <p:extLst>
      <p:ext uri="{BB962C8B-B14F-4D97-AF65-F5344CB8AC3E}">
        <p14:creationId xmlns:p14="http://schemas.microsoft.com/office/powerpoint/2010/main" val="70664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10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26" dur="1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1000"/>
                                        <p:tgtEl>
                                          <p:spTgt spid="3">
                                            <p:txEl>
                                              <p:pRg st="5" end="5"/>
                                            </p:txEl>
                                          </p:spTgt>
                                        </p:tgtEl>
                                        <p:attrNameLst>
                                          <p:attrName>ppt_x</p:attrName>
                                        </p:attrNameLst>
                                      </p:cBhvr>
                                      <p:tavLst>
                                        <p:tav tm="0">
                                          <p:val>
                                            <p:strVal val="#ppt_x-#ppt_w*1.125000"/>
                                          </p:val>
                                        </p:tav>
                                        <p:tav tm="100000">
                                          <p:val>
                                            <p:strVal val="#ppt_x"/>
                                          </p:val>
                                        </p:tav>
                                      </p:tavLst>
                                    </p:anim>
                                    <p:animEffect transition="in" filter="wipe(right)">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1000"/>
                                        <p:tgtEl>
                                          <p:spTgt spid="3">
                                            <p:txEl>
                                              <p:pRg st="7" end="7"/>
                                            </p:txEl>
                                          </p:spTgt>
                                        </p:tgtEl>
                                        <p:attrNameLst>
                                          <p:attrName>ppt_x</p:attrName>
                                        </p:attrNameLst>
                                      </p:cBhvr>
                                      <p:tavLst>
                                        <p:tav tm="0">
                                          <p:val>
                                            <p:strVal val="#ppt_x-#ppt_w*1.125000"/>
                                          </p:val>
                                        </p:tav>
                                        <p:tav tm="100000">
                                          <p:val>
                                            <p:strVal val="#ppt_x"/>
                                          </p:val>
                                        </p:tav>
                                      </p:tavLst>
                                    </p:anim>
                                    <p:animEffect transition="in" filter="wipe(right)">
                                      <p:cBhvr>
                                        <p:cTn id="3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p:txBody>
          <a:bodyPr/>
          <a:lstStyle/>
          <a:p>
            <a:r>
              <a:rPr lang="it-IT" altLang="it-IT" dirty="0">
                <a:ea typeface="ＭＳ Ｐゴシック" panose="020B0600070205080204" pitchFamily="34" charset="-128"/>
              </a:rPr>
              <a:t>Adattamento in Italia - Conclusioni</a:t>
            </a:r>
          </a:p>
        </p:txBody>
      </p:sp>
      <p:sp>
        <p:nvSpPr>
          <p:cNvPr id="39938" name="Segnaposto contenuto 2">
            <a:extLst>
              <a:ext uri="{FF2B5EF4-FFF2-40B4-BE49-F238E27FC236}">
                <a16:creationId xmlns:a16="http://schemas.microsoft.com/office/drawing/2014/main" id="{B65B545A-5DD9-F64C-A38C-89E84D505A75}"/>
              </a:ext>
            </a:extLst>
          </p:cNvPr>
          <p:cNvSpPr>
            <a:spLocks noGrp="1"/>
          </p:cNvSpPr>
          <p:nvPr>
            <p:ph idx="1"/>
          </p:nvPr>
        </p:nvSpPr>
        <p:spPr>
          <a:xfrm>
            <a:off x="468086" y="1600199"/>
            <a:ext cx="8218714" cy="4800601"/>
          </a:xfrm>
        </p:spPr>
        <p:txBody>
          <a:bodyPr>
            <a:noAutofit/>
          </a:bodyPr>
          <a:lstStyle/>
          <a:p>
            <a:pPr marL="0" indent="0">
              <a:spcBef>
                <a:spcPts val="0"/>
              </a:spcBef>
              <a:spcAft>
                <a:spcPts val="1200"/>
              </a:spcAft>
              <a:buFont typeface="Arial" panose="020B0604020202020204" pitchFamily="34" charset="0"/>
              <a:buNone/>
            </a:pPr>
            <a:r>
              <a:rPr lang="it-IT" altLang="it-IT" sz="1700" dirty="0">
                <a:latin typeface="Century Gothic" panose="020B0502020202020204" pitchFamily="34" charset="0"/>
                <a:ea typeface="ＭＳ Ｐゴシック" panose="020B0600070205080204" pitchFamily="34" charset="-128"/>
              </a:rPr>
              <a:t>A livello nazionale, regionale e locale nelle politiche di adattamento mancano continuità e un approccio pragmatico all’altezza del problema.</a:t>
            </a:r>
          </a:p>
          <a:p>
            <a:pPr>
              <a:spcBef>
                <a:spcPts val="600"/>
              </a:spcBef>
              <a:spcAft>
                <a:spcPts val="1200"/>
              </a:spcAft>
              <a:buClr>
                <a:srgbClr val="92D050"/>
              </a:buClr>
              <a:buFont typeface="Wingdings" pitchFamily="2" charset="2"/>
              <a:buChar char="§"/>
            </a:pPr>
            <a:r>
              <a:rPr lang="it-IT" altLang="it-IT" sz="1700" dirty="0">
                <a:latin typeface="Century Gothic" panose="020B0502020202020204" pitchFamily="34" charset="0"/>
                <a:ea typeface="ＭＳ Ｐゴシック" panose="020B0600070205080204" pitchFamily="34" charset="-128"/>
              </a:rPr>
              <a:t>A livello nazionale manca una versione definitiva del Piano e più ancora un processo continuo di monitoraggio e aggiornamento che accoglie gli avanzamenti scientifici, le esperienze fatte in un campo di rapida evoluzione.</a:t>
            </a:r>
          </a:p>
          <a:p>
            <a:pPr>
              <a:spcBef>
                <a:spcPts val="600"/>
              </a:spcBef>
              <a:spcAft>
                <a:spcPts val="1200"/>
              </a:spcAft>
              <a:buClr>
                <a:srgbClr val="92D050"/>
              </a:buClr>
              <a:buFont typeface="Wingdings" pitchFamily="2" charset="2"/>
              <a:buChar char="§"/>
            </a:pPr>
            <a:r>
              <a:rPr lang="it-IT" altLang="it-IT" sz="1700" dirty="0">
                <a:latin typeface="Century Gothic" panose="020B0502020202020204" pitchFamily="34" charset="0"/>
                <a:ea typeface="ＭＳ Ｐゴシック" panose="020B0600070205080204" pitchFamily="34" charset="-128"/>
              </a:rPr>
              <a:t>Le Regioni hanno un ruolo chiave tra il livello nazionale e gli enti locali di mettere a disposizione dei Comuni scenari e dati di rischi, vulnerabilità e possibili impatti e cataloghi di possibili misure. Finora non rispondono (salvo Emilia Romagna e Lombardia) a questo compito. </a:t>
            </a:r>
          </a:p>
          <a:p>
            <a:pPr>
              <a:spcBef>
                <a:spcPts val="600"/>
              </a:spcBef>
              <a:spcAft>
                <a:spcPts val="1200"/>
              </a:spcAft>
              <a:buClr>
                <a:srgbClr val="92D050"/>
              </a:buClr>
              <a:buFont typeface="Wingdings" pitchFamily="2" charset="2"/>
              <a:buChar char="§"/>
            </a:pPr>
            <a:r>
              <a:rPr lang="it-IT" altLang="it-IT" sz="1700" dirty="0">
                <a:latin typeface="Century Gothic" panose="020B0502020202020204" pitchFamily="34" charset="0"/>
                <a:ea typeface="ＭＳ Ｐゴシック" panose="020B0600070205080204" pitchFamily="34" charset="-128"/>
              </a:rPr>
              <a:t>Gli enti locali sono sovraffaticati da elaborare Piani di adattamento senza linee guida, senza dati, senza personale qualificato, senza fondi. La discrepanza, per esempio nell’ambito del Patto dei Sindaci, tra piani di mitigazione e piani di adattamento è abissale. </a:t>
            </a:r>
          </a:p>
        </p:txBody>
      </p:sp>
    </p:spTree>
    <p:extLst>
      <p:ext uri="{BB962C8B-B14F-4D97-AF65-F5344CB8AC3E}">
        <p14:creationId xmlns:p14="http://schemas.microsoft.com/office/powerpoint/2010/main" val="311736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p:txBody>
          <a:bodyPr/>
          <a:lstStyle/>
          <a:p>
            <a:r>
              <a:rPr lang="it-IT" altLang="it-IT" dirty="0">
                <a:ea typeface="ＭＳ Ｐゴシック" panose="020B0600070205080204" pitchFamily="34" charset="-128"/>
              </a:rPr>
              <a:t>Adattamento e Resilienza </a:t>
            </a:r>
            <a:br>
              <a:rPr lang="it-IT" altLang="it-IT" dirty="0">
                <a:ea typeface="ＭＳ Ｐゴシック" panose="020B0600070205080204" pitchFamily="34" charset="-128"/>
              </a:rPr>
            </a:br>
            <a:r>
              <a:rPr lang="it-IT" altLang="it-IT" dirty="0">
                <a:ea typeface="ＭＳ Ｐゴシック" panose="020B0600070205080204" pitchFamily="34" charset="-128"/>
              </a:rPr>
              <a:t>in Germania</a:t>
            </a:r>
          </a:p>
        </p:txBody>
      </p:sp>
      <p:sp>
        <p:nvSpPr>
          <p:cNvPr id="39938" name="Segnaposto contenuto 2">
            <a:extLst>
              <a:ext uri="{FF2B5EF4-FFF2-40B4-BE49-F238E27FC236}">
                <a16:creationId xmlns:a16="http://schemas.microsoft.com/office/drawing/2014/main" id="{B65B545A-5DD9-F64C-A38C-89E84D505A75}"/>
              </a:ext>
            </a:extLst>
          </p:cNvPr>
          <p:cNvSpPr>
            <a:spLocks noGrp="1"/>
          </p:cNvSpPr>
          <p:nvPr>
            <p:ph idx="1"/>
          </p:nvPr>
        </p:nvSpPr>
        <p:spPr>
          <a:xfrm>
            <a:off x="628650" y="1600200"/>
            <a:ext cx="7886700" cy="4351338"/>
          </a:xfrm>
        </p:spPr>
        <p:txBody>
          <a:bodyPr>
            <a:normAutofit/>
          </a:bodyPr>
          <a:lstStyle/>
          <a:p>
            <a:pPr marL="0" indent="0">
              <a:spcAft>
                <a:spcPts val="1800"/>
              </a:spcAft>
              <a:buFont typeface="Arial" panose="020B0604020202020204" pitchFamily="34" charset="0"/>
              <a:buNone/>
            </a:pPr>
            <a:endParaRPr lang="it-IT" altLang="it-IT" sz="2000" dirty="0">
              <a:solidFill>
                <a:srgbClr val="000000"/>
              </a:solidFill>
              <a:latin typeface="Tahoma" panose="020B0604030504040204" pitchFamily="34" charset="0"/>
              <a:ea typeface="ＭＳ Ｐゴシック" panose="020B0600070205080204" pitchFamily="34" charset="-128"/>
            </a:endParaRPr>
          </a:p>
          <a:p>
            <a:pPr>
              <a:buClr>
                <a:srgbClr val="92D050"/>
              </a:buClr>
              <a:buFont typeface="Wingdings" pitchFamily="2" charset="2"/>
              <a:buChar char="§"/>
            </a:pPr>
            <a:r>
              <a:rPr lang="it-IT" altLang="it-IT" sz="2400" dirty="0">
                <a:ea typeface="ＭＳ Ｐゴシック" panose="020B0600070205080204" pitchFamily="34" charset="-128"/>
              </a:rPr>
              <a:t>2008 - La Strategia tedesca di adattamento al cambiamento climatico (DAS)</a:t>
            </a:r>
          </a:p>
          <a:p>
            <a:pPr>
              <a:buClr>
                <a:srgbClr val="92D050"/>
              </a:buClr>
              <a:buFont typeface="Wingdings" pitchFamily="2" charset="2"/>
              <a:buChar char="§"/>
            </a:pPr>
            <a:r>
              <a:rPr lang="it-IT" altLang="it-IT" sz="2400" dirty="0">
                <a:ea typeface="ＭＳ Ｐゴシック" panose="020B0600070205080204" pitchFamily="34" charset="-128"/>
              </a:rPr>
              <a:t>2011 - Piano d’Azione di adattamento al cambiamento climatico (APA) </a:t>
            </a:r>
          </a:p>
          <a:p>
            <a:pPr>
              <a:buClr>
                <a:srgbClr val="92D050"/>
              </a:buClr>
              <a:buFont typeface="Wingdings" pitchFamily="2" charset="2"/>
              <a:buChar char="§"/>
            </a:pPr>
            <a:r>
              <a:rPr lang="it-IT" altLang="it-IT" sz="2400" dirty="0">
                <a:ea typeface="ＭＳ Ｐゴシック" panose="020B0600070205080204" pitchFamily="34" charset="-128"/>
              </a:rPr>
              <a:t>2015 - 1°Aggiornamento DAS e APA II</a:t>
            </a:r>
          </a:p>
          <a:p>
            <a:pPr>
              <a:buClr>
                <a:srgbClr val="92D050"/>
              </a:buClr>
              <a:buFont typeface="Wingdings" pitchFamily="2" charset="2"/>
              <a:buChar char="§"/>
            </a:pPr>
            <a:r>
              <a:rPr lang="it-IT" altLang="it-IT" sz="2400" dirty="0">
                <a:ea typeface="ＭＳ Ｐゴシック" panose="020B0600070205080204" pitchFamily="34" charset="-128"/>
              </a:rPr>
              <a:t>2019 - Rapporto di </a:t>
            </a:r>
            <a:r>
              <a:rPr lang="it-IT" altLang="it-IT" sz="2400" dirty="0" err="1">
                <a:ea typeface="ＭＳ Ｐゴシック" panose="020B0600070205080204" pitchFamily="34" charset="-128"/>
              </a:rPr>
              <a:t>monitoring</a:t>
            </a:r>
            <a:r>
              <a:rPr lang="it-IT" altLang="it-IT" sz="2400" dirty="0">
                <a:ea typeface="ＭＳ Ｐゴシック" panose="020B0600070205080204" pitchFamily="34" charset="-128"/>
              </a:rPr>
              <a:t> DAS </a:t>
            </a:r>
          </a:p>
          <a:p>
            <a:pPr>
              <a:buClr>
                <a:srgbClr val="92D050"/>
              </a:buClr>
              <a:buFont typeface="Wingdings" pitchFamily="2" charset="2"/>
              <a:buChar char="§"/>
            </a:pPr>
            <a:r>
              <a:rPr lang="it-IT" altLang="it-IT" sz="2400" dirty="0">
                <a:ea typeface="ＭＳ Ｐゴシック" panose="020B0600070205080204" pitchFamily="34" charset="-128"/>
              </a:rPr>
              <a:t>2020 - 2°Aggiornamento DAS e APA III (a breve)</a:t>
            </a:r>
          </a:p>
          <a:p>
            <a:pPr marL="0" indent="0"/>
            <a:endParaRPr lang="it-IT" altLang="it-IT" sz="2000" dirty="0">
              <a:ea typeface="ＭＳ Ｐゴシック" panose="020B0600070205080204" pitchFamily="34" charset="-128"/>
            </a:endParaRPr>
          </a:p>
        </p:txBody>
      </p:sp>
    </p:spTree>
    <p:extLst>
      <p:ext uri="{BB962C8B-B14F-4D97-AF65-F5344CB8AC3E}">
        <p14:creationId xmlns:p14="http://schemas.microsoft.com/office/powerpoint/2010/main" val="1185868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p:txBody>
          <a:bodyPr/>
          <a:lstStyle/>
          <a:p>
            <a:r>
              <a:rPr lang="it-IT" altLang="it-IT" dirty="0">
                <a:ea typeface="ＭＳ Ｐゴシック" panose="020B0600070205080204" pitchFamily="34" charset="-128"/>
              </a:rPr>
              <a:t>Adattamento e Resilienza in Germania </a:t>
            </a:r>
            <a:r>
              <a:rPr lang="it-IT" altLang="it-IT" dirty="0" err="1">
                <a:ea typeface="ＭＳ Ｐゴシック" panose="020B0600070205080204" pitchFamily="34" charset="-128"/>
              </a:rPr>
              <a:t>KomPass</a:t>
            </a:r>
            <a:endParaRPr lang="it-IT" altLang="it-IT" dirty="0">
              <a:ea typeface="ＭＳ Ｐゴシック" panose="020B0600070205080204" pitchFamily="34" charset="-128"/>
            </a:endParaRPr>
          </a:p>
        </p:txBody>
      </p:sp>
      <p:sp>
        <p:nvSpPr>
          <p:cNvPr id="39938" name="Segnaposto contenuto 2">
            <a:extLst>
              <a:ext uri="{FF2B5EF4-FFF2-40B4-BE49-F238E27FC236}">
                <a16:creationId xmlns:a16="http://schemas.microsoft.com/office/drawing/2014/main" id="{B65B545A-5DD9-F64C-A38C-89E84D505A75}"/>
              </a:ext>
            </a:extLst>
          </p:cNvPr>
          <p:cNvSpPr>
            <a:spLocks noGrp="1"/>
          </p:cNvSpPr>
          <p:nvPr>
            <p:ph idx="1"/>
          </p:nvPr>
        </p:nvSpPr>
        <p:spPr>
          <a:xfrm>
            <a:off x="628650" y="1600200"/>
            <a:ext cx="7886700" cy="4351338"/>
          </a:xfrm>
        </p:spPr>
        <p:txBody>
          <a:bodyPr>
            <a:normAutofit/>
          </a:bodyPr>
          <a:lstStyle/>
          <a:p>
            <a:pPr marL="0" indent="0">
              <a:spcAft>
                <a:spcPts val="1800"/>
              </a:spcAft>
              <a:buFont typeface="Arial" panose="020B0604020202020204" pitchFamily="34" charset="0"/>
              <a:buNone/>
            </a:pPr>
            <a:endParaRPr lang="it-IT" altLang="it-IT" sz="2000" dirty="0">
              <a:solidFill>
                <a:srgbClr val="000000"/>
              </a:solidFill>
              <a:latin typeface="Tahoma" panose="020B0604030504040204" pitchFamily="34" charset="0"/>
              <a:ea typeface="ＭＳ Ｐゴシック" panose="020B0600070205080204" pitchFamily="34" charset="-128"/>
            </a:endParaRPr>
          </a:p>
          <a:p>
            <a:pPr marL="0" indent="0">
              <a:buNone/>
            </a:pPr>
            <a:r>
              <a:rPr lang="it-IT" sz="2000" dirty="0">
                <a:latin typeface="Century Gothic" panose="020B0502020202020204" pitchFamily="34" charset="0"/>
              </a:rPr>
              <a:t>Attività del  Centro di Competenza per Conseguenze climatiche e Adattamento</a:t>
            </a:r>
          </a:p>
          <a:p>
            <a:pPr marL="0" indent="0">
              <a:buNone/>
            </a:pPr>
            <a:endParaRPr lang="it-IT" sz="2000" dirty="0">
              <a:latin typeface="Century Gothic" panose="020B0502020202020204" pitchFamily="34" charset="0"/>
            </a:endParaRPr>
          </a:p>
          <a:p>
            <a:pPr>
              <a:buFont typeface="Wingdings" pitchFamily="2" charset="2"/>
              <a:buChar char="§"/>
            </a:pPr>
            <a:r>
              <a:rPr lang="it-IT" sz="2000" dirty="0">
                <a:latin typeface="Century Gothic" panose="020B0502020202020204" pitchFamily="34" charset="0"/>
              </a:rPr>
              <a:t>consulenza politica</a:t>
            </a:r>
          </a:p>
          <a:p>
            <a:pPr>
              <a:buFont typeface="Wingdings" pitchFamily="2" charset="2"/>
              <a:buChar char="§"/>
            </a:pPr>
            <a:r>
              <a:rPr lang="it-IT" sz="2000" dirty="0">
                <a:latin typeface="Century Gothic" panose="020B0502020202020204" pitchFamily="34" charset="0"/>
              </a:rPr>
              <a:t>ricerca ambientale</a:t>
            </a:r>
          </a:p>
          <a:p>
            <a:pPr>
              <a:buFont typeface="Wingdings" pitchFamily="2" charset="2"/>
              <a:buChar char="§"/>
            </a:pPr>
            <a:r>
              <a:rPr lang="it-IT" sz="2000" dirty="0">
                <a:latin typeface="Century Gothic" panose="020B0502020202020204" pitchFamily="34" charset="0"/>
              </a:rPr>
              <a:t>fornitura di informazioni</a:t>
            </a:r>
          </a:p>
          <a:p>
            <a:pPr>
              <a:buFont typeface="Wingdings" pitchFamily="2" charset="2"/>
              <a:buChar char="§"/>
            </a:pPr>
            <a:r>
              <a:rPr lang="it-IT" sz="2000" dirty="0">
                <a:latin typeface="Century Gothic" panose="020B0502020202020204" pitchFamily="34" charset="0"/>
              </a:rPr>
              <a:t>networking / partecipazione </a:t>
            </a:r>
          </a:p>
          <a:p>
            <a:pPr marL="0" indent="0"/>
            <a:endParaRPr lang="it-IT" altLang="it-IT" sz="2000" dirty="0">
              <a:ea typeface="ＭＳ Ｐゴシック" panose="020B0600070205080204" pitchFamily="34" charset="-128"/>
            </a:endParaRPr>
          </a:p>
          <a:p>
            <a:pPr marL="0" indent="0"/>
            <a:endParaRPr lang="it-IT" altLang="it-IT" sz="2000" dirty="0">
              <a:ea typeface="ＭＳ Ｐゴシック" panose="020B0600070205080204" pitchFamily="34" charset="-128"/>
            </a:endParaRPr>
          </a:p>
        </p:txBody>
      </p:sp>
      <p:pic>
        <p:nvPicPr>
          <p:cNvPr id="3" name="Immagine 2">
            <a:extLst>
              <a:ext uri="{FF2B5EF4-FFF2-40B4-BE49-F238E27FC236}">
                <a16:creationId xmlns:a16="http://schemas.microsoft.com/office/drawing/2014/main" id="{618B60D0-F3E5-9642-9DB4-4B8E24245F76}"/>
              </a:ext>
            </a:extLst>
          </p:cNvPr>
          <p:cNvPicPr>
            <a:picLocks noChangeAspect="1"/>
          </p:cNvPicPr>
          <p:nvPr/>
        </p:nvPicPr>
        <p:blipFill>
          <a:blip r:embed="rId2"/>
          <a:stretch>
            <a:fillRect/>
          </a:stretch>
        </p:blipFill>
        <p:spPr>
          <a:xfrm>
            <a:off x="5735782" y="4237553"/>
            <a:ext cx="2927268" cy="1583604"/>
          </a:xfrm>
          <a:prstGeom prst="rect">
            <a:avLst/>
          </a:prstGeom>
        </p:spPr>
      </p:pic>
    </p:spTree>
    <p:extLst>
      <p:ext uri="{BB962C8B-B14F-4D97-AF65-F5344CB8AC3E}">
        <p14:creationId xmlns:p14="http://schemas.microsoft.com/office/powerpoint/2010/main" val="304457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p:txBody>
          <a:bodyPr/>
          <a:lstStyle/>
          <a:p>
            <a:r>
              <a:rPr lang="it-IT" altLang="it-IT" dirty="0">
                <a:ea typeface="ＭＳ Ｐゴシック" panose="020B0600070205080204" pitchFamily="34" charset="-128"/>
              </a:rPr>
              <a:t>Adattamento e Resilienza in Germania – rete di progetti</a:t>
            </a:r>
          </a:p>
        </p:txBody>
      </p:sp>
      <p:sp>
        <p:nvSpPr>
          <p:cNvPr id="39938" name="Segnaposto contenuto 2">
            <a:extLst>
              <a:ext uri="{FF2B5EF4-FFF2-40B4-BE49-F238E27FC236}">
                <a16:creationId xmlns:a16="http://schemas.microsoft.com/office/drawing/2014/main" id="{B65B545A-5DD9-F64C-A38C-89E84D505A75}"/>
              </a:ext>
            </a:extLst>
          </p:cNvPr>
          <p:cNvSpPr>
            <a:spLocks noGrp="1"/>
          </p:cNvSpPr>
          <p:nvPr>
            <p:ph idx="1"/>
          </p:nvPr>
        </p:nvSpPr>
        <p:spPr>
          <a:xfrm>
            <a:off x="628650" y="1600200"/>
            <a:ext cx="7886700" cy="4351338"/>
          </a:xfrm>
        </p:spPr>
        <p:txBody>
          <a:bodyPr>
            <a:normAutofit/>
          </a:bodyPr>
          <a:lstStyle/>
          <a:p>
            <a:pPr marL="0" indent="0">
              <a:spcAft>
                <a:spcPts val="1800"/>
              </a:spcAft>
              <a:buFont typeface="Arial" panose="020B0604020202020204" pitchFamily="34" charset="0"/>
              <a:buNone/>
            </a:pPr>
            <a:endParaRPr lang="it-IT" altLang="it-IT" sz="2000" dirty="0">
              <a:solidFill>
                <a:srgbClr val="000000"/>
              </a:solidFill>
              <a:latin typeface="Tahoma" panose="020B0604030504040204" pitchFamily="34" charset="0"/>
              <a:ea typeface="ＭＳ Ｐゴシック" panose="020B0600070205080204" pitchFamily="34" charset="-128"/>
            </a:endParaRPr>
          </a:p>
          <a:p>
            <a:pPr marL="0" indent="0">
              <a:spcAft>
                <a:spcPts val="1800"/>
              </a:spcAft>
            </a:pPr>
            <a:endParaRPr lang="it-IT" altLang="it-IT" sz="2000" dirty="0">
              <a:solidFill>
                <a:srgbClr val="000000"/>
              </a:solidFill>
              <a:latin typeface="Tahoma" panose="020B0604030504040204" pitchFamily="34" charset="0"/>
              <a:ea typeface="ＭＳ Ｐゴシック" panose="020B0600070205080204" pitchFamily="34" charset="-128"/>
            </a:endParaRPr>
          </a:p>
          <a:p>
            <a:pPr marL="0" indent="0"/>
            <a:endParaRPr lang="it-IT" altLang="it-IT" sz="2000" dirty="0">
              <a:ea typeface="ＭＳ Ｐゴシック" panose="020B0600070205080204" pitchFamily="34" charset="-128"/>
            </a:endParaRPr>
          </a:p>
          <a:p>
            <a:pPr marL="0" indent="0"/>
            <a:endParaRPr lang="it-IT" altLang="it-IT" sz="2000" dirty="0">
              <a:ea typeface="ＭＳ Ｐゴシック" panose="020B0600070205080204" pitchFamily="34" charset="-128"/>
            </a:endParaRPr>
          </a:p>
        </p:txBody>
      </p:sp>
      <p:pic>
        <p:nvPicPr>
          <p:cNvPr id="5" name="Immagine 4" descr="Immagine che contiene mappa&#10;&#10;Descrizione generata automaticamente">
            <a:extLst>
              <a:ext uri="{FF2B5EF4-FFF2-40B4-BE49-F238E27FC236}">
                <a16:creationId xmlns:a16="http://schemas.microsoft.com/office/drawing/2014/main" id="{97974877-3EE9-AC49-8DC4-79F210734880}"/>
              </a:ext>
            </a:extLst>
          </p:cNvPr>
          <p:cNvPicPr>
            <a:picLocks noChangeAspect="1"/>
          </p:cNvPicPr>
          <p:nvPr/>
        </p:nvPicPr>
        <p:blipFill rotWithShape="1">
          <a:blip r:embed="rId2"/>
          <a:srcRect l="3084" r="14597"/>
          <a:stretch/>
        </p:blipFill>
        <p:spPr>
          <a:xfrm>
            <a:off x="458387" y="1600200"/>
            <a:ext cx="2953184" cy="3268683"/>
          </a:xfrm>
          <a:prstGeom prst="rect">
            <a:avLst/>
          </a:prstGeom>
          <a:ln>
            <a:solidFill>
              <a:schemeClr val="bg1">
                <a:lumMod val="65000"/>
              </a:schemeClr>
            </a:solidFill>
          </a:ln>
        </p:spPr>
      </p:pic>
      <p:sp>
        <p:nvSpPr>
          <p:cNvPr id="6" name="CasellaDiTesto 5">
            <a:extLst>
              <a:ext uri="{FF2B5EF4-FFF2-40B4-BE49-F238E27FC236}">
                <a16:creationId xmlns:a16="http://schemas.microsoft.com/office/drawing/2014/main" id="{0BC1ED5C-601E-6846-95F3-6C3D73BE4C46}"/>
              </a:ext>
            </a:extLst>
          </p:cNvPr>
          <p:cNvSpPr txBox="1"/>
          <p:nvPr/>
        </p:nvSpPr>
        <p:spPr>
          <a:xfrm>
            <a:off x="3552701" y="1600200"/>
            <a:ext cx="5103779" cy="4185761"/>
          </a:xfrm>
          <a:prstGeom prst="rect">
            <a:avLst/>
          </a:prstGeom>
          <a:noFill/>
        </p:spPr>
        <p:txBody>
          <a:bodyPr wrap="square" rtlCol="0">
            <a:spAutoFit/>
          </a:bodyPr>
          <a:lstStyle/>
          <a:p>
            <a:r>
              <a:rPr lang="it-IT" sz="1900" b="1" dirty="0">
                <a:solidFill>
                  <a:schemeClr val="tx1">
                    <a:lumMod val="65000"/>
                    <a:lumOff val="35000"/>
                  </a:schemeClr>
                </a:solidFill>
                <a:latin typeface="Century Gothic" panose="020B0502020202020204" pitchFamily="34" charset="0"/>
              </a:rPr>
              <a:t>WAKOS</a:t>
            </a:r>
            <a:r>
              <a:rPr lang="it-IT" sz="1900" dirty="0">
                <a:solidFill>
                  <a:schemeClr val="tx1">
                    <a:lumMod val="65000"/>
                    <a:lumOff val="35000"/>
                  </a:schemeClr>
                </a:solidFill>
                <a:latin typeface="Century Gothic" panose="020B0502020202020204" pitchFamily="34" charset="0"/>
              </a:rPr>
              <a:t>: protezione delle coste</a:t>
            </a:r>
          </a:p>
          <a:p>
            <a:r>
              <a:rPr lang="it-IT" sz="1900" b="1" dirty="0">
                <a:solidFill>
                  <a:schemeClr val="tx1">
                    <a:lumMod val="65000"/>
                    <a:lumOff val="35000"/>
                  </a:schemeClr>
                </a:solidFill>
                <a:latin typeface="Century Gothic" panose="020B0502020202020204" pitchFamily="34" charset="0"/>
              </a:rPr>
              <a:t>IAWAK_EE</a:t>
            </a:r>
            <a:r>
              <a:rPr lang="it-IT" sz="1900" dirty="0">
                <a:solidFill>
                  <a:schemeClr val="tx1">
                    <a:lumMod val="65000"/>
                    <a:lumOff val="35000"/>
                  </a:schemeClr>
                </a:solidFill>
                <a:latin typeface="Century Gothic" panose="020B0502020202020204" pitchFamily="34" charset="0"/>
              </a:rPr>
              <a:t>: gestione delle acque in una zona arida</a:t>
            </a:r>
          </a:p>
          <a:p>
            <a:r>
              <a:rPr lang="it-IT" sz="1900" b="1" dirty="0" err="1">
                <a:solidFill>
                  <a:schemeClr val="tx1">
                    <a:lumMod val="65000"/>
                    <a:lumOff val="35000"/>
                  </a:schemeClr>
                </a:solidFill>
                <a:latin typeface="Century Gothic" panose="020B0502020202020204" pitchFamily="34" charset="0"/>
              </a:rPr>
              <a:t>KlimaKonform</a:t>
            </a:r>
            <a:r>
              <a:rPr lang="it-IT" sz="1900" dirty="0">
                <a:solidFill>
                  <a:schemeClr val="tx1">
                    <a:lumMod val="65000"/>
                    <a:lumOff val="35000"/>
                  </a:schemeClr>
                </a:solidFill>
                <a:latin typeface="Century Gothic" panose="020B0502020202020204" pitchFamily="34" charset="0"/>
              </a:rPr>
              <a:t>: Comuni nelle zone collinari</a:t>
            </a:r>
          </a:p>
          <a:p>
            <a:r>
              <a:rPr lang="it-IT" sz="1900" b="1" dirty="0">
                <a:solidFill>
                  <a:schemeClr val="tx1">
                    <a:lumMod val="65000"/>
                    <a:lumOff val="35000"/>
                  </a:schemeClr>
                </a:solidFill>
                <a:latin typeface="Century Gothic" panose="020B0502020202020204" pitchFamily="34" charset="0"/>
              </a:rPr>
              <a:t>ISAP</a:t>
            </a:r>
            <a:r>
              <a:rPr lang="it-IT" sz="1900" dirty="0">
                <a:solidFill>
                  <a:schemeClr val="tx1">
                    <a:lumMod val="65000"/>
                    <a:lumOff val="35000"/>
                  </a:schemeClr>
                </a:solidFill>
                <a:latin typeface="Century Gothic" panose="020B0502020202020204" pitchFamily="34" charset="0"/>
              </a:rPr>
              <a:t>: Stoccarda come caso di strategie integrate</a:t>
            </a:r>
          </a:p>
          <a:p>
            <a:r>
              <a:rPr lang="it-IT" sz="1900" b="1" dirty="0">
                <a:solidFill>
                  <a:schemeClr val="tx1">
                    <a:lumMod val="65000"/>
                    <a:lumOff val="35000"/>
                  </a:schemeClr>
                </a:solidFill>
                <a:latin typeface="Century Gothic" panose="020B0502020202020204" pitchFamily="34" charset="0"/>
              </a:rPr>
              <a:t>KARE</a:t>
            </a:r>
            <a:r>
              <a:rPr lang="it-IT" sz="1900" dirty="0">
                <a:solidFill>
                  <a:schemeClr val="tx1">
                    <a:lumMod val="65000"/>
                    <a:lumOff val="35000"/>
                  </a:schemeClr>
                </a:solidFill>
                <a:latin typeface="Century Gothic" panose="020B0502020202020204" pitchFamily="34" charset="0"/>
              </a:rPr>
              <a:t>: Adattamento ai cambiamenti climatici a livello regionale nelle Prealpi</a:t>
            </a:r>
          </a:p>
          <a:p>
            <a:r>
              <a:rPr lang="it-IT" sz="1900" b="1" dirty="0">
                <a:solidFill>
                  <a:schemeClr val="tx1">
                    <a:lumMod val="65000"/>
                    <a:lumOff val="35000"/>
                  </a:schemeClr>
                </a:solidFill>
                <a:latin typeface="Century Gothic" panose="020B0502020202020204" pitchFamily="34" charset="0"/>
              </a:rPr>
              <a:t>R2K-Klim+</a:t>
            </a:r>
            <a:r>
              <a:rPr lang="it-IT" sz="1900" dirty="0">
                <a:solidFill>
                  <a:schemeClr val="tx1">
                    <a:lumMod val="65000"/>
                    <a:lumOff val="35000"/>
                  </a:schemeClr>
                </a:solidFill>
                <a:latin typeface="Century Gothic" panose="020B0502020202020204" pitchFamily="34" charset="0"/>
              </a:rPr>
              <a:t>: Progetto modulare, Duisburg al centro come livello micro, tutto il bacino del Reno come modello macro. Alto grado di trasferibilità</a:t>
            </a:r>
          </a:p>
          <a:p>
            <a:r>
              <a:rPr lang="it-IT" sz="1900" dirty="0">
                <a:solidFill>
                  <a:schemeClr val="tx1">
                    <a:lumMod val="65000"/>
                    <a:lumOff val="35000"/>
                  </a:schemeClr>
                </a:solidFill>
                <a:latin typeface="Century Gothic" panose="020B0502020202020204" pitchFamily="34" charset="0"/>
              </a:rPr>
              <a:t>Due progetti trasversali: </a:t>
            </a:r>
            <a:r>
              <a:rPr lang="it-IT" sz="1900" b="1" dirty="0">
                <a:solidFill>
                  <a:schemeClr val="tx1">
                    <a:lumMod val="65000"/>
                    <a:lumOff val="35000"/>
                  </a:schemeClr>
                </a:solidFill>
                <a:latin typeface="Century Gothic" panose="020B0502020202020204" pitchFamily="34" charset="0"/>
              </a:rPr>
              <a:t>NUKLEUS</a:t>
            </a:r>
            <a:r>
              <a:rPr lang="it-IT" sz="1900" dirty="0">
                <a:solidFill>
                  <a:schemeClr val="tx1">
                    <a:lumMod val="65000"/>
                    <a:lumOff val="35000"/>
                  </a:schemeClr>
                </a:solidFill>
                <a:latin typeface="Century Gothic" panose="020B0502020202020204" pitchFamily="34" charset="0"/>
              </a:rPr>
              <a:t> e </a:t>
            </a:r>
            <a:r>
              <a:rPr lang="it-IT" sz="1900" b="1" dirty="0" err="1">
                <a:solidFill>
                  <a:schemeClr val="tx1">
                    <a:lumMod val="65000"/>
                    <a:lumOff val="35000"/>
                  </a:schemeClr>
                </a:solidFill>
                <a:latin typeface="Century Gothic" panose="020B0502020202020204" pitchFamily="34" charset="0"/>
              </a:rPr>
              <a:t>WIRKsam</a:t>
            </a:r>
            <a:endParaRPr lang="it-IT" sz="1900" b="1" dirty="0">
              <a:solidFill>
                <a:schemeClr val="tx1">
                  <a:lumMod val="65000"/>
                  <a:lumOff val="35000"/>
                </a:schemeClr>
              </a:solidFill>
              <a:latin typeface="Century Gothic" panose="020B0502020202020204" pitchFamily="34" charset="0"/>
            </a:endParaRPr>
          </a:p>
        </p:txBody>
      </p:sp>
      <p:pic>
        <p:nvPicPr>
          <p:cNvPr id="7" name="Immagine 6">
            <a:extLst>
              <a:ext uri="{FF2B5EF4-FFF2-40B4-BE49-F238E27FC236}">
                <a16:creationId xmlns:a16="http://schemas.microsoft.com/office/drawing/2014/main" id="{CA047655-D1D1-E44B-9E42-DD3F1CACDC58}"/>
              </a:ext>
            </a:extLst>
          </p:cNvPr>
          <p:cNvPicPr>
            <a:picLocks noChangeAspect="1"/>
          </p:cNvPicPr>
          <p:nvPr/>
        </p:nvPicPr>
        <p:blipFill>
          <a:blip r:embed="rId3"/>
          <a:stretch>
            <a:fillRect/>
          </a:stretch>
        </p:blipFill>
        <p:spPr>
          <a:xfrm>
            <a:off x="820306" y="4954687"/>
            <a:ext cx="2068124" cy="1118821"/>
          </a:xfrm>
          <a:prstGeom prst="rect">
            <a:avLst/>
          </a:prstGeom>
        </p:spPr>
      </p:pic>
    </p:spTree>
    <p:extLst>
      <p:ext uri="{BB962C8B-B14F-4D97-AF65-F5344CB8AC3E}">
        <p14:creationId xmlns:p14="http://schemas.microsoft.com/office/powerpoint/2010/main" val="3031637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p:txBody>
          <a:bodyPr/>
          <a:lstStyle/>
          <a:p>
            <a:r>
              <a:rPr lang="it-IT" altLang="it-IT" dirty="0">
                <a:ea typeface="ＭＳ Ｐゴシック" panose="020B0600070205080204" pitchFamily="34" charset="-128"/>
              </a:rPr>
              <a:t>Adattamento e Resilienza </a:t>
            </a:r>
            <a:br>
              <a:rPr lang="it-IT" altLang="it-IT" dirty="0">
                <a:ea typeface="ＭＳ Ｐゴシック" panose="020B0600070205080204" pitchFamily="34" charset="-128"/>
              </a:rPr>
            </a:br>
            <a:r>
              <a:rPr lang="it-IT" altLang="it-IT" dirty="0">
                <a:ea typeface="ＭＳ Ｐゴシック" panose="020B0600070205080204" pitchFamily="34" charset="-128"/>
              </a:rPr>
              <a:t>nei </a:t>
            </a:r>
            <a:r>
              <a:rPr lang="it-IT" altLang="it-IT" dirty="0" err="1">
                <a:ea typeface="ＭＳ Ｐゴシック" panose="020B0600070205080204" pitchFamily="34" charset="-128"/>
              </a:rPr>
              <a:t>Länder</a:t>
            </a:r>
            <a:r>
              <a:rPr lang="it-IT" altLang="it-IT" dirty="0">
                <a:ea typeface="ＭＳ Ｐゴシック" panose="020B0600070205080204" pitchFamily="34" charset="-128"/>
              </a:rPr>
              <a:t> I</a:t>
            </a:r>
          </a:p>
        </p:txBody>
      </p:sp>
      <p:sp>
        <p:nvSpPr>
          <p:cNvPr id="39938" name="Segnaposto contenuto 2">
            <a:extLst>
              <a:ext uri="{FF2B5EF4-FFF2-40B4-BE49-F238E27FC236}">
                <a16:creationId xmlns:a16="http://schemas.microsoft.com/office/drawing/2014/main" id="{B65B545A-5DD9-F64C-A38C-89E84D505A75}"/>
              </a:ext>
            </a:extLst>
          </p:cNvPr>
          <p:cNvSpPr>
            <a:spLocks noGrp="1"/>
          </p:cNvSpPr>
          <p:nvPr>
            <p:ph idx="1"/>
          </p:nvPr>
        </p:nvSpPr>
        <p:spPr>
          <a:xfrm>
            <a:off x="628650" y="1600199"/>
            <a:ext cx="7886700" cy="4528457"/>
          </a:xfrm>
        </p:spPr>
        <p:txBody>
          <a:bodyPr>
            <a:normAutofit fontScale="55000" lnSpcReduction="20000"/>
          </a:bodyPr>
          <a:lstStyle/>
          <a:p>
            <a:pPr lvl="0">
              <a:lnSpc>
                <a:spcPct val="120000"/>
              </a:lnSpc>
              <a:spcBef>
                <a:spcPts val="300"/>
              </a:spcBef>
              <a:buClr>
                <a:srgbClr val="92D050"/>
              </a:buClr>
              <a:buFont typeface="Wingdings" pitchFamily="2" charset="2"/>
              <a:buChar char="§"/>
            </a:pPr>
            <a:r>
              <a:rPr lang="it-IT" dirty="0"/>
              <a:t>Sassonia-</a:t>
            </a:r>
            <a:r>
              <a:rPr lang="it-IT" dirty="0" err="1"/>
              <a:t>Anhalt</a:t>
            </a:r>
            <a:r>
              <a:rPr lang="it-IT" dirty="0"/>
              <a:t>,  2010 Strategia, aggiornamenti 2013, 2019</a:t>
            </a:r>
          </a:p>
          <a:p>
            <a:pPr lvl="0">
              <a:lnSpc>
                <a:spcPct val="120000"/>
              </a:lnSpc>
              <a:spcBef>
                <a:spcPts val="300"/>
              </a:spcBef>
              <a:buClr>
                <a:srgbClr val="92D050"/>
              </a:buClr>
              <a:buFont typeface="Wingdings" pitchFamily="2" charset="2"/>
              <a:buChar char="§"/>
            </a:pPr>
            <a:r>
              <a:rPr lang="it-IT" dirty="0"/>
              <a:t>Baviera 2016, </a:t>
            </a:r>
            <a:r>
              <a:rPr lang="it-IT" dirty="0" err="1"/>
              <a:t>BayKLAS</a:t>
            </a:r>
            <a:r>
              <a:rPr lang="it-IT" dirty="0"/>
              <a:t> 2016</a:t>
            </a:r>
          </a:p>
          <a:p>
            <a:pPr lvl="0">
              <a:lnSpc>
                <a:spcPct val="120000"/>
              </a:lnSpc>
              <a:spcBef>
                <a:spcPts val="300"/>
              </a:spcBef>
              <a:buClr>
                <a:srgbClr val="92D050"/>
              </a:buClr>
              <a:buFont typeface="Wingdings" pitchFamily="2" charset="2"/>
              <a:buChar char="§"/>
            </a:pPr>
            <a:r>
              <a:rPr lang="it-IT" dirty="0" err="1"/>
              <a:t>Turinga</a:t>
            </a:r>
            <a:r>
              <a:rPr lang="it-IT" dirty="0"/>
              <a:t> 2013, </a:t>
            </a:r>
            <a:r>
              <a:rPr lang="it-IT" dirty="0" err="1"/>
              <a:t>Impakt</a:t>
            </a:r>
            <a:r>
              <a:rPr lang="it-IT" dirty="0"/>
              <a:t>, tra poco Impact II</a:t>
            </a:r>
          </a:p>
          <a:p>
            <a:pPr lvl="0">
              <a:lnSpc>
                <a:spcPct val="120000"/>
              </a:lnSpc>
              <a:spcBef>
                <a:spcPts val="300"/>
              </a:spcBef>
              <a:buClr>
                <a:srgbClr val="92D050"/>
              </a:buClr>
              <a:buFont typeface="Wingdings" pitchFamily="2" charset="2"/>
              <a:buChar char="§"/>
            </a:pPr>
            <a:r>
              <a:rPr lang="it-IT" dirty="0"/>
              <a:t>Assia, 2017, Piano integrato protezione del clima</a:t>
            </a:r>
          </a:p>
          <a:p>
            <a:pPr lvl="0">
              <a:lnSpc>
                <a:spcPct val="120000"/>
              </a:lnSpc>
              <a:spcBef>
                <a:spcPts val="300"/>
              </a:spcBef>
              <a:buClr>
                <a:srgbClr val="92D050"/>
              </a:buClr>
              <a:buFont typeface="Wingdings" pitchFamily="2" charset="2"/>
              <a:buChar char="§"/>
            </a:pPr>
            <a:r>
              <a:rPr lang="it-IT" dirty="0"/>
              <a:t>Sassonia 2012, Piano Energia e Clima, 2020, nuova edizione</a:t>
            </a:r>
          </a:p>
          <a:p>
            <a:pPr lvl="0">
              <a:lnSpc>
                <a:spcPct val="120000"/>
              </a:lnSpc>
              <a:spcBef>
                <a:spcPts val="300"/>
              </a:spcBef>
              <a:buClr>
                <a:srgbClr val="92D050"/>
              </a:buClr>
              <a:buFont typeface="Wingdings" pitchFamily="2" charset="2"/>
              <a:buChar char="§"/>
            </a:pPr>
            <a:r>
              <a:rPr lang="it-IT" dirty="0"/>
              <a:t>Brema 2018, Strategie di Adattamento alle Conseguenze dei Cambiamenti Climatici, prossimo rapporto 2023</a:t>
            </a:r>
          </a:p>
          <a:p>
            <a:pPr lvl="0">
              <a:lnSpc>
                <a:spcPct val="120000"/>
              </a:lnSpc>
              <a:spcBef>
                <a:spcPts val="300"/>
              </a:spcBef>
              <a:buClr>
                <a:srgbClr val="92D050"/>
              </a:buClr>
              <a:buFont typeface="Wingdings" pitchFamily="2" charset="2"/>
              <a:buChar char="§"/>
            </a:pPr>
            <a:r>
              <a:rPr lang="it-IT" dirty="0"/>
              <a:t>Nord Reno-</a:t>
            </a:r>
            <a:r>
              <a:rPr lang="it-IT" dirty="0" err="1"/>
              <a:t>Westfalia</a:t>
            </a:r>
            <a:r>
              <a:rPr lang="it-IT" dirty="0"/>
              <a:t>, 2009, Strategia di Adattamento, 2013, Legge per la Promozione della protezione del clima, 2015, Piano Protezione del Clima</a:t>
            </a:r>
          </a:p>
          <a:p>
            <a:pPr lvl="0">
              <a:lnSpc>
                <a:spcPct val="120000"/>
              </a:lnSpc>
              <a:spcBef>
                <a:spcPts val="300"/>
              </a:spcBef>
              <a:buClr>
                <a:srgbClr val="92D050"/>
              </a:buClr>
              <a:buFont typeface="Wingdings" pitchFamily="2" charset="2"/>
              <a:buChar char="§"/>
            </a:pPr>
            <a:r>
              <a:rPr lang="it-IT" dirty="0"/>
              <a:t>Renania Palatinato, 2010, Centro di Competenza per le Conseguenze dei Cambiamenti Climatici, 2014 Legge per la Protezione del Clima, 2018 Rapporto di Monitoraggio (ogni 4 anni)</a:t>
            </a:r>
          </a:p>
          <a:p>
            <a:pPr lvl="0">
              <a:lnSpc>
                <a:spcPct val="120000"/>
              </a:lnSpc>
              <a:spcBef>
                <a:spcPts val="300"/>
              </a:spcBef>
              <a:buClr>
                <a:srgbClr val="92D050"/>
              </a:buClr>
              <a:buFont typeface="Wingdings" pitchFamily="2" charset="2"/>
              <a:buChar char="§"/>
            </a:pPr>
            <a:r>
              <a:rPr lang="it-IT" dirty="0"/>
              <a:t>Berlino, 2016, Legge per la trasformazione energetica, 2018 Programma Energia e Protezione del Clima</a:t>
            </a:r>
          </a:p>
          <a:p>
            <a:pPr>
              <a:buClr>
                <a:srgbClr val="92D050"/>
              </a:buClr>
              <a:buFont typeface="Wingdings" pitchFamily="2" charset="2"/>
              <a:buChar char="§"/>
            </a:pPr>
            <a:endParaRPr lang="it-IT" altLang="it-IT" sz="2000" dirty="0">
              <a:ea typeface="ＭＳ Ｐゴシック" panose="020B0600070205080204" pitchFamily="34" charset="-128"/>
            </a:endParaRPr>
          </a:p>
          <a:p>
            <a:pPr marL="0" indent="0"/>
            <a:endParaRPr lang="it-IT" altLang="it-IT" sz="2000" dirty="0">
              <a:ea typeface="ＭＳ Ｐゴシック" panose="020B0600070205080204" pitchFamily="34" charset="-128"/>
            </a:endParaRPr>
          </a:p>
        </p:txBody>
      </p:sp>
    </p:spTree>
    <p:extLst>
      <p:ext uri="{BB962C8B-B14F-4D97-AF65-F5344CB8AC3E}">
        <p14:creationId xmlns:p14="http://schemas.microsoft.com/office/powerpoint/2010/main" val="864891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p:txBody>
          <a:bodyPr/>
          <a:lstStyle/>
          <a:p>
            <a:r>
              <a:rPr lang="it-IT" altLang="it-IT" dirty="0">
                <a:ea typeface="ＭＳ Ｐゴシック" panose="020B0600070205080204" pitchFamily="34" charset="-128"/>
              </a:rPr>
              <a:t>Adattamento e Resilienza </a:t>
            </a:r>
            <a:br>
              <a:rPr lang="it-IT" altLang="it-IT" dirty="0">
                <a:ea typeface="ＭＳ Ｐゴシック" panose="020B0600070205080204" pitchFamily="34" charset="-128"/>
              </a:rPr>
            </a:br>
            <a:r>
              <a:rPr lang="it-IT" altLang="it-IT" dirty="0">
                <a:ea typeface="ＭＳ Ｐゴシック" panose="020B0600070205080204" pitchFamily="34" charset="-128"/>
              </a:rPr>
              <a:t>nei </a:t>
            </a:r>
            <a:r>
              <a:rPr lang="it-IT" altLang="it-IT" dirty="0" err="1">
                <a:ea typeface="ＭＳ Ｐゴシック" panose="020B0600070205080204" pitchFamily="34" charset="-128"/>
              </a:rPr>
              <a:t>Länder</a:t>
            </a:r>
            <a:r>
              <a:rPr lang="it-IT" altLang="it-IT" dirty="0">
                <a:ea typeface="ＭＳ Ｐゴシック" panose="020B0600070205080204" pitchFamily="34" charset="-128"/>
              </a:rPr>
              <a:t> II</a:t>
            </a:r>
          </a:p>
        </p:txBody>
      </p:sp>
      <p:sp>
        <p:nvSpPr>
          <p:cNvPr id="39938" name="Segnaposto contenuto 2">
            <a:extLst>
              <a:ext uri="{FF2B5EF4-FFF2-40B4-BE49-F238E27FC236}">
                <a16:creationId xmlns:a16="http://schemas.microsoft.com/office/drawing/2014/main" id="{B65B545A-5DD9-F64C-A38C-89E84D505A75}"/>
              </a:ext>
            </a:extLst>
          </p:cNvPr>
          <p:cNvSpPr>
            <a:spLocks noGrp="1"/>
          </p:cNvSpPr>
          <p:nvPr>
            <p:ph idx="1"/>
          </p:nvPr>
        </p:nvSpPr>
        <p:spPr>
          <a:xfrm>
            <a:off x="478971" y="1469569"/>
            <a:ext cx="8207829" cy="4351338"/>
          </a:xfrm>
        </p:spPr>
        <p:txBody>
          <a:bodyPr>
            <a:normAutofit fontScale="55000" lnSpcReduction="20000"/>
          </a:bodyPr>
          <a:lstStyle/>
          <a:p>
            <a:pPr lvl="0">
              <a:lnSpc>
                <a:spcPct val="120000"/>
              </a:lnSpc>
              <a:spcBef>
                <a:spcPts val="0"/>
              </a:spcBef>
              <a:buClr>
                <a:srgbClr val="92D050"/>
              </a:buClr>
              <a:buFont typeface="Wingdings" pitchFamily="2" charset="2"/>
              <a:buChar char="§"/>
            </a:pPr>
            <a:r>
              <a:rPr lang="it-IT" dirty="0" err="1"/>
              <a:t>Meclemburgo-Pomerania</a:t>
            </a:r>
            <a:r>
              <a:rPr lang="it-IT" dirty="0"/>
              <a:t> Anteriore, 1997 Concetto per la Protezione del Clima, 3 edizioni del Piano d’Azione protezione del clima</a:t>
            </a:r>
          </a:p>
          <a:p>
            <a:pPr lvl="0">
              <a:lnSpc>
                <a:spcPct val="120000"/>
              </a:lnSpc>
              <a:spcBef>
                <a:spcPts val="0"/>
              </a:spcBef>
              <a:buClr>
                <a:srgbClr val="92D050"/>
              </a:buClr>
              <a:buFont typeface="Wingdings" pitchFamily="2" charset="2"/>
              <a:buChar char="§"/>
            </a:pPr>
            <a:r>
              <a:rPr lang="it-IT" dirty="0" err="1"/>
              <a:t>Schleswig</a:t>
            </a:r>
            <a:r>
              <a:rPr lang="it-IT" dirty="0"/>
              <a:t> </a:t>
            </a:r>
            <a:r>
              <a:rPr lang="it-IT" dirty="0" err="1"/>
              <a:t>Holstein</a:t>
            </a:r>
            <a:r>
              <a:rPr lang="it-IT" dirty="0"/>
              <a:t>, 2011, Strategia di Adattamento ai Cambiamenti Climatici, 2017, Adattamento ai Cambiamenti Climatici</a:t>
            </a:r>
          </a:p>
          <a:p>
            <a:pPr lvl="0">
              <a:lnSpc>
                <a:spcPct val="120000"/>
              </a:lnSpc>
              <a:spcBef>
                <a:spcPts val="0"/>
              </a:spcBef>
              <a:buClr>
                <a:srgbClr val="92D050"/>
              </a:buClr>
              <a:buFont typeface="Wingdings" pitchFamily="2" charset="2"/>
              <a:buChar char="§"/>
            </a:pPr>
            <a:r>
              <a:rPr lang="it-IT" dirty="0"/>
              <a:t>Amburgo 2013, Piano d’Azione Adattamento ai Cambiamenti Climatici, 2015 Piano del Clima, 2019 Piano del Clima aggiornato</a:t>
            </a:r>
          </a:p>
          <a:p>
            <a:pPr lvl="0">
              <a:lnSpc>
                <a:spcPct val="120000"/>
              </a:lnSpc>
              <a:spcBef>
                <a:spcPts val="0"/>
              </a:spcBef>
              <a:buClr>
                <a:srgbClr val="92D050"/>
              </a:buClr>
              <a:buFont typeface="Wingdings" pitchFamily="2" charset="2"/>
              <a:buChar char="§"/>
            </a:pPr>
            <a:r>
              <a:rPr lang="it-IT" dirty="0" err="1"/>
              <a:t>Saarland</a:t>
            </a:r>
            <a:r>
              <a:rPr lang="it-IT" dirty="0"/>
              <a:t>, 2008 Concetto Protezione del Clima</a:t>
            </a:r>
          </a:p>
          <a:p>
            <a:pPr lvl="0">
              <a:lnSpc>
                <a:spcPct val="120000"/>
              </a:lnSpc>
              <a:spcBef>
                <a:spcPts val="0"/>
              </a:spcBef>
              <a:buClr>
                <a:srgbClr val="92D050"/>
              </a:buClr>
              <a:buFont typeface="Wingdings" pitchFamily="2" charset="2"/>
              <a:buChar char="§"/>
            </a:pPr>
            <a:r>
              <a:rPr lang="it-IT" dirty="0"/>
              <a:t>Brandeburgo, 2008, Catalogo di Misure per la Protezione del Clima e l’Adattamento ai Cambiamenti Climatici, 2019, Strategia per la Sostenibilità</a:t>
            </a:r>
          </a:p>
          <a:p>
            <a:pPr lvl="0">
              <a:lnSpc>
                <a:spcPct val="120000"/>
              </a:lnSpc>
              <a:spcBef>
                <a:spcPts val="0"/>
              </a:spcBef>
              <a:buClr>
                <a:srgbClr val="92D050"/>
              </a:buClr>
              <a:buFont typeface="Wingdings" pitchFamily="2" charset="2"/>
              <a:buChar char="§"/>
            </a:pPr>
            <a:r>
              <a:rPr lang="it-IT" dirty="0"/>
              <a:t>Bassa Sassonia, 2012, Strategie per l’Adattamento ai Cambiamenti Climatici, 2013 Strategie di Attuazione delle Politiche Climatiche, 2015 Rapporto di monitoraggio,</a:t>
            </a:r>
          </a:p>
          <a:p>
            <a:pPr lvl="0">
              <a:lnSpc>
                <a:spcPct val="120000"/>
              </a:lnSpc>
              <a:spcBef>
                <a:spcPts val="0"/>
              </a:spcBef>
              <a:buClr>
                <a:srgbClr val="92D050"/>
              </a:buClr>
              <a:buFont typeface="Wingdings" pitchFamily="2" charset="2"/>
              <a:buChar char="§"/>
            </a:pPr>
            <a:r>
              <a:rPr lang="it-IT" dirty="0"/>
              <a:t>Turingia, 2018, Legge per la Protezione del Clima e l’Adattamento ai Cambiamenti Climatici</a:t>
            </a:r>
            <a:endParaRPr lang="it-IT" altLang="it-IT" sz="2000" dirty="0">
              <a:ea typeface="ＭＳ Ｐゴシック" panose="020B0600070205080204" pitchFamily="34" charset="-128"/>
            </a:endParaRPr>
          </a:p>
          <a:p>
            <a:pPr marL="0" indent="0"/>
            <a:endParaRPr lang="it-IT" altLang="it-IT" sz="2000" dirty="0">
              <a:ea typeface="ＭＳ Ｐゴシック" panose="020B0600070205080204" pitchFamily="34" charset="-128"/>
            </a:endParaRPr>
          </a:p>
        </p:txBody>
      </p:sp>
    </p:spTree>
    <p:extLst>
      <p:ext uri="{BB962C8B-B14F-4D97-AF65-F5344CB8AC3E}">
        <p14:creationId xmlns:p14="http://schemas.microsoft.com/office/powerpoint/2010/main" val="3575049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p:txBody>
          <a:bodyPr/>
          <a:lstStyle/>
          <a:p>
            <a:r>
              <a:rPr lang="it-IT" altLang="it-IT" dirty="0">
                <a:ea typeface="ＭＳ Ｐゴシック" panose="020B0600070205080204" pitchFamily="34" charset="-128"/>
              </a:rPr>
              <a:t>Adattamento e Resilienza, es. di Baden-</a:t>
            </a:r>
            <a:r>
              <a:rPr lang="it-IT" altLang="it-IT" dirty="0" err="1">
                <a:ea typeface="ＭＳ Ｐゴシック" panose="020B0600070205080204" pitchFamily="34" charset="-128"/>
              </a:rPr>
              <a:t>Württemberg</a:t>
            </a:r>
            <a:endParaRPr lang="it-IT" altLang="it-IT" dirty="0">
              <a:ea typeface="ＭＳ Ｐゴシック" panose="020B0600070205080204" pitchFamily="34" charset="-128"/>
            </a:endParaRPr>
          </a:p>
        </p:txBody>
      </p:sp>
      <p:sp>
        <p:nvSpPr>
          <p:cNvPr id="39938" name="Segnaposto contenuto 2">
            <a:extLst>
              <a:ext uri="{FF2B5EF4-FFF2-40B4-BE49-F238E27FC236}">
                <a16:creationId xmlns:a16="http://schemas.microsoft.com/office/drawing/2014/main" id="{B65B545A-5DD9-F64C-A38C-89E84D505A75}"/>
              </a:ext>
            </a:extLst>
          </p:cNvPr>
          <p:cNvSpPr>
            <a:spLocks noGrp="1"/>
          </p:cNvSpPr>
          <p:nvPr>
            <p:ph idx="1"/>
          </p:nvPr>
        </p:nvSpPr>
        <p:spPr/>
        <p:txBody>
          <a:bodyPr>
            <a:normAutofit/>
          </a:bodyPr>
          <a:lstStyle/>
          <a:p>
            <a:pPr marL="0" indent="0">
              <a:spcAft>
                <a:spcPts val="1800"/>
              </a:spcAft>
              <a:buFont typeface="Arial" panose="020B0604020202020204" pitchFamily="34" charset="0"/>
              <a:buNone/>
            </a:pPr>
            <a:endParaRPr lang="it-IT" altLang="it-IT" sz="2000" dirty="0">
              <a:solidFill>
                <a:srgbClr val="000000"/>
              </a:solidFill>
              <a:latin typeface="Tahoma" panose="020B0604030504040204" pitchFamily="34" charset="0"/>
              <a:ea typeface="ＭＳ Ｐゴシック" panose="020B0600070205080204" pitchFamily="34" charset="-128"/>
            </a:endParaRPr>
          </a:p>
          <a:p>
            <a:pPr>
              <a:buClr>
                <a:srgbClr val="92D050"/>
              </a:buClr>
              <a:buFont typeface="Wingdings" pitchFamily="2" charset="2"/>
              <a:buChar char="§"/>
            </a:pPr>
            <a:r>
              <a:rPr lang="it-IT" altLang="it-IT" sz="2000" dirty="0">
                <a:ea typeface="ＭＳ Ｐゴシック" panose="020B0600070205080204" pitchFamily="34" charset="-128"/>
              </a:rPr>
              <a:t>2013 «Legge per la promozione della protezione del clima in Baden </a:t>
            </a:r>
            <a:r>
              <a:rPr lang="it-IT" altLang="it-IT" sz="2000" dirty="0" err="1">
                <a:ea typeface="ＭＳ Ｐゴシック" panose="020B0600070205080204" pitchFamily="34" charset="-128"/>
              </a:rPr>
              <a:t>Württemberg</a:t>
            </a:r>
            <a:r>
              <a:rPr lang="it-IT" altLang="it-IT" sz="2000" dirty="0">
                <a:ea typeface="ＭＳ Ｐゴシック" panose="020B0600070205080204" pitchFamily="34" charset="-128"/>
              </a:rPr>
              <a:t>» (KSG)</a:t>
            </a:r>
          </a:p>
          <a:p>
            <a:pPr>
              <a:buClr>
                <a:srgbClr val="92D050"/>
              </a:buClr>
              <a:buFont typeface="Wingdings" pitchFamily="2" charset="2"/>
              <a:buChar char="§"/>
            </a:pPr>
            <a:r>
              <a:rPr lang="it-IT" altLang="it-IT" sz="2000" dirty="0">
                <a:ea typeface="ＭＳ Ｐゴシック" panose="020B0600070205080204" pitchFamily="34" charset="-128"/>
              </a:rPr>
              <a:t>2014  Concetto integrato Energia e Protezione del Clima (IEKK)</a:t>
            </a:r>
          </a:p>
          <a:p>
            <a:pPr>
              <a:buClr>
                <a:srgbClr val="92D050"/>
              </a:buClr>
              <a:buFont typeface="Wingdings" pitchFamily="2" charset="2"/>
              <a:buChar char="§"/>
            </a:pPr>
            <a:r>
              <a:rPr lang="it-IT" altLang="it-IT" sz="2000" dirty="0">
                <a:ea typeface="ＭＳ Ｐゴシック" panose="020B0600070205080204" pitchFamily="34" charset="-128"/>
              </a:rPr>
              <a:t>2016 Rapporto di Monitoraggio (ogni 3 anni)</a:t>
            </a:r>
          </a:p>
          <a:p>
            <a:pPr>
              <a:buClr>
                <a:srgbClr val="92D050"/>
              </a:buClr>
              <a:buFont typeface="Wingdings" pitchFamily="2" charset="2"/>
              <a:buChar char="§"/>
            </a:pPr>
            <a:r>
              <a:rPr lang="it-IT" altLang="it-IT" sz="2000" dirty="0">
                <a:ea typeface="ＭＳ Ｐゴシック" panose="020B0600070205080204" pitchFamily="34" charset="-128"/>
              </a:rPr>
              <a:t>2019 Aggiornamento IEKK con la partecipazione di 8.000 cittadini e cittadine</a:t>
            </a:r>
          </a:p>
          <a:p>
            <a:pPr>
              <a:buClr>
                <a:srgbClr val="92D050"/>
              </a:buClr>
              <a:buFont typeface="Wingdings" pitchFamily="2" charset="2"/>
              <a:buChar char="§"/>
            </a:pPr>
            <a:r>
              <a:rPr lang="it-IT" altLang="it-IT" sz="2000" dirty="0">
                <a:ea typeface="ＭＳ Ｐゴシック" panose="020B0600070205080204" pitchFamily="34" charset="-128"/>
              </a:rPr>
              <a:t>2020 prevista IEKK II e 2°rapporto di monitoraggio</a:t>
            </a:r>
          </a:p>
          <a:p>
            <a:pPr marL="0" indent="0">
              <a:spcAft>
                <a:spcPts val="1800"/>
              </a:spcAft>
            </a:pPr>
            <a:endParaRPr lang="it-IT" altLang="it-IT" sz="2000" dirty="0">
              <a:solidFill>
                <a:srgbClr val="000000"/>
              </a:solidFill>
              <a:latin typeface="Tahoma" panose="020B0604030504040204" pitchFamily="34" charset="0"/>
              <a:ea typeface="ＭＳ Ｐゴシック" panose="020B0600070205080204" pitchFamily="34" charset="-128"/>
            </a:endParaRPr>
          </a:p>
          <a:p>
            <a:pPr marL="0" indent="0"/>
            <a:endParaRPr lang="it-IT" altLang="it-IT" sz="2000" dirty="0">
              <a:ea typeface="ＭＳ Ｐゴシック" panose="020B0600070205080204" pitchFamily="34" charset="-128"/>
            </a:endParaRPr>
          </a:p>
          <a:p>
            <a:pPr marL="0" indent="0"/>
            <a:endParaRPr lang="it-IT" altLang="it-IT" sz="2000" dirty="0">
              <a:ea typeface="ＭＳ Ｐゴシック" panose="020B0600070205080204" pitchFamily="34" charset="-128"/>
            </a:endParaRPr>
          </a:p>
        </p:txBody>
      </p:sp>
    </p:spTree>
    <p:extLst>
      <p:ext uri="{BB962C8B-B14F-4D97-AF65-F5344CB8AC3E}">
        <p14:creationId xmlns:p14="http://schemas.microsoft.com/office/powerpoint/2010/main" val="3094178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a:xfrm>
            <a:off x="1725769" y="274638"/>
            <a:ext cx="6961031" cy="1143000"/>
          </a:xfrm>
        </p:spPr>
        <p:txBody>
          <a:bodyPr/>
          <a:lstStyle/>
          <a:p>
            <a:r>
              <a:rPr lang="it-IT" altLang="it-IT" sz="3200" dirty="0" err="1">
                <a:ea typeface="ＭＳ Ｐゴシック" panose="020B0600070205080204" pitchFamily="34" charset="-128"/>
              </a:rPr>
              <a:t>Governance</a:t>
            </a:r>
            <a:r>
              <a:rPr lang="it-IT" altLang="it-IT" sz="3200" dirty="0">
                <a:ea typeface="ＭＳ Ｐゴシック" panose="020B0600070205080204" pitchFamily="34" charset="-128"/>
              </a:rPr>
              <a:t> per il piano di </a:t>
            </a:r>
            <a:r>
              <a:rPr lang="it-IT" altLang="it-IT" sz="3200" dirty="0" err="1">
                <a:ea typeface="ＭＳ Ｐゴシック" panose="020B0600070205080204" pitchFamily="34" charset="-128"/>
              </a:rPr>
              <a:t>adat-tamento</a:t>
            </a:r>
            <a:r>
              <a:rPr lang="it-IT" altLang="it-IT" sz="3200" dirty="0">
                <a:ea typeface="ＭＳ Ｐゴシック" panose="020B0600070205080204" pitchFamily="34" charset="-128"/>
              </a:rPr>
              <a:t>, es. Francoforte sul Meno </a:t>
            </a:r>
          </a:p>
        </p:txBody>
      </p:sp>
      <p:sp>
        <p:nvSpPr>
          <p:cNvPr id="39938" name="Segnaposto contenuto 2">
            <a:extLst>
              <a:ext uri="{FF2B5EF4-FFF2-40B4-BE49-F238E27FC236}">
                <a16:creationId xmlns:a16="http://schemas.microsoft.com/office/drawing/2014/main" id="{B65B545A-5DD9-F64C-A38C-89E84D505A75}"/>
              </a:ext>
            </a:extLst>
          </p:cNvPr>
          <p:cNvSpPr>
            <a:spLocks noGrp="1"/>
          </p:cNvSpPr>
          <p:nvPr>
            <p:ph idx="1"/>
          </p:nvPr>
        </p:nvSpPr>
        <p:spPr>
          <a:xfrm>
            <a:off x="468086" y="1600200"/>
            <a:ext cx="8218714" cy="1722549"/>
          </a:xfrm>
        </p:spPr>
        <p:txBody>
          <a:bodyPr>
            <a:noAutofit/>
          </a:bodyPr>
          <a:lstStyle/>
          <a:p>
            <a:pPr>
              <a:spcBef>
                <a:spcPts val="0"/>
              </a:spcBef>
              <a:spcAft>
                <a:spcPts val="1200"/>
              </a:spcAft>
              <a:buClr>
                <a:srgbClr val="92D050"/>
              </a:buClr>
              <a:buFont typeface="Wingdings" pitchFamily="2" charset="2"/>
              <a:buChar char="§"/>
            </a:pPr>
            <a:r>
              <a:rPr lang="it-IT" altLang="it-IT" sz="2000" dirty="0">
                <a:latin typeface="Century Gothic" panose="020B0502020202020204" pitchFamily="34" charset="0"/>
                <a:ea typeface="ＭＳ Ｐゴシック" panose="020B0600070205080204" pitchFamily="34" charset="-128"/>
              </a:rPr>
              <a:t>2008 creazione di un gruppo di coordinamento inter-assessorile Cambiamento climatico (KGK)</a:t>
            </a:r>
          </a:p>
          <a:p>
            <a:pPr>
              <a:spcBef>
                <a:spcPts val="0"/>
              </a:spcBef>
              <a:spcAft>
                <a:spcPts val="1200"/>
              </a:spcAft>
              <a:buClr>
                <a:srgbClr val="92D050"/>
              </a:buClr>
              <a:buFont typeface="Wingdings" pitchFamily="2" charset="2"/>
              <a:buChar char="§"/>
            </a:pPr>
            <a:r>
              <a:rPr lang="it-IT" altLang="it-IT" sz="2000" dirty="0">
                <a:latin typeface="Century Gothic" panose="020B0502020202020204" pitchFamily="34" charset="0"/>
                <a:ea typeface="ＭＳ Ｐゴシック" panose="020B0600070205080204" pitchFamily="34" charset="-128"/>
              </a:rPr>
              <a:t>Responsabile: Assessorato all’ambiente e alla salute</a:t>
            </a:r>
          </a:p>
          <a:p>
            <a:pPr>
              <a:spcBef>
                <a:spcPts val="0"/>
              </a:spcBef>
              <a:spcAft>
                <a:spcPts val="1200"/>
              </a:spcAft>
              <a:buClr>
                <a:srgbClr val="92D050"/>
              </a:buClr>
              <a:buFont typeface="Wingdings" pitchFamily="2" charset="2"/>
              <a:buChar char="§"/>
            </a:pPr>
            <a:r>
              <a:rPr lang="it-IT" altLang="it-IT" sz="2000" dirty="0">
                <a:latin typeface="Century Gothic" panose="020B0502020202020204" pitchFamily="34" charset="0"/>
                <a:ea typeface="ＭＳ Ｐゴシック" panose="020B0600070205080204" pitchFamily="34" charset="-128"/>
              </a:rPr>
              <a:t>Processo integrativo. Uffici coinvolti:</a:t>
            </a:r>
          </a:p>
        </p:txBody>
      </p:sp>
      <p:graphicFrame>
        <p:nvGraphicFramePr>
          <p:cNvPr id="2" name="Tabella 2">
            <a:extLst>
              <a:ext uri="{FF2B5EF4-FFF2-40B4-BE49-F238E27FC236}">
                <a16:creationId xmlns:a16="http://schemas.microsoft.com/office/drawing/2014/main" id="{2032552B-0AED-FD47-BA1F-59BF184AF6FD}"/>
              </a:ext>
            </a:extLst>
          </p:cNvPr>
          <p:cNvGraphicFramePr>
            <a:graphicFrameLocks noGrp="1"/>
          </p:cNvGraphicFramePr>
          <p:nvPr>
            <p:extLst>
              <p:ext uri="{D42A27DB-BD31-4B8C-83A1-F6EECF244321}">
                <p14:modId xmlns:p14="http://schemas.microsoft.com/office/powerpoint/2010/main" val="607859013"/>
              </p:ext>
            </p:extLst>
          </p:nvPr>
        </p:nvGraphicFramePr>
        <p:xfrm>
          <a:off x="914400" y="3214158"/>
          <a:ext cx="7609114" cy="2123440"/>
        </p:xfrm>
        <a:graphic>
          <a:graphicData uri="http://schemas.openxmlformats.org/drawingml/2006/table">
            <a:tbl>
              <a:tblPr firstRow="1" bandRow="1">
                <a:tableStyleId>{2D5ABB26-0587-4C30-8999-92F81FD0307C}</a:tableStyleId>
              </a:tblPr>
              <a:tblGrid>
                <a:gridCol w="3810000">
                  <a:extLst>
                    <a:ext uri="{9D8B030D-6E8A-4147-A177-3AD203B41FA5}">
                      <a16:colId xmlns:a16="http://schemas.microsoft.com/office/drawing/2014/main" val="1002592594"/>
                    </a:ext>
                  </a:extLst>
                </a:gridCol>
                <a:gridCol w="3799114">
                  <a:extLst>
                    <a:ext uri="{9D8B030D-6E8A-4147-A177-3AD203B41FA5}">
                      <a16:colId xmlns:a16="http://schemas.microsoft.com/office/drawing/2014/main" val="3942859890"/>
                    </a:ext>
                  </a:extLst>
                </a:gridCol>
              </a:tblGrid>
              <a:tr h="370840">
                <a:tc>
                  <a:txBody>
                    <a:bodyPr/>
                    <a:lstStyle/>
                    <a:p>
                      <a:pPr marL="285750" indent="-285750">
                        <a:buFont typeface="Arial" panose="020B0604020202020204" pitchFamily="34" charset="0"/>
                        <a:buChar char="•"/>
                      </a:pPr>
                      <a:r>
                        <a:rPr lang="it-IT" altLang="it-IT" sz="1800" dirty="0">
                          <a:solidFill>
                            <a:schemeClr val="tx1">
                              <a:lumMod val="65000"/>
                              <a:lumOff val="35000"/>
                            </a:schemeClr>
                          </a:solidFill>
                          <a:latin typeface="Century Gothic" panose="020B0502020202020204" pitchFamily="34" charset="0"/>
                        </a:rPr>
                        <a:t>Ufficio ambiente</a:t>
                      </a:r>
                      <a:endParaRPr lang="it-IT" dirty="0">
                        <a:solidFill>
                          <a:schemeClr val="tx1">
                            <a:lumMod val="65000"/>
                            <a:lumOff val="35000"/>
                          </a:schemeClr>
                        </a:solidFill>
                        <a:latin typeface="Century Gothic" panose="020B0502020202020204" pitchFamily="34" charset="0"/>
                      </a:endParaRPr>
                    </a:p>
                  </a:txBody>
                  <a:tcPr/>
                </a:tc>
                <a:tc>
                  <a:txBody>
                    <a:bodyPr/>
                    <a:lstStyle/>
                    <a:p>
                      <a:pPr marL="285750" indent="-285750">
                        <a:buFont typeface="Arial" panose="020B0604020202020204" pitchFamily="34" charset="0"/>
                        <a:buChar char="•"/>
                      </a:pPr>
                      <a:r>
                        <a:rPr lang="it-IT" altLang="it-IT" sz="1800" dirty="0">
                          <a:solidFill>
                            <a:schemeClr val="tx1">
                              <a:lumMod val="65000"/>
                              <a:lumOff val="35000"/>
                            </a:schemeClr>
                          </a:solidFill>
                          <a:latin typeface="Century Gothic" panose="020B0502020202020204" pitchFamily="34" charset="0"/>
                        </a:rPr>
                        <a:t>Ufficio aree verdi</a:t>
                      </a:r>
                      <a:endParaRPr lang="it-IT" dirty="0">
                        <a:solidFill>
                          <a:schemeClr val="tx1">
                            <a:lumMod val="65000"/>
                            <a:lumOff val="35000"/>
                          </a:schemeClr>
                        </a:solidFill>
                        <a:latin typeface="Century Gothic" panose="020B0502020202020204" pitchFamily="34" charset="0"/>
                      </a:endParaRPr>
                    </a:p>
                  </a:txBody>
                  <a:tcPr/>
                </a:tc>
                <a:extLst>
                  <a:ext uri="{0D108BD9-81ED-4DB2-BD59-A6C34878D82A}">
                    <a16:rowId xmlns:a16="http://schemas.microsoft.com/office/drawing/2014/main" val="1268074157"/>
                  </a:ext>
                </a:extLst>
              </a:tr>
              <a:tr h="370840">
                <a:tc>
                  <a:txBody>
                    <a:bodyPr/>
                    <a:lstStyle/>
                    <a:p>
                      <a:pPr marL="285750" indent="-285750">
                        <a:buFont typeface="Arial" panose="020B0604020202020204" pitchFamily="34" charset="0"/>
                        <a:buChar char="•"/>
                      </a:pPr>
                      <a:r>
                        <a:rPr lang="it-IT" altLang="it-IT" sz="1800" dirty="0">
                          <a:solidFill>
                            <a:schemeClr val="tx1">
                              <a:lumMod val="65000"/>
                              <a:lumOff val="35000"/>
                            </a:schemeClr>
                          </a:solidFill>
                          <a:latin typeface="Century Gothic" panose="020B0502020202020204" pitchFamily="34" charset="0"/>
                        </a:rPr>
                        <a:t>Ufficio energia</a:t>
                      </a:r>
                      <a:endParaRPr lang="it-IT" dirty="0">
                        <a:solidFill>
                          <a:schemeClr val="tx1">
                            <a:lumMod val="65000"/>
                            <a:lumOff val="35000"/>
                          </a:schemeClr>
                        </a:solidFill>
                        <a:latin typeface="Century Gothic" panose="020B0502020202020204" pitchFamily="34" charset="0"/>
                      </a:endParaRPr>
                    </a:p>
                  </a:txBody>
                  <a:tcPr/>
                </a:tc>
                <a:tc>
                  <a:txBody>
                    <a:bodyPr/>
                    <a:lstStyle/>
                    <a:p>
                      <a:pPr marL="285750" indent="-285750">
                        <a:buFont typeface="Arial" panose="020B0604020202020204" pitchFamily="34" charset="0"/>
                        <a:buChar char="•"/>
                      </a:pPr>
                      <a:r>
                        <a:rPr lang="it-IT" altLang="it-IT" sz="1800" dirty="0">
                          <a:solidFill>
                            <a:schemeClr val="tx1">
                              <a:lumMod val="65000"/>
                              <a:lumOff val="35000"/>
                            </a:schemeClr>
                          </a:solidFill>
                          <a:latin typeface="Century Gothic" panose="020B0502020202020204" pitchFamily="34" charset="0"/>
                        </a:rPr>
                        <a:t>Ufficio urbanistica</a:t>
                      </a:r>
                      <a:endParaRPr lang="it-IT" dirty="0">
                        <a:solidFill>
                          <a:schemeClr val="tx1">
                            <a:lumMod val="65000"/>
                            <a:lumOff val="35000"/>
                          </a:schemeClr>
                        </a:solidFill>
                        <a:latin typeface="Century Gothic" panose="020B0502020202020204" pitchFamily="34" charset="0"/>
                      </a:endParaRPr>
                    </a:p>
                  </a:txBody>
                  <a:tcPr/>
                </a:tc>
                <a:extLst>
                  <a:ext uri="{0D108BD9-81ED-4DB2-BD59-A6C34878D82A}">
                    <a16:rowId xmlns:a16="http://schemas.microsoft.com/office/drawing/2014/main" val="341777605"/>
                  </a:ext>
                </a:extLst>
              </a:tr>
              <a:tr h="370840">
                <a:tc>
                  <a:txBody>
                    <a:bodyPr/>
                    <a:lstStyle/>
                    <a:p>
                      <a:pPr marL="285750" indent="-285750">
                        <a:buFont typeface="Arial" panose="020B0604020202020204" pitchFamily="34" charset="0"/>
                        <a:buChar char="•"/>
                      </a:pPr>
                      <a:r>
                        <a:rPr lang="it-IT" altLang="it-IT" sz="1800" dirty="0">
                          <a:solidFill>
                            <a:schemeClr val="tx1">
                              <a:lumMod val="65000"/>
                              <a:lumOff val="35000"/>
                            </a:schemeClr>
                          </a:solidFill>
                          <a:latin typeface="Century Gothic" panose="020B0502020202020204" pitchFamily="34" charset="0"/>
                        </a:rPr>
                        <a:t>Ufficio mobilità e pianificazione del traffico</a:t>
                      </a:r>
                      <a:endParaRPr lang="it-IT" dirty="0">
                        <a:solidFill>
                          <a:schemeClr val="tx1">
                            <a:lumMod val="65000"/>
                            <a:lumOff val="35000"/>
                          </a:schemeClr>
                        </a:solidFill>
                        <a:latin typeface="Century Gothic" panose="020B0502020202020204" pitchFamily="34" charset="0"/>
                      </a:endParaRPr>
                    </a:p>
                  </a:txBody>
                  <a:tcPr/>
                </a:tc>
                <a:tc>
                  <a:txBody>
                    <a:bodyPr/>
                    <a:lstStyle/>
                    <a:p>
                      <a:pPr marL="285750" indent="-285750">
                        <a:buFont typeface="Arial" panose="020B0604020202020204" pitchFamily="34" charset="0"/>
                        <a:buChar char="•"/>
                      </a:pPr>
                      <a:r>
                        <a:rPr lang="it-IT" altLang="it-IT" sz="1800" dirty="0">
                          <a:solidFill>
                            <a:schemeClr val="tx1">
                              <a:lumMod val="65000"/>
                              <a:lumOff val="35000"/>
                            </a:schemeClr>
                          </a:solidFill>
                          <a:latin typeface="Century Gothic" panose="020B0502020202020204" pitchFamily="34" charset="0"/>
                        </a:rPr>
                        <a:t>Ufficio tecnico</a:t>
                      </a:r>
                      <a:endParaRPr lang="it-IT" dirty="0">
                        <a:solidFill>
                          <a:schemeClr val="tx1">
                            <a:lumMod val="65000"/>
                            <a:lumOff val="35000"/>
                          </a:schemeClr>
                        </a:solidFill>
                        <a:latin typeface="Century Gothic" panose="020B0502020202020204" pitchFamily="34" charset="0"/>
                      </a:endParaRPr>
                    </a:p>
                  </a:txBody>
                  <a:tcPr/>
                </a:tc>
                <a:extLst>
                  <a:ext uri="{0D108BD9-81ED-4DB2-BD59-A6C34878D82A}">
                    <a16:rowId xmlns:a16="http://schemas.microsoft.com/office/drawing/2014/main" val="536249326"/>
                  </a:ext>
                </a:extLst>
              </a:tr>
              <a:tr h="370840">
                <a:tc>
                  <a:txBody>
                    <a:bodyPr/>
                    <a:lstStyle/>
                    <a:p>
                      <a:pPr marL="285750" indent="-285750">
                        <a:buFont typeface="Arial" panose="020B0604020202020204" pitchFamily="34" charset="0"/>
                        <a:buChar char="•"/>
                      </a:pPr>
                      <a:r>
                        <a:rPr lang="it-IT" altLang="it-IT" sz="1800" dirty="0">
                          <a:solidFill>
                            <a:schemeClr val="tx1">
                              <a:lumMod val="65000"/>
                              <a:lumOff val="35000"/>
                            </a:schemeClr>
                          </a:solidFill>
                          <a:latin typeface="Century Gothic" panose="020B0502020202020204" pitchFamily="34" charset="0"/>
                        </a:rPr>
                        <a:t>Ufficio traffico stradale</a:t>
                      </a:r>
                      <a:endParaRPr lang="it-IT" dirty="0">
                        <a:solidFill>
                          <a:schemeClr val="tx1">
                            <a:lumMod val="65000"/>
                            <a:lumOff val="35000"/>
                          </a:schemeClr>
                        </a:solidFill>
                        <a:latin typeface="Century Gothic" panose="020B0502020202020204" pitchFamily="34" charset="0"/>
                      </a:endParaRPr>
                    </a:p>
                  </a:txBody>
                  <a:tcPr/>
                </a:tc>
                <a:tc>
                  <a:txBody>
                    <a:bodyPr/>
                    <a:lstStyle/>
                    <a:p>
                      <a:pPr marL="285750" indent="-285750">
                        <a:buFont typeface="Arial" panose="020B0604020202020204" pitchFamily="34" charset="0"/>
                        <a:buChar char="•"/>
                      </a:pPr>
                      <a:r>
                        <a:rPr lang="it-IT" altLang="it-IT" sz="1800" dirty="0">
                          <a:solidFill>
                            <a:schemeClr val="tx1">
                              <a:lumMod val="65000"/>
                              <a:lumOff val="35000"/>
                            </a:schemeClr>
                          </a:solidFill>
                          <a:latin typeface="Century Gothic" panose="020B0502020202020204" pitchFamily="34" charset="0"/>
                        </a:rPr>
                        <a:t>Direzione antincendio</a:t>
                      </a:r>
                      <a:endParaRPr lang="it-IT" dirty="0">
                        <a:solidFill>
                          <a:schemeClr val="tx1">
                            <a:lumMod val="65000"/>
                            <a:lumOff val="35000"/>
                          </a:schemeClr>
                        </a:solidFill>
                        <a:latin typeface="Century Gothic" panose="020B0502020202020204" pitchFamily="34" charset="0"/>
                      </a:endParaRPr>
                    </a:p>
                  </a:txBody>
                  <a:tcPr/>
                </a:tc>
                <a:extLst>
                  <a:ext uri="{0D108BD9-81ED-4DB2-BD59-A6C34878D82A}">
                    <a16:rowId xmlns:a16="http://schemas.microsoft.com/office/drawing/2014/main" val="2771706377"/>
                  </a:ext>
                </a:extLst>
              </a:tr>
              <a:tr h="370840">
                <a:tc>
                  <a:txBody>
                    <a:bodyPr/>
                    <a:lstStyle/>
                    <a:p>
                      <a:pPr marL="285750" indent="-285750">
                        <a:buFont typeface="Arial" panose="020B0604020202020204" pitchFamily="34" charset="0"/>
                        <a:buChar char="•"/>
                      </a:pPr>
                      <a:r>
                        <a:rPr lang="it-IT" altLang="it-IT" sz="1800" dirty="0">
                          <a:solidFill>
                            <a:schemeClr val="tx1">
                              <a:lumMod val="65000"/>
                              <a:lumOff val="35000"/>
                            </a:schemeClr>
                          </a:solidFill>
                          <a:latin typeface="Century Gothic" panose="020B0502020202020204" pitchFamily="34" charset="0"/>
                        </a:rPr>
                        <a:t>Ufficio salute</a:t>
                      </a:r>
                      <a:endParaRPr lang="it-IT" dirty="0">
                        <a:solidFill>
                          <a:schemeClr val="tx1">
                            <a:lumMod val="65000"/>
                            <a:lumOff val="35000"/>
                          </a:schemeClr>
                        </a:solidFill>
                        <a:latin typeface="Century Gothic" panose="020B0502020202020204" pitchFamily="34" charset="0"/>
                      </a:endParaRPr>
                    </a:p>
                  </a:txBody>
                  <a:tcPr/>
                </a:tc>
                <a:tc>
                  <a:txBody>
                    <a:bodyPr/>
                    <a:lstStyle/>
                    <a:p>
                      <a:pPr marL="285750" indent="-285750">
                        <a:buFont typeface="Arial" panose="020B0604020202020204" pitchFamily="34" charset="0"/>
                        <a:buChar char="•"/>
                      </a:pPr>
                      <a:r>
                        <a:rPr lang="it-IT" altLang="it-IT" sz="1800" dirty="0">
                          <a:solidFill>
                            <a:schemeClr val="tx1">
                              <a:lumMod val="65000"/>
                              <a:lumOff val="35000"/>
                            </a:schemeClr>
                          </a:solidFill>
                          <a:latin typeface="Century Gothic" panose="020B0502020202020204" pitchFamily="34" charset="0"/>
                        </a:rPr>
                        <a:t>Depurazione acque</a:t>
                      </a:r>
                      <a:endParaRPr lang="it-IT" dirty="0">
                        <a:solidFill>
                          <a:schemeClr val="tx1">
                            <a:lumMod val="65000"/>
                            <a:lumOff val="35000"/>
                          </a:schemeClr>
                        </a:solidFill>
                        <a:latin typeface="Century Gothic" panose="020B0502020202020204" pitchFamily="34" charset="0"/>
                      </a:endParaRPr>
                    </a:p>
                  </a:txBody>
                  <a:tcPr/>
                </a:tc>
                <a:extLst>
                  <a:ext uri="{0D108BD9-81ED-4DB2-BD59-A6C34878D82A}">
                    <a16:rowId xmlns:a16="http://schemas.microsoft.com/office/drawing/2014/main" val="1982180362"/>
                  </a:ext>
                </a:extLst>
              </a:tr>
            </a:tbl>
          </a:graphicData>
        </a:graphic>
      </p:graphicFrame>
      <p:sp>
        <p:nvSpPr>
          <p:cNvPr id="3" name="CasellaDiTesto 2">
            <a:extLst>
              <a:ext uri="{FF2B5EF4-FFF2-40B4-BE49-F238E27FC236}">
                <a16:creationId xmlns:a16="http://schemas.microsoft.com/office/drawing/2014/main" id="{A5D28ACC-26DC-5141-9B7D-3E76191351F0}"/>
              </a:ext>
            </a:extLst>
          </p:cNvPr>
          <p:cNvSpPr txBox="1"/>
          <p:nvPr/>
        </p:nvSpPr>
        <p:spPr>
          <a:xfrm>
            <a:off x="468086" y="5435804"/>
            <a:ext cx="8218714" cy="646331"/>
          </a:xfrm>
          <a:prstGeom prst="rect">
            <a:avLst/>
          </a:prstGeom>
          <a:noFill/>
        </p:spPr>
        <p:txBody>
          <a:bodyPr wrap="square" rtlCol="0">
            <a:spAutoFit/>
          </a:bodyPr>
          <a:lstStyle/>
          <a:p>
            <a:r>
              <a:rPr lang="it-IT" altLang="it-IT" dirty="0">
                <a:solidFill>
                  <a:schemeClr val="tx1">
                    <a:lumMod val="65000"/>
                    <a:lumOff val="35000"/>
                  </a:schemeClr>
                </a:solidFill>
                <a:latin typeface="Century Gothic" panose="020B0502020202020204" pitchFamily="34" charset="0"/>
                <a:ea typeface="ＭＳ Ｐゴシック" panose="020B0600070205080204" pitchFamily="34" charset="-128"/>
              </a:rPr>
              <a:t>Ogni ufficio coinvolto aggiunge un’altra competenza a quelle storiche: Adattamento ai cambiamenti climatici e resilienza.  </a:t>
            </a:r>
          </a:p>
        </p:txBody>
      </p:sp>
    </p:spTree>
    <p:extLst>
      <p:ext uri="{BB962C8B-B14F-4D97-AF65-F5344CB8AC3E}">
        <p14:creationId xmlns:p14="http://schemas.microsoft.com/office/powerpoint/2010/main" val="2724452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a:extLst>
              <a:ext uri="{FF2B5EF4-FFF2-40B4-BE49-F238E27FC236}">
                <a16:creationId xmlns:a16="http://schemas.microsoft.com/office/drawing/2014/main" id="{DF358A52-E426-3540-8076-82ADAB803179}"/>
              </a:ext>
            </a:extLst>
          </p:cNvPr>
          <p:cNvSpPr>
            <a:spLocks noGrp="1"/>
          </p:cNvSpPr>
          <p:nvPr>
            <p:ph type="title"/>
          </p:nvPr>
        </p:nvSpPr>
        <p:spPr/>
        <p:txBody>
          <a:bodyPr/>
          <a:lstStyle/>
          <a:p>
            <a:r>
              <a:rPr lang="it-IT" altLang="it-IT" dirty="0">
                <a:ea typeface="ＭＳ Ｐゴシック" panose="020B0600070205080204" pitchFamily="34" charset="-128"/>
              </a:rPr>
              <a:t>Adattamento in Germania - Conclusioni</a:t>
            </a:r>
          </a:p>
        </p:txBody>
      </p:sp>
      <p:sp>
        <p:nvSpPr>
          <p:cNvPr id="39938" name="Segnaposto contenuto 2">
            <a:extLst>
              <a:ext uri="{FF2B5EF4-FFF2-40B4-BE49-F238E27FC236}">
                <a16:creationId xmlns:a16="http://schemas.microsoft.com/office/drawing/2014/main" id="{B65B545A-5DD9-F64C-A38C-89E84D505A75}"/>
              </a:ext>
            </a:extLst>
          </p:cNvPr>
          <p:cNvSpPr>
            <a:spLocks noGrp="1"/>
          </p:cNvSpPr>
          <p:nvPr>
            <p:ph idx="1"/>
          </p:nvPr>
        </p:nvSpPr>
        <p:spPr>
          <a:xfrm>
            <a:off x="628650" y="1600199"/>
            <a:ext cx="7886700" cy="4489315"/>
          </a:xfrm>
        </p:spPr>
        <p:txBody>
          <a:bodyPr>
            <a:normAutofit/>
          </a:bodyPr>
          <a:lstStyle/>
          <a:p>
            <a:pPr>
              <a:lnSpc>
                <a:spcPct val="120000"/>
              </a:lnSpc>
              <a:spcBef>
                <a:spcPts val="600"/>
              </a:spcBef>
              <a:buClr>
                <a:srgbClr val="92D050"/>
              </a:buClr>
              <a:buFont typeface="Wingdings" pitchFamily="2" charset="2"/>
              <a:buChar char="§"/>
            </a:pPr>
            <a:r>
              <a:rPr lang="it-IT" sz="2600" dirty="0"/>
              <a:t>Le leggi regionali per la maggior parte non sono vincolanti (strumenti consultivi)</a:t>
            </a:r>
          </a:p>
          <a:p>
            <a:pPr>
              <a:lnSpc>
                <a:spcPct val="120000"/>
              </a:lnSpc>
              <a:spcBef>
                <a:spcPts val="600"/>
              </a:spcBef>
              <a:buClr>
                <a:srgbClr val="92D050"/>
              </a:buClr>
              <a:buFont typeface="Wingdings" pitchFamily="2" charset="2"/>
              <a:buChar char="§"/>
            </a:pPr>
            <a:r>
              <a:rPr lang="it-IT" sz="2600" dirty="0"/>
              <a:t>Le condizioni quadro per le attività comunali non sono sufficientemente operative</a:t>
            </a:r>
          </a:p>
          <a:p>
            <a:pPr>
              <a:lnSpc>
                <a:spcPct val="120000"/>
              </a:lnSpc>
              <a:spcBef>
                <a:spcPts val="600"/>
              </a:spcBef>
              <a:buClr>
                <a:srgbClr val="92D050"/>
              </a:buClr>
              <a:buFont typeface="Wingdings" pitchFamily="2" charset="2"/>
              <a:buChar char="§"/>
            </a:pPr>
            <a:r>
              <a:rPr lang="it-IT" sz="2600" dirty="0"/>
              <a:t>Mancanza di chiare responsabilità</a:t>
            </a:r>
          </a:p>
          <a:p>
            <a:pPr>
              <a:lnSpc>
                <a:spcPct val="120000"/>
              </a:lnSpc>
              <a:spcBef>
                <a:spcPts val="600"/>
              </a:spcBef>
              <a:buClr>
                <a:srgbClr val="92D050"/>
              </a:buClr>
              <a:buFont typeface="Wingdings" pitchFamily="2" charset="2"/>
              <a:buChar char="§"/>
            </a:pPr>
            <a:r>
              <a:rPr lang="it-IT" sz="2600" dirty="0"/>
              <a:t>In particolare i Comuni piccoli e medi hanno problemi a definire le responsabilità e stabilire obiettivi vincolanti</a:t>
            </a:r>
          </a:p>
          <a:p>
            <a:pPr marL="0" indent="0">
              <a:spcAft>
                <a:spcPts val="1800"/>
              </a:spcAft>
            </a:pPr>
            <a:endParaRPr lang="it-IT" altLang="it-IT" sz="2000" dirty="0">
              <a:solidFill>
                <a:srgbClr val="000000"/>
              </a:solidFill>
              <a:latin typeface="Tahoma" panose="020B0604030504040204" pitchFamily="34" charset="0"/>
              <a:ea typeface="ＭＳ Ｐゴシック" panose="020B0600070205080204" pitchFamily="34" charset="-128"/>
            </a:endParaRPr>
          </a:p>
          <a:p>
            <a:pPr marL="0" indent="0"/>
            <a:endParaRPr lang="it-IT" altLang="it-IT" sz="2000" dirty="0">
              <a:ea typeface="ＭＳ Ｐゴシック" panose="020B0600070205080204" pitchFamily="34" charset="-128"/>
            </a:endParaRPr>
          </a:p>
          <a:p>
            <a:pPr marL="0" indent="0"/>
            <a:endParaRPr lang="it-IT" altLang="it-IT" sz="2000" dirty="0">
              <a:ea typeface="ＭＳ Ｐゴシック" panose="020B0600070205080204" pitchFamily="34" charset="-128"/>
            </a:endParaRPr>
          </a:p>
        </p:txBody>
      </p:sp>
    </p:spTree>
    <p:extLst>
      <p:ext uri="{BB962C8B-B14F-4D97-AF65-F5344CB8AC3E}">
        <p14:creationId xmlns:p14="http://schemas.microsoft.com/office/powerpoint/2010/main" val="2412962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62AF58-640F-8C4E-8EF5-AA119EFC1EEB}"/>
              </a:ext>
            </a:extLst>
          </p:cNvPr>
          <p:cNvSpPr>
            <a:spLocks noGrp="1"/>
          </p:cNvSpPr>
          <p:nvPr>
            <p:ph type="title"/>
          </p:nvPr>
        </p:nvSpPr>
        <p:spPr>
          <a:xfrm>
            <a:off x="722313" y="1665514"/>
            <a:ext cx="7772400" cy="4103461"/>
          </a:xfrm>
        </p:spPr>
        <p:txBody>
          <a:bodyPr/>
          <a:lstStyle/>
          <a:p>
            <a:pPr algn="ctr"/>
            <a:br>
              <a:rPr lang="it-IT" b="0" dirty="0"/>
            </a:br>
            <a:r>
              <a:rPr lang="it-IT" b="0" dirty="0"/>
              <a:t>Grazie per l’attenzione!</a:t>
            </a:r>
            <a:br>
              <a:rPr lang="it-IT" b="0" dirty="0"/>
            </a:br>
            <a:br>
              <a:rPr lang="it-IT" b="0" dirty="0"/>
            </a:br>
            <a:r>
              <a:rPr lang="it-IT" b="0" dirty="0">
                <a:solidFill>
                  <a:srgbClr val="0070C0"/>
                </a:solidFill>
              </a:rPr>
              <a:t>www.climatealliance.it </a:t>
            </a:r>
          </a:p>
        </p:txBody>
      </p:sp>
    </p:spTree>
    <p:extLst>
      <p:ext uri="{BB962C8B-B14F-4D97-AF65-F5344CB8AC3E}">
        <p14:creationId xmlns:p14="http://schemas.microsoft.com/office/powerpoint/2010/main" val="3017137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Impegni di </a:t>
            </a:r>
            <a:r>
              <a:rPr lang="it-IT" dirty="0" err="1"/>
              <a:t>Climate</a:t>
            </a:r>
            <a:r>
              <a:rPr lang="it-IT" dirty="0"/>
              <a:t> </a:t>
            </a:r>
            <a:r>
              <a:rPr lang="it-IT" dirty="0" err="1"/>
              <a:t>Alliance</a:t>
            </a:r>
            <a:endParaRPr lang="it-IT" dirty="0"/>
          </a:p>
        </p:txBody>
      </p:sp>
      <p:sp>
        <p:nvSpPr>
          <p:cNvPr id="4" name="Segnaposto contenuto 3"/>
          <p:cNvSpPr>
            <a:spLocks noGrp="1"/>
          </p:cNvSpPr>
          <p:nvPr>
            <p:ph sz="half" idx="2"/>
          </p:nvPr>
        </p:nvSpPr>
        <p:spPr>
          <a:xfrm>
            <a:off x="952564" y="1718052"/>
            <a:ext cx="3544824" cy="1683800"/>
          </a:xfrm>
        </p:spPr>
        <p:txBody>
          <a:bodyPr>
            <a:spAutoFit/>
          </a:bodyPr>
          <a:lstStyle/>
          <a:p>
            <a:pPr marL="0" lvl="1" indent="0">
              <a:buNone/>
            </a:pPr>
            <a:r>
              <a:rPr lang="it-IT" b="1" dirty="0"/>
              <a:t>Riduzione delle emissioni di CO</a:t>
            </a:r>
            <a:r>
              <a:rPr lang="it-IT" b="1" baseline="-25000" dirty="0"/>
              <a:t>2</a:t>
            </a:r>
            <a:r>
              <a:rPr lang="it-IT" b="1" dirty="0"/>
              <a:t> del 10% ogni 5 anni </a:t>
            </a:r>
            <a:r>
              <a:rPr lang="it-IT" dirty="0"/>
              <a:t>e dimezzare le emissioni entro il 2030 (1990 come anno base)</a:t>
            </a:r>
            <a:endParaRPr lang="it-IT" b="1" dirty="0">
              <a:cs typeface="Calibri "/>
            </a:endParaRPr>
          </a:p>
        </p:txBody>
      </p:sp>
      <p:sp>
        <p:nvSpPr>
          <p:cNvPr id="6" name="Segnaposto contenuto 5"/>
          <p:cNvSpPr>
            <a:spLocks noGrp="1"/>
          </p:cNvSpPr>
          <p:nvPr>
            <p:ph sz="quarter" idx="4"/>
          </p:nvPr>
        </p:nvSpPr>
        <p:spPr>
          <a:xfrm>
            <a:off x="4645025" y="1718052"/>
            <a:ext cx="4041775" cy="1692771"/>
          </a:xfrm>
        </p:spPr>
        <p:txBody>
          <a:bodyPr>
            <a:spAutoFit/>
          </a:bodyPr>
          <a:lstStyle/>
          <a:p>
            <a:pPr marL="0" indent="0">
              <a:buNone/>
            </a:pPr>
            <a:r>
              <a:rPr lang="it-IT" sz="2000" b="1" dirty="0">
                <a:solidFill>
                  <a:srgbClr val="54A4DF"/>
                </a:solidFill>
                <a:sym typeface="Wingdings" pitchFamily="2" charset="2"/>
              </a:rPr>
              <a:t>➤</a:t>
            </a:r>
            <a:r>
              <a:rPr lang="it-IT" sz="2000" b="1" dirty="0">
                <a:solidFill>
                  <a:srgbClr val="7F7F7F"/>
                </a:solidFill>
                <a:sym typeface="Wingdings" pitchFamily="2" charset="2"/>
              </a:rPr>
              <a:t> </a:t>
            </a:r>
            <a:r>
              <a:rPr lang="it-IT" sz="2000" b="1" dirty="0">
                <a:solidFill>
                  <a:srgbClr val="54A4DF"/>
                </a:solidFill>
              </a:rPr>
              <a:t>Alleanza per il clima è l’unica rete europea di governi locali con un obiettivo quantitativo</a:t>
            </a:r>
            <a:endParaRPr lang="it-IT" sz="2000" b="1" dirty="0">
              <a:solidFill>
                <a:srgbClr val="54A4DF"/>
              </a:solidFill>
              <a:ea typeface="Wingdings"/>
              <a:sym typeface="Wingdings"/>
            </a:endParaRPr>
          </a:p>
          <a:p>
            <a:pPr marL="0" lvl="1" indent="0">
              <a:buNone/>
            </a:pPr>
            <a:endParaRPr lang="it-IT" dirty="0">
              <a:solidFill>
                <a:srgbClr val="54A4DF"/>
              </a:solidFill>
            </a:endParaRPr>
          </a:p>
        </p:txBody>
      </p:sp>
      <p:cxnSp>
        <p:nvCxnSpPr>
          <p:cNvPr id="8" name="Connecteur droit 23"/>
          <p:cNvCxnSpPr/>
          <p:nvPr/>
        </p:nvCxnSpPr>
        <p:spPr>
          <a:xfrm>
            <a:off x="4563049" y="1785952"/>
            <a:ext cx="0" cy="1548000"/>
          </a:xfrm>
          <a:prstGeom prst="line">
            <a:avLst/>
          </a:prstGeom>
          <a:ln w="12700">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24"/>
          <p:cNvCxnSpPr/>
          <p:nvPr/>
        </p:nvCxnSpPr>
        <p:spPr>
          <a:xfrm>
            <a:off x="4563049" y="3700943"/>
            <a:ext cx="0" cy="1548000"/>
          </a:xfrm>
          <a:prstGeom prst="line">
            <a:avLst/>
          </a:prstGeom>
          <a:ln w="12700">
            <a:solidFill>
              <a:srgbClr val="7F7F7F"/>
            </a:solidFill>
            <a:prstDash val="dash"/>
          </a:ln>
        </p:spPr>
        <p:style>
          <a:lnRef idx="1">
            <a:schemeClr val="accent1"/>
          </a:lnRef>
          <a:fillRef idx="0">
            <a:schemeClr val="accent1"/>
          </a:fillRef>
          <a:effectRef idx="0">
            <a:schemeClr val="accent1"/>
          </a:effectRef>
          <a:fontRef idx="minor">
            <a:schemeClr val="tx1"/>
          </a:fontRef>
        </p:style>
      </p:cxnSp>
      <p:pic>
        <p:nvPicPr>
          <p:cNvPr id="10" name="Immagine 9" descr="bollin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96" y="2325256"/>
            <a:ext cx="509016" cy="469392"/>
          </a:xfrm>
          <a:prstGeom prst="rect">
            <a:avLst/>
          </a:prstGeom>
        </p:spPr>
      </p:pic>
      <p:pic>
        <p:nvPicPr>
          <p:cNvPr id="11" name="Immagine 10" descr="bollino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96" y="4240247"/>
            <a:ext cx="509016" cy="469392"/>
          </a:xfrm>
          <a:prstGeom prst="rect">
            <a:avLst/>
          </a:prstGeom>
        </p:spPr>
      </p:pic>
      <p:sp>
        <p:nvSpPr>
          <p:cNvPr id="12" name="CasellaDiTesto 11"/>
          <p:cNvSpPr txBox="1"/>
          <p:nvPr/>
        </p:nvSpPr>
        <p:spPr>
          <a:xfrm>
            <a:off x="952564" y="3659335"/>
            <a:ext cx="3544824" cy="1631216"/>
          </a:xfrm>
          <a:prstGeom prst="rect">
            <a:avLst/>
          </a:prstGeom>
          <a:noFill/>
        </p:spPr>
        <p:txBody>
          <a:bodyPr wrap="square" rtlCol="0">
            <a:spAutoFit/>
          </a:bodyPr>
          <a:lstStyle/>
          <a:p>
            <a:pPr marL="0" lvl="1"/>
            <a:r>
              <a:rPr lang="it-IT" sz="2000" b="1" dirty="0">
                <a:solidFill>
                  <a:srgbClr val="595959"/>
                </a:solidFill>
                <a:latin typeface="Century Gothic"/>
                <a:cs typeface="Century Gothic"/>
              </a:rPr>
              <a:t>Cooperazione con i popoli indigeni del bacino amazonico </a:t>
            </a:r>
            <a:r>
              <a:rPr lang="it-IT" sz="2000" dirty="0">
                <a:solidFill>
                  <a:srgbClr val="595959"/>
                </a:solidFill>
                <a:latin typeface="Century Gothic"/>
                <a:cs typeface="Century Gothic"/>
              </a:rPr>
              <a:t>per la protezione delle foreste pluviali</a:t>
            </a:r>
          </a:p>
        </p:txBody>
      </p:sp>
      <p:sp>
        <p:nvSpPr>
          <p:cNvPr id="13" name="Segnaposto contenuto 5"/>
          <p:cNvSpPr txBox="1">
            <a:spLocks/>
          </p:cNvSpPr>
          <p:nvPr/>
        </p:nvSpPr>
        <p:spPr>
          <a:xfrm>
            <a:off x="4645025" y="3652281"/>
            <a:ext cx="4041775" cy="1754326"/>
          </a:xfrm>
          <a:prstGeom prst="rect">
            <a:avLst/>
          </a:prstGeom>
        </p:spPr>
        <p:txBody>
          <a:bodyPr vert="horz" lIns="91440" tIns="45720" rIns="91440" bIns="45720" rtlCol="0">
            <a:spAutoFit/>
          </a:bodyPr>
          <a:lstStyle>
            <a:lvl1pPr marL="342900" indent="-342900" algn="l" defTabSz="457200" rtl="0" eaLnBrk="1" latinLnBrk="0" hangingPunct="1">
              <a:spcBef>
                <a:spcPct val="20000"/>
              </a:spcBef>
              <a:buFont typeface="Arial"/>
              <a:buChar char="•"/>
              <a:defRPr sz="2400" kern="1200">
                <a:solidFill>
                  <a:schemeClr val="tx1">
                    <a:lumMod val="65000"/>
                    <a:lumOff val="3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kern="1200">
                <a:solidFill>
                  <a:schemeClr val="tx1">
                    <a:lumMod val="65000"/>
                    <a:lumOff val="3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chemeClr val="tx1">
                    <a:lumMod val="65000"/>
                    <a:lumOff val="3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lvl="1" indent="0">
              <a:buClr>
                <a:srgbClr val="4A9E2C"/>
              </a:buClr>
              <a:buSzPct val="95000"/>
              <a:buNone/>
            </a:pPr>
            <a:r>
              <a:rPr lang="it-IT" b="1" dirty="0">
                <a:solidFill>
                  <a:srgbClr val="54A4DF"/>
                </a:solidFill>
                <a:sym typeface="Wingdings" pitchFamily="2" charset="2"/>
              </a:rPr>
              <a:t>➤</a:t>
            </a:r>
            <a:r>
              <a:rPr lang="it-IT" b="1" dirty="0">
                <a:solidFill>
                  <a:srgbClr val="7F7F7F"/>
                </a:solidFill>
                <a:sym typeface="Wingdings" pitchFamily="2" charset="2"/>
              </a:rPr>
              <a:t> </a:t>
            </a:r>
            <a:r>
              <a:rPr lang="it-IT" b="1" dirty="0">
                <a:solidFill>
                  <a:srgbClr val="54A4DF"/>
                </a:solidFill>
                <a:sym typeface="Wingdings" pitchFamily="2" charset="2"/>
              </a:rPr>
              <a:t>I membri di Alleanza per il Clima si assumono una responsabilità globale</a:t>
            </a:r>
          </a:p>
          <a:p>
            <a:pPr marL="0" lvl="1" indent="0">
              <a:buClr>
                <a:srgbClr val="4A9E2C"/>
              </a:buClr>
              <a:buSzPct val="95000"/>
              <a:buNone/>
            </a:pPr>
            <a:endParaRPr lang="it-IT" b="1" dirty="0">
              <a:solidFill>
                <a:srgbClr val="54A4DF"/>
              </a:solidFill>
              <a:sym typeface="Wingdings" pitchFamily="2" charset="2"/>
            </a:endParaRPr>
          </a:p>
          <a:p>
            <a:pPr marL="0" lvl="1" indent="0">
              <a:buClr>
                <a:srgbClr val="4A9E2C"/>
              </a:buClr>
              <a:buSzPct val="95000"/>
              <a:buNone/>
            </a:pPr>
            <a:endParaRPr lang="it-IT" dirty="0">
              <a:solidFill>
                <a:srgbClr val="54A4DF"/>
              </a:solidFill>
            </a:endParaRPr>
          </a:p>
        </p:txBody>
      </p:sp>
    </p:spTree>
    <p:extLst>
      <p:ext uri="{BB962C8B-B14F-4D97-AF65-F5344CB8AC3E}">
        <p14:creationId xmlns:p14="http://schemas.microsoft.com/office/powerpoint/2010/main" val="4188978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KB-Projekte\Annual Report\2017\Prep\Photos\New photos Silke\IMG_0039_SLunnebach_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932" y="1461182"/>
            <a:ext cx="6966000" cy="4644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it-IT" dirty="0">
                <a:solidFill>
                  <a:srgbClr val="595959"/>
                </a:solidFill>
              </a:rPr>
              <a:t>Cooperazione con i </a:t>
            </a:r>
            <a:br>
              <a:rPr lang="it-IT" dirty="0">
                <a:solidFill>
                  <a:srgbClr val="595959"/>
                </a:solidFill>
              </a:rPr>
            </a:br>
            <a:r>
              <a:rPr lang="it-IT" dirty="0">
                <a:solidFill>
                  <a:srgbClr val="595959"/>
                </a:solidFill>
              </a:rPr>
              <a:t>popoli indigeni</a:t>
            </a:r>
          </a:p>
        </p:txBody>
      </p:sp>
    </p:spTree>
    <p:extLst>
      <p:ext uri="{BB962C8B-B14F-4D97-AF65-F5344CB8AC3E}">
        <p14:creationId xmlns:p14="http://schemas.microsoft.com/office/powerpoint/2010/main" val="199128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9B4FE95-86D9-D44F-AF4C-1182B8B01070}"/>
              </a:ext>
            </a:extLst>
          </p:cNvPr>
          <p:cNvPicPr>
            <a:picLocks noChangeAspect="1"/>
          </p:cNvPicPr>
          <p:nvPr/>
        </p:nvPicPr>
        <p:blipFill>
          <a:blip r:embed="rId2"/>
          <a:stretch>
            <a:fillRect/>
          </a:stretch>
        </p:blipFill>
        <p:spPr>
          <a:xfrm>
            <a:off x="10886" y="0"/>
            <a:ext cx="9187200" cy="6890400"/>
          </a:xfrm>
          <a:prstGeom prst="rect">
            <a:avLst/>
          </a:prstGeom>
        </p:spPr>
      </p:pic>
      <p:sp>
        <p:nvSpPr>
          <p:cNvPr id="6" name="CasellaDiTesto 5">
            <a:extLst>
              <a:ext uri="{FF2B5EF4-FFF2-40B4-BE49-F238E27FC236}">
                <a16:creationId xmlns:a16="http://schemas.microsoft.com/office/drawing/2014/main" id="{078D6BEF-B40D-3044-AFF2-B5EFE0B7F02F}"/>
              </a:ext>
            </a:extLst>
          </p:cNvPr>
          <p:cNvSpPr txBox="1"/>
          <p:nvPr/>
        </p:nvSpPr>
        <p:spPr>
          <a:xfrm>
            <a:off x="1741714" y="4715738"/>
            <a:ext cx="7173686" cy="1323439"/>
          </a:xfrm>
          <a:prstGeom prst="rect">
            <a:avLst/>
          </a:prstGeom>
          <a:noFill/>
        </p:spPr>
        <p:txBody>
          <a:bodyPr wrap="square" rtlCol="0">
            <a:spAutoFit/>
          </a:bodyPr>
          <a:lstStyle/>
          <a:p>
            <a:pPr algn="r"/>
            <a:r>
              <a:rPr lang="it-IT" sz="4000" b="1" dirty="0">
                <a:solidFill>
                  <a:srgbClr val="595959"/>
                </a:solidFill>
              </a:rPr>
              <a:t>Principi delle Azioni per il Clima</a:t>
            </a:r>
          </a:p>
          <a:p>
            <a:pPr algn="r"/>
            <a:r>
              <a:rPr lang="it-IT" sz="4000" dirty="0">
                <a:solidFill>
                  <a:srgbClr val="595959"/>
                </a:solidFill>
              </a:rPr>
              <a:t>di </a:t>
            </a:r>
            <a:r>
              <a:rPr lang="it-IT" sz="4000" dirty="0" err="1">
                <a:solidFill>
                  <a:srgbClr val="595959"/>
                </a:solidFill>
              </a:rPr>
              <a:t>Climate</a:t>
            </a:r>
            <a:r>
              <a:rPr lang="it-IT" sz="4000" dirty="0">
                <a:solidFill>
                  <a:srgbClr val="595959"/>
                </a:solidFill>
              </a:rPr>
              <a:t> </a:t>
            </a:r>
            <a:r>
              <a:rPr lang="it-IT" sz="4000" dirty="0" err="1">
                <a:solidFill>
                  <a:srgbClr val="595959"/>
                </a:solidFill>
              </a:rPr>
              <a:t>Alliance</a:t>
            </a:r>
            <a:endParaRPr lang="it-IT" sz="4000" dirty="0">
              <a:solidFill>
                <a:srgbClr val="595959"/>
              </a:solidFill>
            </a:endParaRPr>
          </a:p>
        </p:txBody>
      </p:sp>
      <p:pic>
        <p:nvPicPr>
          <p:cNvPr id="8" name="Immagine 7">
            <a:extLst>
              <a:ext uri="{FF2B5EF4-FFF2-40B4-BE49-F238E27FC236}">
                <a16:creationId xmlns:a16="http://schemas.microsoft.com/office/drawing/2014/main" id="{515076C9-534B-B44C-AD9C-B765B6018794}"/>
              </a:ext>
            </a:extLst>
          </p:cNvPr>
          <p:cNvPicPr>
            <a:picLocks noChangeAspect="1"/>
          </p:cNvPicPr>
          <p:nvPr/>
        </p:nvPicPr>
        <p:blipFill>
          <a:blip r:embed="rId3"/>
          <a:stretch>
            <a:fillRect/>
          </a:stretch>
        </p:blipFill>
        <p:spPr>
          <a:xfrm>
            <a:off x="342075" y="4715738"/>
            <a:ext cx="1323439" cy="1323439"/>
          </a:xfrm>
          <a:prstGeom prst="rect">
            <a:avLst/>
          </a:prstGeom>
        </p:spPr>
      </p:pic>
    </p:spTree>
    <p:extLst>
      <p:ext uri="{BB962C8B-B14F-4D97-AF65-F5344CB8AC3E}">
        <p14:creationId xmlns:p14="http://schemas.microsoft.com/office/powerpoint/2010/main" val="3588527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asellaDiTesto 2">
            <a:extLst>
              <a:ext uri="{FF2B5EF4-FFF2-40B4-BE49-F238E27FC236}">
                <a16:creationId xmlns:a16="http://schemas.microsoft.com/office/drawing/2014/main" id="{3CA0F644-90B0-D848-AD15-D1CF0D1F4F21}"/>
              </a:ext>
            </a:extLst>
          </p:cNvPr>
          <p:cNvSpPr txBox="1">
            <a:spLocks noChangeArrowheads="1"/>
          </p:cNvSpPr>
          <p:nvPr/>
        </p:nvSpPr>
        <p:spPr bwMode="auto">
          <a:xfrm>
            <a:off x="457200" y="1464357"/>
            <a:ext cx="3951514"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a:lnSpc>
                <a:spcPct val="100000"/>
              </a:lnSpc>
              <a:spcBef>
                <a:spcPct val="0"/>
              </a:spcBef>
              <a:buFontTx/>
              <a:buNone/>
            </a:pPr>
            <a:r>
              <a:rPr lang="it-IT" altLang="it-IT" dirty="0">
                <a:solidFill>
                  <a:srgbClr val="54A4DF"/>
                </a:solidFill>
                <a:latin typeface="Century Gothic" panose="020B0502020202020204" pitchFamily="34" charset="0"/>
              </a:rPr>
              <a:t>Mitigazione</a:t>
            </a:r>
          </a:p>
          <a:p>
            <a:pPr>
              <a:lnSpc>
                <a:spcPct val="100000"/>
              </a:lnSpc>
              <a:spcBef>
                <a:spcPct val="0"/>
              </a:spcBef>
              <a:buFontTx/>
              <a:buNone/>
            </a:pPr>
            <a:r>
              <a:rPr lang="it-IT" altLang="it-IT" sz="1600" dirty="0">
                <a:solidFill>
                  <a:schemeClr val="tx1">
                    <a:lumMod val="65000"/>
                    <a:lumOff val="35000"/>
                  </a:schemeClr>
                </a:solidFill>
                <a:latin typeface="Century Gothic" panose="020B0502020202020204" pitchFamily="34" charset="0"/>
              </a:rPr>
              <a:t>Tutte le strategie ed azioni che mitigano i cambiamenti climatici affrontando le cause della crescita della concentrazione dei gas serra in atmosfera.</a:t>
            </a:r>
          </a:p>
          <a:p>
            <a:pPr>
              <a:lnSpc>
                <a:spcPct val="100000"/>
              </a:lnSpc>
              <a:spcBef>
                <a:spcPct val="0"/>
              </a:spcBef>
              <a:buFontTx/>
              <a:buNone/>
            </a:pPr>
            <a:r>
              <a:rPr lang="it-IT" altLang="it-IT" dirty="0">
                <a:solidFill>
                  <a:srgbClr val="54A4DF"/>
                </a:solidFill>
                <a:latin typeface="Century Gothic" panose="020B0502020202020204" pitchFamily="34" charset="0"/>
              </a:rPr>
              <a:t>Obiettivo</a:t>
            </a:r>
          </a:p>
          <a:p>
            <a:pPr>
              <a:lnSpc>
                <a:spcPct val="100000"/>
              </a:lnSpc>
              <a:spcBef>
                <a:spcPct val="0"/>
              </a:spcBef>
              <a:buFontTx/>
              <a:buNone/>
            </a:pPr>
            <a:r>
              <a:rPr lang="it-IT" altLang="it-IT" sz="1600" dirty="0">
                <a:solidFill>
                  <a:schemeClr val="tx1">
                    <a:lumMod val="65000"/>
                    <a:lumOff val="35000"/>
                  </a:schemeClr>
                </a:solidFill>
                <a:latin typeface="Century Gothic" panose="020B0502020202020204" pitchFamily="34" charset="0"/>
              </a:rPr>
              <a:t>Ridurre le emissioni di gas serra e aumentare la capacità di assorbimento.</a:t>
            </a:r>
          </a:p>
          <a:p>
            <a:pPr>
              <a:lnSpc>
                <a:spcPct val="100000"/>
              </a:lnSpc>
              <a:spcBef>
                <a:spcPct val="0"/>
              </a:spcBef>
              <a:buFontTx/>
              <a:buNone/>
            </a:pPr>
            <a:endParaRPr lang="it-IT" altLang="it-IT" sz="1800" dirty="0">
              <a:latin typeface="Century Gothic" panose="020B0502020202020204" pitchFamily="34" charset="0"/>
            </a:endParaRPr>
          </a:p>
        </p:txBody>
      </p:sp>
      <p:sp>
        <p:nvSpPr>
          <p:cNvPr id="20482" name="CasellaDiTesto 3">
            <a:extLst>
              <a:ext uri="{FF2B5EF4-FFF2-40B4-BE49-F238E27FC236}">
                <a16:creationId xmlns:a16="http://schemas.microsoft.com/office/drawing/2014/main" id="{2D50D466-B428-6C41-B17B-97838E6DF1A6}"/>
              </a:ext>
            </a:extLst>
          </p:cNvPr>
          <p:cNvSpPr txBox="1">
            <a:spLocks noChangeArrowheads="1"/>
          </p:cNvSpPr>
          <p:nvPr/>
        </p:nvSpPr>
        <p:spPr bwMode="auto">
          <a:xfrm>
            <a:off x="4572000" y="1464357"/>
            <a:ext cx="4114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a:lnSpc>
                <a:spcPct val="100000"/>
              </a:lnSpc>
              <a:spcBef>
                <a:spcPct val="0"/>
              </a:spcBef>
              <a:buFontTx/>
              <a:buNone/>
            </a:pPr>
            <a:r>
              <a:rPr lang="it-IT" altLang="it-IT" dirty="0">
                <a:solidFill>
                  <a:srgbClr val="54A4DF"/>
                </a:solidFill>
                <a:latin typeface="Century Gothic" panose="020B0502020202020204" pitchFamily="34" charset="0"/>
              </a:rPr>
              <a:t>Adattamento</a:t>
            </a:r>
          </a:p>
          <a:p>
            <a:pPr>
              <a:lnSpc>
                <a:spcPct val="100000"/>
              </a:lnSpc>
              <a:spcBef>
                <a:spcPct val="0"/>
              </a:spcBef>
              <a:buFontTx/>
              <a:buNone/>
            </a:pPr>
            <a:r>
              <a:rPr lang="it-IT" altLang="it-IT" sz="1600" dirty="0">
                <a:solidFill>
                  <a:schemeClr val="tx1">
                    <a:lumMod val="65000"/>
                    <a:lumOff val="35000"/>
                  </a:schemeClr>
                </a:solidFill>
                <a:latin typeface="Century Gothic" panose="020B0502020202020204" pitchFamily="34" charset="0"/>
              </a:rPr>
              <a:t>Tutte le strategie ed azioni che affrontano le conseguenze dei cambiamenti climatici.</a:t>
            </a:r>
          </a:p>
          <a:p>
            <a:pPr>
              <a:lnSpc>
                <a:spcPct val="100000"/>
              </a:lnSpc>
              <a:spcBef>
                <a:spcPct val="0"/>
              </a:spcBef>
              <a:buFontTx/>
              <a:buNone/>
            </a:pPr>
            <a:r>
              <a:rPr lang="it-IT" altLang="it-IT" dirty="0">
                <a:solidFill>
                  <a:srgbClr val="54A4DF"/>
                </a:solidFill>
                <a:latin typeface="Century Gothic" panose="020B0502020202020204" pitchFamily="34" charset="0"/>
              </a:rPr>
              <a:t>Obiettivo</a:t>
            </a:r>
          </a:p>
          <a:p>
            <a:pPr>
              <a:lnSpc>
                <a:spcPct val="100000"/>
              </a:lnSpc>
              <a:spcBef>
                <a:spcPct val="0"/>
              </a:spcBef>
              <a:buFontTx/>
              <a:buNone/>
            </a:pPr>
            <a:r>
              <a:rPr lang="it-IT" altLang="it-IT" sz="1600" dirty="0">
                <a:solidFill>
                  <a:schemeClr val="tx1">
                    <a:lumMod val="65000"/>
                    <a:lumOff val="35000"/>
                  </a:schemeClr>
                </a:solidFill>
                <a:latin typeface="Century Gothic" panose="020B0502020202020204" pitchFamily="34" charset="0"/>
              </a:rPr>
              <a:t>Ridurre la vulnerabilità dei sistemi ambientali e socio-economici agli effetti negativi dei cambiamenti climatici attuali e futuri, ma anche cogliere le opportunità per uno sviluppo integrato sostenibile territoriale.</a:t>
            </a:r>
          </a:p>
        </p:txBody>
      </p:sp>
      <p:sp>
        <p:nvSpPr>
          <p:cNvPr id="20483" name="CasellaDiTesto 4">
            <a:extLst>
              <a:ext uri="{FF2B5EF4-FFF2-40B4-BE49-F238E27FC236}">
                <a16:creationId xmlns:a16="http://schemas.microsoft.com/office/drawing/2014/main" id="{A48C67AE-9B49-1548-A253-2D08E1A79A0C}"/>
              </a:ext>
            </a:extLst>
          </p:cNvPr>
          <p:cNvSpPr txBox="1">
            <a:spLocks noChangeArrowheads="1"/>
          </p:cNvSpPr>
          <p:nvPr/>
        </p:nvSpPr>
        <p:spPr bwMode="auto">
          <a:xfrm>
            <a:off x="457200" y="4887242"/>
            <a:ext cx="822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a:lnSpc>
                <a:spcPct val="100000"/>
              </a:lnSpc>
              <a:spcBef>
                <a:spcPct val="0"/>
              </a:spcBef>
              <a:buFontTx/>
              <a:buNone/>
            </a:pPr>
            <a:r>
              <a:rPr lang="it-IT" altLang="it-IT" sz="1800" dirty="0">
                <a:solidFill>
                  <a:schemeClr val="tx1">
                    <a:lumMod val="65000"/>
                    <a:lumOff val="35000"/>
                  </a:schemeClr>
                </a:solidFill>
                <a:latin typeface="Century Gothic" panose="020B0502020202020204" pitchFamily="34" charset="0"/>
              </a:rPr>
              <a:t>Queste strategie ed azioni non sono alternative, ma complementari. Senza mitigazione l’adattamento non sarà più un’opzione. Ma ancora più importante: si tratta di un insieme di azioni in una strategia comprensiva di riduzione delle emissioni di gas serra. </a:t>
            </a:r>
          </a:p>
        </p:txBody>
      </p:sp>
      <p:sp>
        <p:nvSpPr>
          <p:cNvPr id="20484" name="Titolo 3">
            <a:extLst>
              <a:ext uri="{FF2B5EF4-FFF2-40B4-BE49-F238E27FC236}">
                <a16:creationId xmlns:a16="http://schemas.microsoft.com/office/drawing/2014/main" id="{D49AE869-89E9-D943-84A0-058F08C55C03}"/>
              </a:ext>
            </a:extLst>
          </p:cNvPr>
          <p:cNvSpPr>
            <a:spLocks noGrp="1" noChangeArrowheads="1"/>
          </p:cNvSpPr>
          <p:nvPr>
            <p:ph type="title"/>
          </p:nvPr>
        </p:nvSpPr>
        <p:spPr/>
        <p:txBody>
          <a:bodyPr/>
          <a:lstStyle/>
          <a:p>
            <a:r>
              <a:rPr lang="it-IT" altLang="it-IT">
                <a:ea typeface="ＭＳ Ｐゴシック" panose="020B0600070205080204" pitchFamily="34" charset="-128"/>
              </a:rPr>
              <a:t>Rispondere ai cambiamenti climatici</a:t>
            </a:r>
          </a:p>
        </p:txBody>
      </p:sp>
    </p:spTree>
    <p:extLst>
      <p:ext uri="{BB962C8B-B14F-4D97-AF65-F5344CB8AC3E}">
        <p14:creationId xmlns:p14="http://schemas.microsoft.com/office/powerpoint/2010/main" val="3238721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3">
            <a:extLst>
              <a:ext uri="{FF2B5EF4-FFF2-40B4-BE49-F238E27FC236}">
                <a16:creationId xmlns:a16="http://schemas.microsoft.com/office/drawing/2014/main" id="{C8C68E43-44E9-0647-B741-FED7172769A0}"/>
              </a:ext>
            </a:extLst>
          </p:cNvPr>
          <p:cNvSpPr>
            <a:spLocks noGrp="1" noChangeArrowheads="1"/>
          </p:cNvSpPr>
          <p:nvPr>
            <p:ph type="title"/>
          </p:nvPr>
        </p:nvSpPr>
        <p:spPr/>
        <p:txBody>
          <a:bodyPr/>
          <a:lstStyle/>
          <a:p>
            <a:r>
              <a:rPr lang="it-IT" altLang="it-IT" dirty="0">
                <a:ea typeface="ＭＳ Ｐゴシック" panose="020B0600070205080204" pitchFamily="34" charset="-128"/>
              </a:rPr>
              <a:t>Le principali sfide per l’adattamento</a:t>
            </a:r>
          </a:p>
        </p:txBody>
      </p:sp>
      <p:sp>
        <p:nvSpPr>
          <p:cNvPr id="22530" name="Segnaposto contenuto 4">
            <a:extLst>
              <a:ext uri="{FF2B5EF4-FFF2-40B4-BE49-F238E27FC236}">
                <a16:creationId xmlns:a16="http://schemas.microsoft.com/office/drawing/2014/main" id="{9A14D8EB-9F2D-2E46-AA5F-AE52D1A9A38C}"/>
              </a:ext>
            </a:extLst>
          </p:cNvPr>
          <p:cNvSpPr>
            <a:spLocks noGrp="1" noChangeArrowheads="1"/>
          </p:cNvSpPr>
          <p:nvPr>
            <p:ph idx="1"/>
          </p:nvPr>
        </p:nvSpPr>
        <p:spPr/>
        <p:txBody>
          <a:bodyPr>
            <a:normAutofit fontScale="92500"/>
          </a:bodyPr>
          <a:lstStyle/>
          <a:p>
            <a:pPr>
              <a:spcAft>
                <a:spcPts val="1800"/>
              </a:spcAft>
              <a:buClr>
                <a:srgbClr val="92D050"/>
              </a:buClr>
              <a:buFont typeface="Wingdings" pitchFamily="2" charset="2"/>
              <a:buChar char="§"/>
            </a:pPr>
            <a:r>
              <a:rPr lang="it-IT" altLang="it-IT" sz="2400" dirty="0">
                <a:ea typeface="ＭＳ Ｐゴシック" panose="020B0600070205080204" pitchFamily="34" charset="-128"/>
              </a:rPr>
              <a:t>Costi alti di investimento: adattamento di infrastrutture esistenti (edifici, rete fognaria, rete elettrica), implementazione di misure protettive (protezione da inondazioni nell’ambiente costruito), miglioramento della resilienza climatica di nuove infrastrutture (nuovi parametri per la pianificazione e costruzione).</a:t>
            </a:r>
          </a:p>
          <a:p>
            <a:pPr>
              <a:spcAft>
                <a:spcPts val="1800"/>
              </a:spcAft>
              <a:buClr>
                <a:srgbClr val="92D050"/>
              </a:buClr>
              <a:buFont typeface="Wingdings" pitchFamily="2" charset="2"/>
              <a:buChar char="§"/>
            </a:pPr>
            <a:r>
              <a:rPr lang="it-IT" altLang="it-IT" sz="2400" dirty="0">
                <a:ea typeface="ＭＳ Ｐゴシック" panose="020B0600070205080204" pitchFamily="34" charset="-128"/>
              </a:rPr>
              <a:t>Questioni di </a:t>
            </a:r>
            <a:r>
              <a:rPr lang="it-IT" altLang="it-IT" sz="2400" dirty="0" err="1">
                <a:ea typeface="ＭＳ Ｐゴシック" panose="020B0600070205080204" pitchFamily="34" charset="-128"/>
              </a:rPr>
              <a:t>Governance</a:t>
            </a:r>
            <a:r>
              <a:rPr lang="it-IT" altLang="it-IT" sz="2400" dirty="0">
                <a:ea typeface="ＭＳ Ｐゴシック" panose="020B0600070205080204" pitchFamily="34" charset="-128"/>
              </a:rPr>
              <a:t>: impatti a lungo termine vs. cicli politici brevi (impegno politico), carattere integrato dell’adattamento (consapevolezza del rischio in modo trasversale e capacità di adattamento degli stakeholder), estensione geografica e cooperazione (bacini fluviali).</a:t>
            </a:r>
          </a:p>
        </p:txBody>
      </p:sp>
    </p:spTree>
    <p:extLst>
      <p:ext uri="{BB962C8B-B14F-4D97-AF65-F5344CB8AC3E}">
        <p14:creationId xmlns:p14="http://schemas.microsoft.com/office/powerpoint/2010/main" val="1861256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olo 1">
            <a:extLst>
              <a:ext uri="{FF2B5EF4-FFF2-40B4-BE49-F238E27FC236}">
                <a16:creationId xmlns:a16="http://schemas.microsoft.com/office/drawing/2014/main" id="{F08D0525-2FE7-3245-BFC2-651EC1365F98}"/>
              </a:ext>
            </a:extLst>
          </p:cNvPr>
          <p:cNvSpPr>
            <a:spLocks noGrp="1" noChangeArrowheads="1"/>
          </p:cNvSpPr>
          <p:nvPr>
            <p:ph type="title"/>
          </p:nvPr>
        </p:nvSpPr>
        <p:spPr/>
        <p:txBody>
          <a:bodyPr/>
          <a:lstStyle/>
          <a:p>
            <a:r>
              <a:rPr lang="it-IT" altLang="it-IT">
                <a:ea typeface="ＭＳ Ｐゴシック" panose="020B0600070205080204" pitchFamily="34" charset="-128"/>
              </a:rPr>
              <a:t>Le principali sfide per l’adattamento</a:t>
            </a:r>
          </a:p>
        </p:txBody>
      </p:sp>
      <p:sp>
        <p:nvSpPr>
          <p:cNvPr id="23554" name="Segnaposto contenuto 2">
            <a:extLst>
              <a:ext uri="{FF2B5EF4-FFF2-40B4-BE49-F238E27FC236}">
                <a16:creationId xmlns:a16="http://schemas.microsoft.com/office/drawing/2014/main" id="{E9218785-C65A-8F46-8F37-B989DCE886BA}"/>
              </a:ext>
            </a:extLst>
          </p:cNvPr>
          <p:cNvSpPr>
            <a:spLocks noGrp="1" noChangeArrowheads="1"/>
          </p:cNvSpPr>
          <p:nvPr>
            <p:ph idx="1"/>
          </p:nvPr>
        </p:nvSpPr>
        <p:spPr/>
        <p:txBody>
          <a:bodyPr>
            <a:normAutofit fontScale="92500" lnSpcReduction="10000"/>
          </a:bodyPr>
          <a:lstStyle/>
          <a:p>
            <a:pPr>
              <a:spcAft>
                <a:spcPts val="1800"/>
              </a:spcAft>
              <a:buClr>
                <a:srgbClr val="92D050"/>
              </a:buClr>
              <a:buFont typeface="Wingdings" pitchFamily="2" charset="2"/>
              <a:buChar char="§"/>
            </a:pPr>
            <a:r>
              <a:rPr lang="it-IT" altLang="it-IT" sz="2400" dirty="0">
                <a:ea typeface="ＭＳ Ｐゴシック" panose="020B0600070205080204" pitchFamily="34" charset="-128"/>
              </a:rPr>
              <a:t>Costi sociali ed economici del “mal-adattamento”. Azioni in conflitto con gli obiettivi di mitigazione, che utilizzino le risorse in maniera non sostenibile, benefici non distribuiti in maniera equa.</a:t>
            </a:r>
            <a:endParaRPr lang="it-IT" altLang="ja-JP" sz="2400" dirty="0">
              <a:ea typeface="ＭＳ Ｐゴシック" panose="020B0600070205080204" pitchFamily="34" charset="-128"/>
            </a:endParaRPr>
          </a:p>
          <a:p>
            <a:pPr>
              <a:buClr>
                <a:srgbClr val="92D050"/>
              </a:buClr>
              <a:buFont typeface="Wingdings" pitchFamily="2" charset="2"/>
              <a:buChar char="§"/>
            </a:pPr>
            <a:r>
              <a:rPr lang="it-IT" altLang="it-IT" sz="2400" dirty="0">
                <a:ea typeface="ＭＳ Ｐゴシック" panose="020B0600070205080204" pitchFamily="34" charset="-128"/>
              </a:rPr>
              <a:t>Misure di adattamento sono in parte investimenti senza ritorno economico.</a:t>
            </a:r>
          </a:p>
          <a:p>
            <a:pPr>
              <a:buFont typeface="Arial" panose="020B0604020202020204" pitchFamily="34" charset="0"/>
              <a:buNone/>
            </a:pPr>
            <a:r>
              <a:rPr lang="it-IT" altLang="it-IT" sz="2400" b="1" dirty="0">
                <a:solidFill>
                  <a:srgbClr val="54A4DF"/>
                </a:solidFill>
                <a:ea typeface="ＭＳ Ｐゴシック" panose="020B0600070205080204" pitchFamily="34" charset="-128"/>
              </a:rPr>
              <a:t>Cambiare narrativa – narrative strategiche</a:t>
            </a:r>
          </a:p>
          <a:p>
            <a:pPr marL="0" indent="0">
              <a:buFont typeface="Arial" panose="020B0604020202020204" pitchFamily="34" charset="0"/>
              <a:buNone/>
            </a:pPr>
            <a:r>
              <a:rPr lang="it-IT" altLang="it-IT" sz="2400" dirty="0">
                <a:ea typeface="ＭＳ Ｐゴシック" panose="020B0600070205080204" pitchFamily="34" charset="-128"/>
              </a:rPr>
              <a:t>“Mitigazione” e “adattamento” sono termini tecnici che vanno bene nel discorso tra esperti. Per comunicare il tema della politica climatica servono narrative strategiche: rendere il territorio “capace di futuro”, aumentare la sicurezza e la vivibilità, essere preparati, creare lavoro e benessere, etc.  </a:t>
            </a:r>
          </a:p>
          <a:p>
            <a:endParaRPr lang="it-IT" altLang="it-IT" sz="2000" dirty="0">
              <a:ea typeface="ＭＳ Ｐゴシック" panose="020B0600070205080204" pitchFamily="34" charset="-128"/>
            </a:endParaRPr>
          </a:p>
        </p:txBody>
      </p:sp>
    </p:spTree>
    <p:extLst>
      <p:ext uri="{BB962C8B-B14F-4D97-AF65-F5344CB8AC3E}">
        <p14:creationId xmlns:p14="http://schemas.microsoft.com/office/powerpoint/2010/main" val="808509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olo 1">
            <a:extLst>
              <a:ext uri="{FF2B5EF4-FFF2-40B4-BE49-F238E27FC236}">
                <a16:creationId xmlns:a16="http://schemas.microsoft.com/office/drawing/2014/main" id="{B7260152-A80E-7245-A41C-E2C9DD063542}"/>
              </a:ext>
            </a:extLst>
          </p:cNvPr>
          <p:cNvSpPr>
            <a:spLocks noGrp="1"/>
          </p:cNvSpPr>
          <p:nvPr>
            <p:ph type="title"/>
          </p:nvPr>
        </p:nvSpPr>
        <p:spPr/>
        <p:txBody>
          <a:bodyPr/>
          <a:lstStyle/>
          <a:p>
            <a:r>
              <a:rPr lang="it-IT" altLang="it-IT">
                <a:ea typeface="ＭＳ Ｐゴシック" panose="020B0600070205080204" pitchFamily="34" charset="-128"/>
              </a:rPr>
              <a:t>Adattamento a livello europeo</a:t>
            </a:r>
          </a:p>
        </p:txBody>
      </p:sp>
      <p:sp>
        <p:nvSpPr>
          <p:cNvPr id="26626" name="Segnaposto contenuto 2">
            <a:extLst>
              <a:ext uri="{FF2B5EF4-FFF2-40B4-BE49-F238E27FC236}">
                <a16:creationId xmlns:a16="http://schemas.microsoft.com/office/drawing/2014/main" id="{2F4DFDC1-6B27-6945-9F24-CC00D6C24317}"/>
              </a:ext>
            </a:extLst>
          </p:cNvPr>
          <p:cNvSpPr>
            <a:spLocks noGrp="1"/>
          </p:cNvSpPr>
          <p:nvPr>
            <p:ph idx="1"/>
          </p:nvPr>
        </p:nvSpPr>
        <p:spPr>
          <a:xfrm>
            <a:off x="457200" y="1600200"/>
            <a:ext cx="8229600" cy="4365172"/>
          </a:xfrm>
        </p:spPr>
        <p:txBody>
          <a:bodyPr>
            <a:normAutofit/>
          </a:bodyPr>
          <a:lstStyle/>
          <a:p>
            <a:pPr>
              <a:buClr>
                <a:srgbClr val="92D050"/>
              </a:buClr>
              <a:buFont typeface="Wingdings" pitchFamily="2" charset="2"/>
              <a:buChar char="§"/>
            </a:pPr>
            <a:r>
              <a:rPr lang="it-IT" altLang="it-IT" sz="2200" dirty="0">
                <a:ea typeface="ＭＳ Ｐゴシック" panose="020B0600070205080204" pitchFamily="34" charset="-128"/>
              </a:rPr>
              <a:t>Bruxelles, 1.4.2009 COM(2009) 147 definitivo</a:t>
            </a:r>
            <a:endParaRPr lang="it-IT" altLang="it-IT" sz="2200" u="sng" dirty="0">
              <a:ea typeface="ＭＳ Ｐゴシック" panose="020B0600070205080204" pitchFamily="34" charset="-128"/>
            </a:endParaRPr>
          </a:p>
          <a:p>
            <a:pPr>
              <a:buClr>
                <a:srgbClr val="92D050"/>
              </a:buClr>
              <a:buFont typeface="Wingdings" pitchFamily="2" charset="2"/>
              <a:buChar char="§"/>
            </a:pPr>
            <a:r>
              <a:rPr lang="it-IT" altLang="it-IT" sz="2200" dirty="0">
                <a:ea typeface="ＭＳ Ｐゴシック" panose="020B0600070205080204" pitchFamily="34" charset="-128"/>
              </a:rPr>
              <a:t>LIBRO BIANCO - L'adattamento ai cambiamenti climatici: verso un quadro d'azione europeo</a:t>
            </a:r>
          </a:p>
          <a:p>
            <a:pPr>
              <a:buClr>
                <a:srgbClr val="92D050"/>
              </a:buClr>
              <a:buFont typeface="Wingdings" pitchFamily="2" charset="2"/>
              <a:buChar char="§"/>
            </a:pPr>
            <a:r>
              <a:rPr lang="it-IT" altLang="it-IT" sz="2200" dirty="0">
                <a:ea typeface="ＭＳ Ｐゴシック" panose="020B0600070205080204" pitchFamily="34" charset="-128"/>
              </a:rPr>
              <a:t>2013 Strategia UE per l’adattamento</a:t>
            </a:r>
          </a:p>
          <a:p>
            <a:pPr>
              <a:buClr>
                <a:srgbClr val="92D050"/>
              </a:buClr>
              <a:buFont typeface="Wingdings" pitchFamily="2" charset="2"/>
              <a:buChar char="§"/>
            </a:pPr>
            <a:r>
              <a:rPr lang="it-IT" altLang="it-IT" sz="2200" dirty="0">
                <a:ea typeface="ＭＳ Ｐゴシック" panose="020B0600070205080204" pitchFamily="34" charset="-128"/>
              </a:rPr>
              <a:t>2014 </a:t>
            </a:r>
            <a:r>
              <a:rPr lang="it-IT" altLang="it-IT" sz="2200" dirty="0" err="1">
                <a:ea typeface="ＭＳ Ｐゴシック" panose="020B0600070205080204" pitchFamily="34" charset="-128"/>
              </a:rPr>
              <a:t>Mayors</a:t>
            </a:r>
            <a:r>
              <a:rPr lang="it-IT" altLang="it-IT" sz="2200" dirty="0">
                <a:ea typeface="ＭＳ Ｐゴシック" panose="020B0600070205080204" pitchFamily="34" charset="-128"/>
              </a:rPr>
              <a:t> </a:t>
            </a:r>
            <a:r>
              <a:rPr lang="it-IT" altLang="it-IT" sz="2200" dirty="0" err="1">
                <a:ea typeface="ＭＳ Ｐゴシック" panose="020B0600070205080204" pitchFamily="34" charset="-128"/>
              </a:rPr>
              <a:t>Adapt</a:t>
            </a:r>
            <a:endParaRPr lang="it-IT" altLang="it-IT" sz="2200" dirty="0">
              <a:ea typeface="ＭＳ Ｐゴシック" panose="020B0600070205080204" pitchFamily="34" charset="-128"/>
            </a:endParaRPr>
          </a:p>
          <a:p>
            <a:pPr>
              <a:buClr>
                <a:srgbClr val="92D050"/>
              </a:buClr>
              <a:buFont typeface="Wingdings" pitchFamily="2" charset="2"/>
              <a:buChar char="§"/>
            </a:pPr>
            <a:r>
              <a:rPr lang="it-IT" altLang="it-IT" sz="2200" dirty="0">
                <a:ea typeface="ＭＳ Ｐゴシック" panose="020B0600070205080204" pitchFamily="34" charset="-128"/>
              </a:rPr>
              <a:t>2016 Patto dei Sindaci per il Clima e l’Energia</a:t>
            </a:r>
          </a:p>
          <a:p>
            <a:pPr>
              <a:buClr>
                <a:srgbClr val="92D050"/>
              </a:buClr>
              <a:buFont typeface="Wingdings" pitchFamily="2" charset="2"/>
              <a:buChar char="§"/>
            </a:pPr>
            <a:r>
              <a:rPr lang="it-IT" altLang="it-IT" sz="2200" dirty="0">
                <a:ea typeface="ＭＳ Ｐゴシック" panose="020B0600070205080204" pitchFamily="34" charset="-128"/>
              </a:rPr>
              <a:t>Ott. 2017 – Gen. 2018 Consultazione pubblica sulla Valutazione della Strategia UE per l’adattamento</a:t>
            </a:r>
          </a:p>
          <a:p>
            <a:pPr>
              <a:buClr>
                <a:srgbClr val="92D050"/>
              </a:buClr>
              <a:buFont typeface="Wingdings" pitchFamily="2" charset="2"/>
              <a:buChar char="§"/>
            </a:pPr>
            <a:r>
              <a:rPr lang="it-IT" altLang="it-IT" sz="2200" dirty="0">
                <a:ea typeface="ＭＳ Ｐゴシック" panose="020B0600070205080204" pitchFamily="34" charset="-128"/>
              </a:rPr>
              <a:t>Maggio 2020 Parte consultazione per nuova strategia di adattamento nel </a:t>
            </a:r>
            <a:r>
              <a:rPr lang="it-IT" altLang="it-IT" sz="2200" dirty="0" err="1">
                <a:ea typeface="ＭＳ Ｐゴシック" panose="020B0600070205080204" pitchFamily="34" charset="-128"/>
              </a:rPr>
              <a:t>European</a:t>
            </a:r>
            <a:r>
              <a:rPr lang="it-IT" altLang="it-IT" sz="2200" dirty="0">
                <a:ea typeface="ＭＳ Ｐゴシック" panose="020B0600070205080204" pitchFamily="34" charset="-128"/>
              </a:rPr>
              <a:t> Green Deal</a:t>
            </a:r>
          </a:p>
          <a:p>
            <a:pPr>
              <a:buClr>
                <a:srgbClr val="92D050"/>
              </a:buClr>
              <a:buFont typeface="Wingdings" pitchFamily="2" charset="2"/>
              <a:buChar char="§"/>
            </a:pPr>
            <a:r>
              <a:rPr lang="it-IT" altLang="it-IT" sz="2200" dirty="0">
                <a:ea typeface="ＭＳ Ｐゴシック" panose="020B0600070205080204" pitchFamily="34" charset="-128"/>
              </a:rPr>
              <a:t>Inizio 2021 – Nuova strategia di adattamento</a:t>
            </a:r>
          </a:p>
          <a:p>
            <a:pPr>
              <a:buClr>
                <a:srgbClr val="92D050"/>
              </a:buClr>
              <a:buFont typeface="Wingdings" pitchFamily="2" charset="2"/>
              <a:buChar char="§"/>
            </a:pPr>
            <a:endParaRPr lang="it-IT" altLang="it-IT" sz="2400" dirty="0">
              <a:ea typeface="ＭＳ Ｐゴシック" panose="020B0600070205080204" pitchFamily="34" charset="-128"/>
            </a:endParaRPr>
          </a:p>
        </p:txBody>
      </p:sp>
    </p:spTree>
    <p:extLst>
      <p:ext uri="{BB962C8B-B14F-4D97-AF65-F5344CB8AC3E}">
        <p14:creationId xmlns:p14="http://schemas.microsoft.com/office/powerpoint/2010/main" val="302130116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511</TotalTime>
  <Words>2135</Words>
  <Application>Microsoft Macintosh PowerPoint</Application>
  <PresentationFormat>Presentazione su schermo (4:3)</PresentationFormat>
  <Paragraphs>174</Paragraphs>
  <Slides>29</Slides>
  <Notes>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29</vt:i4>
      </vt:variant>
    </vt:vector>
  </HeadingPairs>
  <TitlesOfParts>
    <vt:vector size="35" baseType="lpstr">
      <vt:lpstr>Arial</vt:lpstr>
      <vt:lpstr>Calibri</vt:lpstr>
      <vt:lpstr>Century Gothic</vt:lpstr>
      <vt:lpstr>Tahoma</vt:lpstr>
      <vt:lpstr>Wingdings</vt:lpstr>
      <vt:lpstr>Tema di Office</vt:lpstr>
      <vt:lpstr>Le politiche regionali per la resilienza ai cambiamenti climatici.  Uno sguardo comparativo  Italia - Germania</vt:lpstr>
      <vt:lpstr>Membri di Climate Alliance</vt:lpstr>
      <vt:lpstr>Impegni di Climate Alliance</vt:lpstr>
      <vt:lpstr>Cooperazione con i  popoli indigeni</vt:lpstr>
      <vt:lpstr>Presentazione standard di PowerPoint</vt:lpstr>
      <vt:lpstr>Rispondere ai cambiamenti climatici</vt:lpstr>
      <vt:lpstr>Le principali sfide per l’adattamento</vt:lpstr>
      <vt:lpstr>Le principali sfide per l’adattamento</vt:lpstr>
      <vt:lpstr>Adattamento a livello europeo</vt:lpstr>
      <vt:lpstr>Presentazione standard di PowerPoint</vt:lpstr>
      <vt:lpstr>Presentazione standard di PowerPoint</vt:lpstr>
      <vt:lpstr>Adattamento a livello nazionale in Italia</vt:lpstr>
      <vt:lpstr>Piano Nazionale</vt:lpstr>
      <vt:lpstr>Strategie regionali di adattamento</vt:lpstr>
      <vt:lpstr>Strategie e piani a livello regionale</vt:lpstr>
      <vt:lpstr>Regione Emilia-Romagna</vt:lpstr>
      <vt:lpstr>Regione Emilia-Romagna</vt:lpstr>
      <vt:lpstr>Strategie e piani livello locale/sub-regionale</vt:lpstr>
      <vt:lpstr>La situazione a livello locale</vt:lpstr>
      <vt:lpstr>Adattamento in Italia - Conclusioni</vt:lpstr>
      <vt:lpstr>Adattamento e Resilienza  in Germania</vt:lpstr>
      <vt:lpstr>Adattamento e Resilienza in Germania KomPass</vt:lpstr>
      <vt:lpstr>Adattamento e Resilienza in Germania – rete di progetti</vt:lpstr>
      <vt:lpstr>Adattamento e Resilienza  nei Länder I</vt:lpstr>
      <vt:lpstr>Adattamento e Resilienza  nei Länder II</vt:lpstr>
      <vt:lpstr>Adattamento e Resilienza, es. di Baden-Württemberg</vt:lpstr>
      <vt:lpstr>Governance per il piano di adat-tamento, es. Francoforte sul Meno </vt:lpstr>
      <vt:lpstr>Adattamento in Germania - Conclusioni</vt:lpstr>
      <vt:lpstr> Grazie per l’attenzione!  www.climatealliance.it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politiche regionali per la resilienza ai cambiamenti climatici.  Uno sguardo comparativo Italia - Germania</dc:title>
  <dc:creator>Karl-Ludwig Schibel</dc:creator>
  <cp:lastModifiedBy>Karl-Ludwig Schibel</cp:lastModifiedBy>
  <cp:revision>45</cp:revision>
  <dcterms:created xsi:type="dcterms:W3CDTF">2020-10-07T10:14:22Z</dcterms:created>
  <dcterms:modified xsi:type="dcterms:W3CDTF">2020-10-18T08:17:47Z</dcterms:modified>
</cp:coreProperties>
</file>