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337" r:id="rId3"/>
    <p:sldId id="257" r:id="rId4"/>
    <p:sldId id="338" r:id="rId5"/>
    <p:sldId id="258" r:id="rId6"/>
    <p:sldId id="339" r:id="rId7"/>
    <p:sldId id="261" r:id="rId8"/>
    <p:sldId id="340" r:id="rId9"/>
    <p:sldId id="341" r:id="rId10"/>
    <p:sldId id="264" r:id="rId11"/>
    <p:sldId id="342" r:id="rId12"/>
    <p:sldId id="262" r:id="rId13"/>
    <p:sldId id="285" r:id="rId14"/>
    <p:sldId id="270" r:id="rId15"/>
    <p:sldId id="271" r:id="rId16"/>
    <p:sldId id="275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343" r:id="rId30"/>
    <p:sldId id="287" r:id="rId31"/>
    <p:sldId id="344" r:id="rId32"/>
    <p:sldId id="286" r:id="rId33"/>
    <p:sldId id="260" r:id="rId34"/>
    <p:sldId id="265" r:id="rId35"/>
    <p:sldId id="267" r:id="rId36"/>
    <p:sldId id="268" r:id="rId37"/>
    <p:sldId id="269" r:id="rId38"/>
    <p:sldId id="333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3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C74C-7E4F-4193-813A-47B66CE01704}" type="datetimeFigureOut">
              <a:rPr lang="it-IT" smtClean="0"/>
              <a:t>23/02/2021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9E0A-87D1-42B9-834B-DA7D2ED194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350827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C74C-7E4F-4193-813A-47B66CE01704}" type="datetimeFigureOut">
              <a:rPr lang="it-IT" smtClean="0"/>
              <a:t>23/02/2021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9E0A-87D1-42B9-834B-DA7D2ED194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200641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C74C-7E4F-4193-813A-47B66CE01704}" type="datetimeFigureOut">
              <a:rPr lang="it-IT" smtClean="0"/>
              <a:t>23/02/2021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9E0A-87D1-42B9-834B-DA7D2ED194E6}" type="slidenum">
              <a:rPr lang="it-IT" smtClean="0"/>
              <a:t>‹N›</a:t>
            </a:fld>
            <a:endParaRPr lang="it-I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349569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C74C-7E4F-4193-813A-47B66CE01704}" type="datetimeFigureOut">
              <a:rPr lang="it-IT" smtClean="0"/>
              <a:t>23/02/2021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9E0A-87D1-42B9-834B-DA7D2ED194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8937709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C74C-7E4F-4193-813A-47B66CE01704}" type="datetimeFigureOut">
              <a:rPr lang="it-IT" smtClean="0"/>
              <a:t>23/02/2021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9E0A-87D1-42B9-834B-DA7D2ED194E6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6197836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C74C-7E4F-4193-813A-47B66CE01704}" type="datetimeFigureOut">
              <a:rPr lang="it-IT" smtClean="0"/>
              <a:t>23/02/2021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9E0A-87D1-42B9-834B-DA7D2ED194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1103034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C74C-7E4F-4193-813A-47B66CE01704}" type="datetimeFigureOut">
              <a:rPr lang="it-IT" smtClean="0"/>
              <a:t>23/02/2021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9E0A-87D1-42B9-834B-DA7D2ED194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3989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C74C-7E4F-4193-813A-47B66CE01704}" type="datetimeFigureOut">
              <a:rPr lang="it-IT" smtClean="0"/>
              <a:t>23/02/2021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9E0A-87D1-42B9-834B-DA7D2ED194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33763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C74C-7E4F-4193-813A-47B66CE01704}" type="datetimeFigureOut">
              <a:rPr lang="it-IT" smtClean="0"/>
              <a:t>23/02/2021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9E0A-87D1-42B9-834B-DA7D2ED194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437709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C74C-7E4F-4193-813A-47B66CE01704}" type="datetimeFigureOut">
              <a:rPr lang="it-IT" smtClean="0"/>
              <a:t>23/02/2021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9E0A-87D1-42B9-834B-DA7D2ED194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879831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C74C-7E4F-4193-813A-47B66CE01704}" type="datetimeFigureOut">
              <a:rPr lang="it-IT" smtClean="0"/>
              <a:t>23/02/2021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9E0A-87D1-42B9-834B-DA7D2ED194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897765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C74C-7E4F-4193-813A-47B66CE01704}" type="datetimeFigureOut">
              <a:rPr lang="it-IT" smtClean="0"/>
              <a:t>23/02/2021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9E0A-87D1-42B9-834B-DA7D2ED194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59773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C74C-7E4F-4193-813A-47B66CE01704}" type="datetimeFigureOut">
              <a:rPr lang="it-IT" smtClean="0"/>
              <a:t>23/02/2021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9E0A-87D1-42B9-834B-DA7D2ED194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500623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C74C-7E4F-4193-813A-47B66CE01704}" type="datetimeFigureOut">
              <a:rPr lang="it-IT" smtClean="0"/>
              <a:t>23/02/2021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9E0A-87D1-42B9-834B-DA7D2ED194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258600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C74C-7E4F-4193-813A-47B66CE01704}" type="datetimeFigureOut">
              <a:rPr lang="it-IT" smtClean="0"/>
              <a:t>23/02/2021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9E0A-87D1-42B9-834B-DA7D2ED194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82026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C74C-7E4F-4193-813A-47B66CE01704}" type="datetimeFigureOut">
              <a:rPr lang="it-IT" smtClean="0"/>
              <a:t>23/02/2021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9E0A-87D1-42B9-834B-DA7D2ED194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437155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DC74C-7E4F-4193-813A-47B66CE01704}" type="datetimeFigureOut">
              <a:rPr lang="it-IT" smtClean="0"/>
              <a:t>23/02/2021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4609E0A-87D1-42B9-834B-DA7D2ED194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0194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CCE2D1-C16F-4267-8B75-44B4FB58B3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46182" y="1907123"/>
            <a:ext cx="9948984" cy="2517422"/>
          </a:xfrm>
        </p:spPr>
        <p:txBody>
          <a:bodyPr/>
          <a:lstStyle/>
          <a:p>
            <a:r>
              <a:rPr lang="it-IT" dirty="0">
                <a:latin typeface="Comic Sans MS" panose="030F0702030302020204" pitchFamily="66" charset="0"/>
              </a:rPr>
              <a:t>LE NOSTRE RIFLESSIONI</a:t>
            </a:r>
          </a:p>
        </p:txBody>
      </p:sp>
    </p:spTree>
    <p:extLst>
      <p:ext uri="{BB962C8B-B14F-4D97-AF65-F5344CB8AC3E}">
        <p14:creationId xmlns:p14="http://schemas.microsoft.com/office/powerpoint/2010/main" val="397011994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B9B6650-EC55-42DC-B431-4F9D728F5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44" y="699910"/>
            <a:ext cx="8805335" cy="5763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A502C53-248D-482E-8F66-6FAD0D5CA0B5}"/>
              </a:ext>
            </a:extLst>
          </p:cNvPr>
          <p:cNvSpPr txBox="1"/>
          <p:nvPr/>
        </p:nvSpPr>
        <p:spPr>
          <a:xfrm>
            <a:off x="621436" y="372862"/>
            <a:ext cx="9756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latin typeface="Comic Sans MS" panose="030F0702030302020204" pitchFamily="66" charset="0"/>
              </a:rPr>
              <a:t>… con peggioramento della salute</a:t>
            </a:r>
          </a:p>
        </p:txBody>
      </p:sp>
    </p:spTree>
    <p:extLst>
      <p:ext uri="{BB962C8B-B14F-4D97-AF65-F5344CB8AC3E}">
        <p14:creationId xmlns:p14="http://schemas.microsoft.com/office/powerpoint/2010/main" val="2964956698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4E53BB4-4AD2-4FAF-B0A4-A49A53FE60FB}"/>
              </a:ext>
            </a:extLst>
          </p:cNvPr>
          <p:cNvSpPr txBox="1"/>
          <p:nvPr/>
        </p:nvSpPr>
        <p:spPr>
          <a:xfrm>
            <a:off x="1225118" y="3160450"/>
            <a:ext cx="86823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>
                <a:latin typeface="Comic Sans MS" panose="030F0702030302020204" pitchFamily="66" charset="0"/>
              </a:rPr>
              <a:t>Da alcune riflessioni è emerso</a:t>
            </a:r>
          </a:p>
          <a:p>
            <a:pPr algn="ctr"/>
            <a:r>
              <a:rPr lang="it-IT" sz="4400" dirty="0">
                <a:latin typeface="Comic Sans MS" panose="030F0702030302020204" pitchFamily="66" charset="0"/>
              </a:rPr>
              <a:t>un aspetto davvero interessante e cioè …</a:t>
            </a:r>
          </a:p>
        </p:txBody>
      </p:sp>
    </p:spTree>
    <p:extLst>
      <p:ext uri="{BB962C8B-B14F-4D97-AF65-F5344CB8AC3E}">
        <p14:creationId xmlns:p14="http://schemas.microsoft.com/office/powerpoint/2010/main" val="370858507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96D54D8-733A-44F8-85FA-FAE29A992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512" y="2081813"/>
            <a:ext cx="6291421" cy="45550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Esplosione: 14 punte 6">
            <a:extLst>
              <a:ext uri="{FF2B5EF4-FFF2-40B4-BE49-F238E27FC236}">
                <a16:creationId xmlns:a16="http://schemas.microsoft.com/office/drawing/2014/main" id="{86B6BBB8-3A91-4AF0-A3E7-4490F3D56E49}"/>
              </a:ext>
            </a:extLst>
          </p:cNvPr>
          <p:cNvSpPr/>
          <p:nvPr/>
        </p:nvSpPr>
        <p:spPr>
          <a:xfrm>
            <a:off x="0" y="0"/>
            <a:ext cx="5601810" cy="3648722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28B990F-28DE-475E-92B0-BAB7ABF25C9D}"/>
              </a:ext>
            </a:extLst>
          </p:cNvPr>
          <p:cNvSpPr txBox="1"/>
          <p:nvPr/>
        </p:nvSpPr>
        <p:spPr>
          <a:xfrm>
            <a:off x="292962" y="1216241"/>
            <a:ext cx="43056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Comic Sans MS" panose="030F0702030302020204" pitchFamily="66" charset="0"/>
              </a:rPr>
              <a:t>La riscoperta di</a:t>
            </a:r>
          </a:p>
          <a:p>
            <a:pPr algn="ctr"/>
            <a:r>
              <a:rPr lang="it-IT" sz="2400" dirty="0">
                <a:latin typeface="Comic Sans MS" panose="030F0702030302020204" pitchFamily="66" charset="0"/>
              </a:rPr>
              <a:t>possedere</a:t>
            </a:r>
          </a:p>
          <a:p>
            <a:pPr algn="ctr"/>
            <a:r>
              <a:rPr lang="it-IT" sz="2400" b="1" dirty="0">
                <a:latin typeface="Comic Sans MS" panose="030F0702030302020204" pitchFamily="66" charset="0"/>
              </a:rPr>
              <a:t>ANIMALI DA CORTILE</a:t>
            </a:r>
          </a:p>
          <a:p>
            <a:r>
              <a:rPr lang="it-IT" dirty="0"/>
              <a:t> </a:t>
            </a:r>
          </a:p>
        </p:txBody>
      </p:sp>
      <p:sp>
        <p:nvSpPr>
          <p:cNvPr id="9" name="Esplosione: 14 punte 8">
            <a:extLst>
              <a:ext uri="{FF2B5EF4-FFF2-40B4-BE49-F238E27FC236}">
                <a16:creationId xmlns:a16="http://schemas.microsoft.com/office/drawing/2014/main" id="{E8AD2F75-48C6-4262-87CA-7FCC851A9478}"/>
              </a:ext>
            </a:extLst>
          </p:cNvPr>
          <p:cNvSpPr/>
          <p:nvPr/>
        </p:nvSpPr>
        <p:spPr>
          <a:xfrm>
            <a:off x="8034290" y="2246050"/>
            <a:ext cx="3746378" cy="4065973"/>
          </a:xfrm>
          <a:prstGeom prst="irregularSeal2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Comic Sans MS" panose="030F0702030302020204" pitchFamily="66" charset="0"/>
              </a:rPr>
              <a:t>per essere più autonomi e meno dipendenti</a:t>
            </a:r>
          </a:p>
          <a:p>
            <a:pPr algn="ctr"/>
            <a:r>
              <a:rPr lang="it-IT" dirty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Comic Sans MS" panose="030F0702030302020204" pitchFamily="66" charset="0"/>
              </a:rPr>
              <a:t>dai supermercati</a:t>
            </a:r>
          </a:p>
        </p:txBody>
      </p:sp>
    </p:spTree>
    <p:extLst>
      <p:ext uri="{BB962C8B-B14F-4D97-AF65-F5344CB8AC3E}">
        <p14:creationId xmlns:p14="http://schemas.microsoft.com/office/powerpoint/2010/main" val="309975141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losione: 14 punte 1">
            <a:extLst>
              <a:ext uri="{FF2B5EF4-FFF2-40B4-BE49-F238E27FC236}">
                <a16:creationId xmlns:a16="http://schemas.microsoft.com/office/drawing/2014/main" id="{0A74D679-6B86-469B-BAC0-D7F9883F2301}"/>
              </a:ext>
            </a:extLst>
          </p:cNvPr>
          <p:cNvSpPr/>
          <p:nvPr/>
        </p:nvSpPr>
        <p:spPr>
          <a:xfrm rot="20577548">
            <a:off x="312919" y="302330"/>
            <a:ext cx="4624616" cy="579844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Comic Sans MS" panose="030F0702030302020204" pitchFamily="66" charset="0"/>
              </a:rPr>
              <a:t>POSSIBILI CONSEGUENZE</a:t>
            </a:r>
          </a:p>
          <a:p>
            <a:pPr algn="ctr"/>
            <a:r>
              <a:rPr lang="it-IT" b="1" dirty="0">
                <a:solidFill>
                  <a:schemeClr val="tx1"/>
                </a:solidFill>
                <a:latin typeface="Comic Sans MS" panose="030F0702030302020204" pitchFamily="66" charset="0"/>
              </a:rPr>
              <a:t>POSITIVE</a:t>
            </a:r>
          </a:p>
        </p:txBody>
      </p:sp>
      <p:sp>
        <p:nvSpPr>
          <p:cNvPr id="3" name="Esplosione: 14 punte 2">
            <a:extLst>
              <a:ext uri="{FF2B5EF4-FFF2-40B4-BE49-F238E27FC236}">
                <a16:creationId xmlns:a16="http://schemas.microsoft.com/office/drawing/2014/main" id="{0B7716F3-91BA-42D8-A1A0-A9AD3AA9EEC8}"/>
              </a:ext>
            </a:extLst>
          </p:cNvPr>
          <p:cNvSpPr/>
          <p:nvPr/>
        </p:nvSpPr>
        <p:spPr>
          <a:xfrm rot="524430">
            <a:off x="4444778" y="2709300"/>
            <a:ext cx="5552661" cy="374857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D4452CB-6351-4A2D-A86E-90A5005A089D}"/>
              </a:ext>
            </a:extLst>
          </p:cNvPr>
          <p:cNvSpPr txBox="1"/>
          <p:nvPr/>
        </p:nvSpPr>
        <p:spPr>
          <a:xfrm rot="20717711">
            <a:off x="6240212" y="3811894"/>
            <a:ext cx="2735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Comic Sans MS" panose="030F0702030302020204" pitchFamily="66" charset="0"/>
              </a:rPr>
              <a:t>POSSIBILI</a:t>
            </a:r>
          </a:p>
          <a:p>
            <a:r>
              <a:rPr lang="it-IT" b="1" dirty="0">
                <a:latin typeface="Comic Sans MS" panose="030F0702030302020204" pitchFamily="66" charset="0"/>
              </a:rPr>
              <a:t>CONSEGUENZE</a:t>
            </a:r>
          </a:p>
          <a:p>
            <a:r>
              <a:rPr lang="it-IT" b="1" dirty="0">
                <a:latin typeface="Comic Sans MS" panose="030F0702030302020204" pitchFamily="66" charset="0"/>
              </a:rPr>
              <a:t>NEGATIVE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02BC155-A689-486E-8175-85156292A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9582">
            <a:off x="5157382" y="716832"/>
            <a:ext cx="3180615" cy="207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7868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E7337D-38E7-4FA6-876E-009987CCA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latin typeface="Comic Sans MS" panose="030F0702030302020204" pitchFamily="66" charset="0"/>
              </a:rPr>
              <a:t>Possibili conseguenze positive</a:t>
            </a: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39421149-179C-42CA-A201-BA6BAEAA62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55" y="1719385"/>
            <a:ext cx="7856022" cy="4642338"/>
          </a:xfrm>
        </p:spPr>
      </p:pic>
    </p:spTree>
    <p:extLst>
      <p:ext uri="{BB962C8B-B14F-4D97-AF65-F5344CB8AC3E}">
        <p14:creationId xmlns:p14="http://schemas.microsoft.com/office/powerpoint/2010/main" val="88504437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2DDA31-6C55-494C-BE34-CD6C0A6B0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1FB2CD45-E015-4DE4-B0DC-6DAF9C31D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93" y="140677"/>
            <a:ext cx="8596668" cy="6635260"/>
          </a:xfrm>
        </p:spPr>
      </p:pic>
    </p:spTree>
    <p:extLst>
      <p:ext uri="{BB962C8B-B14F-4D97-AF65-F5344CB8AC3E}">
        <p14:creationId xmlns:p14="http://schemas.microsoft.com/office/powerpoint/2010/main" val="262507604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678470-3695-4149-AC02-02CD4C23A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074B8B1-EE4E-45B1-9380-7CAA5C68A6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5" y="367323"/>
            <a:ext cx="8706339" cy="6252307"/>
          </a:xfrm>
        </p:spPr>
      </p:pic>
    </p:spTree>
    <p:extLst>
      <p:ext uri="{BB962C8B-B14F-4D97-AF65-F5344CB8AC3E}">
        <p14:creationId xmlns:p14="http://schemas.microsoft.com/office/powerpoint/2010/main" val="646027823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4144FD-B579-407C-9666-F6E95D953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Comic Sans MS" panose="030F0702030302020204" pitchFamily="66" charset="0"/>
              </a:rPr>
              <a:t>Classi prime</a:t>
            </a: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5E0B0221-57AF-4354-A98D-55D4D5213B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53" y="1270000"/>
            <a:ext cx="8221785" cy="5496248"/>
          </a:xfrm>
        </p:spPr>
      </p:pic>
    </p:spTree>
    <p:extLst>
      <p:ext uri="{BB962C8B-B14F-4D97-AF65-F5344CB8AC3E}">
        <p14:creationId xmlns:p14="http://schemas.microsoft.com/office/powerpoint/2010/main" val="207327118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E47682-99E4-4D39-8AB0-EA88DF690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Comic Sans MS" panose="030F0702030302020204" pitchFamily="66" charset="0"/>
              </a:rPr>
              <a:t>Classi seconde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5F707DF-7DC0-42ED-B079-FE4C65A748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15" y="1297354"/>
            <a:ext cx="7987323" cy="5478584"/>
          </a:xfrm>
        </p:spPr>
      </p:pic>
    </p:spTree>
    <p:extLst>
      <p:ext uri="{BB962C8B-B14F-4D97-AF65-F5344CB8AC3E}">
        <p14:creationId xmlns:p14="http://schemas.microsoft.com/office/powerpoint/2010/main" val="3590194949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78F3E6-4AF4-4673-8064-9353906D0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Comic Sans MS" panose="030F0702030302020204" pitchFamily="66" charset="0"/>
              </a:rPr>
              <a:t>Classi terze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EAD1C82-7A98-4A03-B3B3-2EEFF8D184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88" y="1094154"/>
            <a:ext cx="8154051" cy="5763846"/>
          </a:xfrm>
        </p:spPr>
      </p:pic>
    </p:spTree>
    <p:extLst>
      <p:ext uri="{BB962C8B-B14F-4D97-AF65-F5344CB8AC3E}">
        <p14:creationId xmlns:p14="http://schemas.microsoft.com/office/powerpoint/2010/main" val="176806899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D5B5FD-D757-4454-849E-8FF484F0E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86" y="1047564"/>
            <a:ext cx="9641150" cy="3950564"/>
          </a:xfrm>
        </p:spPr>
        <p:txBody>
          <a:bodyPr/>
          <a:lstStyle/>
          <a:p>
            <a:br>
              <a:rPr lang="it-IT" dirty="0">
                <a:latin typeface="Comic Sans MS" panose="030F0702030302020204" pitchFamily="66" charset="0"/>
              </a:rPr>
            </a:br>
            <a:r>
              <a:rPr lang="it-IT" dirty="0">
                <a:latin typeface="Comic Sans MS" panose="030F0702030302020204" pitchFamily="66" charset="0"/>
              </a:rPr>
              <a:t>Riguardo al COVID e ai motivi</a:t>
            </a:r>
            <a:br>
              <a:rPr lang="it-IT" dirty="0">
                <a:latin typeface="Comic Sans MS" panose="030F0702030302020204" pitchFamily="66" charset="0"/>
              </a:rPr>
            </a:br>
            <a:r>
              <a:rPr lang="it-IT" dirty="0">
                <a:latin typeface="Comic Sans MS" panose="030F0702030302020204" pitchFamily="66" charset="0"/>
              </a:rPr>
              <a:t>del </a:t>
            </a:r>
            <a:r>
              <a:rPr lang="it-IT" dirty="0" err="1">
                <a:latin typeface="Comic Sans MS" panose="030F0702030302020204" pitchFamily="66" charset="0"/>
              </a:rPr>
              <a:t>lockdown</a:t>
            </a:r>
            <a:r>
              <a:rPr lang="it-IT" dirty="0">
                <a:latin typeface="Comic Sans MS" panose="030F0702030302020204" pitchFamily="66" charset="0"/>
              </a:rPr>
              <a:t> siamo stati informati …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6F9A0A9-EF32-4E99-929F-85D4981922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2400" dirty="0">
                <a:latin typeface="Comic Sans MS" panose="030F0702030302020204" pitchFamily="66" charset="0"/>
              </a:rPr>
              <a:t>…forse anche troppo!</a:t>
            </a:r>
          </a:p>
        </p:txBody>
      </p:sp>
    </p:spTree>
    <p:extLst>
      <p:ext uri="{BB962C8B-B14F-4D97-AF65-F5344CB8AC3E}">
        <p14:creationId xmlns:p14="http://schemas.microsoft.com/office/powerpoint/2010/main" val="4005794945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93CD29-3D6B-439E-AC8C-1013A57E7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latin typeface="Comic Sans MS" panose="030F0702030302020204" pitchFamily="66" charset="0"/>
              </a:rPr>
              <a:t>Possibili conseguenze negative</a:t>
            </a: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B83208C0-1170-4197-B1A5-5A1619303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23" y="1234832"/>
            <a:ext cx="7956061" cy="5623168"/>
          </a:xfrm>
        </p:spPr>
      </p:pic>
    </p:spTree>
    <p:extLst>
      <p:ext uri="{BB962C8B-B14F-4D97-AF65-F5344CB8AC3E}">
        <p14:creationId xmlns:p14="http://schemas.microsoft.com/office/powerpoint/2010/main" val="2947776865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64679C-4183-42A9-9F79-28A6CB455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631AFAC-25E2-4DE2-97A1-6BD5773503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70" y="453292"/>
            <a:ext cx="8948616" cy="5778029"/>
          </a:xfrm>
        </p:spPr>
      </p:pic>
    </p:spTree>
    <p:extLst>
      <p:ext uri="{BB962C8B-B14F-4D97-AF65-F5344CB8AC3E}">
        <p14:creationId xmlns:p14="http://schemas.microsoft.com/office/powerpoint/2010/main" val="2047091758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F51023-FB1D-44D6-AD53-6BAE3EF3D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Comic Sans MS" panose="030F0702030302020204" pitchFamily="66" charset="0"/>
              </a:rPr>
              <a:t>Classi prime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C9D2DC0-2EF1-414F-8451-3AABCA0004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08" y="1172308"/>
            <a:ext cx="7041661" cy="5685692"/>
          </a:xfrm>
        </p:spPr>
      </p:pic>
    </p:spTree>
    <p:extLst>
      <p:ext uri="{BB962C8B-B14F-4D97-AF65-F5344CB8AC3E}">
        <p14:creationId xmlns:p14="http://schemas.microsoft.com/office/powerpoint/2010/main" val="2049261518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44CD80-925B-4536-BE42-DD2F8113C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Comic Sans MS" panose="030F0702030302020204" pitchFamily="66" charset="0"/>
              </a:rPr>
              <a:t>Classi seconde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C03D27D-6E87-4C35-BFDB-18D22B2F08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156678"/>
            <a:ext cx="7627815" cy="5701322"/>
          </a:xfrm>
        </p:spPr>
      </p:pic>
    </p:spTree>
    <p:extLst>
      <p:ext uri="{BB962C8B-B14F-4D97-AF65-F5344CB8AC3E}">
        <p14:creationId xmlns:p14="http://schemas.microsoft.com/office/powerpoint/2010/main" val="628178897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DA71F1-7349-4F2A-B986-493F10A0C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latin typeface="Comic Sans MS" panose="030F0702030302020204" pitchFamily="66" charset="0"/>
              </a:rPr>
              <a:t>Classi terze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A0EDD34-FD76-4738-98ED-C97F141CE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328616"/>
            <a:ext cx="8114974" cy="5431692"/>
          </a:xfrm>
        </p:spPr>
      </p:pic>
    </p:spTree>
    <p:extLst>
      <p:ext uri="{BB962C8B-B14F-4D97-AF65-F5344CB8AC3E}">
        <p14:creationId xmlns:p14="http://schemas.microsoft.com/office/powerpoint/2010/main" val="1022837242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CCB95-A82C-4E7A-854C-60BF051E3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Comic Sans MS" panose="030F0702030302020204" pitchFamily="66" charset="0"/>
              </a:rPr>
              <a:t>Rendimento scolastico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08E7D6B-D7C7-44FC-BE69-BAB0A745CC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08" y="1758462"/>
            <a:ext cx="7112000" cy="4845537"/>
          </a:xfrm>
        </p:spPr>
      </p:pic>
    </p:spTree>
    <p:extLst>
      <p:ext uri="{BB962C8B-B14F-4D97-AF65-F5344CB8AC3E}">
        <p14:creationId xmlns:p14="http://schemas.microsoft.com/office/powerpoint/2010/main" val="436553973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2CD42F-3DDA-44FD-AB8A-266A3F861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52386C8-FC11-4196-8437-94C2F6C68D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30" y="609600"/>
            <a:ext cx="8750371" cy="5524317"/>
          </a:xfrm>
        </p:spPr>
      </p:pic>
    </p:spTree>
    <p:extLst>
      <p:ext uri="{BB962C8B-B14F-4D97-AF65-F5344CB8AC3E}">
        <p14:creationId xmlns:p14="http://schemas.microsoft.com/office/powerpoint/2010/main" val="1405064153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3FBBE9-8945-4136-800A-DA2623230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latin typeface="Comic Sans MS" panose="030F0702030302020204" pitchFamily="66" charset="0"/>
              </a:rPr>
              <a:t>Amicizia e relazioni sociali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FA761F6-9F8B-4926-8EA6-D78BDDBDD8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476" y="1797539"/>
            <a:ext cx="6940061" cy="4070656"/>
          </a:xfrm>
        </p:spPr>
      </p:pic>
    </p:spTree>
    <p:extLst>
      <p:ext uri="{BB962C8B-B14F-4D97-AF65-F5344CB8AC3E}">
        <p14:creationId xmlns:p14="http://schemas.microsoft.com/office/powerpoint/2010/main" val="3500140403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49D87B-9553-4D83-BB14-35BC98C70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BF9FC6F-FDDF-498F-9916-0DB2679663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1"/>
            <a:ext cx="8325989" cy="5258594"/>
          </a:xfrm>
        </p:spPr>
      </p:pic>
    </p:spTree>
    <p:extLst>
      <p:ext uri="{BB962C8B-B14F-4D97-AF65-F5344CB8AC3E}">
        <p14:creationId xmlns:p14="http://schemas.microsoft.com/office/powerpoint/2010/main" val="3944000801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C2172FA-DAF5-4AFD-B5D4-2140819FE7D4}"/>
              </a:ext>
            </a:extLst>
          </p:cNvPr>
          <p:cNvSpPr txBox="1"/>
          <p:nvPr/>
        </p:nvSpPr>
        <p:spPr>
          <a:xfrm>
            <a:off x="861134" y="2965141"/>
            <a:ext cx="89043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>
                <a:latin typeface="Comic Sans MS" panose="030F0702030302020204" pitchFamily="66" charset="0"/>
              </a:rPr>
              <a:t>In alcune classi prime sono state</a:t>
            </a:r>
          </a:p>
          <a:p>
            <a:pPr algn="ctr"/>
            <a:r>
              <a:rPr lang="it-IT" sz="4400" dirty="0">
                <a:latin typeface="Comic Sans MS" panose="030F0702030302020204" pitchFamily="66" charset="0"/>
              </a:rPr>
              <a:t>individuate altre conseguenze </a:t>
            </a:r>
          </a:p>
          <a:p>
            <a:pPr algn="ctr"/>
            <a:r>
              <a:rPr lang="it-IT" sz="4400" dirty="0">
                <a:latin typeface="Comic Sans MS" panose="030F0702030302020204" pitchFamily="66" charset="0"/>
              </a:rPr>
              <a:t>positive come …</a:t>
            </a:r>
          </a:p>
        </p:txBody>
      </p:sp>
    </p:spTree>
    <p:extLst>
      <p:ext uri="{BB962C8B-B14F-4D97-AF65-F5344CB8AC3E}">
        <p14:creationId xmlns:p14="http://schemas.microsoft.com/office/powerpoint/2010/main" val="281333541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080D3A-0A54-432E-9FDE-08AA2B374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BO</a:t>
            </a:r>
            <a:r>
              <a:rPr lang="it-IT" dirty="0">
                <a:latin typeface="Comic Sans MS" panose="030F0702030302020204" pitchFamily="66" charset="0"/>
              </a:rPr>
              <a:t>MBARDAMENTO INFORMAZIONI!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B7FB2E2-DF2C-448F-ACFF-B6A587ABC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7664">
            <a:off x="1980466" y="2176658"/>
            <a:ext cx="4795173" cy="3847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94705931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ultato immagini per mondo pulito">
            <a:extLst>
              <a:ext uri="{FF2B5EF4-FFF2-40B4-BE49-F238E27FC236}">
                <a16:creationId xmlns:a16="http://schemas.microsoft.com/office/drawing/2014/main" id="{505A9581-5900-46ED-A980-4EB3076B7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6695">
            <a:off x="322914" y="678322"/>
            <a:ext cx="6337299" cy="36681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isultato immagini per cartone animato famiglia felice">
            <a:extLst>
              <a:ext uri="{FF2B5EF4-FFF2-40B4-BE49-F238E27FC236}">
                <a16:creationId xmlns:a16="http://schemas.microsoft.com/office/drawing/2014/main" id="{EB149E8A-F4CC-4C36-8B2F-EFE1DCAC8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12381"/>
            <a:ext cx="4362804" cy="32847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losione: 14 punte 1">
            <a:extLst>
              <a:ext uri="{FF2B5EF4-FFF2-40B4-BE49-F238E27FC236}">
                <a16:creationId xmlns:a16="http://schemas.microsoft.com/office/drawing/2014/main" id="{647705BD-0BA7-4808-8E79-E20D4919403A}"/>
              </a:ext>
            </a:extLst>
          </p:cNvPr>
          <p:cNvSpPr/>
          <p:nvPr/>
        </p:nvSpPr>
        <p:spPr>
          <a:xfrm>
            <a:off x="763480" y="3870665"/>
            <a:ext cx="3781887" cy="192645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Riduzione inquinamento</a:t>
            </a:r>
          </a:p>
        </p:txBody>
      </p:sp>
      <p:sp>
        <p:nvSpPr>
          <p:cNvPr id="3" name="Esplosione: 14 punte 2">
            <a:extLst>
              <a:ext uri="{FF2B5EF4-FFF2-40B4-BE49-F238E27FC236}">
                <a16:creationId xmlns:a16="http://schemas.microsoft.com/office/drawing/2014/main" id="{641B2002-3415-460B-8E36-ABABD35A97A8}"/>
              </a:ext>
            </a:extLst>
          </p:cNvPr>
          <p:cNvSpPr/>
          <p:nvPr/>
        </p:nvSpPr>
        <p:spPr>
          <a:xfrm>
            <a:off x="6551719" y="816746"/>
            <a:ext cx="4190261" cy="211288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Rafforzamento legami familiari</a:t>
            </a:r>
          </a:p>
        </p:txBody>
      </p:sp>
    </p:spTree>
    <p:extLst>
      <p:ext uri="{BB962C8B-B14F-4D97-AF65-F5344CB8AC3E}">
        <p14:creationId xmlns:p14="http://schemas.microsoft.com/office/powerpoint/2010/main" val="1442261314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1038751-8DD1-47DD-80BD-01941A5218D2}"/>
              </a:ext>
            </a:extLst>
          </p:cNvPr>
          <p:cNvSpPr txBox="1"/>
          <p:nvPr/>
        </p:nvSpPr>
        <p:spPr>
          <a:xfrm>
            <a:off x="932155" y="2618913"/>
            <a:ext cx="88510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latin typeface="Comic Sans MS" panose="030F0702030302020204" pitchFamily="66" charset="0"/>
              </a:rPr>
              <a:t>e negative come …</a:t>
            </a:r>
          </a:p>
        </p:txBody>
      </p:sp>
    </p:spTree>
    <p:extLst>
      <p:ext uri="{BB962C8B-B14F-4D97-AF65-F5344CB8AC3E}">
        <p14:creationId xmlns:p14="http://schemas.microsoft.com/office/powerpoint/2010/main" val="1126391735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o immagini per noia">
            <a:extLst>
              <a:ext uri="{FF2B5EF4-FFF2-40B4-BE49-F238E27FC236}">
                <a16:creationId xmlns:a16="http://schemas.microsoft.com/office/drawing/2014/main" id="{8928586D-AF56-415A-931A-AD5A9A5D2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4151">
            <a:off x="437964" y="597023"/>
            <a:ext cx="4435135" cy="26610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o immagini per diffidenza">
            <a:extLst>
              <a:ext uri="{FF2B5EF4-FFF2-40B4-BE49-F238E27FC236}">
                <a16:creationId xmlns:a16="http://schemas.microsoft.com/office/drawing/2014/main" id="{6D869190-1AE6-44BD-9E12-19D99A773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4421">
            <a:off x="5347688" y="1464815"/>
            <a:ext cx="4604181" cy="2586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Risultato immagini per alimentazione sregolata">
            <a:extLst>
              <a:ext uri="{FF2B5EF4-FFF2-40B4-BE49-F238E27FC236}">
                <a16:creationId xmlns:a16="http://schemas.microsoft.com/office/drawing/2014/main" id="{58C7A203-F277-4B29-9CF1-517F4F16E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480" y="3814999"/>
            <a:ext cx="5138768" cy="28905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losione: 14 punte 1">
            <a:extLst>
              <a:ext uri="{FF2B5EF4-FFF2-40B4-BE49-F238E27FC236}">
                <a16:creationId xmlns:a16="http://schemas.microsoft.com/office/drawing/2014/main" id="{640414B9-6F1E-4A22-9CCC-F246B2B8B602}"/>
              </a:ext>
            </a:extLst>
          </p:cNvPr>
          <p:cNvSpPr/>
          <p:nvPr/>
        </p:nvSpPr>
        <p:spPr>
          <a:xfrm>
            <a:off x="-71020" y="459523"/>
            <a:ext cx="1997796" cy="1302618"/>
          </a:xfrm>
          <a:prstGeom prst="irregularSeal2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latin typeface="Comic Sans MS" panose="030F0702030302020204" pitchFamily="66" charset="0"/>
              </a:rPr>
              <a:t>LA NOIA</a:t>
            </a:r>
          </a:p>
        </p:txBody>
      </p:sp>
      <p:sp>
        <p:nvSpPr>
          <p:cNvPr id="9" name="Esplosione: 14 punte 8">
            <a:extLst>
              <a:ext uri="{FF2B5EF4-FFF2-40B4-BE49-F238E27FC236}">
                <a16:creationId xmlns:a16="http://schemas.microsoft.com/office/drawing/2014/main" id="{63060F3B-FBB0-4A8B-9E6F-42BF386D692F}"/>
              </a:ext>
            </a:extLst>
          </p:cNvPr>
          <p:cNvSpPr/>
          <p:nvPr/>
        </p:nvSpPr>
        <p:spPr>
          <a:xfrm rot="606630">
            <a:off x="5076828" y="240243"/>
            <a:ext cx="7213817" cy="1651246"/>
          </a:xfrm>
          <a:prstGeom prst="irregularSeal2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latin typeface="Comic Sans MS" panose="030F0702030302020204" pitchFamily="66" charset="0"/>
              </a:rPr>
              <a:t>RAPPORTI TRA PARENTI PIU’ DIFFIDENTI</a:t>
            </a:r>
          </a:p>
          <a:p>
            <a:pPr algn="ctr"/>
            <a:r>
              <a:rPr lang="it-IT" b="1" dirty="0">
                <a:latin typeface="Comic Sans MS" panose="030F0702030302020204" pitchFamily="66" charset="0"/>
              </a:rPr>
              <a:t>(es. tra nonni e nipoti)</a:t>
            </a:r>
          </a:p>
        </p:txBody>
      </p:sp>
      <p:sp>
        <p:nvSpPr>
          <p:cNvPr id="10" name="Esplosione: 14 punte 9">
            <a:extLst>
              <a:ext uri="{FF2B5EF4-FFF2-40B4-BE49-F238E27FC236}">
                <a16:creationId xmlns:a16="http://schemas.microsoft.com/office/drawing/2014/main" id="{30866852-2C7A-4E89-8303-D1D8D7809B1A}"/>
              </a:ext>
            </a:extLst>
          </p:cNvPr>
          <p:cNvSpPr/>
          <p:nvPr/>
        </p:nvSpPr>
        <p:spPr>
          <a:xfrm>
            <a:off x="5738586" y="4734713"/>
            <a:ext cx="5544932" cy="1970843"/>
          </a:xfrm>
          <a:prstGeom prst="irregularSeal2">
            <a:avLst/>
          </a:prstGeom>
          <a:ln>
            <a:solidFill>
              <a:srgbClr val="92D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latin typeface="Comic Sans MS" panose="030F0702030302020204" pitchFamily="66" charset="0"/>
              </a:rPr>
              <a:t>ALIMENTAZIONE PIU’ SREGOLATA</a:t>
            </a:r>
          </a:p>
        </p:txBody>
      </p:sp>
    </p:spTree>
    <p:extLst>
      <p:ext uri="{BB962C8B-B14F-4D97-AF65-F5344CB8AC3E}">
        <p14:creationId xmlns:p14="http://schemas.microsoft.com/office/powerpoint/2010/main" val="952646865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352423A6-69B4-4A17-942B-770ECE082BBC}"/>
              </a:ext>
            </a:extLst>
          </p:cNvPr>
          <p:cNvSpPr txBox="1"/>
          <p:nvPr/>
        </p:nvSpPr>
        <p:spPr>
          <a:xfrm>
            <a:off x="1469292" y="883138"/>
            <a:ext cx="73620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72543D97-BD38-4180-8818-397B19CB40BF}"/>
              </a:ext>
            </a:extLst>
          </p:cNvPr>
          <p:cNvSpPr/>
          <p:nvPr/>
        </p:nvSpPr>
        <p:spPr>
          <a:xfrm>
            <a:off x="1" y="2967335"/>
            <a:ext cx="1051202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Riscrittura di alcuni diritti </a:t>
            </a:r>
          </a:p>
          <a:p>
            <a:pPr algn="ctr"/>
            <a:r>
              <a:rPr lang="it-IT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della Convenzione</a:t>
            </a:r>
          </a:p>
          <a:p>
            <a:pPr algn="ctr"/>
            <a:r>
              <a:rPr lang="it-IT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…ai tempi del COVID</a:t>
            </a:r>
          </a:p>
        </p:txBody>
      </p:sp>
    </p:spTree>
    <p:extLst>
      <p:ext uri="{BB962C8B-B14F-4D97-AF65-F5344CB8AC3E}">
        <p14:creationId xmlns:p14="http://schemas.microsoft.com/office/powerpoint/2010/main" val="1928544793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5F8A6E-533A-48F2-99D1-39C6DC764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6000" b="1" dirty="0">
                <a:latin typeface="Comic Sans MS" panose="030F0702030302020204" pitchFamily="66" charset="0"/>
              </a:rPr>
              <a:t>Art. 34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440D99-0BDA-4F9E-8521-4E06280EA8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6726" y="2004280"/>
            <a:ext cx="3801091" cy="3880772"/>
          </a:xfrm>
        </p:spPr>
        <p:txBody>
          <a:bodyPr/>
          <a:lstStyle/>
          <a:p>
            <a:r>
              <a:rPr lang="it-IT" dirty="0">
                <a:latin typeface="Comic Sans MS" panose="030F0702030302020204" pitchFamily="66" charset="0"/>
              </a:rPr>
              <a:t>Hai diritto a riunirti con i tuoi amici, a partecipare o a fondare associazioni, sempre nel rispetto dei diritti degli altri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4F46CD9-173F-4A04-8570-50D4FD17C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69" y="2962031"/>
            <a:ext cx="4851199" cy="3587261"/>
          </a:xfrm>
        </p:spPr>
        <p:txBody>
          <a:bodyPr/>
          <a:lstStyle/>
          <a:p>
            <a:r>
              <a:rPr lang="it-IT" dirty="0">
                <a:latin typeface="Comic Sans MS" panose="030F0702030302020204" pitchFamily="66" charset="0"/>
              </a:rPr>
              <a:t>HAI IL DIRITTO DI INCONTRARE GLI ALTRI, MANTENENDO LA DISTANZA DI ALMENO UN METRO, INDOSSANDO LA MASCHERINA E IGIENIZZANDOTI SPESSO LE MANI, PER NON DANNEGGIARE LA SALUTE DEGLI ALTRI</a:t>
            </a:r>
          </a:p>
        </p:txBody>
      </p:sp>
      <p:pic>
        <p:nvPicPr>
          <p:cNvPr id="1026" name="Picture 2" descr="Tra influenza e autonomia: il gruppo dei coetanei - Sociologicamente">
            <a:extLst>
              <a:ext uri="{FF2B5EF4-FFF2-40B4-BE49-F238E27FC236}">
                <a16:creationId xmlns:a16="http://schemas.microsoft.com/office/drawing/2014/main" id="{10BEC4CA-00C5-4BE8-9CD8-A07868E37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750" y="3792049"/>
            <a:ext cx="265654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679679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A4B5FF-D42F-4AE6-B76D-3868AFF65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6000" b="1" dirty="0">
                <a:latin typeface="Comic Sans MS" panose="030F0702030302020204" pitchFamily="66" charset="0"/>
              </a:rPr>
              <a:t>Art. 17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3927AD-4EDC-4CCC-8031-C06ABE8BBB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860062"/>
            <a:ext cx="4184035" cy="4181299"/>
          </a:xfrm>
        </p:spPr>
        <p:txBody>
          <a:bodyPr/>
          <a:lstStyle/>
          <a:p>
            <a:r>
              <a:rPr lang="it-IT" dirty="0">
                <a:latin typeface="Comic Sans MS" panose="030F0702030302020204" pitchFamily="66" charset="0"/>
              </a:rPr>
              <a:t>Hai diritto a ricevere informazioni provenienti da tutto il mondo, attraverso i media (radio, giornali, televisione) e ad essere protetto/a da materiali e informazioni dannose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DF8D6EC-52B2-46B6-8EB6-2BDC3D8D2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70" y="3428999"/>
            <a:ext cx="4184034" cy="3287889"/>
          </a:xfrm>
        </p:spPr>
        <p:txBody>
          <a:bodyPr/>
          <a:lstStyle/>
          <a:p>
            <a:r>
              <a:rPr lang="it-IT" dirty="0">
                <a:latin typeface="Comic Sans MS" panose="030F0702030302020204" pitchFamily="66" charset="0"/>
              </a:rPr>
              <a:t>HAI IL DIRITTO DI ESSERE INFORMATO SULLE NORME COVID E SULL’ANDAMENTO DELLA PANDEMIA, IN MODO SINCERO, REALISTA MA RASSICURANTE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A7EB1B8-DBB8-45B9-94C2-F87C5CE19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1746">
            <a:off x="1297355" y="3660474"/>
            <a:ext cx="3776986" cy="283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23018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C70699-831B-4D24-AC7B-FBEF07061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6000" b="1" dirty="0">
                <a:latin typeface="Comic Sans MS" panose="030F0702030302020204" pitchFamily="66" charset="0"/>
              </a:rPr>
              <a:t>Art. 24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F5C5B7-2246-4529-A54F-B4591FF29F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Hai diritto alla salute, all’assistenza medica e a ricevere le informazioni necessarie per garantire tale diritto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6E3583A-A945-4AEF-BC11-1D53FE7F6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69" y="2160589"/>
            <a:ext cx="4787809" cy="3880773"/>
          </a:xfrm>
        </p:spPr>
        <p:txBody>
          <a:bodyPr>
            <a:normAutofit lnSpcReduction="10000"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HAI IL DIRITTO DI GODERE DI BUONA SALUTE…GLI ADULTI DOVREBBERO FARE DI TUTTO PER EVITARE CHE TI AMMALI: INVITARTI A SEGUIRE LE REGOLE (USCIRE SOLO CON LA MASCHERINA E SOLO NEGLI ORARI CONSENTITI, ABBOTTONARTI LA GIACCA IN MODO DA NON PRENDERE IL RAFFREDDORE, USCIRE SOLO PER VERE NECESSITA’ E INVITARE ANCHE CHI SI INCONTRA PER STRADA SENZA MASCHERINA, AD INDOSSARLA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7EB76BA-A75A-412E-A65C-486550A3B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460">
            <a:off x="1206990" y="3499556"/>
            <a:ext cx="3974609" cy="28560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01740910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7BF87A-3246-4954-AE45-9EDC43524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6000" b="1" dirty="0">
                <a:latin typeface="Comic Sans MS" panose="030F0702030302020204" pitchFamily="66" charset="0"/>
              </a:rPr>
              <a:t>Art. 28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FE6894-098A-4E76-8BE0-A363F96971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/>
              <a:t>Hai il diritto ad avere un’istruzione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3AB5982D-62D0-48F3-AF77-5CF18E155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34891" y="3173045"/>
            <a:ext cx="4829909" cy="3516923"/>
          </a:xfrm>
        </p:spPr>
        <p:txBody>
          <a:bodyPr/>
          <a:lstStyle/>
          <a:p>
            <a:r>
              <a:rPr lang="it-IT" dirty="0">
                <a:latin typeface="Comic Sans MS" panose="030F0702030302020204" pitchFamily="66" charset="0"/>
              </a:rPr>
              <a:t>HAI IL DIRITTO AD AVERE UN’ISTRUZIONE ANCHE A DISTANZA, CON L’USO DELLA TECNOLOGIA DIGITALE.</a:t>
            </a:r>
          </a:p>
          <a:p>
            <a:pPr marL="0" indent="0">
              <a:buNone/>
            </a:pPr>
            <a:r>
              <a:rPr lang="it-IT" dirty="0">
                <a:latin typeface="Comic Sans MS" panose="030F0702030302020204" pitchFamily="66" charset="0"/>
              </a:rPr>
              <a:t>     NESSUNO DEVE SENTIRSI    </a:t>
            </a:r>
          </a:p>
          <a:p>
            <a:pPr marL="0" indent="0">
              <a:buNone/>
            </a:pPr>
            <a:r>
              <a:rPr lang="it-IT" dirty="0">
                <a:latin typeface="Comic Sans MS" panose="030F0702030302020204" pitchFamily="66" charset="0"/>
              </a:rPr>
              <a:t>           ESCLUSO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6B05315-C68B-4254-AE26-9F47F32B6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9980">
            <a:off x="948967" y="3187748"/>
            <a:ext cx="3938058" cy="2608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92622122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TextShape 1"/>
          <p:cNvSpPr txBox="1"/>
          <p:nvPr/>
        </p:nvSpPr>
        <p:spPr>
          <a:xfrm>
            <a:off x="2517181" y="2016000"/>
            <a:ext cx="6319440" cy="1001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it-IT" sz="3200" spc="-1" dirty="0">
                <a:solidFill>
                  <a:srgbClr val="00A65D"/>
                </a:solidFill>
                <a:latin typeface="Comic Sans MS" panose="030F0702030302020204" pitchFamily="66" charset="0"/>
              </a:rPr>
              <a:t>Grazie per l’attenzione…</a:t>
            </a:r>
          </a:p>
          <a:p>
            <a:pPr algn="ctr"/>
            <a:endParaRPr lang="it-IT" sz="3200" spc="-1" dirty="0">
              <a:solidFill>
                <a:srgbClr val="00A65D"/>
              </a:solidFill>
              <a:latin typeface="Arial"/>
            </a:endParaRPr>
          </a:p>
        </p:txBody>
      </p:sp>
      <p:pic>
        <p:nvPicPr>
          <p:cNvPr id="930" name="Picture 2"/>
          <p:cNvPicPr/>
          <p:nvPr/>
        </p:nvPicPr>
        <p:blipFill>
          <a:blip r:embed="rId2"/>
          <a:stretch/>
        </p:blipFill>
        <p:spPr>
          <a:xfrm>
            <a:off x="3675355" y="3017880"/>
            <a:ext cx="3464645" cy="2814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FD83466-145E-429E-AC1D-0A0958647C83}"/>
              </a:ext>
            </a:extLst>
          </p:cNvPr>
          <p:cNvSpPr txBox="1"/>
          <p:nvPr/>
        </p:nvSpPr>
        <p:spPr>
          <a:xfrm>
            <a:off x="967665" y="3160449"/>
            <a:ext cx="86468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>
                <a:latin typeface="Comic Sans MS" panose="030F0702030302020204" pitchFamily="66" charset="0"/>
              </a:rPr>
              <a:t>Sul podio delle cose che ci sono mancate di più troviamo …</a:t>
            </a:r>
          </a:p>
        </p:txBody>
      </p:sp>
    </p:spTree>
    <p:extLst>
      <p:ext uri="{BB962C8B-B14F-4D97-AF65-F5344CB8AC3E}">
        <p14:creationId xmlns:p14="http://schemas.microsoft.com/office/powerpoint/2010/main" val="200255064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F90256D-A399-4642-B247-E2AFCF70F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82" y="103367"/>
            <a:ext cx="8658578" cy="61861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F6C563D-0707-495A-9122-8DD45C9A9702}"/>
              </a:ext>
            </a:extLst>
          </p:cNvPr>
          <p:cNvSpPr txBox="1"/>
          <p:nvPr/>
        </p:nvSpPr>
        <p:spPr>
          <a:xfrm>
            <a:off x="4039339" y="103367"/>
            <a:ext cx="2766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Comic Sans MS" panose="030F0702030302020204" pitchFamily="66" charset="0"/>
              </a:rPr>
              <a:t>AMICI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5C8461E-F0CE-4425-8035-87A7E58D38A6}"/>
              </a:ext>
            </a:extLst>
          </p:cNvPr>
          <p:cNvSpPr txBox="1"/>
          <p:nvPr/>
        </p:nvSpPr>
        <p:spPr>
          <a:xfrm>
            <a:off x="1775534" y="3011758"/>
            <a:ext cx="1376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Comic Sans MS" panose="030F0702030302020204" pitchFamily="66" charset="0"/>
              </a:rPr>
              <a:t>SPORT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DC383B4-BD04-41E9-9732-C1BA30E4051F}"/>
              </a:ext>
            </a:extLst>
          </p:cNvPr>
          <p:cNvSpPr txBox="1"/>
          <p:nvPr/>
        </p:nvSpPr>
        <p:spPr>
          <a:xfrm>
            <a:off x="7137646" y="3429000"/>
            <a:ext cx="1580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Comic Sans MS" panose="030F0702030302020204" pitchFamily="66" charset="0"/>
              </a:rPr>
              <a:t>SCUOLA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0807C04-4225-447C-968A-2E1066EF7D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09836" y="202942"/>
            <a:ext cx="1717922" cy="1561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E9A7064-A0BA-496A-BE51-859F532D24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82" y="1336958"/>
            <a:ext cx="1814958" cy="167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BB355CD3-C803-4E3A-82BA-2DFB117DBE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823" y="2026697"/>
            <a:ext cx="1947437" cy="1207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144742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3FE97D3-6EA9-47C7-BCB3-5A7CA20F94A8}"/>
              </a:ext>
            </a:extLst>
          </p:cNvPr>
          <p:cNvSpPr txBox="1"/>
          <p:nvPr/>
        </p:nvSpPr>
        <p:spPr>
          <a:xfrm>
            <a:off x="1677880" y="3045041"/>
            <a:ext cx="74217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>
                <a:latin typeface="Comic Sans MS" panose="030F0702030302020204" pitchFamily="66" charset="0"/>
              </a:rPr>
              <a:t>Tra le misure </a:t>
            </a:r>
            <a:r>
              <a:rPr lang="it-IT" sz="4400" dirty="0" err="1">
                <a:latin typeface="Comic Sans MS" panose="030F0702030302020204" pitchFamily="66" charset="0"/>
              </a:rPr>
              <a:t>anticovid</a:t>
            </a:r>
            <a:r>
              <a:rPr lang="it-IT" sz="4400" dirty="0">
                <a:latin typeface="Comic Sans MS" panose="030F0702030302020204" pitchFamily="66" charset="0"/>
              </a:rPr>
              <a:t> ci pesa tanto …</a:t>
            </a:r>
          </a:p>
        </p:txBody>
      </p:sp>
    </p:spTree>
    <p:extLst>
      <p:ext uri="{BB962C8B-B14F-4D97-AF65-F5344CB8AC3E}">
        <p14:creationId xmlns:p14="http://schemas.microsoft.com/office/powerpoint/2010/main" val="421090515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170765D-AADB-4DB2-B0F8-C08D4F8F2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23" y="549275"/>
            <a:ext cx="7510585" cy="5962650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318782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D389A4-D3B8-42E6-9BEA-774706808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            </a:t>
            </a:r>
            <a:r>
              <a:rPr lang="it-IT" dirty="0">
                <a:solidFill>
                  <a:schemeClr val="tx1"/>
                </a:solidFill>
                <a:latin typeface="Comic Sans MS" panose="030F0702030302020204" pitchFamily="66" charset="0"/>
              </a:rPr>
              <a:t>Unica consolazione: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EC709C73-66D5-482E-B5EA-6493A9B150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52" y="1385848"/>
            <a:ext cx="7501631" cy="42195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8962390-947A-4E3F-B366-CB3AAFB662D2}"/>
              </a:ext>
            </a:extLst>
          </p:cNvPr>
          <p:cNvSpPr txBox="1"/>
          <p:nvPr/>
        </p:nvSpPr>
        <p:spPr>
          <a:xfrm>
            <a:off x="677334" y="6063449"/>
            <a:ext cx="7501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latin typeface="Comic Sans MS" panose="030F0702030302020204" pitchFamily="66" charset="0"/>
              </a:rPr>
              <a:t>il quarto d’ora d’aria concessa in cortile a turni alterni</a:t>
            </a:r>
          </a:p>
        </p:txBody>
      </p:sp>
    </p:spTree>
    <p:extLst>
      <p:ext uri="{BB962C8B-B14F-4D97-AF65-F5344CB8AC3E}">
        <p14:creationId xmlns:p14="http://schemas.microsoft.com/office/powerpoint/2010/main" val="29921767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982C305-1D55-4D2E-811A-1A5A44240FBC}"/>
              </a:ext>
            </a:extLst>
          </p:cNvPr>
          <p:cNvSpPr txBox="1"/>
          <p:nvPr/>
        </p:nvSpPr>
        <p:spPr>
          <a:xfrm>
            <a:off x="807869" y="2432482"/>
            <a:ext cx="968553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latin typeface="Comic Sans MS" panose="030F0702030302020204" pitchFamily="66" charset="0"/>
              </a:rPr>
              <a:t>Tutti noi abbiamo capito le motivazioni del </a:t>
            </a:r>
            <a:r>
              <a:rPr lang="it-IT" sz="4400" dirty="0" err="1">
                <a:latin typeface="Comic Sans MS" panose="030F0702030302020204" pitchFamily="66" charset="0"/>
              </a:rPr>
              <a:t>lockdown</a:t>
            </a:r>
            <a:r>
              <a:rPr lang="it-IT" sz="4400" dirty="0">
                <a:latin typeface="Comic Sans MS" panose="030F0702030302020204" pitchFamily="66" charset="0"/>
              </a:rPr>
              <a:t>, </a:t>
            </a:r>
          </a:p>
          <a:p>
            <a:r>
              <a:rPr lang="it-IT" sz="4400" dirty="0">
                <a:latin typeface="Comic Sans MS" panose="030F0702030302020204" pitchFamily="66" charset="0"/>
              </a:rPr>
              <a:t>ma alcuni di noi non hanno potuto fare visite mediche importanti…</a:t>
            </a:r>
          </a:p>
        </p:txBody>
      </p:sp>
    </p:spTree>
    <p:extLst>
      <p:ext uri="{BB962C8B-B14F-4D97-AF65-F5344CB8AC3E}">
        <p14:creationId xmlns:p14="http://schemas.microsoft.com/office/powerpoint/2010/main" val="256369033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717</TotalTime>
  <Words>436</Words>
  <Application>Microsoft Office PowerPoint</Application>
  <PresentationFormat>Widescreen</PresentationFormat>
  <Paragraphs>72</Paragraphs>
  <Slides>38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43" baseType="lpstr">
      <vt:lpstr>Arial</vt:lpstr>
      <vt:lpstr>Comic Sans MS</vt:lpstr>
      <vt:lpstr>Trebuchet MS</vt:lpstr>
      <vt:lpstr>Wingdings 3</vt:lpstr>
      <vt:lpstr>Sfaccettatura</vt:lpstr>
      <vt:lpstr>LE NOSTRE RIFLESSIONI</vt:lpstr>
      <vt:lpstr> Riguardo al COVID e ai motivi del lockdown siamo stati informati …</vt:lpstr>
      <vt:lpstr>BOMBARDAMENTO INFORMAZIONI!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         Unica consolazione: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Possibili conseguenze positive</vt:lpstr>
      <vt:lpstr>Presentazione standard di PowerPoint</vt:lpstr>
      <vt:lpstr>Presentazione standard di PowerPoint</vt:lpstr>
      <vt:lpstr>Classi prime</vt:lpstr>
      <vt:lpstr>Classi seconde</vt:lpstr>
      <vt:lpstr>Classi terze</vt:lpstr>
      <vt:lpstr>Possibili conseguenze negative</vt:lpstr>
      <vt:lpstr>Presentazione standard di PowerPoint</vt:lpstr>
      <vt:lpstr>Classi prime</vt:lpstr>
      <vt:lpstr>Classi seconde</vt:lpstr>
      <vt:lpstr>Classi terze</vt:lpstr>
      <vt:lpstr>Rendimento scolastico</vt:lpstr>
      <vt:lpstr>Presentazione standard di PowerPoint</vt:lpstr>
      <vt:lpstr>Amicizia e relazioni sociali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Art. 34</vt:lpstr>
      <vt:lpstr>Art. 17</vt:lpstr>
      <vt:lpstr>Art. 24 </vt:lpstr>
      <vt:lpstr>Art. 28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NOSTRE RIFLESSIONI</dc:title>
  <dc:creator>Malaguti Paola</dc:creator>
  <cp:lastModifiedBy>Lupi Camilla</cp:lastModifiedBy>
  <cp:revision>65</cp:revision>
  <dcterms:created xsi:type="dcterms:W3CDTF">2020-11-17T14:40:53Z</dcterms:created>
  <dcterms:modified xsi:type="dcterms:W3CDTF">2021-02-23T08:14:53Z</dcterms:modified>
</cp:coreProperties>
</file>