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84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83" r:id="rId9"/>
    <p:sldId id="261" r:id="rId10"/>
    <p:sldId id="263" r:id="rId11"/>
    <p:sldId id="260" r:id="rId12"/>
    <p:sldId id="262" r:id="rId13"/>
    <p:sldId id="264" r:id="rId14"/>
    <p:sldId id="265" r:id="rId15"/>
    <p:sldId id="266" r:id="rId16"/>
    <p:sldId id="267" r:id="rId17"/>
    <p:sldId id="268" r:id="rId18"/>
    <p:sldId id="269" r:id="rId19"/>
    <p:sldId id="271" r:id="rId20"/>
    <p:sldId id="273" r:id="rId21"/>
    <p:sldId id="274" r:id="rId22"/>
    <p:sldId id="276" r:id="rId23"/>
    <p:sldId id="277" r:id="rId24"/>
    <p:sldId id="284" r:id="rId25"/>
    <p:sldId id="285" r:id="rId26"/>
    <p:sldId id="281" r:id="rId27"/>
    <p:sldId id="286" r:id="rId28"/>
    <p:sldId id="282" r:id="rId29"/>
  </p:sldIdLst>
  <p:sldSz cx="12193588" cy="6858000"/>
  <p:notesSz cx="6858000" cy="9144000"/>
  <p:defaultTextStyle>
    <a:defPPr>
      <a:defRPr lang="en-GB"/>
    </a:defPPr>
    <a:lvl1pPr algn="l" defTabSz="449263" rtl="0" fontAlgn="base" hangingPunct="0">
      <a:lnSpc>
        <a:spcPct val="93000"/>
      </a:lnSpc>
      <a:spcBef>
        <a:spcPts val="25"/>
      </a:spcBef>
      <a:spcAft>
        <a:spcPts val="25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ts val="25"/>
      </a:spcBef>
      <a:spcAft>
        <a:spcPts val="25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ts val="25"/>
      </a:spcBef>
      <a:spcAft>
        <a:spcPts val="25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ts val="25"/>
      </a:spcBef>
      <a:spcAft>
        <a:spcPts val="25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ts val="25"/>
      </a:spcBef>
      <a:spcAft>
        <a:spcPts val="25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393338841111" initials="3" lastIdx="1" clrIdx="0">
    <p:extLst>
      <p:ext uri="{19B8F6BF-5375-455C-9EA6-DF929625EA0E}">
        <p15:presenceInfo xmlns:p15="http://schemas.microsoft.com/office/powerpoint/2012/main" userId="4fe493cd72e0877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62D3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1" autoAdjust="0"/>
    <p:restoredTop sz="94599"/>
  </p:normalViewPr>
  <p:slideViewPr>
    <p:cSldViewPr>
      <p:cViewPr varScale="1">
        <p:scale>
          <a:sx n="80" d="100"/>
          <a:sy n="80" d="100"/>
        </p:scale>
        <p:origin x="562" y="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>
            <a:extLst>
              <a:ext uri="{FF2B5EF4-FFF2-40B4-BE49-F238E27FC236}">
                <a16:creationId xmlns:a16="http://schemas.microsoft.com/office/drawing/2014/main" id="{E230505A-A281-1A19-1587-1E84A26BD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8" name="AutoShape 2">
            <a:extLst>
              <a:ext uri="{FF2B5EF4-FFF2-40B4-BE49-F238E27FC236}">
                <a16:creationId xmlns:a16="http://schemas.microsoft.com/office/drawing/2014/main" id="{D53667F9-A579-C31E-6575-0EE60F0CC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9" name="AutoShape 3">
            <a:extLst>
              <a:ext uri="{FF2B5EF4-FFF2-40B4-BE49-F238E27FC236}">
                <a16:creationId xmlns:a16="http://schemas.microsoft.com/office/drawing/2014/main" id="{E4D1F3D3-2A0E-8E48-5512-E212284AB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1E387C5E-7226-3A09-0997-C7E61EC2455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1525" cy="400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A742F3D3-39E1-D69D-F81F-F859EDE935F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CAAF8D7B-5F42-B56B-BD38-FB9966D48F36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5013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5FE220FE-FDC9-76AD-7867-412A6689FA3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5012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B1C2BA74-CB8C-2F82-E2B5-35702EBCEA6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5013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6867C7A4-64A5-4544-F065-5168D1C1470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327FFC1C-497F-8F4C-A4DA-1FD3D906D8E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7A6DE052-86C1-C1AF-8488-0FB8F400141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FA19E6-C675-964B-AD58-A76F7921D676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32769" name="Text Box 1">
            <a:extLst>
              <a:ext uri="{FF2B5EF4-FFF2-40B4-BE49-F238E27FC236}">
                <a16:creationId xmlns:a16="http://schemas.microsoft.com/office/drawing/2014/main" id="{16890CDF-342D-C919-52D0-EA1203B31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9CE05F3E-A7AC-4A4F-AB55-5FFCEC9755EC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32770" name="Text Box 2">
            <a:extLst>
              <a:ext uri="{FF2B5EF4-FFF2-40B4-BE49-F238E27FC236}">
                <a16:creationId xmlns:a16="http://schemas.microsoft.com/office/drawing/2014/main" id="{7B142D9F-DE0B-2A8A-C26B-F71DEF2FE98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5E89DC84-A555-38F5-BDE0-01973414F0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9767EE7C-9E70-539E-2733-CB2C8443DCD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F1D3A3-0C01-894E-A418-791D545488BA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40961" name="Text Box 1">
            <a:extLst>
              <a:ext uri="{FF2B5EF4-FFF2-40B4-BE49-F238E27FC236}">
                <a16:creationId xmlns:a16="http://schemas.microsoft.com/office/drawing/2014/main" id="{ABECF0C3-C47F-6A92-90CA-E8E01B961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C6E09491-57DA-8944-AE46-E2F87888F7A2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10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40962" name="Text Box 2">
            <a:extLst>
              <a:ext uri="{FF2B5EF4-FFF2-40B4-BE49-F238E27FC236}">
                <a16:creationId xmlns:a16="http://schemas.microsoft.com/office/drawing/2014/main" id="{EC44EBB2-1CE1-8DD6-38A0-A50B2FF586A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3" name="Text Box 3">
            <a:extLst>
              <a:ext uri="{FF2B5EF4-FFF2-40B4-BE49-F238E27FC236}">
                <a16:creationId xmlns:a16="http://schemas.microsoft.com/office/drawing/2014/main" id="{E12E209F-5AAC-2A91-215B-9925A454B18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AAC9814C-22AD-BE35-5730-5E9AD27EBC3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FFA047-B2BC-CA44-85C8-85BD5D677D03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41985" name="Text Box 1">
            <a:extLst>
              <a:ext uri="{FF2B5EF4-FFF2-40B4-BE49-F238E27FC236}">
                <a16:creationId xmlns:a16="http://schemas.microsoft.com/office/drawing/2014/main" id="{A011AF6C-F287-8F80-3D25-505C78E8F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6B825DC4-E4EE-B241-8862-B71ADFFC4714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11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41986" name="Text Box 2">
            <a:extLst>
              <a:ext uri="{FF2B5EF4-FFF2-40B4-BE49-F238E27FC236}">
                <a16:creationId xmlns:a16="http://schemas.microsoft.com/office/drawing/2014/main" id="{3459E9EC-409F-58BB-5F49-477F81FAB3B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3DBBA22E-A5E0-29A0-A1CD-D4C7A166B38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A9B59C89-8505-1A2E-B7DA-6B06CD62AC5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C1067A-FB0E-3943-8603-BE2954393FDA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43009" name="Text Box 1">
            <a:extLst>
              <a:ext uri="{FF2B5EF4-FFF2-40B4-BE49-F238E27FC236}">
                <a16:creationId xmlns:a16="http://schemas.microsoft.com/office/drawing/2014/main" id="{EDE83962-F6E6-7CC9-EBFE-6ECB7DBF0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7EF68136-09AB-734E-A831-DA5CE365CC17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12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43010" name="Text Box 2">
            <a:extLst>
              <a:ext uri="{FF2B5EF4-FFF2-40B4-BE49-F238E27FC236}">
                <a16:creationId xmlns:a16="http://schemas.microsoft.com/office/drawing/2014/main" id="{0B682DD6-39A4-24DF-82B2-3A1D90CA049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1" name="Text Box 3">
            <a:extLst>
              <a:ext uri="{FF2B5EF4-FFF2-40B4-BE49-F238E27FC236}">
                <a16:creationId xmlns:a16="http://schemas.microsoft.com/office/drawing/2014/main" id="{720625A0-8806-EE9F-BE52-AACE8615363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4DE271B1-CE52-39EA-B449-D0743A82144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458DA5-0953-854F-B266-E4D1FEA1D87F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44033" name="Text Box 1">
            <a:extLst>
              <a:ext uri="{FF2B5EF4-FFF2-40B4-BE49-F238E27FC236}">
                <a16:creationId xmlns:a16="http://schemas.microsoft.com/office/drawing/2014/main" id="{E5FB5BA3-8369-9734-9D93-7C0CF1727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D8C58AFB-8C78-6446-9E5A-7E755D187B96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13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44034" name="Text Box 2">
            <a:extLst>
              <a:ext uri="{FF2B5EF4-FFF2-40B4-BE49-F238E27FC236}">
                <a16:creationId xmlns:a16="http://schemas.microsoft.com/office/drawing/2014/main" id="{9894423E-94A3-6E09-9227-C855128554B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7508C460-73F7-B86C-3B6F-4F5FE3787AA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51EED75C-BC42-3B69-4572-D5F5661B5D3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1E73C6-7CE0-804A-B073-336837E01542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45057" name="Text Box 1">
            <a:extLst>
              <a:ext uri="{FF2B5EF4-FFF2-40B4-BE49-F238E27FC236}">
                <a16:creationId xmlns:a16="http://schemas.microsoft.com/office/drawing/2014/main" id="{5201B0F3-63C4-5D97-68F5-57FE500D3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4C1CE8FE-2CA9-414D-AC71-A0F728AB7FE0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14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45058" name="Text Box 2">
            <a:extLst>
              <a:ext uri="{FF2B5EF4-FFF2-40B4-BE49-F238E27FC236}">
                <a16:creationId xmlns:a16="http://schemas.microsoft.com/office/drawing/2014/main" id="{BE1444A7-02C7-3B1B-1528-91788D1E471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9E5AA972-511E-F480-B791-75EFF1C04DE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172E0FFD-E8D0-6896-EB74-7F5839BF30E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6F9A81-7797-E84B-A849-CB2796104A56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46081" name="Text Box 1">
            <a:extLst>
              <a:ext uri="{FF2B5EF4-FFF2-40B4-BE49-F238E27FC236}">
                <a16:creationId xmlns:a16="http://schemas.microsoft.com/office/drawing/2014/main" id="{DDBF6514-991F-4524-1CC6-3558D5BD0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459A72BD-BDB6-F343-AB8A-F695F85450A1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15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46082" name="Text Box 2">
            <a:extLst>
              <a:ext uri="{FF2B5EF4-FFF2-40B4-BE49-F238E27FC236}">
                <a16:creationId xmlns:a16="http://schemas.microsoft.com/office/drawing/2014/main" id="{2DAA421C-2C37-30BA-D7A9-49A0AF36FF0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Text Box 3">
            <a:extLst>
              <a:ext uri="{FF2B5EF4-FFF2-40B4-BE49-F238E27FC236}">
                <a16:creationId xmlns:a16="http://schemas.microsoft.com/office/drawing/2014/main" id="{803FDD57-6EDE-F83A-340E-180625B0D43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7A72BA8A-8854-EF23-BD56-F446082A782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6E687D-ADD1-794F-9CB3-2949A222E1C4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48129" name="Text Box 1">
            <a:extLst>
              <a:ext uri="{FF2B5EF4-FFF2-40B4-BE49-F238E27FC236}">
                <a16:creationId xmlns:a16="http://schemas.microsoft.com/office/drawing/2014/main" id="{0500D35C-E8C5-438C-3039-45BAF4079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FE58E980-BA8E-E54B-B8AE-DD5B5C6E963B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16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48130" name="Text Box 2">
            <a:extLst>
              <a:ext uri="{FF2B5EF4-FFF2-40B4-BE49-F238E27FC236}">
                <a16:creationId xmlns:a16="http://schemas.microsoft.com/office/drawing/2014/main" id="{9BCA7A90-4E8F-7BE7-C6C9-6595F614441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Text Box 3">
            <a:extLst>
              <a:ext uri="{FF2B5EF4-FFF2-40B4-BE49-F238E27FC236}">
                <a16:creationId xmlns:a16="http://schemas.microsoft.com/office/drawing/2014/main" id="{F5E54BB9-B8FD-4A43-4EA0-A99334914AF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4DA79E4F-C83D-7DDE-F33A-4D3E06C294E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897937-1D3B-B545-91EE-AB570AECECDD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50177" name="Text Box 1">
            <a:extLst>
              <a:ext uri="{FF2B5EF4-FFF2-40B4-BE49-F238E27FC236}">
                <a16:creationId xmlns:a16="http://schemas.microsoft.com/office/drawing/2014/main" id="{3600B4A0-1DB5-F41B-4C65-D9FF5FBE3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B58EA8B0-68DF-744A-9E82-6B9116872A20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17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id="{4FADF0D8-8C18-76C3-63B1-6CBBCA316F7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D97F8CEE-BC89-84E8-29AC-74DD2A7B781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8340975D-28FB-FCAF-CCDB-792681D3991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8D6341-7D14-8B49-BFC8-8EABA73A8A7E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51201" name="Text Box 1">
            <a:extLst>
              <a:ext uri="{FF2B5EF4-FFF2-40B4-BE49-F238E27FC236}">
                <a16:creationId xmlns:a16="http://schemas.microsoft.com/office/drawing/2014/main" id="{DF6B6146-46C8-5C4F-060E-0755E4109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9ED73ED8-F1C4-2C4F-B0EB-8C616AFC9564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18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51202" name="Text Box 2">
            <a:extLst>
              <a:ext uri="{FF2B5EF4-FFF2-40B4-BE49-F238E27FC236}">
                <a16:creationId xmlns:a16="http://schemas.microsoft.com/office/drawing/2014/main" id="{94A6194E-07CE-4170-8DA8-A5E267C9A9F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3" name="Text Box 3">
            <a:extLst>
              <a:ext uri="{FF2B5EF4-FFF2-40B4-BE49-F238E27FC236}">
                <a16:creationId xmlns:a16="http://schemas.microsoft.com/office/drawing/2014/main" id="{93BECCD3-2958-4E3E-8C77-B51DC3F9A34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002F218A-23CF-F9FF-A238-908FA92E488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805E8A-EEC7-424D-8D9B-628F8E3D6066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53249" name="Text Box 1">
            <a:extLst>
              <a:ext uri="{FF2B5EF4-FFF2-40B4-BE49-F238E27FC236}">
                <a16:creationId xmlns:a16="http://schemas.microsoft.com/office/drawing/2014/main" id="{95737A48-D451-8A74-1642-2E26A831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8EDECCBA-EE33-B944-AD1C-40A044391889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19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53250" name="Text Box 2">
            <a:extLst>
              <a:ext uri="{FF2B5EF4-FFF2-40B4-BE49-F238E27FC236}">
                <a16:creationId xmlns:a16="http://schemas.microsoft.com/office/drawing/2014/main" id="{2AA31776-A217-FF02-D6BE-C5C8A871086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1" name="Text Box 3">
            <a:extLst>
              <a:ext uri="{FF2B5EF4-FFF2-40B4-BE49-F238E27FC236}">
                <a16:creationId xmlns:a16="http://schemas.microsoft.com/office/drawing/2014/main" id="{C3B6D313-890F-0BD1-B25A-4D654B1D0A4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6E0F2899-83EB-B2B0-92D2-C77E8908A09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B8EE39-6EFC-EF4A-8D93-9F5894D81B8C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33793" name="Text Box 1">
            <a:extLst>
              <a:ext uri="{FF2B5EF4-FFF2-40B4-BE49-F238E27FC236}">
                <a16:creationId xmlns:a16="http://schemas.microsoft.com/office/drawing/2014/main" id="{96D7B77C-C1EF-9F9F-7C62-52F80599704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A6EF7F28-F244-ECC4-0108-5445035A233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FCF8F1A9-AB53-18B0-A127-00A5BE35558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717044-48AF-9143-8BC2-B51250178C05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54273" name="Text Box 1">
            <a:extLst>
              <a:ext uri="{FF2B5EF4-FFF2-40B4-BE49-F238E27FC236}">
                <a16:creationId xmlns:a16="http://schemas.microsoft.com/office/drawing/2014/main" id="{14738B5D-DD8D-A6BB-8BA7-3510A87EC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82070C0B-3686-2D47-A359-4613805E430E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20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6D13586B-EFF8-D1CF-1550-EE6DF85E655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E236F032-1A66-8B7C-3D57-2646E2F54C6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0A546AD6-52F7-D712-EA07-E9DAD6148A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D0F48CE9-B191-5A46-882B-398080B9C58B}" type="slidenum">
              <a:rPr lang="it-IT" altLang="it-IT">
                <a:solidFill>
                  <a:srgbClr val="000000"/>
                </a:solidFill>
                <a:latin typeface="Calibri" panose="020F0502020204030204" pitchFamily="34" charset="0"/>
              </a:rPr>
              <a:pPr>
                <a:buClrTx/>
                <a:buFontTx/>
                <a:buNone/>
              </a:pPr>
              <a:t>21</a:t>
            </a:fld>
            <a:endParaRPr lang="it-IT" altLang="it-IT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7D5CCF39-ECFF-9415-D3B5-2139014C18C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7525DF50-0BD8-C61F-E6AE-82AE635166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6CFFF58F-E1CE-637D-3C2F-C30EA30981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10F3FBC2-06DC-0448-9463-81889BADD9A2}" type="slidenum">
              <a:rPr lang="it-IT" altLang="it-IT">
                <a:solidFill>
                  <a:srgbClr val="000000"/>
                </a:solidFill>
                <a:latin typeface="Calibri" panose="020F0502020204030204" pitchFamily="34" charset="0"/>
              </a:rPr>
              <a:pPr>
                <a:buClrTx/>
                <a:buFontTx/>
                <a:buNone/>
              </a:pPr>
              <a:t>22</a:t>
            </a:fld>
            <a:endParaRPr lang="it-IT" altLang="it-IT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2467" name="Text Box 1">
            <a:extLst>
              <a:ext uri="{FF2B5EF4-FFF2-40B4-BE49-F238E27FC236}">
                <a16:creationId xmlns:a16="http://schemas.microsoft.com/office/drawing/2014/main" id="{357169BE-6E80-441A-9122-C7953C4D990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A2E169AA-99CB-E246-FEC4-9D95E884A52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1E4E0638-9462-F6F0-46CC-A04C050C572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C6A9D3-CDF7-1F43-BE5E-391F1246DACC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58369" name="Text Box 1">
            <a:extLst>
              <a:ext uri="{FF2B5EF4-FFF2-40B4-BE49-F238E27FC236}">
                <a16:creationId xmlns:a16="http://schemas.microsoft.com/office/drawing/2014/main" id="{1E815AB4-84DB-F4A4-0D04-D566D07FC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64B50395-E337-B34B-892F-8C29E79903AF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23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58370" name="Text Box 2">
            <a:extLst>
              <a:ext uri="{FF2B5EF4-FFF2-40B4-BE49-F238E27FC236}">
                <a16:creationId xmlns:a16="http://schemas.microsoft.com/office/drawing/2014/main" id="{0F496065-0406-1072-5FEC-2EE767E65B0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1" name="Text Box 3">
            <a:extLst>
              <a:ext uri="{FF2B5EF4-FFF2-40B4-BE49-F238E27FC236}">
                <a16:creationId xmlns:a16="http://schemas.microsoft.com/office/drawing/2014/main" id="{4437A9B4-8710-4418-FD81-41A15950027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172E0FFD-E8D0-6896-EB74-7F5839BF30E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/>
            </a:pPr>
            <a:fld id="{D56F9A81-7797-E84B-A849-CB2796104A56}" type="slidenum"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ts val="25"/>
                </a:spcBef>
                <a:spcAft>
                  <a:spcPts val="25"/>
                </a:spcAft>
                <a:buClrTx/>
                <a:buSzPct val="100000"/>
                <a:buFontTx/>
                <a:buNone/>
                <a:tabLst>
                  <a:tab pos="0" algn="l"/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  <a:tab pos="3594100" algn="l"/>
                  <a:tab pos="4043363" algn="l"/>
                  <a:tab pos="4492625" algn="l"/>
                  <a:tab pos="4941888" algn="l"/>
                  <a:tab pos="5391150" algn="l"/>
                  <a:tab pos="5840413" algn="l"/>
                  <a:tab pos="6289675" algn="l"/>
                  <a:tab pos="6738938" algn="l"/>
                  <a:tab pos="7188200" algn="l"/>
                  <a:tab pos="7637463" algn="l"/>
                  <a:tab pos="8086725" algn="l"/>
                  <a:tab pos="8535988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/>
              </a:pPr>
              <a:t>24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46081" name="Text Box 1">
            <a:extLst>
              <a:ext uri="{FF2B5EF4-FFF2-40B4-BE49-F238E27FC236}">
                <a16:creationId xmlns:a16="http://schemas.microsoft.com/office/drawing/2014/main" id="{DDBF6514-991F-4524-1CC6-3558D5BD0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ts val="25"/>
              </a:spcBef>
              <a:spcAft>
                <a:spcPts val="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/>
            </a:pPr>
            <a:fld id="{459A72BD-BDB6-F343-AB8A-F695F85450A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25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8985250" algn="l"/>
                  <a:tab pos="9434513" algn="l"/>
                  <a:tab pos="9883775" algn="l"/>
                  <a:tab pos="10333038" algn="l"/>
                  <a:tab pos="10782300" algn="l"/>
                </a:tabLst>
                <a:defRPr/>
              </a:pPr>
              <a:t>24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6082" name="Text Box 2">
            <a:extLst>
              <a:ext uri="{FF2B5EF4-FFF2-40B4-BE49-F238E27FC236}">
                <a16:creationId xmlns:a16="http://schemas.microsoft.com/office/drawing/2014/main" id="{2DAA421C-2C37-30BA-D7A9-49A0AF36FF0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Text Box 3">
            <a:extLst>
              <a:ext uri="{FF2B5EF4-FFF2-40B4-BE49-F238E27FC236}">
                <a16:creationId xmlns:a16="http://schemas.microsoft.com/office/drawing/2014/main" id="{803FDD57-6EDE-F83A-340E-180625B0D43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DF845B57-4822-1605-6E92-C7E588B0E7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D0B9A1-51CB-C447-9806-0EB3E6405B11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59393" name="Text Box 1">
            <a:extLst>
              <a:ext uri="{FF2B5EF4-FFF2-40B4-BE49-F238E27FC236}">
                <a16:creationId xmlns:a16="http://schemas.microsoft.com/office/drawing/2014/main" id="{5DCDC856-71E3-392A-6EC2-2EB3190DA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2DA960D7-B53C-FC43-9C80-CDF7EB6961C8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25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59394" name="Text Box 2">
            <a:extLst>
              <a:ext uri="{FF2B5EF4-FFF2-40B4-BE49-F238E27FC236}">
                <a16:creationId xmlns:a16="http://schemas.microsoft.com/office/drawing/2014/main" id="{330EE068-D86E-B889-1E60-DF13FB38FB1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Text Box 3">
            <a:extLst>
              <a:ext uri="{FF2B5EF4-FFF2-40B4-BE49-F238E27FC236}">
                <a16:creationId xmlns:a16="http://schemas.microsoft.com/office/drawing/2014/main" id="{1279ED4E-7459-0FE8-9CBC-333FFF63D3B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D4A9687A-0EAB-4D03-A03E-17BD856E1D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2AB023-7B3D-B54D-B014-6C01139A889B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34817" name="Text Box 1">
            <a:extLst>
              <a:ext uri="{FF2B5EF4-FFF2-40B4-BE49-F238E27FC236}">
                <a16:creationId xmlns:a16="http://schemas.microsoft.com/office/drawing/2014/main" id="{94BC98C7-E952-5A41-2589-1D23F086B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7E3B1DC9-59F4-7D4F-AA34-EC0FAF243799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3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74926ECE-1DD6-F843-EE18-7CB1F4F4460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BE32336E-FC2E-CEBD-68B7-05FA750407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1B179C1F-7E45-6732-149A-62FE917E156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70778A-81DE-1146-AE3F-F0308982A83B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35841" name="Text Box 1">
            <a:extLst>
              <a:ext uri="{FF2B5EF4-FFF2-40B4-BE49-F238E27FC236}">
                <a16:creationId xmlns:a16="http://schemas.microsoft.com/office/drawing/2014/main" id="{EB2E6371-32F3-C8FB-AD26-53441B14A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B7D2E8AB-2E69-E844-9E60-0620269A7840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4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05D11CE8-6477-E966-7735-D5F2F0D3367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3" name="Text Box 3">
            <a:extLst>
              <a:ext uri="{FF2B5EF4-FFF2-40B4-BE49-F238E27FC236}">
                <a16:creationId xmlns:a16="http://schemas.microsoft.com/office/drawing/2014/main" id="{6EF10611-3DF6-E2B1-CC79-86EDCF1E797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EC0EFB6B-DD2F-5D9A-11C3-5D1AFD2338A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fld id="{F21F8932-DE81-7D4D-8C25-B82C47AA01B8}" type="slidenum">
              <a:rPr lang="it-IT" altLang="it-IT">
                <a:solidFill>
                  <a:srgbClr val="000000"/>
                </a:solidFill>
                <a:latin typeface="Calibri" panose="020F0502020204030204" pitchFamily="34" charset="0"/>
              </a:rPr>
              <a:pPr>
                <a:buClrTx/>
                <a:buFontTx/>
                <a:buNone/>
              </a:pPr>
              <a:t>5</a:t>
            </a:fld>
            <a:endParaRPr lang="it-IT" altLang="it-IT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2227" name="Text Box 1">
            <a:extLst>
              <a:ext uri="{FF2B5EF4-FFF2-40B4-BE49-F238E27FC236}">
                <a16:creationId xmlns:a16="http://schemas.microsoft.com/office/drawing/2014/main" id="{3459DEC4-4834-11A9-4169-44601A36CF3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1FF83CD5-8FA0-93EA-6CD8-8353D8831B6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42094CE9-407C-60DE-6BD7-697326126CD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8D0BCD-DB7F-9943-BB96-7F9DCB55B43B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37889" name="Text Box 1">
            <a:extLst>
              <a:ext uri="{FF2B5EF4-FFF2-40B4-BE49-F238E27FC236}">
                <a16:creationId xmlns:a16="http://schemas.microsoft.com/office/drawing/2014/main" id="{273E91FC-8C48-EB16-7C14-C93A832DB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6788F16A-8276-D349-8DCF-0639BA3397C7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6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E36E2A37-5A5C-9949-857E-C68A135C8AE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740A6DEB-ADF5-00CC-1CDC-73436284842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87F16585-7BEB-7629-ABF0-04F1F73A090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E1DE56-D78A-954F-AF0A-F50FA6EEAFAD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E1ECEA80-4C98-E66A-8428-51FB000E4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B75A503A-DA87-E245-9685-1C39FEF63589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7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D5418632-CFD5-E799-86FB-707B3699904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25819BBB-3759-ABBE-2671-9F077C842C9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170481EA-BD4C-5F98-58BE-72C873B9F2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6E2126-EAA2-A34F-8F28-DF8CD219CA4B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36865" name="Text Box 1">
            <a:extLst>
              <a:ext uri="{FF2B5EF4-FFF2-40B4-BE49-F238E27FC236}">
                <a16:creationId xmlns:a16="http://schemas.microsoft.com/office/drawing/2014/main" id="{E51A31B2-5C1C-B574-786D-1DE2A9730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1211D615-27EE-6A4F-B5E4-8FEE2DB9A759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8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6A86763B-F66E-3DDD-8372-8404DF9709B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32DED382-461E-8694-544D-23BE942ACC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55EDC313-2D9B-0AB2-E551-9DFF08709B2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0F8D6A-D638-2D43-9A72-403C7EFC2669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38913" name="Text Box 1">
            <a:extLst>
              <a:ext uri="{FF2B5EF4-FFF2-40B4-BE49-F238E27FC236}">
                <a16:creationId xmlns:a16="http://schemas.microsoft.com/office/drawing/2014/main" id="{C835B30A-3B22-359F-8709-8BC55F94D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fld id="{69032EAB-1E62-2C42-8A2E-820F68273F3E}" type="slidenum">
              <a:rPr lang="it-IT" altLang="it-IT" sz="1200">
                <a:latin typeface="Calibri" panose="020F0502020204030204" pitchFamily="34" charset="0"/>
              </a:rPr>
              <a:pPr algn="r" hangingPunct="1">
                <a:lnSpc>
                  <a:spcPct val="100000"/>
                </a:lnSpc>
                <a:buClrTx/>
                <a:buFontTx/>
                <a:buNone/>
              </a:pPr>
              <a:t>9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38914" name="Text Box 2">
            <a:extLst>
              <a:ext uri="{FF2B5EF4-FFF2-40B4-BE49-F238E27FC236}">
                <a16:creationId xmlns:a16="http://schemas.microsoft.com/office/drawing/2014/main" id="{B8FBD8AF-0393-7F55-1858-E0431FC8CCB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5" name="Text Box 3">
            <a:extLst>
              <a:ext uri="{FF2B5EF4-FFF2-40B4-BE49-F238E27FC236}">
                <a16:creationId xmlns:a16="http://schemas.microsoft.com/office/drawing/2014/main" id="{C60D9A75-57F7-A80D-F0A5-2D56D17550B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11C314-B2CA-F1E1-0CBA-DA1D62E25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6D693A-7656-1AC8-1EA9-FB31ACAFE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D7E4DE3-A5C3-BF3E-8279-AD888D26FF1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7BD58B6-B4ED-414F-81DD-BB1A2912146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119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F5413A-003A-2017-039E-8CA66C44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F3B8834-8EF4-8D65-453B-19D382EB2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7D19B5-E1FD-BB27-4398-4CAA1D307F4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FF97AE9-94CA-9647-B094-7453AD3921E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015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6493F39-626F-E4EE-542C-BD2BD719AE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4438" y="273050"/>
            <a:ext cx="2741612" cy="530225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BCD9B00-608B-7C7F-FAF1-20709CE04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2438" cy="53022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26A653-923A-0CBC-DE91-A918E7117D1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28515E5-A509-A64F-94D7-88CBD400B27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8162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CB99EE-0E53-443F-308E-BC713AC71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7F8A96-1A90-3B86-8E34-2085F4DEA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0DAFC3-4D58-8334-3D26-B96D3295652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F38AD24-2A94-FF48-BFD0-BAA5D56BE1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6880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8D7241-F09F-A424-E941-94BD834DD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3E09D0-D3C2-0035-0652-274C2BAB5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D678C2-903B-936D-6D5E-F0ABC299B57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20A873B-3553-1E41-A37B-E5BA3AFE06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6695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38F5DB-E81C-FB46-BF7D-43EE1C3BB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B973A86-246A-95FB-E713-4E0DA5040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0532BFC-432F-C3F5-5AC5-2C9D1D1DE8C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4680CE7-951D-9546-A9A3-AB6257222EA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0276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22B49A-7DBC-C091-98A2-7B326755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31106-E2EE-E68A-F349-713736056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7025" cy="39703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D4B5E1-5D51-6B89-7192-E275148D4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025" y="1604963"/>
            <a:ext cx="5407025" cy="39703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13EF95C-BB1C-CE69-2C84-67E2DA38B96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F4DFE18-A189-974C-8E09-E55A479E3EC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5993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9BF3E5-B46C-EBA9-C15E-C8A63CA6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1809BB9-6855-4874-F49C-228423394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93682F-8FA5-7468-9CD5-638BB6316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6816284-91A8-0EC5-1FAE-9F3C2D962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80719DE-019D-ED6D-82E1-A6BF01B98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0113490-BB81-F04C-956F-D6FBAD9A6E0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99F7704-FD88-E749-9C20-BCA72ADDE8D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9076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CAF65F-F583-12EA-BAC9-7198D20F0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E436A71-6B09-8CCD-F1F6-E9B6A401C8F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AC86A3E-210E-154E-9F16-92C79867752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15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42912F5-3EC6-75E6-ACF5-F5CE63D51BD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FDA515-ED4F-6F47-9421-4AFB51D7F58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7714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637A2C-E69C-DFAE-852E-3004BF7A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A6BB8F-53D4-9F9D-CCB9-9066F3A2F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8FED4F9-DE97-AF60-F202-70A35C44E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B7A5BE-B03F-6672-2073-A31C4392D01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8CF41B-CD29-C04C-90A8-49230225454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1109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6ABCF4-6FCD-F526-861D-6FFD8B14E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7CFEAA-F6EC-BFC5-E787-F5ACEAB36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8E17AC-2E8A-A706-900B-00A431C6CC6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4E0272D-DEB5-6142-ACA4-68F73F541D6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09189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0F588E-4BE9-0C76-898F-48316D28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6000704-8FC2-F82B-C0B5-8DA3596B33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198F072-AA30-B62D-0819-5264B07BC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A3D448D-EC50-3E87-30B7-F35C461C745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B7F7E92-AD77-D04F-8CAC-456D5595ABE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5653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8503F1-570B-F379-DE9C-41C3C2DA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9D47D5-AA2A-F3C2-EEFC-FC5D80AAA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10A7C5-C9A1-563A-3BB3-07383556B7C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A0F79F5-D533-8E4A-A415-5B271C16D95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7361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8B59469-E3BF-28CF-31AD-1A30EAEF43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4438" y="273050"/>
            <a:ext cx="2741612" cy="530225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4230CDA-5E3F-4287-7B82-A83A5F029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2438" cy="53022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90F33E-C7E1-324E-1A8A-2D227492077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2D9EFEA-2EEC-B64E-9561-12353657548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72771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A93B3C-DA59-27B4-171D-7931430A3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9C0FCDA-57EA-0F4D-5CB9-79CD9B8A9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15A93F-F4DF-621A-DCD8-89CDD5C64C6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8B335EA-C658-2C71-21AE-BD02C9D3026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594FCA2-27FD-A648-9D62-2212BACE6B5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5026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538F03-980E-64DE-DD69-3C204813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1071E9-726E-881E-AD05-0B47636AA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3C75E4-C386-BD40-D8B0-9E188D62D02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67A77A-58E4-F209-6864-93F78EFCCBE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BEC959A-1B60-3B47-BF6E-49EE35CD309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4056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747AD1-237C-C6EB-7FD5-457EF85A3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80CF16E-FF5E-874D-31AA-9ED341C4E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CC654D-3127-51B9-B4B3-A601D6C8AFF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F2DCD8-717B-A1AA-CDD7-3455762F585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7A4BCB9-F10D-294F-8660-90C32F85494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9910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FF20FF-0552-F9B7-79B4-9ED74BB8C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D61EE3-851B-8AE4-8F5B-7D2F96169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35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A1F36FF-1008-FDB5-8E1A-5131D3E29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08612" cy="39735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18D832-743D-0622-9D1C-20257EAEE14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56E898-5C3F-0884-D5B8-A4F359D0845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6F2B1BD-4A79-644F-BA1D-1B8759687C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6188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BD4A34-8C77-FDCB-94AC-B6B4DE74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D1F94C-1BEC-22ED-A477-91A2BB9D3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EC15A1-7DD6-4E32-6792-CE8F936CA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FD1DD17-A4E8-52A6-1D99-8FA19EF67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18B67C0-1E2F-70B7-7009-97E34E65E8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AF98A90-8CA4-ED1B-EED8-DDC900925E5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F1E5DE6D-EE9C-C695-3633-F35F9B0520D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5C40F4B-3003-064C-90DF-474E8FD2BC1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3818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1A75E0-A727-EA82-C8F1-DB2D67453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EDBAA14-879C-453E-E8F0-17A476816B6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52777C-C6DB-A2E6-0100-4044BF3C6BD9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0AB8050-B46E-D046-A1E2-56CD007EB41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5327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9B4F150-A724-23EA-4526-AA8B73AE530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6C1327C-169B-4DB9-819C-F8384F508D3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E385B7F-9B0D-E942-BF9D-F073E53C9F5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855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714F83-4B4E-209A-2683-A767EE371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3EAB14-8B20-2CB5-FBD9-97C1597D5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CF9C622-1EB1-B12D-1511-3B01A0F2412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A816481-9C7C-714F-8F5A-AAF8C2C05C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4977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906253-E38D-947A-D596-AC21E5E2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51978C-6964-AC24-5246-C3ACF8294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DE368D-B492-DAB0-F602-2ED197564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A170F0-B438-F278-EA34-EDAB8D08FBD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3A4AA8-4810-D3DF-59FD-F4026DD7DAA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D4679F9-0494-0F45-8FB3-94D3A14653B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8968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052655-1B18-ACD5-F020-5AC4D818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8DC9AE0-72F0-23A7-EBF6-9A12053B3F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5F58AEE-A9F4-74EC-123D-450904A6E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44DCBA-8B80-2BBB-302B-BB6512189BA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C3F3C7-1511-A674-3A5F-8D23187B303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A3B931A-B9FB-2D4C-B0D4-F539929840A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7747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10E701-01C1-1798-C8BF-65E92458F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B7569D3-EABD-F18B-6989-70C3EC599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47594C-80ED-1838-549C-8F2E5AD4189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8EA019-CAD9-3780-FB85-144DABD6658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7146971-0483-5A47-91CA-C2B24D3B997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0341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8D0E80C-1408-CFC2-7047-A125B902AB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7613" y="273050"/>
            <a:ext cx="2741612" cy="53054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F30E4F0-A8BB-51A8-2CE7-28BA6664F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5613" cy="53054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ABFBE8-784D-2F36-6DCD-A071715822F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87E90A3-4302-83BF-17C9-6D91665B8D6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FB7627D-ACA0-8748-B18A-09D8C51A36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0302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CB99EE-0E53-443F-308E-BC713AC71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5588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7F8A96-1A90-3B86-8E34-2085F4DEA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0DAFC3-4D58-8334-3D26-B96D3295652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F38AD24-2A94-FF48-BFD0-BAA5D56BE1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3435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8D7241-F09F-A424-E941-94BD834DD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3E09D0-D3C2-0035-0652-274C2BAB5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D678C2-903B-936D-6D5E-F0ABC299B57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20A873B-3553-1E41-A37B-E5BA3AFE06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8361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38F5DB-E81C-FB46-BF7D-43EE1C3BB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7188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B973A86-246A-95FB-E713-4E0DA5040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54" indent="0">
              <a:buNone/>
              <a:defRPr sz="2000"/>
            </a:lvl2pPr>
            <a:lvl3pPr marL="914309" indent="0">
              <a:buNone/>
              <a:defRPr sz="1800"/>
            </a:lvl3pPr>
            <a:lvl4pPr marL="1371463" indent="0">
              <a:buNone/>
              <a:defRPr sz="1600"/>
            </a:lvl4pPr>
            <a:lvl5pPr marL="1828617" indent="0">
              <a:buNone/>
              <a:defRPr sz="1600"/>
            </a:lvl5pPr>
            <a:lvl6pPr marL="2285771" indent="0">
              <a:buNone/>
              <a:defRPr sz="1600"/>
            </a:lvl6pPr>
            <a:lvl7pPr marL="2742926" indent="0">
              <a:buNone/>
              <a:defRPr sz="1600"/>
            </a:lvl7pPr>
            <a:lvl8pPr marL="3200080" indent="0">
              <a:buNone/>
              <a:defRPr sz="1600"/>
            </a:lvl8pPr>
            <a:lvl9pPr marL="3657234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0532BFC-432F-C3F5-5AC5-2C9D1D1DE8C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4680CE7-951D-9546-A9A3-AB6257222EA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3718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22B49A-7DBC-C091-98A2-7B326755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31106-E2EE-E68A-F349-713736056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1" y="1604965"/>
            <a:ext cx="5407025" cy="39703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D4B5E1-5D51-6B89-7192-E275148D4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026" y="1604965"/>
            <a:ext cx="5407025" cy="39703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13EF95C-BB1C-CE69-2C84-67E2DA38B96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F4DFE18-A189-974C-8E09-E55A479E3EC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2188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9BF3E5-B46C-EBA9-C15E-C8A63CA6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7187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1809BB9-6855-4874-F49C-228423394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93682F-8FA5-7468-9CD5-638BB6316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6816284-91A8-0EC5-1FAE-9F3C2D962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80719DE-019D-ED6D-82E1-A6BF01B98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0113490-BB81-F04C-956F-D6FBAD9A6E0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99F7704-FD88-E749-9C20-BCA72ADDE8D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8907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CAF65F-F583-12EA-BAC9-7198D20F0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E436A71-6B09-8CCD-F1F6-E9B6A401C8F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AC86A3E-210E-154E-9F16-92C79867752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8237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8EA76-7F88-A440-D32E-5009F9EE1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7F53C7-7525-AD13-7AD6-8C729221A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7025" cy="39703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3503F32-9993-FA28-5718-8D4FF90D8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9025" y="1604963"/>
            <a:ext cx="5407025" cy="39703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C15717-EC67-CAB1-918F-7F3C4911CD3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BD02CCC-F937-094F-9D16-04151AC7CFA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305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42912F5-3EC6-75E6-ACF5-F5CE63D51BD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FDA515-ED4F-6F47-9421-4AFB51D7F58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4106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637A2C-E69C-DFAE-852E-3004BF7A1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A6BB8F-53D4-9F9D-CCB9-9066F3A2F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7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8FED4F9-DE97-AF60-F202-70A35C44E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B7A5BE-B03F-6672-2073-A31C4392D01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8CF41B-CD29-C04C-90A8-49230225454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77630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0F588E-4BE9-0C76-898F-48316D28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6000704-8FC2-F82B-C0B5-8DA3596B33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7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198F072-AA30-B62D-0819-5264B07BC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A3D448D-EC50-3E87-30B7-F35C461C745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B7F7E92-AD77-D04F-8CAC-456D5595ABE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8589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8503F1-570B-F379-DE9C-41C3C2DA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9D47D5-AA2A-F3C2-EEFC-FC5D80AAA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10A7C5-C9A1-563A-3BB3-07383556B7C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A0F79F5-D533-8E4A-A415-5B271C16D95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20545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8B59469-E3BF-28CF-31AD-1A30EAEF43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4438" y="273050"/>
            <a:ext cx="2741612" cy="530225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4230CDA-5E3F-4287-7B82-A83A5F029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2438" cy="53022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90F33E-C7E1-324E-1A8A-2D227492077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2D9EFEA-2EEC-B64E-9561-12353657548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8412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791D22-466A-AE5A-D04B-97BF1BB6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05F8B1-8CFC-9071-3594-EE735E316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DD2349-79BD-1DC2-B7B6-4CBC0B511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DCE5A9E-5079-86C3-3E9F-C0D23263E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BEB8360-C269-A207-A024-13FE1E086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EE40CA-D394-101C-D5C7-78FFC8E99B2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B525A72-DFEC-5D44-82B3-7D3572F2A65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644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3C6B84-ADA0-45B8-DE4D-4079E32A7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357B085-EE1C-8D26-1D3D-313B8207570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76C697D-75C9-8F47-8ADB-C257AF914E9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4772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D382DF9-81E0-8278-DECC-722A316E76B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0467B7-D6A1-4D40-B046-FF64DB0D0B1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4113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42FCD6-2CAE-D07B-B0AE-C738A6C7A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6C8BA5-C3B5-FB1B-0ED4-B584E6DCB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BE35C4A-B311-B02F-FC77-EBEB3D4BC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816C82-16F8-4DAE-7DB7-5B3F33D18BB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1D4AB1C-105F-BF42-A5E7-DA096BFF227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3596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3CA6CE-EB6E-E45C-3FE4-5B6D7C494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9FE1640-A5F1-55A9-432A-C58200C027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E793CCA-98BF-9D4B-39E0-CEF7D62F7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71812B7-3344-981C-2AA6-8A2F8F8A9E3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FD03EAB-FDF0-254D-957F-D7A20A2ABC2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615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9CAB75CE-89DE-409C-8889-12981B9B9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235700"/>
            <a:ext cx="59007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6" name="Text Box 2">
            <a:extLst>
              <a:ext uri="{FF2B5EF4-FFF2-40B4-BE49-F238E27FC236}">
                <a16:creationId xmlns:a16="http://schemas.microsoft.com/office/drawing/2014/main" id="{F53DF1F2-6A59-C6BB-9495-4A3896D9F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1613" y="6238875"/>
            <a:ext cx="2752725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6A8BC0-C8CA-B57B-AF15-714DD267DAD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0812463" y="6272213"/>
            <a:ext cx="250825" cy="250825"/>
          </a:xfrm>
          <a:prstGeom prst="rect">
            <a:avLst/>
          </a:prstGeom>
          <a:solidFill>
            <a:srgbClr val="1D1D1D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360" tIns="46800" rIns="18360" bIns="46800" numCol="1" anchor="ctr" anchorCtr="0" compatLnSpc="1">
            <a:prstTxWarp prst="textNoShape">
              <a:avLst/>
            </a:prstTxWarp>
          </a:bodyPr>
          <a:lstStyle>
            <a:lvl1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100">
                <a:solidFill>
                  <a:srgbClr val="FFFFFF"/>
                </a:solidFill>
                <a:latin typeface="+mn-lt"/>
              </a:defRPr>
            </a:lvl1pPr>
          </a:lstStyle>
          <a:p>
            <a:fld id="{A5991B0E-5AA5-1940-BA0C-6518F30F1395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4B31543-47AD-AB80-8A26-5BD10E0D6E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645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Fai clic per modificare il formato del testo del titolo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55BFAAA-2247-8458-E11B-9F35224E0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66450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Fai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30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2pPr>
      <a:lvl3pPr marL="11430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3pPr>
      <a:lvl4pPr marL="16002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4pPr>
      <a:lvl5pPr marL="20574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5pPr>
      <a:lvl6pPr marL="25146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6pPr>
      <a:lvl7pPr marL="29718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7pPr>
      <a:lvl8pPr marL="34290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8pPr>
      <a:lvl9pPr marL="38862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50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63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7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600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313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6C001986-BF68-381F-22F5-2D4D30F13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235700"/>
            <a:ext cx="59007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Text Box 2">
            <a:extLst>
              <a:ext uri="{FF2B5EF4-FFF2-40B4-BE49-F238E27FC236}">
                <a16:creationId xmlns:a16="http://schemas.microsoft.com/office/drawing/2014/main" id="{1CD85E82-BEC5-812C-C7B1-009D545F4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1613" y="6238875"/>
            <a:ext cx="2752725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58D1201-7DBA-9B0A-5CE2-87C6448642D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0812463" y="6272213"/>
            <a:ext cx="250825" cy="250825"/>
          </a:xfrm>
          <a:prstGeom prst="rect">
            <a:avLst/>
          </a:prstGeom>
          <a:solidFill>
            <a:srgbClr val="1D1D1D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360" tIns="46800" rIns="18360" bIns="46800" numCol="1" anchor="ctr" anchorCtr="0" compatLnSpc="1">
            <a:prstTxWarp prst="textNoShape">
              <a:avLst/>
            </a:prstTxWarp>
          </a:bodyPr>
          <a:lstStyle>
            <a:lvl1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100">
                <a:solidFill>
                  <a:srgbClr val="FFFFFF"/>
                </a:solidFill>
                <a:latin typeface="+mn-lt"/>
              </a:defRPr>
            </a:lvl1pPr>
          </a:lstStyle>
          <a:p>
            <a:fld id="{5E67A07F-78FF-E44D-B78A-B1D0F1E3FF8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4EA810E-D335-113E-CC59-D86362793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645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Fai clic per modificare il formato del testo del titolo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34E5514C-5A4A-DB23-EA21-FC3BCE585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66450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Fai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2pPr>
      <a:lvl3pPr marL="11430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3pPr>
      <a:lvl4pPr marL="16002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4pPr>
      <a:lvl5pPr marL="20574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5pPr>
      <a:lvl6pPr marL="25146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6pPr>
      <a:lvl7pPr marL="29718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7pPr>
      <a:lvl8pPr marL="34290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8pPr>
      <a:lvl9pPr marL="38862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50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63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7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600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313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EDF8FB16-6F06-97DF-F7B1-6403F998E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235700"/>
            <a:ext cx="59007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354C58C7-460F-269F-3A0A-1023D0D700D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7821613" y="6238875"/>
            <a:ext cx="2749550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Tx/>
              <a:buFontTx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3721311-204C-AD4B-46BF-2046857172E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0812463" y="6272213"/>
            <a:ext cx="254000" cy="254000"/>
          </a:xfrm>
          <a:prstGeom prst="rect">
            <a:avLst/>
          </a:prstGeom>
          <a:solidFill>
            <a:srgbClr val="1D1D1D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360" tIns="46800" rIns="18360" bIns="46800" numCol="1" anchor="ctr" anchorCtr="0" compatLnSpc="1">
            <a:prstTxWarp prst="textNoShape">
              <a:avLst/>
            </a:prstTxWarp>
          </a:bodyPr>
          <a:lstStyle>
            <a:lvl1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4513" algn="l"/>
                <a:tab pos="9883775" algn="l"/>
                <a:tab pos="10333038" algn="l"/>
                <a:tab pos="10782300" algn="l"/>
              </a:tabLst>
              <a:defRPr sz="1100">
                <a:solidFill>
                  <a:srgbClr val="FFFFFF"/>
                </a:solidFill>
                <a:latin typeface="+mn-lt"/>
              </a:defRPr>
            </a:lvl1pPr>
          </a:lstStyle>
          <a:p>
            <a:fld id="{DA140C99-3026-3C42-94E1-1BFA53203967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C9D53D08-A2A9-F6F4-E7B1-2BA405446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9625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Fai clic per modificare il formato del testo del titolo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488F5622-EF4B-2CDC-2698-960F8F0462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69625" cy="397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Fai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2pPr>
      <a:lvl3pPr marL="11430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3pPr>
      <a:lvl4pPr marL="16002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4pPr>
      <a:lvl5pPr marL="20574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5pPr>
      <a:lvl6pPr marL="25146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6pPr>
      <a:lvl7pPr marL="29718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7pPr>
      <a:lvl8pPr marL="34290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8pPr>
      <a:lvl9pPr marL="3886200" indent="-228600" algn="l" defTabSz="449263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38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50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7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88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300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6C001986-BF68-381F-22F5-2D4D30F13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235702"/>
            <a:ext cx="59007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2050" name="Text Box 2">
            <a:extLst>
              <a:ext uri="{FF2B5EF4-FFF2-40B4-BE49-F238E27FC236}">
                <a16:creationId xmlns:a16="http://schemas.microsoft.com/office/drawing/2014/main" id="{1CD85E82-BEC5-812C-C7B1-009D545F4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1614" y="6238877"/>
            <a:ext cx="2752725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58D1201-7DBA-9B0A-5CE2-87C6448642D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0812464" y="6272215"/>
            <a:ext cx="250825" cy="250825"/>
          </a:xfrm>
          <a:prstGeom prst="rect">
            <a:avLst/>
          </a:prstGeom>
          <a:solidFill>
            <a:srgbClr val="1D1D1D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360" tIns="46800" rIns="18360" bIns="46800" numCol="1" anchor="ctr" anchorCtr="0" compatLnSpc="1">
            <a:prstTxWarp prst="textNoShape">
              <a:avLst/>
            </a:prstTxWarp>
          </a:bodyPr>
          <a:lstStyle>
            <a:lvl1pPr algn="ct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9218" algn="l"/>
                <a:tab pos="898435" algn="l"/>
                <a:tab pos="1347653" algn="l"/>
                <a:tab pos="1796870" algn="l"/>
                <a:tab pos="2246088" algn="l"/>
                <a:tab pos="2695305" algn="l"/>
                <a:tab pos="3144524" algn="l"/>
                <a:tab pos="3593741" algn="l"/>
                <a:tab pos="4042959" algn="l"/>
                <a:tab pos="4492176" algn="l"/>
                <a:tab pos="4941394" algn="l"/>
                <a:tab pos="5390611" algn="l"/>
                <a:tab pos="5839829" algn="l"/>
                <a:tab pos="6289046" algn="l"/>
                <a:tab pos="6738264" algn="l"/>
                <a:tab pos="7187481" algn="l"/>
                <a:tab pos="7636699" algn="l"/>
                <a:tab pos="8085916" algn="l"/>
                <a:tab pos="8535134" algn="l"/>
                <a:tab pos="8984351" algn="l"/>
                <a:tab pos="9433570" algn="l"/>
                <a:tab pos="9882787" algn="l"/>
                <a:tab pos="10332005" algn="l"/>
                <a:tab pos="10781222" algn="l"/>
              </a:tabLst>
              <a:defRPr sz="1100">
                <a:solidFill>
                  <a:srgbClr val="FFFFFF"/>
                </a:solidFill>
                <a:latin typeface="+mn-lt"/>
              </a:defRPr>
            </a:lvl1pPr>
          </a:lstStyle>
          <a:p>
            <a:fld id="{5E67A07F-78FF-E44D-B78A-B1D0F1E3FF8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4EA810E-D335-113E-CC59-D86362793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645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Fai clic per modificare il formato del testo del titolo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34E5514C-5A4A-DB23-EA21-FC3BCE585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5"/>
            <a:ext cx="10966450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Fai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195737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49218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876" indent="-285721" algn="l" defTabSz="449218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2pPr>
      <a:lvl3pPr marL="1142886" indent="-228577" algn="l" defTabSz="449218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3pPr>
      <a:lvl4pPr marL="1600040" indent="-228577" algn="l" defTabSz="449218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4pPr>
      <a:lvl5pPr marL="2057194" indent="-228577" algn="l" defTabSz="449218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5pPr>
      <a:lvl6pPr marL="2514349" indent="-228577" algn="l" defTabSz="449218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6pPr>
      <a:lvl7pPr marL="2971503" indent="-228577" algn="l" defTabSz="449218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7pPr>
      <a:lvl8pPr marL="3428657" indent="-228577" algn="l" defTabSz="449218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8pPr>
      <a:lvl9pPr marL="3885811" indent="-228577" algn="l" defTabSz="449218" rtl="0" fontAlgn="base" hangingPunct="0">
        <a:lnSpc>
          <a:spcPct val="9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latin typeface="Gill Sans MT" panose="020B0502020104020203" pitchFamily="34" charset="77"/>
          <a:ea typeface="Microsoft YaHei" panose="020B0503020204020204" pitchFamily="34" charset="-122"/>
        </a:defRPr>
      </a:lvl9pPr>
    </p:titleStyle>
    <p:bodyStyle>
      <a:lvl1pPr marL="342866" indent="-342866" algn="l" defTabSz="449218" rtl="0" fontAlgn="base" hangingPunct="0">
        <a:lnSpc>
          <a:spcPct val="93000"/>
        </a:lnSpc>
        <a:spcBef>
          <a:spcPts val="1450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742876" indent="-285721" algn="l" defTabSz="449218" rtl="0" fontAlgn="base" hangingPunct="0">
        <a:lnSpc>
          <a:spcPct val="93000"/>
        </a:lnSpc>
        <a:spcBef>
          <a:spcPts val="1163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2886" indent="-228577" algn="l" defTabSz="449218" rtl="0" fontAlgn="base" hangingPunct="0">
        <a:lnSpc>
          <a:spcPct val="93000"/>
        </a:lnSpc>
        <a:spcBef>
          <a:spcPts val="87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040" indent="-228577" algn="l" defTabSz="449218" rtl="0" fontAlgn="base" hangingPunct="0">
        <a:lnSpc>
          <a:spcPct val="93000"/>
        </a:lnSpc>
        <a:spcBef>
          <a:spcPts val="600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57194" indent="-228577" algn="l" defTabSz="449218" rtl="0" fontAlgn="base" hangingPunct="0">
        <a:lnSpc>
          <a:spcPct val="93000"/>
        </a:lnSpc>
        <a:spcBef>
          <a:spcPts val="313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2273A5F5-81DF-A9D7-0D07-EF33FA7C32C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31150" y="0"/>
            <a:ext cx="426085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086EC58-525D-8517-54CD-E9DA8FBCF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b="5727"/>
          <a:stretch>
            <a:fillRect/>
          </a:stretch>
        </p:blipFill>
        <p:spPr bwMode="auto">
          <a:xfrm>
            <a:off x="8270875" y="903288"/>
            <a:ext cx="3897313" cy="595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428" b="57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8A00EC12-34A2-C14E-5D5B-564016817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2173288"/>
            <a:ext cx="8048625" cy="2933115"/>
          </a:xfrm>
          <a:prstGeom prst="rect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74320" tIns="182880" rIns="274320" bIns="182880"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90000"/>
              </a:lnSpc>
              <a:buClrTx/>
              <a:buFontTx/>
              <a:buNone/>
            </a:pPr>
            <a:endParaRPr lang="it-IT" altLang="it-IT" sz="2400" dirty="0">
              <a:latin typeface="Gill Sans MT" panose="020B0502020104020203" pitchFamily="34" charset="77"/>
            </a:endParaRP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endParaRPr lang="it-IT" altLang="it-IT" sz="2400" dirty="0">
              <a:latin typeface="Gill Sans MT" panose="020B0502020104020203" pitchFamily="34" charset="77"/>
            </a:endParaRP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endParaRPr lang="it-IT" sz="2400" b="1" i="1" u="sng" dirty="0"/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endParaRPr lang="it-IT" sz="2400" i="1" dirty="0"/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endParaRPr lang="it-IT" sz="2400" i="1" dirty="0"/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it-IT" sz="2400" dirty="0">
                <a:latin typeface="+mj-lt"/>
              </a:rPr>
              <a:t>Psicologia penitenziaria: 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it-IT" sz="2400" dirty="0">
                <a:latin typeface="+mj-lt"/>
              </a:rPr>
              <a:t>sfide, integrazione e innovazione: </a:t>
            </a: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endParaRPr lang="it-IT" sz="2400" dirty="0">
              <a:latin typeface="+mj-lt"/>
            </a:endParaRP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r>
              <a:rPr lang="it-IT" sz="2800" dirty="0">
                <a:latin typeface="+mj-lt"/>
              </a:rPr>
              <a:t>Lo psicologo e il trattamento dei condannati per reati riconducibili alla violenza di genere, reati sessuali, reati contro le donne e uomini maltrattanti</a:t>
            </a:r>
            <a:endParaRPr lang="it-IT" altLang="it-IT" sz="2800" dirty="0">
              <a:latin typeface="+mj-lt"/>
            </a:endParaRP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endParaRPr lang="it-IT" altLang="it-IT" sz="2400" dirty="0">
              <a:latin typeface="Gill Sans MT" panose="020B0502020104020203" pitchFamily="34" charset="77"/>
            </a:endParaRP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endParaRPr lang="it-IT" altLang="it-IT" sz="3000" b="1" i="1" dirty="0">
              <a:latin typeface="Gill Sans MT" panose="020B0502020104020203" pitchFamily="34" charset="77"/>
            </a:endParaRPr>
          </a:p>
          <a:p>
            <a:pPr algn="ctr" hangingPunct="1">
              <a:lnSpc>
                <a:spcPct val="90000"/>
              </a:lnSpc>
              <a:buClrTx/>
              <a:buFontTx/>
              <a:buNone/>
            </a:pPr>
            <a:br>
              <a:rPr lang="it-IT" altLang="it-IT" sz="3000" i="1" dirty="0">
                <a:latin typeface="Gill Sans MT" panose="020B0502020104020203" pitchFamily="34" charset="77"/>
              </a:rPr>
            </a:br>
            <a:endParaRPr lang="it-IT" altLang="it-IT" sz="3000" i="1" dirty="0">
              <a:latin typeface="Gill Sans MT" panose="020B0502020104020203" pitchFamily="34" charset="77"/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7C4F33C2-7905-A72A-81A1-25DE2D5B4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4325" y="644525"/>
            <a:ext cx="8782050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1025"/>
              </a:spcBef>
              <a:buClrTx/>
              <a:buFontTx/>
              <a:buNone/>
            </a:pPr>
            <a:r>
              <a:rPr lang="it-IT" altLang="it-IT" sz="2200" dirty="0">
                <a:solidFill>
                  <a:srgbClr val="FFFFFF"/>
                </a:solidFill>
                <a:latin typeface="Gill Sans MT" panose="020B0502020104020203" pitchFamily="34" charset="77"/>
              </a:rPr>
              <a:t>17 Giugno  20245 </a:t>
            </a:r>
          </a:p>
          <a:p>
            <a:pPr algn="ctr" hangingPunct="1">
              <a:lnSpc>
                <a:spcPct val="100000"/>
              </a:lnSpc>
              <a:spcBef>
                <a:spcPts val="1025"/>
              </a:spcBef>
              <a:buClrTx/>
              <a:buFontTx/>
              <a:buNone/>
            </a:pPr>
            <a:r>
              <a:rPr lang="it-IT" altLang="it-IT" sz="2200" dirty="0">
                <a:solidFill>
                  <a:srgbClr val="FFFFFF"/>
                </a:solidFill>
                <a:latin typeface="Gill Sans MT" panose="020B0502020104020203" pitchFamily="34" charset="77"/>
              </a:rPr>
              <a:t>Bologna 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2EE003BE-F31F-EEF1-CDCF-38047FA06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5445224"/>
            <a:ext cx="7788275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dirty="0">
                <a:latin typeface="Gill Sans MT" panose="020B0502020104020203" pitchFamily="34" charset="77"/>
              </a:rPr>
            </a:br>
            <a:r>
              <a:rPr lang="it-IT" altLang="it-IT" dirty="0">
                <a:latin typeface="Gill Sans MT" panose="020B0502020104020203" pitchFamily="34" charset="77"/>
              </a:rPr>
              <a:t>Relatore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it-IT" altLang="it-IT" dirty="0">
                <a:latin typeface="Gill Sans MT" panose="020B0502020104020203" pitchFamily="34" charset="77"/>
              </a:rPr>
              <a:t>Dott. Paolo De Pascalis,  AUSL di Modena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1C25C6A4-07B9-F3ED-DCC0-81B10B91A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0"/>
            <a:ext cx="4260850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7" name="Rectangle 7">
            <a:extLst>
              <a:ext uri="{FF2B5EF4-FFF2-40B4-BE49-F238E27FC236}">
                <a16:creationId xmlns:a16="http://schemas.microsoft.com/office/drawing/2014/main" id="{E8BC94A2-D410-A7F2-A728-48167FC2A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-242888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Line 1">
            <a:extLst>
              <a:ext uri="{FF2B5EF4-FFF2-40B4-BE49-F238E27FC236}">
                <a16:creationId xmlns:a16="http://schemas.microsoft.com/office/drawing/2014/main" id="{DDFCB242-C6FC-D4D6-E97E-94D12C033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6100" y="1025525"/>
            <a:ext cx="1588" cy="5157788"/>
          </a:xfrm>
          <a:prstGeom prst="line">
            <a:avLst/>
          </a:prstGeom>
          <a:noFill/>
          <a:ln w="7308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6F66460-80E6-35DB-C3E7-512088157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84175"/>
            <a:ext cx="4837113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BF467DD7-D5F5-D431-F284-D2380FBEE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778" y="1654175"/>
            <a:ext cx="561186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50000"/>
              </a:lnSpc>
              <a:spcBef>
                <a:spcPts val="1025"/>
              </a:spcBef>
              <a:buClrTx/>
              <a:buFontTx/>
              <a:buNone/>
            </a:pPr>
            <a:endParaRPr lang="it-IT" altLang="it-IT" sz="2000" dirty="0">
              <a:solidFill>
                <a:srgbClr val="244B5E"/>
              </a:solidFill>
              <a:latin typeface="Gill Sans MT" panose="020B0502020104020203" pitchFamily="34" charset="77"/>
            </a:endParaRPr>
          </a:p>
          <a:p>
            <a:pPr marL="341313" algn="just" hangingPunct="1">
              <a:lnSpc>
                <a:spcPct val="150000"/>
              </a:lnSpc>
              <a:spcBef>
                <a:spcPts val="1025"/>
              </a:spcBef>
              <a:buClr>
                <a:srgbClr val="244B5E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Instaurare una compliance terapeutica</a:t>
            </a:r>
          </a:p>
          <a:p>
            <a:pPr marL="341313" algn="just" hangingPunct="1">
              <a:lnSpc>
                <a:spcPct val="150000"/>
              </a:lnSpc>
              <a:spcBef>
                <a:spcPts val="1025"/>
              </a:spcBef>
              <a:buClr>
                <a:srgbClr val="244B5E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Promozione di consapevolezza, motivazione e responsabilità rispetto al proprio agito</a:t>
            </a:r>
          </a:p>
          <a:p>
            <a:pPr marL="341313" algn="just" hangingPunct="1">
              <a:lnSpc>
                <a:spcPct val="150000"/>
              </a:lnSpc>
              <a:spcBef>
                <a:spcPts val="1025"/>
              </a:spcBef>
              <a:buClr>
                <a:srgbClr val="244B5E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Presa di coscienza delle proprie difficoltà e modificazione delle distorsioni cognitive</a:t>
            </a:r>
          </a:p>
          <a:p>
            <a:pPr marL="341313" algn="just" hangingPunct="1">
              <a:lnSpc>
                <a:spcPct val="150000"/>
              </a:lnSpc>
              <a:spcBef>
                <a:spcPts val="1025"/>
              </a:spcBef>
              <a:buClr>
                <a:srgbClr val="244B5E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Comprensione e  acquisizione di atteggiamenti atti a riparare le conseguenze della violenza agita</a:t>
            </a:r>
          </a:p>
          <a:p>
            <a:pPr hangingPunct="1">
              <a:lnSpc>
                <a:spcPct val="150000"/>
              </a:lnSpc>
              <a:spcBef>
                <a:spcPts val="1025"/>
              </a:spcBef>
              <a:buClrTx/>
              <a:buFontTx/>
              <a:buNone/>
            </a:pPr>
            <a:endParaRPr lang="it-IT" altLang="it-IT" sz="1900" dirty="0">
              <a:solidFill>
                <a:srgbClr val="244B5E"/>
              </a:solidFill>
              <a:latin typeface="Gill Sans MT" panose="020B0502020104020203" pitchFamily="34" charset="77"/>
            </a:endParaRPr>
          </a:p>
          <a:p>
            <a:pPr hangingPunct="1">
              <a:lnSpc>
                <a:spcPct val="150000"/>
              </a:lnSpc>
              <a:spcBef>
                <a:spcPts val="1025"/>
              </a:spcBef>
              <a:buClrTx/>
              <a:buFontTx/>
              <a:buNone/>
            </a:pPr>
            <a:endParaRPr lang="it-IT" altLang="it-IT" sz="1900" dirty="0">
              <a:solidFill>
                <a:srgbClr val="244B5E"/>
              </a:solidFill>
              <a:latin typeface="Gill Sans MT" panose="020B0502020104020203" pitchFamily="34" charset="77"/>
            </a:endParaRPr>
          </a:p>
          <a:p>
            <a:pPr hangingPunct="1">
              <a:lnSpc>
                <a:spcPct val="100000"/>
              </a:lnSpc>
              <a:spcBef>
                <a:spcPts val="1025"/>
              </a:spcBef>
              <a:buClrTx/>
              <a:buFontTx/>
              <a:buNone/>
            </a:pPr>
            <a:endParaRPr lang="it-IT" altLang="it-IT" sz="1300" dirty="0">
              <a:solidFill>
                <a:srgbClr val="244B5E"/>
              </a:solidFill>
              <a:latin typeface="Gill Sans MT" panose="020B0502020104020203" pitchFamily="34" charset="77"/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ECCE020B-A70E-4533-B967-85AB63252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338" y="12700"/>
            <a:ext cx="327025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Rectangle 5">
            <a:extLst>
              <a:ext uri="{FF2B5EF4-FFF2-40B4-BE49-F238E27FC236}">
                <a16:creationId xmlns:a16="http://schemas.microsoft.com/office/drawing/2014/main" id="{4A31E330-19AB-502A-1DE5-BD78F0A6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38" y="6335713"/>
            <a:ext cx="5281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286FC0D1-B365-B8E3-B51B-79BCD0D42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7663" y="922338"/>
            <a:ext cx="6041999" cy="842962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6B488801-4F99-D912-98C0-A4247A339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25" y="1079500"/>
            <a:ext cx="644525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 dirty="0">
                <a:solidFill>
                  <a:srgbClr val="FFFFFF"/>
                </a:solidFill>
                <a:latin typeface="Gill Sans MT" panose="020B0502020104020203" pitchFamily="34" charset="77"/>
              </a:rPr>
              <a:t>OBIETTIVI DEL TRATTAMENTO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">
            <a:extLst>
              <a:ext uri="{FF2B5EF4-FFF2-40B4-BE49-F238E27FC236}">
                <a16:creationId xmlns:a16="http://schemas.microsoft.com/office/drawing/2014/main" id="{DBEBBE17-DBF8-43A5-2359-66FB9B73DC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6100" y="1025525"/>
            <a:ext cx="1588" cy="5157788"/>
          </a:xfrm>
          <a:prstGeom prst="line">
            <a:avLst/>
          </a:prstGeom>
          <a:noFill/>
          <a:ln w="7308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7B353622-D2EB-5696-564B-F445C4A03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84175"/>
            <a:ext cx="4837113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id="{2E3E63EE-E866-7D95-5C8B-69E328ECD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778" y="2286000"/>
            <a:ext cx="5600277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28600" indent="-227013"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8600" algn="l"/>
                <a:tab pos="676275" algn="l"/>
                <a:tab pos="1125538" algn="l"/>
                <a:tab pos="1574800" algn="l"/>
                <a:tab pos="2024063" algn="l"/>
                <a:tab pos="2473325" algn="l"/>
                <a:tab pos="2922588" algn="l"/>
                <a:tab pos="3371850" algn="l"/>
                <a:tab pos="3821113" algn="l"/>
                <a:tab pos="4270375" algn="l"/>
                <a:tab pos="4719638" algn="l"/>
                <a:tab pos="5168900" algn="l"/>
                <a:tab pos="5618163" algn="l"/>
                <a:tab pos="6067425" algn="l"/>
                <a:tab pos="6516688" algn="l"/>
                <a:tab pos="6965950" algn="l"/>
                <a:tab pos="7415213" algn="l"/>
                <a:tab pos="7864475" algn="l"/>
                <a:tab pos="8313738" algn="l"/>
                <a:tab pos="8763000" algn="l"/>
                <a:tab pos="92122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50000"/>
              </a:lnSpc>
              <a:spcBef>
                <a:spcPts val="1025"/>
              </a:spcBef>
              <a:buClr>
                <a:srgbClr val="244B5E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Identificazione delle fantasie sessuali devianti e dei fattori che hanno concorso alla messa in atto del comportamento violento</a:t>
            </a:r>
          </a:p>
          <a:p>
            <a:pPr algn="just" hangingPunct="1">
              <a:lnSpc>
                <a:spcPct val="150000"/>
              </a:lnSpc>
              <a:spcBef>
                <a:spcPts val="1025"/>
              </a:spcBef>
              <a:buClr>
                <a:srgbClr val="244B5E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Acquisizione o rinforzo delle capacità empatiche</a:t>
            </a:r>
          </a:p>
          <a:p>
            <a:pPr algn="just" hangingPunct="1">
              <a:lnSpc>
                <a:spcPct val="150000"/>
              </a:lnSpc>
              <a:spcBef>
                <a:spcPts val="1025"/>
              </a:spcBef>
              <a:buClr>
                <a:srgbClr val="244B5E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Riconoscimento e prevenzione dei comportamenti a rischio di recidiva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09D3D640-F0BA-3770-4B9F-19DBB4315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338" y="12700"/>
            <a:ext cx="327025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Rectangle 5">
            <a:extLst>
              <a:ext uri="{FF2B5EF4-FFF2-40B4-BE49-F238E27FC236}">
                <a16:creationId xmlns:a16="http://schemas.microsoft.com/office/drawing/2014/main" id="{FC90ACFB-F593-83B0-30F3-B925DAF55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38" y="6335713"/>
            <a:ext cx="5281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C77F8EAF-7EEA-8BB6-0A62-DA0566C1E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7663" y="922338"/>
            <a:ext cx="6107655" cy="842962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0CF4AF5F-8E41-49AB-EE74-2F684B35B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25" y="1079500"/>
            <a:ext cx="644525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 dirty="0">
                <a:solidFill>
                  <a:srgbClr val="FFFFFF"/>
                </a:solidFill>
                <a:latin typeface="Gill Sans MT" panose="020B0502020104020203" pitchFamily="34" charset="77"/>
              </a:rPr>
              <a:t>OBIETTIVI DEL TRATTAMENTO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70E93509-8690-1DD7-EF49-ED4B7ED36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300038"/>
            <a:ext cx="11430000" cy="6243637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6842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2" name="Line 2">
            <a:extLst>
              <a:ext uri="{FF2B5EF4-FFF2-40B4-BE49-F238E27FC236}">
                <a16:creationId xmlns:a16="http://schemas.microsoft.com/office/drawing/2014/main" id="{7C9CC16B-1188-E441-E6D7-F46AF00EF0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1725" y="817563"/>
            <a:ext cx="1588" cy="5140325"/>
          </a:xfrm>
          <a:prstGeom prst="line">
            <a:avLst/>
          </a:prstGeom>
          <a:noFill/>
          <a:ln w="7308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16EBDFAA-6AB7-5963-225D-7CB19FED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2132013"/>
            <a:ext cx="1857375" cy="2593975"/>
          </a:xfrm>
          <a:prstGeom prst="rect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>
            <a:outerShdw dist="37675" dir="2700000" algn="ctr" rotWithShape="0">
              <a:srgbClr val="000000">
                <a:alpha val="4303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954EA312-542A-368A-8246-C20AED90C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209675"/>
            <a:ext cx="1819275" cy="2414588"/>
          </a:xfrm>
          <a:prstGeom prst="rect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>
            <a:outerShdw dist="37675" dir="2700000" algn="ctr" rotWithShape="0">
              <a:srgbClr val="000000">
                <a:alpha val="4303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09AB3D75-102D-D323-C9D9-17FE78BF9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" b="2634"/>
          <a:stretch>
            <a:fillRect/>
          </a:stretch>
        </p:blipFill>
        <p:spPr bwMode="auto">
          <a:xfrm>
            <a:off x="6937375" y="3908425"/>
            <a:ext cx="1857375" cy="2414588"/>
          </a:xfrm>
          <a:prstGeom prst="rect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>
            <a:outerShdw dist="37675" dir="2700000" algn="ctr" rotWithShape="0">
              <a:srgbClr val="000000">
                <a:alpha val="4303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634" b="2634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5366" name="Rectangle 6">
            <a:extLst>
              <a:ext uri="{FF2B5EF4-FFF2-40B4-BE49-F238E27FC236}">
                <a16:creationId xmlns:a16="http://schemas.microsoft.com/office/drawing/2014/main" id="{D4192F62-4BF5-0C6B-AB3E-0832F2FBD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111250"/>
            <a:ext cx="335597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600" dirty="0">
                <a:solidFill>
                  <a:srgbClr val="A68652"/>
                </a:solidFill>
                <a:latin typeface="Gill Sans MT" panose="020B0502020104020203" pitchFamily="34" charset="77"/>
              </a:rPr>
              <a:t>VALUTAZIONE</a:t>
            </a:r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11735741-D1CF-ECDC-0784-922783B31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213" y="2132013"/>
            <a:ext cx="3857625" cy="27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342900" indent="-339725"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it-IT" altLang="it-IT" sz="2200" dirty="0">
              <a:solidFill>
                <a:srgbClr val="244B5E"/>
              </a:solidFill>
              <a:latin typeface="Gill Sans MT" panose="020B0502020104020203" pitchFamily="34" charset="77"/>
            </a:endParaRPr>
          </a:p>
          <a:p>
            <a:pPr marL="341313" hangingPunct="1">
              <a:lnSpc>
                <a:spcPct val="150000"/>
              </a:lnSpc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sz="2200" dirty="0">
                <a:solidFill>
                  <a:srgbClr val="244B5E"/>
                </a:solidFill>
                <a:latin typeface="Gill Sans MT" panose="020B0502020104020203" pitchFamily="34" charset="77"/>
              </a:rPr>
              <a:t>SCID-5 AMPD</a:t>
            </a:r>
          </a:p>
          <a:p>
            <a:pPr marL="341313" hangingPunct="1">
              <a:lnSpc>
                <a:spcPct val="150000"/>
              </a:lnSpc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sz="2200" dirty="0">
                <a:solidFill>
                  <a:srgbClr val="244B5E"/>
                </a:solidFill>
                <a:latin typeface="Gill Sans MT" panose="020B0502020104020203" pitchFamily="34" charset="77"/>
              </a:rPr>
              <a:t>PCL-R</a:t>
            </a:r>
          </a:p>
          <a:p>
            <a:pPr marL="341313" hangingPunct="1">
              <a:lnSpc>
                <a:spcPct val="150000"/>
              </a:lnSpc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sz="2200" dirty="0">
                <a:solidFill>
                  <a:srgbClr val="244B5E"/>
                </a:solidFill>
                <a:latin typeface="Gill Sans MT" panose="020B0502020104020203" pitchFamily="34" charset="77"/>
              </a:rPr>
              <a:t>HCR-20</a:t>
            </a:r>
          </a:p>
          <a:p>
            <a:pPr marL="341313" hangingPunct="1">
              <a:lnSpc>
                <a:spcPct val="150000"/>
              </a:lnSpc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sz="2200" dirty="0">
                <a:solidFill>
                  <a:srgbClr val="244B5E"/>
                </a:solidFill>
                <a:latin typeface="Gill Sans MT" panose="020B0502020104020203" pitchFamily="34" charset="77"/>
              </a:rPr>
              <a:t>PID-5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it-IT" altLang="it-IT" sz="2200" dirty="0">
              <a:solidFill>
                <a:srgbClr val="244B5E"/>
              </a:solidFill>
              <a:latin typeface="Gill Sans MT" panose="020B0502020104020203" pitchFamily="34" charset="77"/>
            </a:endParaRPr>
          </a:p>
        </p:txBody>
      </p:sp>
      <p:pic>
        <p:nvPicPr>
          <p:cNvPr id="15368" name="Picture 8">
            <a:extLst>
              <a:ext uri="{FF2B5EF4-FFF2-40B4-BE49-F238E27FC236}">
                <a16:creationId xmlns:a16="http://schemas.microsoft.com/office/drawing/2014/main" id="{313278ED-BA32-5D06-E802-E782D2D8F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538" y="2073275"/>
            <a:ext cx="18573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9" name="Rectangle 9">
            <a:extLst>
              <a:ext uri="{FF2B5EF4-FFF2-40B4-BE49-F238E27FC236}">
                <a16:creationId xmlns:a16="http://schemas.microsoft.com/office/drawing/2014/main" id="{F8112615-25CC-331E-C197-196CF89D1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2550" y="6100763"/>
            <a:ext cx="52816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  <p:pic>
        <p:nvPicPr>
          <p:cNvPr id="15370" name="Picture 10">
            <a:extLst>
              <a:ext uri="{FF2B5EF4-FFF2-40B4-BE49-F238E27FC236}">
                <a16:creationId xmlns:a16="http://schemas.microsoft.com/office/drawing/2014/main" id="{F1135AA0-6B76-81F2-5131-A3432544E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 b="10329"/>
          <a:stretch>
            <a:fillRect/>
          </a:stretch>
        </p:blipFill>
        <p:spPr bwMode="auto">
          <a:xfrm>
            <a:off x="8550275" y="330200"/>
            <a:ext cx="323691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7" b="103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9B88ECF1-8D0B-7CF3-6840-B6B4965C0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635000"/>
            <a:ext cx="10820400" cy="558800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6842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8DA12D15-39EA-4630-F560-1D12004E8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225" y="1193800"/>
            <a:ext cx="697865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600">
                <a:solidFill>
                  <a:srgbClr val="9F8954"/>
                </a:solidFill>
                <a:latin typeface="Gill Sans MT" panose="020B0502020104020203" pitchFamily="34" charset="77"/>
              </a:rPr>
              <a:t>MODELLO DI RIFERIMENTO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BD9E4DB-8CB4-3670-C04D-050DC6009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925" y="2446338"/>
            <a:ext cx="4962525" cy="223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1900" b="1" dirty="0">
                <a:solidFill>
                  <a:srgbClr val="244B5E"/>
                </a:solidFill>
                <a:latin typeface="Gill Sans MT" panose="020B0502020104020203" pitchFamily="34" charset="77"/>
              </a:rPr>
              <a:t>ATV (Alternative to </a:t>
            </a:r>
            <a:r>
              <a:rPr lang="it-IT" altLang="it-IT" sz="1900" b="1" dirty="0" err="1">
                <a:solidFill>
                  <a:srgbClr val="244B5E"/>
                </a:solidFill>
                <a:latin typeface="Gill Sans MT" panose="020B0502020104020203" pitchFamily="34" charset="77"/>
              </a:rPr>
              <a:t>Violence</a:t>
            </a:r>
            <a:r>
              <a:rPr lang="it-IT" altLang="it-IT" sz="1900" b="1" dirty="0">
                <a:solidFill>
                  <a:srgbClr val="244B5E"/>
                </a:solidFill>
                <a:latin typeface="Gill Sans MT" panose="020B0502020104020203" pitchFamily="34" charset="77"/>
              </a:rPr>
              <a:t>) </a:t>
            </a: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sviluppato in Norvegia, ad Oslo nel 1987</a:t>
            </a: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endParaRPr lang="it-IT" altLang="it-IT" sz="1900" dirty="0">
              <a:solidFill>
                <a:srgbClr val="244B5E"/>
              </a:solidFill>
              <a:latin typeface="Gill Sans MT" panose="020B0502020104020203" pitchFamily="34" charset="77"/>
            </a:endParaRP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Sodalizio tra un approccio di genere e un approccio cognitivo-comportamentale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26755083-9FE7-83DF-BE1F-E3ABB78F1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49"/>
          <a:stretch>
            <a:fillRect/>
          </a:stretch>
        </p:blipFill>
        <p:spPr bwMode="auto">
          <a:xfrm>
            <a:off x="1038225" y="2459038"/>
            <a:ext cx="4589463" cy="229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51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Line 5">
            <a:extLst>
              <a:ext uri="{FF2B5EF4-FFF2-40B4-BE49-F238E27FC236}">
                <a16:creationId xmlns:a16="http://schemas.microsoft.com/office/drawing/2014/main" id="{D8030C42-424C-D78B-3BE4-7EBA7092031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78513" y="2230438"/>
            <a:ext cx="1587" cy="3052762"/>
          </a:xfrm>
          <a:prstGeom prst="line">
            <a:avLst/>
          </a:prstGeom>
          <a:noFill/>
          <a:ln w="7308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659FDE1D-2B00-057E-227C-175841C3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698500"/>
            <a:ext cx="327025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1" name="Rectangle 7">
            <a:extLst>
              <a:ext uri="{FF2B5EF4-FFF2-40B4-BE49-F238E27FC236}">
                <a16:creationId xmlns:a16="http://schemas.microsoft.com/office/drawing/2014/main" id="{8FEBB89C-0CD6-ECCB-41D8-B56D9EC8D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5791200"/>
            <a:ext cx="52816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CD51AAB2-428E-CA83-2CDF-4DCEDD10A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3" y="649288"/>
            <a:ext cx="11099800" cy="570230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6842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18D5D5BD-E661-91DB-3B00-3C2C121A0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" y="949325"/>
            <a:ext cx="697865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600">
                <a:solidFill>
                  <a:srgbClr val="9F8954"/>
                </a:solidFill>
                <a:latin typeface="Gill Sans MT" panose="020B0502020104020203" pitchFamily="34" charset="77"/>
              </a:rPr>
              <a:t>MODELLO DI RIFERIMENTO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0D3348F-A5CE-B1D3-A3CE-6F5841716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8614" y="1973263"/>
            <a:ext cx="5174484" cy="431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Violenza intesa come </a:t>
            </a:r>
            <a:r>
              <a:rPr lang="it-IT" altLang="it-IT" sz="1900" b="1" dirty="0">
                <a:solidFill>
                  <a:srgbClr val="244B5E"/>
                </a:solidFill>
                <a:latin typeface="Gill Sans MT" panose="020B0502020104020203" pitchFamily="34" charset="77"/>
              </a:rPr>
              <a:t>comportamento appreso </a:t>
            </a: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e quindi </a:t>
            </a:r>
            <a:r>
              <a:rPr lang="it-IT" altLang="it-IT" sz="1900" b="1" dirty="0">
                <a:solidFill>
                  <a:srgbClr val="244B5E"/>
                </a:solidFill>
                <a:latin typeface="Gill Sans MT" panose="020B0502020104020203" pitchFamily="34" charset="77"/>
              </a:rPr>
              <a:t>modificabile </a:t>
            </a: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attraverso la piena assunzione di responsabilità</a:t>
            </a: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endParaRPr lang="it-IT" altLang="it-IT" sz="1900" dirty="0">
              <a:solidFill>
                <a:srgbClr val="244B5E"/>
              </a:solidFill>
              <a:latin typeface="Gill Sans MT" panose="020B0502020104020203" pitchFamily="34" charset="77"/>
            </a:endParaRP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Se si sceglie di mettere in atto comportamenti violenti come risultato anche di un apprendimento sociale patriarcale, allo stesso si modo si può imparare una modalità relazionale </a:t>
            </a:r>
            <a:r>
              <a:rPr lang="it-IT" altLang="it-IT" sz="1900" b="1" dirty="0">
                <a:solidFill>
                  <a:srgbClr val="244B5E"/>
                </a:solidFill>
                <a:latin typeface="Gill Sans MT" panose="020B0502020104020203" pitchFamily="34" charset="77"/>
              </a:rPr>
              <a:t>alternativa alla violenza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it-IT" altLang="it-IT" b="1" dirty="0">
              <a:solidFill>
                <a:srgbClr val="244B5E"/>
              </a:solidFill>
              <a:latin typeface="Gill Sans MT" panose="020B0502020104020203" pitchFamily="34" charset="77"/>
            </a:endParaRPr>
          </a:p>
        </p:txBody>
      </p:sp>
      <p:sp>
        <p:nvSpPr>
          <p:cNvPr id="17412" name="Line 4">
            <a:extLst>
              <a:ext uri="{FF2B5EF4-FFF2-40B4-BE49-F238E27FC236}">
                <a16:creationId xmlns:a16="http://schemas.microsoft.com/office/drawing/2014/main" id="{A24085A9-A7BD-D267-8484-0DFF1500B6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78513" y="2230438"/>
            <a:ext cx="1587" cy="3146425"/>
          </a:xfrm>
          <a:prstGeom prst="line">
            <a:avLst/>
          </a:prstGeom>
          <a:noFill/>
          <a:ln w="7308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0AAB3C57-C009-0757-4921-A7DAF9491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4218" r="4301"/>
          <a:stretch>
            <a:fillRect/>
          </a:stretch>
        </p:blipFill>
        <p:spPr bwMode="auto">
          <a:xfrm>
            <a:off x="796925" y="2011363"/>
            <a:ext cx="4868863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209" t="4218" r="4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C613E6A1-ECAA-CCAC-CE80-1024DE039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 b="10329"/>
          <a:stretch>
            <a:fillRect/>
          </a:stretch>
        </p:blipFill>
        <p:spPr bwMode="auto">
          <a:xfrm>
            <a:off x="8337550" y="677863"/>
            <a:ext cx="323691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7" b="103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5" name="Rectangle 7">
            <a:extLst>
              <a:ext uri="{FF2B5EF4-FFF2-40B4-BE49-F238E27FC236}">
                <a16:creationId xmlns:a16="http://schemas.microsoft.com/office/drawing/2014/main" id="{7921564C-6C84-324C-18B0-C7CF6A1D0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550" y="5919788"/>
            <a:ext cx="52816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9F2D414C-B0BC-7A1E-0F4A-01E495844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5" y="-14288"/>
            <a:ext cx="8577263" cy="6858001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6842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9F719885-2A31-9C9D-5026-81EAC3E41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155700"/>
            <a:ext cx="4302125" cy="491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A7155E83-DF7B-4F3B-5245-742F136AA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189163"/>
            <a:ext cx="6686550" cy="246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Dettagliata ricostruzione del comportamento violento</a:t>
            </a: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endParaRPr lang="it-IT" altLang="it-IT" sz="2000" dirty="0">
              <a:solidFill>
                <a:srgbClr val="244B5E"/>
              </a:solidFill>
              <a:latin typeface="Gill Sans MT" panose="020B0502020104020203" pitchFamily="34" charset="77"/>
            </a:endParaRP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2800" dirty="0">
                <a:solidFill>
                  <a:srgbClr val="9F8954"/>
                </a:solidFill>
                <a:latin typeface="Gill Sans MT" panose="020B0502020104020203" pitchFamily="34" charset="77"/>
              </a:rPr>
              <a:t>OBIETTIVI TERAPEUTICI</a:t>
            </a: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Riconoscimento di tutti i comportamenti violenti contrastando </a:t>
            </a:r>
            <a:r>
              <a:rPr lang="it-IT" altLang="it-IT" sz="1900" b="1" dirty="0">
                <a:solidFill>
                  <a:srgbClr val="244B5E"/>
                </a:solidFill>
                <a:latin typeface="Gill Sans MT" panose="020B0502020104020203" pitchFamily="34" charset="77"/>
              </a:rPr>
              <a:t>mascheramento,</a:t>
            </a: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 </a:t>
            </a:r>
            <a:r>
              <a:rPr lang="it-IT" altLang="it-IT" sz="1900" b="1" dirty="0">
                <a:solidFill>
                  <a:srgbClr val="244B5E"/>
                </a:solidFill>
                <a:latin typeface="Gill Sans MT" panose="020B0502020104020203" pitchFamily="34" charset="77"/>
              </a:rPr>
              <a:t>negazione</a:t>
            </a: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 e </a:t>
            </a:r>
            <a:r>
              <a:rPr lang="it-IT" altLang="it-IT" sz="1900" b="1" dirty="0">
                <a:solidFill>
                  <a:srgbClr val="244B5E"/>
                </a:solidFill>
                <a:latin typeface="Gill Sans MT" panose="020B0502020104020203" pitchFamily="34" charset="77"/>
              </a:rPr>
              <a:t>minimizzazione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912F6732-7294-6367-E83A-B10BEE3E1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377825"/>
            <a:ext cx="712470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 dirty="0">
                <a:solidFill>
                  <a:srgbClr val="FFFFFF"/>
                </a:solidFill>
                <a:latin typeface="Gill Sans MT" panose="020B0502020104020203" pitchFamily="34" charset="77"/>
              </a:rPr>
              <a:t>1. FOCUS </a:t>
            </a:r>
            <a:r>
              <a:rPr lang="it-IT" altLang="it-IT" sz="3200" dirty="0">
                <a:solidFill>
                  <a:srgbClr val="244B5E"/>
                </a:solidFill>
                <a:latin typeface="Gill Sans MT" panose="020B0502020104020203" pitchFamily="34" charset="77"/>
              </a:rPr>
              <a:t>SULLA VIOLENZA</a:t>
            </a:r>
          </a:p>
        </p:txBody>
      </p:sp>
      <p:sp>
        <p:nvSpPr>
          <p:cNvPr id="18437" name="Line 5">
            <a:extLst>
              <a:ext uri="{FF2B5EF4-FFF2-40B4-BE49-F238E27FC236}">
                <a16:creationId xmlns:a16="http://schemas.microsoft.com/office/drawing/2014/main" id="{6886F374-EEA9-A7FC-0F24-63F983F30C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3187" y="1810569"/>
            <a:ext cx="1" cy="3600400"/>
          </a:xfrm>
          <a:prstGeom prst="line">
            <a:avLst/>
          </a:prstGeom>
          <a:noFill/>
          <a:ln w="5076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8438" name="Picture 6">
            <a:extLst>
              <a:ext uri="{FF2B5EF4-FFF2-40B4-BE49-F238E27FC236}">
                <a16:creationId xmlns:a16="http://schemas.microsoft.com/office/drawing/2014/main" id="{61141860-F334-82A3-A45D-B19ED3B2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 b="10329"/>
          <a:stretch>
            <a:fillRect/>
          </a:stretch>
        </p:blipFill>
        <p:spPr bwMode="auto">
          <a:xfrm>
            <a:off x="8928100" y="14288"/>
            <a:ext cx="323691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7" b="103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9" name="Rectangle 7">
            <a:extLst>
              <a:ext uri="{FF2B5EF4-FFF2-40B4-BE49-F238E27FC236}">
                <a16:creationId xmlns:a16="http://schemas.microsoft.com/office/drawing/2014/main" id="{202AADCC-194F-A388-E504-71A1E48A7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38" y="6335713"/>
            <a:ext cx="5281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900">
                <a:solidFill>
                  <a:srgbClr val="004242"/>
                </a:solidFill>
                <a:latin typeface="Gill Sans MT" panose="020B0502020104020203" pitchFamily="34" charset="77"/>
              </a:rPr>
              <a:t>Dott.ssa Giulia Riccò </a:t>
            </a:r>
            <a:br>
              <a:rPr lang="it-IT" altLang="it-IT" sz="900">
                <a:solidFill>
                  <a:srgbClr val="004242"/>
                </a:solidFill>
                <a:latin typeface="Gill Sans MT" panose="020B0502020104020203" pitchFamily="34" charset="77"/>
              </a:rPr>
            </a:br>
            <a:r>
              <a:rPr lang="it-IT" altLang="it-IT" sz="900">
                <a:solidFill>
                  <a:srgbClr val="004242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3700F379-7EFC-2FAB-2DA4-07017A8D2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738" y="0"/>
            <a:ext cx="8577262" cy="685800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6842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92BB1D55-8CB1-A756-F361-774912EBD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869" y="361731"/>
            <a:ext cx="77009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 dirty="0">
                <a:solidFill>
                  <a:srgbClr val="FFFFFF"/>
                </a:solidFill>
                <a:latin typeface="Gill Sans MT" panose="020B0502020104020203" pitchFamily="34" charset="77"/>
              </a:rPr>
              <a:t>2. FOCUS </a:t>
            </a:r>
            <a:r>
              <a:rPr lang="it-IT" altLang="it-IT" sz="3200" dirty="0">
                <a:solidFill>
                  <a:srgbClr val="244B5E"/>
                </a:solidFill>
                <a:latin typeface="Gill Sans MT" panose="020B0502020104020203" pitchFamily="34" charset="77"/>
              </a:rPr>
              <a:t>SULLA RESPONSABILITA’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205A04C-F382-922E-E453-CBA604D9C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714" y="1711179"/>
            <a:ext cx="6450013" cy="378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Scomposizione delle situazioni di violenza in sequenze dettagliate e identificazione delle fasi antecedenti alla scelta del comportamento violento</a:t>
            </a: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endParaRPr lang="it-IT" altLang="it-IT" sz="2000" dirty="0">
              <a:solidFill>
                <a:srgbClr val="244B5E"/>
              </a:solidFill>
              <a:latin typeface="Gill Sans MT" panose="020B0502020104020203" pitchFamily="34" charset="77"/>
            </a:endParaRP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2800" dirty="0">
                <a:solidFill>
                  <a:srgbClr val="9F8954"/>
                </a:solidFill>
                <a:latin typeface="Gill Sans MT" panose="020B0502020104020203" pitchFamily="34" charset="77"/>
              </a:rPr>
              <a:t>OBIETTIVI TERAPEUTICI</a:t>
            </a: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Cambiare il modo di percepire la realtà, rafforzare la percezione di responsabilità, mettersi in contatto coi propri bisogni, fare scelte alternative</a:t>
            </a:r>
          </a:p>
        </p:txBody>
      </p:sp>
      <p:sp>
        <p:nvSpPr>
          <p:cNvPr id="20484" name="Line 4">
            <a:extLst>
              <a:ext uri="{FF2B5EF4-FFF2-40B4-BE49-F238E27FC236}">
                <a16:creationId xmlns:a16="http://schemas.microsoft.com/office/drawing/2014/main" id="{A65FA0F6-D27B-E7B7-74A9-737C6E31F9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2698" y="1621631"/>
            <a:ext cx="1588" cy="4095750"/>
          </a:xfrm>
          <a:prstGeom prst="line">
            <a:avLst/>
          </a:prstGeom>
          <a:noFill/>
          <a:ln w="5076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0485" name="Picture 5">
            <a:extLst>
              <a:ext uri="{FF2B5EF4-FFF2-40B4-BE49-F238E27FC236}">
                <a16:creationId xmlns:a16="http://schemas.microsoft.com/office/drawing/2014/main" id="{75EA1F80-84FB-3CAF-2DDE-1669176C5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3" b="22432"/>
          <a:stretch>
            <a:fillRect/>
          </a:stretch>
        </p:blipFill>
        <p:spPr bwMode="auto">
          <a:xfrm>
            <a:off x="881063" y="1162050"/>
            <a:ext cx="3995737" cy="501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873" b="224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6" name="Picture 6">
            <a:extLst>
              <a:ext uri="{FF2B5EF4-FFF2-40B4-BE49-F238E27FC236}">
                <a16:creationId xmlns:a16="http://schemas.microsoft.com/office/drawing/2014/main" id="{B4AECABB-984E-E5F9-69BD-A5E1AC60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 b="10329"/>
          <a:stretch>
            <a:fillRect/>
          </a:stretch>
        </p:blipFill>
        <p:spPr bwMode="auto">
          <a:xfrm>
            <a:off x="9001125" y="0"/>
            <a:ext cx="323691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7" b="103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7" name="Rectangle 7">
            <a:extLst>
              <a:ext uri="{FF2B5EF4-FFF2-40B4-BE49-F238E27FC236}">
                <a16:creationId xmlns:a16="http://schemas.microsoft.com/office/drawing/2014/main" id="{03CBC21F-3807-0190-B783-B4AB10DFC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38" y="6335713"/>
            <a:ext cx="5281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900">
                <a:solidFill>
                  <a:srgbClr val="004242"/>
                </a:solidFill>
                <a:latin typeface="Gill Sans MT" panose="020B0502020104020203" pitchFamily="34" charset="77"/>
              </a:rPr>
              <a:t>Dott.ssa Giulia Riccò </a:t>
            </a:r>
            <a:br>
              <a:rPr lang="it-IT" altLang="it-IT" sz="900">
                <a:solidFill>
                  <a:srgbClr val="004242"/>
                </a:solidFill>
                <a:latin typeface="Gill Sans MT" panose="020B0502020104020203" pitchFamily="34" charset="77"/>
              </a:rPr>
            </a:br>
            <a:r>
              <a:rPr lang="it-IT" altLang="it-IT" sz="900">
                <a:solidFill>
                  <a:srgbClr val="004242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013C2B8B-EE05-3B8A-5460-30D5702E0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738" y="0"/>
            <a:ext cx="8577262" cy="685800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6842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C89A3815-1B04-F746-EF9C-54BB55C76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440" y="381000"/>
            <a:ext cx="6794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 dirty="0">
                <a:solidFill>
                  <a:srgbClr val="FFFFFF"/>
                </a:solidFill>
                <a:latin typeface="Gill Sans MT" panose="020B0502020104020203" pitchFamily="34" charset="77"/>
              </a:rPr>
              <a:t>3.</a:t>
            </a:r>
            <a:r>
              <a:rPr lang="it-IT" altLang="it-IT" sz="3200" dirty="0">
                <a:solidFill>
                  <a:srgbClr val="244B5E"/>
                </a:solidFill>
                <a:latin typeface="Gill Sans MT" panose="020B0502020104020203" pitchFamily="34" charset="77"/>
              </a:rPr>
              <a:t> </a:t>
            </a:r>
            <a:r>
              <a:rPr lang="it-IT" altLang="it-IT" sz="3200" dirty="0">
                <a:solidFill>
                  <a:srgbClr val="FFFFFF"/>
                </a:solidFill>
                <a:latin typeface="Gill Sans MT" panose="020B0502020104020203" pitchFamily="34" charset="77"/>
              </a:rPr>
              <a:t>STORIA </a:t>
            </a:r>
            <a:r>
              <a:rPr lang="it-IT" altLang="it-IT" sz="3200" dirty="0">
                <a:solidFill>
                  <a:srgbClr val="244B5E"/>
                </a:solidFill>
                <a:latin typeface="Gill Sans MT" panose="020B0502020104020203" pitchFamily="34" charset="77"/>
              </a:rPr>
              <a:t>PERSONALE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E4FA6D0-9DE5-B4DF-D860-611360F61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1639" y="1647825"/>
            <a:ext cx="6224590" cy="225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39725"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Comprensione del problema attraverso un lavoro sulle</a:t>
            </a: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connessioni con la propria storia di vita </a:t>
            </a:r>
          </a:p>
          <a:p>
            <a:pPr marL="341313" algn="just" hangingPunct="1">
              <a:lnSpc>
                <a:spcPct val="150000"/>
              </a:lnSpc>
              <a:buClr>
                <a:srgbClr val="244B5E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 Esperienze traumatiche</a:t>
            </a:r>
          </a:p>
          <a:p>
            <a:pPr marL="341313" algn="just" hangingPunct="1">
              <a:lnSpc>
                <a:spcPct val="150000"/>
              </a:lnSpc>
              <a:buClr>
                <a:srgbClr val="244B5E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Cultura di origine</a:t>
            </a: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endParaRPr lang="it-IT" altLang="it-IT" sz="2000" dirty="0">
              <a:solidFill>
                <a:srgbClr val="244B5E"/>
              </a:solidFill>
              <a:latin typeface="Gill Sans MT" panose="020B0502020104020203" pitchFamily="34" charset="77"/>
            </a:endParaRPr>
          </a:p>
        </p:txBody>
      </p:sp>
      <p:sp>
        <p:nvSpPr>
          <p:cNvPr id="22532" name="Line 4">
            <a:extLst>
              <a:ext uri="{FF2B5EF4-FFF2-40B4-BE49-F238E27FC236}">
                <a16:creationId xmlns:a16="http://schemas.microsoft.com/office/drawing/2014/main" id="{00368206-2B4F-7020-7525-00DD2EB7E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0690" y="1647825"/>
            <a:ext cx="0" cy="3915537"/>
          </a:xfrm>
          <a:prstGeom prst="line">
            <a:avLst/>
          </a:prstGeom>
          <a:noFill/>
          <a:ln w="5076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2533" name="Picture 5">
            <a:extLst>
              <a:ext uri="{FF2B5EF4-FFF2-40B4-BE49-F238E27FC236}">
                <a16:creationId xmlns:a16="http://schemas.microsoft.com/office/drawing/2014/main" id="{E61A0763-2473-8E05-910C-CFA60D076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"/>
          <a:stretch>
            <a:fillRect/>
          </a:stretch>
        </p:blipFill>
        <p:spPr bwMode="auto">
          <a:xfrm>
            <a:off x="725488" y="1104900"/>
            <a:ext cx="4048125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7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4" name="Picture 6">
            <a:extLst>
              <a:ext uri="{FF2B5EF4-FFF2-40B4-BE49-F238E27FC236}">
                <a16:creationId xmlns:a16="http://schemas.microsoft.com/office/drawing/2014/main" id="{EE58032E-82A2-8ECD-2BC3-08CE10205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 b="10329"/>
          <a:stretch>
            <a:fillRect/>
          </a:stretch>
        </p:blipFill>
        <p:spPr bwMode="auto">
          <a:xfrm>
            <a:off x="9001125" y="0"/>
            <a:ext cx="323691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7" b="103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770E06-F58F-216D-51CA-3D34C8AB5865}"/>
              </a:ext>
            </a:extLst>
          </p:cNvPr>
          <p:cNvSpPr txBox="1"/>
          <p:nvPr/>
        </p:nvSpPr>
        <p:spPr>
          <a:xfrm>
            <a:off x="5480053" y="3806031"/>
            <a:ext cx="6226176" cy="1564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2800" dirty="0">
                <a:solidFill>
                  <a:srgbClr val="9F8954"/>
                </a:solidFill>
                <a:latin typeface="Gill Sans MT" panose="020B0502020104020203" pitchFamily="34" charset="77"/>
              </a:rPr>
              <a:t>OBIETTIVI TERAPEUTICI</a:t>
            </a:r>
          </a:p>
          <a:p>
            <a:pPr algn="just" hangingPunct="1">
              <a:lnSpc>
                <a:spcPct val="150000"/>
              </a:lnSpc>
              <a:buClrTx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Presa di coscienza del legame tra la storia di vita e gli attuali meccanismi di funzionamento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1C763B3-5035-BAD9-403B-075C8B341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866" y="6379906"/>
            <a:ext cx="5279594" cy="39627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C3B0B0DC-5D52-9BBF-BD9F-812CBE9DC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547" y="15875"/>
            <a:ext cx="8413750" cy="685800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6842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E8DC3918-14E8-F4CE-8492-323BE7A0A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54" y="396208"/>
            <a:ext cx="81327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 dirty="0">
                <a:solidFill>
                  <a:srgbClr val="FFFFFF"/>
                </a:solidFill>
                <a:latin typeface="Gill Sans MT" panose="020B0502020104020203" pitchFamily="34" charset="77"/>
              </a:rPr>
              <a:t>4. CONSEGUENZE </a:t>
            </a:r>
            <a:r>
              <a:rPr lang="it-IT" altLang="it-IT" sz="3200" dirty="0">
                <a:solidFill>
                  <a:srgbClr val="244B5E"/>
                </a:solidFill>
                <a:latin typeface="Gill Sans MT" panose="020B0502020104020203" pitchFamily="34" charset="77"/>
              </a:rPr>
              <a:t>DELLA VIOLENZA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D852F5C-693E-A621-351C-517C411C9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376" y="2139076"/>
            <a:ext cx="6257925" cy="290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Capire che cosa la violenza ha comportato per le vittime e</a:t>
            </a: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per sé stessi</a:t>
            </a: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endParaRPr lang="it-IT" altLang="it-IT" sz="2000" dirty="0">
              <a:solidFill>
                <a:srgbClr val="244B5E"/>
              </a:solidFill>
              <a:latin typeface="Gill Sans MT" panose="020B0502020104020203" pitchFamily="34" charset="77"/>
            </a:endParaRP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2800" dirty="0">
                <a:solidFill>
                  <a:srgbClr val="9F8954"/>
                </a:solidFill>
                <a:latin typeface="Gill Sans MT" panose="020B0502020104020203" pitchFamily="34" charset="77"/>
              </a:rPr>
              <a:t>OBIETTIVI TERAPEUTICI</a:t>
            </a: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Comprendere che la violenza crea violenza, rafforzare empatia e capacità di decentramento</a:t>
            </a:r>
          </a:p>
        </p:txBody>
      </p:sp>
      <p:sp>
        <p:nvSpPr>
          <p:cNvPr id="23556" name="Line 4">
            <a:extLst>
              <a:ext uri="{FF2B5EF4-FFF2-40B4-BE49-F238E27FC236}">
                <a16:creationId xmlns:a16="http://schemas.microsoft.com/office/drawing/2014/main" id="{AD74BBC7-C6C9-6549-9C81-2AEBA34DC3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7533" y="1640680"/>
            <a:ext cx="1587" cy="3902075"/>
          </a:xfrm>
          <a:prstGeom prst="line">
            <a:avLst/>
          </a:prstGeom>
          <a:noFill/>
          <a:ln w="5076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3557" name="Picture 5">
            <a:extLst>
              <a:ext uri="{FF2B5EF4-FFF2-40B4-BE49-F238E27FC236}">
                <a16:creationId xmlns:a16="http://schemas.microsoft.com/office/drawing/2014/main" id="{A5F76EC9-E7F3-1C29-865A-0A7A9FC6E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 b="10329"/>
          <a:stretch>
            <a:fillRect/>
          </a:stretch>
        </p:blipFill>
        <p:spPr bwMode="auto">
          <a:xfrm>
            <a:off x="8955088" y="50800"/>
            <a:ext cx="3236912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7" b="103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8" name="Rectangle 6">
            <a:extLst>
              <a:ext uri="{FF2B5EF4-FFF2-40B4-BE49-F238E27FC236}">
                <a16:creationId xmlns:a16="http://schemas.microsoft.com/office/drawing/2014/main" id="{4CB61A69-5CA5-4617-CA32-7D91CB030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38" y="6335713"/>
            <a:ext cx="5281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  <p:pic>
        <p:nvPicPr>
          <p:cNvPr id="23559" name="Picture 7">
            <a:extLst>
              <a:ext uri="{FF2B5EF4-FFF2-40B4-BE49-F238E27FC236}">
                <a16:creationId xmlns:a16="http://schemas.microsoft.com/office/drawing/2014/main" id="{A4A73281-2C8F-81B3-A338-CA3A60A7C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117600"/>
            <a:ext cx="360045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2840FED7-1F18-EBC0-92AC-9BF452A27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738" y="0"/>
            <a:ext cx="8577262" cy="685800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6842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DC7C2AB7-8951-64E3-CAD2-C78DBA847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63700"/>
            <a:ext cx="3581400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BE5DE50E-2140-31EA-EDD8-8FB458CA8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7775" y="1303338"/>
            <a:ext cx="29241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800" i="1" dirty="0">
                <a:solidFill>
                  <a:srgbClr val="A68652"/>
                </a:solidFill>
                <a:latin typeface="Gill Sans MT" panose="020B0502020104020203" pitchFamily="34" charset="77"/>
              </a:rPr>
              <a:t>ASSESSMENT</a:t>
            </a:r>
          </a:p>
          <a:p>
            <a:pPr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2000" dirty="0">
                <a:solidFill>
                  <a:srgbClr val="244B5E"/>
                </a:solidFill>
                <a:latin typeface="Gill Sans MT" panose="020B0502020104020203" pitchFamily="34" charset="77"/>
              </a:rPr>
              <a:t>3/4 colloqui da 60 minuti</a:t>
            </a: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700C9422-AFB9-4146-0DF7-70E22A852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3392488"/>
            <a:ext cx="56927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800" dirty="0">
                <a:solidFill>
                  <a:srgbClr val="A68652"/>
                </a:solidFill>
                <a:latin typeface="Gill Sans MT" panose="020B0502020104020203" pitchFamily="34" charset="77"/>
              </a:rPr>
              <a:t>COLLOQUI DI PSICOTERAPIA</a:t>
            </a: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2000" dirty="0">
                <a:solidFill>
                  <a:srgbClr val="244B5E"/>
                </a:solidFill>
                <a:latin typeface="Gill Sans MT" panose="020B0502020104020203" pitchFamily="34" charset="77"/>
              </a:rPr>
              <a:t>Consente di lavorare su aspetti personali riguardanti il proprio vissuto e la propria storia e personalizzare l’intervento in base alle esigenze del paziente</a:t>
            </a: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241EA7B5-B53F-F540-9118-73DB12C83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" y="314325"/>
            <a:ext cx="38989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Gill Sans MT" panose="020B0502020104020203" pitchFamily="34" charset="77"/>
              </a:rPr>
              <a:t>TRATTAMENTO INDIVIDUALE</a:t>
            </a:r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id="{5E1A6663-C294-EB76-A9CB-7E7A2A672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 b="10329"/>
          <a:stretch>
            <a:fillRect/>
          </a:stretch>
        </p:blipFill>
        <p:spPr bwMode="auto">
          <a:xfrm>
            <a:off x="8945563" y="41275"/>
            <a:ext cx="3236912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7" b="103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7" name="Rectangle 7">
            <a:extLst>
              <a:ext uri="{FF2B5EF4-FFF2-40B4-BE49-F238E27FC236}">
                <a16:creationId xmlns:a16="http://schemas.microsoft.com/office/drawing/2014/main" id="{6BCC651F-B27F-5FF9-2266-635FE8E14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38" y="6335713"/>
            <a:ext cx="5281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  <p:sp>
        <p:nvSpPr>
          <p:cNvPr id="25608" name="Line 8">
            <a:extLst>
              <a:ext uri="{FF2B5EF4-FFF2-40B4-BE49-F238E27FC236}">
                <a16:creationId xmlns:a16="http://schemas.microsoft.com/office/drawing/2014/main" id="{1E0A7252-AD59-A500-2C4D-5751339B1E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8762" y="3152422"/>
            <a:ext cx="0" cy="2832806"/>
          </a:xfrm>
          <a:prstGeom prst="line">
            <a:avLst/>
          </a:prstGeom>
          <a:noFill/>
          <a:ln w="7308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9" name="Line 9">
            <a:extLst>
              <a:ext uri="{FF2B5EF4-FFF2-40B4-BE49-F238E27FC236}">
                <a16:creationId xmlns:a16="http://schemas.microsoft.com/office/drawing/2014/main" id="{158028D8-18C0-2E42-EA12-29F978FEA4B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2410" y="1037791"/>
            <a:ext cx="1" cy="1512168"/>
          </a:xfrm>
          <a:prstGeom prst="line">
            <a:avLst/>
          </a:prstGeom>
          <a:noFill/>
          <a:ln w="7308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F8A2DB31-22AA-074C-25E6-57224C6E8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38" y="6335713"/>
            <a:ext cx="5281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FFFFFF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FFFFFF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1EA9FCD-C51B-F262-1C3B-D55F02811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32059" r="3392" b="27107"/>
          <a:stretch>
            <a:fillRect/>
          </a:stretch>
        </p:blipFill>
        <p:spPr bwMode="auto">
          <a:xfrm>
            <a:off x="3144838" y="1255713"/>
            <a:ext cx="5903912" cy="434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779" t="32059" r="3392" b="271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Interstellar (Main Theme Piano) (128 kbps).mp3">
            <a:hlinkClick r:id="" action="ppaction://media"/>
            <a:extLst>
              <a:ext uri="{FF2B5EF4-FFF2-40B4-BE49-F238E27FC236}">
                <a16:creationId xmlns:a16="http://schemas.microsoft.com/office/drawing/2014/main" id="{3238096A-148F-038E-5177-3D3FA4AED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854627"/>
            <a:ext cx="497384" cy="49738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B40F8EA0-EBCA-A122-B005-1B81FF4F8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738" y="0"/>
            <a:ext cx="8577262" cy="685800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6842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8117132E-07FE-C007-3AF6-FFE30AABF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360680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3615C0C3-05DF-AAC1-B306-82EAB861C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" y="314325"/>
            <a:ext cx="34432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Gill Sans MT" panose="020B0502020104020203" pitchFamily="34" charset="77"/>
              </a:rPr>
              <a:t>TRATTAMENTO DI GRUPPO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BF9D75A6-39EC-8191-3215-1A2C68BDC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826" y="2570162"/>
            <a:ext cx="2227190" cy="95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800" dirty="0">
                <a:solidFill>
                  <a:srgbClr val="A68652"/>
                </a:solidFill>
                <a:latin typeface="Gill Sans MT" panose="020B0502020104020203" pitchFamily="34" charset="77"/>
              </a:rPr>
              <a:t>FREQUENZA</a:t>
            </a:r>
          </a:p>
          <a:p>
            <a:pPr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2000" dirty="0">
                <a:solidFill>
                  <a:srgbClr val="244B5E"/>
                </a:solidFill>
                <a:latin typeface="Gill Sans MT" panose="020B0502020104020203" pitchFamily="34" charset="77"/>
              </a:rPr>
              <a:t>Settimanale</a:t>
            </a: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E1E75EFB-C978-24C3-F9F4-D3D267D5F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826" y="3972719"/>
            <a:ext cx="5599112" cy="18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800" dirty="0">
                <a:solidFill>
                  <a:srgbClr val="A68652"/>
                </a:solidFill>
                <a:latin typeface="Gill Sans MT" panose="020B0502020104020203" pitchFamily="34" charset="77"/>
              </a:rPr>
              <a:t>CARATTERISTICA</a:t>
            </a:r>
          </a:p>
          <a:p>
            <a:pPr algn="just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2000" dirty="0">
                <a:solidFill>
                  <a:srgbClr val="244B5E"/>
                </a:solidFill>
                <a:latin typeface="Gill Sans MT" panose="020B0502020104020203" pitchFamily="34" charset="77"/>
              </a:rPr>
              <a:t>Il funzionamento a ciclo continuo (gruppo aperto) permette l’ingresso di nuove persone all’inizio di ogni tema </a:t>
            </a:r>
          </a:p>
        </p:txBody>
      </p:sp>
      <p:sp>
        <p:nvSpPr>
          <p:cNvPr id="26630" name="Line 6">
            <a:extLst>
              <a:ext uri="{FF2B5EF4-FFF2-40B4-BE49-F238E27FC236}">
                <a16:creationId xmlns:a16="http://schemas.microsoft.com/office/drawing/2014/main" id="{E829E3E3-C57D-21CA-731F-88BF927972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854450"/>
            <a:ext cx="1588" cy="2481263"/>
          </a:xfrm>
          <a:prstGeom prst="line">
            <a:avLst/>
          </a:prstGeom>
          <a:noFill/>
          <a:ln w="7308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31" name="Line 7">
            <a:extLst>
              <a:ext uri="{FF2B5EF4-FFF2-40B4-BE49-F238E27FC236}">
                <a16:creationId xmlns:a16="http://schemas.microsoft.com/office/drawing/2014/main" id="{EB15E3B2-3F4A-B578-2DD0-25159B4B5B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2482999"/>
            <a:ext cx="0" cy="946001"/>
          </a:xfrm>
          <a:prstGeom prst="line">
            <a:avLst/>
          </a:prstGeom>
          <a:noFill/>
          <a:ln w="7308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32" name="Rectangle 8">
            <a:extLst>
              <a:ext uri="{FF2B5EF4-FFF2-40B4-BE49-F238E27FC236}">
                <a16:creationId xmlns:a16="http://schemas.microsoft.com/office/drawing/2014/main" id="{B7D50464-8274-AEDD-C925-CF36CBE61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826" y="1295549"/>
            <a:ext cx="54927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800" dirty="0">
                <a:solidFill>
                  <a:srgbClr val="A68652"/>
                </a:solidFill>
                <a:latin typeface="Gill Sans MT" panose="020B0502020104020203" pitchFamily="34" charset="77"/>
              </a:rPr>
              <a:t>DURATA</a:t>
            </a:r>
          </a:p>
          <a:p>
            <a:pPr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2000" dirty="0">
                <a:solidFill>
                  <a:srgbClr val="244B5E"/>
                </a:solidFill>
                <a:latin typeface="Gill Sans MT" panose="020B0502020104020203" pitchFamily="34" charset="77"/>
              </a:rPr>
              <a:t>24 incontri da 90 minuti a ciclo continuo</a:t>
            </a:r>
          </a:p>
        </p:txBody>
      </p:sp>
      <p:pic>
        <p:nvPicPr>
          <p:cNvPr id="26633" name="Picture 9">
            <a:extLst>
              <a:ext uri="{FF2B5EF4-FFF2-40B4-BE49-F238E27FC236}">
                <a16:creationId xmlns:a16="http://schemas.microsoft.com/office/drawing/2014/main" id="{E107EE62-4B98-D001-A673-8B302962E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 b="10329"/>
          <a:stretch>
            <a:fillRect/>
          </a:stretch>
        </p:blipFill>
        <p:spPr bwMode="auto">
          <a:xfrm>
            <a:off x="8945563" y="41275"/>
            <a:ext cx="3236912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7" b="103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4" name="Rectangle 10">
            <a:extLst>
              <a:ext uri="{FF2B5EF4-FFF2-40B4-BE49-F238E27FC236}">
                <a16:creationId xmlns:a16="http://schemas.microsoft.com/office/drawing/2014/main" id="{7E8B57D1-138C-69E8-9629-474D20494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38" y="6335713"/>
            <a:ext cx="5281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  <p:sp>
        <p:nvSpPr>
          <p:cNvPr id="26635" name="Line 11">
            <a:extLst>
              <a:ext uri="{FF2B5EF4-FFF2-40B4-BE49-F238E27FC236}">
                <a16:creationId xmlns:a16="http://schemas.microsoft.com/office/drawing/2014/main" id="{5F15A43A-824B-267E-812C-BE796A4B67F9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1211263"/>
            <a:ext cx="0" cy="946001"/>
          </a:xfrm>
          <a:prstGeom prst="line">
            <a:avLst/>
          </a:prstGeom>
          <a:noFill/>
          <a:ln w="7308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2D3F">
            <a:alpha val="8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4F638750-3134-BFC5-0343-1AA48B181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463" y="0"/>
            <a:ext cx="8753475" cy="685800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6842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9397" name="Oval 4">
            <a:extLst>
              <a:ext uri="{FF2B5EF4-FFF2-40B4-BE49-F238E27FC236}">
                <a16:creationId xmlns:a16="http://schemas.microsoft.com/office/drawing/2014/main" id="{2A1F9E3E-DAF5-00B3-761F-3838C7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025" y="1085850"/>
            <a:ext cx="833438" cy="825500"/>
          </a:xfrm>
          <a:prstGeom prst="ellipse">
            <a:avLst/>
          </a:prstGeom>
          <a:solidFill>
            <a:srgbClr val="FFFFFF"/>
          </a:solidFill>
          <a:ln w="25560" cap="sq">
            <a:solidFill>
              <a:srgbClr val="244B5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59398" name="Picture 5">
            <a:extLst>
              <a:ext uri="{FF2B5EF4-FFF2-40B4-BE49-F238E27FC236}">
                <a16:creationId xmlns:a16="http://schemas.microsoft.com/office/drawing/2014/main" id="{972C340B-D556-1A78-A22D-6DD62C4C5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13" y="2598738"/>
            <a:ext cx="2568575" cy="24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9" name="Text Box 6">
            <a:extLst>
              <a:ext uri="{FF2B5EF4-FFF2-40B4-BE49-F238E27FC236}">
                <a16:creationId xmlns:a16="http://schemas.microsoft.com/office/drawing/2014/main" id="{F7DB890F-6716-548E-F544-28DC4661B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825" y="1211263"/>
            <a:ext cx="2222500" cy="373062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</a:rPr>
              <a:t>Cos’è la violenza?</a:t>
            </a:r>
          </a:p>
        </p:txBody>
      </p:sp>
      <p:sp>
        <p:nvSpPr>
          <p:cNvPr id="59400" name="Oval 7">
            <a:extLst>
              <a:ext uri="{FF2B5EF4-FFF2-40B4-BE49-F238E27FC236}">
                <a16:creationId xmlns:a16="http://schemas.microsoft.com/office/drawing/2014/main" id="{6931AAFE-04D7-25D1-F88F-3CEA3FDE3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113" y="5005388"/>
            <a:ext cx="831850" cy="823912"/>
          </a:xfrm>
          <a:prstGeom prst="ellipse">
            <a:avLst/>
          </a:prstGeom>
          <a:solidFill>
            <a:srgbClr val="FFFFFF"/>
          </a:solidFill>
          <a:ln w="25560" cap="sq">
            <a:solidFill>
              <a:srgbClr val="244B5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9401" name="Oval 8">
            <a:extLst>
              <a:ext uri="{FF2B5EF4-FFF2-40B4-BE49-F238E27FC236}">
                <a16:creationId xmlns:a16="http://schemas.microsoft.com/office/drawing/2014/main" id="{CA36FDD1-DE4D-CA3C-1BE8-64C077A43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7275" y="1938338"/>
            <a:ext cx="831850" cy="823912"/>
          </a:xfrm>
          <a:prstGeom prst="ellipse">
            <a:avLst/>
          </a:prstGeom>
          <a:solidFill>
            <a:srgbClr val="FFFFFF"/>
          </a:solidFill>
          <a:ln w="25560" cap="sq">
            <a:solidFill>
              <a:srgbClr val="244B5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9402" name="Oval 9">
            <a:extLst>
              <a:ext uri="{FF2B5EF4-FFF2-40B4-BE49-F238E27FC236}">
                <a16:creationId xmlns:a16="http://schemas.microsoft.com/office/drawing/2014/main" id="{6893E0F6-8DA1-79BE-8837-AB65FF5B1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1951038"/>
            <a:ext cx="833437" cy="823912"/>
          </a:xfrm>
          <a:prstGeom prst="ellipse">
            <a:avLst/>
          </a:prstGeom>
          <a:solidFill>
            <a:srgbClr val="FFFFFF"/>
          </a:solidFill>
          <a:ln w="25560" cap="sq">
            <a:solidFill>
              <a:srgbClr val="244B5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9403" name="Oval 10">
            <a:extLst>
              <a:ext uri="{FF2B5EF4-FFF2-40B4-BE49-F238E27FC236}">
                <a16:creationId xmlns:a16="http://schemas.microsoft.com/office/drawing/2014/main" id="{BF63A19F-B106-5BB5-8611-31EA3EF39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3500" y="4994275"/>
            <a:ext cx="833438" cy="823913"/>
          </a:xfrm>
          <a:prstGeom prst="ellipse">
            <a:avLst/>
          </a:prstGeom>
          <a:solidFill>
            <a:srgbClr val="FFFFFF"/>
          </a:solidFill>
          <a:ln w="25560" cap="sq">
            <a:solidFill>
              <a:srgbClr val="244B5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9404" name="Oval 11">
            <a:extLst>
              <a:ext uri="{FF2B5EF4-FFF2-40B4-BE49-F238E27FC236}">
                <a16:creationId xmlns:a16="http://schemas.microsoft.com/office/drawing/2014/main" id="{77E2A189-EB62-6714-0339-6FFD8442D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1363" y="3376613"/>
            <a:ext cx="831850" cy="825500"/>
          </a:xfrm>
          <a:prstGeom prst="ellipse">
            <a:avLst/>
          </a:prstGeom>
          <a:solidFill>
            <a:srgbClr val="FFFFFF"/>
          </a:solidFill>
          <a:ln w="25560" cap="sq">
            <a:solidFill>
              <a:srgbClr val="244B5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9405" name="Oval 12">
            <a:extLst>
              <a:ext uri="{FF2B5EF4-FFF2-40B4-BE49-F238E27FC236}">
                <a16:creationId xmlns:a16="http://schemas.microsoft.com/office/drawing/2014/main" id="{A2416412-5D9D-B867-688C-EED349ADB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4675" y="3309938"/>
            <a:ext cx="833438" cy="825500"/>
          </a:xfrm>
          <a:prstGeom prst="ellipse">
            <a:avLst/>
          </a:prstGeom>
          <a:solidFill>
            <a:srgbClr val="FFFFFF"/>
          </a:solidFill>
          <a:ln w="25560" cap="sq">
            <a:solidFill>
              <a:srgbClr val="244B5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9406" name="Oval 13">
            <a:extLst>
              <a:ext uri="{FF2B5EF4-FFF2-40B4-BE49-F238E27FC236}">
                <a16:creationId xmlns:a16="http://schemas.microsoft.com/office/drawing/2014/main" id="{D66975F3-C22B-D756-2D53-805394BB3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9113" y="5613400"/>
            <a:ext cx="833437" cy="825500"/>
          </a:xfrm>
          <a:prstGeom prst="ellipse">
            <a:avLst/>
          </a:prstGeom>
          <a:solidFill>
            <a:srgbClr val="FFFFFF"/>
          </a:solidFill>
          <a:ln w="25560" cap="sq">
            <a:solidFill>
              <a:srgbClr val="244B5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9407" name="Text Box 14">
            <a:extLst>
              <a:ext uri="{FF2B5EF4-FFF2-40B4-BE49-F238E27FC236}">
                <a16:creationId xmlns:a16="http://schemas.microsoft.com/office/drawing/2014/main" id="{4D66E7A4-91FA-19B5-E620-27CE2539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350" y="5899150"/>
            <a:ext cx="1679575" cy="368300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</a:rPr>
              <a:t>Responsabilità</a:t>
            </a:r>
          </a:p>
        </p:txBody>
      </p:sp>
      <p:sp>
        <p:nvSpPr>
          <p:cNvPr id="59408" name="Text Box 15">
            <a:extLst>
              <a:ext uri="{FF2B5EF4-FFF2-40B4-BE49-F238E27FC236}">
                <a16:creationId xmlns:a16="http://schemas.microsoft.com/office/drawing/2014/main" id="{F150375E-4C33-3EA9-16CA-0612068BC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7188" y="5175250"/>
            <a:ext cx="2687637" cy="371475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</a:rPr>
              <a:t>Alternative alla violenza</a:t>
            </a:r>
          </a:p>
        </p:txBody>
      </p:sp>
      <p:sp>
        <p:nvSpPr>
          <p:cNvPr id="59409" name="Text Box 16">
            <a:extLst>
              <a:ext uri="{FF2B5EF4-FFF2-40B4-BE49-F238E27FC236}">
                <a16:creationId xmlns:a16="http://schemas.microsoft.com/office/drawing/2014/main" id="{DFC97119-1311-8A71-05EA-845D91E3D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800" y="2178050"/>
            <a:ext cx="2030413" cy="371475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</a:rPr>
              <a:t>Violenza psichica</a:t>
            </a:r>
          </a:p>
        </p:txBody>
      </p:sp>
      <p:sp>
        <p:nvSpPr>
          <p:cNvPr id="59410" name="Text Box 17">
            <a:extLst>
              <a:ext uri="{FF2B5EF4-FFF2-40B4-BE49-F238E27FC236}">
                <a16:creationId xmlns:a16="http://schemas.microsoft.com/office/drawing/2014/main" id="{20537202-4D6A-A87E-5648-CF9F39112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2263" y="3522663"/>
            <a:ext cx="1309687" cy="368300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</a:rPr>
              <a:t>Sessualità</a:t>
            </a:r>
          </a:p>
        </p:txBody>
      </p:sp>
      <p:sp>
        <p:nvSpPr>
          <p:cNvPr id="59411" name="Text Box 18">
            <a:extLst>
              <a:ext uri="{FF2B5EF4-FFF2-40B4-BE49-F238E27FC236}">
                <a16:creationId xmlns:a16="http://schemas.microsoft.com/office/drawing/2014/main" id="{A2527C38-1307-1A11-4407-8BC6AEF77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538" y="2165350"/>
            <a:ext cx="3140075" cy="371475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</a:rPr>
              <a:t>Conseguenze della violenza</a:t>
            </a:r>
          </a:p>
        </p:txBody>
      </p:sp>
      <p:sp>
        <p:nvSpPr>
          <p:cNvPr id="59412" name="Text Box 19">
            <a:extLst>
              <a:ext uri="{FF2B5EF4-FFF2-40B4-BE49-F238E27FC236}">
                <a16:creationId xmlns:a16="http://schemas.microsoft.com/office/drawing/2014/main" id="{41C87C9B-CEE7-C84B-60F3-CF69390BE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8563" y="3638550"/>
            <a:ext cx="2420937" cy="371475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</a:rPr>
              <a:t>Cause della violenza</a:t>
            </a:r>
          </a:p>
        </p:txBody>
      </p:sp>
      <p:sp>
        <p:nvSpPr>
          <p:cNvPr id="59413" name="Text Box 20">
            <a:extLst>
              <a:ext uri="{FF2B5EF4-FFF2-40B4-BE49-F238E27FC236}">
                <a16:creationId xmlns:a16="http://schemas.microsoft.com/office/drawing/2014/main" id="{EE2659E4-7D8C-58E2-7A92-D17F2377F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925" y="5232400"/>
            <a:ext cx="1465263" cy="368300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</a:rPr>
              <a:t>Genitorialità</a:t>
            </a:r>
          </a:p>
        </p:txBody>
      </p:sp>
      <p:cxnSp>
        <p:nvCxnSpPr>
          <p:cNvPr id="59414" name="AutoShape 21">
            <a:extLst>
              <a:ext uri="{FF2B5EF4-FFF2-40B4-BE49-F238E27FC236}">
                <a16:creationId xmlns:a16="http://schemas.microsoft.com/office/drawing/2014/main" id="{24D42CD7-1CE1-BD96-10E0-D464B290702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002463" y="1514475"/>
            <a:ext cx="638175" cy="396875"/>
          </a:xfrm>
          <a:prstGeom prst="straightConnector1">
            <a:avLst/>
          </a:prstGeom>
          <a:noFill/>
          <a:ln w="38160" cap="sq">
            <a:solidFill>
              <a:srgbClr val="A6865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9415" name="AutoShape 22">
            <a:extLst>
              <a:ext uri="{FF2B5EF4-FFF2-40B4-BE49-F238E27FC236}">
                <a16:creationId xmlns:a16="http://schemas.microsoft.com/office/drawing/2014/main" id="{C289A407-745A-44EF-BE4D-F9FACEFCA4D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254750" y="2628900"/>
            <a:ext cx="239713" cy="657225"/>
          </a:xfrm>
          <a:prstGeom prst="straightConnector1">
            <a:avLst/>
          </a:prstGeom>
          <a:noFill/>
          <a:ln w="38160" cap="sq">
            <a:solidFill>
              <a:srgbClr val="A6865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9416" name="AutoShape 23">
            <a:extLst>
              <a:ext uri="{FF2B5EF4-FFF2-40B4-BE49-F238E27FC236}">
                <a16:creationId xmlns:a16="http://schemas.microsoft.com/office/drawing/2014/main" id="{1C2216A9-7DBB-F49D-5BF0-49BE9FA0D66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126163" y="4216400"/>
            <a:ext cx="390525" cy="706438"/>
          </a:xfrm>
          <a:prstGeom prst="straightConnector1">
            <a:avLst/>
          </a:prstGeom>
          <a:noFill/>
          <a:ln w="38160" cap="sq">
            <a:solidFill>
              <a:srgbClr val="A6865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9417" name="AutoShape 24">
            <a:extLst>
              <a:ext uri="{FF2B5EF4-FFF2-40B4-BE49-F238E27FC236}">
                <a16:creationId xmlns:a16="http://schemas.microsoft.com/office/drawing/2014/main" id="{CF636BFE-9A8B-BEB7-4CA6-31445739DF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653588" y="1593850"/>
            <a:ext cx="569912" cy="344488"/>
          </a:xfrm>
          <a:prstGeom prst="straightConnector1">
            <a:avLst/>
          </a:prstGeom>
          <a:noFill/>
          <a:ln w="38160" cap="sq">
            <a:solidFill>
              <a:srgbClr val="A6865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9418" name="AutoShape 25">
            <a:extLst>
              <a:ext uri="{FF2B5EF4-FFF2-40B4-BE49-F238E27FC236}">
                <a16:creationId xmlns:a16="http://schemas.microsoft.com/office/drawing/2014/main" id="{DF9EF90E-7D0C-EB1A-C29B-A1C5E62C214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815638" y="2649538"/>
            <a:ext cx="334962" cy="600075"/>
          </a:xfrm>
          <a:prstGeom prst="straightConnector1">
            <a:avLst/>
          </a:prstGeom>
          <a:noFill/>
          <a:ln w="38160" cap="sq">
            <a:solidFill>
              <a:srgbClr val="A6865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9419" name="AutoShape 26">
            <a:extLst>
              <a:ext uri="{FF2B5EF4-FFF2-40B4-BE49-F238E27FC236}">
                <a16:creationId xmlns:a16="http://schemas.microsoft.com/office/drawing/2014/main" id="{EBC23013-6EE5-1C90-A2A9-0E756626612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815638" y="4216400"/>
            <a:ext cx="346075" cy="774700"/>
          </a:xfrm>
          <a:prstGeom prst="straightConnector1">
            <a:avLst/>
          </a:prstGeom>
          <a:noFill/>
          <a:ln w="38160" cap="sq">
            <a:solidFill>
              <a:srgbClr val="A6865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9420" name="AutoShape 27">
            <a:extLst>
              <a:ext uri="{FF2B5EF4-FFF2-40B4-BE49-F238E27FC236}">
                <a16:creationId xmlns:a16="http://schemas.microsoft.com/office/drawing/2014/main" id="{7489561B-CE4B-3FE6-88D8-B1072E5735E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035800" y="5753100"/>
            <a:ext cx="676275" cy="354013"/>
          </a:xfrm>
          <a:prstGeom prst="straightConnector1">
            <a:avLst/>
          </a:prstGeom>
          <a:noFill/>
          <a:ln w="38160" cap="sq">
            <a:solidFill>
              <a:srgbClr val="A6865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9421" name="AutoShape 28">
            <a:extLst>
              <a:ext uri="{FF2B5EF4-FFF2-40B4-BE49-F238E27FC236}">
                <a16:creationId xmlns:a16="http://schemas.microsoft.com/office/drawing/2014/main" id="{381C2647-77F5-90F1-1A11-1EE6C47189A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445625" y="5730875"/>
            <a:ext cx="854075" cy="427038"/>
          </a:xfrm>
          <a:prstGeom prst="straightConnector1">
            <a:avLst/>
          </a:prstGeom>
          <a:noFill/>
          <a:ln w="38160" cap="sq">
            <a:solidFill>
              <a:srgbClr val="A6865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9422" name="Text Box 29">
            <a:extLst>
              <a:ext uri="{FF2B5EF4-FFF2-40B4-BE49-F238E27FC236}">
                <a16:creationId xmlns:a16="http://schemas.microsoft.com/office/drawing/2014/main" id="{1C2435FE-D973-7821-CAB2-AD3F7E094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25" y="217488"/>
            <a:ext cx="24352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sz="2400">
                <a:solidFill>
                  <a:srgbClr val="244B5E"/>
                </a:solidFill>
              </a:rPr>
              <a:t>8 temi</a:t>
            </a:r>
            <a:br>
              <a:rPr lang="it-IT" altLang="it-IT" sz="2400">
                <a:solidFill>
                  <a:srgbClr val="244B5E"/>
                </a:solidFill>
              </a:rPr>
            </a:br>
            <a:r>
              <a:rPr lang="it-IT" altLang="it-IT" sz="2400">
                <a:solidFill>
                  <a:srgbClr val="244B5E"/>
                </a:solidFill>
              </a:rPr>
              <a:t>3 incontri a tema</a:t>
            </a:r>
          </a:p>
        </p:txBody>
      </p:sp>
      <p:sp>
        <p:nvSpPr>
          <p:cNvPr id="59423" name="Line 30">
            <a:extLst>
              <a:ext uri="{FF2B5EF4-FFF2-40B4-BE49-F238E27FC236}">
                <a16:creationId xmlns:a16="http://schemas.microsoft.com/office/drawing/2014/main" id="{0D58B68F-3B19-6E4D-265D-9DCB0B0E42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37000" y="328613"/>
            <a:ext cx="0" cy="987425"/>
          </a:xfrm>
          <a:prstGeom prst="line">
            <a:avLst/>
          </a:prstGeom>
          <a:noFill/>
          <a:ln w="7308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9424" name="Text Box 31">
            <a:extLst>
              <a:ext uri="{FF2B5EF4-FFF2-40B4-BE49-F238E27FC236}">
                <a16:creationId xmlns:a16="http://schemas.microsoft.com/office/drawing/2014/main" id="{A58CA278-73A0-75FB-5269-F07C25752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75" y="3590925"/>
            <a:ext cx="18415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b="1" i="1">
                <a:solidFill>
                  <a:srgbClr val="9F8954"/>
                </a:solidFill>
              </a:rPr>
              <a:t>TRAINING</a:t>
            </a:r>
          </a:p>
        </p:txBody>
      </p:sp>
      <p:pic>
        <p:nvPicPr>
          <p:cNvPr id="59425" name="Picture 5">
            <a:extLst>
              <a:ext uri="{FF2B5EF4-FFF2-40B4-BE49-F238E27FC236}">
                <a16:creationId xmlns:a16="http://schemas.microsoft.com/office/drawing/2014/main" id="{6CBB8C0C-A7B6-2B1C-DDBB-1BCFF3D73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 b="10326"/>
          <a:stretch>
            <a:fillRect/>
          </a:stretch>
        </p:blipFill>
        <p:spPr bwMode="auto">
          <a:xfrm>
            <a:off x="8945563" y="41275"/>
            <a:ext cx="3236912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7" b="103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426" name="Text Box 4">
            <a:extLst>
              <a:ext uri="{FF2B5EF4-FFF2-40B4-BE49-F238E27FC236}">
                <a16:creationId xmlns:a16="http://schemas.microsoft.com/office/drawing/2014/main" id="{1823C4E3-F6DB-5B80-DC54-2A11C3407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138" y="6335713"/>
            <a:ext cx="5281612" cy="3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br>
              <a:rPr lang="it-IT" altLang="it-IT" sz="900" dirty="0">
                <a:solidFill>
                  <a:srgbClr val="004242"/>
                </a:solidFill>
              </a:rPr>
            </a:br>
            <a:r>
              <a:rPr lang="it-IT" altLang="it-IT" sz="900" dirty="0">
                <a:solidFill>
                  <a:srgbClr val="004242"/>
                </a:solidFill>
              </a:rPr>
              <a:t>Dott. Paolo De Pascalis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A1EC81D-4032-BF0D-CFAC-4FF12E11F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432498" cy="6857999"/>
          </a:xfrm>
          <a:prstGeom prst="rect">
            <a:avLst/>
          </a:prstGeom>
          <a:solidFill>
            <a:srgbClr val="244B5E"/>
          </a:solidFill>
          <a:ln w="12600" cap="sq">
            <a:solidFill>
              <a:srgbClr val="6842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8653541-D4E2-0EAC-A146-2F6C3B9AC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" y="314325"/>
            <a:ext cx="34432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 dirty="0">
                <a:solidFill>
                  <a:srgbClr val="FFFFFF"/>
                </a:solidFill>
                <a:latin typeface="Gill Sans MT" panose="020B0502020104020203" pitchFamily="34" charset="77"/>
              </a:rPr>
              <a:t>TRATTAMENTO DI GRUPPO</a:t>
            </a:r>
          </a:p>
        </p:txBody>
      </p:sp>
      <p:pic>
        <p:nvPicPr>
          <p:cNvPr id="59395" name="Picture 2">
            <a:extLst>
              <a:ext uri="{FF2B5EF4-FFF2-40B4-BE49-F238E27FC236}">
                <a16:creationId xmlns:a16="http://schemas.microsoft.com/office/drawing/2014/main" id="{678A1EF2-AEB5-3AF6-C71C-C80B9CF1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778000"/>
            <a:ext cx="35941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Oval 1">
            <a:extLst>
              <a:ext uri="{FF2B5EF4-FFF2-40B4-BE49-F238E27FC236}">
                <a16:creationId xmlns:a16="http://schemas.microsoft.com/office/drawing/2014/main" id="{24957C64-0405-3464-148E-D65FDCF7F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993" y="4083050"/>
            <a:ext cx="4824412" cy="1879600"/>
          </a:xfrm>
          <a:prstGeom prst="ellipse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1443" name="Oval 2">
            <a:extLst>
              <a:ext uri="{FF2B5EF4-FFF2-40B4-BE49-F238E27FC236}">
                <a16:creationId xmlns:a16="http://schemas.microsoft.com/office/drawing/2014/main" id="{BC5546C7-BFD2-C164-833E-E137DEEAE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692150"/>
            <a:ext cx="2824163" cy="1700213"/>
          </a:xfrm>
          <a:prstGeom prst="ellipse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1444" name="Oval 3">
            <a:extLst>
              <a:ext uri="{FF2B5EF4-FFF2-40B4-BE49-F238E27FC236}">
                <a16:creationId xmlns:a16="http://schemas.microsoft.com/office/drawing/2014/main" id="{E358C347-E042-BB82-31ED-64D484885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463" y="5472113"/>
            <a:ext cx="1447800" cy="923925"/>
          </a:xfrm>
          <a:prstGeom prst="ellipse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1445" name="Oval 4">
            <a:extLst>
              <a:ext uri="{FF2B5EF4-FFF2-40B4-BE49-F238E27FC236}">
                <a16:creationId xmlns:a16="http://schemas.microsoft.com/office/drawing/2014/main" id="{BAB89317-F217-86D5-098D-167690B1D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5175" y="2462213"/>
            <a:ext cx="1138238" cy="1023937"/>
          </a:xfrm>
          <a:prstGeom prst="ellipse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1446" name="Oval 5">
            <a:extLst>
              <a:ext uri="{FF2B5EF4-FFF2-40B4-BE49-F238E27FC236}">
                <a16:creationId xmlns:a16="http://schemas.microsoft.com/office/drawing/2014/main" id="{49C9A744-533D-CAD7-1194-3E16DD208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6775" y="2595563"/>
            <a:ext cx="2266948" cy="1273174"/>
          </a:xfrm>
          <a:prstGeom prst="ellipse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1447" name="Oval 6">
            <a:extLst>
              <a:ext uri="{FF2B5EF4-FFF2-40B4-BE49-F238E27FC236}">
                <a16:creationId xmlns:a16="http://schemas.microsoft.com/office/drawing/2014/main" id="{7E0B621C-4772-A91F-CB17-B90D96A4A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50" y="2736850"/>
            <a:ext cx="1801813" cy="1198563"/>
          </a:xfrm>
          <a:prstGeom prst="ellipse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1448" name="Oval 7">
            <a:extLst>
              <a:ext uri="{FF2B5EF4-FFF2-40B4-BE49-F238E27FC236}">
                <a16:creationId xmlns:a16="http://schemas.microsoft.com/office/drawing/2014/main" id="{07DC7486-C07E-51AC-FD00-277113BD3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9538" y="1233488"/>
            <a:ext cx="2119312" cy="1219200"/>
          </a:xfrm>
          <a:prstGeom prst="ellipse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1449" name="Rectangle 8">
            <a:extLst>
              <a:ext uri="{FF2B5EF4-FFF2-40B4-BE49-F238E27FC236}">
                <a16:creationId xmlns:a16="http://schemas.microsoft.com/office/drawing/2014/main" id="{7069A836-679A-E3C4-C552-B6F2921CF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268788" cy="6858000"/>
          </a:xfrm>
          <a:prstGeom prst="rect">
            <a:avLst/>
          </a:prstGeom>
          <a:solidFill>
            <a:srgbClr val="244B5E"/>
          </a:solidFill>
          <a:ln w="12600" cap="sq">
            <a:solidFill>
              <a:srgbClr val="6842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61450" name="Picture 9">
            <a:extLst>
              <a:ext uri="{FF2B5EF4-FFF2-40B4-BE49-F238E27FC236}">
                <a16:creationId xmlns:a16="http://schemas.microsoft.com/office/drawing/2014/main" id="{BD91679F-A0A5-6D4F-7F0A-EB41C1995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507" y="1306237"/>
            <a:ext cx="3200400" cy="479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51" name="Text Box 10">
            <a:extLst>
              <a:ext uri="{FF2B5EF4-FFF2-40B4-BE49-F238E27FC236}">
                <a16:creationId xmlns:a16="http://schemas.microsoft.com/office/drawing/2014/main" id="{6D91FA6F-B566-318C-1125-428FCC5DE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361950"/>
            <a:ext cx="3443287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</a:rPr>
              <a:t>LAVORO IN RETE</a:t>
            </a:r>
          </a:p>
        </p:txBody>
      </p:sp>
      <p:sp>
        <p:nvSpPr>
          <p:cNvPr id="61452" name="Text Box 11">
            <a:extLst>
              <a:ext uri="{FF2B5EF4-FFF2-40B4-BE49-F238E27FC236}">
                <a16:creationId xmlns:a16="http://schemas.microsoft.com/office/drawing/2014/main" id="{74A8D501-80D3-0C41-AF70-9D6A280C9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2909" y="3025974"/>
            <a:ext cx="1343935" cy="60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dirty="0">
                <a:solidFill>
                  <a:srgbClr val="FFFFFF"/>
                </a:solidFill>
              </a:rPr>
              <a:t>Magistratura</a:t>
            </a:r>
          </a:p>
          <a:p>
            <a:pPr eaLnBrk="1" hangingPunct="1">
              <a:buClrTx/>
              <a:buFontTx/>
              <a:buNone/>
            </a:pPr>
            <a:endParaRPr lang="it-IT" altLang="it-IT" dirty="0">
              <a:solidFill>
                <a:srgbClr val="FFFFFF"/>
              </a:solidFill>
            </a:endParaRPr>
          </a:p>
        </p:txBody>
      </p:sp>
      <p:sp>
        <p:nvSpPr>
          <p:cNvPr id="61453" name="Text Box 12">
            <a:extLst>
              <a:ext uri="{FF2B5EF4-FFF2-40B4-BE49-F238E27FC236}">
                <a16:creationId xmlns:a16="http://schemas.microsoft.com/office/drawing/2014/main" id="{3988A49D-360A-9CD1-210B-106C976D6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75" y="3108325"/>
            <a:ext cx="17637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dirty="0">
                <a:solidFill>
                  <a:srgbClr val="FFFFFF"/>
                </a:solidFill>
              </a:rPr>
              <a:t>Area Educativa</a:t>
            </a:r>
          </a:p>
        </p:txBody>
      </p:sp>
      <p:sp>
        <p:nvSpPr>
          <p:cNvPr id="61454" name="Text Box 13">
            <a:extLst>
              <a:ext uri="{FF2B5EF4-FFF2-40B4-BE49-F238E27FC236}">
                <a16:creationId xmlns:a16="http://schemas.microsoft.com/office/drawing/2014/main" id="{46C6E9C8-58F6-A95E-60B1-FC7BCE515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8850" y="2790826"/>
            <a:ext cx="8016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dirty="0">
                <a:solidFill>
                  <a:srgbClr val="FFFFFF"/>
                </a:solidFill>
              </a:rPr>
              <a:t>UEPE</a:t>
            </a:r>
          </a:p>
        </p:txBody>
      </p:sp>
      <p:sp>
        <p:nvSpPr>
          <p:cNvPr id="61455" name="Text Box 14">
            <a:extLst>
              <a:ext uri="{FF2B5EF4-FFF2-40B4-BE49-F238E27FC236}">
                <a16:creationId xmlns:a16="http://schemas.microsoft.com/office/drawing/2014/main" id="{1FC81182-E124-AC34-AB84-C2B591A33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988" y="5716588"/>
            <a:ext cx="1021924" cy="3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dirty="0">
                <a:solidFill>
                  <a:srgbClr val="FFFFFF"/>
                </a:solidFill>
              </a:rPr>
              <a:t> Avvocati</a:t>
            </a:r>
          </a:p>
        </p:txBody>
      </p:sp>
      <p:sp>
        <p:nvSpPr>
          <p:cNvPr id="61456" name="Text Box 15">
            <a:extLst>
              <a:ext uri="{FF2B5EF4-FFF2-40B4-BE49-F238E27FC236}">
                <a16:creationId xmlns:a16="http://schemas.microsoft.com/office/drawing/2014/main" id="{E39FD319-C5D4-24E8-853D-342AB4C62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920" y="923925"/>
            <a:ext cx="2472898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  <a:buClrTx/>
              <a:buFontTx/>
              <a:buNone/>
            </a:pPr>
            <a:r>
              <a:rPr lang="it-IT" altLang="it-IT" dirty="0">
                <a:solidFill>
                  <a:srgbClr val="FFFFFF"/>
                </a:solidFill>
              </a:rPr>
              <a:t>Servizi interni ed esterni</a:t>
            </a:r>
          </a:p>
          <a:p>
            <a:pPr algn="ctr" eaLnBrk="1" hangingPunct="1">
              <a:lnSpc>
                <a:spcPct val="150000"/>
              </a:lnSpc>
              <a:buClr>
                <a:srgbClr val="FFFFFF"/>
              </a:buClr>
            </a:pPr>
            <a:r>
              <a:rPr lang="it-IT" altLang="it-IT" dirty="0">
                <a:solidFill>
                  <a:srgbClr val="FFFFFF"/>
                </a:solidFill>
              </a:rPr>
              <a:t>CSM</a:t>
            </a:r>
          </a:p>
          <a:p>
            <a:pPr algn="ctr" eaLnBrk="1" hangingPunct="1">
              <a:buClr>
                <a:srgbClr val="FFFFFF"/>
              </a:buClr>
            </a:pPr>
            <a:r>
              <a:rPr lang="it-IT" altLang="it-IT" dirty="0" err="1">
                <a:solidFill>
                  <a:srgbClr val="FFFFFF"/>
                </a:solidFill>
              </a:rPr>
              <a:t>Serdp</a:t>
            </a:r>
            <a:endParaRPr lang="it-IT" altLang="it-IT" dirty="0">
              <a:solidFill>
                <a:srgbClr val="FFFFFF"/>
              </a:solidFill>
            </a:endParaRPr>
          </a:p>
        </p:txBody>
      </p:sp>
      <p:sp>
        <p:nvSpPr>
          <p:cNvPr id="61457" name="Text Box 16">
            <a:extLst>
              <a:ext uri="{FF2B5EF4-FFF2-40B4-BE49-F238E27FC236}">
                <a16:creationId xmlns:a16="http://schemas.microsoft.com/office/drawing/2014/main" id="{CB237B76-772D-03E8-2E2A-2044D549A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3900" y="4575175"/>
            <a:ext cx="4824413" cy="9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 marL="1712913" indent="-341313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dirty="0">
                <a:solidFill>
                  <a:srgbClr val="FFFFFF"/>
                </a:solidFill>
              </a:rPr>
              <a:t>Servizi esterni competenti nel trattamento </a:t>
            </a:r>
            <a:br>
              <a:rPr lang="it-IT" altLang="it-IT" dirty="0">
                <a:solidFill>
                  <a:srgbClr val="FFFFFF"/>
                </a:solidFill>
              </a:rPr>
            </a:br>
            <a:r>
              <a:rPr lang="it-IT" altLang="it-IT" dirty="0">
                <a:solidFill>
                  <a:srgbClr val="FFFFFF"/>
                </a:solidFill>
              </a:rPr>
              <a:t>dei </a:t>
            </a:r>
            <a:r>
              <a:rPr lang="it-IT" altLang="it-IT" i="1" dirty="0">
                <a:solidFill>
                  <a:srgbClr val="FFFFFF"/>
                </a:solidFill>
              </a:rPr>
              <a:t>Sex Offender</a:t>
            </a:r>
          </a:p>
          <a:p>
            <a:pPr marL="1371600" lvl="3" indent="0" eaLnBrk="1" hangingPunct="1">
              <a:lnSpc>
                <a:spcPct val="150000"/>
              </a:lnSpc>
              <a:buClr>
                <a:srgbClr val="FFFFFF"/>
              </a:buClr>
            </a:pPr>
            <a:r>
              <a:rPr lang="it-IT" altLang="it-IT" dirty="0">
                <a:solidFill>
                  <a:srgbClr val="FFFFFF"/>
                </a:solidFill>
              </a:rPr>
              <a:t>          C.U.A.V.</a:t>
            </a:r>
          </a:p>
        </p:txBody>
      </p:sp>
      <p:sp>
        <p:nvSpPr>
          <p:cNvPr id="61458" name="Text Box 17">
            <a:extLst>
              <a:ext uri="{FF2B5EF4-FFF2-40B4-BE49-F238E27FC236}">
                <a16:creationId xmlns:a16="http://schemas.microsoft.com/office/drawing/2014/main" id="{CA2DB729-F4B8-54B5-C41A-C2D44985E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6388" y="1658938"/>
            <a:ext cx="21193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>
                <a:solidFill>
                  <a:srgbClr val="FFFFFF"/>
                </a:solidFill>
              </a:rPr>
              <a:t>Direzione istituto</a:t>
            </a:r>
          </a:p>
        </p:txBody>
      </p:sp>
      <p:sp>
        <p:nvSpPr>
          <p:cNvPr id="61459" name="Line 18">
            <a:extLst>
              <a:ext uri="{FF2B5EF4-FFF2-40B4-BE49-F238E27FC236}">
                <a16:creationId xmlns:a16="http://schemas.microsoft.com/office/drawing/2014/main" id="{D9DC175A-FCC9-BDF7-3356-C4D950B34A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1650" y="466725"/>
            <a:ext cx="1588" cy="6105525"/>
          </a:xfrm>
          <a:prstGeom prst="line">
            <a:avLst/>
          </a:prstGeom>
          <a:noFill/>
          <a:ln w="5076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61460" name="Picture 5">
            <a:extLst>
              <a:ext uri="{FF2B5EF4-FFF2-40B4-BE49-F238E27FC236}">
                <a16:creationId xmlns:a16="http://schemas.microsoft.com/office/drawing/2014/main" id="{2614D446-2E5D-415E-E110-4C417E2EE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 b="10326"/>
          <a:stretch>
            <a:fillRect/>
          </a:stretch>
        </p:blipFill>
        <p:spPr bwMode="auto">
          <a:xfrm>
            <a:off x="8945563" y="41275"/>
            <a:ext cx="3236912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7" b="103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1" name="Text Box 4">
            <a:extLst>
              <a:ext uri="{FF2B5EF4-FFF2-40B4-BE49-F238E27FC236}">
                <a16:creationId xmlns:a16="http://schemas.microsoft.com/office/drawing/2014/main" id="{D859DB28-F541-4E30-8518-A079F3058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138" y="6335713"/>
            <a:ext cx="5281612" cy="3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br>
              <a:rPr lang="it-IT" altLang="it-IT" sz="900" dirty="0">
                <a:solidFill>
                  <a:srgbClr val="004242"/>
                </a:solidFill>
              </a:rPr>
            </a:br>
            <a:r>
              <a:rPr lang="it-IT" altLang="it-IT" sz="900" dirty="0">
                <a:solidFill>
                  <a:srgbClr val="004242"/>
                </a:solidFill>
              </a:rPr>
              <a:t>Dott. Paolo De Pascalis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DD17C42A-EE79-5D6B-450D-C4FF279BF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0" y="1803400"/>
            <a:ext cx="7581900" cy="3660775"/>
          </a:xfrm>
          <a:prstGeom prst="rect">
            <a:avLst/>
          </a:prstGeom>
          <a:solidFill>
            <a:srgbClr val="244B5E"/>
          </a:solidFill>
          <a:ln w="12600" cap="sq">
            <a:solidFill>
              <a:srgbClr val="6842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F0C06711-8ABD-63A1-EB75-4CFE8EEC8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" b="5484"/>
          <a:stretch>
            <a:fillRect/>
          </a:stretch>
        </p:blipFill>
        <p:spPr bwMode="auto">
          <a:xfrm>
            <a:off x="0" y="0"/>
            <a:ext cx="4610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336" b="54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BD7DA5F9-468D-6E0A-2EF5-127E15079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325" y="2236788"/>
            <a:ext cx="6519863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200" dirty="0">
                <a:solidFill>
                  <a:srgbClr val="FFFFFF"/>
                </a:solidFill>
                <a:latin typeface="Gill Sans MT" panose="020B0502020104020203" pitchFamily="34" charset="77"/>
              </a:rPr>
              <a:t>Gli uomini che entrano nel circuito penitenziario non ci resteranno per sempre</a:t>
            </a:r>
          </a:p>
          <a:p>
            <a:pPr algn="just" hangingPunct="1">
              <a:lnSpc>
                <a:spcPct val="100000"/>
              </a:lnSpc>
              <a:buClrTx/>
              <a:buFontTx/>
              <a:buNone/>
            </a:pPr>
            <a:endParaRPr lang="it-IT" altLang="it-IT" sz="2200" dirty="0">
              <a:solidFill>
                <a:srgbClr val="FFFFFF"/>
              </a:solidFill>
              <a:latin typeface="Gill Sans MT" panose="020B0502020104020203" pitchFamily="34" charset="77"/>
            </a:endParaRPr>
          </a:p>
          <a:p>
            <a:pPr algn="just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200">
                <a:solidFill>
                  <a:srgbClr val="FFFFFF"/>
                </a:solidFill>
                <a:latin typeface="Gill Sans MT" panose="020B0502020104020203" pitchFamily="34" charset="77"/>
              </a:rPr>
              <a:t>Lavorare in chiave preventiva e ridurre il rischio di reiterazione di questi reati significa impegnarsi </a:t>
            </a:r>
            <a:r>
              <a:rPr lang="it-IT" altLang="it-IT" sz="2200" b="1" i="1">
                <a:solidFill>
                  <a:srgbClr val="FFFFFF"/>
                </a:solidFill>
                <a:latin typeface="Gill Sans MT" panose="020B0502020104020203" pitchFamily="34" charset="77"/>
              </a:rPr>
              <a:t>oggi </a:t>
            </a:r>
            <a:r>
              <a:rPr lang="it-IT" altLang="it-IT" sz="2200">
                <a:solidFill>
                  <a:srgbClr val="FFFFFF"/>
                </a:solidFill>
                <a:latin typeface="Gill Sans MT" panose="020B0502020104020203" pitchFamily="34" charset="77"/>
              </a:rPr>
              <a:t>per rendere un </a:t>
            </a:r>
            <a:r>
              <a:rPr lang="it-IT" altLang="it-IT" sz="2200" b="1" i="1">
                <a:solidFill>
                  <a:srgbClr val="FFFFFF"/>
                </a:solidFill>
                <a:latin typeface="Gill Sans MT" panose="020B0502020104020203" pitchFamily="34" charset="77"/>
              </a:rPr>
              <a:t>domani</a:t>
            </a:r>
            <a:r>
              <a:rPr lang="it-IT" altLang="it-IT" sz="2200">
                <a:solidFill>
                  <a:srgbClr val="FFFFFF"/>
                </a:solidFill>
                <a:latin typeface="Gill Sans MT" panose="020B0502020104020203" pitchFamily="34" charset="77"/>
              </a:rPr>
              <a:t> queste persone libere di scegliere comportamenti alternativi alla violenza</a:t>
            </a:r>
          </a:p>
        </p:txBody>
      </p:sp>
      <p:sp>
        <p:nvSpPr>
          <p:cNvPr id="30724" name="Line 4">
            <a:extLst>
              <a:ext uri="{FF2B5EF4-FFF2-40B4-BE49-F238E27FC236}">
                <a16:creationId xmlns:a16="http://schemas.microsoft.com/office/drawing/2014/main" id="{3657C44B-1FAF-ADA0-2156-280AAA056B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1250" y="2163763"/>
            <a:ext cx="1588" cy="2824162"/>
          </a:xfrm>
          <a:prstGeom prst="line">
            <a:avLst/>
          </a:prstGeom>
          <a:noFill/>
          <a:ln w="5076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029EFEEC-69B8-F75D-7008-E1A570CBB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 b="10329"/>
          <a:stretch>
            <a:fillRect/>
          </a:stretch>
        </p:blipFill>
        <p:spPr bwMode="auto">
          <a:xfrm>
            <a:off x="8945563" y="41275"/>
            <a:ext cx="3236912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7" b="103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6" name="Rectangle 6">
            <a:extLst>
              <a:ext uri="{FF2B5EF4-FFF2-40B4-BE49-F238E27FC236}">
                <a16:creationId xmlns:a16="http://schemas.microsoft.com/office/drawing/2014/main" id="{E90E290D-74FD-1486-6E9C-72A4B2B01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38" y="6335713"/>
            <a:ext cx="5281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9F2D414C-B0BC-7A1E-0F4A-01E495844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442" y="-29318"/>
            <a:ext cx="8576146" cy="6857108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6842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18"/>
            <a:r>
              <a:rPr lang="it-IT">
                <a:solidFill>
                  <a:srgbClr val="FFFFFF"/>
                </a:solidFill>
              </a:rPr>
              <a:t>https://music.youtube.com/watch?v=vfgvb3JI9Z8&amp;si=8yXKUOJAtuV8UN5W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7155E83-DF7B-4F3B-5245-742F136AA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7965" y="1077327"/>
            <a:ext cx="5328585" cy="581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8" tIns="46794" rIns="89988" bIns="46794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449218" hangingPunct="1">
              <a:lnSpc>
                <a:spcPct val="150000"/>
              </a:lnSpc>
              <a:buClrTx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  <a:tab pos="8984351" algn="l"/>
                <a:tab pos="9433570" algn="l"/>
                <a:tab pos="9882787" algn="l"/>
                <a:tab pos="10332005" algn="l"/>
                <a:tab pos="10781222" algn="l"/>
              </a:tabLst>
            </a:pPr>
            <a:r>
              <a:rPr lang="it-IT" altLang="it-IT" sz="3600" b="1" dirty="0">
                <a:solidFill>
                  <a:srgbClr val="244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Karl  Raimund Popper </a:t>
            </a:r>
          </a:p>
          <a:p>
            <a:pPr algn="ctr" defTabSz="449218" hangingPunct="1">
              <a:lnSpc>
                <a:spcPct val="150000"/>
              </a:lnSpc>
              <a:buClrTx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  <a:tab pos="8984351" algn="l"/>
                <a:tab pos="9433570" algn="l"/>
                <a:tab pos="9882787" algn="l"/>
                <a:tab pos="10332005" algn="l"/>
                <a:tab pos="10781222" algn="l"/>
              </a:tabLst>
            </a:pPr>
            <a:r>
              <a:rPr lang="it-IT" altLang="it-IT" sz="3600" b="1" dirty="0">
                <a:solidFill>
                  <a:srgbClr val="244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</a:p>
          <a:p>
            <a:pPr algn="ctr" defTabSz="449218" hangingPunct="1">
              <a:lnSpc>
                <a:spcPct val="150000"/>
              </a:lnSpc>
              <a:buClrTx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  <a:tab pos="8984351" algn="l"/>
                <a:tab pos="9433570" algn="l"/>
                <a:tab pos="9882787" algn="l"/>
                <a:tab pos="10332005" algn="l"/>
                <a:tab pos="10781222" algn="l"/>
              </a:tabLst>
            </a:pPr>
            <a:r>
              <a:rPr lang="it-IT" altLang="it-IT" sz="3600" b="1" dirty="0">
                <a:solidFill>
                  <a:srgbClr val="244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Carlo Collodi </a:t>
            </a:r>
          </a:p>
          <a:p>
            <a:pPr algn="ctr" defTabSz="449218" hangingPunct="1">
              <a:lnSpc>
                <a:spcPct val="150000"/>
              </a:lnSpc>
              <a:buClrTx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  <a:tab pos="8984351" algn="l"/>
                <a:tab pos="9433570" algn="l"/>
                <a:tab pos="9882787" algn="l"/>
                <a:tab pos="10332005" algn="l"/>
                <a:tab pos="10781222" algn="l"/>
              </a:tabLst>
            </a:pPr>
            <a:r>
              <a:rPr lang="it-IT" altLang="it-IT" sz="3600" b="1" dirty="0">
                <a:solidFill>
                  <a:srgbClr val="244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449218" hangingPunct="1">
              <a:lnSpc>
                <a:spcPct val="150000"/>
              </a:lnSpc>
              <a:buClrTx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  <a:tab pos="8984351" algn="l"/>
                <a:tab pos="9433570" algn="l"/>
                <a:tab pos="9882787" algn="l"/>
                <a:tab pos="10332005" algn="l"/>
                <a:tab pos="10781222" algn="l"/>
              </a:tabLst>
            </a:pPr>
            <a:r>
              <a:rPr lang="it-IT" altLang="it-IT" sz="3600" b="1" dirty="0">
                <a:solidFill>
                  <a:srgbClr val="244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visti da un’altra prospettiva</a:t>
            </a:r>
          </a:p>
          <a:p>
            <a:pPr algn="ctr" defTabSz="449218" hangingPunct="1">
              <a:lnSpc>
                <a:spcPct val="150000"/>
              </a:lnSpc>
              <a:buClrTx/>
              <a:tabLst>
                <a:tab pos="0" algn="l"/>
                <a:tab pos="447630" algn="l"/>
                <a:tab pos="896848" algn="l"/>
                <a:tab pos="1346065" algn="l"/>
                <a:tab pos="1795283" algn="l"/>
                <a:tab pos="2244501" algn="l"/>
                <a:tab pos="2693719" algn="l"/>
                <a:tab pos="3142936" algn="l"/>
                <a:tab pos="3592154" algn="l"/>
                <a:tab pos="4041371" algn="l"/>
                <a:tab pos="4490589" algn="l"/>
                <a:tab pos="4939806" algn="l"/>
                <a:tab pos="5389024" algn="l"/>
                <a:tab pos="5838241" algn="l"/>
                <a:tab pos="6287459" algn="l"/>
                <a:tab pos="6736676" algn="l"/>
                <a:tab pos="7185894" algn="l"/>
                <a:tab pos="7635111" algn="l"/>
                <a:tab pos="8084329" algn="l"/>
                <a:tab pos="8533547" algn="l"/>
                <a:tab pos="8982765" algn="l"/>
                <a:tab pos="8984351" algn="l"/>
                <a:tab pos="9433570" algn="l"/>
                <a:tab pos="9882787" algn="l"/>
                <a:tab pos="10332005" algn="l"/>
                <a:tab pos="10781222" algn="l"/>
              </a:tabLst>
            </a:pPr>
            <a:r>
              <a:rPr lang="it-IT" altLang="it-IT" sz="3600" b="1" dirty="0">
                <a:solidFill>
                  <a:srgbClr val="244B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437" name="Line 5">
            <a:extLst>
              <a:ext uri="{FF2B5EF4-FFF2-40B4-BE49-F238E27FC236}">
                <a16:creationId xmlns:a16="http://schemas.microsoft.com/office/drawing/2014/main" id="{6886F374-EEA9-A7FC-0F24-63F983F30C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3307" y="1810781"/>
            <a:ext cx="1" cy="3599931"/>
          </a:xfrm>
          <a:prstGeom prst="line">
            <a:avLst/>
          </a:prstGeom>
          <a:noFill/>
          <a:ln w="5076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18"/>
            <a:endParaRPr lang="it-IT">
              <a:solidFill>
                <a:srgbClr val="FFFFFF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1781160-8A0D-EFC3-ED43-8DE7302CC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827" y="380031"/>
            <a:ext cx="4584291" cy="6097045"/>
          </a:xfrm>
          <a:prstGeom prst="rect">
            <a:avLst/>
          </a:prstGeom>
        </p:spPr>
      </p:pic>
      <p:pic>
        <p:nvPicPr>
          <p:cNvPr id="7" name="Via Persicetana (1)">
            <a:hlinkClick r:id="" action="ppaction://media"/>
            <a:extLst>
              <a:ext uri="{FF2B5EF4-FFF2-40B4-BE49-F238E27FC236}">
                <a16:creationId xmlns:a16="http://schemas.microsoft.com/office/drawing/2014/main" id="{5BF2C31E-D1FA-71B8-24E5-A48CA8167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4697" y="6586428"/>
            <a:ext cx="323865" cy="27157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3C504C-2513-D081-0482-B8035EFAB0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4321" y="6352432"/>
            <a:ext cx="5279594" cy="39627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B4FC16E-C03D-04B7-3B9E-9D2A86F9D5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3098" y="32120"/>
            <a:ext cx="3237257" cy="78035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>
            <a:extLst>
              <a:ext uri="{FF2B5EF4-FFF2-40B4-BE49-F238E27FC236}">
                <a16:creationId xmlns:a16="http://schemas.microsoft.com/office/drawing/2014/main" id="{74E0FD09-20CC-5E72-2F54-654C39451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r="4015"/>
          <a:stretch>
            <a:fillRect/>
          </a:stretch>
        </p:blipFill>
        <p:spPr bwMode="auto">
          <a:xfrm>
            <a:off x="4607398" y="2636912"/>
            <a:ext cx="24034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56" r="40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Rectangle 5">
            <a:extLst>
              <a:ext uri="{FF2B5EF4-FFF2-40B4-BE49-F238E27FC236}">
                <a16:creationId xmlns:a16="http://schemas.microsoft.com/office/drawing/2014/main" id="{04698C27-72CD-545D-E08E-0E0AA4DBA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040" y="1124744"/>
            <a:ext cx="5310190" cy="586957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 dirty="0">
                <a:solidFill>
                  <a:srgbClr val="FFFFFF"/>
                </a:solidFill>
                <a:latin typeface="Gill Sans MT" panose="020B0502020104020203" pitchFamily="34" charset="77"/>
              </a:rPr>
              <a:t>GRAZIE PER L’ATTENZIONE</a:t>
            </a:r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9232EF76-CC29-8CE4-349B-8CAC32306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1010" y="5733256"/>
            <a:ext cx="3480481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000" dirty="0">
                <a:solidFill>
                  <a:srgbClr val="244B5E"/>
                </a:solidFill>
                <a:latin typeface="Gill Sans MT" panose="020B0502020104020203" pitchFamily="34" charset="77"/>
              </a:rPr>
              <a:t>Dott. Paolo De Pascalis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000" b="1" i="1" dirty="0">
                <a:solidFill>
                  <a:srgbClr val="244B5E"/>
                </a:solidFill>
                <a:latin typeface="Gill Sans MT" panose="020B0502020104020203" pitchFamily="34" charset="77"/>
              </a:rPr>
              <a:t>P.DEPASCALIS@AUSL.MO.IT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7AA9C8A3-CF24-DD39-DB12-D4B7B3E6F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 b="10329"/>
          <a:stretch>
            <a:fillRect/>
          </a:stretch>
        </p:blipFill>
        <p:spPr bwMode="auto">
          <a:xfrm>
            <a:off x="8945563" y="41275"/>
            <a:ext cx="3236912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7" b="103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CEF4EBEF-BC89-2500-8BE8-0F77415FF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788" y="765175"/>
            <a:ext cx="10726737" cy="5400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D690979-44F8-9E57-B1E3-6C4A3A4C2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13" y="863600"/>
            <a:ext cx="2689225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D30A0F7C-D524-530B-7F0A-61481A313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79413"/>
            <a:ext cx="4059238" cy="609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Rectangle 4">
            <a:extLst>
              <a:ext uri="{FF2B5EF4-FFF2-40B4-BE49-F238E27FC236}">
                <a16:creationId xmlns:a16="http://schemas.microsoft.com/office/drawing/2014/main" id="{BA3AA215-88DE-B2D2-E1E4-DE7F61F68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38" y="6335713"/>
            <a:ext cx="5281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FFFFFF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FFFFFF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6E19B341-491D-C111-DE2B-8D1FEECCA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838" y="1930004"/>
            <a:ext cx="6913562" cy="405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00000"/>
              </a:lnSpc>
              <a:spcBef>
                <a:spcPts val="1025"/>
              </a:spcBef>
              <a:buClrTx/>
              <a:buFontTx/>
              <a:buNone/>
            </a:pPr>
            <a:r>
              <a:rPr lang="it-IT" altLang="it-IT" sz="1900" dirty="0">
                <a:solidFill>
                  <a:srgbClr val="004242"/>
                </a:solidFill>
                <a:latin typeface="Gill Sans MT" panose="020B0502020104020203" pitchFamily="34" charset="77"/>
              </a:rPr>
              <a:t>Per lavorare con persone che hanno agito questi reati occorre</a:t>
            </a:r>
          </a:p>
          <a:p>
            <a:pPr algn="just" hangingPunct="1">
              <a:lnSpc>
                <a:spcPct val="100000"/>
              </a:lnSpc>
              <a:spcBef>
                <a:spcPts val="1025"/>
              </a:spcBef>
              <a:buClrTx/>
              <a:buFontTx/>
              <a:buNone/>
            </a:pPr>
            <a:r>
              <a:rPr lang="it-IT" altLang="it-IT" sz="1900" dirty="0">
                <a:solidFill>
                  <a:srgbClr val="004242"/>
                </a:solidFill>
                <a:latin typeface="Gill Sans MT" panose="020B0502020104020203" pitchFamily="34" charset="77"/>
              </a:rPr>
              <a:t>innescare un processo di cambiamento culturale e professionale</a:t>
            </a:r>
            <a:br>
              <a:rPr lang="it-IT" altLang="it-IT" sz="1900" dirty="0">
                <a:solidFill>
                  <a:srgbClr val="004242"/>
                </a:solidFill>
                <a:latin typeface="Gill Sans MT" panose="020B0502020104020203" pitchFamily="34" charset="77"/>
              </a:rPr>
            </a:br>
            <a:endParaRPr lang="it-IT" altLang="it-IT" sz="1900" dirty="0">
              <a:solidFill>
                <a:srgbClr val="004242"/>
              </a:solidFill>
              <a:latin typeface="Gill Sans MT" panose="020B0502020104020203" pitchFamily="34" charset="77"/>
            </a:endParaRPr>
          </a:p>
          <a:p>
            <a:pPr algn="just" hangingPunct="1">
              <a:lnSpc>
                <a:spcPct val="100000"/>
              </a:lnSpc>
              <a:spcBef>
                <a:spcPts val="1025"/>
              </a:spcBef>
              <a:buClrTx/>
              <a:buFontTx/>
              <a:buNone/>
            </a:pPr>
            <a:r>
              <a:rPr lang="it-IT" altLang="it-IT" sz="1900" dirty="0">
                <a:solidFill>
                  <a:srgbClr val="004242"/>
                </a:solidFill>
                <a:latin typeface="Gill Sans MT" panose="020B0502020104020203" pitchFamily="34" charset="77"/>
              </a:rPr>
              <a:t>Per farlo occorrono 3 mosse fondamentali:</a:t>
            </a:r>
          </a:p>
          <a:p>
            <a:pPr marL="341313" algn="just" hangingPunct="1">
              <a:lnSpc>
                <a:spcPct val="100000"/>
              </a:lnSpc>
              <a:spcBef>
                <a:spcPts val="1025"/>
              </a:spcBef>
              <a:buClr>
                <a:srgbClr val="004242"/>
              </a:buClr>
              <a:buFont typeface="Arial" panose="020B0604020202020204" pitchFamily="34" charset="0"/>
              <a:buChar char="•"/>
            </a:pPr>
            <a:r>
              <a:rPr lang="it-IT" altLang="it-IT" sz="1900" b="1" dirty="0">
                <a:solidFill>
                  <a:srgbClr val="004242"/>
                </a:solidFill>
                <a:latin typeface="Gill Sans MT" panose="020B0502020104020203" pitchFamily="34" charset="77"/>
              </a:rPr>
              <a:t>Smettere di rappresentarli </a:t>
            </a:r>
            <a:r>
              <a:rPr lang="it-IT" altLang="it-IT" sz="1900" dirty="0">
                <a:solidFill>
                  <a:srgbClr val="004242"/>
                </a:solidFill>
                <a:latin typeface="Gill Sans MT" panose="020B0502020104020203" pitchFamily="34" charset="77"/>
              </a:rPr>
              <a:t>come animali mossi dal proprio istinto</a:t>
            </a:r>
          </a:p>
          <a:p>
            <a:pPr marL="341313" algn="just" hangingPunct="1">
              <a:lnSpc>
                <a:spcPct val="100000"/>
              </a:lnSpc>
              <a:spcBef>
                <a:spcPts val="1025"/>
              </a:spcBef>
              <a:buClr>
                <a:srgbClr val="004242"/>
              </a:buClr>
              <a:buFont typeface="Arial" panose="020B0604020202020204" pitchFamily="34" charset="0"/>
              <a:buChar char="•"/>
            </a:pPr>
            <a:r>
              <a:rPr lang="it-IT" altLang="it-IT" sz="1900" b="1" dirty="0">
                <a:solidFill>
                  <a:srgbClr val="004242"/>
                </a:solidFill>
                <a:latin typeface="Gill Sans MT" panose="020B0502020104020203" pitchFamily="34" charset="77"/>
              </a:rPr>
              <a:t>Normalizzarli</a:t>
            </a:r>
            <a:r>
              <a:rPr lang="it-IT" altLang="it-IT" sz="1900" dirty="0">
                <a:solidFill>
                  <a:srgbClr val="004242"/>
                </a:solidFill>
                <a:latin typeface="Gill Sans MT" panose="020B0502020104020203" pitchFamily="34" charset="77"/>
              </a:rPr>
              <a:t> evitando di etichettarli come affetti da patologie psichiatriche, provenienti da contesti di emarginazione o con problematiche attive da sostanze psicotrope</a:t>
            </a:r>
          </a:p>
          <a:p>
            <a:pPr marL="341313" algn="just" hangingPunct="1">
              <a:lnSpc>
                <a:spcPct val="100000"/>
              </a:lnSpc>
              <a:spcBef>
                <a:spcPts val="1025"/>
              </a:spcBef>
              <a:buClr>
                <a:srgbClr val="004242"/>
              </a:buClr>
              <a:buFont typeface="Arial" panose="020B0604020202020204" pitchFamily="34" charset="0"/>
              <a:buChar char="•"/>
            </a:pPr>
            <a:r>
              <a:rPr lang="it-IT" altLang="it-IT" sz="1900" b="1" dirty="0">
                <a:solidFill>
                  <a:srgbClr val="004242"/>
                </a:solidFill>
                <a:latin typeface="Gill Sans MT" panose="020B0502020104020203" pitchFamily="34" charset="77"/>
              </a:rPr>
              <a:t>Umanizzarli</a:t>
            </a:r>
            <a:r>
              <a:rPr lang="it-IT" altLang="it-IT" sz="1900" dirty="0">
                <a:solidFill>
                  <a:srgbClr val="004242"/>
                </a:solidFill>
                <a:latin typeface="Gill Sans MT" panose="020B0502020104020203" pitchFamily="34" charset="77"/>
              </a:rPr>
              <a:t> ovvero non percepirli come mostri, bestie, orchi, ma come essere umani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66244BEA-BE4E-2806-B40F-FCA012101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1368425"/>
            <a:ext cx="7396162" cy="43926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77C29B47-9F26-C669-C79D-10578B186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38" y="6335713"/>
            <a:ext cx="5281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FFFFFF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FFFFFF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599C8B6-B43C-5C7B-C5D3-181AEDF84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2519363"/>
            <a:ext cx="6748463" cy="291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50000"/>
              </a:lnSpc>
              <a:spcBef>
                <a:spcPts val="1025"/>
              </a:spcBef>
              <a:buClrTx/>
              <a:buFontTx/>
              <a:buNone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Il lavoro terapeutico con i </a:t>
            </a:r>
            <a:r>
              <a:rPr lang="it-IT" altLang="it-IT" sz="1900" i="1" dirty="0">
                <a:solidFill>
                  <a:srgbClr val="244B5E"/>
                </a:solidFill>
                <a:latin typeface="Gill Sans MT" panose="020B0502020104020203" pitchFamily="34" charset="77"/>
              </a:rPr>
              <a:t>sex offender</a:t>
            </a: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 non deve sostituirsi alla pena, ma è doveroso che la società offra a queste persone la possibilità di cambiamento e di responsabilizzazione rispetto ai propri comportamenti violenti allo scopo di essere persone inoffensive per sé e per gli altri che incontreranno nella loro vita</a:t>
            </a:r>
          </a:p>
          <a:p>
            <a:pPr hangingPunct="1">
              <a:lnSpc>
                <a:spcPct val="80000"/>
              </a:lnSpc>
              <a:spcBef>
                <a:spcPts val="1025"/>
              </a:spcBef>
              <a:buClrTx/>
              <a:buFontTx/>
              <a:buNone/>
            </a:pPr>
            <a:endParaRPr lang="it-IT" altLang="it-IT" dirty="0">
              <a:solidFill>
                <a:srgbClr val="244B5E"/>
              </a:solidFill>
              <a:latin typeface="Gill Sans MT" panose="020B0502020104020203" pitchFamily="34" charset="77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5CBB3970-1C17-5611-EF7D-5CE51AD70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7338"/>
            <a:ext cx="429895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7574BCF1-DCF9-8557-FA3F-02EDA5663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550" y="1379538"/>
            <a:ext cx="2689225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val 1">
            <a:extLst>
              <a:ext uri="{FF2B5EF4-FFF2-40B4-BE49-F238E27FC236}">
                <a16:creationId xmlns:a16="http://schemas.microsoft.com/office/drawing/2014/main" id="{DF3253F3-1CAB-1105-494F-B52400F12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2544763"/>
            <a:ext cx="3195638" cy="2246312"/>
          </a:xfrm>
          <a:prstGeom prst="ellipse">
            <a:avLst/>
          </a:prstGeom>
          <a:solidFill>
            <a:srgbClr val="A68652"/>
          </a:solidFill>
          <a:ln w="38160" cap="sq">
            <a:solidFill>
              <a:srgbClr val="244B5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4000">
                <a:solidFill>
                  <a:srgbClr val="244B5E"/>
                </a:solidFill>
              </a:rPr>
              <a:t>TRAUMA</a:t>
            </a:r>
          </a:p>
        </p:txBody>
      </p:sp>
      <p:sp>
        <p:nvSpPr>
          <p:cNvPr id="51203" name="Oval 2">
            <a:extLst>
              <a:ext uri="{FF2B5EF4-FFF2-40B4-BE49-F238E27FC236}">
                <a16:creationId xmlns:a16="http://schemas.microsoft.com/office/drawing/2014/main" id="{CCFE2DFD-7E49-DF9E-E1C7-A8DC0A779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287463"/>
            <a:ext cx="3452813" cy="1855787"/>
          </a:xfrm>
          <a:prstGeom prst="ellipse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>
                <a:solidFill>
                  <a:srgbClr val="FFFFFF"/>
                </a:solidFill>
              </a:rPr>
              <a:t>Vulnerabilità al dolore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2000">
                <a:solidFill>
                  <a:srgbClr val="FFFFFF"/>
                </a:solidFill>
              </a:rPr>
              <a:t>(</a:t>
            </a:r>
            <a:r>
              <a:rPr lang="it-IT" altLang="it-IT" sz="2000" b="1" i="1">
                <a:solidFill>
                  <a:srgbClr val="FFFFFF"/>
                </a:solidFill>
              </a:rPr>
              <a:t>DEPRESSIONE</a:t>
            </a:r>
            <a:r>
              <a:rPr lang="it-IT" altLang="it-IT" sz="200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51204" name="Oval 3">
            <a:extLst>
              <a:ext uri="{FF2B5EF4-FFF2-40B4-BE49-F238E27FC236}">
                <a16:creationId xmlns:a16="http://schemas.microsoft.com/office/drawing/2014/main" id="{691AD62D-8546-613C-C6F4-FD71911A1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288" y="4225925"/>
            <a:ext cx="3346450" cy="2071688"/>
          </a:xfrm>
          <a:prstGeom prst="ellipse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>
                <a:solidFill>
                  <a:srgbClr val="FFFFFF"/>
                </a:solidFill>
              </a:rPr>
              <a:t>Insensibilità al dolore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2000">
                <a:solidFill>
                  <a:srgbClr val="FFFFFF"/>
                </a:solidFill>
              </a:rPr>
              <a:t>(</a:t>
            </a:r>
            <a:r>
              <a:rPr lang="it-IT" altLang="it-IT" sz="2000" b="1" i="1">
                <a:solidFill>
                  <a:srgbClr val="FFFFFF"/>
                </a:solidFill>
              </a:rPr>
              <a:t>PSICOPATIA</a:t>
            </a:r>
            <a:r>
              <a:rPr lang="it-IT" altLang="it-IT" sz="200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51205" name="Oval 4">
            <a:extLst>
              <a:ext uri="{FF2B5EF4-FFF2-40B4-BE49-F238E27FC236}">
                <a16:creationId xmlns:a16="http://schemas.microsoft.com/office/drawing/2014/main" id="{6559E265-9547-C5AE-181C-B45FE9B83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038" y="2544763"/>
            <a:ext cx="3913187" cy="3367087"/>
          </a:xfrm>
          <a:prstGeom prst="ellipse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000">
                <a:solidFill>
                  <a:srgbClr val="FFFFFF"/>
                </a:solidFill>
                <a:ea typeface="ＭＳ Ｐゴシック" panose="020B0600070205080204" pitchFamily="34" charset="-128"/>
              </a:rPr>
              <a:t>Erotizzazione del dolore traumatico subito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(</a:t>
            </a:r>
            <a:r>
              <a:rPr lang="it-IT" altLang="it-IT" sz="2000" b="1" i="1">
                <a:solidFill>
                  <a:srgbClr val="FFFFFF"/>
                </a:solidFill>
                <a:ea typeface="ＭＳ Ｐゴシック" panose="020B0600070205080204" pitchFamily="34" charset="-128"/>
              </a:rPr>
              <a:t>PERVERSIONE</a:t>
            </a:r>
            <a:r>
              <a:rPr lang="it-IT" altLang="it-IT" sz="2000" b="1">
                <a:solidFill>
                  <a:srgbClr val="FFFFFF"/>
                </a:solidFill>
                <a:ea typeface="ＭＳ Ｐゴシック" panose="020B0600070205080204" pitchFamily="34" charset="-128"/>
              </a:rPr>
              <a:t>)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2000" i="1">
                <a:solidFill>
                  <a:srgbClr val="FFFFFF"/>
                </a:solidFill>
                <a:ea typeface="ＭＳ Ｐゴシック" panose="020B0600070205080204" pitchFamily="34" charset="-128"/>
              </a:rPr>
              <a:t>PEDOFILIA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2000" i="1">
                <a:solidFill>
                  <a:srgbClr val="FFFFFF"/>
                </a:solidFill>
                <a:ea typeface="ＭＳ Ｐゴシック" panose="020B0600070205080204" pitchFamily="34" charset="-128"/>
              </a:rPr>
              <a:t>SADISMO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2000" i="1">
                <a:solidFill>
                  <a:srgbClr val="FFFFFF"/>
                </a:solidFill>
                <a:ea typeface="ＭＳ Ｐゴシック" panose="020B0600070205080204" pitchFamily="34" charset="-128"/>
              </a:rPr>
              <a:t>MASOCHISMO</a:t>
            </a:r>
          </a:p>
        </p:txBody>
      </p:sp>
      <p:sp>
        <p:nvSpPr>
          <p:cNvPr id="51206" name="Text Box 5">
            <a:extLst>
              <a:ext uri="{FF2B5EF4-FFF2-40B4-BE49-F238E27FC236}">
                <a16:creationId xmlns:a16="http://schemas.microsoft.com/office/drawing/2014/main" id="{B79A4C45-0157-EC2F-C2A4-579C0CD3F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588" y="431800"/>
            <a:ext cx="719455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Gill Sans MT" panose="020B0502020104020203" pitchFamily="34" charset="77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2300" dirty="0" err="1">
                <a:solidFill>
                  <a:srgbClr val="244B5E"/>
                </a:solidFill>
                <a:ea typeface="ＭＳ Ｐゴシック" panose="020B0600070205080204" pitchFamily="34" charset="-128"/>
              </a:rPr>
              <a:t>Disregolazione</a:t>
            </a:r>
            <a:r>
              <a:rPr lang="it-IT" altLang="it-IT" sz="2300" dirty="0">
                <a:solidFill>
                  <a:srgbClr val="244B5E"/>
                </a:solidFill>
                <a:ea typeface="ＭＳ Ｐゴシック" panose="020B0600070205080204" pitchFamily="34" charset="-128"/>
              </a:rPr>
              <a:t> della sensibilità al dolore su base traumatica</a:t>
            </a:r>
          </a:p>
        </p:txBody>
      </p:sp>
      <p:sp>
        <p:nvSpPr>
          <p:cNvPr id="51207" name="Line 6">
            <a:extLst>
              <a:ext uri="{FF2B5EF4-FFF2-40B4-BE49-F238E27FC236}">
                <a16:creationId xmlns:a16="http://schemas.microsoft.com/office/drawing/2014/main" id="{F0083005-CF4F-8767-4D30-25A7E6A099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7688" y="2544763"/>
            <a:ext cx="514350" cy="412750"/>
          </a:xfrm>
          <a:prstGeom prst="line">
            <a:avLst/>
          </a:prstGeom>
          <a:noFill/>
          <a:ln w="38160" cap="sq">
            <a:solidFill>
              <a:srgbClr val="244B5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08" name="Line 7">
            <a:extLst>
              <a:ext uri="{FF2B5EF4-FFF2-40B4-BE49-F238E27FC236}">
                <a16:creationId xmlns:a16="http://schemas.microsoft.com/office/drawing/2014/main" id="{08ACF43C-8D6A-CF1F-51CD-BC5F6D7675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1963" y="4338638"/>
            <a:ext cx="615950" cy="452437"/>
          </a:xfrm>
          <a:prstGeom prst="line">
            <a:avLst/>
          </a:prstGeom>
          <a:noFill/>
          <a:ln w="38160" cap="sq">
            <a:solidFill>
              <a:srgbClr val="244B5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09" name="Line 8">
            <a:extLst>
              <a:ext uri="{FF2B5EF4-FFF2-40B4-BE49-F238E27FC236}">
                <a16:creationId xmlns:a16="http://schemas.microsoft.com/office/drawing/2014/main" id="{80E3049B-D2DA-B298-5C6B-696D614CD2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4938" y="3641725"/>
            <a:ext cx="760412" cy="201613"/>
          </a:xfrm>
          <a:prstGeom prst="line">
            <a:avLst/>
          </a:prstGeom>
          <a:noFill/>
          <a:ln w="38160" cap="sq">
            <a:solidFill>
              <a:srgbClr val="244B5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10" name="Line 10">
            <a:extLst>
              <a:ext uri="{FF2B5EF4-FFF2-40B4-BE49-F238E27FC236}">
                <a16:creationId xmlns:a16="http://schemas.microsoft.com/office/drawing/2014/main" id="{F09B4A66-D7F2-9B15-A6EF-2A4B7003B4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425" y="188913"/>
            <a:ext cx="0" cy="925512"/>
          </a:xfrm>
          <a:prstGeom prst="line">
            <a:avLst/>
          </a:prstGeom>
          <a:noFill/>
          <a:ln w="5076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51211" name="Picture 5">
            <a:extLst>
              <a:ext uri="{FF2B5EF4-FFF2-40B4-BE49-F238E27FC236}">
                <a16:creationId xmlns:a16="http://schemas.microsoft.com/office/drawing/2014/main" id="{0EF7A8D7-9867-8F4F-7DA7-CB440BF2D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" b="10326"/>
          <a:stretch>
            <a:fillRect/>
          </a:stretch>
        </p:blipFill>
        <p:spPr bwMode="auto">
          <a:xfrm>
            <a:off x="8945563" y="41275"/>
            <a:ext cx="3236912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7" b="103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73EC680A-FC79-ECE5-1D21-721840116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38" y="6335713"/>
            <a:ext cx="5281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6FCC6FE5-2908-E881-788F-CA3207E2A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9" b="1695"/>
          <a:stretch>
            <a:fillRect/>
          </a:stretch>
        </p:blipFill>
        <p:spPr bwMode="auto">
          <a:xfrm>
            <a:off x="255588" y="180975"/>
            <a:ext cx="3619500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809" b="16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E67EC24F-6951-D9EE-FD38-93EE28D93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466725"/>
            <a:ext cx="8410575" cy="1535113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E4AAF0D-A9D0-3337-36F0-F7807E3C1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1525" y="2317750"/>
            <a:ext cx="7215188" cy="404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39725"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00000"/>
              </a:lnSpc>
              <a:spcBef>
                <a:spcPts val="1025"/>
              </a:spcBef>
              <a:buClrTx/>
              <a:buFontTx/>
              <a:buNone/>
            </a:pPr>
            <a:r>
              <a:rPr lang="it-IT" altLang="it-IT" sz="1900" dirty="0">
                <a:solidFill>
                  <a:srgbClr val="475B61"/>
                </a:solidFill>
                <a:latin typeface="Gill Sans MT" panose="020B0502020104020203" pitchFamily="34" charset="77"/>
              </a:rPr>
              <a:t>L’intervento è rivolto a uomini e/o donne in regime di </a:t>
            </a:r>
            <a:r>
              <a:rPr lang="it-IT" altLang="it-IT" sz="1900" b="1" dirty="0">
                <a:solidFill>
                  <a:srgbClr val="475B61"/>
                </a:solidFill>
                <a:latin typeface="Gill Sans MT" panose="020B0502020104020203" pitchFamily="34" charset="77"/>
              </a:rPr>
              <a:t>espiazione</a:t>
            </a:r>
          </a:p>
          <a:p>
            <a:pPr algn="just" hangingPunct="1">
              <a:lnSpc>
                <a:spcPct val="100000"/>
              </a:lnSpc>
              <a:spcBef>
                <a:spcPts val="1025"/>
              </a:spcBef>
              <a:buClrTx/>
              <a:buFontTx/>
              <a:buNone/>
            </a:pPr>
            <a:r>
              <a:rPr lang="it-IT" altLang="it-IT" sz="1900" b="1" dirty="0">
                <a:solidFill>
                  <a:srgbClr val="475B61"/>
                </a:solidFill>
                <a:latin typeface="Gill Sans MT" panose="020B0502020104020203" pitchFamily="34" charset="77"/>
              </a:rPr>
              <a:t>pena detentiva </a:t>
            </a:r>
            <a:r>
              <a:rPr lang="it-IT" altLang="it-IT" sz="1900" dirty="0">
                <a:solidFill>
                  <a:srgbClr val="475B61"/>
                </a:solidFill>
                <a:latin typeface="Gill Sans MT" panose="020B0502020104020203" pitchFamily="34" charset="77"/>
              </a:rPr>
              <a:t>in riferimento ai seguenti reati:</a:t>
            </a:r>
          </a:p>
          <a:p>
            <a:pPr algn="just" hangingPunct="1">
              <a:lnSpc>
                <a:spcPct val="100000"/>
              </a:lnSpc>
              <a:spcBef>
                <a:spcPts val="1025"/>
              </a:spcBef>
              <a:buClrTx/>
              <a:buFontTx/>
              <a:buNone/>
            </a:pPr>
            <a:endParaRPr lang="it-IT" altLang="it-IT" sz="1900" dirty="0">
              <a:solidFill>
                <a:srgbClr val="475B61"/>
              </a:solidFill>
              <a:latin typeface="Gill Sans MT" panose="020B0502020104020203" pitchFamily="34" charset="77"/>
            </a:endParaRPr>
          </a:p>
          <a:p>
            <a:pPr marL="341313" algn="just" hangingPunct="1">
              <a:lnSpc>
                <a:spcPct val="100000"/>
              </a:lnSpc>
              <a:spcBef>
                <a:spcPts val="1025"/>
              </a:spcBef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475B61"/>
                </a:solidFill>
                <a:latin typeface="Gill Sans MT" panose="020B0502020104020203" pitchFamily="34" charset="77"/>
              </a:rPr>
              <a:t>art. 609 bis c.p. : violenza sessuale</a:t>
            </a:r>
          </a:p>
          <a:p>
            <a:pPr marL="341313" algn="just" hangingPunct="1">
              <a:lnSpc>
                <a:spcPct val="100000"/>
              </a:lnSpc>
              <a:spcBef>
                <a:spcPts val="1025"/>
              </a:spcBef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475B61"/>
                </a:solidFill>
                <a:latin typeface="Gill Sans MT" panose="020B0502020104020203" pitchFamily="34" charset="77"/>
              </a:rPr>
              <a:t>art. 609-ter c.p. : circostanze aggravanti</a:t>
            </a:r>
          </a:p>
          <a:p>
            <a:pPr marL="341313" algn="just" hangingPunct="1">
              <a:lnSpc>
                <a:spcPct val="100000"/>
              </a:lnSpc>
              <a:spcBef>
                <a:spcPts val="1025"/>
              </a:spcBef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475B61"/>
                </a:solidFill>
                <a:latin typeface="Gill Sans MT" panose="020B0502020104020203" pitchFamily="34" charset="77"/>
              </a:rPr>
              <a:t>art 609 quater c.p. : atti sessuali con minorenne</a:t>
            </a:r>
          </a:p>
          <a:p>
            <a:pPr marL="341313" algn="just" hangingPunct="1">
              <a:lnSpc>
                <a:spcPct val="100000"/>
              </a:lnSpc>
              <a:spcBef>
                <a:spcPts val="1025"/>
              </a:spcBef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475B61"/>
                </a:solidFill>
                <a:latin typeface="Gill Sans MT" panose="020B0502020104020203" pitchFamily="34" charset="77"/>
              </a:rPr>
              <a:t>art 609 quinquies c.p. : corruzione di minorenne</a:t>
            </a:r>
          </a:p>
          <a:p>
            <a:pPr marL="341313" algn="just" hangingPunct="1">
              <a:lnSpc>
                <a:spcPct val="100000"/>
              </a:lnSpc>
              <a:spcBef>
                <a:spcPts val="1025"/>
              </a:spcBef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475B61"/>
                </a:solidFill>
                <a:latin typeface="Gill Sans MT" panose="020B0502020104020203" pitchFamily="34" charset="77"/>
              </a:rPr>
              <a:t>art. 609 </a:t>
            </a:r>
            <a:r>
              <a:rPr lang="it-IT" altLang="it-IT" sz="1900" dirty="0" err="1">
                <a:solidFill>
                  <a:srgbClr val="475B61"/>
                </a:solidFill>
                <a:latin typeface="Gill Sans MT" panose="020B0502020104020203" pitchFamily="34" charset="77"/>
              </a:rPr>
              <a:t>octies</a:t>
            </a:r>
            <a:r>
              <a:rPr lang="it-IT" altLang="it-IT" sz="1900" dirty="0">
                <a:solidFill>
                  <a:srgbClr val="475B61"/>
                </a:solidFill>
                <a:latin typeface="Gill Sans MT" panose="020B0502020104020203" pitchFamily="34" charset="77"/>
              </a:rPr>
              <a:t> c.p. : violenza sessuale di gruppo</a:t>
            </a:r>
          </a:p>
          <a:p>
            <a:pPr marL="341313" algn="just" hangingPunct="1">
              <a:lnSpc>
                <a:spcPct val="100000"/>
              </a:lnSpc>
              <a:spcBef>
                <a:spcPts val="1025"/>
              </a:spcBef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475B61"/>
                </a:solidFill>
                <a:latin typeface="Gill Sans MT" panose="020B0502020104020203" pitchFamily="34" charset="77"/>
              </a:rPr>
              <a:t>art 572 </a:t>
            </a:r>
            <a:r>
              <a:rPr lang="it-IT" altLang="it-IT" sz="1900" dirty="0" err="1">
                <a:solidFill>
                  <a:srgbClr val="475B61"/>
                </a:solidFill>
                <a:latin typeface="Gill Sans MT" panose="020B0502020104020203" pitchFamily="34" charset="77"/>
              </a:rPr>
              <a:t>c.p</a:t>
            </a:r>
            <a:r>
              <a:rPr lang="it-IT" altLang="it-IT" sz="1900" dirty="0">
                <a:solidFill>
                  <a:srgbClr val="475B61"/>
                </a:solidFill>
                <a:latin typeface="Gill Sans MT" panose="020B0502020104020203" pitchFamily="34" charset="77"/>
              </a:rPr>
              <a:t> . : maltrattamenti in famiglia o verso fanciulli</a:t>
            </a:r>
          </a:p>
          <a:p>
            <a:pPr marL="341313" algn="just" hangingPunct="1">
              <a:lnSpc>
                <a:spcPct val="100000"/>
              </a:lnSpc>
              <a:spcBef>
                <a:spcPts val="1025"/>
              </a:spcBef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475B61"/>
                </a:solidFill>
                <a:latin typeface="Gill Sans MT" panose="020B0502020104020203" pitchFamily="34" charset="77"/>
              </a:rPr>
              <a:t>art.612 bis c.p. : atti persecutori stalking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2C594EB6-D8C0-3F19-0F15-F8F95536E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" y="720725"/>
            <a:ext cx="8355013" cy="10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000" i="1" dirty="0">
                <a:solidFill>
                  <a:srgbClr val="FFFFFF"/>
                </a:solidFill>
                <a:latin typeface="Gill Sans MT" panose="020B0502020104020203" pitchFamily="34" charset="77"/>
              </a:rPr>
              <a:t>Protocollo di trattamento psicoterapeutico e psico-educativo dell’AUSL di Modena rivolto ai detenuti per reati a sfondo sessuale, maltrattamenti in famiglia e stalking presso la Casa Circondariale di Modena </a:t>
            </a: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45696124-4C9B-74AE-EF5E-E7A1AD7A7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0" y="38100"/>
            <a:ext cx="327025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6" name="Line 6">
            <a:extLst>
              <a:ext uri="{FF2B5EF4-FFF2-40B4-BE49-F238E27FC236}">
                <a16:creationId xmlns:a16="http://schemas.microsoft.com/office/drawing/2014/main" id="{E290F9A4-6603-F4D8-736D-0A8D484590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1488" y="3429000"/>
            <a:ext cx="1587" cy="3186112"/>
          </a:xfrm>
          <a:prstGeom prst="line">
            <a:avLst/>
          </a:prstGeom>
          <a:noFill/>
          <a:ln w="5076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2735461B-FC71-5FCB-929F-5A87ED7AC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38" y="6335713"/>
            <a:ext cx="5281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B6D9A7B5-A294-551C-65C1-4EFB114C1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8613" y="879475"/>
            <a:ext cx="5751512" cy="273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342900" indent="-339725"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000" b="1" dirty="0">
                <a:solidFill>
                  <a:srgbClr val="244B5E"/>
                </a:solidFill>
                <a:latin typeface="Gill Sans MT" panose="020B0502020104020203" pitchFamily="34" charset="77"/>
              </a:rPr>
              <a:t>CRITERI DI INCLUSIONE</a:t>
            </a:r>
          </a:p>
          <a:p>
            <a:pPr algn="just" hangingPunct="1">
              <a:lnSpc>
                <a:spcPct val="100000"/>
              </a:lnSpc>
              <a:buClrTx/>
              <a:buFontTx/>
              <a:buNone/>
            </a:pPr>
            <a:endParaRPr lang="it-IT" altLang="it-IT" dirty="0">
              <a:solidFill>
                <a:srgbClr val="244B5E"/>
              </a:solidFill>
              <a:latin typeface="Gill Sans MT" panose="020B0502020104020203" pitchFamily="34" charset="77"/>
            </a:endParaRPr>
          </a:p>
          <a:p>
            <a:pPr marL="341313" algn="just" hangingPunct="1">
              <a:lnSpc>
                <a:spcPct val="150000"/>
              </a:lnSpc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rgbClr val="244B5E"/>
                </a:solidFill>
                <a:latin typeface="Gill Sans MT" panose="020B0502020104020203" pitchFamily="34" charset="77"/>
              </a:rPr>
              <a:t> </a:t>
            </a: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Condanna definitiva</a:t>
            </a:r>
          </a:p>
          <a:p>
            <a:pPr marL="341313" algn="just" hangingPunct="1">
              <a:lnSpc>
                <a:spcPct val="150000"/>
              </a:lnSpc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Comprensione lingua italiana</a:t>
            </a:r>
          </a:p>
          <a:p>
            <a:pPr marL="341313" algn="just" hangingPunct="1">
              <a:lnSpc>
                <a:spcPct val="150000"/>
              </a:lnSpc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Completa o parziale accettazione della responsabilità dei propri agiti rispetto al reato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it-IT" altLang="it-IT" sz="2000" dirty="0">
              <a:solidFill>
                <a:srgbClr val="244B5E"/>
              </a:solidFill>
              <a:latin typeface="Gill Sans MT" panose="020B0502020104020203" pitchFamily="34" charset="77"/>
            </a:endParaRP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369088A6-9323-FFF6-D813-C9C41000F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8613" y="3995738"/>
            <a:ext cx="4559300" cy="228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342900" indent="-339725"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000" b="1" dirty="0">
                <a:solidFill>
                  <a:srgbClr val="244B5E"/>
                </a:solidFill>
                <a:latin typeface="Gill Sans MT" panose="020B0502020104020203" pitchFamily="34" charset="77"/>
              </a:rPr>
              <a:t>CRITERI DI ESCLUSIONE</a:t>
            </a:r>
          </a:p>
          <a:p>
            <a:pPr algn="just" hangingPunct="1">
              <a:lnSpc>
                <a:spcPct val="100000"/>
              </a:lnSpc>
              <a:buClrTx/>
              <a:buFontTx/>
              <a:buNone/>
            </a:pPr>
            <a:endParaRPr lang="it-IT" altLang="it-IT" sz="1900" dirty="0">
              <a:solidFill>
                <a:srgbClr val="244B5E"/>
              </a:solidFill>
              <a:latin typeface="Gill Sans MT" panose="020B0502020104020203" pitchFamily="34" charset="77"/>
            </a:endParaRPr>
          </a:p>
          <a:p>
            <a:pPr marL="341313" algn="just" hangingPunct="1">
              <a:lnSpc>
                <a:spcPct val="150000"/>
              </a:lnSpc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Dipendenza attiva non trattata</a:t>
            </a:r>
          </a:p>
          <a:p>
            <a:pPr marL="341313" algn="just" hangingPunct="1">
              <a:lnSpc>
                <a:spcPct val="150000"/>
              </a:lnSpc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Disturbi psichiatrici in fase acuta</a:t>
            </a:r>
          </a:p>
          <a:p>
            <a:pPr marL="341313" algn="just" hangingPunct="1">
              <a:lnSpc>
                <a:spcPct val="150000"/>
              </a:lnSpc>
              <a:buClr>
                <a:srgbClr val="475B61"/>
              </a:buClr>
              <a:buFont typeface="Arial" panose="020B0604020202020204" pitchFamily="34" charset="0"/>
              <a:buChar char="•"/>
            </a:pPr>
            <a:r>
              <a:rPr lang="it-IT" altLang="it-IT" sz="1900" dirty="0">
                <a:solidFill>
                  <a:srgbClr val="244B5E"/>
                </a:solidFill>
                <a:latin typeface="Gill Sans MT" panose="020B0502020104020203" pitchFamily="34" charset="77"/>
              </a:rPr>
              <a:t>Completa negazione del reato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it-IT" altLang="it-IT" dirty="0">
              <a:solidFill>
                <a:srgbClr val="244B5E"/>
              </a:solidFill>
              <a:latin typeface="Gill Sans MT" panose="020B0502020104020203" pitchFamily="34" charset="77"/>
            </a:endParaRP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BB80104A-6275-6E58-C9A7-ECF9005A9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623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Line 4">
            <a:extLst>
              <a:ext uri="{FF2B5EF4-FFF2-40B4-BE49-F238E27FC236}">
                <a16:creationId xmlns:a16="http://schemas.microsoft.com/office/drawing/2014/main" id="{A57DD2B2-995B-0804-652A-81EA03E209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2036" y="879475"/>
            <a:ext cx="0" cy="2333501"/>
          </a:xfrm>
          <a:prstGeom prst="line">
            <a:avLst/>
          </a:prstGeom>
          <a:noFill/>
          <a:ln w="5076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256F8937-885D-2F5E-CB18-54046C168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38" y="6335713"/>
            <a:ext cx="5281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993CAD50-B07F-CE48-14BB-B2473E2B5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338" y="12700"/>
            <a:ext cx="327025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5" name="Line 7">
            <a:extLst>
              <a:ext uri="{FF2B5EF4-FFF2-40B4-BE49-F238E27FC236}">
                <a16:creationId xmlns:a16="http://schemas.microsoft.com/office/drawing/2014/main" id="{000F0308-E61B-C404-07FC-5E560A2A91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2036" y="3858117"/>
            <a:ext cx="1" cy="2332261"/>
          </a:xfrm>
          <a:prstGeom prst="line">
            <a:avLst/>
          </a:prstGeom>
          <a:noFill/>
          <a:ln w="50760" cap="rnd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98CFB204-209A-527E-6F1E-A0AC9C5CC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1547813"/>
            <a:ext cx="7886700" cy="3660775"/>
          </a:xfrm>
          <a:prstGeom prst="rect">
            <a:avLst/>
          </a:prstGeom>
          <a:solidFill>
            <a:srgbClr val="244B5E"/>
          </a:solidFill>
          <a:ln w="12600" cap="sq">
            <a:solidFill>
              <a:srgbClr val="6842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7AE86E6-9DD7-13D1-AE2F-EFBC9ADEA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5243" y="1870073"/>
            <a:ext cx="7377113" cy="347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60000"/>
              </a:lnSpc>
              <a:spcBef>
                <a:spcPts val="1025"/>
              </a:spcBef>
              <a:buClrTx/>
              <a:buFontTx/>
              <a:buNone/>
            </a:pPr>
            <a:r>
              <a:rPr lang="it-IT" altLang="it-IT" sz="3400" dirty="0">
                <a:solidFill>
                  <a:srgbClr val="9F8954"/>
                </a:solidFill>
                <a:latin typeface="Gill Sans MT" panose="020B0502020104020203" pitchFamily="34" charset="77"/>
              </a:rPr>
              <a:t>EFFICACIA</a:t>
            </a:r>
          </a:p>
          <a:p>
            <a:pPr algn="just" hangingPunct="1">
              <a:lnSpc>
                <a:spcPct val="160000"/>
              </a:lnSpc>
              <a:spcBef>
                <a:spcPts val="1025"/>
              </a:spcBef>
              <a:buClrTx/>
              <a:buFontTx/>
              <a:buNone/>
            </a:pPr>
            <a:r>
              <a:rPr lang="it-IT" altLang="it-IT" sz="2000" dirty="0">
                <a:solidFill>
                  <a:srgbClr val="FFFFFF"/>
                </a:solidFill>
                <a:latin typeface="Gill Sans MT" panose="020B0502020104020203" pitchFamily="34" charset="77"/>
              </a:rPr>
              <a:t>La letteratura mette in evidenza che l’attivazione di percorsi di trattamento rivolti ai </a:t>
            </a:r>
            <a:r>
              <a:rPr lang="it-IT" altLang="it-IT" sz="2000" b="1" i="1" dirty="0">
                <a:solidFill>
                  <a:srgbClr val="FFFFFF"/>
                </a:solidFill>
                <a:latin typeface="Gill Sans MT" panose="020B0502020104020203" pitchFamily="34" charset="77"/>
              </a:rPr>
              <a:t>sex offender </a:t>
            </a:r>
            <a:r>
              <a:rPr lang="it-IT" altLang="it-IT" sz="2000" dirty="0">
                <a:solidFill>
                  <a:srgbClr val="FFFFFF"/>
                </a:solidFill>
                <a:latin typeface="Gill Sans MT" panose="020B0502020104020203" pitchFamily="34" charset="77"/>
              </a:rPr>
              <a:t>abbassa notevolmente il rischio di recidiva: dal 17,3% al 9,9% (Hanson, Gordon, Harris et al., 2002)</a:t>
            </a:r>
          </a:p>
          <a:p>
            <a:pPr hangingPunct="1">
              <a:lnSpc>
                <a:spcPct val="90000"/>
              </a:lnSpc>
              <a:spcBef>
                <a:spcPts val="1025"/>
              </a:spcBef>
              <a:buClrTx/>
              <a:buFontTx/>
              <a:buNone/>
            </a:pPr>
            <a:endParaRPr lang="it-IT" altLang="it-IT" sz="2100" dirty="0">
              <a:solidFill>
                <a:srgbClr val="FFFFFF"/>
              </a:solidFill>
              <a:latin typeface="Gill Sans MT" panose="020B0502020104020203" pitchFamily="34" charset="77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FB1F82A-A61E-C002-B64E-7AF04B8B7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5383213"/>
            <a:ext cx="7759700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00000"/>
              </a:lnSpc>
              <a:buClrTx/>
              <a:buFontTx/>
              <a:buNone/>
            </a:pPr>
            <a:r>
              <a:rPr lang="en-US" altLang="it-IT" sz="1000">
                <a:solidFill>
                  <a:srgbClr val="244B5E"/>
                </a:solidFill>
                <a:latin typeface="Gill Sans MT" panose="020B0502020104020203" pitchFamily="34" charset="77"/>
              </a:rPr>
              <a:t>(Hanson, R. K., Gordon, A., Harris, A. J., Marques, J. K., Murphy, W., Quinsey, V. L., &amp; Seto, M. C. (2002). First report of the collaborative outcome data project on the effectiveness of psychological treatment for sex offenders</a:t>
            </a:r>
            <a:r>
              <a:rPr lang="en-US" altLang="it-IT" sz="1000" i="1">
                <a:solidFill>
                  <a:srgbClr val="244B5E"/>
                </a:solidFill>
                <a:latin typeface="Gill Sans MT" panose="020B0502020104020203" pitchFamily="34" charset="77"/>
              </a:rPr>
              <a:t>. Sexual Abuse: A journal of research and treatment</a:t>
            </a:r>
            <a:r>
              <a:rPr lang="en-US" altLang="it-IT" sz="1000">
                <a:solidFill>
                  <a:srgbClr val="244B5E"/>
                </a:solidFill>
                <a:latin typeface="Gill Sans MT" panose="020B0502020104020203" pitchFamily="34" charset="77"/>
              </a:rPr>
              <a:t>, 14, 169-194)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26D4930F-8E62-D001-0A15-F75EA9514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38100"/>
            <a:ext cx="40417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E54C091A-C0D9-EAE9-0322-4D8677C59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1" t="10765" r="19214" b="19582"/>
          <a:stretch>
            <a:fillRect/>
          </a:stretch>
        </p:blipFill>
        <p:spPr bwMode="auto">
          <a:xfrm>
            <a:off x="103188" y="1114425"/>
            <a:ext cx="3624262" cy="494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591" t="10765" r="19214" b="195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Rectangle 6">
            <a:extLst>
              <a:ext uri="{FF2B5EF4-FFF2-40B4-BE49-F238E27FC236}">
                <a16:creationId xmlns:a16="http://schemas.microsoft.com/office/drawing/2014/main" id="{7A686AD3-903D-4C62-3850-9154E633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5138" y="6335713"/>
            <a:ext cx="5281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B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7F2F6CF2-16FC-D681-B5D5-860C6625A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3" y="323850"/>
            <a:ext cx="11388725" cy="6124575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68420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3F0483F5-0C40-1A3C-511A-E1C941ECA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5" y="3114675"/>
            <a:ext cx="2170113" cy="849313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100">
                <a:solidFill>
                  <a:srgbClr val="FFFFFF"/>
                </a:solidFill>
                <a:latin typeface="Gill Sans MT" panose="020B0502020104020203" pitchFamily="34" charset="77"/>
              </a:rPr>
              <a:t>Area Educativa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AE0EDC9-66E8-CD1D-DA2E-87E90677D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114675"/>
            <a:ext cx="2747962" cy="849313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100">
                <a:solidFill>
                  <a:srgbClr val="FFFFFF"/>
                </a:solidFill>
                <a:latin typeface="Gill Sans MT" panose="020B0502020104020203" pitchFamily="34" charset="77"/>
              </a:rPr>
              <a:t>Equipe Trattamento Sex Offender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13813B18-F109-FC39-07AA-B46928155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263" y="2936875"/>
            <a:ext cx="1673225" cy="1254125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100">
                <a:solidFill>
                  <a:srgbClr val="FFFFFF"/>
                </a:solidFill>
                <a:latin typeface="Gill Sans MT" panose="020B0502020104020203" pitchFamily="34" charset="77"/>
              </a:rPr>
              <a:t>Valutazione idoneità al percorso</a:t>
            </a:r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E5F0C65F-246B-4759-A8E3-E96D5E4F2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5363" y="4462463"/>
            <a:ext cx="2027237" cy="849312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100">
                <a:solidFill>
                  <a:srgbClr val="FFFFFF"/>
                </a:solidFill>
                <a:latin typeface="Gill Sans MT" panose="020B0502020104020203" pitchFamily="34" charset="77"/>
              </a:rPr>
              <a:t>Presa in carico</a:t>
            </a:r>
          </a:p>
        </p:txBody>
      </p:sp>
      <p:cxnSp>
        <p:nvCxnSpPr>
          <p:cNvPr id="11270" name="AutoShape 6">
            <a:extLst>
              <a:ext uri="{FF2B5EF4-FFF2-40B4-BE49-F238E27FC236}">
                <a16:creationId xmlns:a16="http://schemas.microsoft.com/office/drawing/2014/main" id="{57B7DD57-19FF-B086-08F1-EA2CA3D9C1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00338" y="3563938"/>
            <a:ext cx="635000" cy="1587"/>
          </a:xfrm>
          <a:prstGeom prst="straightConnector1">
            <a:avLst/>
          </a:prstGeom>
          <a:noFill/>
          <a:ln w="50760" cap="sq">
            <a:solidFill>
              <a:srgbClr val="9F895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71" name="AutoShape 7">
            <a:extLst>
              <a:ext uri="{FF2B5EF4-FFF2-40B4-BE49-F238E27FC236}">
                <a16:creationId xmlns:a16="http://schemas.microsoft.com/office/drawing/2014/main" id="{EDF3B0CC-6419-CDD9-D9BF-D85153C2B4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6000" y="3535363"/>
            <a:ext cx="639763" cy="3175"/>
          </a:xfrm>
          <a:prstGeom prst="straightConnector1">
            <a:avLst/>
          </a:prstGeom>
          <a:noFill/>
          <a:ln w="50760" cap="sq">
            <a:solidFill>
              <a:srgbClr val="9F895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72" name="AutoShape 8">
            <a:extLst>
              <a:ext uri="{FF2B5EF4-FFF2-40B4-BE49-F238E27FC236}">
                <a16:creationId xmlns:a16="http://schemas.microsoft.com/office/drawing/2014/main" id="{7E3081E2-B0F2-B614-6BE1-B9D9E07162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05525" y="323850"/>
            <a:ext cx="1588" cy="1588"/>
          </a:xfrm>
          <a:prstGeom prst="straightConnector1">
            <a:avLst/>
          </a:prstGeom>
          <a:noFill/>
          <a:ln w="50760" cap="sq">
            <a:solidFill>
              <a:srgbClr val="9F895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73" name="AutoShape 9">
            <a:extLst>
              <a:ext uri="{FF2B5EF4-FFF2-40B4-BE49-F238E27FC236}">
                <a16:creationId xmlns:a16="http://schemas.microsoft.com/office/drawing/2014/main" id="{505F2121-ED86-DD8D-159C-C5F2A9E2A57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73200" y="3963988"/>
            <a:ext cx="3175" cy="1792287"/>
          </a:xfrm>
          <a:prstGeom prst="straightConnector1">
            <a:avLst/>
          </a:prstGeom>
          <a:noFill/>
          <a:ln w="50760" cap="sq">
            <a:solidFill>
              <a:srgbClr val="9F895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274" name="Line 10">
            <a:extLst>
              <a:ext uri="{FF2B5EF4-FFF2-40B4-BE49-F238E27FC236}">
                <a16:creationId xmlns:a16="http://schemas.microsoft.com/office/drawing/2014/main" id="{1F238B99-73BD-EC07-C0B5-93C7DE6DB2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200" y="5756275"/>
            <a:ext cx="10196513" cy="33338"/>
          </a:xfrm>
          <a:prstGeom prst="line">
            <a:avLst/>
          </a:prstGeom>
          <a:noFill/>
          <a:ln w="50760" cap="sq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" name="Line 11">
            <a:extLst>
              <a:ext uri="{FF2B5EF4-FFF2-40B4-BE49-F238E27FC236}">
                <a16:creationId xmlns:a16="http://schemas.microsoft.com/office/drawing/2014/main" id="{0924DF09-0860-5089-7969-BC92D0F3A2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671300" y="2060575"/>
            <a:ext cx="7938" cy="3732213"/>
          </a:xfrm>
          <a:prstGeom prst="line">
            <a:avLst/>
          </a:prstGeom>
          <a:noFill/>
          <a:ln w="50760" cap="sq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1276" name="Picture 12">
            <a:extLst>
              <a:ext uri="{FF2B5EF4-FFF2-40B4-BE49-F238E27FC236}">
                <a16:creationId xmlns:a16="http://schemas.microsoft.com/office/drawing/2014/main" id="{CFCD1679-15CD-FE7C-FBD4-E2D67738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0000">
            <a:off x="5616575" y="546100"/>
            <a:ext cx="17272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7" name="Rectangle 13">
            <a:extLst>
              <a:ext uri="{FF2B5EF4-FFF2-40B4-BE49-F238E27FC236}">
                <a16:creationId xmlns:a16="http://schemas.microsoft.com/office/drawing/2014/main" id="{A1439818-0A65-63F1-1EE3-25C1BA646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" y="434975"/>
            <a:ext cx="5808663" cy="105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600" dirty="0">
                <a:solidFill>
                  <a:srgbClr val="A68652"/>
                </a:solidFill>
                <a:latin typeface="Gill Sans MT" panose="020B0502020104020203" pitchFamily="34" charset="77"/>
              </a:rPr>
              <a:t>MODELLO</a:t>
            </a:r>
            <a:r>
              <a:rPr lang="it-IT" altLang="it-IT" sz="3600" dirty="0">
                <a:solidFill>
                  <a:srgbClr val="FFFFFF"/>
                </a:solidFill>
                <a:latin typeface="Gill Sans MT" panose="020B0502020104020203" pitchFamily="34" charset="77"/>
              </a:rPr>
              <a:t> </a:t>
            </a:r>
            <a:r>
              <a:rPr lang="it-IT" altLang="it-IT" sz="3600" dirty="0">
                <a:solidFill>
                  <a:srgbClr val="A68652"/>
                </a:solidFill>
                <a:latin typeface="Gill Sans MT" panose="020B0502020104020203" pitchFamily="34" charset="77"/>
              </a:rPr>
              <a:t>OPERATIVO</a:t>
            </a:r>
          </a:p>
        </p:txBody>
      </p:sp>
      <p:sp>
        <p:nvSpPr>
          <p:cNvPr id="11278" name="Rectangle 14">
            <a:extLst>
              <a:ext uri="{FF2B5EF4-FFF2-40B4-BE49-F238E27FC236}">
                <a16:creationId xmlns:a16="http://schemas.microsoft.com/office/drawing/2014/main" id="{0F163CE3-A535-A9A9-924D-5FFE41477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1863" y="1666875"/>
            <a:ext cx="2027237" cy="849313"/>
          </a:xfrm>
          <a:prstGeom prst="rect">
            <a:avLst/>
          </a:prstGeom>
          <a:solidFill>
            <a:srgbClr val="244B5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2100">
                <a:solidFill>
                  <a:srgbClr val="FFFFFF"/>
                </a:solidFill>
                <a:latin typeface="Gill Sans MT" panose="020B0502020104020203" pitchFamily="34" charset="77"/>
              </a:rPr>
              <a:t>Non presa in carico</a:t>
            </a:r>
          </a:p>
        </p:txBody>
      </p:sp>
      <p:sp>
        <p:nvSpPr>
          <p:cNvPr id="11279" name="Rectangle 15">
            <a:extLst>
              <a:ext uri="{FF2B5EF4-FFF2-40B4-BE49-F238E27FC236}">
                <a16:creationId xmlns:a16="http://schemas.microsoft.com/office/drawing/2014/main" id="{77C6393E-F790-8130-2945-5BADC874E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5088" y="6080125"/>
            <a:ext cx="52816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b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</a:br>
            <a:r>
              <a:rPr lang="it-IT" altLang="it-IT" sz="900" dirty="0">
                <a:solidFill>
                  <a:srgbClr val="004242"/>
                </a:solidFill>
                <a:latin typeface="Gill Sans MT" panose="020B0502020104020203" pitchFamily="34" charset="77"/>
              </a:rPr>
              <a:t>Dott. Paolo De Pascalis</a:t>
            </a:r>
          </a:p>
        </p:txBody>
      </p:sp>
      <p:sp>
        <p:nvSpPr>
          <p:cNvPr id="11280" name="Line 16">
            <a:extLst>
              <a:ext uri="{FF2B5EF4-FFF2-40B4-BE49-F238E27FC236}">
                <a16:creationId xmlns:a16="http://schemas.microsoft.com/office/drawing/2014/main" id="{3DDAC8FE-B048-9C36-7D0F-1D1A2396E6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79100" y="2060575"/>
            <a:ext cx="1092200" cy="1588"/>
          </a:xfrm>
          <a:prstGeom prst="line">
            <a:avLst/>
          </a:prstGeom>
          <a:noFill/>
          <a:ln w="50760" cap="sq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" name="Line 17">
            <a:extLst>
              <a:ext uri="{FF2B5EF4-FFF2-40B4-BE49-F238E27FC236}">
                <a16:creationId xmlns:a16="http://schemas.microsoft.com/office/drawing/2014/main" id="{22FCD9E6-2C73-B1D6-C526-04DA7317DD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47362" y="4846971"/>
            <a:ext cx="441325" cy="1588"/>
          </a:xfrm>
          <a:prstGeom prst="line">
            <a:avLst/>
          </a:prstGeom>
          <a:noFill/>
          <a:ln w="50760" cap="sq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cxnSp>
        <p:nvCxnSpPr>
          <p:cNvPr id="11282" name="AutoShape 18">
            <a:extLst>
              <a:ext uri="{FF2B5EF4-FFF2-40B4-BE49-F238E27FC236}">
                <a16:creationId xmlns:a16="http://schemas.microsoft.com/office/drawing/2014/main" id="{AF144F66-CDC9-9128-E108-462AE50B653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472488" y="2514600"/>
            <a:ext cx="1155700" cy="960438"/>
          </a:xfrm>
          <a:prstGeom prst="straightConnector1">
            <a:avLst/>
          </a:prstGeom>
          <a:noFill/>
          <a:ln w="50760" cap="sq">
            <a:solidFill>
              <a:srgbClr val="9F895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283" name="AutoShape 19">
            <a:extLst>
              <a:ext uri="{FF2B5EF4-FFF2-40B4-BE49-F238E27FC236}">
                <a16:creationId xmlns:a16="http://schemas.microsoft.com/office/drawing/2014/main" id="{85920648-5CDD-6E73-AA87-D2AEBD950A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01063" y="3535363"/>
            <a:ext cx="1127125" cy="931862"/>
          </a:xfrm>
          <a:prstGeom prst="straightConnector1">
            <a:avLst/>
          </a:prstGeom>
          <a:noFill/>
          <a:ln w="50760" cap="sq">
            <a:solidFill>
              <a:srgbClr val="9F895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284" name="Line 20">
            <a:extLst>
              <a:ext uri="{FF2B5EF4-FFF2-40B4-BE49-F238E27FC236}">
                <a16:creationId xmlns:a16="http://schemas.microsoft.com/office/drawing/2014/main" id="{B0AD371E-3B8D-FEC7-8AF5-37264B8610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83925" y="4899025"/>
            <a:ext cx="1588" cy="650875"/>
          </a:xfrm>
          <a:prstGeom prst="line">
            <a:avLst/>
          </a:prstGeom>
          <a:noFill/>
          <a:ln w="50760" cap="sq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5" name="Line 21">
            <a:extLst>
              <a:ext uri="{FF2B5EF4-FFF2-40B4-BE49-F238E27FC236}">
                <a16:creationId xmlns:a16="http://schemas.microsoft.com/office/drawing/2014/main" id="{A1537C3A-BA80-3ED7-C11D-0D05CC7A4BC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76413" y="5548313"/>
            <a:ext cx="9307512" cy="7937"/>
          </a:xfrm>
          <a:prstGeom prst="line">
            <a:avLst/>
          </a:prstGeom>
          <a:noFill/>
          <a:ln w="50760" cap="sq">
            <a:solidFill>
              <a:srgbClr val="9F895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cxnSp>
        <p:nvCxnSpPr>
          <p:cNvPr id="11286" name="AutoShape 22">
            <a:extLst>
              <a:ext uri="{FF2B5EF4-FFF2-40B4-BE49-F238E27FC236}">
                <a16:creationId xmlns:a16="http://schemas.microsoft.com/office/drawing/2014/main" id="{6B12D379-0655-4D18-5DF1-ABE7E712B2E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776413" y="3963988"/>
            <a:ext cx="3175" cy="1584325"/>
          </a:xfrm>
          <a:prstGeom prst="straightConnector1">
            <a:avLst/>
          </a:prstGeom>
          <a:noFill/>
          <a:ln w="50760" cap="sq">
            <a:solidFill>
              <a:srgbClr val="9F895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1287" name="Picture 23">
            <a:extLst>
              <a:ext uri="{FF2B5EF4-FFF2-40B4-BE49-F238E27FC236}">
                <a16:creationId xmlns:a16="http://schemas.microsoft.com/office/drawing/2014/main" id="{1D138EBD-1527-7C98-FCC1-3A848FAFF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25" y="344488"/>
            <a:ext cx="3268663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11DBBC-20F0-FCBF-F566-5820892EE880}"/>
              </a:ext>
            </a:extLst>
          </p:cNvPr>
          <p:cNvSpPr txBox="1"/>
          <p:nvPr/>
        </p:nvSpPr>
        <p:spPr>
          <a:xfrm>
            <a:off x="6015038" y="242888"/>
            <a:ext cx="18473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ill Sans MT"/>
        <a:ea typeface="Microsoft YaHei"/>
        <a:cs typeface=""/>
      </a:majorFont>
      <a:minorFont>
        <a:latin typeface="Gill Sans MT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25"/>
          </a:spcBef>
          <a:spcAft>
            <a:spcPts val="2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25"/>
          </a:spcBef>
          <a:spcAft>
            <a:spcPts val="2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ill Sans MT"/>
        <a:ea typeface="Microsoft YaHei"/>
        <a:cs typeface=""/>
      </a:majorFont>
      <a:minorFont>
        <a:latin typeface="Gill Sans MT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25"/>
          </a:spcBef>
          <a:spcAft>
            <a:spcPts val="2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25"/>
          </a:spcBef>
          <a:spcAft>
            <a:spcPts val="2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ill Sans MT"/>
        <a:ea typeface="Microsoft YaHei"/>
        <a:cs typeface=""/>
      </a:majorFont>
      <a:minorFont>
        <a:latin typeface="Gill Sans MT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25"/>
          </a:spcBef>
          <a:spcAft>
            <a:spcPts val="2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25"/>
          </a:spcBef>
          <a:spcAft>
            <a:spcPts val="2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ill Sans MT"/>
        <a:ea typeface="Microsoft YaHei"/>
        <a:cs typeface=""/>
      </a:majorFont>
      <a:minorFont>
        <a:latin typeface="Gill Sans MT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25"/>
          </a:spcBef>
          <a:spcAft>
            <a:spcPts val="2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25"/>
          </a:spcBef>
          <a:spcAft>
            <a:spcPts val="2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8493</TotalTime>
  <Words>1219</Words>
  <Application>Microsoft Office PowerPoint</Application>
  <PresentationFormat>Personalizzato</PresentationFormat>
  <Paragraphs>226</Paragraphs>
  <Slides>25</Slides>
  <Notes>25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25</vt:i4>
      </vt:variant>
    </vt:vector>
  </HeadingPairs>
  <TitlesOfParts>
    <vt:vector size="34" baseType="lpstr">
      <vt:lpstr>ＭＳ Ｐゴシック</vt:lpstr>
      <vt:lpstr>Arial</vt:lpstr>
      <vt:lpstr>Calibri</vt:lpstr>
      <vt:lpstr>Gill Sans MT</vt:lpstr>
      <vt:lpstr>Times New Roman</vt:lpstr>
      <vt:lpstr>Tema di Office</vt:lpstr>
      <vt:lpstr>Tema di Office</vt:lpstr>
      <vt:lpstr>Tema di Office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393338841111</cp:lastModifiedBy>
  <cp:revision>76</cp:revision>
  <cp:lastPrinted>2024-04-10T11:58:39Z</cp:lastPrinted>
  <dcterms:created xsi:type="dcterms:W3CDTF">2024-03-29T17:52:25Z</dcterms:created>
  <dcterms:modified xsi:type="dcterms:W3CDTF">2025-06-15T20:54:44Z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1</vt:i4>
  </property>
  <property fmtid="{D5CDD505-2E9C-101B-9397-08002B2CF9AE}" pid="7" name="Notes">
    <vt:i4>31</vt:i4>
  </property>
  <property fmtid="{D5CDD505-2E9C-101B-9397-08002B2CF9AE}" pid="8" name="PresentationFormat">
    <vt:lpwstr>Personalizzato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34</vt:i4>
  </property>
</Properties>
</file>