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8.xml.rels" ContentType="application/vnd.openxmlformats-package.relationships+xml"/>
  <Override PartName="/ppt/slideMasters/slideMaster18.xml" ContentType="application/vnd.openxmlformats-officedocument.presentationml.slideMaster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20.xml" ContentType="application/vnd.openxmlformats-officedocument.theme+xml"/>
  <Override PartName="/ppt/theme/theme4.xml" ContentType="application/vnd.openxmlformats-officedocument.theme+xml"/>
  <Override PartName="/ppt/theme/_rels/theme1.xml.rels" ContentType="application/vnd.openxmlformats-package.relationships+xml"/>
  <Override PartName="/ppt/theme/_rels/theme2.xml.rels" ContentType="application/vnd.openxmlformats-package.relationships+xml"/>
  <Override PartName="/ppt/theme/_rels/theme3.xml.rels" ContentType="application/vnd.openxmlformats-package.relationships+xml"/>
  <Override PartName="/ppt/notesSlides/_rels/notesSlide18.xml.rels" ContentType="application/vnd.openxmlformats-package.relationships+xml"/>
  <Override PartName="/ppt/notesSlides/notesSlide18.xml" ContentType="application/vnd.openxmlformats-officedocument.presentationml.notesSlide+xml"/>
  <Override PartName="/ppt/media/image1.jpeg" ContentType="image/jpeg"/>
  <Override PartName="/ppt/media/image2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1" r:id="rId3"/>
    <p:sldMasterId id="2147483665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16.xml"/><Relationship Id="rId5" Type="http://schemas.openxmlformats.org/officeDocument/2006/relationships/slideMaster" Target="slideMasters/slideMaster18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0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spostare la diapositiva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delle note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&lt;intestazione&gt;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dt" idx="58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&lt;data/ora&gt;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ftr" idx="59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sldNum" idx="60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8F224962-37FC-4FA5-834A-C4AFD890D25C}" type="slidenum"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&lt;numero&gt;</a:t>
            </a:fld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1106640" y="801720"/>
            <a:ext cx="5345280" cy="4008600"/>
          </a:xfrm>
          <a:prstGeom prst="rect">
            <a:avLst/>
          </a:prstGeom>
          <a:ln w="0">
            <a:noFill/>
          </a:ln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 type="sldNum" idx="61"/>
          </p:nvPr>
        </p:nvSpPr>
        <p:spPr>
          <a:xfrm>
            <a:off x="4281480" y="10155240"/>
            <a:ext cx="3275280" cy="53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10BF284-BAC3-4685-94B3-22FB13DB636D}" type="slidenum">
              <a:rPr b="0" lang="it-IT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<Relationship Id="rId2" Type="http://schemas.openxmlformats.org/officeDocument/2006/relationships/image" Target="../media/image2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<Relationship Id="rId2" Type="http://schemas.openxmlformats.org/officeDocument/2006/relationships/image" Target="../media/image2.pn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<Relationship Id="rId2" Type="http://schemas.openxmlformats.org/officeDocument/2006/relationships/image" Target="../media/image2.pn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<Relationship Id="rId2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titolo">
    <p:bg>
      <p:bgPr>
        <a:gradFill rotWithShape="0">
          <a:gsLst>
            <a:gs pos="0">
              <a:srgbClr val="4aa2d6"/>
            </a:gs>
            <a:gs pos="25000">
              <a:srgbClr val="4c96c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onstantia"/>
            </a:endParaRPr>
          </a:p>
        </p:txBody>
      </p:sp>
      <p:sp>
        <p:nvSpPr>
          <p:cNvPr id="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onstantia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49800" cy="1827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5600" strike="noStrike" u="none">
                <a:solidFill>
                  <a:schemeClr val="accent3">
                    <a:tint val="90000"/>
                  </a:schemeClr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2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3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0A20269-A1C7-4CBE-9A04-B006A546FEA3}" type="slidenum">
              <a: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78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Fai clic per modificare il formato del testo della struttura</a:t>
            </a:r>
            <a:endParaRPr b="0" lang="it-IT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it-IT" sz="21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Secondo livello struttura</a:t>
            </a:r>
            <a:endParaRPr b="0" lang="it-IT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Terzo livello struttura</a:t>
            </a:r>
            <a:endParaRPr b="0" lang="it-IT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it-IT" sz="20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Quarto livello struttura</a:t>
            </a:r>
            <a:endParaRPr b="0" lang="it-IT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Quinto livello struttura</a:t>
            </a:r>
            <a:endParaRPr b="0" lang="it-IT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Sesto livello struttura</a:t>
            </a:r>
            <a:endParaRPr b="0" lang="it-IT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Settimo livello struttura</a:t>
            </a:r>
            <a:endParaRPr b="0" lang="it-IT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1_Titolo e testo verticale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97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98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99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00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629400" y="914400"/>
            <a:ext cx="2055600" cy="5209920"/>
          </a:xfrm>
          <a:prstGeom prst="rect">
            <a:avLst/>
          </a:prstGeom>
          <a:noFill/>
          <a:ln w="0">
            <a:noFill/>
          </a:ln>
        </p:spPr>
        <p:txBody>
          <a:bodyPr lIns="0" rIns="0" tIns="90000" bIns="0" anchor="b" vert="eaVer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914400"/>
            <a:ext cx="6018120" cy="520992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t" vert="eaVer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ftr" idx="29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sldNum" idx="30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6936992-720C-42E3-825F-F6F15E920E85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olo e contenuto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107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108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09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10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7800" cy="4387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ftr" idx="32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sldNum" idx="33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6666179-C713-4E49-AE63-9CC451B5C560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redefinito 1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117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118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19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20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7800" cy="4387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ftr" idx="35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sldNum" idx="36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0138FD-4AC6-46E0-A305-9DDE656087D1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redefinito 2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127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128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29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30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7800" cy="4387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dt" idx="37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ftr" idx="38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sldNum" idx="39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4148A54-6C8B-48DD-BC9C-BB6664CD8466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e contenuti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137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138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39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40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920240"/>
            <a:ext cx="4036680" cy="443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0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36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36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48320" y="1920240"/>
            <a:ext cx="4036680" cy="443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0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36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36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dt" idx="4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ftr" idx="41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6"/>
          <p:cNvSpPr>
            <a:spLocks noGrp="1"/>
          </p:cNvSpPr>
          <p:nvPr>
            <p:ph type="sldNum" idx="42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962E562-246B-4A74-A528-3B2E64ED7CDE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fronto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148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149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50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51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855080"/>
            <a:ext cx="4038480" cy="6577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ctr">
            <a:noAutofit/>
          </a:bodyPr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645080" y="1859760"/>
            <a:ext cx="4039920" cy="6530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ctr">
            <a:noAutofit/>
          </a:bodyPr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457200" y="2514600"/>
            <a:ext cx="4038480" cy="384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2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00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36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32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32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body"/>
          </p:nvPr>
        </p:nvSpPr>
        <p:spPr>
          <a:xfrm>
            <a:off x="4645080" y="2514600"/>
            <a:ext cx="4039920" cy="384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2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00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36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32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32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6"/>
          <p:cNvSpPr>
            <a:spLocks noGrp="1"/>
          </p:cNvSpPr>
          <p:nvPr>
            <p:ph type="dt" idx="43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7"/>
          <p:cNvSpPr>
            <a:spLocks noGrp="1"/>
          </p:cNvSpPr>
          <p:nvPr>
            <p:ph type="ftr" idx="44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8"/>
          <p:cNvSpPr>
            <a:spLocks noGrp="1"/>
          </p:cNvSpPr>
          <p:nvPr>
            <p:ph type="sldNum" idx="45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626783D-100D-4D72-B854-F28E19ED34E4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olo e contenuto_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16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16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6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6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7800" cy="4387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dt" idx="46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ftr" idx="47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sldNum" idx="48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2C7856C-0761-4268-9B62-AB2EED675096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edefinito 3_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17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17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7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7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75" name="PlaceHolder 1"/>
          <p:cNvSpPr>
            <a:spLocks noGrp="1"/>
          </p:cNvSpPr>
          <p:nvPr>
            <p:ph type="dt" idx="49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ftr" idx="50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sldNum" idx="51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EF8D197-57AD-4253-BE36-87D3272D07E7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800" cy="114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 titolo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78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della struttura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 struttura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Sesto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Settimo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Confronto_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  <a:ea typeface="DejaVu Sans"/>
            </a:endParaRPr>
          </a:p>
        </p:txBody>
      </p:sp>
      <p:sp>
        <p:nvSpPr>
          <p:cNvPr id="18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  <a:ea typeface="DejaVu Sans"/>
            </a:endParaRPr>
          </a:p>
        </p:txBody>
      </p:sp>
      <p:grpSp>
        <p:nvGrpSpPr>
          <p:cNvPr id="18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8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800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  <a:ea typeface="DejaVu Sans"/>
              </a:endParaRPr>
            </a:p>
          </p:txBody>
        </p:sp>
        <p:sp>
          <p:nvSpPr>
            <p:cNvPr id="18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360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  <a:ea typeface="DejaVu Sans"/>
              </a:endParaRPr>
            </a:p>
          </p:txBody>
        </p:sp>
      </p:grpSp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78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78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ftr" idx="52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sldNum" idx="53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95282E6-1BA1-4080-B1B5-76BB50BA11F9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dt" idx="54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&lt;data/ora&gt;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Predefinito 4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  <a:ea typeface="DejaVu Sans"/>
            </a:endParaRPr>
          </a:p>
        </p:txBody>
      </p:sp>
      <p:sp>
        <p:nvSpPr>
          <p:cNvPr id="19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  <a:ea typeface="DejaVu Sans"/>
            </a:endParaRPr>
          </a:p>
        </p:txBody>
      </p:sp>
      <p:grpSp>
        <p:nvGrpSpPr>
          <p:cNvPr id="19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9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800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  <a:ea typeface="DejaVu Sans"/>
              </a:endParaRPr>
            </a:p>
          </p:txBody>
        </p:sp>
        <p:sp>
          <p:nvSpPr>
            <p:cNvPr id="19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360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  <a:ea typeface="DejaVu Sans"/>
              </a:endParaRPr>
            </a:p>
          </p:txBody>
        </p:sp>
      </p:grpSp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708120"/>
            <a:ext cx="82278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472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472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ftr" idx="55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sldNum" idx="56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17E26CC-5FDD-42FF-9159-9D27FE6EEE12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6"/>
          <p:cNvSpPr>
            <a:spLocks noGrp="1"/>
          </p:cNvSpPr>
          <p:nvPr>
            <p:ph type="dt" idx="57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&lt;data/ora&gt;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ntestazione sezione">
    <p:bg>
      <p:bgPr>
        <a:gradFill rotWithShape="0">
          <a:gsLst>
            <a:gs pos="0">
              <a:srgbClr val="4aa2d6"/>
            </a:gs>
            <a:gs pos="25000">
              <a:srgbClr val="4c96c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onstantia"/>
            </a:endParaRPr>
          </a:p>
        </p:txBody>
      </p:sp>
      <p:sp>
        <p:nvSpPr>
          <p:cNvPr id="1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onstantia"/>
            </a:endParaRPr>
          </a:p>
        </p:txBody>
      </p:sp>
      <p:grpSp>
        <p:nvGrpSpPr>
          <p:cNvPr id="1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1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30280" y="1316880"/>
            <a:ext cx="7770600" cy="136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5600" strike="noStrike" u="none">
                <a:solidFill>
                  <a:schemeClr val="accent4">
                    <a:tint val="90000"/>
                  </a:schemeClr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30280" y="2704680"/>
            <a:ext cx="7770600" cy="15080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t">
            <a:noAutofit/>
          </a:bodyPr>
          <a:p>
            <a:pPr indent="0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b="0" lang="it-IT" sz="22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5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6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1A55341-D016-4941-8C30-1966515D4004}" type="slidenum">
              <a:rPr b="0" lang="it-IT" sz="1200" strike="noStrike" u="none">
                <a:solidFill>
                  <a:schemeClr val="lt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titolo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2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2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2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2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412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0" anchor="b">
            <a:normAutofit fontScale="85000" lnSpcReduction="19999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8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9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C5A2A4A-DF8A-40CE-8634-E5FDF68F0C01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78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della struttura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 struttura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Sesto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Settimo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edefinito 3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3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3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3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3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35" name="PlaceHolder 1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ftr" idx="11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sldNum" idx="12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92CF0DE-6FCA-4C29-A4EB-4D53245092DC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800" cy="114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 titolo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78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della struttura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 struttura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Sesto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Settimo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olo e testo verticale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4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4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4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4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5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7800" cy="438732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t" vert="eaVer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14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15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6BAE9D1-35E0-432C-BD41-DEEBF759157C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Vuota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5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5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5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5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55" name="PlaceHolder 1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ftr" idx="17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sldNum" idx="18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2FC417-C3FA-42E4-8308-0E934DE906C4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800" cy="114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 titolo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78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della struttura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 struttura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Sesto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Settimo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redefinito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6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6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6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6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65" name="PlaceHolder 1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ftr" idx="20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sldNum" idx="21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60D1A81-157A-41BA-A632-DEAA901C11D8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7800" cy="114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 titolo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7800" cy="397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Fai clic per modificare il formato del testo della struttura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1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 struttura</a:t>
            </a:r>
            <a:endParaRPr b="0" lang="it-IT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Sesto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Settimo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to con didascalia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igura a mano libera 6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71" name="Figura a mano libera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72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73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74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514440"/>
            <a:ext cx="2741400" cy="116028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26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85800" y="1676520"/>
            <a:ext cx="2741400" cy="457020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45000" bIns="45000" anchor="t">
            <a:noAutofit/>
          </a:bodyPr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575160" y="1676520"/>
            <a:ext cx="5109840" cy="457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61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51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Secondo livello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79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Terzo livello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Quarto livello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36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Quinto livello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ftr" idx="23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sldNum" idx="24"/>
          </p:nvPr>
        </p:nvSpPr>
        <p:spPr>
          <a:xfrm>
            <a:off x="7924680" y="6356520"/>
            <a:ext cx="7603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0DE7881-9752-43C3-A32E-6B967D1AEC0A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magine con didascalia">
    <p:bg>
      <p:bgPr>
        <a:blipFill rotWithShape="0">
          <a:blip r:embed="rId2"/>
          <a:tile tx="0" ty="0" sx="64000" sy="64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igura a mano libera 6" hidden="1"/>
          <p:cNvSpPr/>
          <p:nvPr/>
        </p:nvSpPr>
        <p:spPr>
          <a:xfrm>
            <a:off x="-9360" y="-720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0 h 1039680"/>
              <a:gd name="textAreaBottom" fmla="*/ 104112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82" name="Figura a mano libera 7" hidden="1"/>
          <p:cNvSpPr/>
          <p:nvPr/>
        </p:nvSpPr>
        <p:spPr>
          <a:xfrm>
            <a:off x="4381560" y="-720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0 h 636480"/>
              <a:gd name="textAreaBottom" fmla="*/ 63792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grpSp>
        <p:nvGrpSpPr>
          <p:cNvPr id="83" name="Gruppo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84" name="Figura a mano libera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>
                <a:gd name="textAreaLeft" fmla="*/ 0 w 9161280"/>
                <a:gd name="textAreaRight" fmla="*/ 9162720 w 9161280"/>
                <a:gd name="textAreaTop" fmla="*/ 0 h 647280"/>
                <a:gd name="textAreaBottom" fmla="*/ 648720 h 647280"/>
                <a:gd name="GluePoint1X" fmla="*/ 0 w 0"/>
                <a:gd name="GluePoint1Y" fmla="*/ 966 h 0"/>
                <a:gd name="GluePoint2X" fmla="*/ 1608 w 0"/>
                <a:gd name="GluePoint2Y" fmla="*/ 282 h 0"/>
                <a:gd name="GluePoint3X" fmla="*/ 4110 w 0"/>
                <a:gd name="GluePoint3Y" fmla="*/ 1008 h 0"/>
                <a:gd name="GluePoint4X" fmla="*/ 5772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  <p:sp>
          <p:nvSpPr>
            <p:cNvPr id="85" name="Figura a mano libera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>
                <a:gd name="textAreaLeft" fmla="*/ 0 w 9173880"/>
                <a:gd name="textAreaRight" fmla="*/ 9175320 w 9173880"/>
                <a:gd name="textAreaTop" fmla="*/ 0 h 528480"/>
                <a:gd name="textAreaBottom" fmla="*/ 529920 h 528480"/>
                <a:gd name="GluePoint1X" fmla="*/ 0 w 0"/>
                <a:gd name="GluePoint1Y" fmla="*/ 732 h 0"/>
                <a:gd name="GluePoint2X" fmla="*/ 1638 w 0"/>
                <a:gd name="GluePoint2Y" fmla="*/ 228 h 0"/>
                <a:gd name="GluePoint3X" fmla="*/ 4122 w 0"/>
                <a:gd name="GluePoint3Y" fmla="*/ 816 h 0"/>
                <a:gd name="GluePoint4X" fmla="*/ 5766 w 0"/>
                <a:gd name="GluePoint4Y" fmla="*/ 0 h 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onstantia"/>
              </a:endParaRPr>
            </a:p>
          </p:txBody>
        </p:sp>
      </p:grpSp>
      <p:sp>
        <p:nvSpPr>
          <p:cNvPr id="86" name="Ritaglia e arrotonda singolo angolo rettangolo 8"/>
          <p:cNvSpPr/>
          <p:nvPr/>
        </p:nvSpPr>
        <p:spPr>
          <a:xfrm flipV="1" rot="420000">
            <a:off x="3164040" y="1106640"/>
            <a:ext cx="5256000" cy="411264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cap="rnd" w="3175">
            <a:solidFill>
              <a:srgbClr val="c0c0c0"/>
            </a:solidFill>
            <a:round/>
          </a:ln>
          <a:effectLst>
            <a:outerShdw algn="tl" blurRad="63360" dir="7494149" dist="37750" kx="100000" rotWithShape="0" sx="98500" sy="10008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onstantia"/>
            </a:endParaRPr>
          </a:p>
        </p:txBody>
      </p:sp>
      <p:sp>
        <p:nvSpPr>
          <p:cNvPr id="87" name="Triangolo rettangolo 11"/>
          <p:cNvSpPr/>
          <p:nvPr/>
        </p:nvSpPr>
        <p:spPr>
          <a:xfrm flipV="1" rot="420000">
            <a:off x="8003160" y="5357160"/>
            <a:ext cx="153720" cy="153360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</a:ln>
          <a:effectLst>
            <a:outerShdw algn="tl" blurRad="19800" dir="12881710" dist="5692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6840" bIns="684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onstantia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1176840"/>
            <a:ext cx="2211120" cy="15807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720" bIns="4572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20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Fare clic per modificare lo stile del titolo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09480" y="2828880"/>
            <a:ext cx="2207880" cy="2177640"/>
          </a:xfrm>
          <a:prstGeom prst="rect">
            <a:avLst/>
          </a:prstGeom>
          <a:noFill/>
          <a:ln w="0">
            <a:noFill/>
          </a:ln>
        </p:spPr>
        <p:txBody>
          <a:bodyPr lIns="64080" rIns="45720" tIns="45000" bIns="45720" anchor="t">
            <a:noAutofit/>
          </a:bodyPr>
          <a:p>
            <a:pPr indent="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</a:tabLst>
            </a:pPr>
            <a:r>
              <a:rPr b="0" lang="it-IT" sz="13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per modificare stili del testo dello schema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26"/>
          </p:nvPr>
        </p:nvSpPr>
        <p:spPr>
          <a:xfrm>
            <a:off x="2666880" y="6356520"/>
            <a:ext cx="33508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sldNum" idx="27"/>
          </p:nvPr>
        </p:nvSpPr>
        <p:spPr>
          <a:xfrm>
            <a:off x="8077320" y="6356520"/>
            <a:ext cx="607680" cy="36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98670DC-AABD-4C04-B269-BB85205908DE}" type="slidenum">
              <a:rPr b="0" lang="it-IT" sz="1200" strike="noStrike" u="none">
                <a:solidFill>
                  <a:schemeClr val="dk2">
                    <a:shade val="90000"/>
                  </a:schemeClr>
                </a:solidFill>
                <a:effectLst/>
                <a:uFillTx/>
                <a:latin typeface="Constantia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body"/>
          </p:nvPr>
        </p:nvSpPr>
        <p:spPr>
          <a:xfrm rot="420000">
            <a:off x="3484080" y="1197720"/>
            <a:ext cx="4615920" cy="3930120"/>
          </a:xfrm>
          <a:prstGeom prst="rect">
            <a:avLst/>
          </a:prstGeom>
          <a:solidFill>
            <a:schemeClr val="lt2"/>
          </a:solidFill>
          <a:ln cap="rnd" w="2880">
            <a:solidFill>
              <a:srgbClr val="c0c0c0"/>
            </a:solidFill>
            <a:round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32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Fare clic sull'icona per inserire un'immagine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Figura a mano libera 9"/>
          <p:cNvSpPr/>
          <p:nvPr/>
        </p:nvSpPr>
        <p:spPr>
          <a:xfrm flipV="1">
            <a:off x="-7560" y="5813280"/>
            <a:ext cx="9161280" cy="1039680"/>
          </a:xfrm>
          <a:custGeom>
            <a:avLst/>
            <a:gdLst>
              <a:gd name="textAreaLeft" fmla="*/ 0 w 9161280"/>
              <a:gd name="textAreaRight" fmla="*/ 9162720 w 9161280"/>
              <a:gd name="textAreaTop" fmla="*/ -720 h 1039680"/>
              <a:gd name="textAreaBottom" fmla="*/ 1040400 h 1039680"/>
              <a:gd name="GluePoint1X" fmla="*/ 6 w 0"/>
              <a:gd name="GluePoint1Y" fmla="*/ 2 h 0"/>
              <a:gd name="GluePoint2X" fmla="*/ 2542 w 0"/>
              <a:gd name="GluePoint2Y" fmla="*/ 0 h 0"/>
              <a:gd name="GluePoint3X" fmla="*/ 4374 w 0"/>
              <a:gd name="GluePoint3Y" fmla="*/ 367 h 0"/>
              <a:gd name="GluePoint4X" fmla="*/ 5766 w 0"/>
              <a:gd name="GluePoint4Y" fmla="*/ 55 h 0"/>
              <a:gd name="GluePoint5X" fmla="*/ 5772 w 0"/>
              <a:gd name="GluePoint5Y" fmla="*/ 213 h 0"/>
              <a:gd name="GluePoint6X" fmla="*/ 4302 w 0"/>
              <a:gd name="GluePoint6Y" fmla="*/ 439 h 0"/>
              <a:gd name="GluePoint7X" fmla="*/ 1488 w 0"/>
              <a:gd name="GluePoint7Y" fmla="*/ 201 h 0"/>
              <a:gd name="GluePoint8X" fmla="*/ 0 w 0"/>
              <a:gd name="GluePoint8Y" fmla="*/ 656 h 0"/>
              <a:gd name="GluePoint9X" fmla="*/ 6 w 0"/>
              <a:gd name="GluePoint9Y" fmla="*/ 2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00"/>
                </a:srgbClr>
              </a:gs>
              <a:gs pos="100000">
                <a:srgbClr val="00c4cd">
                  <a:alpha val="55000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  <p:sp>
        <p:nvSpPr>
          <p:cNvPr id="95" name="Figura a mano libera 10"/>
          <p:cNvSpPr/>
          <p:nvPr/>
        </p:nvSpPr>
        <p:spPr>
          <a:xfrm flipV="1">
            <a:off x="4381560" y="6218280"/>
            <a:ext cx="4760640" cy="636480"/>
          </a:xfrm>
          <a:custGeom>
            <a:avLst/>
            <a:gdLst>
              <a:gd name="textAreaLeft" fmla="*/ 0 w 4760640"/>
              <a:gd name="textAreaRight" fmla="*/ 4762080 w 4760640"/>
              <a:gd name="textAreaTop" fmla="*/ -720 h 636480"/>
              <a:gd name="textAreaBottom" fmla="*/ 637200 h 636480"/>
              <a:gd name="GluePoint1X" fmla="*/ 0 w 0"/>
              <a:gd name="GluePoint1Y" fmla="*/ 0 h 0"/>
              <a:gd name="GluePoint2X" fmla="*/ 1668 w 0"/>
              <a:gd name="GluePoint2Y" fmla="*/ 564 h 0"/>
              <a:gd name="GluePoint3X" fmla="*/ 3000 w 0"/>
              <a:gd name="GluePoint3Y" fmla="*/ 186 h 0"/>
              <a:gd name="GluePoint4X" fmla="*/ 3000 w 0"/>
              <a:gd name="GluePoint4Y" fmla="*/ 6 h 0"/>
              <a:gd name="GluePoint5X" fmla="*/ 0 w 0"/>
              <a:gd name="GluePoint5Y" fmla="*/ 0 h 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0a8">
                  <a:alpha val="30000"/>
                </a:srgbClr>
              </a:gs>
              <a:gs pos="80000">
                <a:srgbClr val="008abf">
                  <a:alpha val="45000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onstanti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  <p:sldLayoutId id="2147483667" r:id="rId3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  <p:sldLayoutId id="2147483670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827640" y="1357200"/>
            <a:ext cx="7849800" cy="2134440"/>
          </a:xfrm>
          <a:prstGeom prst="rect">
            <a:avLst/>
          </a:prstGeom>
          <a:noFill/>
          <a:ln w="0">
            <a:noFill/>
          </a:ln>
        </p:spPr>
        <p:txBody>
          <a:bodyPr lIns="0" rIns="18360" tIns="0" bIns="0" anchor="b">
            <a:norm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600" strike="noStrike" u="none">
                <a:solidFill>
                  <a:schemeClr val="accent3">
                    <a:tint val="90000"/>
                  </a:schemeClr>
                </a:solidFill>
                <a:effectLst/>
                <a:uFillTx/>
                <a:latin typeface="Calibri"/>
              </a:rPr>
              <a:t>La funzione dello psicologo nell'istituto penale per minorenni e la prevenzione del rischio suicidario</a:t>
            </a:r>
            <a:endParaRPr b="0" lang="it-IT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subTitle"/>
          </p:nvPr>
        </p:nvSpPr>
        <p:spPr>
          <a:xfrm>
            <a:off x="752040" y="3929040"/>
            <a:ext cx="7853040" cy="175068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 fontScale="62500" lnSpcReduction="19999"/>
          </a:bodyPr>
          <a:p>
            <a:pPr indent="0" algn="r">
              <a:lnSpc>
                <a:spcPct val="100000"/>
              </a:lnSpc>
              <a:spcBef>
                <a:spcPts val="1020"/>
              </a:spcBef>
              <a:buNone/>
              <a:tabLst>
                <a:tab algn="l" pos="0"/>
              </a:tabLst>
            </a:pPr>
            <a:r>
              <a:rPr b="0" lang="it-IT" sz="51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E.Infante*, C. Conti**,</a:t>
            </a:r>
            <a:endParaRPr b="0" lang="it-IT" sz="5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680"/>
              </a:spcBef>
              <a:buNone/>
              <a:tabLst>
                <a:tab algn="l" pos="0"/>
              </a:tabLst>
            </a:pPr>
            <a:r>
              <a:rPr b="0" i="1" lang="it-IT" sz="34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*Azienda USL di Bologna, Dipartimento di Salute Mentale, UOC Psicologia Territoriale, U.O. Psichiatria e Psicoterapia dell'Età Evolutiva </a:t>
            </a:r>
            <a:endParaRPr b="0" lang="it-IT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680"/>
              </a:spcBef>
              <a:buNone/>
              <a:tabLst>
                <a:tab algn="l" pos="0"/>
              </a:tabLst>
            </a:pPr>
            <a:r>
              <a:rPr b="0" i="1" lang="it-IT" sz="34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**Azienda USL di Bologna, Dipartimento di Salute Mentale, UOC Psicologia Territoriale, UOSD Psichiatria Forense</a:t>
            </a:r>
            <a:endParaRPr b="0" lang="it-IT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524160"/>
            <a:ext cx="7161480" cy="81828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L’impatto psicologico</a:t>
            </a:r>
            <a:endParaRPr b="1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457200" y="1523880"/>
            <a:ext cx="8227800" cy="479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  <a:ea typeface="Wingdings"/>
              </a:rPr>
              <a:t>L’ingresso in carcere è un evento destabilizzante da un punto di vista emotivo, cognitivo e comportamentale.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  <a:ea typeface="Wingdings"/>
              </a:rPr>
              <a:t>Al ragazzo viene chiesto di abituarsi ai ritmi e alle abitudini della vita in Istituto.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  <a:ea typeface="Wingdings"/>
              </a:rPr>
              <a:t>Cambiare quello che era lo stile di vita precedente l’ingresso.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  <a:ea typeface="Wingdings"/>
              </a:rPr>
              <a:t>Interruzione delle relazioni affettive che viveva fuori dal contesto detentivo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i="1" lang="it-IT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Wingdings"/>
              </a:rPr>
              <a:t>“Il luogo di residenza e di lavoro di gruppi di persone che – tagliate fuori dalla società per un considerevole periodo di tempo – si trovano a dividere una situazione comune, trascorrendo parte della loro vita in un regime chiuso e formalmente amministrato.” </a:t>
            </a:r>
            <a:r>
              <a:rPr b="1" i="1" lang="it-IT" sz="2000" strike="noStrike" u="none">
                <a:solidFill>
                  <a:schemeClr val="dk1"/>
                </a:solidFill>
                <a:effectLst/>
                <a:uFillTx/>
                <a:latin typeface="Calibri"/>
                <a:ea typeface="Wingdings"/>
              </a:rPr>
              <a:t>Goffman</a:t>
            </a:r>
            <a:r>
              <a:rPr b="1" i="1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  <a:ea typeface="Wingdings"/>
              </a:rPr>
              <a:t>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Ovale 3"/>
          <p:cNvSpPr/>
          <p:nvPr/>
        </p:nvSpPr>
        <p:spPr>
          <a:xfrm>
            <a:off x="0" y="1534680"/>
            <a:ext cx="3808440" cy="4494240"/>
          </a:xfrm>
          <a:prstGeom prst="ellipse">
            <a:avLst/>
          </a:prstGeom>
          <a:gradFill rotWithShape="0">
            <a:gsLst>
              <a:gs pos="0">
                <a:srgbClr val="d4ea6b"/>
              </a:gs>
              <a:gs pos="68000">
                <a:srgbClr val="6c8fcf"/>
              </a:gs>
              <a:gs pos="100000">
                <a:srgbClr val="d4ea6b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216000" indent="-216000" defTabSz="914400">
              <a:lnSpc>
                <a:spcPct val="100000"/>
              </a:lnSpc>
              <a:buClr>
                <a:srgbClr val="0f6fc6"/>
              </a:buClr>
              <a:buFont typeface="OpenSymbol"/>
              <a:buChar char="-"/>
            </a:pPr>
            <a:r>
              <a:rPr b="1" lang="it-IT" sz="1800" strike="noStrike" u="none">
                <a:solidFill>
                  <a:srgbClr val="0b21af"/>
                </a:solidFill>
                <a:effectLst/>
                <a:uFillTx/>
                <a:latin typeface="Calibri"/>
              </a:rPr>
              <a:t>RECEPIMENTO DEL D.L. 2018, ART.14 C.2 “all’ingresso in Istituto è garantito un supporto psicologico da parte di personale specializzato, utile anche per la predisposizione del progetto educativo e per la prevenzione del rischio di atti di autolesionismo e suicidio”. </a:t>
            </a:r>
            <a:endParaRPr b="1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1512000" y="180000"/>
            <a:ext cx="6922800" cy="12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ACCORDO STATO REGIONI TAVOLO DI CONSULTAZIONE PERMANENTE SULLA SANITA’ PENITENZIARIA CONCERNENTE “AGGIORNAMENTO ED INTEGRAZIONE DELLE LINEE DI INDIRIZZO PER L’ASSISTENZA SANITARIA AI MINORI SOTTOPOSTI A PROVVEDIMENTO DISCIPLINARE. 19.4.2023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5" name="Ovale 4"/>
          <p:cNvSpPr/>
          <p:nvPr/>
        </p:nvSpPr>
        <p:spPr>
          <a:xfrm>
            <a:off x="5353200" y="1564200"/>
            <a:ext cx="3729240" cy="4475880"/>
          </a:xfrm>
          <a:prstGeom prst="ellipse">
            <a:avLst/>
          </a:prstGeom>
          <a:gradFill rotWithShape="0">
            <a:gsLst>
              <a:gs pos="0">
                <a:srgbClr val="d4ea6b"/>
              </a:gs>
              <a:gs pos="68000">
                <a:srgbClr val="6c8fcf"/>
              </a:gs>
              <a:gs pos="100000">
                <a:srgbClr val="d4ea6b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marL="216000" indent="-216000" defTabSz="914400">
              <a:lnSpc>
                <a:spcPct val="100000"/>
              </a:lnSpc>
              <a:buClr>
                <a:srgbClr val="0f6fc6"/>
              </a:buClr>
              <a:buFont typeface="OpenSymbol"/>
              <a:buChar char="-"/>
            </a:pPr>
            <a:r>
              <a:rPr b="1" lang="it-IT" sz="1800" strike="noStrike" u="none">
                <a:solidFill>
                  <a:srgbClr val="0b21af"/>
                </a:solidFill>
                <a:effectLst/>
                <a:uFillTx/>
                <a:latin typeface="Calibri"/>
              </a:rPr>
              <a:t>Art 12: il minorenne /giovane adulti viene affidato all’ufficio di servizio sociale per i minorenni il quale in collaborazione con i servizi sociosanitari territoriali svolte attività di controllo assistenza e sostegno per tuta al durata dell’esecuzione pena”. </a:t>
            </a:r>
            <a:endParaRPr b="1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6" name="Ovale 5"/>
          <p:cNvSpPr/>
          <p:nvPr/>
        </p:nvSpPr>
        <p:spPr>
          <a:xfrm>
            <a:off x="3100320" y="4277160"/>
            <a:ext cx="2941920" cy="2436840"/>
          </a:xfrm>
          <a:prstGeom prst="ellipse">
            <a:avLst/>
          </a:prstGeom>
          <a:gradFill rotWithShape="0">
            <a:gsLst>
              <a:gs pos="0">
                <a:srgbClr val="d4ea6b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it-IT" sz="1800" strike="noStrike" u="none">
                <a:solidFill>
                  <a:srgbClr val="0b21af"/>
                </a:solidFill>
                <a:effectLst/>
                <a:uFillTx/>
                <a:latin typeface="Calibri"/>
              </a:rPr>
              <a:t>VALUTAZIONE INTEGRATA TRA I VARI SERVIZI COINVOLTI </a:t>
            </a:r>
            <a:endParaRPr b="1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ettangolo 3"/>
          <p:cNvSpPr/>
          <p:nvPr/>
        </p:nvSpPr>
        <p:spPr>
          <a:xfrm>
            <a:off x="609480" y="1878840"/>
            <a:ext cx="3122640" cy="3427560"/>
          </a:xfrm>
          <a:prstGeom prst="rect">
            <a:avLst/>
          </a:prstGeom>
          <a:gradFill rotWithShape="0">
            <a:gsLst>
              <a:gs pos="0">
                <a:srgbClr val="d4ea6b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it-IT" sz="1800" strike="noStrike" u="none">
                <a:solidFill>
                  <a:srgbClr val="0b21af"/>
                </a:solidFill>
                <a:effectLst/>
                <a:uFillTx/>
                <a:latin typeface="Calibri"/>
              </a:rPr>
              <a:t>PROTOCOLLO D’INTESA PER LA PREVENZIONE DEL RISCHIO AUTOLESIVO E SUICIDARIO TRA AZIENDA USL- IPM </a:t>
            </a:r>
            <a:endParaRPr b="1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algn="ctr" defTabSz="914400">
              <a:lnSpc>
                <a:spcPct val="100000"/>
              </a:lnSpc>
            </a:pPr>
            <a:r>
              <a:rPr b="1" lang="it-IT" sz="1800" strike="noStrike" u="none">
                <a:solidFill>
                  <a:srgbClr val="0b21af"/>
                </a:solidFill>
                <a:effectLst/>
                <a:uFillTx/>
                <a:latin typeface="Calibri"/>
              </a:rPr>
              <a:t>(CPA E COMUNITA’ MINISTERIALE)</a:t>
            </a:r>
            <a:endParaRPr b="1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8" name="Rettangolo 4"/>
          <p:cNvSpPr/>
          <p:nvPr/>
        </p:nvSpPr>
        <p:spPr>
          <a:xfrm>
            <a:off x="5486400" y="1888200"/>
            <a:ext cx="3122640" cy="3427560"/>
          </a:xfrm>
          <a:prstGeom prst="rect">
            <a:avLst/>
          </a:prstGeom>
          <a:gradFill rotWithShape="0">
            <a:gsLst>
              <a:gs pos="0">
                <a:srgbClr val="d4ea6b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it-IT" sz="1800" strike="noStrike" u="none">
                <a:solidFill>
                  <a:srgbClr val="0b21af"/>
                </a:solidFill>
                <a:effectLst/>
                <a:uFillTx/>
                <a:latin typeface="Calibri"/>
              </a:rPr>
              <a:t>PROTOCOLLO LOCALE DI COLLABORAZIONE TRA AZIENDA USL E CENTRO DI GIUSTIZIA MINORILE</a:t>
            </a: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 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asellaDiTesto 7"/>
          <p:cNvSpPr txBox="1"/>
          <p:nvPr/>
        </p:nvSpPr>
        <p:spPr>
          <a:xfrm rot="28800">
            <a:off x="1159200" y="743400"/>
            <a:ext cx="6621120" cy="1141560"/>
          </a:xfrm>
          <a:prstGeom prst="rect">
            <a:avLst/>
          </a:prstGeom>
        </p:spPr>
        <p:txBody>
          <a:bodyPr wrap="none" lIns="90000" rIns="90000" tIns="45000" bIns="45000" anchor="ctr">
            <a:prstTxWarp prst="textPlain">
              <a:avLst>
                <a:gd name="adj" fmla="val 50000"/>
              </a:avLst>
            </a:prstTxWarp>
            <a:noAutofit/>
          </a:bodyPr>
          <a:p>
            <a:pPr defTabSz="914400">
              <a:lnSpc>
                <a:spcPct val="100000"/>
              </a:lnSpc>
            </a:pPr>
            <a:r>
              <a:rPr b="0" lang="it-IT" sz="1800" strike="noStrike" u="none">
                <a:ln w="0">
                  <a:noFill/>
                </a:ln>
                <a:solidFill>
                  <a:srgbClr val="04617b"/>
                </a:solidFill>
                <a:uFillTx/>
                <a:latin typeface="Calibri"/>
              </a:rPr>
              <a:t>EQUIPE INTERISTITUZIONALE </a:t>
            </a:r>
            <a:endParaRPr b="0" lang="it-IT" sz="1800" strike="noStrike" u="none">
              <a:ln w="0">
                <a:noFill/>
              </a:ln>
              <a:solidFill>
                <a:srgbClr val="04617b"/>
              </a:solidFill>
              <a:uFillTx/>
              <a:latin typeface="Calibri"/>
            </a:endParaRPr>
          </a:p>
        </p:txBody>
      </p:sp>
      <p:sp>
        <p:nvSpPr>
          <p:cNvPr id="240" name="Ovale 2"/>
          <p:cNvSpPr/>
          <p:nvPr/>
        </p:nvSpPr>
        <p:spPr>
          <a:xfrm>
            <a:off x="486720" y="1863000"/>
            <a:ext cx="2665440" cy="2513160"/>
          </a:xfrm>
          <a:prstGeom prst="ellipse">
            <a:avLst/>
          </a:prstGeom>
          <a:gradFill rotWithShape="0">
            <a:gsLst>
              <a:gs pos="0">
                <a:srgbClr val="d4ea6b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SANITA’ (MEDICO, INFERMIERI, SERVIZI NPIA, PSICHIATRA, SERDP E PSICOLOGI)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Ovale 3"/>
          <p:cNvSpPr/>
          <p:nvPr/>
        </p:nvSpPr>
        <p:spPr>
          <a:xfrm>
            <a:off x="3748680" y="1997640"/>
            <a:ext cx="1979640" cy="2391120"/>
          </a:xfrm>
          <a:prstGeom prst="ellipse">
            <a:avLst/>
          </a:prstGeom>
          <a:gradFill rotWithShape="0">
            <a:gsLst>
              <a:gs pos="0">
                <a:srgbClr val="bbe33d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USSM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Servizio sociale per i minorenni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Ovale 4"/>
          <p:cNvSpPr/>
          <p:nvPr/>
        </p:nvSpPr>
        <p:spPr>
          <a:xfrm>
            <a:off x="558720" y="4601520"/>
            <a:ext cx="2513160" cy="2055960"/>
          </a:xfrm>
          <a:prstGeom prst="ellipse">
            <a:avLst/>
          </a:prstGeom>
          <a:gradFill rotWithShape="0">
            <a:gsLst>
              <a:gs pos="0">
                <a:srgbClr val="bbe33d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Area trattamentale educativa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Ovale 5"/>
          <p:cNvSpPr/>
          <p:nvPr/>
        </p:nvSpPr>
        <p:spPr>
          <a:xfrm>
            <a:off x="3429000" y="4621320"/>
            <a:ext cx="2564640" cy="1953720"/>
          </a:xfrm>
          <a:prstGeom prst="ellipse">
            <a:avLst/>
          </a:prstGeom>
          <a:gradFill rotWithShape="0">
            <a:gsLst>
              <a:gs pos="0">
                <a:srgbClr val="d4ea6b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Magistratura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Rettangolo 6"/>
          <p:cNvSpPr/>
          <p:nvPr/>
        </p:nvSpPr>
        <p:spPr>
          <a:xfrm>
            <a:off x="6167880" y="1880640"/>
            <a:ext cx="2818080" cy="4658400"/>
          </a:xfrm>
          <a:prstGeom prst="rect">
            <a:avLst/>
          </a:prstGeom>
          <a:gradFill rotWithShape="0">
            <a:gsLst>
              <a:gs pos="0">
                <a:srgbClr val="bbe33d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SERVIZI TERRITORIALI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Servizi sociali territoriali (comunali); centri specialistici (Centri Salute Mentale, Npia, Serdp); comunità territoriali educative o sociointegrate,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rgbClr val="0b21af"/>
                </a:solidFill>
                <a:effectLst/>
                <a:uFillTx/>
                <a:latin typeface="Constantia"/>
              </a:rPr>
              <a:t>….. 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1447920" y="704160"/>
            <a:ext cx="6551640" cy="97092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rmAutofit lnSpcReduction="9999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Valutazione ed integrazione degli interventi</a:t>
            </a:r>
            <a:r>
              <a:rPr b="0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 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457200" y="1800000"/>
            <a:ext cx="8227800" cy="4387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74840" indent="-474840" defTabSz="914400">
              <a:lnSpc>
                <a:spcPct val="100000"/>
              </a:lnSpc>
              <a:spcBef>
                <a:spcPts val="4201"/>
              </a:spcBef>
              <a:buClr>
                <a:srgbClr val="0bd0d9"/>
              </a:buClr>
              <a:buSzPct val="125000"/>
              <a:buFont typeface="Symbol" charset="2"/>
              <a:buChar char="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Evitare la frammentazione degli interventi, in particolare per situazioni molto complesse ed una tardiva presa in carico della persona. 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4840" indent="-474840" defTabSz="914400">
              <a:lnSpc>
                <a:spcPct val="100000"/>
              </a:lnSpc>
              <a:spcBef>
                <a:spcPts val="4201"/>
              </a:spcBef>
              <a:buClr>
                <a:srgbClr val="0bd0d9"/>
              </a:buClr>
              <a:buSzPct val="125000"/>
              <a:buFont typeface="Symbol" charset="2"/>
              <a:buChar char=""/>
            </a:pPr>
            <a:r>
              <a:rPr b="0" lang="it-IT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Valutazione della presenza di psicopatologia ed eventuale presa in carico, di elementi di significatività clinica e del rischio autolesivo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Freccia angolare in su 4"/>
          <p:cNvSpPr/>
          <p:nvPr/>
        </p:nvSpPr>
        <p:spPr>
          <a:xfrm flipH="1" rot="10510800">
            <a:off x="2295000" y="4544640"/>
            <a:ext cx="2823120" cy="895680"/>
          </a:xfrm>
          <a:prstGeom prst="bentUpArrow">
            <a:avLst>
              <a:gd name="adj1" fmla="val 9444"/>
              <a:gd name="adj2" fmla="val 25000"/>
              <a:gd name="adj3" fmla="val 25000"/>
            </a:avLst>
          </a:prstGeom>
          <a:gradFill rotWithShape="0">
            <a:gsLst>
              <a:gs pos="0">
                <a:srgbClr val="1a3f6d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100000" r="50000" b="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18720" bIns="1872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onstantia"/>
            </a:endParaRPr>
          </a:p>
        </p:txBody>
      </p:sp>
      <p:sp>
        <p:nvSpPr>
          <p:cNvPr id="248" name="CasellaDiTesto 5"/>
          <p:cNvSpPr/>
          <p:nvPr/>
        </p:nvSpPr>
        <p:spPr>
          <a:xfrm>
            <a:off x="3512520" y="5500440"/>
            <a:ext cx="3275280" cy="913320"/>
          </a:xfrm>
          <a:prstGeom prst="rect">
            <a:avLst/>
          </a:prstGeom>
          <a:gradFill rotWithShape="0">
            <a:gsLst>
              <a:gs pos="0">
                <a:srgbClr val="3465a4"/>
              </a:gs>
              <a:gs pos="100000">
                <a:srgbClr val="bbe33d"/>
              </a:gs>
            </a:gsLst>
            <a:lin ang="36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Interventi multidisciplinari che coinvolgono più figure anche di istituzioni diverse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380880" y="180000"/>
            <a:ext cx="7179120" cy="113508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LA FUNZIONE DELLO PSICOLOGO</a:t>
            </a:r>
            <a:endParaRPr b="1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239400" y="3864960"/>
            <a:ext cx="8227800" cy="39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450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1800" strike="noStrike" u="sng">
                <a:solidFill>
                  <a:srgbClr val="2a6099"/>
                </a:solidFill>
                <a:effectLst/>
                <a:uFillTx/>
                <a:latin typeface="Calibri"/>
              </a:rPr>
              <a:t>Per i RAGAZZI</a:t>
            </a:r>
            <a:endParaRPr b="0" lang="it-IT" sz="1800" strike="noStrike" u="sng">
              <a:solidFill>
                <a:srgbClr val="2a6099"/>
              </a:solidFill>
              <a:effectLst/>
              <a:uFillTx/>
              <a:latin typeface="Calibri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/>
          </p:nvPr>
        </p:nvSpPr>
        <p:spPr>
          <a:xfrm>
            <a:off x="228600" y="1523880"/>
            <a:ext cx="8227800" cy="3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450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1800" strike="noStrike" u="sng">
                <a:solidFill>
                  <a:srgbClr val="2a6099"/>
                </a:solidFill>
                <a:effectLst/>
                <a:uFillTx/>
                <a:latin typeface="Calibri"/>
              </a:rPr>
              <a:t>PARTECIPAZIONE ALL’EQUIPE INTEGRATA INTERISTITUZIONALE</a:t>
            </a:r>
            <a:endParaRPr b="0" lang="it-IT" sz="1800" strike="noStrike" u="sng">
              <a:solidFill>
                <a:srgbClr val="2a6099"/>
              </a:solidFill>
              <a:effectLst/>
              <a:uFillTx/>
              <a:latin typeface="Calibri"/>
            </a:endParaRPr>
          </a:p>
        </p:txBody>
      </p:sp>
      <p:sp>
        <p:nvSpPr>
          <p:cNvPr id="252" name="PlaceHolder 4"/>
          <p:cNvSpPr>
            <a:spLocks noGrp="1"/>
          </p:cNvSpPr>
          <p:nvPr>
            <p:ph/>
          </p:nvPr>
        </p:nvSpPr>
        <p:spPr>
          <a:xfrm>
            <a:off x="226440" y="4301280"/>
            <a:ext cx="8227800" cy="253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45000" anchor="t">
            <a:no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All’interno dell’istituto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 tutti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i ragazzi è offerto uno spazio di ascolto, di supporto specialistico e di accoglienza.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Osservazione, valutazione delle condizioni di salute del ragazzo,con ipotesi del funzionamento psichico del ragazzo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Prevenzione rischio autolesivo/suicidario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Prevenzione rischio di subire violenza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Contatti con eventuali servizi esterni (NPIA territoriale, Servizio Sociale)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Sostegno all’ambientamento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Trattamento (ciclo di colloqui laddove possibile, gruppi psicoeducativi).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PlaceHolder 5"/>
          <p:cNvSpPr>
            <a:spLocks noGrp="1"/>
          </p:cNvSpPr>
          <p:nvPr>
            <p:ph/>
          </p:nvPr>
        </p:nvSpPr>
        <p:spPr>
          <a:xfrm>
            <a:off x="380880" y="1905120"/>
            <a:ext cx="7898040" cy="187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45000" anchor="t">
            <a:no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Partecipazione al progetto educativo individualizzato, stesura di un piano terapeutico riabilitativo individuale; 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Favorire le comunicazione tra le aree (educativa, sanitaria, sicurezza)cercando una comunicazione efficiente, efficace e lucida rispetto alle priorità del momento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Promuovere il benessere organizzativo e il rischio di Burn Out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Coordinare gli interventi con le struttura comunitarie del territorio;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1177200" y="837360"/>
            <a:ext cx="674280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Arial"/>
              </a:rPr>
              <a:t>GRUPPI</a:t>
            </a:r>
            <a:endParaRPr b="0" lang="it-IT" sz="3200" strike="noStrike" u="none">
              <a:solidFill>
                <a:srgbClr val="04617b"/>
              </a:solidFill>
              <a:effectLst/>
              <a:uFillTx/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/>
          </p:nvPr>
        </p:nvSpPr>
        <p:spPr>
          <a:xfrm>
            <a:off x="540000" y="2431440"/>
            <a:ext cx="3142080" cy="3184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Da circa 3 anni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2 cicli da 4 incontri l’anno 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All’interno della scuola per simulare il più possibile le attività esterne 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/>
          </p:nvPr>
        </p:nvSpPr>
        <p:spPr>
          <a:xfrm>
            <a:off x="4905000" y="2304000"/>
            <a:ext cx="3410280" cy="323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Uso ed abuso di Sostanze 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Emozioni 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Disregolazione emotiva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Affettività</a:t>
            </a:r>
            <a:r>
              <a:rPr b="0" lang="it-IT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</a:rPr>
              <a:t>IL SERVIZIO NUOVI GIUNTI</a:t>
            </a:r>
            <a:endParaRPr b="1" lang="it-IT" sz="3200" strike="noStrike" u="none">
              <a:solidFill>
                <a:srgbClr val="04617b"/>
              </a:solidFill>
              <a:effectLst/>
              <a:uFillTx/>
              <a:latin typeface="Calibri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227800" cy="4387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Nel 1987 attraverso la circolare del Dipartimento Amministrazione Penitenziaria (D.A.P 3233/5683) a seguito di un aumento di suicidi e di atti di autolesionismo, venne introdotto il Servizio Nuovi Giunti.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2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L’esperto ex art 80 L 354/75 effettuava una valutazione sul livello di rischio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" charset="2"/>
              <a:buChar char=""/>
            </a:pPr>
            <a:r>
              <a:rPr b="0" lang="it-IT" sz="2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Di condotte violente su se stesso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" charset="2"/>
              <a:buChar char=""/>
            </a:pPr>
            <a:r>
              <a:rPr b="0" lang="it-IT" sz="2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Di subire violenze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it-IT" sz="2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 di darne immediata indicazione per valutare la sistemazione del detenuto (in cella singola, in infermeria ecc)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637200" y="956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</a:rPr>
              <a:t>La prevenzione dei suicidi in carcere - Quaderni ISSP Numero 8 (dicembre 2011)</a:t>
            </a:r>
            <a:br>
              <a:rPr sz="2400"/>
            </a:br>
            <a:endParaRPr b="0" lang="it-IT" sz="3200" strike="noStrike" u="none">
              <a:solidFill>
                <a:srgbClr val="2a6099"/>
              </a:solidFill>
              <a:effectLst/>
              <a:uFillTx/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/>
          </p:nvPr>
        </p:nvSpPr>
        <p:spPr>
          <a:xfrm>
            <a:off x="385200" y="2044800"/>
            <a:ext cx="8227800" cy="429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Il suicidio è spesso la causa più comune di morte nelle carceri.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100000"/>
              </a:lnSpc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Gli istituti penitenziari hanno l’obbligo di preservare la salute e la sicurezza dei detenuti, ed un eventuale fallimento di questo mandato può essere perseguito ai fini di legge.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100000"/>
              </a:lnSpc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Gli istituti di pena sono luoghi dove si concentrano gruppi vulnerabili che sono tradizionalmente tra quelli più a rischio, ovvero giovani maschi, persone con disturbi mentali, persone interdette, socialmente isolate, con problemi di abuso di sostanze, e con storie di precedenti comportamenti suicidari;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100000"/>
              </a:lnSpc>
              <a:buNone/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L’impatto psicologico dell’arresto e dell’incarcerazione, le crisi di astinenza dei tossicodipendenti, la consapevolezza di una condanna lunga, o lo stress quotidiano della vita in carcere possono superare la soglia di resistenza del detenuto medio, e a maggior ragione di quello a rischio elevato.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Ovale 4"/>
          <p:cNvSpPr/>
          <p:nvPr/>
        </p:nvSpPr>
        <p:spPr>
          <a:xfrm>
            <a:off x="1404000" y="4547880"/>
            <a:ext cx="1800000" cy="720000"/>
          </a:xfrm>
          <a:prstGeom prst="ellipse">
            <a:avLst/>
          </a:prstGeom>
          <a:gradFill rotWithShape="0">
            <a:gsLst>
              <a:gs pos="0">
                <a:srgbClr val="1a3f6d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100000" r="50000" b="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it-IT" sz="15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QUANDO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PlaceHolder 1"/>
          <p:cNvSpPr>
            <a:spLocks noGrp="1"/>
          </p:cNvSpPr>
          <p:nvPr>
            <p:ph/>
          </p:nvPr>
        </p:nvSpPr>
        <p:spPr>
          <a:xfrm>
            <a:off x="569160" y="2044440"/>
            <a:ext cx="8227800" cy="4082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Arial"/>
              <a:buChar char="•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FIRMATO AD OTTOBRE 2022 ATTIVO 1 GENNAIO 2023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Arial"/>
              <a:buChar char="•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10 PROFESSIONISTI UOC TERRITORIALE, NPIA PPEE PSICHIATRIA FORENSE E SERDP di cui 6 psicologi, 4 neuropsichiatri e 1 psichiatra.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Arial"/>
              <a:buChar char="•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   FINE SETTIMANA E FESTIVI nell’arco dell’anno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3" name="Ovale 3"/>
          <p:cNvSpPr/>
          <p:nvPr/>
        </p:nvSpPr>
        <p:spPr>
          <a:xfrm>
            <a:off x="1500840" y="2516400"/>
            <a:ext cx="1712880" cy="709560"/>
          </a:xfrm>
          <a:prstGeom prst="ellipse">
            <a:avLst/>
          </a:prstGeom>
          <a:gradFill rotWithShape="0">
            <a:gsLst>
              <a:gs pos="0">
                <a:srgbClr val="1a3f6d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100000" r="50000" b="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CHI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 type="title"/>
          </p:nvPr>
        </p:nvSpPr>
        <p:spPr>
          <a:xfrm>
            <a:off x="411840" y="47844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</a:rPr>
              <a:t>PROTOCOLLO PREVENZIONE RISCHIO AUTOLESIVO E SUICIDARIO</a:t>
            </a:r>
            <a:r>
              <a:rPr b="0" lang="it-IT" sz="2400" strike="noStrike" u="none">
                <a:solidFill>
                  <a:srgbClr val="2a6099"/>
                </a:solidFill>
                <a:effectLst/>
                <a:uFillTx/>
                <a:latin typeface="Calibri"/>
              </a:rPr>
              <a:t> </a:t>
            </a:r>
            <a:endParaRPr b="0" lang="it-IT" sz="2400" strike="noStrike" u="none">
              <a:solidFill>
                <a:srgbClr val="2a6099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2781720" cy="55476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Codice</a:t>
            </a:r>
            <a:r>
              <a:rPr b="1" lang="it-IT" sz="2000" strike="noStrike" u="none">
                <a:ln>
                  <a:solidFill>
                    <a:schemeClr val="dk2"/>
                  </a:solidFill>
                </a:ln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Zanardelli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/>
          </p:nvPr>
        </p:nvSpPr>
        <p:spPr>
          <a:xfrm>
            <a:off x="583920" y="1365120"/>
            <a:ext cx="7327800" cy="143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0" defTabSz="914400">
              <a:lnSpc>
                <a:spcPct val="100000"/>
              </a:lnSpc>
              <a:spcBef>
                <a:spcPts val="519"/>
              </a:spcBef>
              <a:buNone/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Primo regolamento carcerario 1891 in accordo con il CP del 1890 (il cd Codice Zanardelli). I detenuti sono appellati come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delinquenti, individui portatori di obblighi senza alcun diritto.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7"/>
          <p:cNvSpPr/>
          <p:nvPr/>
        </p:nvSpPr>
        <p:spPr>
          <a:xfrm>
            <a:off x="5137920" y="3420000"/>
            <a:ext cx="3501720" cy="53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Codice Rocco</a:t>
            </a:r>
            <a:endParaRPr b="1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900000" y="3960000"/>
            <a:ext cx="7785360" cy="22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r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1931 CODICE ROCCO. Primi riferimenti espliciti ai concetti di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recupero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 e di </a:t>
            </a:r>
            <a:r>
              <a:rPr b="1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rieducazione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 dei detenuti che dovevano attuarsi attraverso un trattamento penitenziario basato sul lavoro, l’istruzione e l’educazione religiosa.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Epoca storia in cui si dà importanza al problema della delinquenza minorile, con attenzione particolare all’osservazione della personalità del minore e alle esigenze riabilitive.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6660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</a:rPr>
              <a:t>AZIONI</a:t>
            </a:r>
            <a:r>
              <a:rPr b="1" lang="it-IT" sz="1800" strike="noStrike" u="none">
                <a:solidFill>
                  <a:srgbClr val="2a6099"/>
                </a:solidFill>
                <a:effectLst/>
                <a:uFillTx/>
                <a:latin typeface="Calibri"/>
              </a:rPr>
              <a:t> </a:t>
            </a:r>
            <a:endParaRPr b="1" lang="it-IT" sz="1800" strike="noStrike" u="none">
              <a:solidFill>
                <a:srgbClr val="2a6099"/>
              </a:solidFill>
              <a:effectLst/>
              <a:uFillTx/>
              <a:latin typeface="Arial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/>
          </p:nvPr>
        </p:nvSpPr>
        <p:spPr>
          <a:xfrm>
            <a:off x="457200" y="1620000"/>
            <a:ext cx="8227800" cy="470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ENTRO LE Prime 24 ore dall’ingresso: Colloquio clinico psicologico e test di screening Rischio suicidario. (YSR; CORE-OM; ASK).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Nelle prime 2 settimane: 3 colloqui di monitoraggio funzionamento e ambientamento in IPM (adesione alle regole, ai ritmi dell’Istituto, modalità relazionali sia con i pari che con gli adulti; anamnesi famigliare, sanitaria e del viaggio migratorio)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Particolare attenzione viene data agli eventi che costellano la detenzione: modificazioni dell’assetto famigliare, udienze, colloqui ecc…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RIUNIONI INTERSITITUZIONALI: incontri quindicinali con area trattamentale; incontri quindicinali con area Polizia Penitenziaria ed area trattamentale,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0" anchor="b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</a:rPr>
              <a:t>CRITICITA’ </a:t>
            </a:r>
            <a:endParaRPr b="1" lang="it-IT" sz="3200" strike="noStrike" u="none">
              <a:solidFill>
                <a:srgbClr val="04617b"/>
              </a:solidFill>
              <a:effectLst/>
              <a:uFillTx/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308880" y="2226600"/>
            <a:ext cx="4038480" cy="657720"/>
          </a:xfrm>
          <a:prstGeom prst="rect">
            <a:avLst/>
          </a:prstGeom>
          <a:gradFill rotWithShape="0">
            <a:gsLst>
              <a:gs pos="0">
                <a:srgbClr val="1a7156"/>
              </a:gs>
              <a:gs pos="68000">
                <a:srgbClr val="6cd6ad"/>
              </a:gs>
              <a:gs pos="100000">
                <a:srgbClr val="bce8d4"/>
              </a:gs>
            </a:gsLst>
            <a:path path="circle">
              <a:fillToRect l="50000" t="100000" r="50000" b="0"/>
            </a:path>
          </a:gradFill>
          <a:ln w="9360">
            <a:noFill/>
          </a:ln>
        </p:spPr>
        <p:txBody>
          <a:bodyPr lIns="45720" rIns="45720" tIns="0" bIns="0" anchor="ctr">
            <a:noAutofit/>
          </a:bodyPr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OTTOBRE 2021 APERTURA 2° PIANO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/>
          </p:nvPr>
        </p:nvSpPr>
        <p:spPr>
          <a:xfrm>
            <a:off x="4908600" y="2226600"/>
            <a:ext cx="4039920" cy="653040"/>
          </a:xfrm>
          <a:prstGeom prst="rect">
            <a:avLst/>
          </a:prstGeom>
          <a:gradFill rotWithShape="0">
            <a:gsLst>
              <a:gs pos="0">
                <a:srgbClr val="1a7156"/>
              </a:gs>
              <a:gs pos="68000">
                <a:srgbClr val="6cd6ad"/>
              </a:gs>
              <a:gs pos="100000">
                <a:srgbClr val="bce8d4"/>
              </a:gs>
            </a:gsLst>
            <a:path path="circle">
              <a:fillToRect l="50000" t="100000" r="50000" b="0"/>
            </a:path>
          </a:gradFill>
          <a:ln w="9360">
            <a:noFill/>
          </a:ln>
        </p:spPr>
        <p:txBody>
          <a:bodyPr lIns="45720" rIns="45720" tIns="0" bIns="0" anchor="ctr" anchorCtr="1">
            <a:normAutofit fontScale="92500" lnSpcReduction="9999"/>
          </a:bodyPr>
          <a:p>
            <a:pPr indent="0" algn="ctr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MARZO 2025 APERTURA DELLA SEZIONE DISTACCATA ALLA DOZZA</a:t>
            </a:r>
            <a:endParaRPr b="1" lang="it-IT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70" name="CasellaDiTesto 9"/>
          <p:cNvSpPr/>
          <p:nvPr/>
        </p:nvSpPr>
        <p:spPr>
          <a:xfrm>
            <a:off x="2553120" y="3217320"/>
            <a:ext cx="4741560" cy="364680"/>
          </a:xfrm>
          <a:prstGeom prst="rect">
            <a:avLst/>
          </a:prstGeom>
          <a:gradFill rotWithShape="0">
            <a:gsLst>
              <a:gs pos="0">
                <a:srgbClr val="195777"/>
              </a:gs>
              <a:gs pos="68000">
                <a:srgbClr val="6cafde"/>
              </a:gs>
              <a:gs pos="100000">
                <a:srgbClr val="bcd5ec"/>
              </a:gs>
            </a:gsLst>
            <a:path path="circle">
              <a:fillToRect l="50000" t="100000" r="50000" b="0"/>
            </a:path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it-IT" sz="18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RICAMBIO IMPORTANTE DI PERSONALE </a:t>
            </a:r>
            <a:endParaRPr b="1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CasellaDiTesto 10"/>
          <p:cNvSpPr/>
          <p:nvPr/>
        </p:nvSpPr>
        <p:spPr>
          <a:xfrm>
            <a:off x="249480" y="3871080"/>
            <a:ext cx="8667720" cy="821160"/>
          </a:xfrm>
          <a:prstGeom prst="rect">
            <a:avLst/>
          </a:prstGeom>
          <a:gradFill rotWithShape="0">
            <a:gsLst>
              <a:gs pos="0">
                <a:srgbClr val="195777"/>
              </a:gs>
              <a:gs pos="68000">
                <a:srgbClr val="6cafde"/>
              </a:gs>
              <a:gs pos="100000">
                <a:srgbClr val="bcd5ec"/>
              </a:gs>
            </a:gsLst>
            <a:path path="circle">
              <a:fillToRect l="50000" t="100000" r="50000" b="0"/>
            </a:path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/>
        </p:style>
        <p:txBody>
          <a:bodyPr wrap="none" lIns="90000" rIns="90000" tIns="45000" bIns="45000" anchor="t" anchorCtr="1">
            <a:spAutoFit/>
          </a:bodyPr>
          <a:p>
            <a:pPr algn="ctr" defTabSz="914400">
              <a:lnSpc>
                <a:spcPct val="100000"/>
              </a:lnSpc>
            </a:pPr>
            <a:r>
              <a:rPr b="0" lang="it-IT" sz="24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DIFFERENTI TEMPISTICHE PERCEPITE RISPETTO AL DENTRO E FUORI, 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algn="ctr" defTabSz="914400">
              <a:lnSpc>
                <a:spcPct val="100000"/>
              </a:lnSpc>
            </a:pPr>
            <a:r>
              <a:rPr b="0" lang="it-IT" sz="24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E LA VELOCITA’ CON CUI DECIDE LA MAGISTRATURA 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72" name=""/>
          <p:cNvSpPr/>
          <p:nvPr/>
        </p:nvSpPr>
        <p:spPr>
          <a:xfrm>
            <a:off x="2520000" y="5112000"/>
            <a:ext cx="4498920" cy="91260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Cambiamento delle esigenze dei ragazzi del loro contesto di provenienza ed appartenenza, in particolare nel Nord Italia</a:t>
            </a:r>
            <a:r>
              <a:rPr b="1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endParaRPr b="1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CasellaDiTesto 2"/>
          <p:cNvSpPr/>
          <p:nvPr/>
        </p:nvSpPr>
        <p:spPr>
          <a:xfrm>
            <a:off x="1000080" y="1214280"/>
            <a:ext cx="6694920" cy="47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it-IT" sz="2200" strike="noStrike" u="none">
                <a:solidFill>
                  <a:srgbClr val="168253"/>
                </a:solidFill>
                <a:effectLst/>
                <a:highlight>
                  <a:srgbClr val="ffffff"/>
                </a:highlight>
                <a:uFillTx/>
                <a:latin typeface="Calibri"/>
              </a:rPr>
              <a:t>“L'inferno dei viventi non è qualcosa che sarà; 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it-IT" sz="2200" strike="noStrike" u="none">
                <a:solidFill>
                  <a:srgbClr val="168253"/>
                </a:solidFill>
                <a:effectLst/>
                <a:highlight>
                  <a:srgbClr val="ffffff"/>
                </a:highlight>
                <a:uFillTx/>
                <a:latin typeface="Calibri"/>
              </a:rPr>
              <a:t>se ce n'è uno, è quello che è già qui, l'inferno che abitiamo tutti i giorni, che formiamo stando insieme. Due modi ci sono per non soffrirne. 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it-IT" sz="2200" strike="noStrike" u="none">
                <a:solidFill>
                  <a:srgbClr val="168253"/>
                </a:solidFill>
                <a:effectLst/>
                <a:highlight>
                  <a:srgbClr val="ffffff"/>
                </a:highlight>
                <a:uFillTx/>
                <a:latin typeface="Calibri"/>
              </a:rPr>
              <a:t>Il primo riesce facile a molti: accettare l'inferno e diventarne parte fino al punto di non vederlo più. 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it-IT" sz="2200" strike="noStrike" u="sng">
                <a:solidFill>
                  <a:srgbClr val="168253"/>
                </a:solidFill>
                <a:effectLst/>
                <a:highlight>
                  <a:srgbClr val="ffffff"/>
                </a:highlight>
                <a:uFillTx/>
                <a:latin typeface="Calibri"/>
              </a:rPr>
              <a:t>Il secondo è rischioso ed esige attenzione e apprendimento continui: cercare e saper riconoscere chi e cosa, in mezzo all'inferno, non è inferno, e farlo durare, e dargli spazio.”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ct val="100000"/>
              </a:lnSpc>
            </a:pPr>
            <a:r>
              <a:rPr b="0" lang="it-IT" sz="2200" strike="noStrike" u="none">
                <a:solidFill>
                  <a:srgbClr val="168253"/>
                </a:solidFill>
                <a:effectLst/>
                <a:highlight>
                  <a:srgbClr val="ffffff"/>
                </a:highlight>
                <a:uFillTx/>
                <a:latin typeface="Constantia"/>
              </a:rPr>
              <a:t>(Italo Calvino)</a:t>
            </a:r>
            <a:r>
              <a:rPr b="0" lang="it-IT" sz="2200" strike="noStrike" u="none">
                <a:solidFill>
                  <a:srgbClr val="3465a4"/>
                </a:solidFill>
                <a:effectLst/>
                <a:highlight>
                  <a:srgbClr val="ffffff"/>
                </a:highlight>
                <a:uFillTx/>
                <a:latin typeface="Constantia"/>
              </a:rPr>
              <a:t> 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/>
          </p:nvPr>
        </p:nvSpPr>
        <p:spPr>
          <a:xfrm>
            <a:off x="457200" y="1692000"/>
            <a:ext cx="8001720" cy="179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19999"/>
          </a:bodyPr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XVII secolo Casa di correzione di Firenze (Don Francini) precursore della separazione </a:t>
            </a: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adulti</a:t>
            </a: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minori 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1703 Papa Clemente XI Struttura simile a Roma introducendo un atto normativo della differenza del trattamento per i minori.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1822 a Bologna  il Cardinal Spina istituì il “Discolato” 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CasellaDiTesto 3"/>
          <p:cNvSpPr/>
          <p:nvPr/>
        </p:nvSpPr>
        <p:spPr>
          <a:xfrm>
            <a:off x="3240000" y="3564000"/>
            <a:ext cx="5218560" cy="28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“L’Ozio sorgente d’ogni vizio, spingendo purtroppo a mano a mano coloro, che vi si abbandonano, ai più gravi delitti, esigeva in questa popolosa Città, e Provincia un pronto riparo, che allontanasse dalla Società i traviati, e rinchiusi in un apposito Stabilimento venissero sottoposti ad un regolato tenor di vita, in cui le morali cristiane istruzioni unite ad un giornaliero travaglio fossero valevoli a correggere e migliorare il costume, e renderli utili e pacifici Cittadini”.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6"/>
          <p:cNvSpPr txBox="1"/>
          <p:nvPr/>
        </p:nvSpPr>
        <p:spPr>
          <a:xfrm>
            <a:off x="2880000" y="792000"/>
            <a:ext cx="3780000" cy="72000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Istituti </a:t>
            </a: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penali</a:t>
            </a:r>
            <a:r>
              <a:rPr b="1" lang="it-IT" sz="24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 minorili 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asellaDiTesto 160"/>
          <p:cNvSpPr/>
          <p:nvPr/>
        </p:nvSpPr>
        <p:spPr>
          <a:xfrm>
            <a:off x="1404000" y="2160000"/>
            <a:ext cx="6501960" cy="31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Non vi era alcuna distinzione di trattamento fra minori e adulti, e a questo si ovvierà solo nel 1842 con l’emanazione di una Circolare della Legazione “con la quale si dispone che i detenuti [...] minori dell’età di anni 18 debbano custodirsi in questa casa separatamente dagli adulti”. Non vi era alcuna differenza nemmeno nei metodi correzionali e disciplinari e la parola “discolo” era usata indifferentemente per indicare i detenuti di ogni età. Unica rigida separazione esistente all’interno dell’istituto era quella per sesso fra maschi e femmine.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1149480" y="769320"/>
            <a:ext cx="5680800" cy="94716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  <a:ea typeface="Microsoft YaHei"/>
              </a:rPr>
              <a:t>Legge 20 luglio 1934, n.1404</a:t>
            </a:r>
            <a:r>
              <a:rPr b="0" lang="it-IT" sz="3200" strike="noStrike" u="none">
                <a:solidFill>
                  <a:schemeClr val="dk2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001720" cy="238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La legge </a:t>
            </a:r>
            <a:r>
              <a:rPr b="1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n 1404 </a:t>
            </a: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del 20 Luglio </a:t>
            </a:r>
            <a:r>
              <a:rPr b="1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1934 </a:t>
            </a: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Istituisce il </a:t>
            </a:r>
            <a:r>
              <a:rPr b="1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Tribunale per i Minorenni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Separazione dal settore della giustizia minorile da quello degli adulti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Partecipazione di professionalità specifiche: biologo, psichiatra, antropologo, pedagogo- Osservazione della personalità del minore autore di reato.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1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Art. 11 «indagini sulla personalità del minore»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r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Massima importanza alla conoscenza della personalità, allo scopo di individuare i fattori alla base della devianza e di ricercare i mezzi più idonei per assicurare il recupero alla vita </a:t>
            </a: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	</a:t>
            </a:r>
            <a:r>
              <a:rPr b="0" lang="it-IT" sz="16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sociale.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180000" y="5192640"/>
            <a:ext cx="9205200" cy="13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Prevede l’ingresso dello Psicologo negli Istituti Penitenziari per Adulti, che nel 1979 diventa parte dell’equipe di Osservazione e Trattamento.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8"/>
          <p:cNvSpPr txBox="1"/>
          <p:nvPr/>
        </p:nvSpPr>
        <p:spPr>
          <a:xfrm>
            <a:off x="586080" y="4584240"/>
            <a:ext cx="5082480" cy="94716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Legge 26 Luglio 1975, n.354</a:t>
            </a:r>
            <a:endParaRPr b="1" lang="it-IT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406800" y="769320"/>
            <a:ext cx="5680800" cy="94716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Legge 20 luglio 1934, n.1404</a:t>
            </a:r>
            <a:endParaRPr b="1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457200" y="1935360"/>
            <a:ext cx="8001720" cy="238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La legge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n 1404 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del 20 Luglio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1934 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Istituisce il </a:t>
            </a: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Tribunale per i Minorenni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Separazione dal settore della giustizia minorile da quello degli adulti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Partecipazione di professionalità specifiche: biologo, psichiatra, antropologo, pedagogo- Osservazione della personalità del minore autore di reato.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" indent="-274320" algn="r" defTabSz="91440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1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Art. 11 «indagini sulla personalità del minore»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algn="r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Massima importanza alla conoscenza della personalità, allo scopo di individuare i fattori alla base della devianza e di ricercare i mezzi più idonei per assicurare il recupero alla vita sociale.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3" name=""/>
          <p:cNvSpPr/>
          <p:nvPr/>
        </p:nvSpPr>
        <p:spPr>
          <a:xfrm>
            <a:off x="180000" y="5192640"/>
            <a:ext cx="8260920" cy="12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it-IT" sz="20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Prevede l’ingresso dello Psicologo negli Istituti Penitenziari per Adulti, che nel 1979 diventa parte dell’equipe di Osservazione e Trattamento.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PlaceHolder 11"/>
          <p:cNvSpPr txBox="1"/>
          <p:nvPr/>
        </p:nvSpPr>
        <p:spPr>
          <a:xfrm>
            <a:off x="376200" y="4728240"/>
            <a:ext cx="5082480" cy="94716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Legge 26 Luglio 1975, n.354</a:t>
            </a:r>
            <a:endParaRPr b="1" lang="it-IT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241200" y="393840"/>
            <a:ext cx="8686800" cy="146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  <a:ea typeface="Microsoft YaHei"/>
              </a:rPr>
              <a:t>CODICE DI PROCEDURA PENALE PER MINORENNI </a:t>
            </a:r>
            <a:br>
              <a:rPr sz="3200"/>
            </a:b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  <a:ea typeface="Microsoft YaHei"/>
              </a:rPr>
              <a:t>D.P.R. 488 DEL 1988</a:t>
            </a:r>
            <a:endParaRPr b="0" lang="it-IT" sz="3200" strike="noStrike" u="none">
              <a:solidFill>
                <a:srgbClr val="2a6099"/>
              </a:solidFill>
              <a:effectLst/>
              <a:uFillTx/>
              <a:latin typeface="Calibri"/>
            </a:endParaRPr>
          </a:p>
        </p:txBody>
      </p:sp>
      <p:sp>
        <p:nvSpPr>
          <p:cNvPr id="226" name=""/>
          <p:cNvSpPr/>
          <p:nvPr/>
        </p:nvSpPr>
        <p:spPr>
          <a:xfrm>
            <a:off x="338760" y="1586880"/>
            <a:ext cx="8458920" cy="527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Modalità processuale che riconosca che il processo penale minorile sia un </a:t>
            </a:r>
            <a:r>
              <a:rPr b="1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evento delicato e importante nella vita del minore</a:t>
            </a: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che deve essere </a:t>
            </a:r>
            <a:r>
              <a:rPr b="1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adeguato alle esigenze di una personalità in fase evolutiva. Limitare gli effetti dannosi del circuito penale. 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Minore gli vengono garantiti diritti specifici, che necessitano di specifica tutela. 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Attuazione di alcuni principi che ispirano l’operato del sistema della Giustizia minorile: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1300" strike="noStrike" u="sng">
                <a:solidFill>
                  <a:srgbClr val="000000"/>
                </a:solidFill>
                <a:effectLst/>
                <a:uFillTx/>
                <a:latin typeface="Calibri"/>
              </a:rPr>
              <a:t>PRINCIPIO DI ADEGUATEZZA</a:t>
            </a: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: adeguarsi alla personalità del minore e tendere alla reintegrazione nella società;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1300" strike="noStrike" u="sng">
                <a:solidFill>
                  <a:srgbClr val="000000"/>
                </a:solidFill>
                <a:effectLst/>
                <a:uFillTx/>
                <a:latin typeface="Calibri"/>
              </a:rPr>
              <a:t>PRINCIPIO DI MINIMA OFFENSIVITA’ </a:t>
            </a: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: favorire una rapida uscita dal percorso penale al fine di non interrompere processi evolutivi del minore; 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1300" strike="noStrike" u="sng">
                <a:solidFill>
                  <a:srgbClr val="000000"/>
                </a:solidFill>
                <a:effectLst/>
                <a:uFillTx/>
                <a:latin typeface="Calibri"/>
              </a:rPr>
              <a:t>PRINCIPIO DI DESTIGMATIZZAZIONE:</a:t>
            </a: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tutela della riservatezza e dell’anonimato; 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1300" strike="noStrike" u="sng">
                <a:solidFill>
                  <a:srgbClr val="000000"/>
                </a:solidFill>
                <a:effectLst/>
                <a:uFillTx/>
                <a:latin typeface="Calibri"/>
              </a:rPr>
              <a:t>PRINCIPIO DI RESIDUALITA’ DELLA DETENZIONE:</a:t>
            </a: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la detenzione come extrema ratio, vengono valutati prima altri interventi;  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1300" strike="noStrike" u="sng">
                <a:solidFill>
                  <a:srgbClr val="000000"/>
                </a:solidFill>
                <a:effectLst/>
                <a:uFillTx/>
                <a:latin typeface="Calibri"/>
              </a:rPr>
              <a:t>PRINCIPIO DI AUTOSELETTIVITA’ DEL PROCESSO PENALE:</a:t>
            </a:r>
            <a:r>
              <a:rPr b="0" lang="it-IT" sz="13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primato delle esperienze educative sul minore.  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2000" strike="noStrike" u="none">
                <a:solidFill>
                  <a:srgbClr val="04617b"/>
                </a:solidFill>
                <a:effectLst/>
                <a:uFillTx/>
                <a:latin typeface="Arial"/>
              </a:rPr>
              <a:t>Finalità: rieducative e di cura 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961200" y="621720"/>
            <a:ext cx="7542360" cy="81828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0" anchor="b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ISTITUTO PENALE MINORILE (</a:t>
            </a: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IPM</a:t>
            </a:r>
            <a:r>
              <a:rPr b="1" lang="it-IT" sz="3200" strike="noStrike" u="none">
                <a:solidFill>
                  <a:schemeClr val="dk2"/>
                </a:solidFill>
                <a:effectLst/>
                <a:uFillTx/>
                <a:latin typeface="Calibri"/>
              </a:rPr>
              <a:t>) 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462240" y="1600200"/>
            <a:ext cx="8227800" cy="472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 Italia sono presenti 17 Istituti Penali per i Minorenni (IPM) assicurano l'esecuzione dei provvedimenti dell'Autorità giudiziaria quali la custodia cautelare o l'espiazione di pena dei minorenni autori di reato.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Gli IPM ospitano minorenni o ultradiciottenni, fino ai 25 anni.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Tali strutture hanno un’organizzazione funzionale a un’azione educativa sempre più integrata con gli altri Servizi della giustizia minorile e del territorio.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32000" indent="-324000" defTabSz="91440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OpenSymbol"/>
              <a:buChar char="-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Emilia - Romagna                                 Marche ed è sede di trasferimenti da parte di tutta Italia.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9" name="Freccia bidirezionale orizzontale 4"/>
          <p:cNvSpPr/>
          <p:nvPr/>
        </p:nvSpPr>
        <p:spPr>
          <a:xfrm>
            <a:off x="2618280" y="4148280"/>
            <a:ext cx="1675080" cy="532080"/>
          </a:xfrm>
          <a:prstGeom prst="leftRight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1a3f6d"/>
              </a:gs>
              <a:gs pos="68000">
                <a:srgbClr val="6c8fcf"/>
              </a:gs>
              <a:gs pos="100000">
                <a:srgbClr val="bcc8e4"/>
              </a:gs>
            </a:gsLst>
            <a:path path="circle">
              <a:fillToRect l="50000" t="100000" r="50000" b="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it-IT" sz="1800" strike="noStrike" u="none">
                <a:solidFill>
                  <a:schemeClr val="lt1"/>
                </a:solidFill>
                <a:effectLst/>
                <a:uFillTx/>
                <a:latin typeface="Constantia"/>
              </a:rPr>
              <a:t>BOLOGNA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/>
          </p:nvPr>
        </p:nvSpPr>
        <p:spPr>
          <a:xfrm>
            <a:off x="457200" y="1260000"/>
            <a:ext cx="8227800" cy="506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sng">
                <a:solidFill>
                  <a:srgbClr val="04617b"/>
                </a:solidFill>
                <a:effectLst/>
                <a:uFillTx/>
                <a:latin typeface="Calibri"/>
              </a:rPr>
              <a:t>Bologna sede di due Istituti:</a:t>
            </a:r>
            <a:r>
              <a:rPr b="1" lang="it-IT" sz="3200" strike="noStrike" u="none">
                <a:solidFill>
                  <a:srgbClr val="04617b"/>
                </a:solidFill>
                <a:effectLst/>
                <a:uFillTx/>
                <a:latin typeface="Calibri"/>
              </a:rPr>
              <a:t> 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1) IPM storico in centro via de Marchi dove vengono accolti tutti ragazzi minorenni con presenze anche di ragazzi maggiorenni (n. 39);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2) sezione distaccata della Dozza Giovani Adulti, aperta velocemente il 25 Marzo 2025 per far fronte al sovrafollamento causato dall’applicazione del decreto caivano e in dismissione all’apertura di altri minorili quali Aquila, Lecce, Rovigo (n. 30).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3200" strike="noStrike" u="sng">
                <a:solidFill>
                  <a:srgbClr val="04617b"/>
                </a:solidFill>
                <a:effectLst/>
                <a:uFillTx/>
                <a:latin typeface="Calibri"/>
              </a:rPr>
              <a:t>Risorse: 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Risorse sanitarie dedicate composte da medici ed infermieri h 12, e servizi specialistici (NPIA, Psichiatria e Serdp).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Psicologi: 3 professioniste, di cui 2  che gravitano principalmente nella sede IPM e 1 dedicata alla sezione distaccata.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Da circa 4 anni l’IPM è sede di tirocinio per psicologi in formazione specialistica.</a:t>
            </a:r>
            <a:r>
              <a:rPr b="0" lang="it-IT" sz="1800" strike="noStrike" u="none">
                <a:solidFill>
                  <a:schemeClr val="dk1"/>
                </a:solidFill>
                <a:effectLst/>
                <a:uFillTx/>
                <a:latin typeface="Constantia"/>
              </a:rPr>
              <a:t> 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3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Equinozio">
  <a:themeElements>
    <a:clrScheme name="Equinozi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 pitchFamily="0" charset="1"/>
        <a:ea typeface=""/>
        <a:cs typeface=""/>
      </a:majorFont>
      <a:minorFont>
        <a:latin typeface="Constanti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70000"/>
              </a:schemeClr>
            </a:gs>
            <a:gs pos="43000">
              <a:schemeClr val="phClr">
                <a:tint val="44000"/>
              </a:schemeClr>
            </a:gs>
            <a:gs pos="93000">
              <a:schemeClr val="phClr">
                <a:tint val="15000"/>
              </a:schemeClr>
            </a:gs>
            <a:gs pos="100000">
              <a:schemeClr val="phClr">
                <a:tint val="5000"/>
              </a:schemeClr>
            </a:gs>
          </a:gsLst>
          <a:path path="circle">
            <a:fillToRect l="50000" t="130000" r="50000" b="-30000"/>
          </a:path>
          <a:tileRect l="0" t="0" r="0" b="0"/>
        </a:gradFill>
        <a:gradFill>
          <a:gsLst>
            <a:gs pos="0">
              <a:schemeClr val="phClr">
                <a:tint val="98000"/>
                <a:shade val="25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tint val="50000"/>
              </a:schemeClr>
            </a:gs>
          </a:gsLst>
          <a:path path="circle">
            <a:fillToRect l="50000" t="130000" r="50000" b="-30000"/>
          </a:path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0000"/>
              </a:schemeClr>
            </a:gs>
            <a:gs pos="25000">
              <a:schemeClr val="phClr">
                <a:tint val="83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10000" t="110000" r="10000" b="100000"/>
          </a:path>
          <a:tileRect l="0" t="0" r="0" b="0"/>
        </a:gradFill>
        <a:blipFill rotWithShape="0">
          <a:blip r:embed="rId1"/>
          <a:srcRect l="0" t="0" r="0" b="0"/>
          <a:tile tx="0" ty="0" sx="65000" sy="65000" flip="none" algn="tl"/>
        </a:blip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quinozio">
  <a:themeElements>
    <a:clrScheme name="Equinozi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 pitchFamily="0" charset="1"/>
        <a:ea typeface=""/>
        <a:cs typeface=""/>
      </a:majorFont>
      <a:minorFont>
        <a:latin typeface="Constanti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70000"/>
              </a:schemeClr>
            </a:gs>
            <a:gs pos="43000">
              <a:schemeClr val="phClr">
                <a:tint val="44000"/>
              </a:schemeClr>
            </a:gs>
            <a:gs pos="93000">
              <a:schemeClr val="phClr">
                <a:tint val="15000"/>
              </a:schemeClr>
            </a:gs>
            <a:gs pos="100000">
              <a:schemeClr val="phClr">
                <a:tint val="5000"/>
              </a:schemeClr>
            </a:gs>
          </a:gsLst>
          <a:path path="circle">
            <a:fillToRect l="50000" t="130000" r="50000" b="-30000"/>
          </a:path>
          <a:tileRect l="0" t="0" r="0" b="0"/>
        </a:gradFill>
        <a:gradFill>
          <a:gsLst>
            <a:gs pos="0">
              <a:schemeClr val="phClr">
                <a:tint val="98000"/>
                <a:shade val="25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tint val="50000"/>
              </a:schemeClr>
            </a:gs>
          </a:gsLst>
          <a:path path="circle">
            <a:fillToRect l="50000" t="130000" r="50000" b="-30000"/>
          </a:path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0000"/>
              </a:schemeClr>
            </a:gs>
            <a:gs pos="25000">
              <a:schemeClr val="phClr">
                <a:tint val="83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10000" t="110000" r="10000" b="100000"/>
          </a:path>
          <a:tileRect l="0" t="0" r="0" b="0"/>
        </a:gradFill>
        <a:blipFill rotWithShape="0">
          <a:blip r:embed="rId1"/>
          <a:srcRect l="0" t="0" r="0" b="0"/>
          <a:tile tx="0" ty="0" sx="65000" sy="65000" flip="none" algn="tl"/>
        </a:blip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quinozio">
  <a:themeElements>
    <a:clrScheme name="Equinozi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 pitchFamily="0" charset="1"/>
        <a:ea typeface=""/>
        <a:cs typeface=""/>
      </a:majorFont>
      <a:minorFont>
        <a:latin typeface="Constanti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70000"/>
              </a:schemeClr>
            </a:gs>
            <a:gs pos="43000">
              <a:schemeClr val="phClr">
                <a:tint val="44000"/>
              </a:schemeClr>
            </a:gs>
            <a:gs pos="93000">
              <a:schemeClr val="phClr">
                <a:tint val="15000"/>
              </a:schemeClr>
            </a:gs>
            <a:gs pos="100000">
              <a:schemeClr val="phClr">
                <a:tint val="5000"/>
              </a:schemeClr>
            </a:gs>
          </a:gsLst>
          <a:path path="circle">
            <a:fillToRect l="50000" t="130000" r="50000" b="-30000"/>
          </a:path>
          <a:tileRect l="0" t="0" r="0" b="0"/>
        </a:gradFill>
        <a:gradFill>
          <a:gsLst>
            <a:gs pos="0">
              <a:schemeClr val="phClr">
                <a:tint val="98000"/>
                <a:shade val="25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tint val="50000"/>
              </a:schemeClr>
            </a:gs>
          </a:gsLst>
          <a:path path="circle">
            <a:fillToRect l="50000" t="130000" r="50000" b="-30000"/>
          </a:path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0000"/>
              </a:schemeClr>
            </a:gs>
            <a:gs pos="25000">
              <a:schemeClr val="phClr">
                <a:tint val="83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10000" t="110000" r="10000" b="100000"/>
          </a:path>
          <a:tileRect l="0" t="0" r="0" b="0"/>
        </a:gradFill>
        <a:blipFill rotWithShape="0">
          <a:blip r:embed="rId1"/>
          <a:srcRect l="0" t="0" r="0" b="0"/>
          <a:tile tx="0" ty="0" sx="65000" sy="65000" flip="none" algn="tl"/>
        </a:blip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Equinozio">
  <a:themeElements>
    <a:clrScheme name="Equinozi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1076</TotalTime>
  <Application>LibreOffice/25.2.3.2$Windows_X86_64 LibreOffice_project/bbb074479178df812d175f709636b368952c2ce3</Application>
  <AppVersion>15.0000</AppVersion>
  <Words>1366</Words>
  <Paragraphs>102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2025-06-12T12:40:58Z</dcterms:created>
  <dc:creator>Infante Emilia</dc:creator>
  <dc:description/>
  <dc:language>it-IT</dc:language>
  <cp:lastModifiedBy/>
  <dcterms:modified xsi:type="dcterms:W3CDTF">2025-06-16T12:21:39Z</dcterms:modified>
  <cp:revision>72</cp:revision>
  <dc:subject/>
  <dc:title>INTERVENTI PSICOTERAPEUTICI NELL’ISTITUTO PENALE PER MINORENNI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Presentazione su schermo (4:3)</vt:lpwstr>
  </property>
  <property fmtid="{D5CDD505-2E9C-101B-9397-08002B2CF9AE}" pid="4" name="Slides">
    <vt:i4>15</vt:i4>
  </property>
</Properties>
</file>