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2" r:id="rId2"/>
    <p:sldId id="263" r:id="rId3"/>
    <p:sldId id="265" r:id="rId4"/>
    <p:sldId id="256" r:id="rId5"/>
    <p:sldId id="258" r:id="rId6"/>
    <p:sldId id="259" r:id="rId7"/>
    <p:sldId id="260" r:id="rId8"/>
    <p:sldId id="267" r:id="rId9"/>
    <p:sldId id="271" r:id="rId10"/>
    <p:sldId id="269" r:id="rId11"/>
    <p:sldId id="270" r:id="rId12"/>
    <p:sldId id="261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8F12E78-9631-41D2-AEC8-F0CC1C9ED098}" type="datetimeFigureOut">
              <a:rPr lang="it-IT"/>
              <a:pPr>
                <a:defRPr/>
              </a:pPr>
              <a:t>16/06/2025</a:t>
            </a:fld>
            <a:endParaRPr lang="it-IT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7AC491-17E0-43C9-BB78-F29051BFDA6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71D78-08C2-4E0E-82B1-B8244B4CB021}" type="datetimeFigureOut">
              <a:rPr lang="en-US"/>
              <a:pPr>
                <a:defRPr/>
              </a:pPr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CEC54-80CB-4D87-B2F1-EDD34F2FA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2F22C-6C27-4873-9B9D-D31FBC185B66}" type="datetimeFigureOut">
              <a:rPr lang="en-US"/>
              <a:pPr>
                <a:defRPr/>
              </a:pPr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4C99-05AD-4A9E-8A75-8861EAD36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01A-CA3A-41A6-B014-B9FFB7A832C2}" type="datetimeFigureOut">
              <a:rPr lang="en-US"/>
              <a:pPr>
                <a:defRPr/>
              </a:pPr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A469A-4452-462D-AC39-DD3261864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721E9-F229-418A-87F6-D3D9F2FEC63E}" type="datetimeFigureOut">
              <a:rPr lang="en-US"/>
              <a:pPr>
                <a:defRPr/>
              </a:pPr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86DD-7B97-42F0-BA6D-7E39A8F33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C5438-C2B9-423E-8FCC-BCDD2D82031C}" type="datetimeFigureOut">
              <a:rPr lang="en-US"/>
              <a:pPr>
                <a:defRPr/>
              </a:pPr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57310-EBDB-4E3B-88A7-DC83B8827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71CFF-2C76-4808-BBC1-2AEA18FE843C}" type="datetimeFigureOut">
              <a:rPr lang="en-US"/>
              <a:pPr>
                <a:defRPr/>
              </a:pPr>
              <a:t>6/16/2025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980E2-6B1E-48B4-A5C2-95BDF2E7B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ADD43-1931-4AA7-96CB-C5A1B7EF7BE8}" type="datetimeFigureOut">
              <a:rPr lang="en-US"/>
              <a:pPr>
                <a:defRPr/>
              </a:pPr>
              <a:t>6/16/2025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6DA96-1C6D-46CA-9A33-B7A338AC2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5D03F-23AB-410A-8766-C204FEC5FD17}" type="datetimeFigureOut">
              <a:rPr lang="en-US"/>
              <a:pPr>
                <a:defRPr/>
              </a:pPr>
              <a:t>6/16/2025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EC30-643D-46D9-9A44-3258757B6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4A370-8881-4E03-B0AF-5A1CB8788C54}" type="datetimeFigureOut">
              <a:rPr lang="en-US"/>
              <a:pPr>
                <a:defRPr/>
              </a:pPr>
              <a:t>6/16/2025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F4E30-D1BF-4B0B-9B57-071CB75F8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714AD-43D9-4B3A-97A3-ED90B0503B86}" type="datetimeFigureOut">
              <a:rPr lang="en-US"/>
              <a:pPr>
                <a:defRPr/>
              </a:pPr>
              <a:t>6/16/2025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81025-194D-4772-9CDD-E133FA5E4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A1D44-7EF8-4783-A0D3-769A162F9C3D}" type="datetimeFigureOut">
              <a:rPr lang="en-US"/>
              <a:pPr>
                <a:defRPr/>
              </a:pPr>
              <a:t>6/16/2025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6CE75-9709-408A-9A2C-452231015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F572BB-02EC-4F2A-8EFC-D0B65DA5E83B}" type="datetimeFigureOut">
              <a:rPr lang="en-US"/>
              <a:pPr>
                <a:defRPr/>
              </a:pPr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E54A63-E37E-4E3E-83E2-A01FB72B2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019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904875" y="2705100"/>
            <a:ext cx="71866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it-IT" sz="2800" b="1"/>
              <a:t>LO PSICOLOGO E IL TRATTAMENTO DELLE DIPENDENZE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33363" y="928688"/>
            <a:ext cx="7418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i="1"/>
              <a:t>Convegno: Psicologia penitenziaria: sfide, integrazione e innovazione  Ordine degli psicologi Emilia Romagna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683250" y="5537200"/>
            <a:ext cx="31908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it-IT" sz="1400" i="1"/>
              <a:t>Ludovica de Fazio</a:t>
            </a:r>
          </a:p>
          <a:p>
            <a:pPr algn="r" defTabSz="914400">
              <a:spcBef>
                <a:spcPct val="50000"/>
              </a:spcBef>
            </a:pPr>
            <a:r>
              <a:rPr lang="it-IT" sz="1400" i="1"/>
              <a:t>Dirigente Psicologa SerDP – Coordinatrice équipe carcere</a:t>
            </a:r>
          </a:p>
          <a:p>
            <a:pPr algn="r" defTabSz="914400">
              <a:spcBef>
                <a:spcPct val="50000"/>
              </a:spcBef>
            </a:pPr>
            <a:r>
              <a:rPr lang="it-IT" sz="1400" i="1"/>
              <a:t>AUSL Romagna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560388" y="647700"/>
            <a:ext cx="8229600" cy="1143000"/>
          </a:xfrm>
        </p:spPr>
        <p:txBody>
          <a:bodyPr/>
          <a:lstStyle/>
          <a:p>
            <a:pPr algn="l"/>
            <a:r>
              <a:rPr lang="it-IT" sz="3200" b="1" smtClean="0">
                <a:latin typeface="Arial" charset="0"/>
              </a:rPr>
              <a:t>DISOMOGENEITA’ EQUIPE </a:t>
            </a:r>
            <a:br>
              <a:rPr lang="it-IT" sz="3200" b="1" smtClean="0">
                <a:latin typeface="Arial" charset="0"/>
              </a:rPr>
            </a:br>
            <a:r>
              <a:rPr lang="it-IT" sz="3200" b="1" smtClean="0">
                <a:latin typeface="Arial" charset="0"/>
              </a:rPr>
              <a:t>SERDP IN CARCERE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57200" y="2139950"/>
            <a:ext cx="8229600" cy="4525963"/>
          </a:xfrm>
        </p:spPr>
        <p:txBody>
          <a:bodyPr/>
          <a:lstStyle/>
          <a:p>
            <a:r>
              <a:rPr lang="it-IT" sz="2800" smtClean="0">
                <a:latin typeface="Arial" charset="0"/>
              </a:rPr>
              <a:t>Ruoli professionali differenti</a:t>
            </a:r>
          </a:p>
          <a:p>
            <a:r>
              <a:rPr lang="it-IT" sz="2800" smtClean="0">
                <a:latin typeface="Arial" charset="0"/>
              </a:rPr>
              <a:t>Scelta discrezionale rispetto alla concessione di programmi in base alla diagnosi</a:t>
            </a:r>
          </a:p>
          <a:p>
            <a:r>
              <a:rPr lang="it-IT" sz="2800" smtClean="0">
                <a:latin typeface="Arial" charset="0"/>
              </a:rPr>
              <a:t>Impossibilità di svolgere programmi intramurari con continuità</a:t>
            </a:r>
          </a:p>
          <a:p>
            <a:r>
              <a:rPr lang="it-IT" sz="2800" smtClean="0">
                <a:latin typeface="Arial" charset="0"/>
              </a:rPr>
              <a:t>Frequenti trasferimenti</a:t>
            </a:r>
          </a:p>
        </p:txBody>
      </p:sp>
      <p:pic>
        <p:nvPicPr>
          <p:cNvPr id="23555" name="Picture 1" descr="An_abstract_painting_created_with_textured_acryli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375" y="0"/>
            <a:ext cx="1698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019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330200" y="441325"/>
            <a:ext cx="8229600" cy="1143000"/>
          </a:xfrm>
        </p:spPr>
        <p:txBody>
          <a:bodyPr/>
          <a:lstStyle/>
          <a:p>
            <a:r>
              <a:rPr lang="it-IT" sz="4000" b="1" smtClean="0">
                <a:latin typeface="Arial" charset="0"/>
              </a:rPr>
              <a:t>DETENUTI IMMIGRATI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457200" y="1814513"/>
            <a:ext cx="8229600" cy="4525962"/>
          </a:xfrm>
        </p:spPr>
        <p:txBody>
          <a:bodyPr/>
          <a:lstStyle/>
          <a:p>
            <a:r>
              <a:rPr lang="it-IT" sz="2800" smtClean="0">
                <a:latin typeface="Arial" charset="0"/>
              </a:rPr>
              <a:t>Spesso si tratta del primo contatto con il SerDP</a:t>
            </a:r>
          </a:p>
          <a:p>
            <a:r>
              <a:rPr lang="it-IT" sz="2800" smtClean="0">
                <a:latin typeface="Arial" charset="0"/>
              </a:rPr>
              <a:t>Caratteristische socioculturali</a:t>
            </a:r>
          </a:p>
          <a:p>
            <a:r>
              <a:rPr lang="it-IT" sz="2800" smtClean="0">
                <a:latin typeface="Arial" charset="0"/>
              </a:rPr>
              <a:t>Mediatrice non sempre presente</a:t>
            </a:r>
          </a:p>
          <a:p>
            <a:r>
              <a:rPr lang="it-IT" sz="2800" u="sng" smtClean="0">
                <a:latin typeface="Arial" charset="0"/>
              </a:rPr>
              <a:t>Necessità di sostenere i programmi di cura anche ai fini della regolarizzazione dei documenti</a:t>
            </a:r>
          </a:p>
        </p:txBody>
      </p:sp>
      <p:pic>
        <p:nvPicPr>
          <p:cNvPr id="24579" name="Picture 1" descr="An_abstract_painting_created_with_textured_acryli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8550" y="0"/>
            <a:ext cx="16954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019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/>
          <p:cNvSpPr txBox="1">
            <a:spLocks noChangeArrowheads="1"/>
          </p:cNvSpPr>
          <p:nvPr/>
        </p:nvSpPr>
        <p:spPr bwMode="auto">
          <a:xfrm>
            <a:off x="725488" y="889000"/>
            <a:ext cx="3738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000" b="1"/>
              <a:t>CONCLUSIONI</a:t>
            </a:r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757238" y="2484438"/>
            <a:ext cx="5729287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latin typeface="Calibri" pitchFamily="34" charset="0"/>
            </a:endParaRPr>
          </a:p>
          <a:p>
            <a:r>
              <a:rPr lang="it-IT" sz="2000"/>
              <a:t>Valorizzare rete dei servizi e continuità territoriale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725488" y="3300413"/>
            <a:ext cx="53625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latin typeface="Calibri" pitchFamily="34" charset="0"/>
            </a:endParaRPr>
          </a:p>
          <a:p>
            <a:r>
              <a:rPr lang="it-IT" sz="2000"/>
              <a:t>Progettualità personalizzata per ogni detenuto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717550" y="4090988"/>
            <a:ext cx="8339138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latin typeface="Calibri" pitchFamily="34" charset="0"/>
            </a:endParaRPr>
          </a:p>
          <a:p>
            <a:r>
              <a:rPr lang="it-IT" sz="2000"/>
              <a:t>Attivazione di un tavolo regionale per lavorare sulle criticità presentate e </a:t>
            </a:r>
          </a:p>
          <a:p>
            <a:r>
              <a:rPr lang="it-IT" sz="2000"/>
              <a:t>attivare buone prassi condivise</a:t>
            </a:r>
          </a:p>
        </p:txBody>
      </p:sp>
      <p:pic>
        <p:nvPicPr>
          <p:cNvPr id="25605" name="Picture 1" descr="An_abstract_painting_created_with_textured_acryli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4700" y="0"/>
            <a:ext cx="20193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019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7886700" cy="1325563"/>
          </a:xfrm>
        </p:spPr>
        <p:txBody>
          <a:bodyPr/>
          <a:lstStyle/>
          <a:p>
            <a:r>
              <a:rPr lang="it-IT" altLang="it-IT" sz="4200" b="1" smtClean="0">
                <a:latin typeface="Arial" charset="0"/>
              </a:rPr>
              <a:t>Riferimenti normativi</a:t>
            </a:r>
          </a:p>
        </p:txBody>
      </p:sp>
      <p:sp>
        <p:nvSpPr>
          <p:cNvPr id="15362" name="Rectangle 3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2549525"/>
          </a:xfrm>
        </p:spPr>
        <p:txBody>
          <a:bodyPr/>
          <a:lstStyle/>
          <a:p>
            <a:r>
              <a:rPr lang="it-IT" altLang="it-IT" sz="2200" smtClean="0">
                <a:latin typeface="Arial" charset="0"/>
              </a:rPr>
              <a:t>Legge 309/90 – art. 89, 90, 94, 95</a:t>
            </a:r>
          </a:p>
          <a:p>
            <a:r>
              <a:rPr lang="it-IT" altLang="it-IT" sz="2200" smtClean="0">
                <a:latin typeface="Arial" charset="0"/>
              </a:rPr>
              <a:t>Programma regionale per la salute negli istituti penitenziari regione ER</a:t>
            </a:r>
          </a:p>
          <a:p>
            <a:r>
              <a:rPr lang="it-IT" altLang="it-IT" sz="2200" smtClean="0">
                <a:latin typeface="Arial" charset="0"/>
              </a:rPr>
              <a:t>Protocollo di Intesa tra la regione ER e il Tribunale di Sorveglianza di Bologna EPE</a:t>
            </a:r>
            <a:r>
              <a:rPr lang="it-IT" altLang="it-IT" sz="2400" smtClean="0"/>
              <a:t> </a:t>
            </a: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019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4284663" y="3789363"/>
            <a:ext cx="215900" cy="358775"/>
          </a:xfrm>
          <a:prstGeom prst="downArrow">
            <a:avLst>
              <a:gd name="adj1" fmla="val 50000"/>
              <a:gd name="adj2" fmla="val 4154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it-IT">
              <a:latin typeface="Aptos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23850" y="4365625"/>
            <a:ext cx="8640763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FontTx/>
              <a:buChar char="•"/>
            </a:pPr>
            <a:r>
              <a:rPr lang="it-IT" altLang="it-IT">
                <a:latin typeface="Aptos"/>
              </a:rPr>
              <a:t>“</a:t>
            </a:r>
            <a:r>
              <a:rPr lang="it-IT" altLang="it-IT"/>
              <a:t>Sono presi in carico dall’équipe SerDP tutti i detenuti dichiaratisi TD all’ingresso in Istituto o per i quali è emersa una problematica d’abuso indipendentemente dalla loro certificabilità di tossicodipendenza”</a:t>
            </a:r>
          </a:p>
          <a:p>
            <a:pPr defTabSz="914400">
              <a:spcBef>
                <a:spcPct val="50000"/>
              </a:spcBef>
              <a:buFontTx/>
              <a:buChar char="•"/>
            </a:pPr>
            <a:r>
              <a:rPr lang="it-IT" altLang="it-IT"/>
              <a:t>L’AUSL </a:t>
            </a:r>
            <a:r>
              <a:rPr lang="it-IT" altLang="it-IT" u="sng"/>
              <a:t>deve assicurare</a:t>
            </a:r>
            <a:r>
              <a:rPr lang="it-IT" altLang="it-IT"/>
              <a:t> interventi di prevenzione, cura e riabilitazione</a:t>
            </a:r>
          </a:p>
          <a:p>
            <a:pPr defTabSz="914400">
              <a:spcBef>
                <a:spcPct val="50000"/>
              </a:spcBef>
              <a:buFontTx/>
              <a:buChar char="•"/>
            </a:pPr>
            <a:r>
              <a:rPr lang="it-IT" altLang="it-IT"/>
              <a:t>Metodologia operativa definita e condivisa, certificazione, idoneità al programma</a:t>
            </a:r>
          </a:p>
          <a:p>
            <a:pPr defTabSz="914400">
              <a:spcBef>
                <a:spcPct val="50000"/>
              </a:spcBef>
              <a:buFontTx/>
              <a:buChar char="•"/>
            </a:pPr>
            <a:r>
              <a:rPr lang="it-IT" altLang="it-IT"/>
              <a:t>Programmi terapeutici e socio-riabilitativi individualizzati</a:t>
            </a:r>
          </a:p>
          <a:p>
            <a:pPr defTabSz="914400">
              <a:spcBef>
                <a:spcPct val="50000"/>
              </a:spcBef>
            </a:pPr>
            <a:endParaRPr lang="it-IT" altLang="it-IT"/>
          </a:p>
        </p:txBody>
      </p:sp>
      <p:pic>
        <p:nvPicPr>
          <p:cNvPr id="15366" name="Picture 1" descr="An_abstract_painting_created_with_textured_acryli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4075" y="2852738"/>
            <a:ext cx="5184775" cy="566737"/>
          </a:xfrm>
        </p:spPr>
        <p:txBody>
          <a:bodyPr/>
          <a:lstStyle/>
          <a:p>
            <a:r>
              <a:rPr lang="it-IT" altLang="it-IT" sz="4300" smtClean="0">
                <a:latin typeface="Arial" charset="0"/>
              </a:rPr>
              <a:t>Equipe carcere SerDP</a:t>
            </a:r>
          </a:p>
        </p:txBody>
      </p:sp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019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2268538" y="3860800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altLang="it-IT">
                <a:latin typeface="Aptos"/>
              </a:rPr>
              <a:t>Educatore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2195513" y="1700213"/>
            <a:ext cx="1296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altLang="it-IT">
                <a:latin typeface="Aptos"/>
              </a:rPr>
              <a:t>Assistente Sociale</a:t>
            </a:r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6156325" y="3933825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altLang="it-IT">
                <a:latin typeface="Aptos"/>
              </a:rPr>
              <a:t>Medico</a:t>
            </a:r>
          </a:p>
        </p:txBody>
      </p:sp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5867400" y="1773238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altLang="it-IT">
                <a:latin typeface="Aptos"/>
              </a:rPr>
              <a:t>Psicologo</a:t>
            </a:r>
          </a:p>
        </p:txBody>
      </p:sp>
      <p:sp>
        <p:nvSpPr>
          <p:cNvPr id="16391" name="Line 19"/>
          <p:cNvSpPr>
            <a:spLocks noChangeShapeType="1"/>
          </p:cNvSpPr>
          <p:nvPr/>
        </p:nvSpPr>
        <p:spPr bwMode="auto">
          <a:xfrm flipH="1">
            <a:off x="3132138" y="3429000"/>
            <a:ext cx="5762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6392" name="Line 20"/>
          <p:cNvSpPr>
            <a:spLocks noChangeShapeType="1"/>
          </p:cNvSpPr>
          <p:nvPr/>
        </p:nvSpPr>
        <p:spPr bwMode="auto">
          <a:xfrm flipH="1" flipV="1">
            <a:off x="3203575" y="2205038"/>
            <a:ext cx="504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6393" name="Line 22"/>
          <p:cNvSpPr>
            <a:spLocks noChangeShapeType="1"/>
          </p:cNvSpPr>
          <p:nvPr/>
        </p:nvSpPr>
        <p:spPr bwMode="auto">
          <a:xfrm flipV="1">
            <a:off x="6011863" y="2276475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6394" name="Line 23"/>
          <p:cNvSpPr>
            <a:spLocks noChangeShapeType="1"/>
          </p:cNvSpPr>
          <p:nvPr/>
        </p:nvSpPr>
        <p:spPr bwMode="auto">
          <a:xfrm>
            <a:off x="5651500" y="3644900"/>
            <a:ext cx="5048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grpSp>
        <p:nvGrpSpPr>
          <p:cNvPr id="6169" name="Group 25"/>
          <p:cNvGrpSpPr>
            <a:grpSpLocks/>
          </p:cNvGrpSpPr>
          <p:nvPr/>
        </p:nvGrpSpPr>
        <p:grpSpPr bwMode="auto">
          <a:xfrm>
            <a:off x="179388" y="442913"/>
            <a:ext cx="8642350" cy="6029325"/>
            <a:chOff x="113" y="164"/>
            <a:chExt cx="5444" cy="3798"/>
          </a:xfrm>
        </p:grpSpPr>
        <p:sp>
          <p:nvSpPr>
            <p:cNvPr id="16398" name="Text Box 26"/>
            <p:cNvSpPr txBox="1">
              <a:spLocks noChangeArrowheads="1"/>
            </p:cNvSpPr>
            <p:nvPr/>
          </p:nvSpPr>
          <p:spPr bwMode="auto">
            <a:xfrm>
              <a:off x="1020" y="436"/>
              <a:ext cx="8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it-IT" altLang="it-IT">
                  <a:solidFill>
                    <a:schemeClr val="accent1"/>
                  </a:solidFill>
                  <a:latin typeface="Aptos"/>
                </a:rPr>
                <a:t>Direzione carcere</a:t>
              </a:r>
            </a:p>
          </p:txBody>
        </p:sp>
        <p:sp>
          <p:nvSpPr>
            <p:cNvPr id="16399" name="Text Box 27"/>
            <p:cNvSpPr txBox="1">
              <a:spLocks noChangeArrowheads="1"/>
            </p:cNvSpPr>
            <p:nvPr/>
          </p:nvSpPr>
          <p:spPr bwMode="auto">
            <a:xfrm>
              <a:off x="2562" y="164"/>
              <a:ext cx="8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it-IT" altLang="it-IT">
                  <a:solidFill>
                    <a:schemeClr val="accent1"/>
                  </a:solidFill>
                  <a:latin typeface="Aptos"/>
                </a:rPr>
                <a:t>Avvocati</a:t>
              </a:r>
            </a:p>
          </p:txBody>
        </p:sp>
        <p:sp>
          <p:nvSpPr>
            <p:cNvPr id="16400" name="Text Box 28"/>
            <p:cNvSpPr txBox="1">
              <a:spLocks noChangeArrowheads="1"/>
            </p:cNvSpPr>
            <p:nvPr/>
          </p:nvSpPr>
          <p:spPr bwMode="auto">
            <a:xfrm>
              <a:off x="4604" y="618"/>
              <a:ext cx="8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it-IT" altLang="it-IT">
                  <a:solidFill>
                    <a:schemeClr val="accent1"/>
                  </a:solidFill>
                  <a:latin typeface="Aptos"/>
                </a:rPr>
                <a:t>CT</a:t>
              </a:r>
            </a:p>
          </p:txBody>
        </p:sp>
        <p:sp>
          <p:nvSpPr>
            <p:cNvPr id="16401" name="Text Box 29"/>
            <p:cNvSpPr txBox="1">
              <a:spLocks noChangeArrowheads="1"/>
            </p:cNvSpPr>
            <p:nvPr/>
          </p:nvSpPr>
          <p:spPr bwMode="auto">
            <a:xfrm>
              <a:off x="4558" y="1570"/>
              <a:ext cx="953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it-IT" altLang="it-IT">
                  <a:solidFill>
                    <a:schemeClr val="accent1"/>
                  </a:solidFill>
                  <a:latin typeface="Aptos"/>
                </a:rPr>
                <a:t>Agenti Polizia Penitenziaria</a:t>
              </a:r>
            </a:p>
          </p:txBody>
        </p:sp>
        <p:sp>
          <p:nvSpPr>
            <p:cNvPr id="16402" name="Text Box 30"/>
            <p:cNvSpPr txBox="1">
              <a:spLocks noChangeArrowheads="1"/>
            </p:cNvSpPr>
            <p:nvPr/>
          </p:nvSpPr>
          <p:spPr bwMode="auto">
            <a:xfrm>
              <a:off x="4740" y="3067"/>
              <a:ext cx="81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it-IT" altLang="it-IT">
                  <a:solidFill>
                    <a:schemeClr val="accent1"/>
                  </a:solidFill>
                  <a:latin typeface="Aptos"/>
                </a:rPr>
                <a:t>Servizio Sociale Territoriale</a:t>
              </a:r>
            </a:p>
          </p:txBody>
        </p:sp>
        <p:sp>
          <p:nvSpPr>
            <p:cNvPr id="16403" name="Text Box 31"/>
            <p:cNvSpPr txBox="1">
              <a:spLocks noChangeArrowheads="1"/>
            </p:cNvSpPr>
            <p:nvPr/>
          </p:nvSpPr>
          <p:spPr bwMode="auto">
            <a:xfrm>
              <a:off x="3198" y="3385"/>
              <a:ext cx="81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it-IT" altLang="it-IT">
                  <a:solidFill>
                    <a:schemeClr val="accent1"/>
                  </a:solidFill>
                  <a:latin typeface="Aptos"/>
                </a:rPr>
                <a:t>Funzionari giuridico pedagogici</a:t>
              </a:r>
            </a:p>
          </p:txBody>
        </p:sp>
        <p:sp>
          <p:nvSpPr>
            <p:cNvPr id="16404" name="Text Box 32"/>
            <p:cNvSpPr txBox="1">
              <a:spLocks noChangeArrowheads="1"/>
            </p:cNvSpPr>
            <p:nvPr/>
          </p:nvSpPr>
          <p:spPr bwMode="auto">
            <a:xfrm>
              <a:off x="1746" y="3475"/>
              <a:ext cx="8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it-IT" altLang="it-IT">
                  <a:solidFill>
                    <a:schemeClr val="accent1"/>
                  </a:solidFill>
                  <a:latin typeface="Aptos"/>
                </a:rPr>
                <a:t>UEPE</a:t>
              </a:r>
            </a:p>
          </p:txBody>
        </p:sp>
        <p:sp>
          <p:nvSpPr>
            <p:cNvPr id="16405" name="Text Box 33"/>
            <p:cNvSpPr txBox="1">
              <a:spLocks noChangeArrowheads="1"/>
            </p:cNvSpPr>
            <p:nvPr/>
          </p:nvSpPr>
          <p:spPr bwMode="auto">
            <a:xfrm>
              <a:off x="431" y="3022"/>
              <a:ext cx="81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it-IT" altLang="it-IT">
                  <a:solidFill>
                    <a:schemeClr val="accent1"/>
                  </a:solidFill>
                  <a:latin typeface="Aptos"/>
                </a:rPr>
                <a:t>Area Sanitaria carcere</a:t>
              </a:r>
            </a:p>
          </p:txBody>
        </p:sp>
        <p:sp>
          <p:nvSpPr>
            <p:cNvPr id="16406" name="Text Box 34"/>
            <p:cNvSpPr txBox="1">
              <a:spLocks noChangeArrowheads="1"/>
            </p:cNvSpPr>
            <p:nvPr/>
          </p:nvSpPr>
          <p:spPr bwMode="auto">
            <a:xfrm>
              <a:off x="113" y="1616"/>
              <a:ext cx="8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it-IT" altLang="it-IT">
                  <a:solidFill>
                    <a:schemeClr val="accent1"/>
                  </a:solidFill>
                  <a:latin typeface="Aptos"/>
                </a:rPr>
                <a:t>Consulenti Psichiatri</a:t>
              </a:r>
            </a:p>
          </p:txBody>
        </p:sp>
      </p:grpSp>
      <p:sp>
        <p:nvSpPr>
          <p:cNvPr id="16396" name="Text Box 22"/>
          <p:cNvSpPr txBox="1">
            <a:spLocks noChangeArrowheads="1"/>
          </p:cNvSpPr>
          <p:nvPr/>
        </p:nvSpPr>
        <p:spPr bwMode="auto">
          <a:xfrm>
            <a:off x="5795963" y="555625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solidFill>
                  <a:schemeClr val="accent1"/>
                </a:solidFill>
                <a:latin typeface="Aptos"/>
              </a:rPr>
              <a:t>Mediatrice culturale</a:t>
            </a:r>
          </a:p>
        </p:txBody>
      </p:sp>
      <p:pic>
        <p:nvPicPr>
          <p:cNvPr id="16397" name="Picture 1" descr="An_abstract_painting_created_with_textured_acryli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5763" y="0"/>
            <a:ext cx="113823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 txBox="1">
            <a:spLocks noChangeArrowheads="1"/>
          </p:cNvSpPr>
          <p:nvPr/>
        </p:nvSpPr>
        <p:spPr bwMode="auto">
          <a:xfrm>
            <a:off x="581025" y="782638"/>
            <a:ext cx="5953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/>
              <a:t>Il ruolo dello psicologo del SerDP</a:t>
            </a:r>
            <a:r>
              <a:rPr lang="it-IT" sz="2800" b="1">
                <a:solidFill>
                  <a:srgbClr val="FFFFFF"/>
                </a:solidFill>
              </a:rPr>
              <a:t> </a:t>
            </a:r>
          </a:p>
          <a:p>
            <a:r>
              <a:rPr lang="it-IT" sz="2800" b="1"/>
              <a:t>in</a:t>
            </a:r>
            <a:r>
              <a:rPr lang="it-IT" sz="2800" b="1">
                <a:solidFill>
                  <a:srgbClr val="FFFFFF"/>
                </a:solidFill>
              </a:rPr>
              <a:t> </a:t>
            </a:r>
            <a:r>
              <a:rPr lang="it-IT" sz="2800" b="1"/>
              <a:t>ambito penitenziario</a:t>
            </a:r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280988" y="2925763"/>
            <a:ext cx="8526462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it-IT"/>
          </a:p>
          <a:p>
            <a:pPr>
              <a:buFontTx/>
              <a:buChar char="•"/>
            </a:pPr>
            <a:r>
              <a:rPr lang="it-IT" sz="2000"/>
              <a:t> Valutazione psicologica dei pazienti detenuti</a:t>
            </a:r>
          </a:p>
          <a:p>
            <a:pPr>
              <a:buFontTx/>
              <a:buChar char="•"/>
            </a:pPr>
            <a:r>
              <a:rPr lang="it-IT" sz="2000"/>
              <a:t> Collaborazione alla definizione multidisciplinare di una diagnosi</a:t>
            </a:r>
          </a:p>
          <a:p>
            <a:pPr>
              <a:buFontTx/>
              <a:buChar char="•"/>
            </a:pPr>
            <a:r>
              <a:rPr lang="it-IT" sz="2000"/>
              <a:t> Costruzione di progettualità</a:t>
            </a:r>
            <a:r>
              <a:rPr lang="it-IT" sz="2000">
                <a:solidFill>
                  <a:srgbClr val="FFFFFF"/>
                </a:solidFill>
              </a:rPr>
              <a:t> </a:t>
            </a:r>
            <a:r>
              <a:rPr lang="it-IT" sz="2000"/>
              <a:t>individualizzate</a:t>
            </a:r>
          </a:p>
          <a:p>
            <a:pPr>
              <a:buFontTx/>
              <a:buChar char="•"/>
            </a:pPr>
            <a:r>
              <a:rPr lang="it-IT" sz="2000"/>
              <a:t> Interfaccia con rete dei servizi esterni</a:t>
            </a:r>
            <a:r>
              <a:rPr lang="it-IT" sz="2000">
                <a:solidFill>
                  <a:srgbClr val="FFFFFF"/>
                </a:solidFill>
              </a:rPr>
              <a:t> </a:t>
            </a:r>
            <a:r>
              <a:rPr lang="it-IT" sz="2000"/>
              <a:t>per misure alternative (art. 94)</a:t>
            </a:r>
          </a:p>
          <a:p>
            <a:r>
              <a:rPr lang="it-IT" sz="2000"/>
              <a:t>es. tirocini lavorativi, Servizio Sociale, UEPE, Territori per il Reinserimento</a:t>
            </a:r>
          </a:p>
          <a:p>
            <a:pPr>
              <a:buFontTx/>
              <a:buChar char="•"/>
            </a:pPr>
            <a:endParaRPr lang="it-IT"/>
          </a:p>
          <a:p>
            <a:pPr>
              <a:buFontTx/>
              <a:buChar char="•"/>
            </a:pPr>
            <a:endParaRPr lang="it-IT" sz="2000"/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57213" y="3683000"/>
            <a:ext cx="1841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latin typeface="Calibri" pitchFamily="34" charset="0"/>
            </a:endParaRPr>
          </a:p>
          <a:p>
            <a:endParaRPr lang="it-IT" sz="2000"/>
          </a:p>
        </p:txBody>
      </p:sp>
      <p:pic>
        <p:nvPicPr>
          <p:cNvPr id="17414" name="Picture 1" descr="An_abstract_painting_created_with_textured_acryli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4700" y="0"/>
            <a:ext cx="20193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019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457200" y="925513"/>
            <a:ext cx="4497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/>
              <a:t>Iter</a:t>
            </a:r>
            <a:r>
              <a:rPr lang="it-IT" sz="2800" b="1">
                <a:solidFill>
                  <a:srgbClr val="FFFFFF"/>
                </a:solidFill>
              </a:rPr>
              <a:t> </a:t>
            </a:r>
            <a:r>
              <a:rPr lang="it-IT" sz="2800" b="1"/>
              <a:t>valutativo</a:t>
            </a:r>
            <a:r>
              <a:rPr lang="it-IT" sz="2800" b="1">
                <a:solidFill>
                  <a:srgbClr val="FFFFFF"/>
                </a:solidFill>
              </a:rPr>
              <a:t> </a:t>
            </a:r>
            <a:r>
              <a:rPr lang="it-IT" sz="2800" b="1"/>
              <a:t>per l’art. 94</a:t>
            </a: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914400" y="1752600"/>
            <a:ext cx="583088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latin typeface="Calibri" pitchFamily="34" charset="0"/>
            </a:endParaRPr>
          </a:p>
          <a:p>
            <a:r>
              <a:rPr lang="it-IT" sz="2000"/>
              <a:t>Consenso informato per valutazioni tossicologiche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914400" y="2635250"/>
            <a:ext cx="59467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latin typeface="Calibri" pitchFamily="34" charset="0"/>
            </a:endParaRPr>
          </a:p>
          <a:p>
            <a:r>
              <a:rPr lang="it-IT" sz="2000"/>
              <a:t>Valutazioni multidimensionali: medica, psicologica, </a:t>
            </a:r>
          </a:p>
          <a:p>
            <a:r>
              <a:rPr lang="it-IT" sz="2000"/>
              <a:t>educativa, sociale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922338" y="3651250"/>
            <a:ext cx="19494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latin typeface="Calibri" pitchFamily="34" charset="0"/>
            </a:endParaRPr>
          </a:p>
          <a:p>
            <a:r>
              <a:rPr lang="it-IT" sz="2000"/>
              <a:t>Aspetti cognitivi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914400" y="4486275"/>
            <a:ext cx="58039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latin typeface="Calibri" pitchFamily="34" charset="0"/>
            </a:endParaRPr>
          </a:p>
          <a:p>
            <a:r>
              <a:rPr lang="it-IT" sz="2000"/>
              <a:t>Sintesi in relazione clinica</a:t>
            </a:r>
            <a:r>
              <a:rPr lang="it-IT" sz="2000">
                <a:solidFill>
                  <a:srgbClr val="FFFFFF"/>
                </a:solidFill>
              </a:rPr>
              <a:t> </a:t>
            </a:r>
            <a:r>
              <a:rPr lang="it-IT" sz="2000"/>
              <a:t>e documento congiunto</a:t>
            </a:r>
          </a:p>
        </p:txBody>
      </p:sp>
      <p:pic>
        <p:nvPicPr>
          <p:cNvPr id="18438" name="Picture 1" descr="An_abstract_painting_created_with_textured_acryli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4700" y="0"/>
            <a:ext cx="20193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019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0" descr="cervel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0388" y="3362325"/>
            <a:ext cx="18542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4350" y="1444625"/>
            <a:ext cx="3800475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"/>
          <p:cNvSpPr txBox="1">
            <a:spLocks noChangeArrowheads="1"/>
          </p:cNvSpPr>
          <p:nvPr/>
        </p:nvSpPr>
        <p:spPr bwMode="auto">
          <a:xfrm>
            <a:off x="457200" y="901700"/>
            <a:ext cx="5883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/>
              <a:t>Progetti e reti attivate presso la CC di Ravenna</a:t>
            </a:r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628650" y="2339975"/>
            <a:ext cx="31337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  <a:p>
            <a:r>
              <a:rPr lang="it-IT" sz="2000"/>
              <a:t>Sportello lavoro in carcere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628650" y="2936875"/>
            <a:ext cx="19018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  <a:p>
            <a:r>
              <a:rPr lang="it-IT" sz="2000"/>
              <a:t>Progetto In/Out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644525" y="3524250"/>
            <a:ext cx="54070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  <a:p>
            <a:r>
              <a:rPr lang="it-IT" sz="2000"/>
              <a:t>Ricerca in corso sui detenuti tossicodipendenti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628650" y="4232275"/>
            <a:ext cx="65373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  <a:p>
            <a:r>
              <a:rPr lang="it-IT" sz="2000"/>
              <a:t>Collaborazione con ACER e altri enti per il reinserimento</a:t>
            </a:r>
          </a:p>
        </p:txBody>
      </p:sp>
      <p:pic>
        <p:nvPicPr>
          <p:cNvPr id="19462" name="Picture 1" descr="An_abstract_painting_created_with_textured_acryli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4700" y="0"/>
            <a:ext cx="20193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019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Box 6"/>
          <p:cNvSpPr txBox="1">
            <a:spLocks noChangeArrowheads="1"/>
          </p:cNvSpPr>
          <p:nvPr/>
        </p:nvSpPr>
        <p:spPr bwMode="auto">
          <a:xfrm>
            <a:off x="669925" y="4821238"/>
            <a:ext cx="620871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  <a:p>
            <a:r>
              <a:rPr lang="it-IT" sz="2000"/>
              <a:t>Proposta di affidamenti in sede di convalida di arresto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An_abstract_painting_created_with_textured_acryli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4700" y="0"/>
            <a:ext cx="20193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457200" y="989013"/>
            <a:ext cx="28559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/>
              <a:t>Criticità rilevate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584200" y="2317750"/>
            <a:ext cx="62309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latin typeface="Calibri" pitchFamily="34" charset="0"/>
            </a:endParaRPr>
          </a:p>
          <a:p>
            <a:r>
              <a:rPr lang="it-IT" sz="2000"/>
              <a:t>Esclusione del gioco d'azzardo dalle misure ex art. 94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576263" y="2959100"/>
            <a:ext cx="83883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latin typeface="Calibri" pitchFamily="34" charset="0"/>
            </a:endParaRPr>
          </a:p>
          <a:p>
            <a:r>
              <a:rPr lang="it-IT" sz="2000"/>
              <a:t>Solo la diagnosi di dipendenza consente l’accesso alle misure alternative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596900" y="3587750"/>
            <a:ext cx="62785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latin typeface="Calibri" pitchFamily="34" charset="0"/>
            </a:endParaRPr>
          </a:p>
          <a:p>
            <a:r>
              <a:rPr lang="it-IT" sz="2000"/>
              <a:t>Mancanza di uniformità tra le équipe SerDP in carcere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598488" y="4256088"/>
            <a:ext cx="2230437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latin typeface="Calibri" pitchFamily="34" charset="0"/>
            </a:endParaRPr>
          </a:p>
          <a:p>
            <a:r>
              <a:rPr lang="it-IT" sz="2000"/>
              <a:t>Detenuti immigrati</a:t>
            </a:r>
          </a:p>
        </p:txBody>
      </p:sp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019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684213" y="500063"/>
            <a:ext cx="8229600" cy="1143000"/>
          </a:xfrm>
        </p:spPr>
        <p:txBody>
          <a:bodyPr/>
          <a:lstStyle/>
          <a:p>
            <a:r>
              <a:rPr lang="it-IT" altLang="it-IT" sz="3400" b="1" smtClean="0">
                <a:latin typeface="Arial" charset="0"/>
              </a:rPr>
              <a:t>Disturbo da Gioco d’Azzardo (DGA)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 altLang="it-IT" sz="1800" smtClean="0">
                <a:latin typeface="Arial" charset="0"/>
              </a:rPr>
              <a:t>Art.94 legge 309/90 “Se la pena detentiva deve essere eseguita nei confronti di </a:t>
            </a:r>
            <a:r>
              <a:rPr lang="it-IT" altLang="it-IT" sz="1800" u="sng" smtClean="0">
                <a:latin typeface="Arial" charset="0"/>
              </a:rPr>
              <a:t>persona tossicodipendente o alcoldipendente</a:t>
            </a:r>
            <a:r>
              <a:rPr lang="it-IT" altLang="it-IT" sz="1800" smtClean="0">
                <a:latin typeface="Arial" charset="0"/>
              </a:rPr>
              <a:t> che abbia in corso un programma di recupero o che ad esso intenda sottoporsi..”</a:t>
            </a:r>
          </a:p>
          <a:p>
            <a:pPr>
              <a:buFontTx/>
              <a:buNone/>
            </a:pPr>
            <a:endParaRPr lang="it-IT" altLang="it-IT" sz="1800" smtClean="0">
              <a:latin typeface="Arial" charset="0"/>
            </a:endParaRPr>
          </a:p>
          <a:p>
            <a:pPr algn="ctr">
              <a:buFontTx/>
              <a:buNone/>
            </a:pPr>
            <a:r>
              <a:rPr lang="it-IT" altLang="it-IT" sz="1800" b="1" smtClean="0">
                <a:latin typeface="Arial" charset="0"/>
              </a:rPr>
              <a:t>MA</a:t>
            </a:r>
          </a:p>
          <a:p>
            <a:pPr algn="ctr">
              <a:buFontTx/>
              <a:buNone/>
            </a:pPr>
            <a:endParaRPr lang="it-IT" altLang="it-IT" sz="1800" b="1" smtClean="0">
              <a:latin typeface="Arial" charset="0"/>
            </a:endParaRPr>
          </a:p>
          <a:p>
            <a:pPr>
              <a:buFontTx/>
              <a:buNone/>
            </a:pPr>
            <a:r>
              <a:rPr lang="it-IT" altLang="it-IT" sz="1800" smtClean="0">
                <a:latin typeface="Arial" charset="0"/>
              </a:rPr>
              <a:t>	</a:t>
            </a:r>
            <a:r>
              <a:rPr lang="it-IT" altLang="it-IT" sz="1800" u="sng" smtClean="0">
                <a:latin typeface="Arial" charset="0"/>
              </a:rPr>
              <a:t>Il Disturbo da Gioco d’Azzardo (DGA) è inserito nel DSM 5 tra i Disturbi da Dipendenza e correlati a Sostanze</a:t>
            </a:r>
            <a:r>
              <a:rPr lang="it-IT" altLang="it-IT" sz="1800" smtClean="0">
                <a:latin typeface="Arial" charset="0"/>
              </a:rPr>
              <a:t> (nella versione precedente era inquadrato come disturbo del controllo degli impulsi)</a:t>
            </a:r>
          </a:p>
          <a:p>
            <a:pPr>
              <a:buFontTx/>
              <a:buNone/>
            </a:pPr>
            <a:endParaRPr lang="it-IT" altLang="it-IT" sz="1800" smtClean="0">
              <a:latin typeface="Arial" charset="0"/>
            </a:endParaRPr>
          </a:p>
          <a:p>
            <a:pPr>
              <a:buFontTx/>
              <a:buNone/>
            </a:pPr>
            <a:r>
              <a:rPr lang="it-IT" altLang="it-IT" sz="1800" smtClean="0">
                <a:latin typeface="Arial" charset="0"/>
              </a:rPr>
              <a:t>	Dal 2017 il diritto alle cure per le persone con disturbo da gioco d’azzardo è diventato esigibile su tutto il territorio nazionale. Il Servizio sanitario deve garantire a tutti i cittadini programmi di cura per il DGA</a:t>
            </a: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019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-233363" y="425450"/>
            <a:ext cx="8229601" cy="1143000"/>
          </a:xfrm>
        </p:spPr>
        <p:txBody>
          <a:bodyPr/>
          <a:lstStyle/>
          <a:p>
            <a:r>
              <a:rPr lang="it-IT" sz="3600" b="1" smtClean="0">
                <a:latin typeface="Arial" charset="0"/>
              </a:rPr>
              <a:t>DIAGNOSI E AFFIDAMENTO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57200" y="2298700"/>
            <a:ext cx="8229600" cy="3629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800" smtClean="0">
                <a:latin typeface="Arial" charset="0"/>
              </a:rPr>
              <a:t>Legge 309/90 art 94 “Alla domanda è allegata, a pena di inammissibilità, certificazione rilasciata da una struttura sanitaria pubblica o da una struttura privata accreditata per l’attività di diagnosi prevista dal comma 2 lettera d dell’art 116 </a:t>
            </a:r>
            <a:r>
              <a:rPr lang="it-IT" sz="2800" b="1" smtClean="0">
                <a:latin typeface="Arial" charset="0"/>
              </a:rPr>
              <a:t>attestante lo stato di tossicodipendenza o alcooldipendenza</a:t>
            </a:r>
            <a:r>
              <a:rPr lang="it-IT" sz="2800" smtClean="0">
                <a:latin typeface="Arial" charset="0"/>
              </a:rPr>
              <a:t>, la procedura con la quale è stato accertato l’uso abituale di sostanze….”</a:t>
            </a:r>
          </a:p>
        </p:txBody>
      </p:sp>
      <p:pic>
        <p:nvPicPr>
          <p:cNvPr id="22531" name="Picture 1" descr="An_abstract_painting_created_with_textured_acryli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3313" y="0"/>
            <a:ext cx="1690687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019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538</Words>
  <Application>Microsoft Macintosh PowerPoint</Application>
  <PresentationFormat>On-screen Show (4:3)</PresentationFormat>
  <Paragraphs>94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Aptos</vt:lpstr>
      <vt:lpstr>Office Theme</vt:lpstr>
      <vt:lpstr>Diapositiva 1</vt:lpstr>
      <vt:lpstr>Riferimenti normativi</vt:lpstr>
      <vt:lpstr>Equipe carcere SerDP</vt:lpstr>
      <vt:lpstr>Diapositiva 4</vt:lpstr>
      <vt:lpstr>Diapositiva 5</vt:lpstr>
      <vt:lpstr>Diapositiva 6</vt:lpstr>
      <vt:lpstr>Diapositiva 7</vt:lpstr>
      <vt:lpstr>Disturbo da Gioco d’Azzardo (DGA)</vt:lpstr>
      <vt:lpstr>DIAGNOSI E AFFIDAMENTO</vt:lpstr>
      <vt:lpstr>DISOMOGENEITA’ EQUIPE  SERDP IN CARCERE</vt:lpstr>
      <vt:lpstr>DETENUTI IMMIGRATI</vt:lpstr>
      <vt:lpstr>Diapositiva 12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/>
  <cp:keywords/>
  <dc:description>generated using python-pptx</dc:description>
  <cp:lastModifiedBy>inndan0110</cp:lastModifiedBy>
  <cp:revision>13</cp:revision>
  <dcterms:created xsi:type="dcterms:W3CDTF">2013-01-27T09:14:16Z</dcterms:created>
  <dcterms:modified xsi:type="dcterms:W3CDTF">2025-06-16T13:45:16Z</dcterms:modified>
  <cp:category/>
</cp:coreProperties>
</file>