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6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320" r:id="rId37"/>
    <p:sldId id="290" r:id="rId38"/>
    <p:sldId id="291" r:id="rId39"/>
    <p:sldId id="321" r:id="rId40"/>
    <p:sldId id="322" r:id="rId41"/>
    <p:sldId id="292" r:id="rId42"/>
    <p:sldId id="293" r:id="rId43"/>
    <p:sldId id="294" r:id="rId44"/>
    <p:sldId id="295" r:id="rId45"/>
    <p:sldId id="296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2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 autoAdjust="0"/>
    <p:restoredTop sz="94711" autoAdjust="0"/>
  </p:normalViewPr>
  <p:slideViewPr>
    <p:cSldViewPr snapToGrid="0">
      <p:cViewPr varScale="1">
        <p:scale>
          <a:sx n="68" d="100"/>
          <a:sy n="68" d="100"/>
        </p:scale>
        <p:origin x="61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" Type="http://schemas.openxmlformats.org/officeDocument/2006/relationships/slide" Target="slides/slide3.xml"/><Relationship Id="rId71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C7381-B417-42E8-8E70-CCA491FB4685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36715-FC6F-45A7-A76B-FFF0A002E4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472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52542E-B532-43DC-9E47-F7612A7A7468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57347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989E734-EB77-4798-BB30-2CF18412C748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11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18883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D58E90-DE52-4327-8E74-E15B50765F6A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6803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13D8180-2899-4898-AF95-01488C829C0F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20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68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0729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6557EF-D039-4E7F-883C-CA608E941A77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8851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3DDAC77A-97B1-4641-B7B0-8B35FD451C2A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21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96332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22FD1B-4245-47C5-B995-CBE0381BEC50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80899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6A60AA0-2D08-4DBA-966A-FEE1A350CA05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22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809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00787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6679C4FA-C262-49D7-9D57-7ED25CA30FB0}" type="slidenum">
              <a:t>45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9318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DAE00499-27B1-42CC-92DC-72AA5102D99C}" type="slidenum">
              <a:t>46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9669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CFFFBEF3-825C-48F9-A882-D1AC6E2F35A2}" type="slidenum">
              <a:t>47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227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80431137-9B9B-4BC8-BECD-CFEF4BD565F6}" type="slidenum">
              <a:t>48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7793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661119B7-4C70-4581-A145-4D90669A2B95}" type="slidenum">
              <a:t>49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60544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00763EF1-DD35-483E-BDE0-C89B304C3144}" type="slidenum">
              <a:t>50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99845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79613A33-CFA2-4D36-9A76-AC5F817DB164}" type="slidenum">
              <a:t>51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92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0BBACC-59A9-4DF2-9649-0367D19EAE4C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0419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1ED8D8F-3ED2-4951-BE65-0D03C1C1B753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12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24554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562AA5DD-AAF3-40D2-9AF8-A68716336E39}" type="slidenum">
              <a:t>52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664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D53BFDB8-4265-42AE-AC0C-78C1E8CC657C}" type="slidenum">
              <a:t>53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4314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BF2AECEE-3697-48A5-B0CC-F93E541B132A}" type="slidenum">
              <a:t>54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8916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9C81BD98-ABDB-48F0-9509-10BC014E14E2}" type="slidenum">
              <a:t>55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1613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A0ACB4A8-7618-47C9-A698-340E8131493F}" type="slidenum">
              <a:t>56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2463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0B4244EC-8865-4EA5-90F6-C98E60BE68D9}" type="slidenum">
              <a:t>57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5191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AF001EFA-A675-44C7-8949-002BF5B65AC2}" type="slidenum">
              <a:t>58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1510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4CC891E5-CFA8-4054-85B0-4D77802111BF}" type="slidenum">
              <a:t>59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1632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60948854-5E91-48B9-B910-275636571469}" type="slidenum">
              <a:t>60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2640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4CF24EE5-A055-4B32-9F58-CBCBE037FFAA}" type="slidenum">
              <a:t>61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841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0BD18F-92BA-4A50-BE7D-677F91B8B24E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2467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BB64D863-46A7-401F-8E4D-119AE935CD36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13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740213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446A20EB-AFCE-4815-8186-0ECD799F9201}" type="slidenum">
              <a:t>62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263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61581C11-37BD-4249-B6DB-06213BA0AF3B}" type="slidenum">
              <a:t>63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83851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7920" tIns="48960" rIns="97920" bIns="48960" anchor="b" anchorCtr="0" compatLnSpc="1">
            <a:noAutofit/>
          </a:bodyPr>
          <a:lstStyle/>
          <a:p>
            <a:pPr lvl="0"/>
            <a:fld id="{377BFC5F-D1D5-4258-92B8-21D4429C58D8}" type="slidenum">
              <a:t>64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9700" y="766763"/>
            <a:ext cx="6823075" cy="383857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09560" y="4862160"/>
            <a:ext cx="5680079" cy="46062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5843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D036DD-CF24-457D-BA97-55A0DD3684DA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4515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48003BE-DC63-46E2-AE9B-4BBE438F1F73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14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54128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12FC01-7F93-4EE3-80F7-32B1FDB14D1F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6563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A587387-6229-471F-A96E-89B66DABEB44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15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77842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39AAFA-D0FF-4908-83F2-0F0790CED926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8611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C3ACD27-7925-426B-9BC8-3C5B8D97EB15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16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686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98829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0208F25-46F6-4CD8-99EA-9C3F6F9047B9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0659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CBCB52E-D973-42E8-ADB2-A29C10E8BAFA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17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06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97279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DCDD75-415B-4726-935C-DCB8B59B44D0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2707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424551A-1F2D-4314-BEAB-BE780F623077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18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27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35905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FBE5B9-55BA-4512-A5B9-029D3AAC78E8}" type="slidenum">
              <a:rPr lang="it-IT" altLang="it-IT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4755" name="Rectangle 8"/>
          <p:cNvSpPr txBox="1">
            <a:spLocks noGrp="1" noChangeArrowheads="1"/>
          </p:cNvSpPr>
          <p:nvPr/>
        </p:nvSpPr>
        <p:spPr bwMode="auto">
          <a:xfrm>
            <a:off x="3857625" y="9444038"/>
            <a:ext cx="29479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F987E25-39B4-4E77-BDC9-06566DD1709D}" type="slidenum">
              <a:rPr lang="it-IT" altLang="it-IT">
                <a:latin typeface="Arial" panose="020B0604020202020204" pitchFamily="34" charset="0"/>
              </a:rPr>
              <a:pPr algn="r">
                <a:spcBef>
                  <a:spcPct val="0"/>
                </a:spcBef>
              </a:pPr>
              <a:t>19</a:t>
            </a:fld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15113" cy="3721100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711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95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06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29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9811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58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7566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367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304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50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41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50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39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59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52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79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83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2CAFB-069C-4FFE-BE48-B5F41A929A67}" type="datetimeFigureOut">
              <a:rPr lang="it-IT" smtClean="0"/>
              <a:t>29/03/2018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E2CA13-0E61-479C-83A9-FEBB45AB68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25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book.e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c.europa.eu/research/participants/portal/desktop/en/funding/index.html" TargetMode="External"/><Relationship Id="rId5" Type="http://schemas.openxmlformats.org/officeDocument/2006/relationships/hyperlink" Target="https://it.linkedin.com/" TargetMode="External"/><Relationship Id="rId4" Type="http://schemas.openxmlformats.org/officeDocument/2006/relationships/hyperlink" Target="http://www.europafacile.net/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eacea.ec.europa.eu/culture/funding/2011/selection/selection_strand_11_2011_en.php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.eu/europedirect/meet_us/italy/index_it.ht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.eu/europedirect/meet_us/italy/index_it.ht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gianfranco.coda@gmail.co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89212" y="1435100"/>
            <a:ext cx="8915399" cy="2262781"/>
          </a:xfrm>
        </p:spPr>
        <p:txBody>
          <a:bodyPr/>
          <a:lstStyle/>
          <a:p>
            <a:r>
              <a:rPr lang="it-IT" dirty="0"/>
              <a:t>I finanziamenti europei per il «non profit»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/>
              <a:t>Gianfranco Coda</a:t>
            </a:r>
          </a:p>
          <a:p>
            <a:r>
              <a:rPr lang="it-IT" dirty="0"/>
              <a:t>Bologna, 26 settembre 2017</a:t>
            </a:r>
          </a:p>
        </p:txBody>
      </p:sp>
    </p:spTree>
    <p:extLst>
      <p:ext uri="{BB962C8B-B14F-4D97-AF65-F5344CB8AC3E}">
        <p14:creationId xmlns:p14="http://schemas.microsoft.com/office/powerpoint/2010/main" val="283944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2432050" y="1562100"/>
            <a:ext cx="7775575" cy="4171950"/>
            <a:chOff x="1134" y="1272"/>
            <a:chExt cx="3887" cy="720"/>
          </a:xfrm>
        </p:grpSpPr>
        <p:cxnSp>
          <p:nvCxnSpPr>
            <p:cNvPr id="1028" name="_s1028"/>
            <p:cNvCxnSpPr>
              <a:cxnSpLocks noChangeShapeType="1"/>
              <a:stCxn id="9" idx="0"/>
              <a:endCxn id="5" idx="2"/>
            </p:cNvCxnSpPr>
            <p:nvPr/>
          </p:nvCxnSpPr>
          <p:spPr bwMode="auto">
            <a:xfrm rot="5400000" flipH="1">
              <a:off x="3762" y="876"/>
              <a:ext cx="144" cy="1512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5400000" flipH="1">
              <a:off x="3258" y="1380"/>
              <a:ext cx="144" cy="504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2754" y="1380"/>
              <a:ext cx="144" cy="504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6" idx="0"/>
              <a:endCxn id="5" idx="2"/>
            </p:cNvCxnSpPr>
            <p:nvPr/>
          </p:nvCxnSpPr>
          <p:spPr bwMode="auto">
            <a:xfrm rot="16200000">
              <a:off x="2251" y="876"/>
              <a:ext cx="144" cy="1511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" name="_s1032"/>
            <p:cNvSpPr>
              <a:spLocks noChangeArrowheads="1"/>
            </p:cNvSpPr>
            <p:nvPr/>
          </p:nvSpPr>
          <p:spPr bwMode="auto">
            <a:xfrm>
              <a:off x="2645" y="12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Azione 1</a:t>
              </a:r>
            </a:p>
          </p:txBody>
        </p:sp>
        <p:sp>
          <p:nvSpPr>
            <p:cNvPr id="6" name="_s1033"/>
            <p:cNvSpPr>
              <a:spLocks noChangeArrowheads="1"/>
            </p:cNvSpPr>
            <p:nvPr/>
          </p:nvSpPr>
          <p:spPr bwMode="auto">
            <a:xfrm>
              <a:off x="1134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Mobilità del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personale</a:t>
              </a:r>
            </a:p>
          </p:txBody>
        </p:sp>
        <p:sp>
          <p:nvSpPr>
            <p:cNvPr id="7" name="_s1034"/>
            <p:cNvSpPr>
              <a:spLocks noChangeArrowheads="1"/>
            </p:cNvSpPr>
            <p:nvPr/>
          </p:nvSpPr>
          <p:spPr bwMode="auto">
            <a:xfrm>
              <a:off x="2142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Mobilità degli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studenti</a:t>
              </a:r>
            </a:p>
          </p:txBody>
        </p:sp>
        <p:sp>
          <p:nvSpPr>
            <p:cNvPr id="8" name="_s1035"/>
            <p:cNvSpPr>
              <a:spLocks noChangeArrowheads="1"/>
            </p:cNvSpPr>
            <p:nvPr/>
          </p:nvSpPr>
          <p:spPr bwMode="auto">
            <a:xfrm>
              <a:off x="3150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Mobilità a livello di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Master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(Erasmus Mundus)</a:t>
              </a:r>
            </a:p>
          </p:txBody>
        </p:sp>
        <p:sp>
          <p:nvSpPr>
            <p:cNvPr id="9" name="_s1036"/>
            <p:cNvSpPr>
              <a:spLocks noChangeArrowheads="1"/>
            </p:cNvSpPr>
            <p:nvPr/>
          </p:nvSpPr>
          <p:spPr bwMode="auto">
            <a:xfrm>
              <a:off x="4158" y="17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Mobilità dei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giovani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1499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</a:t>
            </a:r>
          </a:p>
        </p:txBody>
      </p:sp>
      <p:grpSp>
        <p:nvGrpSpPr>
          <p:cNvPr id="2" name="Organization Chart 2"/>
          <p:cNvGrpSpPr>
            <a:grpSpLocks noChangeAspect="1"/>
          </p:cNvGrpSpPr>
          <p:nvPr/>
        </p:nvGrpSpPr>
        <p:grpSpPr bwMode="auto">
          <a:xfrm>
            <a:off x="2279651" y="1905000"/>
            <a:ext cx="7775575" cy="4171950"/>
            <a:chOff x="1134" y="1272"/>
            <a:chExt cx="3887" cy="720"/>
          </a:xfrm>
        </p:grpSpPr>
        <p:cxnSp>
          <p:nvCxnSpPr>
            <p:cNvPr id="2052" name="_s2052"/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3762" y="876"/>
              <a:ext cx="144" cy="1512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3" name="_s2053"/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3258" y="1380"/>
              <a:ext cx="144" cy="504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" name="_s2054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2754" y="1380"/>
              <a:ext cx="144" cy="504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" name="_s2055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251" y="876"/>
              <a:ext cx="144" cy="1511"/>
            </a:xfrm>
            <a:prstGeom prst="bentConnector3">
              <a:avLst>
                <a:gd name="adj1" fmla="val 136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2056"/>
            <p:cNvSpPr>
              <a:spLocks noChangeArrowheads="1"/>
            </p:cNvSpPr>
            <p:nvPr/>
          </p:nvSpPr>
          <p:spPr bwMode="auto">
            <a:xfrm>
              <a:off x="2645" y="12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Azione 2</a:t>
              </a:r>
            </a:p>
          </p:txBody>
        </p:sp>
        <p:sp>
          <p:nvSpPr>
            <p:cNvPr id="4" name="_s2057"/>
            <p:cNvSpPr>
              <a:spLocks noChangeArrowheads="1"/>
            </p:cNvSpPr>
            <p:nvPr/>
          </p:nvSpPr>
          <p:spPr bwMode="auto">
            <a:xfrm>
              <a:off x="1134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Partenariati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strategici</a:t>
              </a:r>
            </a:p>
          </p:txBody>
        </p:sp>
        <p:sp>
          <p:nvSpPr>
            <p:cNvPr id="5" name="_s2058"/>
            <p:cNvSpPr>
              <a:spLocks noChangeArrowheads="1"/>
            </p:cNvSpPr>
            <p:nvPr/>
          </p:nvSpPr>
          <p:spPr bwMode="auto">
            <a:xfrm>
              <a:off x="2142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Alleanze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della conoscenza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endParaRPr kumimoji="0" lang="it-IT" altLang="it-IT" sz="15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Alleanze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 abilità settoriali</a:t>
              </a:r>
            </a:p>
          </p:txBody>
        </p:sp>
        <p:sp>
          <p:nvSpPr>
            <p:cNvPr id="6" name="_s2059"/>
            <p:cNvSpPr>
              <a:spLocks noChangeArrowheads="1"/>
            </p:cNvSpPr>
            <p:nvPr/>
          </p:nvSpPr>
          <p:spPr bwMode="auto">
            <a:xfrm>
              <a:off x="3150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Piattaforme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informatiche</a:t>
              </a:r>
            </a:p>
          </p:txBody>
        </p:sp>
        <p:sp>
          <p:nvSpPr>
            <p:cNvPr id="7" name="_s2060"/>
            <p:cNvSpPr>
              <a:spLocks noChangeArrowheads="1"/>
            </p:cNvSpPr>
            <p:nvPr/>
          </p:nvSpPr>
          <p:spPr bwMode="auto">
            <a:xfrm>
              <a:off x="4158" y="17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Rafforzamento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r>
                <a:rPr kumimoji="0" lang="it-IT" altLang="it-IT" sz="15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delle capacità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18029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 dirty="0">
                <a:solidFill>
                  <a:srgbClr val="336666"/>
                </a:solidFill>
              </a:rPr>
              <a:t>Erasmus Plus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0375" y="1878014"/>
            <a:ext cx="8351837" cy="4752975"/>
          </a:xfrm>
        </p:spPr>
        <p:txBody>
          <a:bodyPr/>
          <a:lstStyle/>
          <a:p>
            <a:pPr marL="533400" indent="-530225">
              <a:spcBef>
                <a:spcPts val="525"/>
              </a:spcBef>
              <a:buClrTx/>
              <a:buNone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Obiettivi generali del programma:</a:t>
            </a:r>
          </a:p>
          <a:p>
            <a:pPr marL="533400" indent="-530225">
              <a:spcBef>
                <a:spcPts val="525"/>
              </a:spcBef>
              <a:buClr>
                <a:srgbClr val="C00000"/>
              </a:buClr>
              <a:buFont typeface="+mj-lt"/>
              <a:buAutoNum type="alphaLcPeriod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riduzione dei tassi di abbandono scolastico;</a:t>
            </a:r>
          </a:p>
          <a:p>
            <a:pPr marL="533400" indent="-530225">
              <a:spcBef>
                <a:spcPts val="525"/>
              </a:spcBef>
              <a:buClr>
                <a:srgbClr val="C00000"/>
              </a:buClr>
              <a:buFont typeface="+mj-lt"/>
              <a:buAutoNum type="alphaLcPeriod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aumento del numero di studenti di età compresa fra i 30 e i 34 anni che abbiano completato il livello terziario di istruzione.</a:t>
            </a:r>
          </a:p>
          <a:p>
            <a:pPr marL="533400" indent="-530225">
              <a:spcBef>
                <a:spcPts val="525"/>
              </a:spcBef>
              <a:buClr>
                <a:srgbClr val="FF0000"/>
              </a:buClr>
              <a:buFont typeface="Wingdings" panose="05000000000000000000" pitchFamily="2" charset="2"/>
              <a:buChar char="•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95307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Plus- Budget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0375" y="1763714"/>
            <a:ext cx="8797925" cy="4752975"/>
          </a:xfrm>
        </p:spPr>
        <p:txBody>
          <a:bodyPr/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€ 14.774.524.000, così ripartiti: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- 77,5% delle risorse al settore Istruzione e formazione, 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- 10% delle risorse al settore Gioventù,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- 1,9% delle risorse all’attività Jean Monet,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- 1,8% delle risorse al settore Sport,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800" dirty="0"/>
              <a:t>- 3,5% delle risorse allo Strumento di garanzia per i prestiti</a:t>
            </a:r>
          </a:p>
        </p:txBody>
      </p:sp>
    </p:spTree>
    <p:extLst>
      <p:ext uri="{BB962C8B-B14F-4D97-AF65-F5344CB8AC3E}">
        <p14:creationId xmlns:p14="http://schemas.microsoft.com/office/powerpoint/2010/main" val="26391767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0375" y="1674814"/>
            <a:ext cx="8351837" cy="4752975"/>
          </a:xfrm>
        </p:spPr>
        <p:txBody>
          <a:bodyPr>
            <a:normAutofit/>
          </a:bodyPr>
          <a:lstStyle/>
          <a:p>
            <a:pPr marL="533400" indent="-530225">
              <a:spcBef>
                <a:spcPts val="525"/>
              </a:spcBef>
              <a:buClrTx/>
              <a:buNone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Cosa cambia?</a:t>
            </a:r>
          </a:p>
          <a:p>
            <a:pPr marL="533400" indent="-530225">
              <a:spcBef>
                <a:spcPts val="52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maggiore ricorso al tasso forfettario</a:t>
            </a:r>
          </a:p>
          <a:p>
            <a:pPr marL="533400" indent="-530225">
              <a:spcBef>
                <a:spcPts val="52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Erasmus, un marchio di successo</a:t>
            </a:r>
          </a:p>
          <a:p>
            <a:pPr marL="533400" indent="-530225">
              <a:spcBef>
                <a:spcPts val="52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maggiore cooperazione tra scuole</a:t>
            </a:r>
          </a:p>
          <a:p>
            <a:pPr marL="533400" indent="-530225">
              <a:spcBef>
                <a:spcPts val="52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creazione di una singola agenzia per SM</a:t>
            </a:r>
          </a:p>
        </p:txBody>
      </p:sp>
    </p:spTree>
    <p:extLst>
      <p:ext uri="{BB962C8B-B14F-4D97-AF65-F5344CB8AC3E}">
        <p14:creationId xmlns:p14="http://schemas.microsoft.com/office/powerpoint/2010/main" val="31175828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Attività finanziabili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774826" y="1916113"/>
            <a:ext cx="2663825" cy="1276350"/>
          </a:xfrm>
          <a:prstGeom prst="rect">
            <a:avLst/>
          </a:prstGeom>
          <a:solidFill>
            <a:srgbClr val="0070C0"/>
          </a:solidFill>
          <a:ln w="25400">
            <a:solidFill>
              <a:srgbClr val="0070C0">
                <a:alpha val="96000"/>
              </a:srgbClr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Azione chiave 1</a:t>
            </a:r>
          </a:p>
          <a:p>
            <a:pPr algn="ctr">
              <a:lnSpc>
                <a:spcPct val="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6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6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Mobilità individuale per apprendimento</a:t>
            </a:r>
            <a:endParaRPr lang="it-IT" altLang="it-IT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656139" y="1916113"/>
            <a:ext cx="2663825" cy="1460500"/>
          </a:xfrm>
          <a:prstGeom prst="rect">
            <a:avLst/>
          </a:prstGeom>
          <a:solidFill>
            <a:srgbClr val="C00000"/>
          </a:solidFill>
          <a:ln w="25400">
            <a:solidFill>
              <a:srgbClr val="CC0000">
                <a:alpha val="96000"/>
              </a:srgbClr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Azione chiave 2</a:t>
            </a:r>
          </a:p>
          <a:p>
            <a:pPr algn="ctr">
              <a:lnSpc>
                <a:spcPct val="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6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Cooperazione per l’innovazione e le buone pratiche</a:t>
            </a:r>
            <a:endParaRPr lang="it-IT" altLang="it-IT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7464425" y="1916113"/>
            <a:ext cx="2952750" cy="1155700"/>
          </a:xfrm>
          <a:prstGeom prst="rect">
            <a:avLst/>
          </a:prstGeom>
          <a:solidFill>
            <a:srgbClr val="00B050"/>
          </a:solidFill>
          <a:ln w="25400">
            <a:solidFill>
              <a:srgbClr val="92D050">
                <a:alpha val="96000"/>
              </a:srgbClr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Azione chiave 3</a:t>
            </a:r>
          </a:p>
          <a:p>
            <a:pPr algn="ctr">
              <a:lnSpc>
                <a:spcPct val="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6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Sostegno alla riforma delle politiche</a:t>
            </a:r>
            <a:endParaRPr lang="it-IT" altLang="it-IT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5542" name="Text Box 5"/>
          <p:cNvSpPr txBox="1">
            <a:spLocks noChangeArrowheads="1"/>
          </p:cNvSpPr>
          <p:nvPr/>
        </p:nvSpPr>
        <p:spPr bwMode="auto">
          <a:xfrm>
            <a:off x="1774826" y="4149726"/>
            <a:ext cx="2663825" cy="1590675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 b="1">
                <a:solidFill>
                  <a:srgbClr val="003366"/>
                </a:solidFill>
              </a:rPr>
              <a:t>Mobilità degli individui nel campo dell’istruzione</a:t>
            </a:r>
            <a:r>
              <a:rPr lang="it-IT" altLang="it-IT" sz="1400">
                <a:solidFill>
                  <a:srgbClr val="003366"/>
                </a:solidFill>
              </a:rPr>
              <a:t>, </a:t>
            </a:r>
            <a:r>
              <a:rPr lang="it-IT" altLang="it-IT" sz="1400" b="1">
                <a:solidFill>
                  <a:srgbClr val="003366"/>
                </a:solidFill>
              </a:rPr>
              <a:t>formazione</a:t>
            </a:r>
            <a:r>
              <a:rPr lang="it-IT" altLang="it-IT" sz="1400">
                <a:solidFill>
                  <a:srgbClr val="003366"/>
                </a:solidFill>
              </a:rPr>
              <a:t> e gioventù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3366"/>
                </a:solidFill>
              </a:rPr>
              <a:t>Diplomi congiunti di Master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3366"/>
                </a:solidFill>
              </a:rPr>
              <a:t>Mobilità di studenti con Diploma di Master attraverso la Garanzia per i prestiti</a:t>
            </a:r>
          </a:p>
        </p:txBody>
      </p:sp>
      <p:sp>
        <p:nvSpPr>
          <p:cNvPr id="65543" name="Text Box 5"/>
          <p:cNvSpPr txBox="1">
            <a:spLocks noChangeArrowheads="1"/>
          </p:cNvSpPr>
          <p:nvPr/>
        </p:nvSpPr>
        <p:spPr bwMode="auto">
          <a:xfrm>
            <a:off x="4656139" y="4149726"/>
            <a:ext cx="2663825" cy="201612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 b="1">
                <a:solidFill>
                  <a:srgbClr val="C00000"/>
                </a:solidFill>
              </a:rPr>
              <a:t>Partenariati strategici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C00000"/>
                </a:solidFill>
              </a:rPr>
              <a:t>Alleanze per la conoscenza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C00000"/>
                </a:solidFill>
              </a:rPr>
              <a:t>Alleanze per le abilità settoriali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C00000"/>
                </a:solidFill>
              </a:rPr>
              <a:t>Capacità istituzionale nel campo dell’Alta formazione e della Gioventù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 b="1">
                <a:solidFill>
                  <a:srgbClr val="C00000"/>
                </a:solidFill>
              </a:rPr>
              <a:t>Piattaforme tecnologiche (eTwinning, EPALE</a:t>
            </a:r>
            <a:r>
              <a:rPr lang="it-IT" altLang="it-IT" sz="1400">
                <a:solidFill>
                  <a:srgbClr val="C00000"/>
                </a:solidFill>
              </a:rPr>
              <a:t>, ecc)</a:t>
            </a:r>
          </a:p>
        </p:txBody>
      </p:sp>
      <p:sp>
        <p:nvSpPr>
          <p:cNvPr id="65544" name="Text Box 5"/>
          <p:cNvSpPr txBox="1">
            <a:spLocks noChangeArrowheads="1"/>
          </p:cNvSpPr>
          <p:nvPr/>
        </p:nvSpPr>
        <p:spPr bwMode="auto">
          <a:xfrm>
            <a:off x="7464425" y="4076700"/>
            <a:ext cx="3081338" cy="222885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B050"/>
                </a:solidFill>
              </a:rPr>
              <a:t>Conoscenze nel campo dell’istruzione, formazione e gioventù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B050"/>
                </a:solidFill>
              </a:rPr>
              <a:t>Iniziative prospettiche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B050"/>
                </a:solidFill>
              </a:rPr>
              <a:t>Supporto agli strumenti di politica Europea (ECVET, EQF, ECTS, EQUAVET, Europass, Youthpass)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B050"/>
                </a:solidFill>
              </a:rPr>
              <a:t>Cooperazione con organismi internazionali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Char char="•"/>
            </a:pPr>
            <a:r>
              <a:rPr lang="it-IT" altLang="it-IT" sz="1400">
                <a:solidFill>
                  <a:srgbClr val="00B050"/>
                </a:solidFill>
              </a:rPr>
              <a:t>Dialogo con  gli stakeholder</a:t>
            </a:r>
          </a:p>
        </p:txBody>
      </p:sp>
    </p:spTree>
    <p:extLst>
      <p:ext uri="{BB962C8B-B14F-4D97-AF65-F5344CB8AC3E}">
        <p14:creationId xmlns:p14="http://schemas.microsoft.com/office/powerpoint/2010/main" val="37787548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Jean Monnet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0375" y="1484313"/>
            <a:ext cx="8351837" cy="4752975"/>
          </a:xfrm>
        </p:spPr>
        <p:txBody>
          <a:bodyPr/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Erasmus+ comprenderà un supporto per l’insegnamento e la ricerca sull’integrazione europea attraverso le attività di Jean </a:t>
            </a:r>
            <a:r>
              <a:rPr lang="it-IT" altLang="it-IT" sz="2000" dirty="0" err="1"/>
              <a:t>Monnet</a:t>
            </a:r>
            <a:r>
              <a:rPr lang="it-IT" altLang="it-IT" sz="2000" dirty="0"/>
              <a:t> 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sz="2000" dirty="0"/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Mantenimento del sostegno istituzionale al Collegio d’Europa (di Bruges e di </a:t>
            </a:r>
            <a:r>
              <a:rPr lang="it-IT" altLang="it-IT" sz="2000" dirty="0" err="1"/>
              <a:t>Natolin</a:t>
            </a:r>
            <a:r>
              <a:rPr lang="it-IT" altLang="it-IT" sz="2000" dirty="0"/>
              <a:t>) e all’Istituto Europeo di Firenze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Sostegno competitivo alle altre istituzioni basate sull’eccellenza e sul valore aggiunto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La Cattedra Jean </a:t>
            </a:r>
            <a:r>
              <a:rPr lang="it-IT" altLang="it-IT" sz="2000" dirty="0" err="1"/>
              <a:t>Monnet</a:t>
            </a:r>
            <a:r>
              <a:rPr lang="it-IT" altLang="it-IT" sz="2000" dirty="0"/>
              <a:t> continua ad essere una componente chiave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Viene proposta la creazione di un Label Jean </a:t>
            </a:r>
            <a:r>
              <a:rPr lang="it-IT" altLang="it-IT" sz="2000" dirty="0" err="1"/>
              <a:t>Monnet</a:t>
            </a:r>
            <a:r>
              <a:rPr lang="it-IT" altLang="it-IT" sz="2000" dirty="0"/>
              <a:t> di Eccellenza </a:t>
            </a:r>
          </a:p>
          <a:p>
            <a:pPr marL="533400" indent="-530225">
              <a:spcBef>
                <a:spcPts val="525"/>
              </a:spcBef>
              <a:buClrTx/>
              <a:buNone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0592716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Sport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0375" y="1293814"/>
            <a:ext cx="8351837" cy="4752975"/>
          </a:xfrm>
        </p:spPr>
        <p:txBody>
          <a:bodyPr/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Erasmus+ sosterrà la dimensione europea dello Sport 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sz="2000" dirty="0"/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Focus sulle attività sportive di base (non il livello massimo professionistico)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Contrasto alle minacce transnazionali allo sport (doping dei non professionisti, competizioni truccate, violenza, razzismo, intolleranza)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Sviluppo della Cooperazione Europea nello sport (miglioramento della </a:t>
            </a:r>
            <a:r>
              <a:rPr lang="it-IT" altLang="it-IT" sz="2000" dirty="0" err="1"/>
              <a:t>governance</a:t>
            </a:r>
            <a:r>
              <a:rPr lang="it-IT" altLang="it-IT" sz="2000" dirty="0"/>
              <a:t>, promozione delle carriere parallele per gli atleti)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000" dirty="0"/>
              <a:t>Inclusione sociale nello sport e miglioramento della salute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sz="2000" dirty="0"/>
          </a:p>
          <a:p>
            <a:pPr marL="533400" indent="-530225">
              <a:spcBef>
                <a:spcPts val="525"/>
              </a:spcBef>
              <a:buClrTx/>
              <a:buNone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236143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Gioventù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81289" y="1293814"/>
            <a:ext cx="9117011" cy="4752975"/>
          </a:xfrm>
        </p:spPr>
        <p:txBody>
          <a:bodyPr>
            <a:normAutofit fontScale="92500" lnSpcReduction="10000"/>
          </a:bodyPr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In Erasmus Plus - Gioventù in Azione ritroviamo le vecchie azioni così ripartite: </a:t>
            </a:r>
          </a:p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sono parte dell’Attività chiave 1: Mobilità per l’apprendimento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Scambi di giovani - Servizio Volontario Europeo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Mobilità degli operatori con i giovani 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endParaRPr lang="it-IT" altLang="it-IT" sz="2400" dirty="0"/>
          </a:p>
          <a:p>
            <a:pPr marL="3175" indent="0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sono parte dell’Attività chiave 2: Partenariati Strategici </a:t>
            </a:r>
          </a:p>
          <a:p>
            <a:pPr marL="34607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Partenariati strategici</a:t>
            </a:r>
          </a:p>
          <a:p>
            <a:pPr marL="34607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Iniziative transnazionali </a:t>
            </a:r>
          </a:p>
          <a:p>
            <a:pPr marL="34607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endParaRPr lang="it-IT" altLang="it-IT" sz="2400" dirty="0"/>
          </a:p>
          <a:p>
            <a:pPr marL="3175" indent="0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sono parte delle Attività chiave 3: Riforma delle Politiche</a:t>
            </a:r>
          </a:p>
          <a:p>
            <a:pPr marL="34607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r>
              <a:rPr lang="it-IT" altLang="it-IT" sz="2400" dirty="0"/>
              <a:t>Dialogo Strutturato e partecipazione democratica</a:t>
            </a:r>
          </a:p>
          <a:p>
            <a:pPr marL="533400" indent="-530225">
              <a:spcBef>
                <a:spcPts val="525"/>
              </a:spcBef>
              <a:buClrTx/>
              <a:buNone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234620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Gioventù</a:t>
            </a:r>
          </a:p>
        </p:txBody>
      </p:sp>
      <p:pic>
        <p:nvPicPr>
          <p:cNvPr id="73731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1268413"/>
            <a:ext cx="6013450" cy="546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9005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755900" y="2006600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Cosa sono i finanziamenti europei e a cosa servono?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578600" y="3225800"/>
            <a:ext cx="4356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 programmi europei a gestione diretta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49700" y="4559300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Il partenariato nei progetti europei</a:t>
            </a:r>
          </a:p>
        </p:txBody>
      </p:sp>
    </p:spTree>
    <p:extLst>
      <p:ext uri="{BB962C8B-B14F-4D97-AF65-F5344CB8AC3E}">
        <p14:creationId xmlns:p14="http://schemas.microsoft.com/office/powerpoint/2010/main" val="3200889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Gioventù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19289" y="1916114"/>
            <a:ext cx="8351837" cy="4752975"/>
          </a:xfrm>
        </p:spPr>
        <p:txBody>
          <a:bodyPr>
            <a:normAutofit/>
          </a:bodyPr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Formazione e messa in rete degli Youth </a:t>
            </a:r>
            <a:r>
              <a:rPr lang="it-IT" altLang="it-IT" sz="2400" dirty="0" err="1"/>
              <a:t>workers</a:t>
            </a:r>
            <a:r>
              <a:rPr lang="it-IT" altLang="it-IT" sz="2400" dirty="0"/>
              <a:t> supporta seminari, corsi di formazione, eventi di messa in rete, job </a:t>
            </a:r>
            <a:r>
              <a:rPr lang="it-IT" altLang="it-IT" sz="2400" dirty="0" err="1"/>
              <a:t>shadowing</a:t>
            </a:r>
            <a:r>
              <a:rPr lang="it-IT" altLang="it-IT" sz="2400" dirty="0"/>
              <a:t>, visite di studio per gli operatori con i giovani.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Attività: </a:t>
            </a:r>
            <a:r>
              <a:rPr lang="it-IT" altLang="it-IT" sz="2400" dirty="0" err="1"/>
              <a:t>Min</a:t>
            </a:r>
            <a:r>
              <a:rPr lang="it-IT" altLang="it-IT" sz="2400" dirty="0"/>
              <a:t> 2 giorni a </a:t>
            </a:r>
            <a:r>
              <a:rPr lang="it-IT" altLang="it-IT" sz="2400" dirty="0" err="1"/>
              <a:t>Max</a:t>
            </a:r>
            <a:r>
              <a:rPr lang="it-IT" altLang="it-IT" sz="2400" dirty="0"/>
              <a:t> 2 mesi;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Non c’è limite di età per i partecipanti;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Ø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 err="1"/>
              <a:t>Max</a:t>
            </a:r>
            <a:r>
              <a:rPr lang="it-IT" altLang="it-IT" sz="2400" dirty="0"/>
              <a:t> 50 partecipanti per attività (inclusi i formatori facilitatori).</a:t>
            </a:r>
          </a:p>
        </p:txBody>
      </p:sp>
    </p:spTree>
    <p:extLst>
      <p:ext uri="{BB962C8B-B14F-4D97-AF65-F5344CB8AC3E}">
        <p14:creationId xmlns:p14="http://schemas.microsoft.com/office/powerpoint/2010/main" val="19099315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Gioventù</a:t>
            </a:r>
          </a:p>
        </p:txBody>
      </p:sp>
      <p:pic>
        <p:nvPicPr>
          <p:cNvPr id="77827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213" y="1211264"/>
            <a:ext cx="6502400" cy="560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1383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00375" y="404813"/>
            <a:ext cx="6046788" cy="1079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900" b="1">
                <a:solidFill>
                  <a:srgbClr val="336666"/>
                </a:solidFill>
              </a:rPr>
              <a:t>Erasmus Plus – Gioventù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44689" y="1319214"/>
            <a:ext cx="10044111" cy="4752975"/>
          </a:xfrm>
        </p:spPr>
        <p:txBody>
          <a:bodyPr>
            <a:normAutofit fontScale="92500" lnSpcReduction="10000"/>
          </a:bodyPr>
          <a:lstStyle/>
          <a:p>
            <a:pPr marL="533400" indent="-530225">
              <a:spcBef>
                <a:spcPts val="525"/>
              </a:spcBef>
              <a:buClrTx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Principali attività: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Rafforzare la cooperazione cross-settoriale tra le organizzazioni per lo scambio di buone prassi;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Implementare pratiche innovative nel settore della gioventù, della formazione e dell’educazione non formale;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Validazione delle competenze acquisite tramite l’apprendimento non formale ed informale (utilizzando ad es. </a:t>
            </a:r>
            <a:r>
              <a:rPr lang="it-IT" altLang="it-IT" sz="2400" dirty="0" err="1"/>
              <a:t>Europass</a:t>
            </a:r>
            <a:r>
              <a:rPr lang="it-IT" altLang="it-IT" sz="2400" dirty="0"/>
              <a:t> e </a:t>
            </a:r>
            <a:r>
              <a:rPr lang="it-IT" altLang="it-IT" sz="2400" dirty="0" err="1"/>
              <a:t>Youthpass</a:t>
            </a:r>
            <a:r>
              <a:rPr lang="it-IT" altLang="it-IT" sz="2400" dirty="0"/>
              <a:t>);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Cooperazione a livello regionale per promuovere lo sviluppo dei sistemi di educazione, formazione e gioventù ed integrarli con azioni di sviluppo locali e regionali;</a:t>
            </a:r>
          </a:p>
          <a:p>
            <a:pPr marL="533400" indent="-530225">
              <a:spcBef>
                <a:spcPts val="525"/>
              </a:spcBef>
              <a:buClrTx/>
              <a:buFont typeface="Wingdings" panose="05000000000000000000" pitchFamily="2" charset="2"/>
              <a:buChar char="ü"/>
              <a:tabLst>
                <a:tab pos="533400" algn="l"/>
                <a:tab pos="638175" algn="l"/>
                <a:tab pos="1087438" algn="l"/>
                <a:tab pos="1536700" algn="l"/>
                <a:tab pos="1985963" algn="l"/>
                <a:tab pos="2435225" algn="l"/>
                <a:tab pos="2884488" algn="l"/>
                <a:tab pos="3333750" algn="l"/>
                <a:tab pos="3783013" algn="l"/>
                <a:tab pos="4232275" algn="l"/>
                <a:tab pos="4681538" algn="l"/>
                <a:tab pos="5130800" algn="l"/>
                <a:tab pos="5580063" algn="l"/>
                <a:tab pos="6029325" algn="l"/>
                <a:tab pos="6478588" algn="l"/>
                <a:tab pos="6927850" algn="l"/>
                <a:tab pos="7377113" algn="l"/>
                <a:tab pos="7826375" algn="l"/>
                <a:tab pos="8275638" algn="l"/>
                <a:tab pos="8724900" algn="l"/>
                <a:tab pos="9174163" algn="l"/>
              </a:tabLst>
            </a:pPr>
            <a:r>
              <a:rPr lang="it-IT" altLang="it-IT" sz="2400" dirty="0"/>
              <a:t>-Rafforzamento delle iniziative transnazionali per stimolare la propensione all’imprenditorialità e incoraggiare la cittadinanza attiva e la creazione di imprese sociali</a:t>
            </a:r>
          </a:p>
        </p:txBody>
      </p:sp>
    </p:spTree>
    <p:extLst>
      <p:ext uri="{BB962C8B-B14F-4D97-AF65-F5344CB8AC3E}">
        <p14:creationId xmlns:p14="http://schemas.microsoft.com/office/powerpoint/2010/main" val="25675809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Europa per i cittadini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594100" y="2857500"/>
            <a:ext cx="759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Il Programma "Europa per i Cittadini ha come obiettivo principale di avvicinare i cittadini europei all’Unione Europea, in particolare colmando la distanza dalle istituzioni europee</a:t>
            </a:r>
          </a:p>
        </p:txBody>
      </p:sp>
    </p:spTree>
    <p:extLst>
      <p:ext uri="{BB962C8B-B14F-4D97-AF65-F5344CB8AC3E}">
        <p14:creationId xmlns:p14="http://schemas.microsoft.com/office/powerpoint/2010/main" val="22787670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generali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730500" y="1905000"/>
            <a:ext cx="80899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contribuire alla comprensione, da parte dei cittadini, della storia dell’Unione Europea e della diversità culturale che la caratterizza;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promuovere la cittadinanza europea e migliorare le condizioni per la partecipazione civica democratica a livello di Unione Europea.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7786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specifici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92924" y="1905000"/>
            <a:ext cx="902757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sz="2400" dirty="0"/>
              <a:t>sensibilizzare alla memoria, alla storia e ai valori comuni dell'Unione Europea, nonché alle sue finalità, quali la promozione della pace, dei valori condivisi e del benessere dei suoi cittadini, stimolando il dibattito, la riflessione e lo sviluppo di reti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sz="2400" dirty="0"/>
              <a:t>incoraggiare la partecipazione democratica e civica dei cittadini a livello di Unione, permettendo ai cittadini di comprendere meglio il processo di elaborazione politica dell'Unione e creando condizioni adeguate per favorire l'impegno sociale, il dialogo interculturale e il volontariato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34868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Priorità 2015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92924" y="1277255"/>
            <a:ext cx="8940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70C0"/>
                </a:solidFill>
              </a:rPr>
              <a:t>Strand</a:t>
            </a:r>
            <a:r>
              <a:rPr lang="it-IT" sz="2400" b="1" dirty="0">
                <a:solidFill>
                  <a:srgbClr val="0070C0"/>
                </a:solidFill>
              </a:rPr>
              <a:t> 1 – Memoria Europea</a:t>
            </a:r>
          </a:p>
          <a:p>
            <a:endParaRPr lang="it-IT" sz="2400" dirty="0"/>
          </a:p>
          <a:p>
            <a:r>
              <a:rPr lang="it-IT" sz="2400" dirty="0"/>
              <a:t>Nell’ambito del settantesimo anniversario della fine della Seconda Guerra Mondiale, saranno considerati eleggibili progetti riguardanti anche: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La Seconda Guerra Mondiale e la connessa affermazione di fenomeni di intolleranza che hanno portato al compimento di crimini contro l’umanità;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Le conseguenze della Seconda Guerra Mondiale per l’architettura post-guerra dell’Europa: le sue divisioni e la Guerra Fredda, da un lato, e l’inizio del processo di integrazione europea, a partire dalla Dichiarazione di </a:t>
            </a:r>
            <a:r>
              <a:rPr lang="it-IT" sz="2400" dirty="0" err="1"/>
              <a:t>Schuman</a:t>
            </a:r>
            <a:r>
              <a:rPr lang="it-IT" sz="2400" dirty="0"/>
              <a:t> del 1950, dall’altro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09562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349500" y="177800"/>
            <a:ext cx="94742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70C0"/>
                </a:solidFill>
              </a:rPr>
              <a:t>Strand</a:t>
            </a:r>
            <a:r>
              <a:rPr lang="it-IT" sz="2400" b="1" dirty="0">
                <a:solidFill>
                  <a:srgbClr val="0070C0"/>
                </a:solidFill>
              </a:rPr>
              <a:t> 2 – Impegno democratico e partecipazione civica</a:t>
            </a:r>
          </a:p>
          <a:p>
            <a:endParaRPr lang="it-IT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Il Dibattito sul futuro dell’Europa: nell’attuale dibattuto sull’Unione Europea in temi di crisi economica e a seguito delle elezioni parlamentari tenutesi a maggio 2014, emerge chiaramente il bisogno di approfondire la discussione sul futuro dell’Europa e, in particolare, su quale tipo di Europa i cittadini vogliono, anche nell’ottica di stimolare nuove forme di partecipazione civica e di rafforzare quelle già esistenti. Tale dibattito dovrebbe prendere le mosse dagli avvenimenti accaduti nella storia europea e, soprattutto, considerare i risultati concreti ottenuti dall’Unione Europea. Il dibattito non dovrebbe essere circoscritto ai cittadini che sono già in favore dell’Unione Europea, ma dialogare anche con i cittadini che finora non hanno supportato l’idea dell’Unione o che la rifiutano o che pongono in discussione i suoi traguardi raggiunti.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17712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984500" y="1447800"/>
            <a:ext cx="70993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Il Programma si articola in due </a:t>
            </a:r>
            <a:r>
              <a:rPr lang="it-IT" sz="2400" dirty="0" err="1"/>
              <a:t>Strand</a:t>
            </a:r>
            <a:r>
              <a:rPr lang="it-IT" sz="2400" dirty="0"/>
              <a:t>: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sz="2400" dirty="0"/>
              <a:t>Memoria Europea Attiva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sz="2400" dirty="0"/>
              <a:t>Impegno democratico e partecipazione civica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endParaRPr lang="it-IT" sz="2400" dirty="0"/>
          </a:p>
          <a:p>
            <a:r>
              <a:rPr lang="it-IT" sz="2400" dirty="0"/>
              <a:t>Più uno </a:t>
            </a:r>
            <a:r>
              <a:rPr lang="it-IT" sz="2400" dirty="0" err="1"/>
              <a:t>Strand</a:t>
            </a:r>
            <a:r>
              <a:rPr lang="it-IT" sz="2400" dirty="0"/>
              <a:t> trasversale: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Azione orizzontale di valorizzazione, per la valorizzazione dei risultati dei progetti selezionati allo scopo di aumentare l’efficacia e l’impatto del programma stesso</a:t>
            </a:r>
          </a:p>
        </p:txBody>
      </p:sp>
    </p:spTree>
    <p:extLst>
      <p:ext uri="{BB962C8B-B14F-4D97-AF65-F5344CB8AC3E}">
        <p14:creationId xmlns:p14="http://schemas.microsoft.com/office/powerpoint/2010/main" val="2221833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72890"/>
          </a:xfrm>
        </p:spPr>
        <p:txBody>
          <a:bodyPr/>
          <a:lstStyle/>
          <a:p>
            <a:r>
              <a:rPr lang="it-IT" dirty="0" err="1"/>
              <a:t>Strand</a:t>
            </a:r>
            <a:r>
              <a:rPr lang="it-IT" dirty="0"/>
              <a:t> 1 – Memoria attiva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40000" y="1816100"/>
            <a:ext cx="93345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Finanzia attività di riflessione sulla diversità culturale europea e sui valori comuni europei. Possono essere sostenute iniziative di riflessione sulle origini dei regimi totalitari nella storia europea moderna (soprattutto, ma non solo, il nazismo, il fascismo, lo stalinismo e i regimi totalitari comunisti) e di commemorazione delle vittime, nonché attività incentrate su altri momenti salienti della recente storia europea. </a:t>
            </a:r>
          </a:p>
          <a:p>
            <a:r>
              <a:rPr lang="it-IT" sz="2400" dirty="0"/>
              <a:t>In particolare, si intende dare priorità ad azioni, soprattutto dirette alle giovani generazioni, che promuovono la tolleranza, la comprensione reciproca, il dialogo interculturale e la riconciliazione quali strumenti per superare il passato e costruire il futuro.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1713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67000" y="1498600"/>
            <a:ext cx="8483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Esistono due categorie di Finanziamenti europei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810000" y="3606800"/>
            <a:ext cx="2057400" cy="461665"/>
          </a:xfrm>
          <a:prstGeom prst="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Diretti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7302500" y="3791466"/>
            <a:ext cx="2057400" cy="461665"/>
          </a:xfrm>
          <a:prstGeom prst="rect">
            <a:avLst/>
          </a:prstGeom>
          <a:solidFill>
            <a:srgbClr val="FA2B26"/>
          </a:solidFill>
        </p:spPr>
        <p:txBody>
          <a:bodyPr wrap="square" rtlCol="0">
            <a:spAutoFit/>
          </a:bodyPr>
          <a:lstStyle/>
          <a:p>
            <a:r>
              <a:rPr lang="it-IT" sz="2400" dirty="0"/>
              <a:t>Indiretti</a:t>
            </a:r>
          </a:p>
        </p:txBody>
      </p:sp>
    </p:spTree>
    <p:extLst>
      <p:ext uri="{BB962C8B-B14F-4D97-AF65-F5344CB8AC3E}">
        <p14:creationId xmlns:p14="http://schemas.microsoft.com/office/powerpoint/2010/main" val="28138710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654300" y="406400"/>
            <a:ext cx="91821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Saranno supportate, in particolare, azioni che incoraggino la tolleranza, la comprensione reciproca, il dialogo interculturale, che siano in grado di raggiungere anche le nuove generazioni.</a:t>
            </a:r>
          </a:p>
          <a:p>
            <a:endParaRPr lang="it-IT" sz="2400" dirty="0"/>
          </a:p>
          <a:p>
            <a:r>
              <a:rPr lang="it-IT" sz="2400" dirty="0"/>
              <a:t>I progetti dovrebbero includere diverse tipologie di organizzazioni (ad es. municipalità, altre tipologie di autorità locali, ONG, istituti di ricerca, musei, associazioni di volontariato) e/o sviluppare diversi tipi di attività tra loro complementari (ad es. ricerca, processi di apprendimento informali, conferenze, dibattiti pubblici, mostre) e/o che coinvolgano cittadini provenienti da diversi gruppi target.</a:t>
            </a:r>
          </a:p>
          <a:p>
            <a:endParaRPr lang="it-IT" sz="2400" dirty="0"/>
          </a:p>
          <a:p>
            <a:r>
              <a:rPr lang="it-IT" sz="2400" dirty="0"/>
              <a:t>I progetti dovrebbero essere realizzati a livello internazionale (tramite la creazione di partenariati e reti multi-nazionali) e/o essere segnati da una chiara dimensione europea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21444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60700" y="685800"/>
            <a:ext cx="67437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Chi può partecipare?</a:t>
            </a:r>
          </a:p>
          <a:p>
            <a:r>
              <a:rPr lang="it-IT" sz="2400" dirty="0"/>
              <a:t>autorità pubbliche locali/regionali (ad es. municipalità, provincie, regioni) o enti non a scopo di lucro, quali associazioni di sopravvissuti, associazioni culturali, enti di istruzione e di ricerca.</a:t>
            </a:r>
          </a:p>
          <a:p>
            <a:endParaRPr lang="it-IT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Quanti partner?</a:t>
            </a:r>
          </a:p>
          <a:p>
            <a:r>
              <a:rPr lang="it-IT" sz="2400" dirty="0"/>
              <a:t>un progetto deve includere almeno 1 nazione; tuttavia, sarà data preferenza a progetti transnazionali che coinvolgono più nazioni</a:t>
            </a:r>
          </a:p>
          <a:p>
            <a:endParaRPr lang="it-IT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Finanziamento: </a:t>
            </a:r>
            <a:r>
              <a:rPr lang="it-IT" sz="2400" dirty="0" err="1"/>
              <a:t>Max</a:t>
            </a:r>
            <a:r>
              <a:rPr lang="it-IT" sz="2400" dirty="0"/>
              <a:t> 100.000 euro</a:t>
            </a:r>
          </a:p>
          <a:p>
            <a:endParaRPr lang="it-IT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Durata: </a:t>
            </a:r>
            <a:r>
              <a:rPr lang="it-IT" sz="2400" dirty="0" err="1"/>
              <a:t>Max</a:t>
            </a:r>
            <a:r>
              <a:rPr lang="it-IT" sz="2400" dirty="0"/>
              <a:t> 18 mesi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72559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77690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Strand</a:t>
            </a:r>
            <a:r>
              <a:rPr lang="it-IT" dirty="0"/>
              <a:t> 2 – Impegno democratico e partecipazione civica</a:t>
            </a:r>
            <a:br>
              <a:rPr lang="it-IT" dirty="0"/>
            </a:b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92923" y="2006600"/>
            <a:ext cx="89116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Progetti della società civile</a:t>
            </a:r>
          </a:p>
          <a:p>
            <a:endParaRPr lang="it-IT" sz="2400" dirty="0"/>
          </a:p>
          <a:p>
            <a:r>
              <a:rPr lang="it-IT" sz="2400" dirty="0"/>
              <a:t>La sottomisura Progetti della Società Civile supporta progetti promossi da reti di partenariato internazionali, che coinvolgano direttamente i cittadini. I progetti dovrebbero consentire a cittadini di diversi contesti di confrontarsi e agire insieme su temi legati all’Unione Europea e alle sue politiche, con lo scopo di dar loro l’opportunità di partecipare concretamente al processo di integrazione europea. Possibilmente, i progetti dovrebbero prendere in considerazione le priorità annuali definite nel work </a:t>
            </a:r>
            <a:r>
              <a:rPr lang="it-IT" sz="2400" dirty="0" err="1"/>
              <a:t>programme</a:t>
            </a:r>
            <a:r>
              <a:rPr lang="it-IT" sz="2400" dirty="0"/>
              <a:t> 2017.</a:t>
            </a:r>
          </a:p>
        </p:txBody>
      </p:sp>
    </p:spTree>
    <p:extLst>
      <p:ext uri="{BB962C8B-B14F-4D97-AF65-F5344CB8AC3E}">
        <p14:creationId xmlns:p14="http://schemas.microsoft.com/office/powerpoint/2010/main" val="5211808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213100" y="1701800"/>
            <a:ext cx="7315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Per essere eleggibile, un progetto deve includere almeno due delle seguenti tre tipologie di attività: promozione dell’impegno sociale, della solidarietà, del dialogo interculturale;  raccolta di opinioni; volontariato.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27656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27300" y="1219200"/>
            <a:ext cx="8915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Chi può partecipare?</a:t>
            </a:r>
          </a:p>
          <a:p>
            <a:r>
              <a:rPr lang="it-IT" sz="2400" dirty="0"/>
              <a:t>enti non a scopo di lucro, come ad esempio organizzazioni della società civile, associazioni culturali, enti di ricerca, enti di istruzione; le autorità locali/regionali possono essere partner.</a:t>
            </a:r>
          </a:p>
          <a:p>
            <a:endParaRPr lang="it-IT" sz="2400" dirty="0"/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Quanti partner?</a:t>
            </a:r>
          </a:p>
          <a:p>
            <a:r>
              <a:rPr lang="it-IT" sz="2400" dirty="0"/>
              <a:t>almeno 3 SM</a:t>
            </a:r>
          </a:p>
          <a:p>
            <a:endParaRPr lang="it-IT" sz="2400" dirty="0"/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Finanziamento: </a:t>
            </a:r>
            <a:r>
              <a:rPr lang="it-IT" sz="2400" dirty="0" err="1"/>
              <a:t>Max</a:t>
            </a:r>
            <a:r>
              <a:rPr lang="it-IT" sz="2400" dirty="0"/>
              <a:t> 150.000 euro</a:t>
            </a:r>
          </a:p>
          <a:p>
            <a:endParaRPr lang="it-IT" sz="2400" dirty="0"/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Durata: </a:t>
            </a:r>
            <a:r>
              <a:rPr lang="it-IT" sz="2400" dirty="0" err="1"/>
              <a:t>Max</a:t>
            </a:r>
            <a:r>
              <a:rPr lang="it-IT" sz="2400" dirty="0"/>
              <a:t> 18 mesi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91504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58590"/>
          </a:xfrm>
        </p:spPr>
        <p:txBody>
          <a:bodyPr/>
          <a:lstStyle/>
          <a:p>
            <a:r>
              <a:rPr lang="it-IT" dirty="0"/>
              <a:t>Budget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035300" y="1485900"/>
            <a:ext cx="62865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185.468.000 € di cui: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20% per lo </a:t>
            </a:r>
            <a:r>
              <a:rPr lang="it-IT" sz="2400" dirty="0" err="1"/>
              <a:t>Strand</a:t>
            </a:r>
            <a:r>
              <a:rPr lang="it-IT" sz="2400" dirty="0"/>
              <a:t> 1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60% per lo </a:t>
            </a:r>
            <a:r>
              <a:rPr lang="it-IT" sz="2400" dirty="0" err="1"/>
              <a:t>Strand</a:t>
            </a:r>
            <a:r>
              <a:rPr lang="it-IT" sz="2400" dirty="0"/>
              <a:t> 2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10% per l’Azione orizzontale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2412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58590"/>
          </a:xfrm>
        </p:spPr>
        <p:txBody>
          <a:bodyPr/>
          <a:lstStyle/>
          <a:p>
            <a:r>
              <a:rPr lang="it-IT" dirty="0"/>
              <a:t>Priorità 2018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035300" y="1485900"/>
            <a:ext cx="8559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Per l’anno prossimo queste saranno le priorità su cui lavorare:</a:t>
            </a:r>
          </a:p>
          <a:p>
            <a:pPr marL="342900" indent="-342900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1918 Fine della prima guerra mondiale, nascita degli stati-nazione e fallimento del progetto di cooperazione e coesistenza pacifica in Europa</a:t>
            </a:r>
          </a:p>
          <a:p>
            <a:pPr marL="342900" indent="-342900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1938/1939 Inizio della seconda guerra mondiale</a:t>
            </a:r>
          </a:p>
          <a:p>
            <a:pPr marL="342900" indent="-342900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1948 Inizio della guerra fredda</a:t>
            </a:r>
          </a:p>
          <a:p>
            <a:pPr marL="342900" indent="-342900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1948 Il Congresso dell'Aia e l'integrazione dell'Europa</a:t>
            </a:r>
          </a:p>
          <a:p>
            <a:pPr marL="342900" indent="-342900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1968 I movimenti di protesta e per i diritti civili, l'invasione della Cecoslovacchia, le proteste studentesche e la campagna antisemita in Polonia</a:t>
            </a:r>
          </a:p>
        </p:txBody>
      </p:sp>
    </p:spTree>
    <p:extLst>
      <p:ext uri="{BB962C8B-B14F-4D97-AF65-F5344CB8AC3E}">
        <p14:creationId xmlns:p14="http://schemas.microsoft.com/office/powerpoint/2010/main" val="39664727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58590"/>
          </a:xfrm>
        </p:spPr>
        <p:txBody>
          <a:bodyPr/>
          <a:lstStyle/>
          <a:p>
            <a:r>
              <a:rPr lang="it-IT" dirty="0"/>
              <a:t>Possibili scadenze 2018 *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035300" y="1485900"/>
            <a:ext cx="855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Sulla base degli anni precedenti, queste potrebbero essere le scadenze del 2018: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Memoria europea 1 marzo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Impegno democratico e partecipazione civica 1 marzo e 1 settembre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it-IT" sz="2400" dirty="0"/>
              <a:t>Progetti della società civile 1 marzo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9250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34790"/>
          </a:xfrm>
        </p:spPr>
        <p:txBody>
          <a:bodyPr/>
          <a:lstStyle/>
          <a:p>
            <a:r>
              <a:rPr lang="it-IT" dirty="0"/>
              <a:t>Diritti, uguaglianza e cittadinanza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92925" y="1981200"/>
            <a:ext cx="891168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Obiettivi</a:t>
            </a:r>
            <a:r>
              <a:rPr lang="en-US" sz="2400" b="1" dirty="0">
                <a:solidFill>
                  <a:srgbClr val="C00000"/>
                </a:solidFill>
              </a:rPr>
              <a:t> del </a:t>
            </a:r>
            <a:r>
              <a:rPr lang="en-US" sz="2400" b="1" dirty="0" err="1">
                <a:solidFill>
                  <a:srgbClr val="C00000"/>
                </a:solidFill>
              </a:rPr>
              <a:t>programma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dirty="0"/>
          </a:p>
          <a:p>
            <a:r>
              <a:rPr lang="en-US" sz="2400" dirty="0"/>
              <a:t>Il </a:t>
            </a:r>
            <a:r>
              <a:rPr lang="en-US" sz="2400" dirty="0" err="1"/>
              <a:t>programma</a:t>
            </a:r>
            <a:r>
              <a:rPr lang="en-US" sz="2400" dirty="0"/>
              <a:t> “</a:t>
            </a:r>
            <a:r>
              <a:rPr lang="en-US" sz="2400" dirty="0" err="1"/>
              <a:t>Diritti</a:t>
            </a:r>
            <a:r>
              <a:rPr lang="en-US" sz="2400" dirty="0"/>
              <a:t>, </a:t>
            </a:r>
            <a:r>
              <a:rPr lang="en-US" sz="2400" dirty="0" err="1"/>
              <a:t>uguaglianza</a:t>
            </a:r>
            <a:r>
              <a:rPr lang="en-US" sz="2400" dirty="0"/>
              <a:t> e </a:t>
            </a:r>
            <a:r>
              <a:rPr lang="en-US" sz="2400" dirty="0" err="1"/>
              <a:t>cittadinanza</a:t>
            </a:r>
            <a:r>
              <a:rPr lang="en-US" sz="2400" dirty="0"/>
              <a:t>” </a:t>
            </a:r>
            <a:r>
              <a:rPr lang="en-US" sz="2400" dirty="0" err="1"/>
              <a:t>vuole</a:t>
            </a:r>
            <a:r>
              <a:rPr lang="en-US" sz="2400" dirty="0"/>
              <a:t> </a:t>
            </a:r>
            <a:r>
              <a:rPr lang="en-US" sz="2400" dirty="0" err="1"/>
              <a:t>contribuire</a:t>
            </a:r>
            <a:r>
              <a:rPr lang="en-US" sz="2400" dirty="0"/>
              <a:t> allo sviluppo di </a:t>
            </a:r>
            <a:r>
              <a:rPr lang="en-US" sz="2400" dirty="0" err="1"/>
              <a:t>un’area</a:t>
            </a:r>
            <a:r>
              <a:rPr lang="en-US" sz="2400" dirty="0"/>
              <a:t> </a:t>
            </a:r>
            <a:r>
              <a:rPr lang="en-US" sz="2400" dirty="0" err="1"/>
              <a:t>all’interno</a:t>
            </a:r>
            <a:r>
              <a:rPr lang="en-US" sz="2400" dirty="0"/>
              <a:t> della quale </a:t>
            </a:r>
            <a:r>
              <a:rPr lang="en-US" sz="2400" dirty="0" err="1"/>
              <a:t>l’uguaglianza</a:t>
            </a:r>
            <a:r>
              <a:rPr lang="en-US" sz="2400" dirty="0"/>
              <a:t> e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diritti</a:t>
            </a:r>
            <a:r>
              <a:rPr lang="en-US" sz="2400" dirty="0"/>
              <a:t> delle </a:t>
            </a:r>
            <a:r>
              <a:rPr lang="en-US" sz="2400" dirty="0" err="1"/>
              <a:t>persone</a:t>
            </a:r>
            <a:r>
              <a:rPr lang="en-US" sz="2400" dirty="0"/>
              <a:t>, </a:t>
            </a:r>
            <a:r>
              <a:rPr lang="en-US" sz="2400" dirty="0" err="1"/>
              <a:t>così</a:t>
            </a:r>
            <a:r>
              <a:rPr lang="en-US" sz="2400" dirty="0"/>
              <a:t> come enunciate </a:t>
            </a:r>
            <a:r>
              <a:rPr lang="en-US" sz="2400" dirty="0" err="1"/>
              <a:t>nel</a:t>
            </a:r>
            <a:r>
              <a:rPr lang="en-US" sz="2400" dirty="0"/>
              <a:t> </a:t>
            </a:r>
            <a:r>
              <a:rPr lang="en-US" sz="2400" dirty="0" err="1"/>
              <a:t>Trattato</a:t>
            </a:r>
            <a:r>
              <a:rPr lang="en-US" sz="2400" dirty="0"/>
              <a:t>, </a:t>
            </a:r>
            <a:r>
              <a:rPr lang="en-US" sz="2400" dirty="0" err="1"/>
              <a:t>nella</a:t>
            </a:r>
            <a:r>
              <a:rPr lang="en-US" sz="2400" dirty="0"/>
              <a:t> Carta dei </a:t>
            </a:r>
            <a:r>
              <a:rPr lang="en-US" sz="2400" dirty="0" err="1"/>
              <a:t>diritti</a:t>
            </a:r>
            <a:r>
              <a:rPr lang="en-US" sz="2400" dirty="0"/>
              <a:t> </a:t>
            </a:r>
            <a:r>
              <a:rPr lang="en-US" sz="2400" dirty="0" err="1"/>
              <a:t>fondamentali</a:t>
            </a:r>
            <a:r>
              <a:rPr lang="en-US" sz="2400" dirty="0"/>
              <a:t> </a:t>
            </a:r>
            <a:r>
              <a:rPr lang="en-US" sz="2400" dirty="0" err="1"/>
              <a:t>dell’Ue</a:t>
            </a:r>
            <a:r>
              <a:rPr lang="en-US" sz="2400" dirty="0"/>
              <a:t> e </a:t>
            </a:r>
            <a:r>
              <a:rPr lang="en-US" sz="2400" dirty="0" err="1"/>
              <a:t>nella</a:t>
            </a:r>
            <a:r>
              <a:rPr lang="en-US" sz="2400" dirty="0"/>
              <a:t> </a:t>
            </a:r>
            <a:r>
              <a:rPr lang="en-US" sz="2400" dirty="0" err="1"/>
              <a:t>Convenzione</a:t>
            </a:r>
            <a:r>
              <a:rPr lang="en-US" sz="2400" dirty="0"/>
              <a:t> Internazionale per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diritti</a:t>
            </a:r>
            <a:r>
              <a:rPr lang="en-US" sz="2400" dirty="0"/>
              <a:t> </a:t>
            </a:r>
            <a:r>
              <a:rPr lang="en-US" sz="2400" dirty="0" err="1"/>
              <a:t>dell’uomo</a:t>
            </a:r>
            <a:r>
              <a:rPr lang="en-US" sz="2400" dirty="0"/>
              <a:t>, </a:t>
            </a:r>
            <a:r>
              <a:rPr lang="en-US" sz="2400" dirty="0" err="1"/>
              <a:t>vengono</a:t>
            </a:r>
            <a:r>
              <a:rPr lang="en-US" sz="2400" dirty="0"/>
              <a:t> </a:t>
            </a:r>
            <a:r>
              <a:rPr lang="en-US" sz="2400" dirty="0" err="1"/>
              <a:t>promossi</a:t>
            </a:r>
            <a:r>
              <a:rPr lang="en-US" sz="2400" dirty="0"/>
              <a:t> e </a:t>
            </a:r>
            <a:r>
              <a:rPr lang="en-US" sz="2400" dirty="0" err="1"/>
              <a:t>tutelati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8256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60700" y="1473200"/>
            <a:ext cx="7264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 9 </a:t>
            </a:r>
            <a:r>
              <a:rPr lang="en-US" sz="2000" dirty="0" err="1"/>
              <a:t>obiettivi</a:t>
            </a:r>
            <a:r>
              <a:rPr lang="en-US" sz="2000" dirty="0"/>
              <a:t> </a:t>
            </a:r>
            <a:r>
              <a:rPr lang="en-US" sz="2000" dirty="0" err="1"/>
              <a:t>specifici</a:t>
            </a:r>
            <a:r>
              <a:rPr lang="en-US" sz="2000" dirty="0"/>
              <a:t> </a:t>
            </a:r>
            <a:r>
              <a:rPr lang="en-US" sz="2000" dirty="0" err="1"/>
              <a:t>sono</a:t>
            </a:r>
            <a:r>
              <a:rPr lang="en-US" sz="2000" dirty="0"/>
              <a:t>: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della non </a:t>
            </a:r>
            <a:r>
              <a:rPr lang="en-US" sz="2000" dirty="0" err="1"/>
              <a:t>discriminazione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 err="1"/>
              <a:t>Lotta</a:t>
            </a:r>
            <a:r>
              <a:rPr lang="en-US" sz="2000" dirty="0"/>
              <a:t> a </a:t>
            </a:r>
            <a:r>
              <a:rPr lang="en-US" sz="2000" dirty="0" err="1"/>
              <a:t>razzissmo</a:t>
            </a:r>
            <a:r>
              <a:rPr lang="en-US" sz="2000" dirty="0"/>
              <a:t>, xenophobia, </a:t>
            </a:r>
            <a:r>
              <a:rPr lang="en-US" sz="2000" dirty="0" err="1"/>
              <a:t>omofobia</a:t>
            </a:r>
            <a:r>
              <a:rPr lang="en-US" sz="2000" dirty="0"/>
              <a:t> e alter </a:t>
            </a:r>
            <a:r>
              <a:rPr lang="en-US" sz="2000" dirty="0" err="1"/>
              <a:t>forme</a:t>
            </a:r>
            <a:r>
              <a:rPr lang="en-US" sz="2000" dirty="0"/>
              <a:t> di </a:t>
            </a:r>
            <a:r>
              <a:rPr lang="en-US" sz="2000" dirty="0" err="1"/>
              <a:t>discriminazione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dei </a:t>
            </a:r>
            <a:r>
              <a:rPr lang="en-US" sz="2000" dirty="0" err="1"/>
              <a:t>diritti</a:t>
            </a:r>
            <a:r>
              <a:rPr lang="en-US" sz="2000" dirty="0"/>
              <a:t> delle </a:t>
            </a:r>
            <a:r>
              <a:rPr lang="en-US" sz="2000" dirty="0" err="1"/>
              <a:t>persone</a:t>
            </a:r>
            <a:r>
              <a:rPr lang="en-US" sz="2000" dirty="0"/>
              <a:t> con </a:t>
            </a:r>
            <a:r>
              <a:rPr lang="en-US" sz="2000" dirty="0" err="1"/>
              <a:t>disabilità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</a:t>
            </a:r>
            <a:r>
              <a:rPr lang="en-US" sz="2000" dirty="0" err="1"/>
              <a:t>dell’uguaglianza</a:t>
            </a:r>
            <a:r>
              <a:rPr lang="en-US" sz="2000" dirty="0"/>
              <a:t> </a:t>
            </a:r>
            <a:r>
              <a:rPr lang="en-US" sz="2000" dirty="0" err="1"/>
              <a:t>tra</a:t>
            </a:r>
            <a:r>
              <a:rPr lang="en-US" sz="2000" dirty="0"/>
              <a:t> </a:t>
            </a:r>
            <a:r>
              <a:rPr lang="en-US" sz="2000" dirty="0" err="1"/>
              <a:t>donne</a:t>
            </a:r>
            <a:r>
              <a:rPr lang="en-US" sz="2000" dirty="0"/>
              <a:t> e </a:t>
            </a:r>
            <a:r>
              <a:rPr lang="en-US" sz="2000" dirty="0" err="1"/>
              <a:t>uomini</a:t>
            </a:r>
            <a:r>
              <a:rPr lang="en-US" sz="2000" dirty="0"/>
              <a:t> </a:t>
            </a:r>
            <a:r>
              <a:rPr lang="en-US" sz="2000" dirty="0" err="1"/>
              <a:t>nonchè</a:t>
            </a:r>
            <a:r>
              <a:rPr lang="en-US" sz="2000" dirty="0"/>
              <a:t> </a:t>
            </a:r>
            <a:r>
              <a:rPr lang="en-US" sz="2000" dirty="0" err="1"/>
              <a:t>l’Integrazione</a:t>
            </a:r>
            <a:r>
              <a:rPr lang="en-US" sz="2000" dirty="0"/>
              <a:t> di </a:t>
            </a:r>
            <a:r>
              <a:rPr lang="en-US" sz="2000" dirty="0" err="1"/>
              <a:t>genere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 err="1"/>
              <a:t>Prevenzione</a:t>
            </a:r>
            <a:r>
              <a:rPr lang="en-US" sz="2000" dirty="0"/>
              <a:t> della </a:t>
            </a:r>
            <a:r>
              <a:rPr lang="en-US" sz="2000" dirty="0" err="1"/>
              <a:t>violenza</a:t>
            </a:r>
            <a:r>
              <a:rPr lang="en-US" sz="2000" dirty="0"/>
              <a:t> </a:t>
            </a:r>
            <a:r>
              <a:rPr lang="en-US" sz="2000" dirty="0" err="1"/>
              <a:t>nei</a:t>
            </a:r>
            <a:r>
              <a:rPr lang="en-US" sz="2000" dirty="0"/>
              <a:t> </a:t>
            </a:r>
            <a:r>
              <a:rPr lang="en-US" sz="2000" dirty="0" err="1"/>
              <a:t>confronti</a:t>
            </a:r>
            <a:r>
              <a:rPr lang="en-US" sz="2000" dirty="0"/>
              <a:t> di bambini, giovani, </a:t>
            </a:r>
            <a:r>
              <a:rPr lang="en-US" sz="2000" dirty="0" err="1"/>
              <a:t>donne</a:t>
            </a:r>
            <a:r>
              <a:rPr lang="en-US" sz="2000" dirty="0"/>
              <a:t> e </a:t>
            </a:r>
            <a:r>
              <a:rPr lang="en-US" sz="2000" dirty="0" err="1"/>
              <a:t>altri</a:t>
            </a:r>
            <a:r>
              <a:rPr lang="en-US" sz="2000" dirty="0"/>
              <a:t> </a:t>
            </a:r>
            <a:r>
              <a:rPr lang="en-US" sz="2000" dirty="0" err="1"/>
              <a:t>gruppi</a:t>
            </a:r>
            <a:r>
              <a:rPr lang="en-US" sz="2000" dirty="0"/>
              <a:t> a </a:t>
            </a:r>
            <a:r>
              <a:rPr lang="en-US" sz="2000" dirty="0" err="1"/>
              <a:t>rischio</a:t>
            </a:r>
            <a:r>
              <a:rPr lang="en-US" sz="2000" dirty="0"/>
              <a:t> (Daphne)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dei </a:t>
            </a:r>
            <a:r>
              <a:rPr lang="en-US" sz="2000" dirty="0" err="1"/>
              <a:t>diritti</a:t>
            </a:r>
            <a:r>
              <a:rPr lang="en-US" sz="2000" dirty="0"/>
              <a:t> dei bambini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 err="1"/>
              <a:t>Assicurare</a:t>
            </a:r>
            <a:r>
              <a:rPr lang="en-US" sz="2000" dirty="0"/>
              <a:t> un alto </a:t>
            </a:r>
            <a:r>
              <a:rPr lang="en-US" sz="2000" dirty="0" err="1"/>
              <a:t>livello</a:t>
            </a:r>
            <a:r>
              <a:rPr lang="en-US" sz="2000" dirty="0"/>
              <a:t> di Protezione dei </a:t>
            </a:r>
            <a:r>
              <a:rPr lang="en-US" sz="2000" dirty="0" err="1"/>
              <a:t>dati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dei </a:t>
            </a:r>
            <a:r>
              <a:rPr lang="en-US" sz="2000" dirty="0" err="1"/>
              <a:t>diritti</a:t>
            </a:r>
            <a:r>
              <a:rPr lang="en-US" sz="2000" dirty="0"/>
              <a:t> </a:t>
            </a:r>
            <a:r>
              <a:rPr lang="en-US" sz="2000" dirty="0" err="1"/>
              <a:t>legati</a:t>
            </a:r>
            <a:r>
              <a:rPr lang="en-US" sz="2000" dirty="0"/>
              <a:t> </a:t>
            </a:r>
            <a:r>
              <a:rPr lang="en-US" sz="2000" dirty="0" err="1"/>
              <a:t>alla</a:t>
            </a:r>
            <a:r>
              <a:rPr lang="en-US" sz="2000" dirty="0"/>
              <a:t> </a:t>
            </a:r>
            <a:r>
              <a:rPr lang="en-US" sz="2000" dirty="0" err="1"/>
              <a:t>cittadinanza</a:t>
            </a:r>
            <a:r>
              <a:rPr lang="en-US" sz="2000" dirty="0"/>
              <a:t> </a:t>
            </a:r>
            <a:r>
              <a:rPr lang="en-US" sz="2000" dirty="0" err="1"/>
              <a:t>europea</a:t>
            </a:r>
            <a:endParaRPr lang="en-US" sz="2000" dirty="0"/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US" sz="2000" dirty="0"/>
              <a:t>Promozione e </a:t>
            </a:r>
            <a:r>
              <a:rPr lang="en-US" sz="2000" dirty="0" err="1"/>
              <a:t>tutela</a:t>
            </a:r>
            <a:r>
              <a:rPr lang="en-US" sz="2000" dirty="0"/>
              <a:t> dei </a:t>
            </a:r>
            <a:r>
              <a:rPr lang="en-US" sz="2000" dirty="0" err="1"/>
              <a:t>diritti</a:t>
            </a:r>
            <a:r>
              <a:rPr lang="en-US" sz="2000" dirty="0"/>
              <a:t> dei </a:t>
            </a:r>
            <a:r>
              <a:rPr lang="en-US" sz="2000" dirty="0" err="1"/>
              <a:t>consumatori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200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57600" y="927100"/>
            <a:ext cx="8153400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it-IT" altLang="it-IT" sz="2400" b="1" dirty="0">
                <a:solidFill>
                  <a:srgbClr val="3333FF"/>
                </a:solidFill>
              </a:rPr>
              <a:t>Finanziamenti a gestione indiretta</a:t>
            </a:r>
            <a:r>
              <a:rPr lang="it-IT" altLang="it-IT" sz="2400" dirty="0"/>
              <a:t>: vengono erogati dai governi degli SM o regionali per interventi strutturali volti a ridurre i divari tra le regioni europee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657600" y="3124200"/>
            <a:ext cx="6819900" cy="267765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it-IT" altLang="it-IT" sz="2400" b="1" dirty="0">
                <a:solidFill>
                  <a:srgbClr val="00B050"/>
                </a:solidFill>
              </a:rPr>
              <a:t>Finanziamenti a gestione diretta</a:t>
            </a:r>
            <a:r>
              <a:rPr lang="it-IT" altLang="it-IT" sz="2400" dirty="0"/>
              <a:t>: si tratta delle c.d. </a:t>
            </a:r>
            <a:r>
              <a:rPr lang="it-IT" altLang="it-IT" sz="2400" b="1" dirty="0">
                <a:solidFill>
                  <a:schemeClr val="accent2"/>
                </a:solidFill>
              </a:rPr>
              <a:t>call for </a:t>
            </a:r>
            <a:r>
              <a:rPr lang="it-IT" altLang="it-IT" sz="2400" b="1" dirty="0" err="1">
                <a:solidFill>
                  <a:schemeClr val="accent2"/>
                </a:solidFill>
              </a:rPr>
              <a:t>proposals</a:t>
            </a:r>
            <a:r>
              <a:rPr lang="it-IT" altLang="it-IT" sz="2400" dirty="0"/>
              <a:t>, ovvero i bandi di cofinanziamento gestiti dalla Commissione europea o da sue Agenzie, aperti a una molteplicità di soggetti individuati come beneficiari e relativi ad aspetti specifici delle politiche europee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80525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806700" y="927100"/>
            <a:ext cx="8001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Tipi di </a:t>
            </a:r>
            <a:r>
              <a:rPr lang="en-US" sz="2400" dirty="0" err="1"/>
              <a:t>azioni</a:t>
            </a:r>
            <a:r>
              <a:rPr lang="en-US" sz="2400" dirty="0"/>
              <a:t> </a:t>
            </a:r>
            <a:r>
              <a:rPr lang="en-US" sz="2400" dirty="0" err="1"/>
              <a:t>finanziabili</a:t>
            </a:r>
            <a:r>
              <a:rPr lang="en-US" sz="2400" dirty="0"/>
              <a:t>: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Attività di training (</a:t>
            </a:r>
            <a:r>
              <a:rPr lang="en-US" sz="2400" dirty="0" err="1"/>
              <a:t>scambi</a:t>
            </a:r>
            <a:r>
              <a:rPr lang="en-US" sz="2400" dirty="0"/>
              <a:t> di </a:t>
            </a:r>
            <a:r>
              <a:rPr lang="en-US" sz="2400" dirty="0" err="1"/>
              <a:t>personale</a:t>
            </a:r>
            <a:r>
              <a:rPr lang="en-US" sz="2400" dirty="0"/>
              <a:t>, workshops, sviluppo di moduli formative…)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Attività di </a:t>
            </a:r>
            <a:r>
              <a:rPr lang="en-US" sz="2400" dirty="0" err="1"/>
              <a:t>apprendimento</a:t>
            </a:r>
            <a:r>
              <a:rPr lang="en-US" sz="2400" dirty="0"/>
              <a:t> </a:t>
            </a:r>
            <a:r>
              <a:rPr lang="en-US" sz="2400" dirty="0" err="1"/>
              <a:t>reciproco</a:t>
            </a:r>
            <a:r>
              <a:rPr lang="en-US" sz="2400" dirty="0"/>
              <a:t>, di cooperazione, </a:t>
            </a:r>
            <a:r>
              <a:rPr lang="en-US" sz="2400" dirty="0" err="1"/>
              <a:t>scambio</a:t>
            </a:r>
            <a:r>
              <a:rPr lang="en-US" sz="2400" dirty="0"/>
              <a:t> di </a:t>
            </a:r>
            <a:r>
              <a:rPr lang="en-US" sz="2400" dirty="0" err="1"/>
              <a:t>buone</a:t>
            </a:r>
            <a:r>
              <a:rPr lang="en-US" sz="2400" dirty="0"/>
              <a:t> </a:t>
            </a:r>
            <a:r>
              <a:rPr lang="en-US" sz="2400" dirty="0" err="1"/>
              <a:t>pratiche</a:t>
            </a:r>
            <a:r>
              <a:rPr lang="en-US" sz="2400" dirty="0"/>
              <a:t>, </a:t>
            </a:r>
            <a:r>
              <a:rPr lang="en-US" sz="2400" dirty="0" err="1"/>
              <a:t>valutazioni</a:t>
            </a:r>
            <a:r>
              <a:rPr lang="en-US" sz="2400" dirty="0"/>
              <a:t> peer review, sviluppo di </a:t>
            </a:r>
            <a:r>
              <a:rPr lang="en-US" sz="2400" dirty="0" err="1"/>
              <a:t>strumenti</a:t>
            </a:r>
            <a:r>
              <a:rPr lang="en-US" sz="2400" dirty="0"/>
              <a:t> ICT…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Attività di </a:t>
            </a:r>
            <a:r>
              <a:rPr lang="en-US" sz="2400" dirty="0" err="1"/>
              <a:t>disseminazione</a:t>
            </a:r>
            <a:r>
              <a:rPr lang="en-US" sz="2400" dirty="0"/>
              <a:t>, </a:t>
            </a:r>
            <a:r>
              <a:rPr lang="en-US" sz="2400" dirty="0" err="1"/>
              <a:t>conferenze</a:t>
            </a:r>
            <a:r>
              <a:rPr lang="en-US" sz="2400" dirty="0"/>
              <a:t> e </a:t>
            </a:r>
            <a:r>
              <a:rPr lang="en-US" sz="2400" dirty="0" err="1"/>
              <a:t>promozione</a:t>
            </a:r>
            <a:endParaRPr lang="en-US" sz="2400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n-US" sz="2400" dirty="0" err="1"/>
              <a:t>Supporto</a:t>
            </a:r>
            <a:r>
              <a:rPr lang="en-US" sz="2400" dirty="0"/>
              <a:t> </a:t>
            </a:r>
            <a:r>
              <a:rPr lang="en-US" sz="2400" dirty="0" err="1"/>
              <a:t>ai</a:t>
            </a:r>
            <a:r>
              <a:rPr lang="en-US" sz="2400" dirty="0"/>
              <a:t> </a:t>
            </a:r>
            <a:r>
              <a:rPr lang="en-US" sz="2400" dirty="0" err="1"/>
              <a:t>principali</a:t>
            </a:r>
            <a:r>
              <a:rPr lang="en-US" sz="2400" dirty="0"/>
              <a:t> </a:t>
            </a:r>
            <a:r>
              <a:rPr lang="en-US" sz="2400" dirty="0" err="1"/>
              <a:t>attori</a:t>
            </a:r>
            <a:r>
              <a:rPr lang="en-US" sz="2400" dirty="0"/>
              <a:t>/beneficiary ONG </a:t>
            </a:r>
            <a:r>
              <a:rPr lang="en-US" sz="2400" dirty="0" err="1"/>
              <a:t>europee</a:t>
            </a:r>
            <a:r>
              <a:rPr lang="en-US" sz="2400" dirty="0"/>
              <a:t> e network, </a:t>
            </a:r>
            <a:r>
              <a:rPr lang="en-US" sz="2400" dirty="0" err="1"/>
              <a:t>autorità</a:t>
            </a:r>
            <a:r>
              <a:rPr lang="en-US" sz="2400" dirty="0"/>
              <a:t> </a:t>
            </a:r>
            <a:r>
              <a:rPr lang="en-US" sz="2400" dirty="0" err="1"/>
              <a:t>degli</a:t>
            </a:r>
            <a:r>
              <a:rPr lang="en-US" sz="2400" dirty="0"/>
              <a:t> SM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implementano</a:t>
            </a:r>
            <a:r>
              <a:rPr lang="en-US" sz="2400" dirty="0"/>
              <a:t> la </a:t>
            </a:r>
            <a:r>
              <a:rPr lang="en-US" sz="2400" dirty="0" err="1"/>
              <a:t>legislazione</a:t>
            </a:r>
            <a:r>
              <a:rPr lang="en-US" sz="2400" dirty="0"/>
              <a:t> UE </a:t>
            </a:r>
            <a:r>
              <a:rPr lang="en-US" sz="2400" dirty="0" err="1"/>
              <a:t>etc</a:t>
            </a:r>
            <a:r>
              <a:rPr lang="en-US" sz="2400" dirty="0"/>
              <a:t>)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Attività di </a:t>
            </a:r>
            <a:r>
              <a:rPr lang="en-US" sz="2400" dirty="0" err="1"/>
              <a:t>analisi</a:t>
            </a:r>
            <a:r>
              <a:rPr lang="en-US" sz="2400" dirty="0"/>
              <a:t> (</a:t>
            </a:r>
            <a:r>
              <a:rPr lang="en-US" sz="2400" dirty="0" err="1"/>
              <a:t>studi</a:t>
            </a:r>
            <a:r>
              <a:rPr lang="en-US" sz="2400" dirty="0"/>
              <a:t>, </a:t>
            </a:r>
            <a:r>
              <a:rPr lang="en-US" sz="2400" dirty="0" err="1"/>
              <a:t>ricerche</a:t>
            </a:r>
            <a:r>
              <a:rPr lang="en-US" sz="2400" dirty="0"/>
              <a:t>, </a:t>
            </a:r>
            <a:r>
              <a:rPr lang="en-US" sz="2400" dirty="0" err="1"/>
              <a:t>raccolta</a:t>
            </a:r>
            <a:r>
              <a:rPr lang="en-US" sz="2400" dirty="0"/>
              <a:t> </a:t>
            </a:r>
            <a:r>
              <a:rPr lang="en-US" sz="2400" dirty="0" err="1"/>
              <a:t>dati</a:t>
            </a:r>
            <a:r>
              <a:rPr lang="en-US" sz="2400" dirty="0"/>
              <a:t>, sviluppo di </a:t>
            </a:r>
            <a:r>
              <a:rPr lang="en-US" sz="2400" dirty="0" err="1"/>
              <a:t>metodologie</a:t>
            </a:r>
            <a:r>
              <a:rPr lang="en-US" sz="2400" dirty="0"/>
              <a:t> </a:t>
            </a:r>
            <a:r>
              <a:rPr lang="en-US" sz="2400" dirty="0" err="1"/>
              <a:t>comuni</a:t>
            </a:r>
            <a:r>
              <a:rPr lang="en-US" sz="2400" dirty="0"/>
              <a:t>, </a:t>
            </a:r>
            <a:r>
              <a:rPr lang="en-US" sz="2400" dirty="0" err="1"/>
              <a:t>indicatori</a:t>
            </a:r>
            <a:r>
              <a:rPr lang="en-US" sz="2400" dirty="0"/>
              <a:t>, </a:t>
            </a:r>
            <a:r>
              <a:rPr lang="en-US" sz="2400" dirty="0" err="1"/>
              <a:t>sondaggi</a:t>
            </a:r>
            <a:r>
              <a:rPr lang="en-US" sz="2400" dirty="0"/>
              <a:t>, </a:t>
            </a:r>
            <a:r>
              <a:rPr lang="en-US" sz="2400" dirty="0" err="1"/>
              <a:t>preparazione</a:t>
            </a:r>
            <a:r>
              <a:rPr lang="en-US" sz="2400" dirty="0"/>
              <a:t> di guide…)</a:t>
            </a:r>
          </a:p>
        </p:txBody>
      </p:sp>
    </p:spTree>
    <p:extLst>
      <p:ext uri="{BB962C8B-B14F-4D97-AF65-F5344CB8AC3E}">
        <p14:creationId xmlns:p14="http://schemas.microsoft.com/office/powerpoint/2010/main" val="12912751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00400" y="1282700"/>
            <a:ext cx="6934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Budget 2014-2020:</a:t>
            </a:r>
          </a:p>
          <a:p>
            <a:r>
              <a:rPr lang="en-US" sz="2400" dirty="0"/>
              <a:t>439 </a:t>
            </a:r>
            <a:r>
              <a:rPr lang="en-US" sz="2400" dirty="0" err="1"/>
              <a:t>milioni</a:t>
            </a:r>
            <a:r>
              <a:rPr lang="en-US" sz="2400" dirty="0"/>
              <a:t> di €</a:t>
            </a:r>
          </a:p>
          <a:p>
            <a:endParaRPr lang="en-US" sz="2400" dirty="0"/>
          </a:p>
          <a:p>
            <a:r>
              <a:rPr lang="en-US" sz="2400" b="1" dirty="0" err="1">
                <a:solidFill>
                  <a:srgbClr val="C00000"/>
                </a:solidFill>
              </a:rPr>
              <a:t>Paesi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eleggibili</a:t>
            </a:r>
            <a:r>
              <a:rPr lang="en-US" sz="2400" b="1" dirty="0">
                <a:solidFill>
                  <a:srgbClr val="C00000"/>
                </a:solidFill>
              </a:rPr>
              <a:t>:</a:t>
            </a:r>
          </a:p>
          <a:p>
            <a:r>
              <a:rPr lang="en-US" sz="2400" dirty="0" err="1"/>
              <a:t>Tutti</a:t>
            </a:r>
            <a:r>
              <a:rPr lang="en-US" sz="2400" dirty="0"/>
              <a:t> </a:t>
            </a:r>
            <a:r>
              <a:rPr lang="en-US" sz="2400" dirty="0" err="1"/>
              <a:t>gli</a:t>
            </a:r>
            <a:r>
              <a:rPr lang="en-US" sz="2400" dirty="0"/>
              <a:t> </a:t>
            </a:r>
            <a:r>
              <a:rPr lang="en-US" sz="2400" dirty="0" err="1"/>
              <a:t>Stati</a:t>
            </a:r>
            <a:r>
              <a:rPr lang="en-US" sz="2400" dirty="0"/>
              <a:t> </a:t>
            </a:r>
            <a:r>
              <a:rPr lang="en-US" sz="2400" dirty="0" err="1"/>
              <a:t>membri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</a:rPr>
              <a:t>Chi </a:t>
            </a:r>
            <a:r>
              <a:rPr lang="en-US" sz="2400" b="1" dirty="0" err="1">
                <a:solidFill>
                  <a:srgbClr val="C00000"/>
                </a:solidFill>
              </a:rPr>
              <a:t>può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partecipare</a:t>
            </a:r>
            <a:r>
              <a:rPr lang="en-US" sz="2400" b="1" dirty="0">
                <a:solidFill>
                  <a:srgbClr val="C00000"/>
                </a:solidFill>
              </a:rPr>
              <a:t>?</a:t>
            </a:r>
          </a:p>
          <a:p>
            <a:r>
              <a:rPr lang="it-IT" sz="2400" dirty="0"/>
              <a:t>Organizzazioni ed enti pertinenti, pubblici o privati, stabiliti negli SM, ma anche a organizzazioni internazionali attive nei settori coperti dal programma</a:t>
            </a:r>
          </a:p>
        </p:txBody>
      </p:sp>
    </p:spTree>
    <p:extLst>
      <p:ext uri="{BB962C8B-B14F-4D97-AF65-F5344CB8AC3E}">
        <p14:creationId xmlns:p14="http://schemas.microsoft.com/office/powerpoint/2010/main" val="40526768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partenariato nei progetti europei</a:t>
            </a:r>
          </a:p>
        </p:txBody>
      </p:sp>
    </p:spTree>
    <p:extLst>
      <p:ext uri="{BB962C8B-B14F-4D97-AF65-F5344CB8AC3E}">
        <p14:creationId xmlns:p14="http://schemas.microsoft.com/office/powerpoint/2010/main" val="1831745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96690"/>
          </a:xfrm>
        </p:spPr>
        <p:txBody>
          <a:bodyPr/>
          <a:lstStyle/>
          <a:p>
            <a:r>
              <a:rPr lang="it-IT" dirty="0"/>
              <a:t>Definizione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768600" y="1752600"/>
            <a:ext cx="84963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E' una forma di collaborazione che si basa sulla convergenza d’interessi allo scopo di raggiungere uno più obiettivi sia di natura economica che non, e dalla quale indirettamente derivano vantaggi individuali per i singoli partecipanti.</a:t>
            </a:r>
          </a:p>
          <a:p>
            <a:r>
              <a:rPr lang="it-IT" sz="2800" dirty="0"/>
              <a:t>Per un partenariato di successo è necessario che ci sia uno scambio reciproco di alcune risorse: competenze, risorse finanziarie, tecnologia, capacità gestionali e imprenditoriali, ma soprattutto risorse umane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15092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63900" y="1663700"/>
            <a:ext cx="6324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E’ fondamentale che i partner condividano:</a:t>
            </a:r>
          </a:p>
          <a:p>
            <a:endParaRPr lang="it-IT" sz="28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it-IT" sz="2800" dirty="0"/>
              <a:t>Obiettivi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it-IT" sz="2800" dirty="0"/>
              <a:t>Risorse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it-IT" sz="2800" dirty="0"/>
              <a:t>Obblighi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20014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iniziare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3648000" y="3860639"/>
            <a:ext cx="259236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>
              <a:spcBef>
                <a:spcPts val="1247"/>
              </a:spcBef>
            </a:pPr>
            <a:r>
              <a:rPr lang="it-IT" sz="2000" b="1" dirty="0">
                <a:solidFill>
                  <a:srgbClr val="336666"/>
                </a:solidFill>
                <a:latin typeface="Times New Roman" pitchFamily="18"/>
                <a:ea typeface="Segoe UI" pitchFamily="2"/>
                <a:cs typeface="Tahoma" pitchFamily="2"/>
              </a:rPr>
              <a:t>Idea progettuale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4294967295"/>
          </p:nvPr>
        </p:nvSpPr>
        <p:spPr>
          <a:xfrm>
            <a:off x="3047880" y="1905121"/>
            <a:ext cx="7010640" cy="889987"/>
          </a:xfrm>
        </p:spPr>
        <p:txBody>
          <a:bodyPr vert="horz" wrap="square" lIns="91440" tIns="45720" rIns="91440" bIns="45720" rtlCol="0">
            <a:spAutoFit/>
          </a:bodyPr>
          <a:lstStyle/>
          <a:p>
            <a:pPr marL="0" indent="0">
              <a:spcBef>
                <a:spcPts val="1874"/>
              </a:spcBef>
              <a:buNone/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it-IT" dirty="0"/>
              <a:t>Forte collegamento</a:t>
            </a:r>
          </a:p>
          <a:p>
            <a:pPr marL="342720" indent="-342720">
              <a:spcBef>
                <a:spcPts val="1874"/>
              </a:spcBef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/>
          </a:p>
        </p:txBody>
      </p:sp>
      <p:sp>
        <p:nvSpPr>
          <p:cNvPr id="5" name="Figura a mano libera 4"/>
          <p:cNvSpPr/>
          <p:nvPr/>
        </p:nvSpPr>
        <p:spPr>
          <a:xfrm>
            <a:off x="6167280" y="3860639"/>
            <a:ext cx="259272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>
              <a:spcBef>
                <a:spcPts val="1247"/>
              </a:spcBef>
            </a:pPr>
            <a:r>
              <a:rPr lang="it-IT" sz="2000" b="1" dirty="0">
                <a:solidFill>
                  <a:srgbClr val="666699"/>
                </a:solidFill>
                <a:latin typeface="Times New Roman" pitchFamily="18"/>
                <a:ea typeface="Segoe UI" pitchFamily="2"/>
                <a:cs typeface="Tahoma" pitchFamily="2"/>
              </a:rPr>
              <a:t>Partenariato</a:t>
            </a:r>
          </a:p>
        </p:txBody>
      </p:sp>
      <p:sp>
        <p:nvSpPr>
          <p:cNvPr id="6" name="Figura a mano libera 5"/>
          <p:cNvSpPr/>
          <p:nvPr/>
        </p:nvSpPr>
        <p:spPr>
          <a:xfrm>
            <a:off x="4943640" y="3357720"/>
            <a:ext cx="1800000" cy="288720"/>
          </a:xfrm>
          <a:custGeom>
            <a:avLst>
              <a:gd name="f0" fmla="val 12960"/>
              <a:gd name="f1" fmla="val 19440"/>
              <a:gd name="f2" fmla="val 144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val 21600"/>
              <a:gd name="f11" fmla="*/ 5419351 1 1725033"/>
              <a:gd name="f12" fmla="*/ 21600 2 1"/>
              <a:gd name="f13" fmla="*/ 21600 21600 1"/>
              <a:gd name="f14" fmla="*/ 21600 2195 1"/>
              <a:gd name="f15" fmla="*/ 21600 14189 1"/>
              <a:gd name="f16" fmla="val 10800"/>
              <a:gd name="f17" fmla="val 3375"/>
              <a:gd name="f18" fmla="+- 0 0 0"/>
              <a:gd name="f19" fmla="*/ f7 1 21600"/>
              <a:gd name="f20" fmla="*/ f8 1 21600"/>
              <a:gd name="f21" fmla="*/ f14 1 16384"/>
              <a:gd name="f22" fmla="*/ f15 1 16384"/>
              <a:gd name="f23" fmla="pin f9 f1 f10"/>
              <a:gd name="f24" fmla="pin f9 f2 f10"/>
              <a:gd name="f25" fmla="min 0 f12"/>
              <a:gd name="f26" fmla="max 0 f12"/>
              <a:gd name="f27" fmla="*/ f18 f4 1"/>
              <a:gd name="f28" fmla="val f23"/>
              <a:gd name="f29" fmla="val f24"/>
              <a:gd name="f30" fmla="+- f23 f23 0"/>
              <a:gd name="f31" fmla="+- 21600 0 f24"/>
              <a:gd name="f32" fmla="*/ 21600 f20 1"/>
              <a:gd name="f33" fmla="*/ f23 f19 1"/>
              <a:gd name="f34" fmla="*/ 21600 f19 1"/>
              <a:gd name="f35" fmla="*/ f24 f20 1"/>
              <a:gd name="f36" fmla="*/ f22 f20 1"/>
              <a:gd name="f37" fmla="*/ f21 f20 1"/>
              <a:gd name="f38" fmla="+- f26 0 f25"/>
              <a:gd name="f39" fmla="*/ 0 f20 1"/>
              <a:gd name="f40" fmla="*/ f27 1 f6"/>
              <a:gd name="f41" fmla="*/ f10 f20 1"/>
              <a:gd name="f42" fmla="+- f30 0 21600"/>
              <a:gd name="f43" fmla="*/ f31 1 21600"/>
              <a:gd name="f44" fmla="*/ f31 f31 1"/>
              <a:gd name="f45" fmla="*/ f38 1 2"/>
              <a:gd name="f46" fmla="+- f40 0 f5"/>
              <a:gd name="f47" fmla="*/ f29 f20 1"/>
              <a:gd name="f48" fmla="+- f42 f23 0"/>
              <a:gd name="f49" fmla="*/ f43 f43 1"/>
              <a:gd name="f50" fmla="+- f42 0 128"/>
              <a:gd name="f51" fmla="+- f13 0 f44"/>
              <a:gd name="f52" fmla="+- f25 f45 0"/>
              <a:gd name="f53" fmla="+- 1 0 f49"/>
              <a:gd name="f54" fmla="sqrt f51"/>
              <a:gd name="f55" fmla="+- f10 0 f52"/>
              <a:gd name="f56" fmla="+- 0 0 f52"/>
              <a:gd name="f57" fmla="+- f29 0 f52"/>
              <a:gd name="f58" fmla="sqrt f53"/>
              <a:gd name="f59" fmla="+- f54 21600 0"/>
              <a:gd name="f60" fmla="*/ f13 1 f59"/>
              <a:gd name="f61" fmla="+- f60 64 0"/>
              <a:gd name="f62" fmla="pin f61 f0 f50"/>
              <a:gd name="f63" fmla="+- f62 21600 0"/>
              <a:gd name="f64" fmla="+- f48 0 f62"/>
              <a:gd name="f65" fmla="+- 21600 f62 0"/>
              <a:gd name="f66" fmla="+- f42 0 f62"/>
              <a:gd name="f67" fmla="+- 21600 0 f62"/>
              <a:gd name="f68" fmla="*/ f62 1 2"/>
              <a:gd name="f69" fmla="*/ f62 f19 1"/>
              <a:gd name="f70" fmla="+- f63 0 f23"/>
              <a:gd name="f71" fmla="*/ f64 1 2"/>
              <a:gd name="f72" fmla="*/ f65 1 2"/>
              <a:gd name="f73" fmla="*/ f66 1 2"/>
              <a:gd name="f74" fmla="*/ f67 1 2"/>
              <a:gd name="f75" fmla="min f66 f28"/>
              <a:gd name="f76" fmla="max f66 f28"/>
              <a:gd name="f77" fmla="*/ f70 1 2"/>
              <a:gd name="f78" fmla="+- f72 128 0"/>
              <a:gd name="f79" fmla="*/ f74 1 f68"/>
              <a:gd name="f80" fmla="min 0 f70"/>
              <a:gd name="f81" fmla="max 0 f70"/>
              <a:gd name="f82" fmla="+- f76 0 f75"/>
              <a:gd name="f83" fmla="*/ f73 f19 1"/>
              <a:gd name="f84" fmla="*/ f72 f19 1"/>
              <a:gd name="f85" fmla="*/ f77 f58 1"/>
              <a:gd name="f86" fmla="+- f77 f71 0"/>
              <a:gd name="f87" fmla="*/ f79 f79 1"/>
              <a:gd name="f88" fmla="*/ f77 1 2"/>
              <a:gd name="f89" fmla="+- f81 0 f80"/>
              <a:gd name="f90" fmla="*/ f82 1 2"/>
              <a:gd name="f91" fmla="+- f77 f85 0"/>
              <a:gd name="f92" fmla="+- f71 f85 0"/>
              <a:gd name="f93" fmla="*/ f86 1 2"/>
              <a:gd name="f94" fmla="+- 1 0 f87"/>
              <a:gd name="f95" fmla="+- f23 0 f88"/>
              <a:gd name="f96" fmla="*/ f88 f19 1"/>
              <a:gd name="f97" fmla="*/ f89 1 2"/>
              <a:gd name="f98" fmla="+- f75 f90 0"/>
              <a:gd name="f99" fmla="*/ f90 f45 1"/>
              <a:gd name="f100" fmla="+- f91 f23 0"/>
              <a:gd name="f101" fmla="+- f93 0 f77"/>
              <a:gd name="f102" fmla="sqrt f94"/>
              <a:gd name="f103" fmla="*/ f95 f19 1"/>
              <a:gd name="f104" fmla="+- f80 f97 0"/>
              <a:gd name="f105" fmla="*/ f97 f45 1"/>
              <a:gd name="f106" fmla="+- f71 0 f98"/>
              <a:gd name="f107" fmla="+- f92 0 f98"/>
              <a:gd name="f108" fmla="+- f93 0 f98"/>
              <a:gd name="f109" fmla="+- f66 0 f98"/>
              <a:gd name="f110" fmla="*/ f93 f19 1"/>
              <a:gd name="f111" fmla="+- f100 0 21600"/>
              <a:gd name="f112" fmla="*/ f101 1 f77"/>
              <a:gd name="f113" fmla="*/ 21600 f102 1"/>
              <a:gd name="f114" fmla="+- 0 0 f104"/>
              <a:gd name="f115" fmla="+- f77 0 f104"/>
              <a:gd name="f116" fmla="at2 f106 f56"/>
              <a:gd name="f117" fmla="at2 f107 f57"/>
              <a:gd name="f118" fmla="+- f91 0 f104"/>
              <a:gd name="f119" fmla="+- f93 0 f104"/>
              <a:gd name="f120" fmla="at2 f109 f55"/>
              <a:gd name="f121" fmla="+- f111 21600 0"/>
              <a:gd name="f122" fmla="*/ f112 f112 1"/>
              <a:gd name="f123" fmla="+- 21600 0 f113"/>
              <a:gd name="f124" fmla="at2 f114 f55"/>
              <a:gd name="f125" fmla="at2 f115 f56"/>
              <a:gd name="f126" fmla="+- f116 f5 0"/>
              <a:gd name="f127" fmla="+- f117 f5 0"/>
              <a:gd name="f128" fmla="at2 f118 f57"/>
              <a:gd name="f129" fmla="+- f120 f5 0"/>
              <a:gd name="f130" fmla="*/ f111 f19 1"/>
              <a:gd name="f131" fmla="+- f121 0 f62"/>
              <a:gd name="f132" fmla="+- 1 0 f122"/>
              <a:gd name="f133" fmla="+- f123 64 0"/>
              <a:gd name="f134" fmla="+- f124 f5 0"/>
              <a:gd name="f135" fmla="+- f125 f5 0"/>
              <a:gd name="f136" fmla="*/ f126 f11 1"/>
              <a:gd name="f137" fmla="*/ f127 f11 1"/>
              <a:gd name="f138" fmla="+- f128 f5 0"/>
              <a:gd name="f139" fmla="*/ f129 f11 1"/>
              <a:gd name="f140" fmla="sqrt f132"/>
              <a:gd name="f141" fmla="*/ f134 f11 1"/>
              <a:gd name="f142" fmla="*/ f135 f11 1"/>
              <a:gd name="f143" fmla="*/ f136 1 f4"/>
              <a:gd name="f144" fmla="*/ f137 1 f4"/>
              <a:gd name="f145" fmla="*/ f138 f11 1"/>
              <a:gd name="f146" fmla="*/ f139 1 f4"/>
              <a:gd name="f147" fmla="*/ f131 f19 1"/>
              <a:gd name="f148" fmla="*/ 21600 f140 1"/>
              <a:gd name="f149" fmla="*/ f141 1 f4"/>
              <a:gd name="f150" fmla="*/ f142 1 f4"/>
              <a:gd name="f151" fmla="+- 0 0 f143"/>
              <a:gd name="f152" fmla="+- 0 0 f144"/>
              <a:gd name="f153" fmla="*/ f145 1 f4"/>
              <a:gd name="f154" fmla="+- 0 0 f146"/>
              <a:gd name="f155" fmla="+- 21600 0 f148"/>
              <a:gd name="f156" fmla="+- 0 0 f149"/>
              <a:gd name="f157" fmla="+- 0 0 f150"/>
              <a:gd name="f158" fmla="+- 0 0 f151"/>
              <a:gd name="f159" fmla="+- 0 0 f152"/>
              <a:gd name="f160" fmla="+- 0 0 f153"/>
              <a:gd name="f161" fmla="+- 0 0 f154"/>
              <a:gd name="f162" fmla="+- 0 0 f156"/>
              <a:gd name="f163" fmla="+- 0 0 f157"/>
              <a:gd name="f164" fmla="*/ f158 f4 1"/>
              <a:gd name="f165" fmla="*/ f159 f4 1"/>
              <a:gd name="f166" fmla="+- f155 0 f52"/>
              <a:gd name="f167" fmla="+- 0 0 f160"/>
              <a:gd name="f168" fmla="*/ f161 f4 1"/>
              <a:gd name="f169" fmla="*/ f162 f4 1"/>
              <a:gd name="f170" fmla="*/ f163 f4 1"/>
              <a:gd name="f171" fmla="*/ f164 1 f11"/>
              <a:gd name="f172" fmla="*/ f165 1 f11"/>
              <a:gd name="f173" fmla="at2 f119 f166"/>
              <a:gd name="f174" fmla="*/ f167 f4 1"/>
              <a:gd name="f175" fmla="at2 f108 f166"/>
              <a:gd name="f176" fmla="*/ f168 1 f11"/>
              <a:gd name="f177" fmla="*/ f169 1 f11"/>
              <a:gd name="f178" fmla="*/ f170 1 f11"/>
              <a:gd name="f179" fmla="+- f171 0 f5"/>
              <a:gd name="f180" fmla="+- f172 0 f5"/>
              <a:gd name="f181" fmla="+- f173 f5 0"/>
              <a:gd name="f182" fmla="*/ f174 1 f11"/>
              <a:gd name="f183" fmla="+- f175 f5 0"/>
              <a:gd name="f184" fmla="+- f176 0 f5"/>
              <a:gd name="f185" fmla="+- f177 0 f5"/>
              <a:gd name="f186" fmla="+- f178 0 f5"/>
              <a:gd name="f187" fmla="cos 1 f179"/>
              <a:gd name="f188" fmla="sin 1 f179"/>
              <a:gd name="f189" fmla="+- f180 0 f179"/>
              <a:gd name="f190" fmla="*/ f181 f11 1"/>
              <a:gd name="f191" fmla="+- f182 0 f5"/>
              <a:gd name="f192" fmla="*/ f183 f11 1"/>
              <a:gd name="f193" fmla="cos 1 f185"/>
              <a:gd name="f194" fmla="sin 1 f185"/>
              <a:gd name="f195" fmla="+- f186 0 f185"/>
              <a:gd name="f196" fmla="+- 0 0 f187"/>
              <a:gd name="f197" fmla="+- 0 0 f188"/>
              <a:gd name="f198" fmla="+- f189 f3 0"/>
              <a:gd name="f199" fmla="*/ f190 1 f4"/>
              <a:gd name="f200" fmla="cos 1 f191"/>
              <a:gd name="f201" fmla="sin 1 f191"/>
              <a:gd name="f202" fmla="*/ f192 1 f4"/>
              <a:gd name="f203" fmla="cos 1 f186"/>
              <a:gd name="f204" fmla="sin 1 f186"/>
              <a:gd name="f205" fmla="+- 0 0 f193"/>
              <a:gd name="f206" fmla="+- 0 0 f194"/>
              <a:gd name="f207" fmla="+- f195 f3 0"/>
              <a:gd name="f208" fmla="*/ f45 f196 1"/>
              <a:gd name="f209" fmla="*/ f90 f197 1"/>
              <a:gd name="f210" fmla="?: f189 f189 f198"/>
              <a:gd name="f211" fmla="+- 0 0 f199"/>
              <a:gd name="f212" fmla="+- 0 0 f200"/>
              <a:gd name="f213" fmla="+- 0 0 f201"/>
              <a:gd name="f214" fmla="+- 0 0 f202"/>
              <a:gd name="f215" fmla="+- 0 0 f203"/>
              <a:gd name="f216" fmla="+- 0 0 f204"/>
              <a:gd name="f217" fmla="*/ f45 f205 1"/>
              <a:gd name="f218" fmla="*/ f97 f206 1"/>
              <a:gd name="f219" fmla="?: f195 f195 f207"/>
              <a:gd name="f220" fmla="*/ f208 f208 1"/>
              <a:gd name="f221" fmla="*/ f209 f209 1"/>
              <a:gd name="f222" fmla="*/ f45 f212 1"/>
              <a:gd name="f223" fmla="*/ f97 f213 1"/>
              <a:gd name="f224" fmla="+- 0 0 f211"/>
              <a:gd name="f225" fmla="+- 0 0 f214"/>
              <a:gd name="f226" fmla="*/ f45 f215 1"/>
              <a:gd name="f227" fmla="*/ f97 f216 1"/>
              <a:gd name="f228" fmla="*/ f217 f217 1"/>
              <a:gd name="f229" fmla="*/ f218 f218 1"/>
              <a:gd name="f230" fmla="+- f220 f221 0"/>
              <a:gd name="f231" fmla="*/ f222 f222 1"/>
              <a:gd name="f232" fmla="*/ f223 f223 1"/>
              <a:gd name="f233" fmla="*/ f224 f4 1"/>
              <a:gd name="f234" fmla="*/ f225 f4 1"/>
              <a:gd name="f235" fmla="*/ f226 f226 1"/>
              <a:gd name="f236" fmla="*/ f227 f227 1"/>
              <a:gd name="f237" fmla="+- f228 f229 0"/>
              <a:gd name="f238" fmla="sqrt f230"/>
              <a:gd name="f239" fmla="+- f231 f232 0"/>
              <a:gd name="f240" fmla="*/ f233 1 f11"/>
              <a:gd name="f241" fmla="*/ f234 1 f11"/>
              <a:gd name="f242" fmla="+- f235 f236 0"/>
              <a:gd name="f243" fmla="sqrt f237"/>
              <a:gd name="f244" fmla="*/ f99 1 f238"/>
              <a:gd name="f245" fmla="sqrt f239"/>
              <a:gd name="f246" fmla="+- f240 0 f5"/>
              <a:gd name="f247" fmla="+- f241 0 f5"/>
              <a:gd name="f248" fmla="sqrt f242"/>
              <a:gd name="f249" fmla="*/ f105 1 f243"/>
              <a:gd name="f250" fmla="*/ f196 f244 1"/>
              <a:gd name="f251" fmla="*/ f197 f244 1"/>
              <a:gd name="f252" fmla="*/ f105 1 f245"/>
              <a:gd name="f253" fmla="+- f246 0 f191"/>
              <a:gd name="f254" fmla="cos 1 f247"/>
              <a:gd name="f255" fmla="sin 1 f247"/>
              <a:gd name="f256" fmla="+- f184 0 f247"/>
              <a:gd name="f257" fmla="*/ f105 1 f248"/>
              <a:gd name="f258" fmla="+- f246 0 f186"/>
              <a:gd name="f259" fmla="*/ f205 f249 1"/>
              <a:gd name="f260" fmla="*/ f206 f249 1"/>
              <a:gd name="f261" fmla="+- f98 0 f250"/>
              <a:gd name="f262" fmla="+- f52 0 f251"/>
              <a:gd name="f263" fmla="*/ f212 f252 1"/>
              <a:gd name="f264" fmla="*/ f213 f252 1"/>
              <a:gd name="f265" fmla="+- f253 0 f3"/>
              <a:gd name="f266" fmla="+- 0 0 f254"/>
              <a:gd name="f267" fmla="+- 0 0 f255"/>
              <a:gd name="f268" fmla="+- f256 0 f3"/>
              <a:gd name="f269" fmla="*/ f215 f257 1"/>
              <a:gd name="f270" fmla="*/ f216 f257 1"/>
              <a:gd name="f271" fmla="+- f258 f3 0"/>
              <a:gd name="f272" fmla="+- f104 0 f259"/>
              <a:gd name="f273" fmla="+- f52 0 f260"/>
              <a:gd name="f274" fmla="+- f104 0 f263"/>
              <a:gd name="f275" fmla="+- f52 0 f264"/>
              <a:gd name="f276" fmla="?: f253 f265 f253"/>
              <a:gd name="f277" fmla="*/ f45 f266 1"/>
              <a:gd name="f278" fmla="*/ f90 f267 1"/>
              <a:gd name="f279" fmla="?: f256 f268 f256"/>
              <a:gd name="f280" fmla="+- f104 0 f269"/>
              <a:gd name="f281" fmla="+- f52 0 f270"/>
              <a:gd name="f282" fmla="?: f258 f258 f271"/>
              <a:gd name="f283" fmla="*/ f277 f277 1"/>
              <a:gd name="f284" fmla="*/ f278 f278 1"/>
              <a:gd name="f285" fmla="+- f283 f284 0"/>
              <a:gd name="f286" fmla="sqrt f285"/>
              <a:gd name="f287" fmla="*/ f99 1 f286"/>
              <a:gd name="f288" fmla="*/ f266 f287 1"/>
              <a:gd name="f289" fmla="*/ f267 f287 1"/>
              <a:gd name="f290" fmla="+- f98 0 f288"/>
              <a:gd name="f291" fmla="+- f52 0 f289"/>
            </a:gdLst>
            <a:ahLst>
              <a:ahXY gdRefX="f0" minX="f61" maxX="f50">
                <a:pos x="f69" y="f32"/>
              </a:ahXY>
              <a:ahXY gdRefX="f1" minX="f9" maxX="f10">
                <a:pos x="f33" y="f32"/>
              </a:ahXY>
              <a:ahXY gdRefY="f2" minY="f9" maxY="f10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6">
                <a:pos x="f110" y="f39"/>
              </a:cxn>
              <a:cxn ang="f46">
                <a:pos x="f83" y="f41"/>
              </a:cxn>
              <a:cxn ang="f46">
                <a:pos x="f130" y="f47"/>
              </a:cxn>
              <a:cxn ang="f46">
                <a:pos x="f84" y="f41"/>
              </a:cxn>
              <a:cxn ang="f46">
                <a:pos x="f147" y="f47"/>
              </a:cxn>
            </a:cxnLst>
            <a:rect l="f96" t="f37" r="f103" b="f36"/>
            <a:pathLst>
              <a:path w="21600" h="21600">
                <a:moveTo>
                  <a:pt x="f272" y="f273"/>
                </a:moveTo>
                <a:arcTo wR="f97" hR="f45" stAng="f185" swAng="f219"/>
                <a:moveTo>
                  <a:pt x="f261" y="f262"/>
                </a:moveTo>
                <a:arcTo wR="f90" hR="f45" stAng="f179" swAng="f210"/>
                <a:lnTo>
                  <a:pt x="f131" y="f29"/>
                </a:lnTo>
                <a:lnTo>
                  <a:pt x="f72" y="f10"/>
                </a:lnTo>
                <a:lnTo>
                  <a:pt x="f111" y="f29"/>
                </a:lnTo>
                <a:lnTo>
                  <a:pt x="f274" y="f275"/>
                </a:lnTo>
                <a:arcTo wR="f97" hR="f45" stAng="f191" swAng="f276"/>
                <a:lnTo>
                  <a:pt x="f290" y="f291"/>
                </a:lnTo>
                <a:arcTo wR="f90" hR="f45" stAng="f247" swAng="f279"/>
                <a:close/>
              </a:path>
              <a:path w="21600" h="21600">
                <a:moveTo>
                  <a:pt x="f272" y="f273"/>
                </a:moveTo>
                <a:arcTo wR="f97" hR="f45" stAng="f185" swAng="f219"/>
                <a:lnTo>
                  <a:pt x="f280" y="f281"/>
                </a:lnTo>
                <a:arcTo wR="f97" hR="f45" stAng="f186" swAng="f282"/>
                <a:lnTo>
                  <a:pt x="f290" y="f291"/>
                </a:lnTo>
                <a:arcTo wR="f90" hR="f45" stAng="f247" swAng="f279"/>
                <a:close/>
              </a:path>
            </a:pathLst>
          </a:custGeom>
          <a:solidFill>
            <a:srgbClr val="99CCCC"/>
          </a:solidFill>
          <a:ln w="9360" cap="sq">
            <a:solidFill>
              <a:srgbClr val="336666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lvl="0" rtl="0" hangingPunct="0">
              <a:buNone/>
              <a:tabLst/>
            </a:pPr>
            <a:endParaRPr lang="it-IT" sz="2400">
              <a:latin typeface="Times New Roman" pitchFamily="18"/>
              <a:ea typeface="Segoe UI" pitchFamily="2"/>
              <a:cs typeface="Tahoma" pitchFamily="2"/>
            </a:endParaRPr>
          </a:p>
        </p:txBody>
      </p:sp>
      <p:sp>
        <p:nvSpPr>
          <p:cNvPr id="7" name="Figura a mano libera 6"/>
          <p:cNvSpPr/>
          <p:nvPr/>
        </p:nvSpPr>
        <p:spPr>
          <a:xfrm>
            <a:off x="4943640" y="4415841"/>
            <a:ext cx="1800360" cy="360359"/>
          </a:xfrm>
          <a:custGeom>
            <a:avLst>
              <a:gd name="f0" fmla="val 12960"/>
              <a:gd name="f1" fmla="val 19440"/>
              <a:gd name="f2" fmla="val 72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val 21600"/>
              <a:gd name="f11" fmla="*/ 5419351 1 1725033"/>
              <a:gd name="f12" fmla="+- 0 0 21600"/>
              <a:gd name="f13" fmla="*/ 21600 21600 1"/>
              <a:gd name="f14" fmla="*/ 21600 2195 1"/>
              <a:gd name="f15" fmla="*/ 21600 14189 1"/>
              <a:gd name="f16" fmla="val 10800"/>
              <a:gd name="f17" fmla="val 3375"/>
              <a:gd name="f18" fmla="+- 0 0 0"/>
              <a:gd name="f19" fmla="*/ f7 1 21600"/>
              <a:gd name="f20" fmla="*/ f8 1 21600"/>
              <a:gd name="f21" fmla="*/ f14 1 16384"/>
              <a:gd name="f22" fmla="*/ f15 1 16384"/>
              <a:gd name="f23" fmla="pin f9 f1 f10"/>
              <a:gd name="f24" fmla="pin 0 f2 f10"/>
              <a:gd name="f25" fmla="min f12 f10"/>
              <a:gd name="f26" fmla="max f12 f10"/>
              <a:gd name="f27" fmla="*/ f18 f4 1"/>
              <a:gd name="f28" fmla="val f23"/>
              <a:gd name="f29" fmla="val f24"/>
              <a:gd name="f30" fmla="+- f23 f23 0"/>
              <a:gd name="f31" fmla="*/ f24 1 21600"/>
              <a:gd name="f32" fmla="*/ f24 f24 1"/>
              <a:gd name="f33" fmla="*/ f9 f20 1"/>
              <a:gd name="f34" fmla="*/ f23 f19 1"/>
              <a:gd name="f35" fmla="*/ 21600 f19 1"/>
              <a:gd name="f36" fmla="*/ f24 f20 1"/>
              <a:gd name="f37" fmla="*/ f22 f20 1"/>
              <a:gd name="f38" fmla="*/ f21 f20 1"/>
              <a:gd name="f39" fmla="+- f26 0 f25"/>
              <a:gd name="f40" fmla="*/ 0 f20 1"/>
              <a:gd name="f41" fmla="*/ f27 1 f6"/>
              <a:gd name="f42" fmla="*/ f10 f20 1"/>
              <a:gd name="f43" fmla="+- f30 0 21600"/>
              <a:gd name="f44" fmla="*/ f31 f31 1"/>
              <a:gd name="f45" fmla="+- f13 0 f32"/>
              <a:gd name="f46" fmla="*/ f39 1 2"/>
              <a:gd name="f47" fmla="+- f41 0 f5"/>
              <a:gd name="f48" fmla="*/ f29 f20 1"/>
              <a:gd name="f49" fmla="+- f43 f23 0"/>
              <a:gd name="f50" fmla="+- 1 0 f44"/>
              <a:gd name="f51" fmla="+- f43 0 128"/>
              <a:gd name="f52" fmla="sqrt f45"/>
              <a:gd name="f53" fmla="+- f25 f46 0"/>
              <a:gd name="f54" fmla="sqrt f50"/>
              <a:gd name="f55" fmla="+- f52 21600 0"/>
              <a:gd name="f56" fmla="+- 0 0 f53"/>
              <a:gd name="f57" fmla="+- f10 0 f53"/>
              <a:gd name="f58" fmla="+- f29 0 f53"/>
              <a:gd name="f59" fmla="*/ f13 1 f55"/>
              <a:gd name="f60" fmla="+- f59 64 0"/>
              <a:gd name="f61" fmla="pin f60 f0 f51"/>
              <a:gd name="f62" fmla="+- f61 21600 0"/>
              <a:gd name="f63" fmla="+- f49 0 f61"/>
              <a:gd name="f64" fmla="+- 21600 f61 0"/>
              <a:gd name="f65" fmla="+- f43 0 f61"/>
              <a:gd name="f66" fmla="+- 21600 0 f61"/>
              <a:gd name="f67" fmla="*/ f61 1 2"/>
              <a:gd name="f68" fmla="*/ f61 f19 1"/>
              <a:gd name="f69" fmla="+- f62 0 f23"/>
              <a:gd name="f70" fmla="*/ f63 1 2"/>
              <a:gd name="f71" fmla="*/ f64 1 2"/>
              <a:gd name="f72" fmla="*/ f65 1 2"/>
              <a:gd name="f73" fmla="*/ f66 1 2"/>
              <a:gd name="f74" fmla="min f65 f28"/>
              <a:gd name="f75" fmla="max f65 f28"/>
              <a:gd name="f76" fmla="*/ f69 1 2"/>
              <a:gd name="f77" fmla="+- f71 128 0"/>
              <a:gd name="f78" fmla="*/ f73 1 f67"/>
              <a:gd name="f79" fmla="min 0 f69"/>
              <a:gd name="f80" fmla="max 0 f69"/>
              <a:gd name="f81" fmla="+- f75 0 f74"/>
              <a:gd name="f82" fmla="*/ f71 f19 1"/>
              <a:gd name="f83" fmla="*/ f72 f19 1"/>
              <a:gd name="f84" fmla="*/ f76 f54 1"/>
              <a:gd name="f85" fmla="+- f76 f70 0"/>
              <a:gd name="f86" fmla="*/ f78 f78 1"/>
              <a:gd name="f87" fmla="*/ f76 1 2"/>
              <a:gd name="f88" fmla="+- f80 0 f79"/>
              <a:gd name="f89" fmla="*/ f81 1 2"/>
              <a:gd name="f90" fmla="+- f76 f84 0"/>
              <a:gd name="f91" fmla="+- f70 f84 0"/>
              <a:gd name="f92" fmla="*/ f85 1 2"/>
              <a:gd name="f93" fmla="+- 1 0 f86"/>
              <a:gd name="f94" fmla="+- f23 0 f87"/>
              <a:gd name="f95" fmla="*/ f87 f19 1"/>
              <a:gd name="f96" fmla="*/ f88 1 2"/>
              <a:gd name="f97" fmla="+- f74 f89 0"/>
              <a:gd name="f98" fmla="*/ f89 f46 1"/>
              <a:gd name="f99" fmla="+- f90 f23 0"/>
              <a:gd name="f100" fmla="+- f92 0 f76"/>
              <a:gd name="f101" fmla="sqrt f93"/>
              <a:gd name="f102" fmla="*/ f94 f19 1"/>
              <a:gd name="f103" fmla="+- f79 f96 0"/>
              <a:gd name="f104" fmla="*/ f96 f46 1"/>
              <a:gd name="f105" fmla="+- f70 0 f97"/>
              <a:gd name="f106" fmla="+- f91 0 f97"/>
              <a:gd name="f107" fmla="+- f92 0 f97"/>
              <a:gd name="f108" fmla="+- f65 0 f97"/>
              <a:gd name="f109" fmla="*/ f92 f19 1"/>
              <a:gd name="f110" fmla="+- f99 0 21600"/>
              <a:gd name="f111" fmla="*/ f100 1 f76"/>
              <a:gd name="f112" fmla="*/ 21600 f101 1"/>
              <a:gd name="f113" fmla="+- 0 0 f103"/>
              <a:gd name="f114" fmla="+- f76 0 f103"/>
              <a:gd name="f115" fmla="at2 f105 f57"/>
              <a:gd name="f116" fmla="at2 f106 f58"/>
              <a:gd name="f117" fmla="+- f90 0 f103"/>
              <a:gd name="f118" fmla="+- f92 0 f103"/>
              <a:gd name="f119" fmla="at2 f108 f56"/>
              <a:gd name="f120" fmla="+- f110 21600 0"/>
              <a:gd name="f121" fmla="*/ f111 f111 1"/>
              <a:gd name="f122" fmla="+- f112 0 64"/>
              <a:gd name="f123" fmla="at2 f113 f56"/>
              <a:gd name="f124" fmla="at2 f114 f57"/>
              <a:gd name="f125" fmla="+- f115 f5 0"/>
              <a:gd name="f126" fmla="+- f116 f5 0"/>
              <a:gd name="f127" fmla="at2 f117 f58"/>
              <a:gd name="f128" fmla="+- f119 f5 0"/>
              <a:gd name="f129" fmla="*/ f110 f19 1"/>
              <a:gd name="f130" fmla="+- f120 0 f61"/>
              <a:gd name="f131" fmla="+- 1 0 f121"/>
              <a:gd name="f132" fmla="+- f123 f5 0"/>
              <a:gd name="f133" fmla="+- f124 f5 0"/>
              <a:gd name="f134" fmla="*/ f125 f11 1"/>
              <a:gd name="f135" fmla="*/ f126 f11 1"/>
              <a:gd name="f136" fmla="+- f127 f5 0"/>
              <a:gd name="f137" fmla="*/ f128 f11 1"/>
              <a:gd name="f138" fmla="sqrt f131"/>
              <a:gd name="f139" fmla="*/ f132 f11 1"/>
              <a:gd name="f140" fmla="*/ f133 f11 1"/>
              <a:gd name="f141" fmla="*/ f134 1 f4"/>
              <a:gd name="f142" fmla="*/ f135 1 f4"/>
              <a:gd name="f143" fmla="*/ f136 f11 1"/>
              <a:gd name="f144" fmla="*/ f137 1 f4"/>
              <a:gd name="f145" fmla="*/ f130 f19 1"/>
              <a:gd name="f146" fmla="*/ 21600 f138 1"/>
              <a:gd name="f147" fmla="*/ f139 1 f4"/>
              <a:gd name="f148" fmla="*/ f140 1 f4"/>
              <a:gd name="f149" fmla="+- 0 0 f141"/>
              <a:gd name="f150" fmla="+- 0 0 f142"/>
              <a:gd name="f151" fmla="*/ f143 1 f4"/>
              <a:gd name="f152" fmla="+- 0 0 f144"/>
              <a:gd name="f153" fmla="+- 0 0 f147"/>
              <a:gd name="f154" fmla="+- 0 0 f148"/>
              <a:gd name="f155" fmla="+- 0 0 f149"/>
              <a:gd name="f156" fmla="+- 0 0 f150"/>
              <a:gd name="f157" fmla="+- f146 0 f53"/>
              <a:gd name="f158" fmla="+- 0 0 f151"/>
              <a:gd name="f159" fmla="+- 0 0 f152"/>
              <a:gd name="f160" fmla="+- 0 0 f153"/>
              <a:gd name="f161" fmla="+- 0 0 f154"/>
              <a:gd name="f162" fmla="*/ f155 f4 1"/>
              <a:gd name="f163" fmla="*/ f156 f4 1"/>
              <a:gd name="f164" fmla="at2 f118 f157"/>
              <a:gd name="f165" fmla="+- 0 0 f158"/>
              <a:gd name="f166" fmla="at2 f107 f157"/>
              <a:gd name="f167" fmla="*/ f159 f4 1"/>
              <a:gd name="f168" fmla="*/ f160 f4 1"/>
              <a:gd name="f169" fmla="*/ f161 f4 1"/>
              <a:gd name="f170" fmla="*/ f162 1 f11"/>
              <a:gd name="f171" fmla="*/ f163 1 f11"/>
              <a:gd name="f172" fmla="+- f164 f5 0"/>
              <a:gd name="f173" fmla="*/ f165 f4 1"/>
              <a:gd name="f174" fmla="+- f166 f5 0"/>
              <a:gd name="f175" fmla="*/ f167 1 f11"/>
              <a:gd name="f176" fmla="*/ f168 1 f11"/>
              <a:gd name="f177" fmla="*/ f169 1 f11"/>
              <a:gd name="f178" fmla="+- f170 0 f5"/>
              <a:gd name="f179" fmla="+- f171 0 f5"/>
              <a:gd name="f180" fmla="*/ f172 f11 1"/>
              <a:gd name="f181" fmla="*/ f173 1 f11"/>
              <a:gd name="f182" fmla="*/ f174 f11 1"/>
              <a:gd name="f183" fmla="+- f175 0 f5"/>
              <a:gd name="f184" fmla="+- f176 0 f5"/>
              <a:gd name="f185" fmla="+- f177 0 f5"/>
              <a:gd name="f186" fmla="cos 1 f178"/>
              <a:gd name="f187" fmla="sin 1 f178"/>
              <a:gd name="f188" fmla="+- f179 0 f178"/>
              <a:gd name="f189" fmla="*/ f180 1 f4"/>
              <a:gd name="f190" fmla="+- f181 0 f5"/>
              <a:gd name="f191" fmla="*/ f182 1 f4"/>
              <a:gd name="f192" fmla="cos 1 f184"/>
              <a:gd name="f193" fmla="sin 1 f184"/>
              <a:gd name="f194" fmla="+- f185 0 f184"/>
              <a:gd name="f195" fmla="+- 0 0 f186"/>
              <a:gd name="f196" fmla="+- 0 0 f187"/>
              <a:gd name="f197" fmla="+- f188 0 f3"/>
              <a:gd name="f198" fmla="+- 0 0 f189"/>
              <a:gd name="f199" fmla="cos 1 f190"/>
              <a:gd name="f200" fmla="sin 1 f190"/>
              <a:gd name="f201" fmla="+- 0 0 f191"/>
              <a:gd name="f202" fmla="+- 0 0 f192"/>
              <a:gd name="f203" fmla="+- 0 0 f193"/>
              <a:gd name="f204" fmla="+- f194 0 f3"/>
              <a:gd name="f205" fmla="*/ f46 f195 1"/>
              <a:gd name="f206" fmla="*/ f89 f196 1"/>
              <a:gd name="f207" fmla="?: f188 f197 f188"/>
              <a:gd name="f208" fmla="+- 0 0 f199"/>
              <a:gd name="f209" fmla="+- 0 0 f200"/>
              <a:gd name="f210" fmla="+- 0 0 f198"/>
              <a:gd name="f211" fmla="+- 0 0 f201"/>
              <a:gd name="f212" fmla="*/ f46 f202 1"/>
              <a:gd name="f213" fmla="*/ f96 f203 1"/>
              <a:gd name="f214" fmla="?: f194 f204 f194"/>
              <a:gd name="f215" fmla="*/ f205 f205 1"/>
              <a:gd name="f216" fmla="*/ f206 f206 1"/>
              <a:gd name="f217" fmla="*/ f46 f208 1"/>
              <a:gd name="f218" fmla="*/ f96 f209 1"/>
              <a:gd name="f219" fmla="*/ f210 f4 1"/>
              <a:gd name="f220" fmla="*/ f211 f4 1"/>
              <a:gd name="f221" fmla="*/ f212 f212 1"/>
              <a:gd name="f222" fmla="*/ f213 f213 1"/>
              <a:gd name="f223" fmla="+- f215 f216 0"/>
              <a:gd name="f224" fmla="*/ f217 f217 1"/>
              <a:gd name="f225" fmla="*/ f218 f218 1"/>
              <a:gd name="f226" fmla="*/ f219 1 f11"/>
              <a:gd name="f227" fmla="*/ f220 1 f11"/>
              <a:gd name="f228" fmla="+- f221 f222 0"/>
              <a:gd name="f229" fmla="sqrt f223"/>
              <a:gd name="f230" fmla="+- f224 f225 0"/>
              <a:gd name="f231" fmla="+- f226 0 f5"/>
              <a:gd name="f232" fmla="+- f227 0 f5"/>
              <a:gd name="f233" fmla="sqrt f228"/>
              <a:gd name="f234" fmla="*/ f98 1 f229"/>
              <a:gd name="f235" fmla="sqrt f230"/>
              <a:gd name="f236" fmla="+- f231 0 f190"/>
              <a:gd name="f237" fmla="cos 1 f232"/>
              <a:gd name="f238" fmla="sin 1 f232"/>
              <a:gd name="f239" fmla="+- f183 0 f232"/>
              <a:gd name="f240" fmla="+- f232 0 f178"/>
              <a:gd name="f241" fmla="*/ f104 1 f233"/>
              <a:gd name="f242" fmla="*/ f195 f234 1"/>
              <a:gd name="f243" fmla="*/ f196 f234 1"/>
              <a:gd name="f244" fmla="*/ f104 1 f235"/>
              <a:gd name="f245" fmla="+- f236 f3 0"/>
              <a:gd name="f246" fmla="+- 0 0 f237"/>
              <a:gd name="f247" fmla="+- 0 0 f238"/>
              <a:gd name="f248" fmla="+- f239 f3 0"/>
              <a:gd name="f249" fmla="+- f240 f3 0"/>
              <a:gd name="f250" fmla="*/ f202 f241 1"/>
              <a:gd name="f251" fmla="*/ f203 f241 1"/>
              <a:gd name="f252" fmla="+- f97 0 f242"/>
              <a:gd name="f253" fmla="+- f53 0 f243"/>
              <a:gd name="f254" fmla="*/ f208 f244 1"/>
              <a:gd name="f255" fmla="*/ f209 f244 1"/>
              <a:gd name="f256" fmla="?: f236 f236 f245"/>
              <a:gd name="f257" fmla="*/ f46 f246 1"/>
              <a:gd name="f258" fmla="*/ f89 f247 1"/>
              <a:gd name="f259" fmla="?: f239 f239 f248"/>
              <a:gd name="f260" fmla="?: f240 f240 f249"/>
              <a:gd name="f261" fmla="+- f103 0 f250"/>
              <a:gd name="f262" fmla="+- f53 0 f251"/>
              <a:gd name="f263" fmla="+- f103 0 f254"/>
              <a:gd name="f264" fmla="+- f53 0 f255"/>
              <a:gd name="f265" fmla="*/ f257 f257 1"/>
              <a:gd name="f266" fmla="*/ f258 f258 1"/>
              <a:gd name="f267" fmla="+- f265 f266 0"/>
              <a:gd name="f268" fmla="sqrt f267"/>
              <a:gd name="f269" fmla="*/ f98 1 f268"/>
              <a:gd name="f270" fmla="*/ f246 f269 1"/>
              <a:gd name="f271" fmla="*/ f247 f269 1"/>
              <a:gd name="f272" fmla="+- f97 0 f270"/>
              <a:gd name="f273" fmla="+- f53 0 f271"/>
            </a:gdLst>
            <a:ahLst>
              <a:ahXY gdRefX="f0" minX="f60" maxX="f51">
                <a:pos x="f68" y="f33"/>
              </a:ahXY>
              <a:ahXY gdRefX="f1" minX="f9" maxX="f10">
                <a:pos x="f34" y="f33"/>
              </a:ahXY>
              <a:ahXY gdRefY="f2" minY="f9" maxY="f10">
                <a:pos x="f35" y="f3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82" y="f40"/>
              </a:cxn>
              <a:cxn ang="f47">
                <a:pos x="f129" y="f48"/>
              </a:cxn>
              <a:cxn ang="f47">
                <a:pos x="f83" y="f40"/>
              </a:cxn>
              <a:cxn ang="f47">
                <a:pos x="f109" y="f42"/>
              </a:cxn>
              <a:cxn ang="f47">
                <a:pos x="f145" y="f48"/>
              </a:cxn>
            </a:cxnLst>
            <a:rect l="f95" t="f38" r="f102" b="f37"/>
            <a:pathLst>
              <a:path w="21600" h="21600">
                <a:moveTo>
                  <a:pt x="f261" y="f262"/>
                </a:moveTo>
                <a:arcTo wR="f96" hR="f46" stAng="f184" swAng="f214"/>
                <a:moveTo>
                  <a:pt x="f252" y="f253"/>
                </a:moveTo>
                <a:arcTo wR="f89" hR="f46" stAng="f178" swAng="f207"/>
                <a:lnTo>
                  <a:pt x="f130" y="f29"/>
                </a:lnTo>
                <a:lnTo>
                  <a:pt x="f71" y="f9"/>
                </a:lnTo>
                <a:lnTo>
                  <a:pt x="f110" y="f29"/>
                </a:lnTo>
                <a:lnTo>
                  <a:pt x="f263" y="f264"/>
                </a:lnTo>
                <a:arcTo wR="f96" hR="f46" stAng="f190" swAng="f256"/>
                <a:lnTo>
                  <a:pt x="f272" y="f273"/>
                </a:lnTo>
                <a:arcTo wR="f89" hR="f46" stAng="f232" swAng="f259"/>
                <a:close/>
              </a:path>
              <a:path w="21600" h="21600">
                <a:moveTo>
                  <a:pt x="f261" y="f262"/>
                </a:moveTo>
                <a:arcTo wR="f96" hR="f46" stAng="f184" swAng="f214"/>
                <a:lnTo>
                  <a:pt x="f252" y="f253"/>
                </a:lnTo>
                <a:arcTo wR="f89" hR="f46" stAng="f178" swAng="f260"/>
                <a:lnTo>
                  <a:pt x="f272" y="f273"/>
                </a:lnTo>
                <a:arcTo wR="f89" hR="f46" stAng="f232" swAng="f259"/>
              </a:path>
            </a:pathLst>
          </a:custGeom>
          <a:solidFill>
            <a:srgbClr val="99CCCC"/>
          </a:solidFill>
          <a:ln w="9360" cap="sq">
            <a:solidFill>
              <a:srgbClr val="336666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lvl="0" rtl="0" hangingPunct="0">
              <a:buNone/>
              <a:tabLst/>
            </a:pPr>
            <a:endParaRPr lang="it-IT" sz="2400"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73843226"/>
      </p:ext>
    </p:extLst>
  </p:cSld>
  <p:clrMapOvr>
    <a:masterClrMapping/>
  </p:clrMapOvr>
  <p:transition spd="med">
    <p:wedg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muovermi: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7880" y="1905120"/>
            <a:ext cx="7010640" cy="3647152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697"/>
              </a:spcBef>
              <a:buNone/>
              <a:tabLst>
                <a:tab pos="1180800" algn="l"/>
                <a:tab pos="2095199" algn="l"/>
                <a:tab pos="3009599" algn="l"/>
                <a:tab pos="3923999" algn="l"/>
                <a:tab pos="4838399" algn="l"/>
                <a:tab pos="5752800" algn="l"/>
                <a:tab pos="6667200" algn="l"/>
                <a:tab pos="7581600" algn="l"/>
                <a:tab pos="8496000" algn="l"/>
                <a:tab pos="9410400" algn="l"/>
                <a:tab pos="10324800" algn="l"/>
              </a:tabLst>
            </a:pPr>
            <a:r>
              <a:rPr lang="it-IT" sz="2800" dirty="0"/>
              <a:t>A questo punto devo: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Definire l’idea progettuale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Individuare i partner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Valutare la composizione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Condividere la proposta progettuale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Formalizzare il partenariato</a:t>
            </a:r>
          </a:p>
          <a:p>
            <a:pPr marL="609480" indent="-609480">
              <a:spcBef>
                <a:spcPts val="697"/>
              </a:spcBef>
              <a:tabLst>
                <a:tab pos="1180800" algn="l"/>
                <a:tab pos="2095199" algn="l"/>
                <a:tab pos="3009599" algn="l"/>
                <a:tab pos="3923999" algn="l"/>
                <a:tab pos="4838399" algn="l"/>
                <a:tab pos="5752800" algn="l"/>
                <a:tab pos="6667200" algn="l"/>
                <a:tab pos="7581600" algn="l"/>
                <a:tab pos="8496000" algn="l"/>
                <a:tab pos="9410400" algn="l"/>
                <a:tab pos="10324800" algn="l"/>
              </a:tabLst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65911413"/>
      </p:ext>
    </p:extLst>
  </p:cSld>
  <p:clrMapOvr>
    <a:masterClrMapping/>
  </p:clrMapOvr>
  <p:transition spd="med">
    <p:wedg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Individuare i partner - 1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7880" y="1905120"/>
            <a:ext cx="7010640" cy="2085186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697"/>
              </a:spcBef>
              <a:buNone/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/>
              <a:t>Attenta lettura della Call: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"/>
            </a:pPr>
            <a:r>
              <a:rPr lang="it-IT" sz="2800" dirty="0"/>
              <a:t>Numero minimo di partner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"/>
            </a:pPr>
            <a:r>
              <a:rPr lang="it-IT" sz="2800" dirty="0"/>
              <a:t>Provenienza geografica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"/>
            </a:pPr>
            <a:r>
              <a:rPr lang="it-IT" sz="2800" dirty="0"/>
              <a:t>Tipologia</a:t>
            </a:r>
          </a:p>
        </p:txBody>
      </p:sp>
    </p:spTree>
    <p:extLst>
      <p:ext uri="{BB962C8B-B14F-4D97-AF65-F5344CB8AC3E}">
        <p14:creationId xmlns:p14="http://schemas.microsoft.com/office/powerpoint/2010/main" val="3154915951"/>
      </p:ext>
    </p:extLst>
  </p:cSld>
  <p:clrMapOvr>
    <a:masterClrMapping/>
  </p:clrMapOvr>
  <p:transition spd="med">
    <p:wedg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29272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Individuare partner - 2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3000360" y="2060639"/>
            <a:ext cx="6983280" cy="405675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Definizione del </a:t>
            </a:r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profilo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:</a:t>
            </a:r>
          </a:p>
          <a:p>
            <a:pPr hangingPunct="0">
              <a:buClr>
                <a:srgbClr val="666699"/>
              </a:buClr>
              <a:buSzPct val="100000"/>
              <a:buFont typeface="Arial" pitchFamily="34"/>
              <a:buChar char="•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impresa, scuola, ONG, ente locale, associazione…</a:t>
            </a: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e del </a:t>
            </a:r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ruolo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:</a:t>
            </a:r>
          </a:p>
          <a:p>
            <a:pPr hangingPunct="0">
              <a:buClr>
                <a:srgbClr val="666699"/>
              </a:buClr>
              <a:buSzPct val="100000"/>
              <a:buFont typeface="Arial" pitchFamily="34"/>
              <a:buChar char="•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disseminazione, sperimentazione, gestione attività…</a:t>
            </a:r>
          </a:p>
          <a:p>
            <a:pPr hangingPunct="0"/>
            <a:endParaRPr lang="it-IT" sz="2800" dirty="0">
              <a:solidFill>
                <a:srgbClr val="000000"/>
              </a:solidFill>
              <a:ea typeface="Segoe UI" pitchFamily="2"/>
              <a:cs typeface="Tahoma" pitchFamily="2"/>
            </a:endParaRPr>
          </a:p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NB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: Il partner può essere omologo o complementare</a:t>
            </a:r>
          </a:p>
        </p:txBody>
      </p:sp>
    </p:spTree>
    <p:extLst>
      <p:ext uri="{BB962C8B-B14F-4D97-AF65-F5344CB8AC3E}">
        <p14:creationId xmlns:p14="http://schemas.microsoft.com/office/powerpoint/2010/main" val="1042715967"/>
      </p:ext>
    </p:extLst>
  </p:cSld>
  <p:clrMapOvr>
    <a:masterClrMapping/>
  </p:clrMapOvr>
  <p:transition spd="med">
    <p:wedg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cerco un partner?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927280" y="2060640"/>
            <a:ext cx="7345440" cy="42200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++++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Partner fidati: ovvero quelli che conosco da progetti precedenti</a:t>
            </a:r>
          </a:p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+++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Partner nuovi che conosco indirettamente</a:t>
            </a:r>
          </a:p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++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Partner nuovi conosciuti ad eventi o meeting</a:t>
            </a:r>
          </a:p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+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Ricerca on line, siti internet specialistici</a:t>
            </a:r>
          </a:p>
          <a:p>
            <a:pPr hangingPunct="0"/>
            <a:endParaRPr lang="it-IT" sz="2800" dirty="0">
              <a:solidFill>
                <a:srgbClr val="336666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336666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0076249"/>
      </p:ext>
    </p:extLst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343400" y="1778000"/>
            <a:ext cx="4406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Obiettivo:</a:t>
            </a:r>
          </a:p>
          <a:p>
            <a:r>
              <a:rPr lang="it-IT" sz="2400" dirty="0"/>
              <a:t>promuovere politiche trasversali all’interno dei diversi Paesi europei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FF0000"/>
                </a:solidFill>
              </a:rPr>
              <a:t>Strumento:</a:t>
            </a:r>
          </a:p>
          <a:p>
            <a:r>
              <a:rPr lang="it-IT" sz="2400" dirty="0"/>
              <a:t>programmi tematici gestiti dalle diverse DG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754305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cerco un partner?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7880" y="1905121"/>
            <a:ext cx="7010640" cy="4180632"/>
          </a:xfrm>
        </p:spPr>
        <p:txBody>
          <a:bodyPr wrap="square">
            <a:spAutoFit/>
          </a:bodyPr>
          <a:lstStyle/>
          <a:p>
            <a:pPr marL="533160" indent="-533160">
              <a:spcBef>
                <a:spcPts val="697"/>
              </a:spcBef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/>
              <a:t>Alcuni siti:</a:t>
            </a:r>
          </a:p>
          <a:p>
            <a:pPr marL="533160" indent="-533160"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>
                <a:hlinkClick r:id="rId3"/>
              </a:rPr>
              <a:t>http://www.europabook.eu/</a:t>
            </a:r>
            <a:r>
              <a:rPr lang="it-IT" sz="2800" dirty="0"/>
              <a:t> </a:t>
            </a:r>
          </a:p>
          <a:p>
            <a:pPr marL="533160" indent="-533160"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>
                <a:hlinkClick r:id="rId4"/>
              </a:rPr>
              <a:t>http://www.europafacile.net/</a:t>
            </a:r>
            <a:r>
              <a:rPr lang="it-IT" sz="2800" dirty="0"/>
              <a:t> </a:t>
            </a:r>
          </a:p>
          <a:p>
            <a:pPr marL="533160" indent="-533160"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>
                <a:hlinkClick r:id="rId5"/>
              </a:rPr>
              <a:t>https://it.linkedin.com/</a:t>
            </a:r>
            <a:r>
              <a:rPr lang="it-IT" sz="2800" dirty="0"/>
              <a:t> </a:t>
            </a:r>
          </a:p>
          <a:p>
            <a:pPr marL="533160" indent="-533160"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>
                <a:hlinkClick r:id="rId6"/>
              </a:rPr>
              <a:t>http://ec.europa.eu/research/participants/portal/desktop/en/funding/index.html</a:t>
            </a:r>
            <a:r>
              <a:rPr lang="it-IT" sz="2800" dirty="0"/>
              <a:t> </a:t>
            </a:r>
          </a:p>
          <a:p>
            <a:pPr marL="533160" indent="-533160"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/>
              <a:t>Siti dei vari programmi europei</a:t>
            </a:r>
          </a:p>
        </p:txBody>
      </p:sp>
    </p:spTree>
    <p:extLst>
      <p:ext uri="{BB962C8B-B14F-4D97-AF65-F5344CB8AC3E}">
        <p14:creationId xmlns:p14="http://schemas.microsoft.com/office/powerpoint/2010/main" val="3975562501"/>
      </p:ext>
    </p:extLst>
  </p:cSld>
  <p:clrMapOvr>
    <a:masterClrMapping/>
  </p:clrMapOvr>
  <p:transition spd="med">
    <p:wedg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cerco un partner?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2060639"/>
            <a:ext cx="7343640" cy="292663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I compendia dei progetti approvati negli anni precedenti:</a:t>
            </a: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  <a:hlinkClick r:id="rId3"/>
              </a:rPr>
              <a:t>http://eacea.ec.europa.eu/culture/funding/2011/selection/selection_strand_11_2011_en.php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44071321"/>
      </p:ext>
    </p:extLst>
  </p:cSld>
  <p:clrMapOvr>
    <a:masterClrMapping/>
  </p:clrMapOvr>
  <p:transition spd="med">
    <p:wedg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Come cerco un partner?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1988999"/>
            <a:ext cx="7343640" cy="33668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Europe Direct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presenti nel mio territorio:</a:t>
            </a: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  <a:hlinkClick r:id="rId3"/>
              </a:rPr>
              <a:t>http://europa.eu/europedirect/meet_us/italy/index_it.htm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</a:t>
            </a:r>
          </a:p>
          <a:p>
            <a:pPr hangingPunct="0"/>
            <a:endParaRPr lang="it-IT" sz="2800" dirty="0">
              <a:solidFill>
                <a:srgbClr val="000000"/>
              </a:solidFill>
              <a:ea typeface="Segoe UI" pitchFamily="2"/>
              <a:cs typeface="Tahoma" pitchFamily="2"/>
            </a:endParaRP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In questo caso devo predisporre una scheda per la ricerca partner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59698631"/>
      </p:ext>
    </p:extLst>
  </p:cSld>
  <p:clrMapOvr>
    <a:masterClrMapping/>
  </p:clrMapOvr>
  <p:transition spd="med">
    <p:wedg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Scheda ricerca partner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2060639"/>
            <a:ext cx="7200720" cy="380713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b="1" dirty="0">
                <a:solidFill>
                  <a:srgbClr val="666699"/>
                </a:solidFill>
                <a:ea typeface="Segoe UI" pitchFamily="2"/>
                <a:cs typeface="Tahoma" pitchFamily="2"/>
              </a:rPr>
              <a:t>Europe Direct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presenti nel mio territorio:</a:t>
            </a: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  <a:hlinkClick r:id="rId3"/>
              </a:rPr>
              <a:t>http://europa.eu/europedirect/meet_us/italy/index_it.htm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</a:t>
            </a:r>
          </a:p>
          <a:p>
            <a:pPr hangingPunct="0"/>
            <a:endParaRPr lang="it-IT" sz="2800" dirty="0">
              <a:solidFill>
                <a:srgbClr val="000000"/>
              </a:solidFill>
              <a:ea typeface="Segoe UI" pitchFamily="2"/>
              <a:cs typeface="Tahoma" pitchFamily="2"/>
            </a:endParaRPr>
          </a:p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In questo caso devo predisporre una scheda per la ricerca partner (in allegato)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87735458"/>
      </p:ext>
    </p:extLst>
  </p:cSld>
  <p:clrMapOvr>
    <a:masterClrMapping/>
  </p:clrMapOvr>
  <p:transition spd="med">
    <p:wedg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116925" y="624111"/>
            <a:ext cx="8911687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Ruolo del partner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927281" y="1844640"/>
            <a:ext cx="6985079" cy="44839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it-IT" sz="2400">
              <a:solidFill>
                <a:srgbClr val="336666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  <p:sp>
        <p:nvSpPr>
          <p:cNvPr id="4" name="Figura a mano libera 3"/>
          <p:cNvSpPr/>
          <p:nvPr/>
        </p:nvSpPr>
        <p:spPr>
          <a:xfrm>
            <a:off x="2927280" y="1844640"/>
            <a:ext cx="7128000" cy="45661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>
              <a:spcBef>
                <a:spcPts val="697"/>
              </a:spcBef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Deve: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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Partecipare alla scrittura ed elaborazione del progetto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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Partecipare all’implementazione del progetto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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Ricevere dal Capofila la parte di cofinanziamento che gli spetta</a:t>
            </a:r>
          </a:p>
          <a:p>
            <a:pPr hangingPunct="0"/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hangingPunct="0"/>
            <a:endParaRPr lang="it-IT" sz="2400" dirty="0">
              <a:solidFill>
                <a:srgbClr val="336666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hangingPunct="0"/>
            <a:endParaRPr lang="it-IT" sz="2400" dirty="0">
              <a:solidFill>
                <a:srgbClr val="336666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3542338"/>
      </p:ext>
    </p:extLst>
  </p:cSld>
  <p:clrMapOvr>
    <a:masterClrMapping/>
  </p:clrMapOvr>
  <p:transition spd="med">
    <p:wedg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Ruolo del partner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927280" y="2060639"/>
            <a:ext cx="7056360" cy="336688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Deve: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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Collaborare nella fase di rendicontazione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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Collaborare nella stesura dei rapporti tecnici e finanziari per la Commissione europea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2974630"/>
      </p:ext>
    </p:extLst>
  </p:cSld>
  <p:clrMapOvr>
    <a:masterClrMapping/>
  </p:clrMapOvr>
  <p:transition spd="med">
    <p:wedg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Valutare la composizione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1988999"/>
            <a:ext cx="7416720" cy="24863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Per valutare il partenariato posso utilizzare alcuni criteri: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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Competenze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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Tipologia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4167259"/>
      </p:ext>
    </p:extLst>
  </p:cSld>
  <p:clrMapOvr>
    <a:masterClrMapping/>
  </p:clrMapOvr>
  <p:transition spd="med">
    <p:wedg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Valutare la composizione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927280" y="1989000"/>
            <a:ext cx="7056360" cy="424738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/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Competenze: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Istituzionali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Tecniche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Solidità finanziaria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Esperienza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Linguistiche</a:t>
            </a:r>
          </a:p>
          <a:p>
            <a:pPr hangingPunct="0">
              <a:buClr>
                <a:srgbClr val="336666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In più devo tenere conto della provenienza geografica del partner</a:t>
            </a:r>
          </a:p>
          <a:p>
            <a:pPr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96137227"/>
      </p:ext>
    </p:extLst>
  </p:cSld>
  <p:clrMapOvr>
    <a:masterClrMapping/>
  </p:clrMapOvr>
  <p:transition spd="med">
    <p:wedg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Valutare la composizione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7880" y="1700280"/>
            <a:ext cx="7010640" cy="4681800"/>
          </a:xfrm>
        </p:spPr>
        <p:txBody>
          <a:bodyPr wrap="square">
            <a:spAutoFit/>
          </a:bodyPr>
          <a:lstStyle/>
          <a:p>
            <a:pPr marL="533160" indent="-533160">
              <a:spcBef>
                <a:spcPts val="697"/>
              </a:spcBef>
              <a:tabLst>
                <a:tab pos="1104480" algn="l"/>
                <a:tab pos="2018879" algn="l"/>
                <a:tab pos="2933279" algn="l"/>
                <a:tab pos="3847679" algn="l"/>
                <a:tab pos="4762079" algn="l"/>
                <a:tab pos="5676480" algn="l"/>
                <a:tab pos="6590880" algn="l"/>
                <a:tab pos="7505280" algn="l"/>
                <a:tab pos="8419680" algn="l"/>
                <a:tab pos="9334080" algn="l"/>
                <a:tab pos="10248480" algn="l"/>
              </a:tabLst>
            </a:pPr>
            <a:r>
              <a:rPr lang="it-IT" sz="2800" dirty="0"/>
              <a:t>Tipologia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Regioni o sue direzioni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Enti locali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Organizzazioni sindacali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Scuole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ONG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Università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Centri di ricerca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Imprese</a:t>
            </a:r>
          </a:p>
          <a:p>
            <a:pPr>
              <a:spcBef>
                <a:spcPts val="598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400" dirty="0"/>
              <a:t>Camera di commercio</a:t>
            </a:r>
          </a:p>
        </p:txBody>
      </p:sp>
    </p:spTree>
    <p:extLst>
      <p:ext uri="{BB962C8B-B14F-4D97-AF65-F5344CB8AC3E}">
        <p14:creationId xmlns:p14="http://schemas.microsoft.com/office/powerpoint/2010/main" val="26310833"/>
      </p:ext>
    </p:extLst>
  </p:cSld>
  <p:clrMapOvr>
    <a:masterClrMapping/>
  </p:clrMapOvr>
  <p:transition spd="med">
    <p:wedg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Condividere la proposta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047880" y="1582561"/>
            <a:ext cx="7010640" cy="4760278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ts val="697"/>
              </a:spcBef>
            </a:pPr>
            <a:r>
              <a:rPr lang="it-IT" sz="2800" dirty="0"/>
              <a:t>Una volta individuato il partner “ideale” devo condividere la proposta progettuale e in particolare: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 Obiettivi e strategia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 Non duplicare attività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 Individuazione e ripartizione delle task</a:t>
            </a:r>
          </a:p>
          <a:p>
            <a:pPr>
              <a:spcBef>
                <a:spcPts val="697"/>
              </a:spcBef>
              <a:buClr>
                <a:srgbClr val="336666"/>
              </a:buClr>
              <a:buSzPct val="70000"/>
              <a:buFont typeface="Wingdings" pitchFamily="2"/>
              <a:buChar char=""/>
            </a:pPr>
            <a:r>
              <a:rPr lang="it-IT" sz="2800" dirty="0"/>
              <a:t> Definizione del budget tenendo conto del work package</a:t>
            </a:r>
          </a:p>
        </p:txBody>
      </p:sp>
    </p:spTree>
    <p:extLst>
      <p:ext uri="{BB962C8B-B14F-4D97-AF65-F5344CB8AC3E}">
        <p14:creationId xmlns:p14="http://schemas.microsoft.com/office/powerpoint/2010/main" val="791022574"/>
      </p:ext>
    </p:extLst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35300" y="1104900"/>
            <a:ext cx="6362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u="sng" dirty="0">
                <a:solidFill>
                  <a:srgbClr val="0070C0"/>
                </a:solidFill>
              </a:rPr>
              <a:t>Approccio ai finanziamenti europei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925" y="2424331"/>
            <a:ext cx="333375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050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Formalizzare il partenariato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2060639"/>
            <a:ext cx="7272360" cy="26933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342720" indent="-342720" hangingPunct="0">
              <a:spcBef>
                <a:spcPts val="697"/>
              </a:spcBef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Costituzione formale del partenariato:</a:t>
            </a:r>
          </a:p>
          <a:p>
            <a:pPr hangingPunct="0">
              <a:spcBef>
                <a:spcPts val="697"/>
              </a:spcBef>
              <a:buClr>
                <a:srgbClr val="336666"/>
              </a:buClr>
              <a:buSzPct val="100000"/>
              <a:buAutoNum type="arabicPeriod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Invio delle lettere di intenti</a:t>
            </a:r>
          </a:p>
          <a:p>
            <a:pPr hangingPunct="0">
              <a:spcBef>
                <a:spcPts val="697"/>
              </a:spcBef>
              <a:buClr>
                <a:srgbClr val="336666"/>
              </a:buClr>
              <a:buSzPct val="100000"/>
              <a:buAutoNum type="arabicPeriod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Preparazione del “Partnership </a:t>
            </a:r>
            <a:r>
              <a:rPr lang="it-IT" sz="2800" dirty="0" err="1">
                <a:solidFill>
                  <a:srgbClr val="000000"/>
                </a:solidFill>
                <a:ea typeface="Segoe UI" pitchFamily="2"/>
                <a:cs typeface="Tahoma" pitchFamily="2"/>
              </a:rPr>
              <a:t>agreement</a:t>
            </a: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”</a:t>
            </a:r>
          </a:p>
          <a:p>
            <a:pPr marL="342720" indent="-342720"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12153909"/>
      </p:ext>
    </p:extLst>
  </p:cSld>
  <p:clrMapOvr>
    <a:masterClrMapping/>
  </p:clrMapOvr>
  <p:transition spd="med">
    <p:wedg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Compiti del Capofila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2060639"/>
            <a:ext cx="7272360" cy="469622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Invia il progetto al CE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Definisce le modalità operative/gestionali del progetto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Firma il contratto con la CE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Suddivide il finanziamento tra i partner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Gestisce la rendicontazione</a:t>
            </a:r>
          </a:p>
          <a:p>
            <a:pPr hangingPunct="0">
              <a:spcBef>
                <a:spcPts val="697"/>
              </a:spcBef>
              <a:buClr>
                <a:srgbClr val="666699"/>
              </a:buClr>
              <a:buSzPct val="100000"/>
              <a:buFont typeface="Wingdings" pitchFamily="2"/>
              <a:buChar char=""/>
            </a:pPr>
            <a:r>
              <a:rPr lang="it-IT" sz="2800" dirty="0">
                <a:solidFill>
                  <a:srgbClr val="000000"/>
                </a:solidFill>
                <a:ea typeface="Segoe UI" pitchFamily="2"/>
                <a:cs typeface="Tahoma" pitchFamily="2"/>
              </a:rPr>
              <a:t> Prepara e inoltra alla CE i rapporti tecnici e finanziari sul progetto</a:t>
            </a:r>
          </a:p>
          <a:p>
            <a:pPr marL="342720" indent="-342720"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995839980"/>
      </p:ext>
    </p:extLst>
  </p:cSld>
  <p:clrMapOvr>
    <a:masterClrMapping/>
  </p:clrMapOvr>
  <p:transition spd="med">
    <p:wedge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3047880" y="404281"/>
            <a:ext cx="7010640" cy="538609"/>
          </a:xfrm>
        </p:spPr>
        <p:txBody>
          <a:bodyPr wrap="square">
            <a:spAutoFit/>
          </a:bodyPr>
          <a:lstStyle/>
          <a:p>
            <a:pPr lvl="0"/>
            <a:r>
              <a:rPr lang="it-IT" sz="2900" b="1">
                <a:solidFill>
                  <a:srgbClr val="336666"/>
                </a:solidFill>
              </a:rPr>
              <a:t>Ancora…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2856000" y="2060639"/>
            <a:ext cx="7272360" cy="116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342720" indent="-342720" hangingPunct="0">
              <a:spcBef>
                <a:spcPts val="697"/>
              </a:spcBef>
            </a:pPr>
            <a:r>
              <a:rPr lang="it-IT" sz="2800" dirty="0">
                <a:solidFill>
                  <a:srgbClr val="000000"/>
                </a:solidFill>
                <a:latin typeface="+mj-lt"/>
                <a:ea typeface="Segoe UI" pitchFamily="2"/>
                <a:cs typeface="Tahoma" pitchFamily="2"/>
              </a:rPr>
              <a:t>Posso inserire nel progetto partner locali?</a:t>
            </a:r>
          </a:p>
          <a:p>
            <a:pPr marL="342720" indent="-342720" hangingPunct="0">
              <a:spcBef>
                <a:spcPts val="1749"/>
              </a:spcBef>
            </a:pPr>
            <a:endParaRPr lang="it-IT" sz="2800" dirty="0">
              <a:solidFill>
                <a:srgbClr val="000000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3678265"/>
      </p:ext>
    </p:extLst>
  </p:cSld>
  <p:clrMapOvr>
    <a:masterClrMapping/>
  </p:clrMapOvr>
  <p:transition spd="med">
    <p:wedg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727640" y="1413001"/>
            <a:ext cx="2554200" cy="36734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5805192"/>
      </p:ext>
    </p:extLst>
  </p:cSld>
  <p:clrMapOvr>
    <a:masterClrMapping/>
  </p:clrMapOvr>
  <p:transition spd="med">
    <p:wedg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131316" y="1441320"/>
            <a:ext cx="2000380" cy="2000380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2" name="Segnaposto testo 1"/>
          <p:cNvSpPr txBox="1">
            <a:spLocks noGrp="1"/>
          </p:cNvSpPr>
          <p:nvPr>
            <p:ph type="body" idx="4294967295"/>
          </p:nvPr>
        </p:nvSpPr>
        <p:spPr>
          <a:xfrm>
            <a:off x="2134920" y="2126881"/>
            <a:ext cx="7923240" cy="2395528"/>
          </a:xfrm>
        </p:spPr>
        <p:txBody>
          <a:bodyPr wrap="square">
            <a:spAutoFit/>
          </a:bodyPr>
          <a:lstStyle/>
          <a:p>
            <a:pPr marL="342720" indent="-342720" algn="ctr"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b="1" dirty="0"/>
          </a:p>
          <a:p>
            <a:pPr marL="342720" indent="-342720" algn="ctr"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/>
          </a:p>
          <a:p>
            <a:pPr marL="342720" indent="-342720" algn="ctr"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/>
          </a:p>
          <a:p>
            <a:pPr marL="0" indent="0" algn="ctr">
              <a:buNone/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/>
          </a:p>
          <a:p>
            <a:pPr marL="342720" indent="-342720" algn="ctr"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it-IT" dirty="0">
                <a:solidFill>
                  <a:srgbClr val="006666"/>
                </a:solidFill>
                <a:hlinkClick r:id="rId4"/>
              </a:rPr>
              <a:t>gianfranco.coda@gmail.com</a:t>
            </a:r>
            <a:endParaRPr lang="it-IT" dirty="0">
              <a:solidFill>
                <a:srgbClr val="006666"/>
              </a:solidFill>
            </a:endParaRPr>
          </a:p>
          <a:p>
            <a:pPr marL="0" indent="0" algn="ctr">
              <a:buNone/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294825"/>
      </p:ext>
    </p:extLst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543300" y="482600"/>
            <a:ext cx="462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70C0"/>
                </a:solidFill>
              </a:rPr>
              <a:t>Schema/struttura di un programma europeo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067300" y="2247900"/>
            <a:ext cx="5080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Obiettivo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Azioni, settori e/o misure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Beneficiario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Cofinanziamento</a:t>
            </a:r>
          </a:p>
          <a:p>
            <a:endParaRPr lang="it-IT" sz="2400" dirty="0"/>
          </a:p>
          <a:p>
            <a:r>
              <a:rPr lang="it-IT" sz="2400" dirty="0"/>
              <a:t>Strumenti: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Guida al programma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2400" dirty="0"/>
              <a:t>Agenzie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5758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Erasmus Plus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984500" y="3050863"/>
            <a:ext cx="54737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</a:rPr>
              <a:t>Cos’è?</a:t>
            </a:r>
          </a:p>
          <a:p>
            <a:r>
              <a:rPr lang="it-IT" sz="2400" dirty="0"/>
              <a:t>Un unico programma integrato per istruzione, formazione, gioventù e sport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919911" y="5073889"/>
            <a:ext cx="4584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</a:rPr>
              <a:t>Per chi?</a:t>
            </a:r>
          </a:p>
          <a:p>
            <a:r>
              <a:rPr lang="it-IT" sz="2400" dirty="0"/>
              <a:t>Giovani, studenti, insegnanti, adulti</a:t>
            </a:r>
          </a:p>
        </p:txBody>
      </p:sp>
      <p:pic>
        <p:nvPicPr>
          <p:cNvPr id="5" name="Picture 6" descr="Erasmus+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100" y="1769973"/>
            <a:ext cx="34559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127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51200" y="871835"/>
            <a:ext cx="692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70C0"/>
                </a:solidFill>
              </a:rPr>
              <a:t>E’ articolato in 3 azioni chiave o </a:t>
            </a:r>
            <a:r>
              <a:rPr lang="it-IT" sz="2400" b="1" dirty="0" err="1">
                <a:solidFill>
                  <a:srgbClr val="0070C0"/>
                </a:solidFill>
              </a:rPr>
              <a:t>Key</a:t>
            </a:r>
            <a:r>
              <a:rPr lang="it-IT" sz="2400" b="1" dirty="0">
                <a:solidFill>
                  <a:srgbClr val="0070C0"/>
                </a:solidFill>
              </a:rPr>
              <a:t> </a:t>
            </a:r>
            <a:r>
              <a:rPr lang="it-IT" sz="2400" b="1" dirty="0" err="1">
                <a:solidFill>
                  <a:srgbClr val="0070C0"/>
                </a:solidFill>
              </a:rPr>
              <a:t>Actions</a:t>
            </a:r>
            <a:endParaRPr lang="it-IT" sz="2400" b="1" dirty="0">
              <a:solidFill>
                <a:srgbClr val="0070C0"/>
              </a:solidFill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2870200" y="2019300"/>
            <a:ext cx="4724400" cy="9525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accent5">
                    <a:lumMod val="75000"/>
                  </a:schemeClr>
                </a:solidFill>
              </a:rPr>
              <a:t>KA1</a:t>
            </a:r>
            <a:r>
              <a:rPr lang="it-IT" sz="2400" dirty="0"/>
              <a:t>: Mobilità individuale per l’apprendimento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4419600" y="3873500"/>
            <a:ext cx="5524500" cy="1054100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rgbClr val="00B050"/>
                </a:solidFill>
              </a:rPr>
              <a:t>KA 2</a:t>
            </a:r>
            <a:r>
              <a:rPr lang="it-IT" sz="2400" dirty="0"/>
              <a:t>: Cooperazione per l’innovazione e le buone pratiche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6629400" y="5613400"/>
            <a:ext cx="4686300" cy="8763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rgbClr val="C00000"/>
                </a:solidFill>
              </a:rPr>
              <a:t>KA 3</a:t>
            </a:r>
            <a:r>
              <a:rPr lang="it-IT" sz="2400" dirty="0"/>
              <a:t>: Sostegno alla riforma delle politiche</a:t>
            </a:r>
          </a:p>
        </p:txBody>
      </p:sp>
    </p:spTree>
    <p:extLst>
      <p:ext uri="{BB962C8B-B14F-4D97-AF65-F5344CB8AC3E}">
        <p14:creationId xmlns:p14="http://schemas.microsoft.com/office/powerpoint/2010/main" val="381146817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3CF59C32DA5204DB880723936A0D50D" ma:contentTypeVersion="2" ma:contentTypeDescription="Creare un nuovo documento." ma:contentTypeScope="" ma:versionID="03576c7a00fcc0b99b81cedea5272d01">
  <xsd:schema xmlns:xsd="http://www.w3.org/2001/XMLSchema" xmlns:xs="http://www.w3.org/2001/XMLSchema" xmlns:p="http://schemas.microsoft.com/office/2006/metadata/properties" xmlns:ns2="8fcc56d9-50ac-46fd-bb3a-7a1ca0e278c1" targetNamespace="http://schemas.microsoft.com/office/2006/metadata/properties" ma:root="true" ma:fieldsID="ea0f0eb7ba3e7874a9550640f1bfed44" ns2:_="">
    <xsd:import namespace="8fcc56d9-50ac-46fd-bb3a-7a1ca0e278c1"/>
    <xsd:element name="properties">
      <xsd:complexType>
        <xsd:sequence>
          <xsd:element name="documentManagement">
            <xsd:complexType>
              <xsd:all>
                <xsd:element ref="ns2:_sd_Comment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c56d9-50ac-46fd-bb3a-7a1ca0e278c1" elementFormDefault="qualified">
    <xsd:import namespace="http://schemas.microsoft.com/office/2006/documentManagement/types"/>
    <xsd:import namespace="http://schemas.microsoft.com/office/infopath/2007/PartnerControls"/>
    <xsd:element name="_sd_Commenti" ma:index="8" nillable="true" ma:displayName="Commenti" ma:internalName="_sd_Commenti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d_Commenti xmlns="8fcc56d9-50ac-46fd-bb3a-7a1ca0e278c1" xsi:nil="true"/>
  </documentManagement>
</p:properties>
</file>

<file path=customXml/item3.xml><?xml version="1.0" encoding="utf-8"?>
<?mso-contentType ?>
<FormTemplates xmlns="http://schemas.microsoft.com/sharepoint/v3/contenttype/forms">
  <Display>ShareDocEditForm</Display>
  <Edit>ShareDocEditForm</Edit>
</FormTemplates>
</file>

<file path=customXml/itemProps1.xml><?xml version="1.0" encoding="utf-8"?>
<ds:datastoreItem xmlns:ds="http://schemas.openxmlformats.org/officeDocument/2006/customXml" ds:itemID="{E59BB741-0834-4647-84C7-1A8D173223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cc56d9-50ac-46fd-bb3a-7a1ca0e278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77C0A8-E253-48D1-972C-24E20E41AD05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8fcc56d9-50ac-46fd-bb3a-7a1ca0e278c1"/>
    <ds:schemaRef ds:uri="http://schemas.microsoft.com/office/2006/documentManagement/types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3100DD6-588A-4224-AD1C-C36C7960E9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165</TotalTime>
  <Words>2944</Words>
  <Application>Microsoft Office PowerPoint</Application>
  <PresentationFormat>Widescreen</PresentationFormat>
  <Paragraphs>396</Paragraphs>
  <Slides>64</Slides>
  <Notes>32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64</vt:i4>
      </vt:variant>
    </vt:vector>
  </HeadingPairs>
  <TitlesOfParts>
    <vt:vector size="74" baseType="lpstr">
      <vt:lpstr>Arial</vt:lpstr>
      <vt:lpstr>Calibri</vt:lpstr>
      <vt:lpstr>Century Gothic</vt:lpstr>
      <vt:lpstr>Lucida Sans Unicode</vt:lpstr>
      <vt:lpstr>Segoe UI</vt:lpstr>
      <vt:lpstr>Tahoma</vt:lpstr>
      <vt:lpstr>Times New Roman</vt:lpstr>
      <vt:lpstr>Wingdings</vt:lpstr>
      <vt:lpstr>Wingdings 3</vt:lpstr>
      <vt:lpstr>Filo</vt:lpstr>
      <vt:lpstr>I finanziamenti europei per il «non profit»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Erasmus Plus</vt:lpstr>
      <vt:lpstr>Presentazione standard di PowerPoint</vt:lpstr>
      <vt:lpstr>Presentazione standard di PowerPoint</vt:lpstr>
      <vt:lpstr>Erasmus Plus </vt:lpstr>
      <vt:lpstr>Erasmus Plus </vt:lpstr>
      <vt:lpstr>Erasmus Plus- Budget</vt:lpstr>
      <vt:lpstr>Erasmus Plus </vt:lpstr>
      <vt:lpstr>Erasmus Plus – Attività finanziabili </vt:lpstr>
      <vt:lpstr>Erasmus Plus – Jean Monnet</vt:lpstr>
      <vt:lpstr>Erasmus Plus – Sport</vt:lpstr>
      <vt:lpstr>Erasmus Plus – Gioventù</vt:lpstr>
      <vt:lpstr>Erasmus Plus – Gioventù</vt:lpstr>
      <vt:lpstr>Erasmus Plus – Gioventù</vt:lpstr>
      <vt:lpstr>Erasmus Plus – Gioventù</vt:lpstr>
      <vt:lpstr>Erasmus Plus – Gioventù</vt:lpstr>
      <vt:lpstr>Europa per i cittadini</vt:lpstr>
      <vt:lpstr>Obiettivi generali</vt:lpstr>
      <vt:lpstr>Obiettivi specifici</vt:lpstr>
      <vt:lpstr>Priorità 2015</vt:lpstr>
      <vt:lpstr>Presentazione standard di PowerPoint</vt:lpstr>
      <vt:lpstr>Presentazione standard di PowerPoint</vt:lpstr>
      <vt:lpstr>Strand 1 – Memoria attiva</vt:lpstr>
      <vt:lpstr>Presentazione standard di PowerPoint</vt:lpstr>
      <vt:lpstr>Presentazione standard di PowerPoint</vt:lpstr>
      <vt:lpstr>Strand 2 – Impegno democratico e partecipazione civica </vt:lpstr>
      <vt:lpstr>Presentazione standard di PowerPoint</vt:lpstr>
      <vt:lpstr>Presentazione standard di PowerPoint</vt:lpstr>
      <vt:lpstr>Budget</vt:lpstr>
      <vt:lpstr>Priorità 2018</vt:lpstr>
      <vt:lpstr>Possibili scadenze 2018 *</vt:lpstr>
      <vt:lpstr>Diritti, uguaglianza e cittadinanza</vt:lpstr>
      <vt:lpstr>Presentazione standard di PowerPoint</vt:lpstr>
      <vt:lpstr>Presentazione standard di PowerPoint</vt:lpstr>
      <vt:lpstr>Presentazione standard di PowerPoint</vt:lpstr>
      <vt:lpstr>Il partenariato nei progetti europei</vt:lpstr>
      <vt:lpstr>Definizione</vt:lpstr>
      <vt:lpstr>Presentazione standard di PowerPoint</vt:lpstr>
      <vt:lpstr>Come iniziare</vt:lpstr>
      <vt:lpstr>Come muovermi:</vt:lpstr>
      <vt:lpstr>Individuare i partner - 1</vt:lpstr>
      <vt:lpstr>Individuare partner - 2</vt:lpstr>
      <vt:lpstr>Come cerco un partner?</vt:lpstr>
      <vt:lpstr>Come cerco un partner?</vt:lpstr>
      <vt:lpstr>Come cerco un partner?</vt:lpstr>
      <vt:lpstr>Come cerco un partner?</vt:lpstr>
      <vt:lpstr>Scheda ricerca partner</vt:lpstr>
      <vt:lpstr>Ruolo del partner</vt:lpstr>
      <vt:lpstr>Ruolo del partner</vt:lpstr>
      <vt:lpstr>Valutare la composizione</vt:lpstr>
      <vt:lpstr>Valutare la composizione</vt:lpstr>
      <vt:lpstr>Valutare la composizione</vt:lpstr>
      <vt:lpstr>Condividere la proposta</vt:lpstr>
      <vt:lpstr>Formalizzare il partenariato</vt:lpstr>
      <vt:lpstr>Compiti del Capofila</vt:lpstr>
      <vt:lpstr>Ancora…</vt:lpstr>
      <vt:lpstr>Presentazione standard di PowerPoint</vt:lpstr>
      <vt:lpstr>Presentazione standard di PowerPoint</vt:lpstr>
    </vt:vector>
  </TitlesOfParts>
  <Company>Regione Emilia-Romagna - Assemblea Legislativa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finanziamenti europei per il «non profit»</dc:title>
  <dc:creator>Coda Gianfranco</dc:creator>
  <cp:lastModifiedBy>Tugnoli Irene</cp:lastModifiedBy>
  <cp:revision>27</cp:revision>
  <dcterms:created xsi:type="dcterms:W3CDTF">2015-04-27T13:31:54Z</dcterms:created>
  <dcterms:modified xsi:type="dcterms:W3CDTF">2018-03-29T09:43:54Z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0x01010083CF59C32DA5204DB880723936A0D50D</vt:lpwstr>
  </property>
</Properties>
</file>