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4"/>
  </p:sldMasterIdLst>
  <p:notesMasterIdLst>
    <p:notesMasterId r:id="rId20"/>
  </p:notesMasterIdLst>
  <p:sldIdLst>
    <p:sldId id="256" r:id="rId5"/>
    <p:sldId id="257" r:id="rId6"/>
    <p:sldId id="258" r:id="rId7"/>
    <p:sldId id="270" r:id="rId8"/>
    <p:sldId id="259" r:id="rId9"/>
    <p:sldId id="271" r:id="rId10"/>
    <p:sldId id="261" r:id="rId11"/>
    <p:sldId id="262" r:id="rId12"/>
    <p:sldId id="265" r:id="rId13"/>
    <p:sldId id="268" r:id="rId14"/>
    <p:sldId id="272" r:id="rId15"/>
    <p:sldId id="273" r:id="rId16"/>
    <p:sldId id="267" r:id="rId17"/>
    <p:sldId id="26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48BCF-055D-4722-9CB4-2A75B989EC7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7644DC0-F623-47FF-8272-C9E8998BBB93}">
      <dgm:prSet phldrT="[Testo]" custT="1"/>
      <dgm:spPr/>
      <dgm:t>
        <a:bodyPr/>
        <a:lstStyle/>
        <a:p>
          <a:r>
            <a:rPr lang="it-IT" sz="2800" b="1" dirty="0">
              <a:solidFill>
                <a:schemeClr val="tx1"/>
              </a:solidFill>
            </a:rPr>
            <a:t>L’UE nel quotidiano</a:t>
          </a:r>
        </a:p>
      </dgm:t>
    </dgm:pt>
    <dgm:pt modelId="{B4C98947-1B4C-4086-837E-190F5A028B29}" type="parTrans" cxnId="{A039E995-7722-4E5F-A7BB-47A98A1F7E40}">
      <dgm:prSet/>
      <dgm:spPr/>
      <dgm:t>
        <a:bodyPr/>
        <a:lstStyle/>
        <a:p>
          <a:endParaRPr lang="it-IT"/>
        </a:p>
      </dgm:t>
    </dgm:pt>
    <dgm:pt modelId="{D9892481-D92F-4408-8927-4B5A048CFDCB}" type="sibTrans" cxnId="{A039E995-7722-4E5F-A7BB-47A98A1F7E40}">
      <dgm:prSet/>
      <dgm:spPr/>
      <dgm:t>
        <a:bodyPr/>
        <a:lstStyle/>
        <a:p>
          <a:endParaRPr lang="it-IT"/>
        </a:p>
      </dgm:t>
    </dgm:pt>
    <dgm:pt modelId="{0D48E1A9-3819-401F-A0B9-839A4F83041A}">
      <dgm:prSet phldrT="[Testo]" custT="1"/>
      <dgm:spPr/>
      <dgm:t>
        <a:bodyPr/>
        <a:lstStyle/>
        <a:p>
          <a:r>
            <a:rPr lang="it-IT" sz="2400" dirty="0">
              <a:solidFill>
                <a:schemeClr val="tx1"/>
              </a:solidFill>
            </a:rPr>
            <a:t>Viaggiare liberamente</a:t>
          </a:r>
        </a:p>
      </dgm:t>
    </dgm:pt>
    <dgm:pt modelId="{DD91EC18-3254-48DC-B061-9652312159F3}" type="parTrans" cxnId="{0AAFA492-4FBD-4355-A1E5-FA69BF56839F}">
      <dgm:prSet/>
      <dgm:spPr/>
      <dgm:t>
        <a:bodyPr/>
        <a:lstStyle/>
        <a:p>
          <a:endParaRPr lang="it-IT"/>
        </a:p>
      </dgm:t>
    </dgm:pt>
    <dgm:pt modelId="{513DC188-06CA-4D01-809A-CE126824D506}" type="sibTrans" cxnId="{0AAFA492-4FBD-4355-A1E5-FA69BF56839F}">
      <dgm:prSet/>
      <dgm:spPr/>
      <dgm:t>
        <a:bodyPr/>
        <a:lstStyle/>
        <a:p>
          <a:endParaRPr lang="it-IT"/>
        </a:p>
      </dgm:t>
    </dgm:pt>
    <dgm:pt modelId="{AF3BC1FC-E2FB-4056-A6F8-3FBFBB66664A}">
      <dgm:prSet phldrT="[Testo]" custT="1"/>
      <dgm:spPr/>
      <dgm:t>
        <a:bodyPr/>
        <a:lstStyle/>
        <a:p>
          <a:pPr algn="ctr"/>
          <a:r>
            <a:rPr lang="it-IT" sz="2400" dirty="0">
              <a:solidFill>
                <a:schemeClr val="tx1"/>
              </a:solidFill>
            </a:rPr>
            <a:t>Possibilità di studiare, formarsi, lavorare in qualunque paese dell’UE</a:t>
          </a:r>
        </a:p>
      </dgm:t>
    </dgm:pt>
    <dgm:pt modelId="{4C72681F-4605-477C-A609-3594CE375EA4}" type="parTrans" cxnId="{07F3DD74-C70E-4F00-8D38-CF62C6FF77DD}">
      <dgm:prSet/>
      <dgm:spPr/>
      <dgm:t>
        <a:bodyPr/>
        <a:lstStyle/>
        <a:p>
          <a:endParaRPr lang="it-IT"/>
        </a:p>
      </dgm:t>
    </dgm:pt>
    <dgm:pt modelId="{C6EC4EE7-2CB9-4747-A4F3-A01778C73CDE}" type="sibTrans" cxnId="{07F3DD74-C70E-4F00-8D38-CF62C6FF77DD}">
      <dgm:prSet/>
      <dgm:spPr/>
      <dgm:t>
        <a:bodyPr/>
        <a:lstStyle/>
        <a:p>
          <a:endParaRPr lang="it-IT"/>
        </a:p>
      </dgm:t>
    </dgm:pt>
    <dgm:pt modelId="{CF2D3CCC-4A59-4837-ABED-61B1182DE1E2}">
      <dgm:prSet phldrT="[Testo]" custT="1"/>
      <dgm:spPr/>
      <dgm:t>
        <a:bodyPr/>
        <a:lstStyle/>
        <a:p>
          <a:r>
            <a:rPr lang="it-IT" sz="2400" dirty="0">
              <a:solidFill>
                <a:schemeClr val="tx1"/>
              </a:solidFill>
            </a:rPr>
            <a:t>Libera circolazione delle merci, dei servizi nell’UE</a:t>
          </a:r>
        </a:p>
      </dgm:t>
    </dgm:pt>
    <dgm:pt modelId="{8FE2F3D7-CC0B-40DC-A0BF-1F4CD4C73F1C}" type="parTrans" cxnId="{471039F4-3223-44DA-B759-C1BF8277FF34}">
      <dgm:prSet/>
      <dgm:spPr/>
      <dgm:t>
        <a:bodyPr/>
        <a:lstStyle/>
        <a:p>
          <a:endParaRPr lang="it-IT"/>
        </a:p>
      </dgm:t>
    </dgm:pt>
    <dgm:pt modelId="{F6EEE1F6-934C-4276-8695-DF5821CC0318}" type="sibTrans" cxnId="{471039F4-3223-44DA-B759-C1BF8277FF34}">
      <dgm:prSet/>
      <dgm:spPr/>
      <dgm:t>
        <a:bodyPr/>
        <a:lstStyle/>
        <a:p>
          <a:endParaRPr lang="it-IT"/>
        </a:p>
      </dgm:t>
    </dgm:pt>
    <dgm:pt modelId="{3A0AF5B8-D2C3-4AF4-A24D-9F2FD86C3D19}">
      <dgm:prSet phldrT="[Testo]" custT="1"/>
      <dgm:spPr/>
      <dgm:t>
        <a:bodyPr/>
        <a:lstStyle/>
        <a:p>
          <a:r>
            <a:rPr lang="it-IT" sz="2800" dirty="0">
              <a:solidFill>
                <a:schemeClr val="tx1"/>
              </a:solidFill>
            </a:rPr>
            <a:t>Sanità e sicurezza in tutto il territorio dell’UE</a:t>
          </a:r>
        </a:p>
      </dgm:t>
    </dgm:pt>
    <dgm:pt modelId="{5631D0C1-2BA8-4463-80F9-50D2874C54FD}" type="parTrans" cxnId="{965DB62D-D0DE-42ED-82F4-5E45E1CE2142}">
      <dgm:prSet/>
      <dgm:spPr/>
      <dgm:t>
        <a:bodyPr/>
        <a:lstStyle/>
        <a:p>
          <a:endParaRPr lang="it-IT"/>
        </a:p>
      </dgm:t>
    </dgm:pt>
    <dgm:pt modelId="{8D249EE6-CD2A-4F9D-99C9-007469A086E4}" type="sibTrans" cxnId="{965DB62D-D0DE-42ED-82F4-5E45E1CE2142}">
      <dgm:prSet/>
      <dgm:spPr/>
      <dgm:t>
        <a:bodyPr/>
        <a:lstStyle/>
        <a:p>
          <a:endParaRPr lang="it-IT"/>
        </a:p>
      </dgm:t>
    </dgm:pt>
    <dgm:pt modelId="{6EF15FEA-2699-4668-A258-9A84DF90B821}">
      <dgm:prSet custT="1"/>
      <dgm:spPr/>
      <dgm:t>
        <a:bodyPr/>
        <a:lstStyle/>
        <a:p>
          <a:r>
            <a:rPr lang="it-IT" sz="2400" dirty="0">
              <a:solidFill>
                <a:schemeClr val="tx1"/>
              </a:solidFill>
            </a:rPr>
            <a:t>Telecomunicazioni</a:t>
          </a:r>
        </a:p>
      </dgm:t>
    </dgm:pt>
    <dgm:pt modelId="{2CDD9981-7BA9-4F28-8131-5171ADF4F95B}" type="parTrans" cxnId="{4F3FF1B6-40CC-45AB-A9EB-9E9FC19F3F3B}">
      <dgm:prSet/>
      <dgm:spPr/>
      <dgm:t>
        <a:bodyPr/>
        <a:lstStyle/>
        <a:p>
          <a:endParaRPr lang="it-IT"/>
        </a:p>
      </dgm:t>
    </dgm:pt>
    <dgm:pt modelId="{68D91BEE-1D5E-48FC-921C-0A6C5A08BA74}" type="sibTrans" cxnId="{4F3FF1B6-40CC-45AB-A9EB-9E9FC19F3F3B}">
      <dgm:prSet/>
      <dgm:spPr/>
      <dgm:t>
        <a:bodyPr/>
        <a:lstStyle/>
        <a:p>
          <a:endParaRPr lang="it-IT"/>
        </a:p>
      </dgm:t>
    </dgm:pt>
    <dgm:pt modelId="{628EBDE7-8C54-4948-A789-F2541913DFF5}">
      <dgm:prSet custT="1"/>
      <dgm:spPr/>
      <dgm:t>
        <a:bodyPr/>
        <a:lstStyle/>
        <a:p>
          <a:r>
            <a:rPr lang="it-IT" sz="2400" dirty="0">
              <a:solidFill>
                <a:schemeClr val="tx1"/>
              </a:solidFill>
            </a:rPr>
            <a:t>Moneta comune e finanziamenti </a:t>
          </a:r>
        </a:p>
      </dgm:t>
    </dgm:pt>
    <dgm:pt modelId="{6775C5CB-E480-4389-A495-6738CC2C6402}" type="parTrans" cxnId="{4CCD71AF-9F6C-4784-BAFA-B97F5D632A16}">
      <dgm:prSet/>
      <dgm:spPr/>
      <dgm:t>
        <a:bodyPr/>
        <a:lstStyle/>
        <a:p>
          <a:endParaRPr lang="it-IT"/>
        </a:p>
      </dgm:t>
    </dgm:pt>
    <dgm:pt modelId="{FC5ACAD2-D6AC-49AE-8952-70E210319710}" type="sibTrans" cxnId="{4CCD71AF-9F6C-4784-BAFA-B97F5D632A16}">
      <dgm:prSet/>
      <dgm:spPr/>
      <dgm:t>
        <a:bodyPr/>
        <a:lstStyle/>
        <a:p>
          <a:endParaRPr lang="it-IT"/>
        </a:p>
      </dgm:t>
    </dgm:pt>
    <dgm:pt modelId="{1BB01C71-4A5B-4218-ADEB-F1AB22F69D21}" type="pres">
      <dgm:prSet presAssocID="{42848BCF-055D-4722-9CB4-2A75B989EC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FDBBA0-2C37-4BC8-9E57-3CB3C661B505}" type="pres">
      <dgm:prSet presAssocID="{87644DC0-F623-47FF-8272-C9E8998BBB93}" presName="centerShape" presStyleLbl="node0" presStyleIdx="0" presStyleCnt="1" custScaleX="233831" custScaleY="136244" custLinFactNeighborX="6734" custLinFactNeighborY="-718"/>
      <dgm:spPr/>
    </dgm:pt>
    <dgm:pt modelId="{5D4D5EE7-A7EA-4A3C-83C5-17B48A9F9DA1}" type="pres">
      <dgm:prSet presAssocID="{DD91EC18-3254-48DC-B061-9652312159F3}" presName="Name9" presStyleLbl="parChTrans1D2" presStyleIdx="0" presStyleCnt="6"/>
      <dgm:spPr/>
    </dgm:pt>
    <dgm:pt modelId="{230DF58B-AD79-492E-994C-8508C3A4A0EB}" type="pres">
      <dgm:prSet presAssocID="{DD91EC18-3254-48DC-B061-9652312159F3}" presName="connTx" presStyleLbl="parChTrans1D2" presStyleIdx="0" presStyleCnt="6"/>
      <dgm:spPr/>
    </dgm:pt>
    <dgm:pt modelId="{DC712E9F-BF70-4CFC-802E-2B80EB339DF1}" type="pres">
      <dgm:prSet presAssocID="{0D48E1A9-3819-401F-A0B9-839A4F83041A}" presName="node" presStyleLbl="node1" presStyleIdx="0" presStyleCnt="6" custScaleX="213746" custRadScaleRad="120935" custRadScaleInc="-13626">
        <dgm:presLayoutVars>
          <dgm:bulletEnabled val="1"/>
        </dgm:presLayoutVars>
      </dgm:prSet>
      <dgm:spPr/>
    </dgm:pt>
    <dgm:pt modelId="{2FF009EF-A420-48E6-A8F4-6550B8142037}" type="pres">
      <dgm:prSet presAssocID="{4C72681F-4605-477C-A609-3594CE375EA4}" presName="Name9" presStyleLbl="parChTrans1D2" presStyleIdx="1" presStyleCnt="6"/>
      <dgm:spPr/>
    </dgm:pt>
    <dgm:pt modelId="{63AF6AC1-A542-4732-9B3A-1A048675A646}" type="pres">
      <dgm:prSet presAssocID="{4C72681F-4605-477C-A609-3594CE375EA4}" presName="connTx" presStyleLbl="parChTrans1D2" presStyleIdx="1" presStyleCnt="6"/>
      <dgm:spPr/>
    </dgm:pt>
    <dgm:pt modelId="{616E7B9F-B996-435F-B853-18C0412105BE}" type="pres">
      <dgm:prSet presAssocID="{AF3BC1FC-E2FB-4056-A6F8-3FBFBB66664A}" presName="node" presStyleLbl="node1" presStyleIdx="1" presStyleCnt="6" custScaleX="207390" custScaleY="142720" custRadScaleRad="174813" custRadScaleInc="6473">
        <dgm:presLayoutVars>
          <dgm:bulletEnabled val="1"/>
        </dgm:presLayoutVars>
      </dgm:prSet>
      <dgm:spPr/>
    </dgm:pt>
    <dgm:pt modelId="{8674454F-AF6E-4493-A9E4-C14814D69FAA}" type="pres">
      <dgm:prSet presAssocID="{8FE2F3D7-CC0B-40DC-A0BF-1F4CD4C73F1C}" presName="Name9" presStyleLbl="parChTrans1D2" presStyleIdx="2" presStyleCnt="6"/>
      <dgm:spPr/>
    </dgm:pt>
    <dgm:pt modelId="{E8CBBCBB-B970-4CC9-8439-74E706D66D01}" type="pres">
      <dgm:prSet presAssocID="{8FE2F3D7-CC0B-40DC-A0BF-1F4CD4C73F1C}" presName="connTx" presStyleLbl="parChTrans1D2" presStyleIdx="2" presStyleCnt="6"/>
      <dgm:spPr/>
    </dgm:pt>
    <dgm:pt modelId="{86874603-7539-4DE3-BA66-585428BC9284}" type="pres">
      <dgm:prSet presAssocID="{CF2D3CCC-4A59-4837-ABED-61B1182DE1E2}" presName="node" presStyleLbl="node1" presStyleIdx="2" presStyleCnt="6" custScaleX="202811" custScaleY="92090" custRadScaleRad="172623" custRadScaleInc="-2329">
        <dgm:presLayoutVars>
          <dgm:bulletEnabled val="1"/>
        </dgm:presLayoutVars>
      </dgm:prSet>
      <dgm:spPr/>
    </dgm:pt>
    <dgm:pt modelId="{FA0AC644-2824-4037-9127-A764607D6B7F}" type="pres">
      <dgm:prSet presAssocID="{5631D0C1-2BA8-4463-80F9-50D2874C54FD}" presName="Name9" presStyleLbl="parChTrans1D2" presStyleIdx="3" presStyleCnt="6"/>
      <dgm:spPr/>
    </dgm:pt>
    <dgm:pt modelId="{3CEEBA26-0BE4-4974-9682-1AD5A794CC38}" type="pres">
      <dgm:prSet presAssocID="{5631D0C1-2BA8-4463-80F9-50D2874C54FD}" presName="connTx" presStyleLbl="parChTrans1D2" presStyleIdx="3" presStyleCnt="6"/>
      <dgm:spPr/>
    </dgm:pt>
    <dgm:pt modelId="{5624FFF0-EB0C-4043-97BB-2D4BFCF6B6AB}" type="pres">
      <dgm:prSet presAssocID="{3A0AF5B8-D2C3-4AF4-A24D-9F2FD86C3D19}" presName="node" presStyleLbl="node1" presStyleIdx="3" presStyleCnt="6" custScaleX="236649" custRadScaleRad="129172" custRadScaleInc="81424">
        <dgm:presLayoutVars>
          <dgm:bulletEnabled val="1"/>
        </dgm:presLayoutVars>
      </dgm:prSet>
      <dgm:spPr/>
    </dgm:pt>
    <dgm:pt modelId="{B7E3B5BF-D990-4605-9376-0944E6EC4426}" type="pres">
      <dgm:prSet presAssocID="{2CDD9981-7BA9-4F28-8131-5171ADF4F95B}" presName="Name9" presStyleLbl="parChTrans1D2" presStyleIdx="4" presStyleCnt="6"/>
      <dgm:spPr/>
    </dgm:pt>
    <dgm:pt modelId="{199E9744-78A5-4B64-B043-BCA11A6AE95E}" type="pres">
      <dgm:prSet presAssocID="{2CDD9981-7BA9-4F28-8131-5171ADF4F95B}" presName="connTx" presStyleLbl="parChTrans1D2" presStyleIdx="4" presStyleCnt="6"/>
      <dgm:spPr/>
    </dgm:pt>
    <dgm:pt modelId="{9A398D7B-5B1A-4023-9F76-C9173E078EB0}" type="pres">
      <dgm:prSet presAssocID="{6EF15FEA-2699-4668-A258-9A84DF90B821}" presName="node" presStyleLbl="node1" presStyleIdx="4" presStyleCnt="6" custScaleX="216892" custScaleY="77124" custRadScaleRad="189398" custRadScaleInc="56448">
        <dgm:presLayoutVars>
          <dgm:bulletEnabled val="1"/>
        </dgm:presLayoutVars>
      </dgm:prSet>
      <dgm:spPr/>
    </dgm:pt>
    <dgm:pt modelId="{FF7ECEB5-D71F-43BF-AD2E-54C7F7656B4A}" type="pres">
      <dgm:prSet presAssocID="{6775C5CB-E480-4389-A495-6738CC2C6402}" presName="Name9" presStyleLbl="parChTrans1D2" presStyleIdx="5" presStyleCnt="6"/>
      <dgm:spPr/>
    </dgm:pt>
    <dgm:pt modelId="{7218575C-D773-4B04-8F2D-E40250C2DC9C}" type="pres">
      <dgm:prSet presAssocID="{6775C5CB-E480-4389-A495-6738CC2C6402}" presName="connTx" presStyleLbl="parChTrans1D2" presStyleIdx="5" presStyleCnt="6"/>
      <dgm:spPr/>
    </dgm:pt>
    <dgm:pt modelId="{AE1D273D-7832-45CD-B066-6B37FCA8903F}" type="pres">
      <dgm:prSet presAssocID="{628EBDE7-8C54-4948-A789-F2541913DFF5}" presName="node" presStyleLbl="node1" presStyleIdx="5" presStyleCnt="6" custScaleX="161928" custScaleY="118662" custRadScaleRad="188627" custRadScaleInc="-28828">
        <dgm:presLayoutVars>
          <dgm:bulletEnabled val="1"/>
        </dgm:presLayoutVars>
      </dgm:prSet>
      <dgm:spPr/>
    </dgm:pt>
  </dgm:ptLst>
  <dgm:cxnLst>
    <dgm:cxn modelId="{7D7B9611-20A8-4817-804C-91F911115011}" type="presOf" srcId="{CF2D3CCC-4A59-4837-ABED-61B1182DE1E2}" destId="{86874603-7539-4DE3-BA66-585428BC9284}" srcOrd="0" destOrd="0" presId="urn:microsoft.com/office/officeart/2005/8/layout/radial1"/>
    <dgm:cxn modelId="{3DDB8412-0514-4746-A47F-B9E18A7424BE}" type="presOf" srcId="{5631D0C1-2BA8-4463-80F9-50D2874C54FD}" destId="{3CEEBA26-0BE4-4974-9682-1AD5A794CC38}" srcOrd="1" destOrd="0" presId="urn:microsoft.com/office/officeart/2005/8/layout/radial1"/>
    <dgm:cxn modelId="{4EDB2C1F-9C48-4253-B2AF-F9570F2BD9E7}" type="presOf" srcId="{6EF15FEA-2699-4668-A258-9A84DF90B821}" destId="{9A398D7B-5B1A-4023-9F76-C9173E078EB0}" srcOrd="0" destOrd="0" presId="urn:microsoft.com/office/officeart/2005/8/layout/radial1"/>
    <dgm:cxn modelId="{965DB62D-D0DE-42ED-82F4-5E45E1CE2142}" srcId="{87644DC0-F623-47FF-8272-C9E8998BBB93}" destId="{3A0AF5B8-D2C3-4AF4-A24D-9F2FD86C3D19}" srcOrd="3" destOrd="0" parTransId="{5631D0C1-2BA8-4463-80F9-50D2874C54FD}" sibTransId="{8D249EE6-CD2A-4F9D-99C9-007469A086E4}"/>
    <dgm:cxn modelId="{E4D38530-8CB0-43FB-A73D-51BF584AA888}" type="presOf" srcId="{628EBDE7-8C54-4948-A789-F2541913DFF5}" destId="{AE1D273D-7832-45CD-B066-6B37FCA8903F}" srcOrd="0" destOrd="0" presId="urn:microsoft.com/office/officeart/2005/8/layout/radial1"/>
    <dgm:cxn modelId="{03E4D740-3E77-465A-9089-7D16ABC533E9}" type="presOf" srcId="{DD91EC18-3254-48DC-B061-9652312159F3}" destId="{5D4D5EE7-A7EA-4A3C-83C5-17B48A9F9DA1}" srcOrd="0" destOrd="0" presId="urn:microsoft.com/office/officeart/2005/8/layout/radial1"/>
    <dgm:cxn modelId="{B585FF61-8B6E-466C-85F0-3F463A35E6E9}" type="presOf" srcId="{2CDD9981-7BA9-4F28-8131-5171ADF4F95B}" destId="{199E9744-78A5-4B64-B043-BCA11A6AE95E}" srcOrd="1" destOrd="0" presId="urn:microsoft.com/office/officeart/2005/8/layout/radial1"/>
    <dgm:cxn modelId="{F5F9C447-6395-4868-B6B3-79862232192E}" type="presOf" srcId="{87644DC0-F623-47FF-8272-C9E8998BBB93}" destId="{34FDBBA0-2C37-4BC8-9E57-3CB3C661B505}" srcOrd="0" destOrd="0" presId="urn:microsoft.com/office/officeart/2005/8/layout/radial1"/>
    <dgm:cxn modelId="{D806604A-B29B-4924-98E7-66819AD5C909}" type="presOf" srcId="{42848BCF-055D-4722-9CB4-2A75B989EC78}" destId="{1BB01C71-4A5B-4218-ADEB-F1AB22F69D21}" srcOrd="0" destOrd="0" presId="urn:microsoft.com/office/officeart/2005/8/layout/radial1"/>
    <dgm:cxn modelId="{2BA2704F-D151-419D-9A07-E6E51F8789CD}" type="presOf" srcId="{8FE2F3D7-CC0B-40DC-A0BF-1F4CD4C73F1C}" destId="{8674454F-AF6E-4493-A9E4-C14814D69FAA}" srcOrd="0" destOrd="0" presId="urn:microsoft.com/office/officeart/2005/8/layout/radial1"/>
    <dgm:cxn modelId="{D1CF5651-A387-4ED2-9817-97A84D016D83}" type="presOf" srcId="{4C72681F-4605-477C-A609-3594CE375EA4}" destId="{63AF6AC1-A542-4732-9B3A-1A048675A646}" srcOrd="1" destOrd="0" presId="urn:microsoft.com/office/officeart/2005/8/layout/radial1"/>
    <dgm:cxn modelId="{2AE5A351-0BD0-4212-913A-B4DE9A126054}" type="presOf" srcId="{6775C5CB-E480-4389-A495-6738CC2C6402}" destId="{7218575C-D773-4B04-8F2D-E40250C2DC9C}" srcOrd="1" destOrd="0" presId="urn:microsoft.com/office/officeart/2005/8/layout/radial1"/>
    <dgm:cxn modelId="{07F3DD74-C70E-4F00-8D38-CF62C6FF77DD}" srcId="{87644DC0-F623-47FF-8272-C9E8998BBB93}" destId="{AF3BC1FC-E2FB-4056-A6F8-3FBFBB66664A}" srcOrd="1" destOrd="0" parTransId="{4C72681F-4605-477C-A609-3594CE375EA4}" sibTransId="{C6EC4EE7-2CB9-4747-A4F3-A01778C73CDE}"/>
    <dgm:cxn modelId="{8A09A287-4552-4E48-B883-6C516D92D573}" type="presOf" srcId="{2CDD9981-7BA9-4F28-8131-5171ADF4F95B}" destId="{B7E3B5BF-D990-4605-9376-0944E6EC4426}" srcOrd="0" destOrd="0" presId="urn:microsoft.com/office/officeart/2005/8/layout/radial1"/>
    <dgm:cxn modelId="{0AAFA492-4FBD-4355-A1E5-FA69BF56839F}" srcId="{87644DC0-F623-47FF-8272-C9E8998BBB93}" destId="{0D48E1A9-3819-401F-A0B9-839A4F83041A}" srcOrd="0" destOrd="0" parTransId="{DD91EC18-3254-48DC-B061-9652312159F3}" sibTransId="{513DC188-06CA-4D01-809A-CE126824D506}"/>
    <dgm:cxn modelId="{4EEEB195-A9DA-4DC3-818D-1473CF873AF4}" type="presOf" srcId="{3A0AF5B8-D2C3-4AF4-A24D-9F2FD86C3D19}" destId="{5624FFF0-EB0C-4043-97BB-2D4BFCF6B6AB}" srcOrd="0" destOrd="0" presId="urn:microsoft.com/office/officeart/2005/8/layout/radial1"/>
    <dgm:cxn modelId="{A039E995-7722-4E5F-A7BB-47A98A1F7E40}" srcId="{42848BCF-055D-4722-9CB4-2A75B989EC78}" destId="{87644DC0-F623-47FF-8272-C9E8998BBB93}" srcOrd="0" destOrd="0" parTransId="{B4C98947-1B4C-4086-837E-190F5A028B29}" sibTransId="{D9892481-D92F-4408-8927-4B5A048CFDCB}"/>
    <dgm:cxn modelId="{7F668CAB-B5D9-4556-9BF9-17D0A3A5D073}" type="presOf" srcId="{6775C5CB-E480-4389-A495-6738CC2C6402}" destId="{FF7ECEB5-D71F-43BF-AD2E-54C7F7656B4A}" srcOrd="0" destOrd="0" presId="urn:microsoft.com/office/officeart/2005/8/layout/radial1"/>
    <dgm:cxn modelId="{4CCD71AF-9F6C-4784-BAFA-B97F5D632A16}" srcId="{87644DC0-F623-47FF-8272-C9E8998BBB93}" destId="{628EBDE7-8C54-4948-A789-F2541913DFF5}" srcOrd="5" destOrd="0" parTransId="{6775C5CB-E480-4389-A495-6738CC2C6402}" sibTransId="{FC5ACAD2-D6AC-49AE-8952-70E210319710}"/>
    <dgm:cxn modelId="{4F3FF1B6-40CC-45AB-A9EB-9E9FC19F3F3B}" srcId="{87644DC0-F623-47FF-8272-C9E8998BBB93}" destId="{6EF15FEA-2699-4668-A258-9A84DF90B821}" srcOrd="4" destOrd="0" parTransId="{2CDD9981-7BA9-4F28-8131-5171ADF4F95B}" sibTransId="{68D91BEE-1D5E-48FC-921C-0A6C5A08BA74}"/>
    <dgm:cxn modelId="{54E00DBC-5FDA-4F48-B6D9-62723EF0CE49}" type="presOf" srcId="{0D48E1A9-3819-401F-A0B9-839A4F83041A}" destId="{DC712E9F-BF70-4CFC-802E-2B80EB339DF1}" srcOrd="0" destOrd="0" presId="urn:microsoft.com/office/officeart/2005/8/layout/radial1"/>
    <dgm:cxn modelId="{2C31D4BF-7D09-4FE3-83D6-FEE845ED98DC}" type="presOf" srcId="{AF3BC1FC-E2FB-4056-A6F8-3FBFBB66664A}" destId="{616E7B9F-B996-435F-B853-18C0412105BE}" srcOrd="0" destOrd="0" presId="urn:microsoft.com/office/officeart/2005/8/layout/radial1"/>
    <dgm:cxn modelId="{02C5B0E7-15A8-434B-AFD3-CF53EEA5E1A2}" type="presOf" srcId="{5631D0C1-2BA8-4463-80F9-50D2874C54FD}" destId="{FA0AC644-2824-4037-9127-A764607D6B7F}" srcOrd="0" destOrd="0" presId="urn:microsoft.com/office/officeart/2005/8/layout/radial1"/>
    <dgm:cxn modelId="{998212E9-E460-4F8D-B020-C8DCDF303CB3}" type="presOf" srcId="{DD91EC18-3254-48DC-B061-9652312159F3}" destId="{230DF58B-AD79-492E-994C-8508C3A4A0EB}" srcOrd="1" destOrd="0" presId="urn:microsoft.com/office/officeart/2005/8/layout/radial1"/>
    <dgm:cxn modelId="{F99D0EEF-5F90-48B4-9469-536C9A4B746D}" type="presOf" srcId="{4C72681F-4605-477C-A609-3594CE375EA4}" destId="{2FF009EF-A420-48E6-A8F4-6550B8142037}" srcOrd="0" destOrd="0" presId="urn:microsoft.com/office/officeart/2005/8/layout/radial1"/>
    <dgm:cxn modelId="{0678B3EF-03B5-4AA7-A062-FC99CBC96F19}" type="presOf" srcId="{8FE2F3D7-CC0B-40DC-A0BF-1F4CD4C73F1C}" destId="{E8CBBCBB-B970-4CC9-8439-74E706D66D01}" srcOrd="1" destOrd="0" presId="urn:microsoft.com/office/officeart/2005/8/layout/radial1"/>
    <dgm:cxn modelId="{471039F4-3223-44DA-B759-C1BF8277FF34}" srcId="{87644DC0-F623-47FF-8272-C9E8998BBB93}" destId="{CF2D3CCC-4A59-4837-ABED-61B1182DE1E2}" srcOrd="2" destOrd="0" parTransId="{8FE2F3D7-CC0B-40DC-A0BF-1F4CD4C73F1C}" sibTransId="{F6EEE1F6-934C-4276-8695-DF5821CC0318}"/>
    <dgm:cxn modelId="{EEEA34E7-D454-4FAE-88AB-167C4136CFFF}" type="presParOf" srcId="{1BB01C71-4A5B-4218-ADEB-F1AB22F69D21}" destId="{34FDBBA0-2C37-4BC8-9E57-3CB3C661B505}" srcOrd="0" destOrd="0" presId="urn:microsoft.com/office/officeart/2005/8/layout/radial1"/>
    <dgm:cxn modelId="{B56D42EF-141A-4F25-B79C-7D9A623D8CD8}" type="presParOf" srcId="{1BB01C71-4A5B-4218-ADEB-F1AB22F69D21}" destId="{5D4D5EE7-A7EA-4A3C-83C5-17B48A9F9DA1}" srcOrd="1" destOrd="0" presId="urn:microsoft.com/office/officeart/2005/8/layout/radial1"/>
    <dgm:cxn modelId="{E3DDF8A9-4C86-4126-B423-CE32EEEB7B9A}" type="presParOf" srcId="{5D4D5EE7-A7EA-4A3C-83C5-17B48A9F9DA1}" destId="{230DF58B-AD79-492E-994C-8508C3A4A0EB}" srcOrd="0" destOrd="0" presId="urn:microsoft.com/office/officeart/2005/8/layout/radial1"/>
    <dgm:cxn modelId="{E9809A1B-6686-4784-8461-188753B937BF}" type="presParOf" srcId="{1BB01C71-4A5B-4218-ADEB-F1AB22F69D21}" destId="{DC712E9F-BF70-4CFC-802E-2B80EB339DF1}" srcOrd="2" destOrd="0" presId="urn:microsoft.com/office/officeart/2005/8/layout/radial1"/>
    <dgm:cxn modelId="{AC5292FD-8D41-4D79-970D-D8FAC49F8A89}" type="presParOf" srcId="{1BB01C71-4A5B-4218-ADEB-F1AB22F69D21}" destId="{2FF009EF-A420-48E6-A8F4-6550B8142037}" srcOrd="3" destOrd="0" presId="urn:microsoft.com/office/officeart/2005/8/layout/radial1"/>
    <dgm:cxn modelId="{8149A1AF-63D1-48E0-AEAC-BCBF2F956573}" type="presParOf" srcId="{2FF009EF-A420-48E6-A8F4-6550B8142037}" destId="{63AF6AC1-A542-4732-9B3A-1A048675A646}" srcOrd="0" destOrd="0" presId="urn:microsoft.com/office/officeart/2005/8/layout/radial1"/>
    <dgm:cxn modelId="{C3844B79-7971-4785-AD9C-06A1C2094CCD}" type="presParOf" srcId="{1BB01C71-4A5B-4218-ADEB-F1AB22F69D21}" destId="{616E7B9F-B996-435F-B853-18C0412105BE}" srcOrd="4" destOrd="0" presId="urn:microsoft.com/office/officeart/2005/8/layout/radial1"/>
    <dgm:cxn modelId="{D556D856-94E2-4592-9094-FBDFE69730DE}" type="presParOf" srcId="{1BB01C71-4A5B-4218-ADEB-F1AB22F69D21}" destId="{8674454F-AF6E-4493-A9E4-C14814D69FAA}" srcOrd="5" destOrd="0" presId="urn:microsoft.com/office/officeart/2005/8/layout/radial1"/>
    <dgm:cxn modelId="{5253341B-9094-4294-8CF5-0F43223778D5}" type="presParOf" srcId="{8674454F-AF6E-4493-A9E4-C14814D69FAA}" destId="{E8CBBCBB-B970-4CC9-8439-74E706D66D01}" srcOrd="0" destOrd="0" presId="urn:microsoft.com/office/officeart/2005/8/layout/radial1"/>
    <dgm:cxn modelId="{70E9B787-0199-4723-9090-1923A4553A1D}" type="presParOf" srcId="{1BB01C71-4A5B-4218-ADEB-F1AB22F69D21}" destId="{86874603-7539-4DE3-BA66-585428BC9284}" srcOrd="6" destOrd="0" presId="urn:microsoft.com/office/officeart/2005/8/layout/radial1"/>
    <dgm:cxn modelId="{5494706D-BF49-4335-9618-81A2C5D15FA0}" type="presParOf" srcId="{1BB01C71-4A5B-4218-ADEB-F1AB22F69D21}" destId="{FA0AC644-2824-4037-9127-A764607D6B7F}" srcOrd="7" destOrd="0" presId="urn:microsoft.com/office/officeart/2005/8/layout/radial1"/>
    <dgm:cxn modelId="{C7ADBFA1-075B-4B79-A22F-C7EC74C875B3}" type="presParOf" srcId="{FA0AC644-2824-4037-9127-A764607D6B7F}" destId="{3CEEBA26-0BE4-4974-9682-1AD5A794CC38}" srcOrd="0" destOrd="0" presId="urn:microsoft.com/office/officeart/2005/8/layout/radial1"/>
    <dgm:cxn modelId="{20ED5C92-A327-43B6-B322-414A5F70084D}" type="presParOf" srcId="{1BB01C71-4A5B-4218-ADEB-F1AB22F69D21}" destId="{5624FFF0-EB0C-4043-97BB-2D4BFCF6B6AB}" srcOrd="8" destOrd="0" presId="urn:microsoft.com/office/officeart/2005/8/layout/radial1"/>
    <dgm:cxn modelId="{7644DF4B-F488-47BC-8F6D-05A8E8BA1BEA}" type="presParOf" srcId="{1BB01C71-4A5B-4218-ADEB-F1AB22F69D21}" destId="{B7E3B5BF-D990-4605-9376-0944E6EC4426}" srcOrd="9" destOrd="0" presId="urn:microsoft.com/office/officeart/2005/8/layout/radial1"/>
    <dgm:cxn modelId="{576A7FC8-A776-4AAC-84B1-394218E570B1}" type="presParOf" srcId="{B7E3B5BF-D990-4605-9376-0944E6EC4426}" destId="{199E9744-78A5-4B64-B043-BCA11A6AE95E}" srcOrd="0" destOrd="0" presId="urn:microsoft.com/office/officeart/2005/8/layout/radial1"/>
    <dgm:cxn modelId="{D62AD436-D7BA-4314-88FC-EE0B239998C0}" type="presParOf" srcId="{1BB01C71-4A5B-4218-ADEB-F1AB22F69D21}" destId="{9A398D7B-5B1A-4023-9F76-C9173E078EB0}" srcOrd="10" destOrd="0" presId="urn:microsoft.com/office/officeart/2005/8/layout/radial1"/>
    <dgm:cxn modelId="{EAF5EB9C-944D-499D-A1C7-560F73F612C8}" type="presParOf" srcId="{1BB01C71-4A5B-4218-ADEB-F1AB22F69D21}" destId="{FF7ECEB5-D71F-43BF-AD2E-54C7F7656B4A}" srcOrd="11" destOrd="0" presId="urn:microsoft.com/office/officeart/2005/8/layout/radial1"/>
    <dgm:cxn modelId="{F15794FE-F57A-4631-ABBC-5DA75E9A25EC}" type="presParOf" srcId="{FF7ECEB5-D71F-43BF-AD2E-54C7F7656B4A}" destId="{7218575C-D773-4B04-8F2D-E40250C2DC9C}" srcOrd="0" destOrd="0" presId="urn:microsoft.com/office/officeart/2005/8/layout/radial1"/>
    <dgm:cxn modelId="{7D2472CC-853D-4E8A-9955-07C3C5D61BA7}" type="presParOf" srcId="{1BB01C71-4A5B-4218-ADEB-F1AB22F69D21}" destId="{AE1D273D-7832-45CD-B066-6B37FCA8903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E0C4B-781D-4917-ABB9-6683B59F8DC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7B3BFB-B7D9-4FEA-850B-FB859DD86ACD}">
      <dgm:prSet phldrT="[Testo]" custT="1"/>
      <dgm:spPr/>
      <dgm:t>
        <a:bodyPr/>
        <a:lstStyle/>
        <a:p>
          <a:r>
            <a:rPr lang="it-IT" sz="2400" dirty="0">
              <a:solidFill>
                <a:schemeClr val="tx1"/>
              </a:solidFill>
            </a:rPr>
            <a:t>È molto più facile che in passato grazie alla normativa </a:t>
          </a:r>
          <a:r>
            <a:rPr lang="it-IT" sz="2400" b="1" dirty="0">
              <a:solidFill>
                <a:schemeClr val="tx1"/>
              </a:solidFill>
            </a:rPr>
            <a:t>Schengen</a:t>
          </a:r>
          <a:r>
            <a:rPr lang="it-IT" sz="2400" dirty="0">
              <a:solidFill>
                <a:schemeClr val="tx1"/>
              </a:solidFill>
            </a:rPr>
            <a:t> </a:t>
          </a:r>
        </a:p>
      </dgm:t>
    </dgm:pt>
    <dgm:pt modelId="{7195A847-FC1D-437C-9F1C-4984E7F4CA4F}" type="parTrans" cxnId="{AB950C2A-DEBB-4A5B-9FF7-8DCF3B6F04BE}">
      <dgm:prSet/>
      <dgm:spPr/>
      <dgm:t>
        <a:bodyPr/>
        <a:lstStyle/>
        <a:p>
          <a:endParaRPr lang="it-IT" dirty="0"/>
        </a:p>
      </dgm:t>
    </dgm:pt>
    <dgm:pt modelId="{1135195D-26D1-44DF-A642-600AA6CD3503}" type="sibTrans" cxnId="{AB950C2A-DEBB-4A5B-9FF7-8DCF3B6F04BE}">
      <dgm:prSet/>
      <dgm:spPr/>
      <dgm:t>
        <a:bodyPr/>
        <a:lstStyle/>
        <a:p>
          <a:endParaRPr lang="it-IT"/>
        </a:p>
      </dgm:t>
    </dgm:pt>
    <dgm:pt modelId="{8546D49B-70E3-4AF3-BC6A-CDC88D77A518}" type="pres">
      <dgm:prSet presAssocID="{EE5E0C4B-781D-4917-ABB9-6683B59F8D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15BFAA-5742-4D46-86E6-DA221D6D8FB8}" type="pres">
      <dgm:prSet presAssocID="{217B3BFB-B7D9-4FEA-850B-FB859DD86ACD}" presName="centerShape" presStyleLbl="node0" presStyleIdx="0" presStyleCnt="1" custScaleX="348477" custScaleY="66344" custLinFactNeighborX="1723" custLinFactNeighborY="-2056"/>
      <dgm:spPr/>
    </dgm:pt>
  </dgm:ptLst>
  <dgm:cxnLst>
    <dgm:cxn modelId="{A9C4AD19-CBEF-4C63-BCB2-151196BE6248}" type="presOf" srcId="{217B3BFB-B7D9-4FEA-850B-FB859DD86ACD}" destId="{1C15BFAA-5742-4D46-86E6-DA221D6D8FB8}" srcOrd="0" destOrd="0" presId="urn:microsoft.com/office/officeart/2005/8/layout/radial5"/>
    <dgm:cxn modelId="{AB950C2A-DEBB-4A5B-9FF7-8DCF3B6F04BE}" srcId="{EE5E0C4B-781D-4917-ABB9-6683B59F8DCA}" destId="{217B3BFB-B7D9-4FEA-850B-FB859DD86ACD}" srcOrd="0" destOrd="0" parTransId="{7195A847-FC1D-437C-9F1C-4984E7F4CA4F}" sibTransId="{1135195D-26D1-44DF-A642-600AA6CD3503}"/>
    <dgm:cxn modelId="{30381259-5B52-4051-BD9A-A5C0734DC69A}" type="presOf" srcId="{EE5E0C4B-781D-4917-ABB9-6683B59F8DCA}" destId="{8546D49B-70E3-4AF3-BC6A-CDC88D77A518}" srcOrd="0" destOrd="0" presId="urn:microsoft.com/office/officeart/2005/8/layout/radial5"/>
    <dgm:cxn modelId="{A0958AAA-DF3D-44D6-87AA-14EE79D98373}" type="presParOf" srcId="{8546D49B-70E3-4AF3-BC6A-CDC88D77A518}" destId="{1C15BFAA-5742-4D46-86E6-DA221D6D8FB8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DBBA0-2C37-4BC8-9E57-3CB3C661B505}">
      <dsp:nvSpPr>
        <dsp:cNvPr id="0" name=""/>
        <dsp:cNvSpPr/>
      </dsp:nvSpPr>
      <dsp:spPr>
        <a:xfrm>
          <a:off x="3248429" y="1727041"/>
          <a:ext cx="3614363" cy="2105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tx1"/>
              </a:solidFill>
            </a:rPr>
            <a:t>L’UE nel quotidiano</a:t>
          </a:r>
        </a:p>
      </dsp:txBody>
      <dsp:txXfrm>
        <a:off x="3777740" y="2035450"/>
        <a:ext cx="2555741" cy="1489127"/>
      </dsp:txXfrm>
    </dsp:sp>
    <dsp:sp modelId="{5D4D5EE7-A7EA-4A3C-83C5-17B48A9F9DA1}">
      <dsp:nvSpPr>
        <dsp:cNvPr id="0" name=""/>
        <dsp:cNvSpPr/>
      </dsp:nvSpPr>
      <dsp:spPr>
        <a:xfrm rot="15450705">
          <a:off x="4703420" y="1624000"/>
          <a:ext cx="198805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198805" y="1465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4797852" y="1633680"/>
        <a:ext cx="9940" cy="9940"/>
      </dsp:txXfrm>
    </dsp:sp>
    <dsp:sp modelId="{DC712E9F-BF70-4CFC-802E-2B80EB339DF1}">
      <dsp:nvSpPr>
        <dsp:cNvPr id="0" name=""/>
        <dsp:cNvSpPr/>
      </dsp:nvSpPr>
      <dsp:spPr>
        <a:xfrm>
          <a:off x="2959114" y="0"/>
          <a:ext cx="3303906" cy="1545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Viaggiare liberamente</a:t>
          </a:r>
        </a:p>
      </dsp:txBody>
      <dsp:txXfrm>
        <a:off x="3442960" y="226365"/>
        <a:ext cx="2336214" cy="1092985"/>
      </dsp:txXfrm>
    </dsp:sp>
    <dsp:sp modelId="{2FF009EF-A420-48E6-A8F4-6550B8142037}">
      <dsp:nvSpPr>
        <dsp:cNvPr id="0" name=""/>
        <dsp:cNvSpPr/>
      </dsp:nvSpPr>
      <dsp:spPr>
        <a:xfrm rot="19809177">
          <a:off x="6319155" y="1936169"/>
          <a:ext cx="363116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363116" y="1465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91636" y="1941741"/>
        <a:ext cx="18155" cy="18155"/>
      </dsp:txXfrm>
    </dsp:sp>
    <dsp:sp modelId="{616E7B9F-B996-435F-B853-18C0412105BE}">
      <dsp:nvSpPr>
        <dsp:cNvPr id="0" name=""/>
        <dsp:cNvSpPr/>
      </dsp:nvSpPr>
      <dsp:spPr>
        <a:xfrm>
          <a:off x="6286406" y="51067"/>
          <a:ext cx="3205660" cy="2206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Possibilità di studiare, formarsi, lavorare in qualunque paese dell’UE</a:t>
          </a:r>
        </a:p>
      </dsp:txBody>
      <dsp:txXfrm>
        <a:off x="6755864" y="374135"/>
        <a:ext cx="2266744" cy="1559909"/>
      </dsp:txXfrm>
    </dsp:sp>
    <dsp:sp modelId="{8674454F-AF6E-4493-A9E4-C14814D69FAA}">
      <dsp:nvSpPr>
        <dsp:cNvPr id="0" name=""/>
        <dsp:cNvSpPr/>
      </dsp:nvSpPr>
      <dsp:spPr>
        <a:xfrm rot="1924824">
          <a:off x="6231160" y="3727352"/>
          <a:ext cx="718312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718312" y="1465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572359" y="3724044"/>
        <a:ext cx="35915" cy="35915"/>
      </dsp:txXfrm>
    </dsp:sp>
    <dsp:sp modelId="{86874603-7539-4DE3-BA66-585428BC9284}">
      <dsp:nvSpPr>
        <dsp:cNvPr id="0" name=""/>
        <dsp:cNvSpPr/>
      </dsp:nvSpPr>
      <dsp:spPr>
        <a:xfrm>
          <a:off x="6246726" y="3797413"/>
          <a:ext cx="3134882" cy="1423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Libera circolazione delle merci, dei servizi nell’UE</a:t>
          </a:r>
        </a:p>
      </dsp:txBody>
      <dsp:txXfrm>
        <a:off x="6705819" y="4005872"/>
        <a:ext cx="2216696" cy="1006531"/>
      </dsp:txXfrm>
    </dsp:sp>
    <dsp:sp modelId="{FA0AC644-2824-4037-9127-A764607D6B7F}">
      <dsp:nvSpPr>
        <dsp:cNvPr id="0" name=""/>
        <dsp:cNvSpPr/>
      </dsp:nvSpPr>
      <dsp:spPr>
        <a:xfrm rot="7385950">
          <a:off x="4104349" y="3917469"/>
          <a:ext cx="400476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400476" y="1465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4294575" y="3922108"/>
        <a:ext cx="20023" cy="20023"/>
      </dsp:txXfrm>
    </dsp:sp>
    <dsp:sp modelId="{5624FFF0-EB0C-4043-97BB-2D4BFCF6B6AB}">
      <dsp:nvSpPr>
        <dsp:cNvPr id="0" name=""/>
        <dsp:cNvSpPr/>
      </dsp:nvSpPr>
      <dsp:spPr>
        <a:xfrm>
          <a:off x="1880565" y="4072113"/>
          <a:ext cx="3657921" cy="1545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</a:rPr>
            <a:t>Sanità e sicurezza in tutto il territorio dell’UE</a:t>
          </a:r>
        </a:p>
      </dsp:txBody>
      <dsp:txXfrm>
        <a:off x="2416255" y="4298478"/>
        <a:ext cx="2586541" cy="1092985"/>
      </dsp:txXfrm>
    </dsp:sp>
    <dsp:sp modelId="{B7E3B5BF-D990-4605-9376-0944E6EC4426}">
      <dsp:nvSpPr>
        <dsp:cNvPr id="0" name=""/>
        <dsp:cNvSpPr/>
      </dsp:nvSpPr>
      <dsp:spPr>
        <a:xfrm rot="9914156">
          <a:off x="3016394" y="3250174"/>
          <a:ext cx="399223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399223" y="1465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3206025" y="3254844"/>
        <a:ext cx="19961" cy="19961"/>
      </dsp:txXfrm>
    </dsp:sp>
    <dsp:sp modelId="{9A398D7B-5B1A-4023-9F76-C9173E078EB0}">
      <dsp:nvSpPr>
        <dsp:cNvPr id="0" name=""/>
        <dsp:cNvSpPr/>
      </dsp:nvSpPr>
      <dsp:spPr>
        <a:xfrm>
          <a:off x="0" y="3074549"/>
          <a:ext cx="3352534" cy="1192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Telecomunicazioni</a:t>
          </a:r>
        </a:p>
      </dsp:txBody>
      <dsp:txXfrm>
        <a:off x="490967" y="3249130"/>
        <a:ext cx="2370600" cy="842955"/>
      </dsp:txXfrm>
    </dsp:sp>
    <dsp:sp modelId="{FF7ECEB5-D71F-43BF-AD2E-54C7F7656B4A}">
      <dsp:nvSpPr>
        <dsp:cNvPr id="0" name=""/>
        <dsp:cNvSpPr/>
      </dsp:nvSpPr>
      <dsp:spPr>
        <a:xfrm rot="11974921">
          <a:off x="2342443" y="2014641"/>
          <a:ext cx="1205597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1205597" y="1465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2915102" y="1999152"/>
        <a:ext cx="60279" cy="60279"/>
      </dsp:txXfrm>
    </dsp:sp>
    <dsp:sp modelId="{AE1D273D-7832-45CD-B066-6B37FCA8903F}">
      <dsp:nvSpPr>
        <dsp:cNvPr id="0" name=""/>
        <dsp:cNvSpPr/>
      </dsp:nvSpPr>
      <dsp:spPr>
        <a:xfrm>
          <a:off x="0" y="509678"/>
          <a:ext cx="2502946" cy="1834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Moneta comune e finanziamenti </a:t>
          </a:r>
        </a:p>
      </dsp:txBody>
      <dsp:txXfrm>
        <a:off x="366548" y="778287"/>
        <a:ext cx="1769850" cy="1296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5BFAA-5742-4D46-86E6-DA221D6D8FB8}">
      <dsp:nvSpPr>
        <dsp:cNvPr id="0" name=""/>
        <dsp:cNvSpPr/>
      </dsp:nvSpPr>
      <dsp:spPr>
        <a:xfrm>
          <a:off x="1465071" y="0"/>
          <a:ext cx="5870911" cy="1117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È molto più facile che in passato grazie alla normativa </a:t>
          </a:r>
          <a:r>
            <a:rPr lang="it-IT" sz="2400" b="1" kern="1200" dirty="0">
              <a:solidFill>
                <a:schemeClr val="tx1"/>
              </a:solidFill>
            </a:rPr>
            <a:t>Schengen</a:t>
          </a:r>
          <a:r>
            <a:rPr lang="it-IT" sz="2400" kern="1200" dirty="0">
              <a:solidFill>
                <a:schemeClr val="tx1"/>
              </a:solidFill>
            </a:rPr>
            <a:t> </a:t>
          </a:r>
        </a:p>
      </dsp:txBody>
      <dsp:txXfrm>
        <a:off x="2324846" y="163686"/>
        <a:ext cx="4151361" cy="790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C526-630B-4C6D-80BD-9E1ADC66F517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DE806-2398-4799-9E4E-E94889C3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05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taly/sites/italy/files/60buoneragioni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Ulteriori vantaggi dell’Unione europea sono raccolti in questo volume: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https://ec.europa.eu/italy/sites/italy/files/60buoneragioni.pdf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8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https://www.youtube.com/watch?v=x7zuqJqBqGI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763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http://it.euronews.com/2012/04/27/acquisti-online-i-diritti-del-consumatore-europeo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02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https://www.youtube.com/watch?v=mtnDMNGT-jk&amp;t=2s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9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https://www.youtube.com/watch?v=mucLl6Btdyk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27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 sugli scambi giovanili: https://www.youtube.com/watch?v=SXdqTWuSnHs&amp;t=2s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8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https://ec.europa.eu/italy/news/euromyths_20180222_Europa_non_fa_nulla_per_i_giovani_Ueverofalso_it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35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https://www.youtube.com/watch?v=totwR06x4AM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99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https://www.youtube.com/watch?v=6jASnEiDx0Q</a:t>
            </a:r>
          </a:p>
          <a:p>
            <a:r>
              <a:rPr lang="it-IT" dirty="0"/>
              <a:t>https://ec.europa.eu/italy/news/euromyths_20180208_Ue_uccide_prodotti_titpici_italiani_UEverofalso_it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44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https://ec.europa.eu/italy/news/euromyths_20180219_Euro_e_un_danno_per_il_paese_UEverofalso_it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78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https://ec.europa.eu/italy/news/euromyths/20160830_fondo_solidarieta_it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06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7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4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48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75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694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133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377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9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118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17/09/2018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39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mycountry/index_en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cLl6Btdy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F43078E-82CA-43FD-B60D-12C60E31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095">
            <a:off x="8330930" y="1780839"/>
            <a:ext cx="3574298" cy="21098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6AB468-CDD3-4D3A-BA6C-6280917D4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56">
            <a:off x="599239" y="3725107"/>
            <a:ext cx="3379038" cy="225269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39B52E-44C5-4FB6-9A4D-73F50505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662290"/>
            <a:ext cx="10147496" cy="409259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4900" dirty="0"/>
              <a:t>Perché </a:t>
            </a:r>
            <a:br>
              <a:rPr lang="it-IT" sz="4900" dirty="0"/>
            </a:br>
            <a:r>
              <a:rPr lang="it-IT" sz="4900" dirty="0"/>
              <a:t>l’UE è </a:t>
            </a:r>
            <a:br>
              <a:rPr lang="it-IT" sz="4900" dirty="0"/>
            </a:br>
            <a:r>
              <a:rPr lang="it-IT" sz="4900" dirty="0"/>
              <a:t>importante </a:t>
            </a:r>
            <a:br>
              <a:rPr lang="it-IT" sz="4900" dirty="0"/>
            </a:br>
            <a:r>
              <a:rPr lang="it-IT" sz="4900" dirty="0"/>
              <a:t>per </a:t>
            </a:r>
            <a:br>
              <a:rPr lang="it-IT" sz="4900" dirty="0"/>
            </a:br>
            <a:r>
              <a:rPr lang="it-IT" sz="4900" dirty="0"/>
              <a:t>la vostra </a:t>
            </a:r>
            <a:br>
              <a:rPr lang="it-IT" sz="4900" dirty="0"/>
            </a:br>
            <a:r>
              <a:rPr lang="it-IT" sz="4900" dirty="0"/>
              <a:t>vita</a:t>
            </a:r>
            <a:br>
              <a:rPr lang="it-IT" sz="4900" dirty="0"/>
            </a:br>
            <a:r>
              <a:rPr lang="it-IT" sz="4900" dirty="0"/>
              <a:t> quotidiana?</a:t>
            </a:r>
            <a:br>
              <a:rPr lang="it-IT" sz="4900" dirty="0"/>
            </a:br>
            <a:endParaRPr lang="it-IT" sz="49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5B78F0-DB7B-4725-98EC-1E1E5F4E3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Kahoot</a:t>
            </a:r>
            <a:endParaRPr lang="it-IT" dirty="0"/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78FAFB0-3274-45A6-BAE6-C61ACEF9D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582">
            <a:off x="1484334" y="295672"/>
            <a:ext cx="2668381" cy="35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0F0BF-DB00-43B0-9F95-8A2BC269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Euro e Finanziamenti europei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F29A5B-A9C7-49E0-A525-96002B5A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4229"/>
            <a:ext cx="10178322" cy="458536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Dal 2002, con l’introduzione dell’Euro,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utilizziamo una moneta comune   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EA26D9A-5D19-4E96-87FB-101C84135658}"/>
              </a:ext>
            </a:extLst>
          </p:cNvPr>
          <p:cNvSpPr/>
          <p:nvPr/>
        </p:nvSpPr>
        <p:spPr>
          <a:xfrm>
            <a:off x="5286328" y="1677953"/>
            <a:ext cx="797949" cy="5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342852F-BA15-4CAD-BA05-3E948B8FFDC2}"/>
              </a:ext>
            </a:extLst>
          </p:cNvPr>
          <p:cNvSpPr/>
          <p:nvPr/>
        </p:nvSpPr>
        <p:spPr>
          <a:xfrm>
            <a:off x="984739" y="3102476"/>
            <a:ext cx="6147581" cy="346713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LO SAPEVATE? </a:t>
            </a:r>
            <a:endParaRPr lang="it-IT" sz="2000" dirty="0">
              <a:solidFill>
                <a:schemeClr val="tx1"/>
              </a:solidFill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</a:rPr>
              <a:t>Le monete in euro hanno una faccia comune su cui è rappresentata una cartina geografica dell’Europa, mentre sull’altra faccia ogni paese ha un proprio disegno. Riconoscete il simbolo su questa moneta da 2 euro? Sapete da dove arriva?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B5F81E-B40A-476F-90DA-3218E022EA8F}"/>
              </a:ext>
            </a:extLst>
          </p:cNvPr>
          <p:cNvSpPr txBox="1"/>
          <p:nvPr/>
        </p:nvSpPr>
        <p:spPr>
          <a:xfrm>
            <a:off x="6351216" y="1247810"/>
            <a:ext cx="5078784" cy="259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Vantaggi</a:t>
            </a:r>
            <a:r>
              <a:rPr lang="it-IT" sz="2000" dirty="0"/>
              <a:t>:</a:t>
            </a:r>
          </a:p>
          <a:p>
            <a:pPr algn="just"/>
            <a:r>
              <a:rPr lang="it-IT" sz="2000" dirty="0"/>
              <a:t>- è più facile </a:t>
            </a:r>
            <a:r>
              <a:rPr lang="it-IT" sz="2000" b="1" dirty="0"/>
              <a:t>confrontare</a:t>
            </a:r>
            <a:r>
              <a:rPr lang="it-IT" sz="2000" dirty="0"/>
              <a:t> i prezzi nel proprio paese, all’estero e online.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- le imprese possono effettuare i conteggi e </a:t>
            </a:r>
            <a:r>
              <a:rPr lang="it-IT" sz="2000" b="1" dirty="0"/>
              <a:t>fatturare in una sola valuta </a:t>
            </a:r>
            <a:r>
              <a:rPr lang="it-IT" sz="2000" dirty="0"/>
              <a:t>e non sono soggette ai rischi legati alla fluttuazione dei tassi di cambio. 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700EAB6-1700-4DBC-B863-208C4B51C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899">
            <a:off x="7470101" y="3951114"/>
            <a:ext cx="2841013" cy="234642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41463CB-CDE5-427C-9714-FF971B5F4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348">
            <a:off x="178981" y="2272813"/>
            <a:ext cx="1878455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1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F64017-684E-45FA-B50B-AD5200FF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Euro e Finanziamenti europei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0E7DD9-6724-49EC-942E-C7E0DE9C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07" y="1313278"/>
            <a:ext cx="92392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1D39B-89E1-4A87-81DC-2CD11F03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Euro e Finanziamenti europei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4C35FC-658F-4D3F-8BEA-1FFC5A05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8295"/>
            <a:ext cx="10178322" cy="4571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L’UE finanzia progetti nei diversi paesi e regioni dell’Unione.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      </a:t>
            </a:r>
          </a:p>
          <a:p>
            <a:pPr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Crea </a:t>
            </a:r>
            <a:r>
              <a:rPr lang="it-IT" b="1" dirty="0">
                <a:solidFill>
                  <a:schemeClr val="tx1"/>
                </a:solidFill>
              </a:rPr>
              <a:t>nuovi posti di lavoro</a:t>
            </a:r>
          </a:p>
          <a:p>
            <a:pPr algn="just">
              <a:buFontTx/>
              <a:buChar char="-"/>
            </a:pPr>
            <a:r>
              <a:rPr lang="it-IT" b="1" dirty="0">
                <a:solidFill>
                  <a:schemeClr val="tx1"/>
                </a:solidFill>
              </a:rPr>
              <a:t>Sviluppa collegamenti </a:t>
            </a:r>
            <a:r>
              <a:rPr lang="it-IT" dirty="0">
                <a:solidFill>
                  <a:schemeClr val="tx1"/>
                </a:solidFill>
              </a:rPr>
              <a:t>strategici</a:t>
            </a:r>
          </a:p>
          <a:p>
            <a:pPr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Investe nella </a:t>
            </a:r>
            <a:r>
              <a:rPr lang="it-IT" b="1" dirty="0">
                <a:solidFill>
                  <a:schemeClr val="tx1"/>
                </a:solidFill>
              </a:rPr>
              <a:t>ricerca</a:t>
            </a:r>
            <a:r>
              <a:rPr lang="it-IT" dirty="0">
                <a:solidFill>
                  <a:schemeClr val="tx1"/>
                </a:solidFill>
              </a:rPr>
              <a:t> e nell’</a:t>
            </a:r>
            <a:r>
              <a:rPr lang="it-IT" b="1" dirty="0">
                <a:solidFill>
                  <a:schemeClr val="tx1"/>
                </a:solidFill>
              </a:rPr>
              <a:t>innovazione</a:t>
            </a:r>
          </a:p>
          <a:p>
            <a:pPr algn="just">
              <a:buFontTx/>
              <a:buChar char="-"/>
            </a:pPr>
            <a:r>
              <a:rPr lang="it-IT" b="1" dirty="0">
                <a:solidFill>
                  <a:schemeClr val="tx1"/>
                </a:solidFill>
              </a:rPr>
              <a:t>Protegge</a:t>
            </a:r>
            <a:r>
              <a:rPr lang="it-IT" dirty="0">
                <a:solidFill>
                  <a:schemeClr val="tx1"/>
                </a:solidFill>
              </a:rPr>
              <a:t> il patrimonio culturale e le aree 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tx1"/>
                </a:solidFill>
              </a:rPr>
              <a:t>   di interesse naturale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				Per saperne di più:</a:t>
            </a:r>
          </a:p>
          <a:p>
            <a:pPr marL="0" indent="0">
              <a:buNone/>
            </a:pPr>
            <a:r>
              <a:rPr lang="it-IT" dirty="0"/>
              <a:t>					</a:t>
            </a:r>
            <a:r>
              <a:rPr lang="it-IT" dirty="0">
                <a:hlinkClick r:id="rId3"/>
              </a:rPr>
              <a:t>http://ec.europa.eu/budget/mycountry/index_en.cfm</a:t>
            </a: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E770D01-1561-4F18-96DE-8D0FFF620E3E}"/>
              </a:ext>
            </a:extLst>
          </p:cNvPr>
          <p:cNvSpPr/>
          <p:nvPr/>
        </p:nvSpPr>
        <p:spPr>
          <a:xfrm rot="5400000">
            <a:off x="2965162" y="1864895"/>
            <a:ext cx="797949" cy="5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F28EE08-1666-498D-8562-B4653D9F1402}"/>
              </a:ext>
            </a:extLst>
          </p:cNvPr>
          <p:cNvSpPr/>
          <p:nvPr/>
        </p:nvSpPr>
        <p:spPr>
          <a:xfrm>
            <a:off x="5809531" y="1308295"/>
            <a:ext cx="6382469" cy="3896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Il denaro dell’UE è speso in massima parte (</a:t>
            </a:r>
            <a:r>
              <a:rPr lang="it-IT" sz="2000" b="1" dirty="0">
                <a:solidFill>
                  <a:schemeClr val="tx1"/>
                </a:solidFill>
              </a:rPr>
              <a:t>94%</a:t>
            </a:r>
            <a:r>
              <a:rPr lang="it-IT" sz="2000" dirty="0">
                <a:solidFill>
                  <a:schemeClr val="tx1"/>
                </a:solidFill>
              </a:rPr>
              <a:t>) per </a:t>
            </a:r>
            <a:r>
              <a:rPr lang="it-IT" sz="2000" b="1" dirty="0">
                <a:solidFill>
                  <a:schemeClr val="tx1"/>
                </a:solidFill>
              </a:rPr>
              <a:t>progetti e programmi </a:t>
            </a:r>
            <a:r>
              <a:rPr lang="it-IT" sz="2000" dirty="0">
                <a:solidFill>
                  <a:schemeClr val="tx1"/>
                </a:solidFill>
              </a:rPr>
              <a:t>a beneficio di studenti, ricercatori, agricoltori, imprese, organizzazioni, città e regioni di tutta l’UE. I fondi dell’UE sono anche erogati sotto forma di aiuti allo sviluppo di paesi terzi. Il </a:t>
            </a:r>
            <a:r>
              <a:rPr lang="it-IT" sz="2000" b="1" dirty="0">
                <a:solidFill>
                  <a:schemeClr val="tx1"/>
                </a:solidFill>
              </a:rPr>
              <a:t>6%</a:t>
            </a:r>
            <a:r>
              <a:rPr lang="it-IT" sz="2000" dirty="0">
                <a:solidFill>
                  <a:schemeClr val="tx1"/>
                </a:solidFill>
              </a:rPr>
              <a:t> è invece destinato a coprire </a:t>
            </a:r>
            <a:r>
              <a:rPr lang="it-IT" sz="2000" b="1" dirty="0">
                <a:solidFill>
                  <a:schemeClr val="tx1"/>
                </a:solidFill>
              </a:rPr>
              <a:t>spese amministrative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27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2AB7080-1CEB-449E-A8C8-6BB08E62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6953">
            <a:off x="6812419" y="523472"/>
            <a:ext cx="4549734" cy="403176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439D50-9334-4087-BEC3-A739C28F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Telecomunicazioni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AC83EE-97CD-49FD-8DF7-81D5C4B6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2703"/>
            <a:ext cx="10178322" cy="4486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Utilizziamo tutti smartphone e tablet.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Nell’ambito delle telecomunicazioni, l’UE</a:t>
            </a: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it-IT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garantisce </a:t>
            </a:r>
            <a:r>
              <a:rPr lang="it-IT" sz="2400" b="1" dirty="0">
                <a:solidFill>
                  <a:schemeClr val="tx1"/>
                </a:solidFill>
              </a:rPr>
              <a:t>prezzi accessibili e trasparenti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permette di </a:t>
            </a:r>
            <a:r>
              <a:rPr lang="it-IT" sz="2400" b="1" dirty="0">
                <a:solidFill>
                  <a:schemeClr val="tx1"/>
                </a:solidFill>
              </a:rPr>
              <a:t>cambiare operatore telefonico </a:t>
            </a:r>
            <a:r>
              <a:rPr lang="it-IT" sz="2400" dirty="0">
                <a:solidFill>
                  <a:schemeClr val="tx1"/>
                </a:solidFill>
              </a:rPr>
              <a:t>senza cambiare numero di telefono nel giro di un giorno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permette </a:t>
            </a:r>
            <a:r>
              <a:rPr lang="it-IT" sz="2400" b="1" dirty="0">
                <a:solidFill>
                  <a:schemeClr val="tx1"/>
                </a:solidFill>
              </a:rPr>
              <a:t>l’utilizzo del vostro telefono ovunque nell’UE come a casa vostra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6653776-DF78-4A8D-A531-3A0F17478882}"/>
              </a:ext>
            </a:extLst>
          </p:cNvPr>
          <p:cNvSpPr/>
          <p:nvPr/>
        </p:nvSpPr>
        <p:spPr>
          <a:xfrm rot="5400000">
            <a:off x="4568880" y="2399467"/>
            <a:ext cx="797949" cy="5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32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EDF0A5-8E44-4C62-9761-D12FFB5D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Libera circolazione delle merci e Diritti dei consumatori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72991C-2720-4FF3-B538-85FCD302D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136" y="1874516"/>
            <a:ext cx="10290864" cy="48639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Grazie al mercato unico, nell’Unione Europea possono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b="1" dirty="0">
                <a:solidFill>
                  <a:schemeClr val="tx1"/>
                </a:solidFill>
              </a:rPr>
              <a:t>circolare liberamente anche le merci, i servizi </a:t>
            </a:r>
          </a:p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e i capitali</a:t>
            </a: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Inoltre, come cittadini UE, </a:t>
            </a:r>
            <a:r>
              <a:rPr lang="it-IT" sz="2200" b="1" dirty="0">
                <a:solidFill>
                  <a:schemeClr val="tx1"/>
                </a:solidFill>
              </a:rPr>
              <a:t>quando facciamo acquisti, anche online</a:t>
            </a:r>
            <a:r>
              <a:rPr lang="it-IT" sz="2200" dirty="0">
                <a:solidFill>
                  <a:schemeClr val="tx1"/>
                </a:solidFill>
              </a:rPr>
              <a:t>, siamo </a:t>
            </a:r>
            <a:r>
              <a:rPr lang="it-IT" sz="2200" b="1" dirty="0">
                <a:solidFill>
                  <a:schemeClr val="tx1"/>
                </a:solidFill>
              </a:rPr>
              <a:t>tutelati da leggi </a:t>
            </a:r>
            <a:r>
              <a:rPr lang="it-IT" sz="2200" dirty="0">
                <a:solidFill>
                  <a:schemeClr val="tx1"/>
                </a:solidFill>
              </a:rPr>
              <a:t>di ogni tipo. </a:t>
            </a: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</a:rPr>
              <a:t>Abbiamo </a:t>
            </a:r>
            <a:r>
              <a:rPr lang="it-IT" sz="2200" b="1" dirty="0">
                <a:solidFill>
                  <a:schemeClr val="tx1"/>
                </a:solidFill>
              </a:rPr>
              <a:t>diritto a una garanzia di almeno 2 anni sui prodotti acquistati nell’UE</a:t>
            </a: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</a:rPr>
              <a:t>Posso acquistare merci online da un altro paese dell’UE </a:t>
            </a:r>
            <a:r>
              <a:rPr lang="it-IT" sz="2200" b="1" dirty="0">
                <a:solidFill>
                  <a:schemeClr val="tx1"/>
                </a:solidFill>
              </a:rPr>
              <a:t>senza dover pagare i dazi doganali</a:t>
            </a:r>
            <a:r>
              <a:rPr lang="it-IT" sz="2200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</a:rPr>
              <a:t>Abbiamo , grazie a una legge UE, </a:t>
            </a:r>
            <a:r>
              <a:rPr lang="it-IT" sz="2200" b="1" dirty="0">
                <a:solidFill>
                  <a:schemeClr val="tx1"/>
                </a:solidFill>
              </a:rPr>
              <a:t>14 giorni di tempo per decidere se restituire le merci acquistate online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074A587-C5D1-4412-BD8E-A3882A25411C}"/>
              </a:ext>
            </a:extLst>
          </p:cNvPr>
          <p:cNvSpPr/>
          <p:nvPr/>
        </p:nvSpPr>
        <p:spPr>
          <a:xfrm>
            <a:off x="6888251" y="2020278"/>
            <a:ext cx="623794" cy="42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EE97B8E-89B2-4544-BA87-23F8E6FDCB9D}"/>
              </a:ext>
            </a:extLst>
          </p:cNvPr>
          <p:cNvSpPr/>
          <p:nvPr/>
        </p:nvSpPr>
        <p:spPr>
          <a:xfrm rot="5400000">
            <a:off x="3750610" y="4172880"/>
            <a:ext cx="797949" cy="5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F353E3-042A-41B7-80CF-B70121469A4D}"/>
              </a:ext>
            </a:extLst>
          </p:cNvPr>
          <p:cNvSpPr txBox="1"/>
          <p:nvPr/>
        </p:nvSpPr>
        <p:spPr>
          <a:xfrm>
            <a:off x="7512045" y="1874517"/>
            <a:ext cx="2954318" cy="131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Tutto questo porta a un </a:t>
            </a:r>
            <a:r>
              <a:rPr lang="it-IT" sz="2000" b="1" dirty="0"/>
              <a:t>calo dei prezzi </a:t>
            </a:r>
            <a:r>
              <a:rPr lang="it-IT" sz="2000" dirty="0"/>
              <a:t>e a una più </a:t>
            </a:r>
            <a:r>
              <a:rPr lang="it-IT" sz="2000" b="1" dirty="0"/>
              <a:t>vasta scelta di prodotti e servizi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68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463E0-BBD1-445F-AA54-259162A7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concludere…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D3A58-D187-4A5A-827D-0EE97ADD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Esercizio L’UE NELLA VOSTRA VITA QUOTIDIANA, p. 36 di «LA MIA UE»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		</a:t>
            </a:r>
            <a:r>
              <a:rPr lang="it-IT" sz="40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11390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0F8F816-E10B-459A-BF1C-F5F927738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622304"/>
              </p:ext>
            </p:extLst>
          </p:nvPr>
        </p:nvGraphicFramePr>
        <p:xfrm>
          <a:off x="1744394" y="520505"/>
          <a:ext cx="9495692" cy="5617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75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8864774-A6FA-4C0E-8CDD-933AFD44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619">
            <a:off x="8458810" y="420296"/>
            <a:ext cx="3412364" cy="227077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A9EF6E1-97DA-4375-A4BF-C0DFF80F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621543"/>
          </a:xfrm>
        </p:spPr>
        <p:txBody>
          <a:bodyPr>
            <a:normAutofit fontScale="90000"/>
          </a:bodyPr>
          <a:lstStyle/>
          <a:p>
            <a:r>
              <a:rPr lang="it-IT" dirty="0"/>
              <a:t>1. Viaggiare in Europa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C4866D58-60D9-4A5B-B8B1-0CAE728E5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146500"/>
              </p:ext>
            </p:extLst>
          </p:nvPr>
        </p:nvGraphicFramePr>
        <p:xfrm>
          <a:off x="-626795" y="1046139"/>
          <a:ext cx="8128000" cy="168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B1DE4DF-725D-473C-9CE1-E5ED4D326748}"/>
              </a:ext>
            </a:extLst>
          </p:cNvPr>
          <p:cNvSpPr/>
          <p:nvPr/>
        </p:nvSpPr>
        <p:spPr>
          <a:xfrm rot="2297691">
            <a:off x="6359979" y="2031531"/>
            <a:ext cx="797949" cy="28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BD9FA3E-9CF1-4294-9B48-E8A8FCD9A6EE}"/>
              </a:ext>
            </a:extLst>
          </p:cNvPr>
          <p:cNvGrpSpPr/>
          <p:nvPr/>
        </p:nvGrpSpPr>
        <p:grpSpPr>
          <a:xfrm>
            <a:off x="4678291" y="2479761"/>
            <a:ext cx="5870911" cy="1117720"/>
            <a:chOff x="1466087" y="-41298"/>
            <a:chExt cx="5870911" cy="1117720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00A948CE-636A-4BB2-B1A6-6F67F777EAD1}"/>
                </a:ext>
              </a:extLst>
            </p:cNvPr>
            <p:cNvSpPr/>
            <p:nvPr/>
          </p:nvSpPr>
          <p:spPr>
            <a:xfrm>
              <a:off x="1466087" y="-41298"/>
              <a:ext cx="5870911" cy="1117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e 4">
              <a:extLst>
                <a:ext uri="{FF2B5EF4-FFF2-40B4-BE49-F238E27FC236}">
                  <a16:creationId xmlns:a16="http://schemas.microsoft.com/office/drawing/2014/main" id="{99B11F35-B62A-42A1-A56D-42E21574C97A}"/>
                </a:ext>
              </a:extLst>
            </p:cNvPr>
            <p:cNvSpPr txBox="1"/>
            <p:nvPr/>
          </p:nvSpPr>
          <p:spPr>
            <a:xfrm>
              <a:off x="2213319" y="165713"/>
              <a:ext cx="4151361" cy="790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dirty="0">
                  <a:solidFill>
                    <a:schemeClr val="tx1"/>
                  </a:solidFill>
                </a:rPr>
                <a:t>Il primo accordo fu firmato nel 1985 e in seguito ampliato </a:t>
              </a: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e 14">
            <a:extLst>
              <a:ext uri="{FF2B5EF4-FFF2-40B4-BE49-F238E27FC236}">
                <a16:creationId xmlns:a16="http://schemas.microsoft.com/office/drawing/2014/main" id="{D5A7BFBB-892F-4C45-9D99-1BADFAD8670A}"/>
              </a:ext>
            </a:extLst>
          </p:cNvPr>
          <p:cNvSpPr/>
          <p:nvPr/>
        </p:nvSpPr>
        <p:spPr>
          <a:xfrm>
            <a:off x="0" y="3804492"/>
            <a:ext cx="5886394" cy="14632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Ha portato </a:t>
            </a:r>
            <a:r>
              <a:rPr lang="it-IT" sz="2400" b="1" dirty="0">
                <a:solidFill>
                  <a:schemeClr val="tx1"/>
                </a:solidFill>
              </a:rPr>
              <a:t>all’abolizione dei controlli reciproci alle frontiere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42CD6ED8-8BC5-45D6-9C7E-76CF40ED2A90}"/>
              </a:ext>
            </a:extLst>
          </p:cNvPr>
          <p:cNvSpPr/>
          <p:nvPr/>
        </p:nvSpPr>
        <p:spPr>
          <a:xfrm rot="8752683">
            <a:off x="3665073" y="3340334"/>
            <a:ext cx="1102178" cy="247814"/>
          </a:xfrm>
          <a:prstGeom prst="rightArrow">
            <a:avLst>
              <a:gd name="adj1" fmla="val 547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BAA6208-73AE-4F88-9867-6ECDB483E185}"/>
              </a:ext>
            </a:extLst>
          </p:cNvPr>
          <p:cNvSpPr/>
          <p:nvPr/>
        </p:nvSpPr>
        <p:spPr>
          <a:xfrm>
            <a:off x="5525672" y="3804492"/>
            <a:ext cx="6247228" cy="30310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Con un passaporto o una carta d’identità validi potete viaggiare nei </a:t>
            </a:r>
            <a:r>
              <a:rPr lang="it-IT" sz="2400" b="1" dirty="0">
                <a:solidFill>
                  <a:schemeClr val="tx1"/>
                </a:solidFill>
              </a:rPr>
              <a:t>26 paesi Schengen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-</a:t>
            </a:r>
            <a:r>
              <a:rPr lang="it-IT" sz="2400" b="1" dirty="0">
                <a:solidFill>
                  <a:schemeClr val="tx1"/>
                </a:solidFill>
              </a:rPr>
              <a:t>22 paesi dell’UE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-</a:t>
            </a:r>
            <a:r>
              <a:rPr lang="it-IT" sz="2400" b="1" dirty="0">
                <a:solidFill>
                  <a:schemeClr val="tx1"/>
                </a:solidFill>
              </a:rPr>
              <a:t>Islanda, Liechtenstein, Norvegia e Svizzera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8CB4256-2C87-4358-BA3B-E9F896D8F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466342">
            <a:off x="4433609" y="4954244"/>
            <a:ext cx="97544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B77D3FC-6A82-4422-9952-81755A76C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1719686"/>
            <a:ext cx="5563454" cy="37022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8BAF6F4-05B2-4C97-AFA9-093531D5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it-IT" sz="4400" dirty="0"/>
              <a:t>1. Viaggiare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686462-A833-4DF5-8881-784D038E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La creazione di un mercato unico europeo dei trasporti aerei, ha portato a </a:t>
            </a:r>
            <a:r>
              <a:rPr lang="it-IT" sz="2400" b="1" dirty="0">
                <a:solidFill>
                  <a:schemeClr val="tx1"/>
                </a:solidFill>
              </a:rPr>
              <a:t>tariffe più basse </a:t>
            </a:r>
            <a:r>
              <a:rPr lang="it-IT" sz="2400" dirty="0">
                <a:solidFill>
                  <a:schemeClr val="tx1"/>
                </a:solidFill>
              </a:rPr>
              <a:t>e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 una </a:t>
            </a:r>
            <a:r>
              <a:rPr lang="it-IT" sz="2400" b="1" dirty="0">
                <a:solidFill>
                  <a:schemeClr val="tx1"/>
                </a:solidFill>
              </a:rPr>
              <a:t>maggiore scelta di compagnie aeree </a:t>
            </a:r>
          </a:p>
          <a:p>
            <a:pPr marL="0" indent="0" algn="just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Provate a cercare qualche volo per l’Albania…</a:t>
            </a:r>
          </a:p>
        </p:txBody>
      </p:sp>
    </p:spTree>
    <p:extLst>
      <p:ext uri="{BB962C8B-B14F-4D97-AF65-F5344CB8AC3E}">
        <p14:creationId xmlns:p14="http://schemas.microsoft.com/office/powerpoint/2010/main" val="67329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C33F0-7F4C-4C8A-9D10-CC97C98A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14" y="133327"/>
            <a:ext cx="10178322" cy="1903616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/>
              <a:t>2. Possibilità di Studiare, Formarsi e Lavorare in qualunque paese dell’UE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9E6F813-EC5B-48EA-9F9C-747E44990C7E}"/>
              </a:ext>
            </a:extLst>
          </p:cNvPr>
          <p:cNvGrpSpPr/>
          <p:nvPr/>
        </p:nvGrpSpPr>
        <p:grpSpPr>
          <a:xfrm>
            <a:off x="5824025" y="1958459"/>
            <a:ext cx="4575370" cy="2565993"/>
            <a:chOff x="1804237" y="-1447895"/>
            <a:chExt cx="5076865" cy="2791248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7D6E4C8B-32D9-46C4-A9A7-523D468CB7FE}"/>
                </a:ext>
              </a:extLst>
            </p:cNvPr>
            <p:cNvSpPr/>
            <p:nvPr/>
          </p:nvSpPr>
          <p:spPr>
            <a:xfrm>
              <a:off x="1804237" y="-1447895"/>
              <a:ext cx="5076865" cy="27912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e 4">
              <a:extLst>
                <a:ext uri="{FF2B5EF4-FFF2-40B4-BE49-F238E27FC236}">
                  <a16:creationId xmlns:a16="http://schemas.microsoft.com/office/drawing/2014/main" id="{AAF29514-8D62-4A8D-858F-1FDBB66B8E68}"/>
                </a:ext>
              </a:extLst>
            </p:cNvPr>
            <p:cNvSpPr txBox="1"/>
            <p:nvPr/>
          </p:nvSpPr>
          <p:spPr>
            <a:xfrm>
              <a:off x="2184656" y="187629"/>
              <a:ext cx="4151361" cy="790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Il programma «</a:t>
              </a:r>
              <a:r>
                <a:rPr lang="it-IT" sz="2000" b="1" kern="1200" dirty="0">
                  <a:solidFill>
                    <a:schemeClr val="tx1"/>
                  </a:solidFill>
                </a:rPr>
                <a:t>Erasmus Plus</a:t>
              </a:r>
              <a:r>
                <a:rPr lang="it-IT" sz="2000" kern="1200" dirty="0">
                  <a:solidFill>
                    <a:schemeClr val="tx1"/>
                  </a:solidFill>
                </a:rPr>
                <a:t>» permette di trascorrere un periodo all’estero per: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</a:t>
              </a:r>
              <a:r>
                <a:rPr lang="it-IT" sz="2000" b="1" dirty="0">
                  <a:solidFill>
                    <a:schemeClr val="tx1"/>
                  </a:solidFill>
                </a:rPr>
                <a:t>studiare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</a:t>
              </a:r>
              <a:r>
                <a:rPr lang="it-IT" sz="2000" b="1" kern="1200" dirty="0">
                  <a:solidFill>
                    <a:schemeClr val="tx1"/>
                  </a:solidFill>
                </a:rPr>
                <a:t>fare un tirocinio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</a:t>
              </a:r>
              <a:r>
                <a:rPr lang="it-IT" sz="2000" b="1" dirty="0">
                  <a:solidFill>
                    <a:schemeClr val="tx1"/>
                  </a:solidFill>
                </a:rPr>
                <a:t>formarsi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e 7">
            <a:extLst>
              <a:ext uri="{FF2B5EF4-FFF2-40B4-BE49-F238E27FC236}">
                <a16:creationId xmlns:a16="http://schemas.microsoft.com/office/drawing/2014/main" id="{9020D34A-E8FF-4425-9A7A-537B4DD854C6}"/>
              </a:ext>
            </a:extLst>
          </p:cNvPr>
          <p:cNvSpPr/>
          <p:nvPr/>
        </p:nvSpPr>
        <p:spPr>
          <a:xfrm>
            <a:off x="7098039" y="4967111"/>
            <a:ext cx="4338995" cy="18908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Si rivolge a </a:t>
            </a:r>
            <a:r>
              <a:rPr lang="it-IT" sz="2000" b="1" dirty="0">
                <a:solidFill>
                  <a:schemeClr val="tx1"/>
                </a:solidFill>
              </a:rPr>
              <a:t>studenti, insegnanti, giovani, adulti</a:t>
            </a:r>
            <a:r>
              <a:rPr lang="it-IT" sz="2000" dirty="0">
                <a:solidFill>
                  <a:schemeClr val="tx1"/>
                </a:solidFill>
              </a:rPr>
              <a:t>, organizzazioni che lavorano nel settore dell’istruzione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24DF6FF1-DE63-43A0-B9F1-BA97E9B063BD}"/>
              </a:ext>
            </a:extLst>
          </p:cNvPr>
          <p:cNvSpPr/>
          <p:nvPr/>
        </p:nvSpPr>
        <p:spPr>
          <a:xfrm rot="4786888">
            <a:off x="9392994" y="4533494"/>
            <a:ext cx="797949" cy="28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FACF4C8-9DD6-4D78-830A-E0020254DE18}"/>
              </a:ext>
            </a:extLst>
          </p:cNvPr>
          <p:cNvSpPr/>
          <p:nvPr/>
        </p:nvSpPr>
        <p:spPr>
          <a:xfrm>
            <a:off x="1775046" y="4172338"/>
            <a:ext cx="4324543" cy="26856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Il programma ha preso il via nel 1987 e oltre cinque milioni di giovani hanno usufruito delle opportunità che offre.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Ascoltiamo una </a:t>
            </a:r>
            <a:r>
              <a:rPr lang="it-IT" sz="2000" dirty="0">
                <a:solidFill>
                  <a:schemeClr val="tx1"/>
                </a:solidFill>
                <a:hlinkClick r:id="rId3"/>
              </a:rPr>
              <a:t>testimonianza</a:t>
            </a:r>
            <a:r>
              <a:rPr lang="it-IT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2C7A979-0E8D-4AD3-BC64-412940A02979}"/>
              </a:ext>
            </a:extLst>
          </p:cNvPr>
          <p:cNvSpPr/>
          <p:nvPr/>
        </p:nvSpPr>
        <p:spPr>
          <a:xfrm rot="8476813">
            <a:off x="5473742" y="4202667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6FDEBA-1EEB-497D-A46A-82F2EC43C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57" y="3013574"/>
            <a:ext cx="3308843" cy="9463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07686D-E28C-4E05-B710-06C1D7C53785}"/>
              </a:ext>
            </a:extLst>
          </p:cNvPr>
          <p:cNvSpPr txBox="1"/>
          <p:nvPr/>
        </p:nvSpPr>
        <p:spPr>
          <a:xfrm>
            <a:off x="1104455" y="2036943"/>
            <a:ext cx="49319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Come cittadini dell’UE, potete:</a:t>
            </a:r>
          </a:p>
          <a:p>
            <a:r>
              <a:rPr lang="it-IT" sz="2000" dirty="0"/>
              <a:t>-</a:t>
            </a:r>
            <a:r>
              <a:rPr lang="it-IT" sz="2000" b="1" dirty="0"/>
              <a:t>studiare e seguire corsi di formazione in qualunque paese dell’UE </a:t>
            </a:r>
            <a:r>
              <a:rPr lang="it-IT" sz="2000" dirty="0"/>
              <a:t>alle stesse condizioni dei cittadini di quel paese;</a:t>
            </a:r>
          </a:p>
          <a:p>
            <a:r>
              <a:rPr lang="it-IT" sz="2000" dirty="0"/>
              <a:t>-</a:t>
            </a:r>
            <a:r>
              <a:rPr lang="it-IT" sz="2000" b="1" dirty="0"/>
              <a:t>lavorare in qualunque paese dell’UE </a:t>
            </a:r>
            <a:r>
              <a:rPr lang="it-IT" sz="2000" dirty="0"/>
              <a:t>e sfruttare le opportunità offerte dal mercato del lavoro dell’Unione.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367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EC846-4D28-4635-8DC5-524A018B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71369"/>
            <a:ext cx="10178322" cy="1492132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/>
              <a:t>2. Possibilità di Studiare, Formarsi e Lavorare in qualunque paese dell’UE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FDA7180-C394-41B5-8801-BC714F7E87C1}"/>
              </a:ext>
            </a:extLst>
          </p:cNvPr>
          <p:cNvGrpSpPr/>
          <p:nvPr/>
        </p:nvGrpSpPr>
        <p:grpSpPr>
          <a:xfrm>
            <a:off x="4007350" y="1554768"/>
            <a:ext cx="3302524" cy="664788"/>
            <a:chOff x="2118161" y="0"/>
            <a:chExt cx="4151361" cy="1036151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0A9D67D9-30C5-4EC2-9981-659ED8EF2632}"/>
                </a:ext>
              </a:extLst>
            </p:cNvPr>
            <p:cNvSpPr/>
            <p:nvPr/>
          </p:nvSpPr>
          <p:spPr>
            <a:xfrm>
              <a:off x="2324845" y="0"/>
              <a:ext cx="3796018" cy="10361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6" name="Ovale 4">
              <a:extLst>
                <a:ext uri="{FF2B5EF4-FFF2-40B4-BE49-F238E27FC236}">
                  <a16:creationId xmlns:a16="http://schemas.microsoft.com/office/drawing/2014/main" id="{AE9E69B0-E9BB-4453-A33F-34DC949D539B}"/>
                </a:ext>
              </a:extLst>
            </p:cNvPr>
            <p:cNvSpPr txBox="1"/>
            <p:nvPr/>
          </p:nvSpPr>
          <p:spPr>
            <a:xfrm>
              <a:off x="2118161" y="135936"/>
              <a:ext cx="4151361" cy="79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>
                  <a:solidFill>
                    <a:schemeClr val="tx1"/>
                  </a:solidFill>
                </a:rPr>
                <a:t>Volontariato</a:t>
              </a:r>
              <a:r>
                <a:rPr lang="it-IT" sz="2400" kern="12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1D967400-C8AF-401B-8D6E-4CFB6A403898}"/>
              </a:ext>
            </a:extLst>
          </p:cNvPr>
          <p:cNvGrpSpPr/>
          <p:nvPr/>
        </p:nvGrpSpPr>
        <p:grpSpPr>
          <a:xfrm>
            <a:off x="984738" y="2333312"/>
            <a:ext cx="4501662" cy="4017763"/>
            <a:chOff x="1475324" y="-1029845"/>
            <a:chExt cx="5845399" cy="2864763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96D98AC7-3714-41DF-934F-DFC5E851BBFA}"/>
                </a:ext>
              </a:extLst>
            </p:cNvPr>
            <p:cNvSpPr/>
            <p:nvPr/>
          </p:nvSpPr>
          <p:spPr>
            <a:xfrm>
              <a:off x="1475324" y="-1029845"/>
              <a:ext cx="5845399" cy="28647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9DE6378B-75E7-429E-9357-023BEF12A4FC}"/>
                </a:ext>
              </a:extLst>
            </p:cNvPr>
            <p:cNvSpPr txBox="1"/>
            <p:nvPr/>
          </p:nvSpPr>
          <p:spPr>
            <a:xfrm>
              <a:off x="2185487" y="60530"/>
              <a:ext cx="4318534" cy="1117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S</a:t>
              </a:r>
              <a:r>
                <a:rPr lang="it-IT" sz="2000" b="1" kern="1200" dirty="0">
                  <a:solidFill>
                    <a:schemeClr val="tx1"/>
                  </a:solidFill>
                </a:rPr>
                <a:t>VE (Servizio Volontario Europeo)/ Progetti di Volontariato: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-Si rivolge ai giovani tra i18-30 anni</a:t>
              </a:r>
            </a:p>
            <a:p>
              <a:pPr marL="342900" lvl="0" indent="-3429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it-IT" sz="2000" dirty="0">
                  <a:solidFill>
                    <a:schemeClr val="tx1"/>
                  </a:solidFill>
                </a:rPr>
                <a:t>Durata: 2 settimane – 12 mesi</a:t>
              </a:r>
            </a:p>
            <a:p>
              <a:pPr marL="342900" lvl="0" indent="-3429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it-IT" sz="2000" dirty="0">
                  <a:solidFill>
                    <a:schemeClr val="tx1"/>
                  </a:solidFill>
                </a:rPr>
                <a:t>Rimborsi</a:t>
              </a:r>
            </a:p>
            <a:p>
              <a:pPr marL="342900" lvl="0" indent="-3429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it-IT" sz="2000" dirty="0">
                  <a:solidFill>
                    <a:schemeClr val="tx1"/>
                  </a:solidFill>
                </a:rPr>
                <a:t>Riguarda i Paesi Partner vicini e i Paesi non UE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5452E54-C6D2-495A-9528-3D95EC162119}"/>
              </a:ext>
            </a:extLst>
          </p:cNvPr>
          <p:cNvGrpSpPr/>
          <p:nvPr/>
        </p:nvGrpSpPr>
        <p:grpSpPr>
          <a:xfrm>
            <a:off x="6948125" y="1737519"/>
            <a:ext cx="4557933" cy="2807943"/>
            <a:chOff x="1793318" y="-562323"/>
            <a:chExt cx="6077236" cy="1787396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195C44D8-7A9E-44FA-97D0-D9AEBDACA4CC}"/>
                </a:ext>
              </a:extLst>
            </p:cNvPr>
            <p:cNvSpPr/>
            <p:nvPr/>
          </p:nvSpPr>
          <p:spPr>
            <a:xfrm>
              <a:off x="1793318" y="-562323"/>
              <a:ext cx="6077236" cy="1787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D5D3B12D-E8BC-47A6-8DA8-757D07B0634F}"/>
                </a:ext>
              </a:extLst>
            </p:cNvPr>
            <p:cNvSpPr txBox="1"/>
            <p:nvPr/>
          </p:nvSpPr>
          <p:spPr>
            <a:xfrm>
              <a:off x="2757775" y="76486"/>
              <a:ext cx="4148320" cy="88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Corpo Europeo di Solidarietà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-Avviato nel dicembre 2016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-Si rivolge ai giovani tra i 18-30 anni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-Progetti di massimo 12 mesi svolti sul territorio degli Stati Membri dell’UE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3D65D9C-41F7-41E9-AB03-0964AE78F4C8}"/>
              </a:ext>
            </a:extLst>
          </p:cNvPr>
          <p:cNvGrpSpPr/>
          <p:nvPr/>
        </p:nvGrpSpPr>
        <p:grpSpPr>
          <a:xfrm>
            <a:off x="5219113" y="4307537"/>
            <a:ext cx="3995224" cy="2482948"/>
            <a:chOff x="1393294" y="-588527"/>
            <a:chExt cx="5375619" cy="2019931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21DB2CFE-F572-46CA-93E5-BFBEEBF5C170}"/>
                </a:ext>
              </a:extLst>
            </p:cNvPr>
            <p:cNvSpPr/>
            <p:nvPr/>
          </p:nvSpPr>
          <p:spPr>
            <a:xfrm>
              <a:off x="1393294" y="-588527"/>
              <a:ext cx="5375619" cy="20199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5" name="Ovale 4">
              <a:extLst>
                <a:ext uri="{FF2B5EF4-FFF2-40B4-BE49-F238E27FC236}">
                  <a16:creationId xmlns:a16="http://schemas.microsoft.com/office/drawing/2014/main" id="{16FFB8EF-3769-4FF4-8C92-BBF5F1D61B59}"/>
                </a:ext>
              </a:extLst>
            </p:cNvPr>
            <p:cNvSpPr txBox="1"/>
            <p:nvPr/>
          </p:nvSpPr>
          <p:spPr>
            <a:xfrm>
              <a:off x="2103611" y="40096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Scambi giovanili internazionali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-Per giovani dai 13-30 anni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-Durata: 5-21 giorni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-Rimborsi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-Educazione non formale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0C87939D-0CDA-4347-8E90-37727FF8DC17}"/>
              </a:ext>
            </a:extLst>
          </p:cNvPr>
          <p:cNvSpPr/>
          <p:nvPr/>
        </p:nvSpPr>
        <p:spPr>
          <a:xfrm rot="9400442">
            <a:off x="3372039" y="2008601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12DF2C62-DE5F-4DBC-93A1-37463AF97EC9}"/>
              </a:ext>
            </a:extLst>
          </p:cNvPr>
          <p:cNvSpPr/>
          <p:nvPr/>
        </p:nvSpPr>
        <p:spPr>
          <a:xfrm rot="4657479">
            <a:off x="4804967" y="3164976"/>
            <a:ext cx="2223460" cy="323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038DFC73-C7A9-4630-8844-51708ED643E3}"/>
              </a:ext>
            </a:extLst>
          </p:cNvPr>
          <p:cNvSpPr/>
          <p:nvPr/>
        </p:nvSpPr>
        <p:spPr>
          <a:xfrm rot="2982063">
            <a:off x="6377892" y="2367157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B4A5C8BF-EF3E-47FE-8858-F80DF10940B0}"/>
              </a:ext>
            </a:extLst>
          </p:cNvPr>
          <p:cNvGrpSpPr/>
          <p:nvPr/>
        </p:nvGrpSpPr>
        <p:grpSpPr>
          <a:xfrm>
            <a:off x="745328" y="1815900"/>
            <a:ext cx="4065737" cy="4033914"/>
            <a:chOff x="654860" y="-1358162"/>
            <a:chExt cx="5205266" cy="3075961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3FBD943E-34AF-4E5B-BB43-5181C2520BD6}"/>
                </a:ext>
              </a:extLst>
            </p:cNvPr>
            <p:cNvSpPr/>
            <p:nvPr/>
          </p:nvSpPr>
          <p:spPr>
            <a:xfrm>
              <a:off x="654860" y="-1358162"/>
              <a:ext cx="5205266" cy="30759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8A3318DF-7206-4660-9F62-C3A1BDF97403}"/>
                </a:ext>
              </a:extLst>
            </p:cNvPr>
            <p:cNvSpPr txBox="1"/>
            <p:nvPr/>
          </p:nvSpPr>
          <p:spPr>
            <a:xfrm>
              <a:off x="1246061" y="36009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Garanzia per i Giovani (come esempio)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-Fornire ai giovani una formazione adeguata per acquisire le competenze richieste nel mondo del lavoro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-Corsi di formazione sul posto di lavoro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-Orientamento professionale personalizzato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969161B-85CA-4FA1-9CDA-0287DC11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61" y="130338"/>
            <a:ext cx="10178322" cy="1492132"/>
          </a:xfrm>
        </p:spPr>
        <p:txBody>
          <a:bodyPr>
            <a:noAutofit/>
          </a:bodyPr>
          <a:lstStyle/>
          <a:p>
            <a:r>
              <a:rPr lang="it-IT" sz="4800" dirty="0"/>
              <a:t>2. Possibilità di Studiare, Formarsi e Lavorare in qualunque paese dell’UE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DB0C08-C38E-469D-AF98-9DEB4D7B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835912"/>
            <a:ext cx="9974340" cy="8561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Lavorare, fare volontariato, studiare all’estero: Pro e Contro. 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Esercizio 12, p. 30, LA MIA UE</a:t>
            </a:r>
          </a:p>
          <a:p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7E53BFF-5460-4B85-BE9D-7F7A7025E154}"/>
              </a:ext>
            </a:extLst>
          </p:cNvPr>
          <p:cNvGrpSpPr/>
          <p:nvPr/>
        </p:nvGrpSpPr>
        <p:grpSpPr>
          <a:xfrm>
            <a:off x="5130215" y="1744033"/>
            <a:ext cx="1913206" cy="773723"/>
            <a:chOff x="1393294" y="-588527"/>
            <a:chExt cx="5375619" cy="2019931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DC1E7F97-2B41-4B51-9539-A1E122CDC3E2}"/>
                </a:ext>
              </a:extLst>
            </p:cNvPr>
            <p:cNvSpPr/>
            <p:nvPr/>
          </p:nvSpPr>
          <p:spPr>
            <a:xfrm>
              <a:off x="1393294" y="-588527"/>
              <a:ext cx="5375619" cy="20199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6" name="Ovale 4">
              <a:extLst>
                <a:ext uri="{FF2B5EF4-FFF2-40B4-BE49-F238E27FC236}">
                  <a16:creationId xmlns:a16="http://schemas.microsoft.com/office/drawing/2014/main" id="{6F71BF2D-FB13-48E5-9B67-33E502BA5D8E}"/>
                </a:ext>
              </a:extLst>
            </p:cNvPr>
            <p:cNvSpPr txBox="1"/>
            <p:nvPr/>
          </p:nvSpPr>
          <p:spPr>
            <a:xfrm>
              <a:off x="2098205" y="-88744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>
                  <a:solidFill>
                    <a:schemeClr val="tx1"/>
                  </a:solidFill>
                </a:rPr>
                <a:t>Lavorare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4BF91B7-86FA-43E2-BF15-A05233A7911C}"/>
              </a:ext>
            </a:extLst>
          </p:cNvPr>
          <p:cNvGrpSpPr/>
          <p:nvPr/>
        </p:nvGrpSpPr>
        <p:grpSpPr>
          <a:xfrm>
            <a:off x="7682010" y="1744190"/>
            <a:ext cx="3732439" cy="4091722"/>
            <a:chOff x="654860" y="-1358162"/>
            <a:chExt cx="5205266" cy="3075961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05876B21-5FDF-403B-8309-0D97DBF627E1}"/>
                </a:ext>
              </a:extLst>
            </p:cNvPr>
            <p:cNvSpPr/>
            <p:nvPr/>
          </p:nvSpPr>
          <p:spPr>
            <a:xfrm>
              <a:off x="654860" y="-1358162"/>
              <a:ext cx="5205266" cy="30759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F08BA493-A179-4D25-9C0E-FAFFB83029B7}"/>
                </a:ext>
              </a:extLst>
            </p:cNvPr>
            <p:cNvSpPr txBox="1"/>
            <p:nvPr/>
          </p:nvSpPr>
          <p:spPr>
            <a:xfrm>
              <a:off x="1274595" y="109814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Your First </a:t>
              </a:r>
              <a:r>
                <a:rPr lang="it-IT" sz="2000" b="1" dirty="0" err="1">
                  <a:solidFill>
                    <a:schemeClr val="tx1"/>
                  </a:solidFill>
                </a:rPr>
                <a:t>Eures</a:t>
              </a:r>
              <a:r>
                <a:rPr lang="it-IT" sz="2000" b="1" dirty="0">
                  <a:solidFill>
                    <a:schemeClr val="tx1"/>
                  </a:solidFill>
                </a:rPr>
                <a:t> Job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-Per i </a:t>
              </a:r>
              <a:r>
                <a:rPr lang="it-IT" sz="2000" b="1" dirty="0">
                  <a:solidFill>
                    <a:schemeClr val="tx1"/>
                  </a:solidFill>
                </a:rPr>
                <a:t>giovani tra i 18-35 </a:t>
              </a:r>
              <a:r>
                <a:rPr lang="it-IT" sz="2000" dirty="0">
                  <a:solidFill>
                    <a:schemeClr val="tx1"/>
                  </a:solidFill>
                </a:rPr>
                <a:t>anni per lavoro e tirocini in Europa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-Orientamento e accompagnamento gratuito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-Contributi economici per colloquio all’estero e per contratti di lavoro e tirocinio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EEDDDA10-A37F-4DAA-96EE-9B8BA4A273A4}"/>
              </a:ext>
            </a:extLst>
          </p:cNvPr>
          <p:cNvSpPr/>
          <p:nvPr/>
        </p:nvSpPr>
        <p:spPr>
          <a:xfrm rot="9400442">
            <a:off x="4336806" y="2299074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1F35AA0-A2D9-48CD-9F5E-F9BEA546BE9D}"/>
              </a:ext>
            </a:extLst>
          </p:cNvPr>
          <p:cNvSpPr/>
          <p:nvPr/>
        </p:nvSpPr>
        <p:spPr>
          <a:xfrm rot="2270413">
            <a:off x="7051721" y="2344049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D4B40EA-C5A7-4689-BFDB-FB2EEC947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57">
            <a:off x="4699496" y="3351981"/>
            <a:ext cx="2939652" cy="21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ABD9B-BFA8-4535-A92F-262003A8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86929"/>
            <a:ext cx="6193494" cy="656068"/>
          </a:xfrm>
        </p:spPr>
        <p:txBody>
          <a:bodyPr>
            <a:normAutofit fontScale="90000"/>
          </a:bodyPr>
          <a:lstStyle/>
          <a:p>
            <a:r>
              <a:rPr lang="it-IT" dirty="0"/>
              <a:t>3. Sanità e sicurezza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4ED6B0-4A9D-4A38-B9C7-0A0AFE5E2EDD}"/>
              </a:ext>
            </a:extLst>
          </p:cNvPr>
          <p:cNvSpPr txBox="1"/>
          <p:nvPr/>
        </p:nvSpPr>
        <p:spPr>
          <a:xfrm>
            <a:off x="7146388" y="616003"/>
            <a:ext cx="44875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t-IT" sz="2400" dirty="0"/>
              <a:t>Se vi ammalate o subite un infortunio mentre vi trovate in un altro paese dell’UE, come cittadini dell’Unione, potete beneficiare dei </a:t>
            </a:r>
            <a:r>
              <a:rPr lang="it-IT" sz="2400" b="1" dirty="0"/>
              <a:t>servizi sanitari pubblici alle stesse condizioni degli abitanti del luogo.</a:t>
            </a:r>
          </a:p>
          <a:p>
            <a:pPr algn="just" fontAlgn="base"/>
            <a:r>
              <a:rPr lang="it-IT" dirty="0"/>
              <a:t>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41765C0-1E85-41F5-B334-67DA0C54D010}"/>
              </a:ext>
            </a:extLst>
          </p:cNvPr>
          <p:cNvGrpSpPr/>
          <p:nvPr/>
        </p:nvGrpSpPr>
        <p:grpSpPr>
          <a:xfrm>
            <a:off x="7142777" y="3323574"/>
            <a:ext cx="4701600" cy="3533527"/>
            <a:chOff x="4995028" y="-2457340"/>
            <a:chExt cx="4670706" cy="4205573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ADBEA515-1E60-40F4-A077-EEF2564462C3}"/>
                </a:ext>
              </a:extLst>
            </p:cNvPr>
            <p:cNvSpPr/>
            <p:nvPr/>
          </p:nvSpPr>
          <p:spPr>
            <a:xfrm>
              <a:off x="4995028" y="-2457340"/>
              <a:ext cx="4670706" cy="42055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456A1861-E17E-4E84-B972-9390201646D9}"/>
                </a:ext>
              </a:extLst>
            </p:cNvPr>
            <p:cNvSpPr txBox="1"/>
            <p:nvPr/>
          </p:nvSpPr>
          <p:spPr>
            <a:xfrm>
              <a:off x="5295435" y="-646967"/>
              <a:ext cx="3965796" cy="1079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>
                  <a:solidFill>
                    <a:schemeClr val="tx1"/>
                  </a:solidFill>
                </a:rPr>
                <a:t>Non dimenticate la vostra </a:t>
              </a:r>
              <a:r>
                <a:rPr lang="it-IT" sz="2000" b="1" dirty="0">
                  <a:solidFill>
                    <a:schemeClr val="tx1"/>
                  </a:solidFill>
                </a:rPr>
                <a:t>Tessera Europea di Assicurazione e Malattia (TEAM)!! </a:t>
              </a:r>
              <a:r>
                <a:rPr lang="it-IT" sz="2000" dirty="0">
                  <a:solidFill>
                    <a:schemeClr val="tx1"/>
                  </a:solidFill>
                </a:rPr>
                <a:t>Rilasciata gratuitamente dal SSN, attesta che siete assicurati nei paesi dell’UE e semplifica le procedure e accelera il rimborso delle spese sostenute.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DADBD011-B876-470E-8626-7A566AB2D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5001">
            <a:off x="1327290" y="2102905"/>
            <a:ext cx="50006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0F43C0D-85E0-4BEC-BAD7-5F472C5D0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023">
            <a:off x="7423945" y="961327"/>
            <a:ext cx="3825300" cy="25502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5BA0171-12FA-4C30-AAAA-0260ED68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Sanità e sicurezza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FDE04-FCEC-4B62-B254-D4C871EB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00" y="1596685"/>
            <a:ext cx="10318999" cy="443835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Inoltre, l’UE ha istituito </a:t>
            </a:r>
            <a:r>
              <a:rPr lang="it-IT" sz="2400" b="1" dirty="0">
                <a:solidFill>
                  <a:schemeClr val="tx1"/>
                </a:solidFill>
              </a:rPr>
              <a:t>controlli</a:t>
            </a:r>
            <a:r>
              <a:rPr lang="it-IT" sz="2400" dirty="0">
                <a:solidFill>
                  <a:schemeClr val="tx1"/>
                </a:solidFill>
              </a:rPr>
              <a:t> per garantire: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il buono stato di salute di piante e animali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la sicurezza degli alimenti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la corretta etichettatura dei prodotti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  </a:t>
            </a:r>
            <a:r>
              <a:rPr lang="it-IT" sz="2400" dirty="0">
                <a:solidFill>
                  <a:schemeClr val="tx1"/>
                </a:solidFill>
              </a:rPr>
              <a:t>I cittadini dell’UE hanno così </a:t>
            </a:r>
            <a:r>
              <a:rPr lang="it-IT" sz="2400" b="1" dirty="0">
                <a:solidFill>
                  <a:schemeClr val="tx1"/>
                </a:solidFill>
              </a:rPr>
              <a:t>accesso</a:t>
            </a:r>
            <a:r>
              <a:rPr lang="it-IT" sz="2400" dirty="0">
                <a:solidFill>
                  <a:schemeClr val="tx1"/>
                </a:solidFill>
              </a:rPr>
              <a:t> ad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 					</a:t>
            </a:r>
            <a:r>
              <a:rPr lang="it-IT" sz="2400" b="1" dirty="0">
                <a:solidFill>
                  <a:schemeClr val="tx1"/>
                </a:solidFill>
              </a:rPr>
              <a:t>alimenti sicuri</a:t>
            </a:r>
            <a:r>
              <a:rPr lang="it-IT" sz="2400" dirty="0">
                <a:solidFill>
                  <a:schemeClr val="tx1"/>
                </a:solidFill>
              </a:rPr>
              <a:t> e </a:t>
            </a:r>
            <a:r>
              <a:rPr lang="it-IT" sz="2400" b="1" dirty="0">
                <a:solidFill>
                  <a:schemeClr val="tx1"/>
                </a:solidFill>
              </a:rPr>
              <a:t>opportunamente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chemeClr val="tx1"/>
                </a:solidFill>
              </a:rPr>
              <a:t>										etichettati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AD4C88E-CF99-4150-8A92-2B1AA70A3023}"/>
              </a:ext>
            </a:extLst>
          </p:cNvPr>
          <p:cNvSpPr/>
          <p:nvPr/>
        </p:nvSpPr>
        <p:spPr>
          <a:xfrm rot="2270413">
            <a:off x="6128652" y="3584974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5D6431-0131-4387-9C71-DDA1DA19B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3815">
            <a:off x="1561954" y="4142642"/>
            <a:ext cx="1162050" cy="1104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ABE47A5-8CB0-429E-8280-32CA96AF3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6472">
            <a:off x="3498821" y="3999768"/>
            <a:ext cx="1438275" cy="1390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57146B-F927-4ABD-85C8-46431BC9C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8203">
            <a:off x="2375904" y="5429273"/>
            <a:ext cx="13430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47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ShareDocEditForm</Display>
  <Edit>ShareDocEditForm</Edit>
</FormTemplates>
</file>

<file path=customXml/itemProps1.xml><?xml version="1.0" encoding="utf-8"?>
<ds:datastoreItem xmlns:ds="http://schemas.openxmlformats.org/officeDocument/2006/customXml" ds:itemID="{91D6796B-2DF7-4792-9D95-9E6061A0759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83b51fa-0077-45d5-a5fb-b0a7d92e3730"/>
    <ds:schemaRef ds:uri="http://purl.org/dc/elements/1.1/"/>
    <ds:schemaRef ds:uri="http://schemas.microsoft.com/office/2006/metadata/properties"/>
    <ds:schemaRef ds:uri="ca63f79c-00a3-41ea-ba10-6c004559318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B96C95-0D18-4555-9DB0-BF4E1070D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8848AD-A315-4D0E-8BB1-3610B689B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1480</TotalTime>
  <Words>1272</Words>
  <Application>Microsoft Office PowerPoint</Application>
  <PresentationFormat>Widescreen</PresentationFormat>
  <Paragraphs>152</Paragraphs>
  <Slides>15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Badge</vt:lpstr>
      <vt:lpstr> Perché  l’UE è  importante  per  la vostra  vita  quotidiana? </vt:lpstr>
      <vt:lpstr>Presentazione standard di PowerPoint</vt:lpstr>
      <vt:lpstr>1. Viaggiare in Europa </vt:lpstr>
      <vt:lpstr>1. Viaggiare in Europa</vt:lpstr>
      <vt:lpstr>2. Possibilità di Studiare, Formarsi e Lavorare in qualunque paese dell’UE</vt:lpstr>
      <vt:lpstr>2. Possibilità di Studiare, Formarsi e Lavorare in qualunque paese dell’UE</vt:lpstr>
      <vt:lpstr>2. Possibilità di Studiare, Formarsi e Lavorare in qualunque paese dell’UE</vt:lpstr>
      <vt:lpstr>3. Sanità e sicurezza</vt:lpstr>
      <vt:lpstr>3. Sanità e sicurezza</vt:lpstr>
      <vt:lpstr>4. Euro e Finanziamenti europei</vt:lpstr>
      <vt:lpstr>4. Euro e Finanziamenti europei</vt:lpstr>
      <vt:lpstr>4. Euro e Finanziamenti europei</vt:lpstr>
      <vt:lpstr>Telecomunicazioni</vt:lpstr>
      <vt:lpstr>Libera circolazione delle merci e Diritti dei consumatori</vt:lpstr>
      <vt:lpstr>Per concludere…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Sli.do Perché l’UE è importante per la vostra vita quotidiana?</dc:title>
  <dc:creator>Girotti Elena</dc:creator>
  <cp:lastModifiedBy>Cucconi Riccardo</cp:lastModifiedBy>
  <cp:revision>43</cp:revision>
  <dcterms:created xsi:type="dcterms:W3CDTF">2018-02-28T10:49:02Z</dcterms:created>
  <dcterms:modified xsi:type="dcterms:W3CDTF">2018-09-17T13:14:00Z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