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3" r:id="rId5"/>
    <p:sldId id="280" r:id="rId6"/>
    <p:sldId id="275" r:id="rId7"/>
    <p:sldId id="279" r:id="rId8"/>
    <p:sldId id="271" r:id="rId9"/>
    <p:sldId id="278" r:id="rId10"/>
    <p:sldId id="256" r:id="rId11"/>
    <p:sldId id="257" r:id="rId12"/>
    <p:sldId id="282" r:id="rId13"/>
    <p:sldId id="260" r:id="rId14"/>
    <p:sldId id="276" r:id="rId15"/>
    <p:sldId id="273" r:id="rId16"/>
    <p:sldId id="261" r:id="rId17"/>
    <p:sldId id="268" r:id="rId18"/>
    <p:sldId id="284" r:id="rId19"/>
    <p:sldId id="281" r:id="rId20"/>
    <p:sldId id="269" r:id="rId21"/>
    <p:sldId id="270" r:id="rId22"/>
    <p:sldId id="259" r:id="rId23"/>
    <p:sldId id="265" r:id="rId24"/>
    <p:sldId id="26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579" autoAdjust="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90551-06F1-4DB1-ACC8-9B3E079E30BB}" type="datetimeFigureOut">
              <a:rPr lang="it-IT" smtClean="0"/>
              <a:t>03/08/2018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B9511-D6B3-4AE5-A0EB-82C340653521}" type="slidenum">
              <a:rPr lang="it-IT" smtClean="0"/>
              <a:t>‹N›</a:t>
            </a:fld>
            <a:endParaRPr lang="it-IT"/>
          </a:p>
        </p:txBody>
      </p:sp>
    </p:spTree>
    <p:extLst>
      <p:ext uri="{BB962C8B-B14F-4D97-AF65-F5344CB8AC3E}">
        <p14:creationId xmlns:p14="http://schemas.microsoft.com/office/powerpoint/2010/main" val="27721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t.wikipedia.org/wiki/Rotte_di_migranti_nel_Mediterraneo#cite_note-1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ternazionale.it/notizie/2015/04/21/tratto-dublino-richiedenti-asilo-europ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nsa.it/sito/notizie/mondo/europa/2017/11/16/pe-ok-a-negoziati-su-riforma-dublino_8e6f4829-a9ae-4517-bd7d-c2ccbfd8c08e.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scopo di questa presentazione è quello di far riflettere sul peso e l’importanza che abbiamo come singole nazioni in solitaria rispetto all’unione delle nostre forze nell’Unione europea. Ogni argomento viene articolato in «da soli» e «insieme»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a:t>
            </a:fld>
            <a:endParaRPr lang="it-IT"/>
          </a:p>
        </p:txBody>
      </p:sp>
    </p:spTree>
    <p:extLst>
      <p:ext uri="{BB962C8B-B14F-4D97-AF65-F5344CB8AC3E}">
        <p14:creationId xmlns:p14="http://schemas.microsoft.com/office/powerpoint/2010/main" val="31544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grande crisi migratoria del 2015: lasciati a sé stessi, i paesi geograficamente più vicini ai luoghi di emigrazione sono inevitabilmente i più colpiti. Dall’immagine, il numero di attraversamenti di confine illegali.</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12</a:t>
            </a:fld>
            <a:endParaRPr lang="it-IT"/>
          </a:p>
        </p:txBody>
      </p:sp>
    </p:spTree>
    <p:extLst>
      <p:ext uri="{BB962C8B-B14F-4D97-AF65-F5344CB8AC3E}">
        <p14:creationId xmlns:p14="http://schemas.microsoft.com/office/powerpoint/2010/main" val="189185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Numero di migranti sbarcati in Italia, 1997-2016</a:t>
            </a:r>
            <a:r>
              <a:rPr lang="it-IT" sz="1200" b="0" i="0" u="none" strike="noStrike" kern="1200" baseline="30000" dirty="0">
                <a:solidFill>
                  <a:schemeClr val="tx1"/>
                </a:solidFill>
                <a:effectLst/>
                <a:latin typeface="+mn-lt"/>
                <a:ea typeface="+mn-ea"/>
                <a:cs typeface="+mn-cs"/>
                <a:hlinkClick r:id="rId3"/>
              </a:rPr>
              <a:t>[14]</a:t>
            </a:r>
            <a:r>
              <a:rPr lang="it-IT" sz="1200" b="0" i="0" u="none" strike="noStrike" kern="1200" baseline="30000" dirty="0">
                <a:solidFill>
                  <a:schemeClr val="tx1"/>
                </a:solidFill>
                <a:effectLst/>
                <a:latin typeface="+mn-lt"/>
                <a:ea typeface="+mn-ea"/>
                <a:cs typeface="+mn-cs"/>
              </a:rPr>
              <a:t>  -&gt; </a:t>
            </a:r>
            <a:r>
              <a:rPr lang="it-IT" dirty="0"/>
              <a:t>grandissima impennata dal 2012 in poi.</a:t>
            </a:r>
          </a:p>
          <a:p>
            <a:r>
              <a:rPr lang="it-IT" sz="1200" b="0" i="0" kern="1200" dirty="0">
                <a:solidFill>
                  <a:schemeClr val="tx1"/>
                </a:solidFill>
                <a:effectLst/>
                <a:latin typeface="+mn-lt"/>
                <a:ea typeface="+mn-ea"/>
                <a:cs typeface="+mn-cs"/>
              </a:rPr>
              <a:t>Noi Italia siamo esposti in quanto paese di confine dell’UE. Anche l’Ungheria lo è, ma ha solo un confine di terra con la Serbia, che ha chiuso con una recinzione (https://it.wikipedia.org/wiki/Barriera_di_separazione_tra_Ungheria_e_Serbia)</a:t>
            </a:r>
          </a:p>
          <a:p>
            <a:r>
              <a:rPr lang="it-IT" sz="1200" b="0" i="0" kern="1200" dirty="0">
                <a:solidFill>
                  <a:schemeClr val="tx1"/>
                </a:solidFill>
                <a:effectLst/>
                <a:latin typeface="+mn-lt"/>
                <a:ea typeface="+mn-ea"/>
                <a:cs typeface="+mn-cs"/>
              </a:rPr>
              <a:t>Noi abbiamo invece un confine di mare di più difficile chiusura.</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13</a:t>
            </a:fld>
            <a:endParaRPr lang="it-IT"/>
          </a:p>
        </p:txBody>
      </p:sp>
    </p:spTree>
    <p:extLst>
      <p:ext uri="{BB962C8B-B14F-4D97-AF65-F5344CB8AC3E}">
        <p14:creationId xmlns:p14="http://schemas.microsoft.com/office/powerpoint/2010/main" val="204548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si manifesta la differenza di approccio delle istituzioni europee: la Commissione europea si comporta da organo di governo di tutta l’UE, e per sgravare singoli stati sovraccaricati di migranti (Italia e Grecia) propone una ridistribuzione fra tutti i paesi membri dell’UE proporzionalmente alla propria dimensione. </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14</a:t>
            </a:fld>
            <a:endParaRPr lang="it-IT"/>
          </a:p>
        </p:txBody>
      </p:sp>
    </p:spTree>
    <p:extLst>
      <p:ext uri="{BB962C8B-B14F-4D97-AF65-F5344CB8AC3E}">
        <p14:creationId xmlns:p14="http://schemas.microsoft.com/office/powerpoint/2010/main" val="121661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riforma del </a:t>
            </a:r>
            <a:r>
              <a:rPr lang="it-IT" dirty="0">
                <a:hlinkClick r:id="rId3"/>
              </a:rPr>
              <a:t>regolamento di Dublino</a:t>
            </a:r>
            <a:r>
              <a:rPr lang="it-IT" dirty="0"/>
              <a:t> sull’asilo </a:t>
            </a:r>
            <a:r>
              <a:rPr lang="it-IT" dirty="0">
                <a:hlinkClick r:id="rId4"/>
              </a:rPr>
              <a:t>ha ricevuto l’appoggio</a:t>
            </a:r>
            <a:r>
              <a:rPr lang="it-IT" dirty="0"/>
              <a:t> del Parlamento europeo il 16 novembre, con 390 voti favorevoli, 175 contrari e 44 astenuti.</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15</a:t>
            </a:fld>
            <a:endParaRPr lang="it-IT"/>
          </a:p>
        </p:txBody>
      </p:sp>
    </p:spTree>
    <p:extLst>
      <p:ext uri="{BB962C8B-B14F-4D97-AF65-F5344CB8AC3E}">
        <p14:creationId xmlns:p14="http://schemas.microsoft.com/office/powerpoint/2010/main" val="147393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Consiglio dell’Unione europea, che su questo tema ha riunito tutti i Ministri dell’Interno dei paesi membri dell’UE, non ha neanche preso in considerazione il piano di redistribuzione in quote della Commissione. I singoli ministri che siedono nel Consiglio hanno dato la priorità all’interesse nazionale del singolo paese che rappresentano, diversamente dall’approccio collettivo europeo della Commissione. http://europa.today.it/attualita/migranti-schiaffo-ue-all-italia-saltano-le-quote-obbligatorie.html</a:t>
            </a:r>
          </a:p>
          <a:p>
            <a:endParaRPr lang="it-IT" dirty="0"/>
          </a:p>
          <a:p>
            <a:r>
              <a:rPr lang="it-IT" dirty="0"/>
              <a:t>Nel grafico, la fetta blu delle torte per ogni paese rappresenta la porzione della propria quota di migranti effettivamente accolti. Si nota come prevale quasi ovunque il colore rosa (quota di migranti assegnata non rispettata), in particolare nell’est Europa dove alcuni paesi hanno accolto anche lo 0%.</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16</a:t>
            </a:fld>
            <a:endParaRPr lang="it-IT"/>
          </a:p>
        </p:txBody>
      </p:sp>
    </p:spTree>
    <p:extLst>
      <p:ext uri="{BB962C8B-B14F-4D97-AF65-F5344CB8AC3E}">
        <p14:creationId xmlns:p14="http://schemas.microsoft.com/office/powerpoint/2010/main" val="183182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clima è il fenomeno per eccellenza che non ha confini, non basta neanche gestirlo come Unione europea.</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19</a:t>
            </a:fld>
            <a:endParaRPr lang="it-IT"/>
          </a:p>
        </p:txBody>
      </p:sp>
    </p:spTree>
    <p:extLst>
      <p:ext uri="{BB962C8B-B14F-4D97-AF65-F5344CB8AC3E}">
        <p14:creationId xmlns:p14="http://schemas.microsoft.com/office/powerpoint/2010/main" val="305931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USA producono il 15% dei gas effetto serra del mondo: una loro mancato impegno nella loro riduzione pesa sul mondo.</a:t>
            </a:r>
          </a:p>
        </p:txBody>
      </p:sp>
      <p:sp>
        <p:nvSpPr>
          <p:cNvPr id="4" name="Segnaposto numero diapositiva 3"/>
          <p:cNvSpPr>
            <a:spLocks noGrp="1"/>
          </p:cNvSpPr>
          <p:nvPr>
            <p:ph type="sldNum" sz="quarter" idx="10"/>
          </p:nvPr>
        </p:nvSpPr>
        <p:spPr/>
        <p:txBody>
          <a:bodyPr/>
          <a:lstStyle/>
          <a:p>
            <a:fld id="{A6DB9511-D6B3-4AE5-A0EB-82C340653521}" type="slidenum">
              <a:rPr lang="it-IT" smtClean="0"/>
              <a:t>20</a:t>
            </a:fld>
            <a:endParaRPr lang="it-IT"/>
          </a:p>
        </p:txBody>
      </p:sp>
    </p:spTree>
    <p:extLst>
      <p:ext uri="{BB962C8B-B14F-4D97-AF65-F5344CB8AC3E}">
        <p14:creationId xmlns:p14="http://schemas.microsoft.com/office/powerpoint/2010/main" val="47018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21</a:t>
            </a:fld>
            <a:endParaRPr lang="it-IT"/>
          </a:p>
        </p:txBody>
      </p:sp>
    </p:spTree>
    <p:extLst>
      <p:ext uri="{BB962C8B-B14F-4D97-AF65-F5344CB8AC3E}">
        <p14:creationId xmlns:p14="http://schemas.microsoft.com/office/powerpoint/2010/main" val="262192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2</a:t>
            </a:fld>
            <a:endParaRPr lang="it-IT"/>
          </a:p>
        </p:txBody>
      </p:sp>
    </p:spTree>
    <p:extLst>
      <p:ext uri="{BB962C8B-B14F-4D97-AF65-F5344CB8AC3E}">
        <p14:creationId xmlns:p14="http://schemas.microsoft.com/office/powerpoint/2010/main" val="414443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UE siamo il quarto territorio più esteso.</a:t>
            </a:r>
          </a:p>
        </p:txBody>
      </p:sp>
      <p:sp>
        <p:nvSpPr>
          <p:cNvPr id="4" name="Segnaposto numero diapositiva 3"/>
          <p:cNvSpPr>
            <a:spLocks noGrp="1"/>
          </p:cNvSpPr>
          <p:nvPr>
            <p:ph type="sldNum" sz="quarter" idx="10"/>
          </p:nvPr>
        </p:nvSpPr>
        <p:spPr/>
        <p:txBody>
          <a:bodyPr/>
          <a:lstStyle/>
          <a:p>
            <a:fld id="{A6DB9511-D6B3-4AE5-A0EB-82C340653521}" type="slidenum">
              <a:rPr lang="it-IT" smtClean="0"/>
              <a:t>3</a:t>
            </a:fld>
            <a:endParaRPr lang="it-IT"/>
          </a:p>
        </p:txBody>
      </p:sp>
    </p:spTree>
    <p:extLst>
      <p:ext uri="{BB962C8B-B14F-4D97-AF65-F5344CB8AC3E}">
        <p14:creationId xmlns:p14="http://schemas.microsoft.com/office/powerpoint/2010/main" val="116951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UE siamo il terzo territorio più popolato al mondo.</a:t>
            </a:r>
          </a:p>
        </p:txBody>
      </p:sp>
      <p:sp>
        <p:nvSpPr>
          <p:cNvPr id="4" name="Segnaposto numero diapositiva 3"/>
          <p:cNvSpPr>
            <a:spLocks noGrp="1"/>
          </p:cNvSpPr>
          <p:nvPr>
            <p:ph type="sldNum" sz="quarter" idx="10"/>
          </p:nvPr>
        </p:nvSpPr>
        <p:spPr/>
        <p:txBody>
          <a:bodyPr/>
          <a:lstStyle/>
          <a:p>
            <a:fld id="{A6DB9511-D6B3-4AE5-A0EB-82C340653521}" type="slidenum">
              <a:rPr lang="it-IT" smtClean="0"/>
              <a:t>5</a:t>
            </a:fld>
            <a:endParaRPr lang="it-IT"/>
          </a:p>
        </p:txBody>
      </p:sp>
    </p:spTree>
    <p:extLst>
      <p:ext uri="{BB962C8B-B14F-4D97-AF65-F5344CB8AC3E}">
        <p14:creationId xmlns:p14="http://schemas.microsoft.com/office/powerpoint/2010/main" val="323406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2016, sui social network girò una simulazione di un medagliere olimpico che includesse fra i partecipanti l’Unione europea con tutte le medaglie vinte dai paesi membri. L’UE si sarebbe piazzata al primo posto. L’Italia alla fine in questo caso è stata comunque competitiva, entrando nella top 10 dei paesi con più medaglie.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6</a:t>
            </a:fld>
            <a:endParaRPr lang="it-IT"/>
          </a:p>
        </p:txBody>
      </p:sp>
    </p:spTree>
    <p:extLst>
      <p:ext uri="{BB962C8B-B14F-4D97-AF65-F5344CB8AC3E}">
        <p14:creationId xmlns:p14="http://schemas.microsoft.com/office/powerpoint/2010/main" val="106005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discorso programmatico del 2014 dell’allora nuovo Presidente della Commissione europea Jean Claude </a:t>
            </a:r>
            <a:r>
              <a:rPr lang="it-IT" dirty="0" err="1"/>
              <a:t>Juncker</a:t>
            </a:r>
            <a:r>
              <a:rPr lang="it-IT" dirty="0"/>
              <a:t>: http://www.europafacile.net/Scheda/News/3606</a:t>
            </a:r>
          </a:p>
          <a:p>
            <a:r>
              <a:rPr lang="it-IT" dirty="0"/>
              <a:t>A destra, i suoi Commissari (i ministri): https://ec.europa.eu/commission/commissioners/2014-2019_it</a:t>
            </a:r>
          </a:p>
        </p:txBody>
      </p:sp>
      <p:sp>
        <p:nvSpPr>
          <p:cNvPr id="4" name="Segnaposto numero diapositiva 3"/>
          <p:cNvSpPr>
            <a:spLocks noGrp="1"/>
          </p:cNvSpPr>
          <p:nvPr>
            <p:ph type="sldNum" sz="quarter" idx="10"/>
          </p:nvPr>
        </p:nvSpPr>
        <p:spPr/>
        <p:txBody>
          <a:bodyPr/>
          <a:lstStyle/>
          <a:p>
            <a:fld id="{A6DB9511-D6B3-4AE5-A0EB-82C340653521}" type="slidenum">
              <a:rPr lang="it-IT" smtClean="0"/>
              <a:t>7</a:t>
            </a:fld>
            <a:endParaRPr lang="it-IT"/>
          </a:p>
        </p:txBody>
      </p:sp>
    </p:spTree>
    <p:extLst>
      <p:ext uri="{BB962C8B-B14F-4D97-AF65-F5344CB8AC3E}">
        <p14:creationId xmlns:p14="http://schemas.microsoft.com/office/powerpoint/2010/main" val="315302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dirty="0"/>
              <a:t>Il 22 ottobre 2014 </a:t>
            </a:r>
            <a:r>
              <a:rPr lang="it-IT" sz="1200" b="0" i="0" kern="1200" dirty="0">
                <a:solidFill>
                  <a:schemeClr val="tx1"/>
                </a:solidFill>
                <a:effectLst/>
                <a:latin typeface="+mn-lt"/>
                <a:ea typeface="+mn-ea"/>
                <a:cs typeface="+mn-cs"/>
              </a:rPr>
              <a:t>la Commissione </a:t>
            </a:r>
            <a:r>
              <a:rPr lang="it-IT" sz="1200" b="0" i="0" kern="1200" dirty="0" err="1">
                <a:solidFill>
                  <a:schemeClr val="tx1"/>
                </a:solidFill>
                <a:effectLst/>
                <a:latin typeface="+mn-lt"/>
                <a:ea typeface="+mn-ea"/>
                <a:cs typeface="+mn-cs"/>
              </a:rPr>
              <a:t>Juncker</a:t>
            </a:r>
            <a:r>
              <a:rPr lang="it-IT" sz="1200" b="0" i="0" kern="1200" dirty="0">
                <a:solidFill>
                  <a:schemeClr val="tx1"/>
                </a:solidFill>
                <a:effectLst/>
                <a:latin typeface="+mn-lt"/>
                <a:ea typeface="+mn-ea"/>
                <a:cs typeface="+mn-cs"/>
              </a:rPr>
              <a:t>, con il suo programma di governo, ha ricevuto il voto di fiducia del parlamento europeo. Hanno votato a favore 423 parlamentari (dei gruppi PPE, S&amp;D e ALDE), 209 hanno votato contro e le astensioni sono state 67.</a:t>
            </a:r>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8</a:t>
            </a:fld>
            <a:endParaRPr lang="it-IT"/>
          </a:p>
        </p:txBody>
      </p:sp>
    </p:spTree>
    <p:extLst>
      <p:ext uri="{BB962C8B-B14F-4D97-AF65-F5344CB8AC3E}">
        <p14:creationId xmlns:p14="http://schemas.microsoft.com/office/powerpoint/2010/main" val="223015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discorso programmatico di </a:t>
            </a:r>
            <a:r>
              <a:rPr lang="it-IT" dirty="0" err="1"/>
              <a:t>Juncker</a:t>
            </a:r>
            <a:r>
              <a:rPr lang="it-IT" dirty="0"/>
              <a:t> ha individuato 10 sfide per i suoi 5 anni di governo. Un approfondimento per tutte è disponibile nel volume «La mia UE» disponibile contattando Europe Direct Emilia-Romagna: europedirect@regione.emilia-romagna.it</a:t>
            </a:r>
          </a:p>
          <a:p>
            <a:r>
              <a:rPr lang="it-IT" dirty="0"/>
              <a:t>Noi ci focalizziamo sui tre più comprensibili: mercato interno / libero scambio, migrazioni, ambiente.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9</a:t>
            </a:fld>
            <a:endParaRPr lang="it-IT"/>
          </a:p>
        </p:txBody>
      </p:sp>
    </p:spTree>
    <p:extLst>
      <p:ext uri="{BB962C8B-B14F-4D97-AF65-F5344CB8AC3E}">
        <p14:creationId xmlns:p14="http://schemas.microsoft.com/office/powerpoint/2010/main" val="157791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sfida per il mercato interno: se c’è libertà di circolazione all’interno del Mercato Comune Europeo, ma i paesi sono indipendenti nella tassazione… c’è il rischio che le aziende delocalizzino il Paesi in cui, ad esempio, le tasse sul lavoro sono inferiori.</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11</a:t>
            </a:fld>
            <a:endParaRPr lang="it-IT"/>
          </a:p>
        </p:txBody>
      </p:sp>
    </p:spTree>
    <p:extLst>
      <p:ext uri="{BB962C8B-B14F-4D97-AF65-F5344CB8AC3E}">
        <p14:creationId xmlns:p14="http://schemas.microsoft.com/office/powerpoint/2010/main" val="306906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67398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401147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547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78320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07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05126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153130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386162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16237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938624-E139-48A7-AD01-2212D5542091}" type="datetimeFigureOut">
              <a:rPr lang="it-IT" smtClean="0"/>
              <a:t>03/08/2018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350351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1938624-E139-48A7-AD01-2212D5542091}" type="datetimeFigureOut">
              <a:rPr lang="it-IT" smtClean="0"/>
              <a:t>03/08/2018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89690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1938624-E139-48A7-AD01-2212D5542091}" type="datetimeFigureOut">
              <a:rPr lang="it-IT" smtClean="0"/>
              <a:t>03/08/2018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110383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1938624-E139-48A7-AD01-2212D5542091}" type="datetimeFigureOut">
              <a:rPr lang="it-IT" smtClean="0"/>
              <a:t>03/08/2018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24111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38624-E139-48A7-AD01-2212D5542091}" type="datetimeFigureOut">
              <a:rPr lang="it-IT" smtClean="0"/>
              <a:t>03/08/2018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85120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1938624-E139-48A7-AD01-2212D5542091}" type="datetimeFigureOut">
              <a:rPr lang="it-IT" smtClean="0"/>
              <a:t>03/08/2018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178106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1938624-E139-48A7-AD01-2212D5542091}" type="datetimeFigureOut">
              <a:rPr lang="it-IT" smtClean="0"/>
              <a:t>03/08/2018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E20C754-7607-4B5B-96D6-B039E740F5A0}" type="slidenum">
              <a:rPr lang="it-IT" smtClean="0"/>
              <a:t>‹N›</a:t>
            </a:fld>
            <a:endParaRPr lang="it-IT"/>
          </a:p>
        </p:txBody>
      </p:sp>
    </p:spTree>
    <p:extLst>
      <p:ext uri="{BB962C8B-B14F-4D97-AF65-F5344CB8AC3E}">
        <p14:creationId xmlns:p14="http://schemas.microsoft.com/office/powerpoint/2010/main" val="245337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938624-E139-48A7-AD01-2212D5542091}" type="datetimeFigureOut">
              <a:rPr lang="it-IT" smtClean="0"/>
              <a:t>03/08/2018</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20C754-7607-4B5B-96D6-B039E740F5A0}" type="slidenum">
              <a:rPr lang="it-IT" smtClean="0"/>
              <a:t>‹N›</a:t>
            </a:fld>
            <a:endParaRPr lang="it-IT"/>
          </a:p>
        </p:txBody>
      </p:sp>
    </p:spTree>
    <p:extLst>
      <p:ext uri="{BB962C8B-B14F-4D97-AF65-F5344CB8AC3E}">
        <p14:creationId xmlns:p14="http://schemas.microsoft.com/office/powerpoint/2010/main" val="842462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ternazionale.it/bloc-notes/annalisa-camilli/2017/11/16/regolamento-dublino-parlament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8AB9-85A9-4787-89E9-3277F30927E6}"/>
              </a:ext>
            </a:extLst>
          </p:cNvPr>
          <p:cNvSpPr>
            <a:spLocks noGrp="1"/>
          </p:cNvSpPr>
          <p:nvPr>
            <p:ph type="title"/>
          </p:nvPr>
        </p:nvSpPr>
        <p:spPr/>
        <p:txBody>
          <a:bodyPr/>
          <a:lstStyle/>
          <a:p>
            <a:pPr algn="ctr"/>
            <a:r>
              <a:rPr lang="it-IT" b="1" dirty="0">
                <a:solidFill>
                  <a:schemeClr val="accent2">
                    <a:lumMod val="50000"/>
                  </a:schemeClr>
                </a:solidFill>
              </a:rPr>
              <a:t>L’Unione europea oggi</a:t>
            </a:r>
            <a:br>
              <a:rPr lang="it-IT" b="1" dirty="0">
                <a:solidFill>
                  <a:schemeClr val="accent2">
                    <a:lumMod val="50000"/>
                  </a:schemeClr>
                </a:solidFill>
              </a:rPr>
            </a:br>
            <a:r>
              <a:rPr lang="it-IT" b="1" dirty="0">
                <a:solidFill>
                  <a:schemeClr val="accent2">
                    <a:lumMod val="50000"/>
                  </a:schemeClr>
                </a:solidFill>
              </a:rPr>
              <a:t>Insieme VS da soli</a:t>
            </a:r>
          </a:p>
        </p:txBody>
      </p:sp>
      <p:pic>
        <p:nvPicPr>
          <p:cNvPr id="1028" name="Picture 4" descr="Risultati immagini per italia">
            <a:extLst>
              <a:ext uri="{FF2B5EF4-FFF2-40B4-BE49-F238E27FC236}">
                <a16:creationId xmlns:a16="http://schemas.microsoft.com/office/drawing/2014/main" id="{091D82C9-AC08-472E-85BF-0CA63F5E5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332295"/>
            <a:ext cx="3474559" cy="4096642"/>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4">
            <a:extLst>
              <a:ext uri="{FF2B5EF4-FFF2-40B4-BE49-F238E27FC236}">
                <a16:creationId xmlns:a16="http://schemas.microsoft.com/office/drawing/2014/main" id="{FC5BF37D-3E08-4D5E-BBBF-D44C10A57EAA}"/>
              </a:ext>
            </a:extLst>
          </p:cNvPr>
          <p:cNvSpPr>
            <a:spLocks noGrp="1"/>
          </p:cNvSpPr>
          <p:nvPr>
            <p:ph idx="1"/>
          </p:nvPr>
        </p:nvSpPr>
        <p:spPr/>
        <p:txBody>
          <a:bodyPr/>
          <a:lstStyle/>
          <a:p>
            <a:endParaRPr lang="it-IT"/>
          </a:p>
        </p:txBody>
      </p:sp>
      <p:pic>
        <p:nvPicPr>
          <p:cNvPr id="1030" name="Picture 6" descr="Risultati immagini per european union png">
            <a:extLst>
              <a:ext uri="{FF2B5EF4-FFF2-40B4-BE49-F238E27FC236}">
                <a16:creationId xmlns:a16="http://schemas.microsoft.com/office/drawing/2014/main" id="{B74A664F-1ECD-4660-9DEC-DC335B05D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95" y="1930400"/>
            <a:ext cx="4112174" cy="417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5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56C54-70AE-4F43-A019-61FCF5312AF5}"/>
              </a:ext>
            </a:extLst>
          </p:cNvPr>
          <p:cNvSpPr>
            <a:spLocks noGrp="1"/>
          </p:cNvSpPr>
          <p:nvPr>
            <p:ph type="title"/>
          </p:nvPr>
        </p:nvSpPr>
        <p:spPr>
          <a:xfrm>
            <a:off x="677334" y="331303"/>
            <a:ext cx="8596668" cy="1285461"/>
          </a:xfrm>
        </p:spPr>
        <p:txBody>
          <a:bodyPr/>
          <a:lstStyle/>
          <a:p>
            <a:pPr algn="ctr"/>
            <a:r>
              <a:rPr lang="it-IT" dirty="0">
                <a:solidFill>
                  <a:schemeClr val="accent2">
                    <a:lumMod val="75000"/>
                  </a:schemeClr>
                </a:solidFill>
              </a:rPr>
              <a:t>MERCATO COMUNE – LIBERO COMMERCIO</a:t>
            </a:r>
            <a:br>
              <a:rPr lang="it-IT" dirty="0">
                <a:solidFill>
                  <a:schemeClr val="accent2">
                    <a:lumMod val="75000"/>
                  </a:schemeClr>
                </a:solidFill>
              </a:rPr>
            </a:br>
            <a:r>
              <a:rPr lang="it-IT" dirty="0">
                <a:solidFill>
                  <a:schemeClr val="accent2">
                    <a:lumMod val="75000"/>
                  </a:schemeClr>
                </a:solidFill>
              </a:rPr>
              <a:t>da soli VS insieme</a:t>
            </a:r>
          </a:p>
        </p:txBody>
      </p:sp>
      <p:sp>
        <p:nvSpPr>
          <p:cNvPr id="3" name="Segnaposto contenuto 2">
            <a:extLst>
              <a:ext uri="{FF2B5EF4-FFF2-40B4-BE49-F238E27FC236}">
                <a16:creationId xmlns:a16="http://schemas.microsoft.com/office/drawing/2014/main" id="{6484F92C-3CCD-48A9-A69A-17BD6BC0F886}"/>
              </a:ext>
            </a:extLst>
          </p:cNvPr>
          <p:cNvSpPr>
            <a:spLocks noGrp="1"/>
          </p:cNvSpPr>
          <p:nvPr>
            <p:ph idx="1"/>
          </p:nvPr>
        </p:nvSpPr>
        <p:spPr>
          <a:xfrm>
            <a:off x="677333" y="1470991"/>
            <a:ext cx="10937151" cy="5155095"/>
          </a:xfrm>
        </p:spPr>
        <p:txBody>
          <a:bodyPr>
            <a:normAutofit lnSpcReduction="10000"/>
          </a:bodyPr>
          <a:lstStyle/>
          <a:p>
            <a:r>
              <a:rPr lang="it-IT" sz="1900" b="1" dirty="0">
                <a:solidFill>
                  <a:schemeClr val="tx1"/>
                </a:solidFill>
              </a:rPr>
              <a:t>Da soli</a:t>
            </a:r>
            <a:r>
              <a:rPr lang="it-IT" sz="1900" dirty="0">
                <a:solidFill>
                  <a:schemeClr val="tx1"/>
                </a:solidFill>
              </a:rPr>
              <a:t>: ogni paese si fa pagare dazi (tasse) sulle merci che vende all’esterno dei propri confini. </a:t>
            </a:r>
          </a:p>
          <a:p>
            <a:endParaRPr lang="it-IT" sz="1900" dirty="0">
              <a:solidFill>
                <a:schemeClr val="tx1"/>
              </a:solidFill>
            </a:endParaRPr>
          </a:p>
          <a:p>
            <a:r>
              <a:rPr lang="it-IT" sz="1900" b="1" dirty="0">
                <a:solidFill>
                  <a:schemeClr val="tx1"/>
                </a:solidFill>
              </a:rPr>
              <a:t>Insieme</a:t>
            </a:r>
            <a:r>
              <a:rPr lang="it-IT" sz="1900" dirty="0">
                <a:solidFill>
                  <a:schemeClr val="tx1"/>
                </a:solidFill>
              </a:rPr>
              <a:t>: </a:t>
            </a:r>
            <a:r>
              <a:rPr lang="it-IT" sz="1900" u="sng" dirty="0">
                <a:solidFill>
                  <a:schemeClr val="tx1"/>
                </a:solidFill>
              </a:rPr>
              <a:t>Mercato Comune Europeo</a:t>
            </a:r>
            <a:r>
              <a:rPr lang="it-IT" sz="1900" dirty="0">
                <a:solidFill>
                  <a:schemeClr val="tx1"/>
                </a:solidFill>
              </a:rPr>
              <a:t> (con anche Svizzera, Norvegia, Islanda)</a:t>
            </a:r>
          </a:p>
          <a:p>
            <a:pPr marL="0" indent="0">
              <a:buNone/>
            </a:pPr>
            <a:r>
              <a:rPr lang="it-IT" sz="1900" dirty="0">
                <a:solidFill>
                  <a:schemeClr val="tx1"/>
                </a:solidFill>
              </a:rPr>
              <a:t>Per i consumatori, più vasta scelta e prezzi più contenuti (non ci sono più dazi da pagare)</a:t>
            </a:r>
          </a:p>
          <a:p>
            <a:pPr marL="0" indent="0">
              <a:buNone/>
            </a:pPr>
            <a:r>
              <a:rPr lang="it-IT" sz="1900" dirty="0">
                <a:solidFill>
                  <a:schemeClr val="tx1"/>
                </a:solidFill>
              </a:rPr>
              <a:t>Per le imprese europee, </a:t>
            </a:r>
            <a:r>
              <a:rPr lang="it-IT" sz="1900" b="1" dirty="0">
                <a:solidFill>
                  <a:schemeClr val="tx1"/>
                </a:solidFill>
              </a:rPr>
              <a:t>quasi 500 milioni di clienti. </a:t>
            </a:r>
          </a:p>
          <a:p>
            <a:pPr marL="0" indent="0">
              <a:buNone/>
            </a:pPr>
            <a:r>
              <a:rPr lang="it-IT" sz="1900" dirty="0">
                <a:solidFill>
                  <a:schemeClr val="tx1"/>
                </a:solidFill>
              </a:rPr>
              <a:t>Consente anche ai cittadini di viaggiare, vivere, lavorare e studiare ovunque lo desiderino. </a:t>
            </a:r>
          </a:p>
          <a:p>
            <a:endParaRPr lang="it-IT" sz="1900" dirty="0">
              <a:solidFill>
                <a:schemeClr val="tx1"/>
              </a:solidFill>
            </a:endParaRPr>
          </a:p>
          <a:p>
            <a:r>
              <a:rPr lang="it-IT" sz="1900" dirty="0">
                <a:solidFill>
                  <a:schemeClr val="tx1"/>
                </a:solidFill>
              </a:rPr>
              <a:t>Hard </a:t>
            </a:r>
            <a:r>
              <a:rPr lang="it-IT" sz="1900" dirty="0" err="1">
                <a:solidFill>
                  <a:schemeClr val="tx1"/>
                </a:solidFill>
              </a:rPr>
              <a:t>Brexit</a:t>
            </a:r>
            <a:r>
              <a:rPr lang="it-IT" sz="1900" dirty="0">
                <a:solidFill>
                  <a:schemeClr val="tx1"/>
                </a:solidFill>
              </a:rPr>
              <a:t>: il Regno Unito rimane nel Mercato Comune? Significativo scambio di battute:</a:t>
            </a:r>
          </a:p>
          <a:p>
            <a:pPr marL="0" indent="0">
              <a:buNone/>
            </a:pPr>
            <a:r>
              <a:rPr lang="it-IT" sz="1900" dirty="0">
                <a:solidFill>
                  <a:schemeClr val="tx1"/>
                </a:solidFill>
              </a:rPr>
              <a:t>- Boris Johnson (ex Ministro esteri UK): All’UE conviene tenerci dentro al Mercato Comune, perché ad esempio l’Italia vende un sacco di Prosecco in Gran Bretagna". </a:t>
            </a:r>
          </a:p>
          <a:p>
            <a:pPr marL="0" indent="0">
              <a:buNone/>
            </a:pPr>
            <a:r>
              <a:rPr lang="it-IT" sz="1900" dirty="0">
                <a:solidFill>
                  <a:schemeClr val="tx1"/>
                </a:solidFill>
              </a:rPr>
              <a:t>- Carlo </a:t>
            </a:r>
            <a:r>
              <a:rPr lang="it-IT" sz="1900" dirty="0" err="1">
                <a:solidFill>
                  <a:schemeClr val="tx1"/>
                </a:solidFill>
              </a:rPr>
              <a:t>Calenda</a:t>
            </a:r>
            <a:r>
              <a:rPr lang="it-IT" sz="1900" dirty="0">
                <a:solidFill>
                  <a:schemeClr val="tx1"/>
                </a:solidFill>
              </a:rPr>
              <a:t> (Ministro italiano Sviluppo Economico): «Però se uscite dal Mercato Comune e ritornano i dazi, l’Italia eventualmente venderà meno Prosecco in un solo Paese, tu venderai meno </a:t>
            </a:r>
            <a:r>
              <a:rPr lang="it-IT" sz="1900" dirty="0" err="1">
                <a:solidFill>
                  <a:schemeClr val="tx1"/>
                </a:solidFill>
              </a:rPr>
              <a:t>Fish</a:t>
            </a:r>
            <a:r>
              <a:rPr lang="it-IT" sz="1900" dirty="0">
                <a:solidFill>
                  <a:schemeClr val="tx1"/>
                </a:solidFill>
              </a:rPr>
              <a:t> and Chips in tutti gli altri 27 paesi UE».</a:t>
            </a:r>
          </a:p>
          <a:p>
            <a:endParaRPr lang="it-IT" dirty="0"/>
          </a:p>
        </p:txBody>
      </p:sp>
    </p:spTree>
    <p:extLst>
      <p:ext uri="{BB962C8B-B14F-4D97-AF65-F5344CB8AC3E}">
        <p14:creationId xmlns:p14="http://schemas.microsoft.com/office/powerpoint/2010/main" val="155027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63D12-0BCF-449F-959A-EF63CBF088AA}"/>
              </a:ext>
            </a:extLst>
          </p:cNvPr>
          <p:cNvSpPr>
            <a:spLocks noGrp="1"/>
          </p:cNvSpPr>
          <p:nvPr>
            <p:ph type="title"/>
          </p:nvPr>
        </p:nvSpPr>
        <p:spPr>
          <a:xfrm>
            <a:off x="677334" y="102225"/>
            <a:ext cx="8596668" cy="1192696"/>
          </a:xfrm>
        </p:spPr>
        <p:txBody>
          <a:bodyPr/>
          <a:lstStyle/>
          <a:p>
            <a:pPr algn="ctr"/>
            <a:r>
              <a:rPr lang="it-IT" dirty="0">
                <a:solidFill>
                  <a:schemeClr val="accent2">
                    <a:lumMod val="75000"/>
                  </a:schemeClr>
                </a:solidFill>
              </a:rPr>
              <a:t>MERCATO COMUNE – LIBERO COMMERCIO</a:t>
            </a:r>
            <a:br>
              <a:rPr lang="it-IT" dirty="0">
                <a:solidFill>
                  <a:schemeClr val="accent2">
                    <a:lumMod val="75000"/>
                  </a:schemeClr>
                </a:solidFill>
              </a:rPr>
            </a:br>
            <a:r>
              <a:rPr lang="it-IT" dirty="0">
                <a:solidFill>
                  <a:schemeClr val="accent2">
                    <a:lumMod val="75000"/>
                  </a:schemeClr>
                </a:solidFill>
              </a:rPr>
              <a:t>da soli VS insieme</a:t>
            </a:r>
          </a:p>
        </p:txBody>
      </p:sp>
      <p:sp>
        <p:nvSpPr>
          <p:cNvPr id="6" name="Segnaposto contenuto 5">
            <a:extLst>
              <a:ext uri="{FF2B5EF4-FFF2-40B4-BE49-F238E27FC236}">
                <a16:creationId xmlns:a16="http://schemas.microsoft.com/office/drawing/2014/main" id="{7FC65ABA-5EEB-453F-ADEB-A9EDCCFB79EF}"/>
              </a:ext>
            </a:extLst>
          </p:cNvPr>
          <p:cNvSpPr>
            <a:spLocks noGrp="1"/>
          </p:cNvSpPr>
          <p:nvPr>
            <p:ph idx="1"/>
          </p:nvPr>
        </p:nvSpPr>
        <p:spPr>
          <a:xfrm>
            <a:off x="967409" y="5314122"/>
            <a:ext cx="8962654" cy="1192696"/>
          </a:xfrm>
        </p:spPr>
        <p:txBody>
          <a:bodyPr>
            <a:normAutofit fontScale="77500" lnSpcReduction="20000"/>
          </a:bodyPr>
          <a:lstStyle/>
          <a:p>
            <a:pPr marL="0" indent="0">
              <a:buNone/>
            </a:pPr>
            <a:r>
              <a:rPr lang="it-IT" sz="2500" b="1" dirty="0">
                <a:solidFill>
                  <a:schemeClr val="accent2">
                    <a:lumMod val="50000"/>
                  </a:schemeClr>
                </a:solidFill>
              </a:rPr>
              <a:t>UE: 17% del PIL mondiale, più di USA e Cina. Da sola, Italia 7ma nel mondo. </a:t>
            </a:r>
          </a:p>
          <a:p>
            <a:pPr marL="0" indent="0">
              <a:buNone/>
            </a:pPr>
            <a:r>
              <a:rPr lang="it-IT" sz="2500" b="1" dirty="0">
                <a:solidFill>
                  <a:schemeClr val="accent2">
                    <a:lumMod val="50000"/>
                  </a:schemeClr>
                </a:solidFill>
              </a:rPr>
              <a:t>UE: 7 % della popolazione mondiale, ma 20% delle esportazioni e delle importazioni mondiali</a:t>
            </a:r>
          </a:p>
          <a:p>
            <a:pPr marL="0" indent="0" algn="ctr">
              <a:buNone/>
            </a:pPr>
            <a:endParaRPr lang="it-IT" sz="2700" b="1" dirty="0">
              <a:solidFill>
                <a:schemeClr val="accent2">
                  <a:lumMod val="50000"/>
                </a:schemeClr>
              </a:solidFill>
            </a:endParaRPr>
          </a:p>
          <a:p>
            <a:pPr marL="0" indent="0" algn="ctr">
              <a:buNone/>
            </a:pPr>
            <a:endParaRPr lang="it-IT" sz="2700" b="1" dirty="0">
              <a:solidFill>
                <a:schemeClr val="accent2">
                  <a:lumMod val="50000"/>
                </a:schemeClr>
              </a:solidFill>
            </a:endParaRPr>
          </a:p>
        </p:txBody>
      </p:sp>
      <p:pic>
        <p:nvPicPr>
          <p:cNvPr id="8" name="Immagine 7">
            <a:extLst>
              <a:ext uri="{FF2B5EF4-FFF2-40B4-BE49-F238E27FC236}">
                <a16:creationId xmlns:a16="http://schemas.microsoft.com/office/drawing/2014/main" id="{311EF16E-5D47-49F5-A069-E258085ECF4E}"/>
              </a:ext>
            </a:extLst>
          </p:cNvPr>
          <p:cNvPicPr>
            <a:picLocks noChangeAspect="1"/>
          </p:cNvPicPr>
          <p:nvPr/>
        </p:nvPicPr>
        <p:blipFill>
          <a:blip r:embed="rId3"/>
          <a:stretch>
            <a:fillRect/>
          </a:stretch>
        </p:blipFill>
        <p:spPr>
          <a:xfrm>
            <a:off x="3405707" y="1294921"/>
            <a:ext cx="3429995" cy="4019200"/>
          </a:xfrm>
          <a:prstGeom prst="rect">
            <a:avLst/>
          </a:prstGeom>
        </p:spPr>
      </p:pic>
    </p:spTree>
    <p:extLst>
      <p:ext uri="{BB962C8B-B14F-4D97-AF65-F5344CB8AC3E}">
        <p14:creationId xmlns:p14="http://schemas.microsoft.com/office/powerpoint/2010/main" val="322884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p:txBody>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da soli</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677334" y="2526349"/>
            <a:ext cx="8596668" cy="3880773"/>
          </a:xfrm>
        </p:spPr>
        <p:txBody>
          <a:bodyPr/>
          <a:lstStyle/>
          <a:p>
            <a:endParaRPr lang="it-IT" dirty="0"/>
          </a:p>
          <a:p>
            <a:endParaRPr lang="it-IT" dirty="0"/>
          </a:p>
        </p:txBody>
      </p:sp>
      <p:pic>
        <p:nvPicPr>
          <p:cNvPr id="5122" name="Picture 2" descr="Risultati immagini per relocation migrants in EU">
            <a:extLst>
              <a:ext uri="{FF2B5EF4-FFF2-40B4-BE49-F238E27FC236}">
                <a16:creationId xmlns:a16="http://schemas.microsoft.com/office/drawing/2014/main" id="{513E6BBF-137E-47EB-BDD5-DE2A2DF84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1705707"/>
            <a:ext cx="6588369" cy="494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2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318052"/>
            <a:ext cx="8596668" cy="1192696"/>
          </a:xfrm>
        </p:spPr>
        <p:txBody>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da soli</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677334" y="2526349"/>
            <a:ext cx="8596668" cy="3880773"/>
          </a:xfrm>
        </p:spPr>
        <p:txBody>
          <a:bodyPr/>
          <a:lstStyle/>
          <a:p>
            <a:endParaRPr lang="it-IT" dirty="0"/>
          </a:p>
          <a:p>
            <a:endParaRPr lang="it-IT" dirty="0"/>
          </a:p>
        </p:txBody>
      </p:sp>
      <p:pic>
        <p:nvPicPr>
          <p:cNvPr id="2050" name="Picture 2" descr="https://upload.wikimedia.org/wikipedia/commons/7/7d/Migranti_sbarcati_in_Italia_1997-2016.png">
            <a:extLst>
              <a:ext uri="{FF2B5EF4-FFF2-40B4-BE49-F238E27FC236}">
                <a16:creationId xmlns:a16="http://schemas.microsoft.com/office/drawing/2014/main" id="{434B17C2-48CF-4571-A6AA-EC70FDDC4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027" y="1532768"/>
            <a:ext cx="7933975" cy="48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17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0"/>
            <a:ext cx="8596668" cy="1187116"/>
          </a:xfrm>
        </p:spPr>
        <p:txBody>
          <a:bodyPr>
            <a:normAutofit fontScale="90000"/>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insieme</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1" y="1187117"/>
            <a:ext cx="11582400" cy="4854246"/>
          </a:xfrm>
        </p:spPr>
        <p:txBody>
          <a:bodyPr>
            <a:normAutofit/>
          </a:bodyPr>
          <a:lstStyle/>
          <a:p>
            <a:r>
              <a:rPr lang="it-IT" sz="2500" dirty="0">
                <a:solidFill>
                  <a:schemeClr val="tx1"/>
                </a:solidFill>
              </a:rPr>
              <a:t>Proposta della Commissione europea del 2015: </a:t>
            </a:r>
            <a:r>
              <a:rPr lang="it-IT" sz="2500" b="1" dirty="0">
                <a:solidFill>
                  <a:schemeClr val="tx1"/>
                </a:solidFill>
              </a:rPr>
              <a:t>Ricollocamento dei profughi in quote </a:t>
            </a:r>
            <a:r>
              <a:rPr lang="it-IT" sz="2500" dirty="0">
                <a:solidFill>
                  <a:schemeClr val="tx1"/>
                </a:solidFill>
              </a:rPr>
              <a:t>distribuite equamente tra gli stati dell’Unione europea. L’accordo del settembre 2015 prevedeva inizialmente il ricollocamento di 160 mila persone da Grecia e Italia ad altri paesi europei entro settembre 2017.</a:t>
            </a:r>
          </a:p>
          <a:p>
            <a:pPr marL="0" indent="0">
              <a:buNone/>
            </a:pPr>
            <a:endParaRPr lang="it-IT" dirty="0"/>
          </a:p>
        </p:txBody>
      </p:sp>
      <p:pic>
        <p:nvPicPr>
          <p:cNvPr id="4" name="Immagine 3">
            <a:extLst>
              <a:ext uri="{FF2B5EF4-FFF2-40B4-BE49-F238E27FC236}">
                <a16:creationId xmlns:a16="http://schemas.microsoft.com/office/drawing/2014/main" id="{9B9BEEEE-0AD1-47F5-9C0F-B11D2125081E}"/>
              </a:ext>
            </a:extLst>
          </p:cNvPr>
          <p:cNvPicPr>
            <a:picLocks noChangeAspect="1"/>
          </p:cNvPicPr>
          <p:nvPr/>
        </p:nvPicPr>
        <p:blipFill>
          <a:blip r:embed="rId3"/>
          <a:stretch>
            <a:fillRect/>
          </a:stretch>
        </p:blipFill>
        <p:spPr>
          <a:xfrm>
            <a:off x="866274" y="2871274"/>
            <a:ext cx="8839200" cy="3986726"/>
          </a:xfrm>
          <a:prstGeom prst="rect">
            <a:avLst/>
          </a:prstGeom>
        </p:spPr>
      </p:pic>
    </p:spTree>
    <p:extLst>
      <p:ext uri="{BB962C8B-B14F-4D97-AF65-F5344CB8AC3E}">
        <p14:creationId xmlns:p14="http://schemas.microsoft.com/office/powerpoint/2010/main" val="223402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7641E-2397-43D3-8BE3-D18FBF7BC2D6}"/>
              </a:ext>
            </a:extLst>
          </p:cNvPr>
          <p:cNvSpPr>
            <a:spLocks noGrp="1"/>
          </p:cNvSpPr>
          <p:nvPr>
            <p:ph type="title"/>
          </p:nvPr>
        </p:nvSpPr>
        <p:spPr/>
        <p:txBody>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insieme</a:t>
            </a:r>
            <a:endParaRPr lang="it-IT" dirty="0"/>
          </a:p>
        </p:txBody>
      </p:sp>
      <p:sp>
        <p:nvSpPr>
          <p:cNvPr id="3" name="Segnaposto contenuto 2">
            <a:extLst>
              <a:ext uri="{FF2B5EF4-FFF2-40B4-BE49-F238E27FC236}">
                <a16:creationId xmlns:a16="http://schemas.microsoft.com/office/drawing/2014/main" id="{B28E791D-6AB6-4C79-8D16-0F05F0238176}"/>
              </a:ext>
            </a:extLst>
          </p:cNvPr>
          <p:cNvSpPr>
            <a:spLocks noGrp="1"/>
          </p:cNvSpPr>
          <p:nvPr>
            <p:ph idx="1"/>
          </p:nvPr>
        </p:nvSpPr>
        <p:spPr>
          <a:xfrm>
            <a:off x="677333" y="1930401"/>
            <a:ext cx="8931887" cy="4470400"/>
          </a:xfrm>
        </p:spPr>
        <p:txBody>
          <a:bodyPr>
            <a:noAutofit/>
          </a:bodyPr>
          <a:lstStyle/>
          <a:p>
            <a:r>
              <a:rPr lang="it-IT" sz="2500" dirty="0"/>
              <a:t>Il Parlamento europeo, a fine 2017, ha votato una riforma sull’immigrazione sulla scia dell’approccio della Commissione europea</a:t>
            </a:r>
          </a:p>
          <a:p>
            <a:r>
              <a:rPr lang="it-IT" sz="2500" dirty="0"/>
              <a:t>I paesi di arrivo dei migranti, esposti per ragioni geografiche, non vengono più sovraccaricati di tutti i migranti: vi sarà un meccanismo permanente e automatico di ricollocamento negli altri paesi UE secondo il sistema di quote. Sono tenuti a partecipare obbligatoriamente tutti gli stati membri dell’Unione europea, pena un taglio dei fondi europei.</a:t>
            </a:r>
          </a:p>
          <a:p>
            <a:r>
              <a:rPr lang="it-IT" sz="2500" dirty="0">
                <a:hlinkClick r:id="rId3"/>
              </a:rPr>
              <a:t>Maggiori dettagli sul testo votato dal Parlamento</a:t>
            </a:r>
            <a:endParaRPr lang="it-IT" sz="2500" dirty="0"/>
          </a:p>
        </p:txBody>
      </p:sp>
    </p:spTree>
    <p:extLst>
      <p:ext uri="{BB962C8B-B14F-4D97-AF65-F5344CB8AC3E}">
        <p14:creationId xmlns:p14="http://schemas.microsoft.com/office/powerpoint/2010/main" val="41291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23D3A5-EB7E-44BC-A783-DF3F56CE1355}"/>
              </a:ext>
            </a:extLst>
          </p:cNvPr>
          <p:cNvSpPr>
            <a:spLocks noGrp="1"/>
          </p:cNvSpPr>
          <p:nvPr>
            <p:ph type="title"/>
          </p:nvPr>
        </p:nvSpPr>
        <p:spPr>
          <a:xfrm>
            <a:off x="677334" y="106018"/>
            <a:ext cx="8596668" cy="1152940"/>
          </a:xfrm>
        </p:spPr>
        <p:txBody>
          <a:bodyPr>
            <a:normAutofit fontScale="90000"/>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da soli</a:t>
            </a:r>
            <a:endParaRPr lang="it-IT" dirty="0"/>
          </a:p>
        </p:txBody>
      </p:sp>
      <p:sp>
        <p:nvSpPr>
          <p:cNvPr id="3" name="Segnaposto contenuto 2">
            <a:extLst>
              <a:ext uri="{FF2B5EF4-FFF2-40B4-BE49-F238E27FC236}">
                <a16:creationId xmlns:a16="http://schemas.microsoft.com/office/drawing/2014/main" id="{CED26827-9E43-4F49-A5A4-2B9022140F9C}"/>
              </a:ext>
            </a:extLst>
          </p:cNvPr>
          <p:cNvSpPr>
            <a:spLocks noGrp="1"/>
          </p:cNvSpPr>
          <p:nvPr>
            <p:ph idx="1"/>
          </p:nvPr>
        </p:nvSpPr>
        <p:spPr>
          <a:xfrm>
            <a:off x="993914" y="5372638"/>
            <a:ext cx="8560904" cy="1485362"/>
          </a:xfrm>
        </p:spPr>
        <p:txBody>
          <a:bodyPr>
            <a:normAutofit/>
          </a:bodyPr>
          <a:lstStyle/>
          <a:p>
            <a:pPr marL="0" indent="0">
              <a:buNone/>
            </a:pPr>
            <a:r>
              <a:rPr lang="it-IT" dirty="0">
                <a:solidFill>
                  <a:schemeClr val="tx1"/>
                </a:solidFill>
              </a:rPr>
              <a:t>Da 160mila ricollocamenti… meno di 1/3 sono stati effettivamente fatti. Alcuni Paesi hanno addirittura rimesso controlli ai confini o costruito muri!</a:t>
            </a:r>
          </a:p>
          <a:p>
            <a:pPr marL="0" indent="0">
              <a:buNone/>
            </a:pPr>
            <a:r>
              <a:rPr lang="it-IT" dirty="0">
                <a:solidFill>
                  <a:schemeClr val="tx1"/>
                </a:solidFill>
              </a:rPr>
              <a:t>La Commissione Europea ha dovuto ridurre il target dei ricollocamenti a 106 mila migranti.</a:t>
            </a:r>
          </a:p>
          <a:p>
            <a:endParaRPr lang="it-IT" dirty="0"/>
          </a:p>
        </p:txBody>
      </p:sp>
      <p:pic>
        <p:nvPicPr>
          <p:cNvPr id="4" name="Immagine 3">
            <a:extLst>
              <a:ext uri="{FF2B5EF4-FFF2-40B4-BE49-F238E27FC236}">
                <a16:creationId xmlns:a16="http://schemas.microsoft.com/office/drawing/2014/main" id="{7113D05F-FA1A-417C-96CC-E011FF913074}"/>
              </a:ext>
            </a:extLst>
          </p:cNvPr>
          <p:cNvPicPr>
            <a:picLocks noChangeAspect="1"/>
          </p:cNvPicPr>
          <p:nvPr/>
        </p:nvPicPr>
        <p:blipFill>
          <a:blip r:embed="rId3"/>
          <a:stretch>
            <a:fillRect/>
          </a:stretch>
        </p:blipFill>
        <p:spPr>
          <a:xfrm>
            <a:off x="1751987" y="1258958"/>
            <a:ext cx="6712406" cy="4113680"/>
          </a:xfrm>
          <a:prstGeom prst="rect">
            <a:avLst/>
          </a:prstGeom>
        </p:spPr>
      </p:pic>
    </p:spTree>
    <p:extLst>
      <p:ext uri="{BB962C8B-B14F-4D97-AF65-F5344CB8AC3E}">
        <p14:creationId xmlns:p14="http://schemas.microsoft.com/office/powerpoint/2010/main" val="4655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0"/>
            <a:ext cx="8596668" cy="1184925"/>
          </a:xfrm>
        </p:spPr>
        <p:txBody>
          <a:bodyPr>
            <a:normAutofit fontScale="90000"/>
          </a:bodyPr>
          <a:lstStyle/>
          <a:p>
            <a:pPr algn="ctr"/>
            <a:r>
              <a:rPr lang="it-IT" dirty="0">
                <a:solidFill>
                  <a:schemeClr val="accent2">
                    <a:lumMod val="75000"/>
                  </a:schemeClr>
                </a:solidFill>
              </a:rPr>
              <a:t>IMMIGRAZIONE</a:t>
            </a:r>
            <a:br>
              <a:rPr lang="it-IT" dirty="0">
                <a:solidFill>
                  <a:schemeClr val="accent2">
                    <a:lumMod val="75000"/>
                  </a:schemeClr>
                </a:solidFill>
              </a:rPr>
            </a:br>
            <a:r>
              <a:rPr lang="it-IT" dirty="0">
                <a:solidFill>
                  <a:schemeClr val="accent2">
                    <a:lumMod val="75000"/>
                  </a:schemeClr>
                </a:solidFill>
              </a:rPr>
              <a:t>le sfide UE</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464039" y="1033670"/>
            <a:ext cx="9541352" cy="4928180"/>
          </a:xfrm>
        </p:spPr>
        <p:txBody>
          <a:bodyPr>
            <a:normAutofit/>
          </a:bodyPr>
          <a:lstStyle/>
          <a:p>
            <a:r>
              <a:rPr lang="it-IT" dirty="0">
                <a:solidFill>
                  <a:schemeClr val="tx1"/>
                </a:solidFill>
              </a:rPr>
              <a:t>Guardia di frontiera e costiera europea: gestione rigorosa delle frontiere esterne UE. </a:t>
            </a:r>
          </a:p>
          <a:p>
            <a:r>
              <a:rPr lang="it-IT" dirty="0">
                <a:solidFill>
                  <a:schemeClr val="tx1"/>
                </a:solidFill>
              </a:rPr>
              <a:t>Intervento dell’UE sulle economie dei paesi della rotta africana (vedi mappa), per rendere meno necessaria l’emigrazione degli abitanti. L’Italia potrebbe da sola aiutare economicamente decine di paesi?</a:t>
            </a:r>
          </a:p>
        </p:txBody>
      </p:sp>
      <p:pic>
        <p:nvPicPr>
          <p:cNvPr id="4100" name="Picture 4" descr="Immagine correlata">
            <a:extLst>
              <a:ext uri="{FF2B5EF4-FFF2-40B4-BE49-F238E27FC236}">
                <a16:creationId xmlns:a16="http://schemas.microsoft.com/office/drawing/2014/main" id="{9CF297AE-AFF8-4396-B138-692596E0D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915" y="2483176"/>
            <a:ext cx="5181600" cy="428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7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9354562" cy="1320800"/>
          </a:xfrm>
        </p:spPr>
        <p:txBody>
          <a:bodyPr>
            <a:normAutofit fontScale="90000"/>
          </a:bodyPr>
          <a:lstStyle/>
          <a:p>
            <a:pPr algn="ctr"/>
            <a:r>
              <a:rPr lang="it-IT" dirty="0">
                <a:solidFill>
                  <a:schemeClr val="accent2">
                    <a:lumMod val="75000"/>
                  </a:schemeClr>
                </a:solidFill>
              </a:rPr>
              <a:t>Insieme VS da soli</a:t>
            </a:r>
            <a:br>
              <a:rPr lang="it-IT" dirty="0">
                <a:solidFill>
                  <a:schemeClr val="accent2">
                    <a:lumMod val="75000"/>
                  </a:schemeClr>
                </a:solidFill>
              </a:rPr>
            </a:br>
            <a:r>
              <a:rPr lang="it-IT" dirty="0">
                <a:solidFill>
                  <a:schemeClr val="accent2">
                    <a:lumMod val="75000"/>
                  </a:schemeClr>
                </a:solidFill>
              </a:rPr>
              <a:t>Cambiamenti climatici – riscaldamento globale</a:t>
            </a:r>
            <a:br>
              <a:rPr lang="it-IT" dirty="0">
                <a:solidFill>
                  <a:schemeClr val="accent2">
                    <a:lumMod val="75000"/>
                  </a:schemeClr>
                </a:solidFill>
              </a:rPr>
            </a:br>
            <a:endParaRPr lang="it-IT" dirty="0">
              <a:solidFill>
                <a:schemeClr val="accent2">
                  <a:lumMod val="75000"/>
                </a:schemeClr>
              </a:solidFill>
            </a:endParaRPr>
          </a:p>
        </p:txBody>
      </p:sp>
      <p:sp>
        <p:nvSpPr>
          <p:cNvPr id="5" name="Segnaposto contenuto 4">
            <a:extLst>
              <a:ext uri="{FF2B5EF4-FFF2-40B4-BE49-F238E27FC236}">
                <a16:creationId xmlns:a16="http://schemas.microsoft.com/office/drawing/2014/main" id="{69A25D3B-0DEE-4388-9831-7BDBF92A7EF4}"/>
              </a:ext>
            </a:extLst>
          </p:cNvPr>
          <p:cNvSpPr>
            <a:spLocks noGrp="1"/>
          </p:cNvSpPr>
          <p:nvPr>
            <p:ph idx="1"/>
          </p:nvPr>
        </p:nvSpPr>
        <p:spPr/>
        <p:txBody>
          <a:bodyPr/>
          <a:lstStyle/>
          <a:p>
            <a:endParaRPr lang="it-IT"/>
          </a:p>
        </p:txBody>
      </p:sp>
      <p:pic>
        <p:nvPicPr>
          <p:cNvPr id="3076" name="Picture 4" descr="Immagine correlata">
            <a:extLst>
              <a:ext uri="{FF2B5EF4-FFF2-40B4-BE49-F238E27FC236}">
                <a16:creationId xmlns:a16="http://schemas.microsoft.com/office/drawing/2014/main" id="{64DA2346-C8F9-45A3-9594-AA7221287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63" y="2118895"/>
            <a:ext cx="7928317" cy="396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5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543339"/>
          </a:xfrm>
        </p:spPr>
        <p:txBody>
          <a:bodyPr>
            <a:normAutofit fontScale="90000"/>
          </a:bodyPr>
          <a:lstStyle/>
          <a:p>
            <a:pPr algn="ctr"/>
            <a:r>
              <a:rPr lang="it-IT" dirty="0">
                <a:solidFill>
                  <a:schemeClr val="accent2">
                    <a:lumMod val="75000"/>
                  </a:schemeClr>
                </a:solidFill>
              </a:rPr>
              <a:t>CLIMA - da soli</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677332" y="2398643"/>
            <a:ext cx="9348983" cy="4459357"/>
          </a:xfrm>
        </p:spPr>
        <p:txBody>
          <a:bodyPr>
            <a:normAutofit fontScale="85000" lnSpcReduction="10000"/>
          </a:bodyPr>
          <a:lstStyle/>
          <a:p>
            <a:endParaRPr lang="it-IT" dirty="0"/>
          </a:p>
          <a:p>
            <a:endParaRPr lang="it-IT" dirty="0"/>
          </a:p>
          <a:p>
            <a:endParaRPr lang="it-IT" dirty="0"/>
          </a:p>
          <a:p>
            <a:endParaRPr lang="it-IT" dirty="0"/>
          </a:p>
          <a:p>
            <a:endParaRPr lang="it-IT" dirty="0"/>
          </a:p>
          <a:p>
            <a:endParaRPr lang="it-IT" dirty="0"/>
          </a:p>
          <a:p>
            <a:endParaRPr lang="it-IT" dirty="0">
              <a:solidFill>
                <a:schemeClr val="tx1"/>
              </a:solidFill>
            </a:endParaRPr>
          </a:p>
          <a:p>
            <a:endParaRPr lang="it-IT" dirty="0">
              <a:solidFill>
                <a:schemeClr val="tx1"/>
              </a:solidFill>
            </a:endParaRPr>
          </a:p>
          <a:p>
            <a:endParaRPr lang="it-IT" dirty="0">
              <a:solidFill>
                <a:schemeClr val="tx1"/>
              </a:solidFill>
            </a:endParaRPr>
          </a:p>
          <a:p>
            <a:pPr algn="ctr"/>
            <a:r>
              <a:rPr lang="it-IT" sz="2600" dirty="0">
                <a:solidFill>
                  <a:schemeClr val="tx1"/>
                </a:solidFill>
              </a:rPr>
              <a:t>Gas effetto serra – riscaldamento globale – buco dell’ozono </a:t>
            </a:r>
          </a:p>
          <a:p>
            <a:pPr algn="ctr"/>
            <a:r>
              <a:rPr lang="it-IT" sz="2600" dirty="0">
                <a:solidFill>
                  <a:schemeClr val="tx1"/>
                </a:solidFill>
              </a:rPr>
              <a:t>Italia 30esima tra i Paesi che emettono più gas serra, meno dell’1%:</a:t>
            </a:r>
          </a:p>
          <a:p>
            <a:pPr marL="0" indent="0" algn="ctr">
              <a:buNone/>
            </a:pPr>
            <a:r>
              <a:rPr lang="it-IT" sz="2600" dirty="0">
                <a:solidFill>
                  <a:schemeClr val="tx1"/>
                </a:solidFill>
              </a:rPr>
              <a:t>più di questa percentuale non può migliorare  </a:t>
            </a:r>
          </a:p>
        </p:txBody>
      </p:sp>
      <p:pic>
        <p:nvPicPr>
          <p:cNvPr id="2050" name="Picture 2" descr="Immagine correlata">
            <a:extLst>
              <a:ext uri="{FF2B5EF4-FFF2-40B4-BE49-F238E27FC236}">
                <a16:creationId xmlns:a16="http://schemas.microsoft.com/office/drawing/2014/main" id="{60AEACA9-015E-47F4-A8F5-3CE3273D3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096" y="1358984"/>
            <a:ext cx="5662199" cy="362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5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8DAAF-BD26-4EE4-A009-D758EB76D719}"/>
              </a:ext>
            </a:extLst>
          </p:cNvPr>
          <p:cNvSpPr>
            <a:spLocks noGrp="1"/>
          </p:cNvSpPr>
          <p:nvPr>
            <p:ph type="title"/>
          </p:nvPr>
        </p:nvSpPr>
        <p:spPr/>
        <p:txBody>
          <a:bodyPr/>
          <a:lstStyle/>
          <a:p>
            <a:pPr algn="ctr"/>
            <a:r>
              <a:rPr lang="it-IT" dirty="0"/>
              <a:t>Superficie nel mondo - da soli</a:t>
            </a:r>
          </a:p>
        </p:txBody>
      </p:sp>
      <p:sp>
        <p:nvSpPr>
          <p:cNvPr id="5" name="CasellaDiTesto 4">
            <a:extLst>
              <a:ext uri="{FF2B5EF4-FFF2-40B4-BE49-F238E27FC236}">
                <a16:creationId xmlns:a16="http://schemas.microsoft.com/office/drawing/2014/main" id="{8CC120A0-6DFF-41B1-B6D4-2C0BA8CCD75B}"/>
              </a:ext>
            </a:extLst>
          </p:cNvPr>
          <p:cNvSpPr txBox="1"/>
          <p:nvPr/>
        </p:nvSpPr>
        <p:spPr>
          <a:xfrm>
            <a:off x="2372139" y="5603261"/>
            <a:ext cx="5230214" cy="754053"/>
          </a:xfrm>
          <a:prstGeom prst="rect">
            <a:avLst/>
          </a:prstGeom>
          <a:noFill/>
        </p:spPr>
        <p:txBody>
          <a:bodyPr wrap="square" rtlCol="0">
            <a:spAutoFit/>
          </a:bodyPr>
          <a:lstStyle/>
          <a:p>
            <a:endParaRPr lang="it-IT" dirty="0"/>
          </a:p>
          <a:p>
            <a:pPr algn="ctr"/>
            <a:r>
              <a:rPr lang="it-IT" sz="2500" b="1" dirty="0">
                <a:solidFill>
                  <a:schemeClr val="accent2">
                    <a:lumMod val="50000"/>
                  </a:schemeClr>
                </a:solidFill>
              </a:rPr>
              <a:t>Francia 42a - Italia 72a</a:t>
            </a:r>
          </a:p>
        </p:txBody>
      </p:sp>
      <p:pic>
        <p:nvPicPr>
          <p:cNvPr id="7" name="Picture 2" descr="Immagine correlata">
            <a:extLst>
              <a:ext uri="{FF2B5EF4-FFF2-40B4-BE49-F238E27FC236}">
                <a16:creationId xmlns:a16="http://schemas.microsoft.com/office/drawing/2014/main" id="{AED9BF6D-AA26-4AE4-97C5-90A5CF780F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2138" y="1445240"/>
            <a:ext cx="5230214" cy="41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3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569843"/>
          </a:xfrm>
        </p:spPr>
        <p:txBody>
          <a:bodyPr>
            <a:normAutofit fontScale="90000"/>
          </a:bodyPr>
          <a:lstStyle/>
          <a:p>
            <a:pPr algn="ctr"/>
            <a:r>
              <a:rPr lang="it-IT" dirty="0">
                <a:solidFill>
                  <a:schemeClr val="accent2">
                    <a:lumMod val="75000"/>
                  </a:schemeClr>
                </a:solidFill>
              </a:rPr>
              <a:t>CLIMA – insieme (con il mondo!)</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297203" y="1285461"/>
            <a:ext cx="9867214" cy="4861940"/>
          </a:xfrm>
        </p:spPr>
        <p:txBody>
          <a:bodyPr/>
          <a:lstStyle/>
          <a:p>
            <a:r>
              <a:rPr lang="it-IT" dirty="0"/>
              <a:t>Buco ozono: 30 anni fa il </a:t>
            </a:r>
            <a:r>
              <a:rPr lang="it-IT" dirty="0" err="1"/>
              <a:t>Orotocollo</a:t>
            </a:r>
            <a:r>
              <a:rPr lang="it-IT" dirty="0"/>
              <a:t> di Montreal con 192 paesi del mondo. Nel gennaio 2018 la NASA ha reso noto che il buco dell'ozono si è ridotto di quasi il 30%.</a:t>
            </a:r>
          </a:p>
          <a:p>
            <a:pPr marL="0" indent="0">
              <a:buNone/>
            </a:pPr>
            <a:endParaRPr lang="it-IT" dirty="0"/>
          </a:p>
          <a:p>
            <a:r>
              <a:rPr lang="it-IT" dirty="0"/>
              <a:t>Dicembre 2015: raggiunto un accordo a livello globale per la lotta ai cambiamenti climatici. </a:t>
            </a:r>
            <a:r>
              <a:rPr lang="it-IT" u="sng" dirty="0"/>
              <a:t>L’accordo di Parigi</a:t>
            </a:r>
            <a:r>
              <a:rPr lang="it-IT" dirty="0"/>
              <a:t> raggiunto nel dicembre 2015 da 195 Paesi. </a:t>
            </a:r>
          </a:p>
          <a:p>
            <a:r>
              <a:rPr lang="it-IT" dirty="0"/>
              <a:t>Giugno 2017: il Presidente Trump ritira gli USA dall’accordo di Parigi.</a:t>
            </a:r>
            <a:br>
              <a:rPr lang="it-IT" dirty="0"/>
            </a:br>
            <a:endParaRPr lang="it-IT" dirty="0"/>
          </a:p>
        </p:txBody>
      </p:sp>
      <p:pic>
        <p:nvPicPr>
          <p:cNvPr id="4098" name="Picture 2" descr="Inquinamento ed effetto serra: l'Europa al terzo posto tra i paesi che inquinano di più">
            <a:extLst>
              <a:ext uri="{FF2B5EF4-FFF2-40B4-BE49-F238E27FC236}">
                <a16:creationId xmlns:a16="http://schemas.microsoft.com/office/drawing/2014/main" id="{976830CD-2533-46C0-8FD9-C7B117ACF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412" y="3702375"/>
            <a:ext cx="6686399" cy="244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1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689113"/>
          </a:xfrm>
        </p:spPr>
        <p:txBody>
          <a:bodyPr/>
          <a:lstStyle/>
          <a:p>
            <a:pPr algn="ctr"/>
            <a:r>
              <a:rPr lang="it-IT" dirty="0">
                <a:solidFill>
                  <a:schemeClr val="accent2">
                    <a:lumMod val="50000"/>
                  </a:schemeClr>
                </a:solidFill>
              </a:rPr>
              <a:t>CLIMA – l’UE fa la sua parte</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677333" y="1497497"/>
            <a:ext cx="8983502" cy="5168346"/>
          </a:xfrm>
        </p:spPr>
        <p:txBody>
          <a:bodyPr>
            <a:normAutofit fontScale="92500"/>
          </a:bodyPr>
          <a:lstStyle/>
          <a:p>
            <a:endParaRPr lang="it-IT" dirty="0"/>
          </a:p>
          <a:p>
            <a:pPr marL="0" indent="0">
              <a:buNone/>
            </a:pPr>
            <a:r>
              <a:rPr lang="it-IT" sz="2500" dirty="0">
                <a:solidFill>
                  <a:schemeClr val="tx1">
                    <a:lumMod val="95000"/>
                    <a:lumOff val="5000"/>
                  </a:schemeClr>
                </a:solidFill>
              </a:rPr>
              <a:t>Nell'ottobre 2014 i leader dell'UE hanno concordato nuovi</a:t>
            </a:r>
            <a:r>
              <a:rPr lang="it-IT" sz="2500" b="1" dirty="0">
                <a:solidFill>
                  <a:schemeClr val="tx1">
                    <a:lumMod val="95000"/>
                    <a:lumOff val="5000"/>
                  </a:schemeClr>
                </a:solidFill>
              </a:rPr>
              <a:t> </a:t>
            </a:r>
            <a:r>
              <a:rPr lang="it-IT" sz="2500" dirty="0">
                <a:solidFill>
                  <a:schemeClr val="tx1">
                    <a:lumMod val="95000"/>
                    <a:lumOff val="5000"/>
                  </a:schemeClr>
                </a:solidFill>
              </a:rPr>
              <a:t>obiettivi in materia di clima ed energia </a:t>
            </a:r>
            <a:r>
              <a:rPr lang="it-IT" sz="2500" u="sng" dirty="0">
                <a:solidFill>
                  <a:schemeClr val="tx1">
                    <a:lumMod val="95000"/>
                    <a:lumOff val="5000"/>
                  </a:schemeClr>
                </a:solidFill>
              </a:rPr>
              <a:t>per il 2030</a:t>
            </a:r>
            <a:r>
              <a:rPr lang="it-IT" sz="2500" b="1" dirty="0">
                <a:solidFill>
                  <a:schemeClr val="tx1">
                    <a:lumMod val="95000"/>
                    <a:lumOff val="5000"/>
                  </a:schemeClr>
                </a:solidFill>
              </a:rPr>
              <a:t>,</a:t>
            </a:r>
            <a:r>
              <a:rPr lang="it-IT" sz="2500" dirty="0">
                <a:solidFill>
                  <a:schemeClr val="tx1">
                    <a:lumMod val="95000"/>
                    <a:lumOff val="5000"/>
                  </a:schemeClr>
                </a:solidFill>
              </a:rPr>
              <a:t> tra cui ad esempio:</a:t>
            </a:r>
          </a:p>
          <a:p>
            <a:pPr marL="0" indent="0">
              <a:buNone/>
            </a:pPr>
            <a:endParaRPr lang="it-IT" sz="2500" dirty="0">
              <a:solidFill>
                <a:schemeClr val="tx1">
                  <a:lumMod val="95000"/>
                  <a:lumOff val="5000"/>
                </a:schemeClr>
              </a:solidFill>
            </a:endParaRPr>
          </a:p>
          <a:p>
            <a:r>
              <a:rPr lang="it-IT" sz="2500" dirty="0">
                <a:solidFill>
                  <a:schemeClr val="tx1">
                    <a:lumMod val="95000"/>
                    <a:lumOff val="5000"/>
                  </a:schemeClr>
                </a:solidFill>
              </a:rPr>
              <a:t>una riduzione di (almeno) il </a:t>
            </a:r>
            <a:r>
              <a:rPr lang="it-IT" sz="2500" b="1" dirty="0">
                <a:solidFill>
                  <a:schemeClr val="tx1">
                    <a:lumMod val="95000"/>
                    <a:lumOff val="5000"/>
                  </a:schemeClr>
                </a:solidFill>
              </a:rPr>
              <a:t>40%</a:t>
            </a:r>
            <a:r>
              <a:rPr lang="it-IT" sz="2500" dirty="0">
                <a:solidFill>
                  <a:schemeClr val="tx1">
                    <a:lumMod val="95000"/>
                    <a:lumOff val="5000"/>
                  </a:schemeClr>
                </a:solidFill>
              </a:rPr>
              <a:t> delle emissioni di gas serra rispetto ai livelli del 1990</a:t>
            </a:r>
          </a:p>
          <a:p>
            <a:r>
              <a:rPr lang="it-IT" sz="2500" dirty="0">
                <a:solidFill>
                  <a:schemeClr val="tx1">
                    <a:lumMod val="95000"/>
                    <a:lumOff val="5000"/>
                  </a:schemeClr>
                </a:solidFill>
              </a:rPr>
              <a:t>Arrivare almeno al </a:t>
            </a:r>
            <a:r>
              <a:rPr lang="it-IT" sz="2500" b="1" dirty="0">
                <a:solidFill>
                  <a:schemeClr val="tx1">
                    <a:lumMod val="95000"/>
                    <a:lumOff val="5000"/>
                  </a:schemeClr>
                </a:solidFill>
              </a:rPr>
              <a:t>27%</a:t>
            </a:r>
            <a:r>
              <a:rPr lang="it-IT" sz="2500" dirty="0">
                <a:solidFill>
                  <a:schemeClr val="tx1">
                    <a:lumMod val="95000"/>
                    <a:lumOff val="5000"/>
                  </a:schemeClr>
                </a:solidFill>
              </a:rPr>
              <a:t> di energia prodotta da fonti rinnovabili</a:t>
            </a:r>
          </a:p>
          <a:p>
            <a:r>
              <a:rPr lang="it-IT" sz="2500" dirty="0">
                <a:solidFill>
                  <a:schemeClr val="tx1">
                    <a:lumMod val="95000"/>
                    <a:lumOff val="5000"/>
                  </a:schemeClr>
                </a:solidFill>
              </a:rPr>
              <a:t>A lungo termine, </a:t>
            </a:r>
            <a:r>
              <a:rPr lang="it-IT" sz="2500" b="1" dirty="0">
                <a:solidFill>
                  <a:schemeClr val="tx1">
                    <a:lumMod val="95000"/>
                    <a:lumOff val="5000"/>
                  </a:schemeClr>
                </a:solidFill>
              </a:rPr>
              <a:t>entro il 2050, </a:t>
            </a:r>
            <a:r>
              <a:rPr lang="it-IT" sz="2500" dirty="0">
                <a:solidFill>
                  <a:schemeClr val="tx1">
                    <a:lumMod val="95000"/>
                    <a:lumOff val="5000"/>
                  </a:schemeClr>
                </a:solidFill>
              </a:rPr>
              <a:t>l'UE si è impegnata a ridurre le emissioni dell'</a:t>
            </a:r>
            <a:r>
              <a:rPr lang="it-IT" sz="2500" b="1" dirty="0">
                <a:solidFill>
                  <a:schemeClr val="tx1">
                    <a:lumMod val="95000"/>
                    <a:lumOff val="5000"/>
                  </a:schemeClr>
                </a:solidFill>
              </a:rPr>
              <a:t>80-95%</a:t>
            </a:r>
            <a:r>
              <a:rPr lang="it-IT" sz="2500" dirty="0">
                <a:solidFill>
                  <a:schemeClr val="tx1">
                    <a:lumMod val="95000"/>
                    <a:lumOff val="5000"/>
                  </a:schemeClr>
                </a:solidFill>
              </a:rPr>
              <a:t>, </a:t>
            </a:r>
            <a:r>
              <a:rPr lang="it-IT" sz="2500" u="sng" dirty="0">
                <a:solidFill>
                  <a:schemeClr val="tx1">
                    <a:lumMod val="95000"/>
                    <a:lumOff val="5000"/>
                  </a:schemeClr>
                </a:solidFill>
              </a:rPr>
              <a:t>a condizione che gli altri paesi sviluppati partecipino allo sforzo collettivo</a:t>
            </a:r>
            <a:r>
              <a:rPr lang="it-IT" sz="2500" dirty="0">
                <a:solidFill>
                  <a:schemeClr val="tx1">
                    <a:lumMod val="95000"/>
                    <a:lumOff val="5000"/>
                  </a:schemeClr>
                </a:solidFill>
              </a:rPr>
              <a:t>.</a:t>
            </a:r>
          </a:p>
          <a:p>
            <a:endParaRPr lang="it-IT" sz="2500" dirty="0">
              <a:solidFill>
                <a:schemeClr val="tx1">
                  <a:lumMod val="95000"/>
                  <a:lumOff val="5000"/>
                </a:schemeClr>
              </a:solidFill>
            </a:endParaRPr>
          </a:p>
          <a:p>
            <a:pPr marL="0" indent="0" algn="ctr">
              <a:buNone/>
            </a:pPr>
            <a:r>
              <a:rPr lang="it-IT" sz="2500" u="sng" dirty="0">
                <a:solidFill>
                  <a:schemeClr val="accent1">
                    <a:lumMod val="50000"/>
                  </a:schemeClr>
                </a:solidFill>
              </a:rPr>
              <a:t>Nell’UE ogni Stato deve fare la sua parte!</a:t>
            </a:r>
          </a:p>
        </p:txBody>
      </p:sp>
    </p:spTree>
    <p:extLst>
      <p:ext uri="{BB962C8B-B14F-4D97-AF65-F5344CB8AC3E}">
        <p14:creationId xmlns:p14="http://schemas.microsoft.com/office/powerpoint/2010/main" val="145192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49F2B0-8B14-40BC-A1DA-A334EAE7D6E3}"/>
              </a:ext>
            </a:extLst>
          </p:cNvPr>
          <p:cNvSpPr>
            <a:spLocks noGrp="1"/>
          </p:cNvSpPr>
          <p:nvPr>
            <p:ph type="title"/>
          </p:nvPr>
        </p:nvSpPr>
        <p:spPr/>
        <p:txBody>
          <a:bodyPr/>
          <a:lstStyle/>
          <a:p>
            <a:pPr algn="ctr"/>
            <a:r>
              <a:rPr lang="it-IT" dirty="0">
                <a:solidFill>
                  <a:schemeClr val="accent2">
                    <a:lumMod val="75000"/>
                  </a:schemeClr>
                </a:solidFill>
              </a:rPr>
              <a:t>GRAZIE </a:t>
            </a:r>
            <a:br>
              <a:rPr lang="it-IT" dirty="0">
                <a:solidFill>
                  <a:schemeClr val="accent2">
                    <a:lumMod val="75000"/>
                  </a:schemeClr>
                </a:solidFill>
              </a:rPr>
            </a:br>
            <a:r>
              <a:rPr lang="it-IT" dirty="0">
                <a:solidFill>
                  <a:schemeClr val="accent2">
                    <a:lumMod val="75000"/>
                  </a:schemeClr>
                </a:solidFill>
              </a:rPr>
              <a:t>e in bocca al lupo!</a:t>
            </a:r>
          </a:p>
        </p:txBody>
      </p:sp>
      <p:sp>
        <p:nvSpPr>
          <p:cNvPr id="5" name="Segnaposto contenuto 4">
            <a:extLst>
              <a:ext uri="{FF2B5EF4-FFF2-40B4-BE49-F238E27FC236}">
                <a16:creationId xmlns:a16="http://schemas.microsoft.com/office/drawing/2014/main" id="{725396ED-F944-4B05-916F-9570E304E7C0}"/>
              </a:ext>
            </a:extLst>
          </p:cNvPr>
          <p:cNvSpPr>
            <a:spLocks noGrp="1"/>
          </p:cNvSpPr>
          <p:nvPr>
            <p:ph idx="1"/>
          </p:nvPr>
        </p:nvSpPr>
        <p:spPr/>
        <p:txBody>
          <a:bodyPr/>
          <a:lstStyle/>
          <a:p>
            <a:endParaRPr lang="it-IT"/>
          </a:p>
        </p:txBody>
      </p:sp>
      <p:pic>
        <p:nvPicPr>
          <p:cNvPr id="3076" name="Picture 4" descr="Risultati immagini per giovani europa">
            <a:extLst>
              <a:ext uri="{FF2B5EF4-FFF2-40B4-BE49-F238E27FC236}">
                <a16:creationId xmlns:a16="http://schemas.microsoft.com/office/drawing/2014/main" id="{0817E8D7-AD81-4FB8-B53F-D798063B9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305" y="1930400"/>
            <a:ext cx="5639069" cy="479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17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8DAAF-BD26-4EE4-A009-D758EB76D719}"/>
              </a:ext>
            </a:extLst>
          </p:cNvPr>
          <p:cNvSpPr>
            <a:spLocks noGrp="1"/>
          </p:cNvSpPr>
          <p:nvPr>
            <p:ph type="title"/>
          </p:nvPr>
        </p:nvSpPr>
        <p:spPr/>
        <p:txBody>
          <a:bodyPr/>
          <a:lstStyle/>
          <a:p>
            <a:pPr algn="ctr"/>
            <a:r>
              <a:rPr lang="it-IT" dirty="0"/>
              <a:t>Superficie nel mondo</a:t>
            </a:r>
            <a:br>
              <a:rPr lang="it-IT" dirty="0"/>
            </a:br>
            <a:r>
              <a:rPr lang="it-IT" dirty="0"/>
              <a:t>insieme</a:t>
            </a:r>
          </a:p>
        </p:txBody>
      </p:sp>
      <p:sp>
        <p:nvSpPr>
          <p:cNvPr id="3" name="Segnaposto contenuto 2">
            <a:extLst>
              <a:ext uri="{FF2B5EF4-FFF2-40B4-BE49-F238E27FC236}">
                <a16:creationId xmlns:a16="http://schemas.microsoft.com/office/drawing/2014/main" id="{43A6A429-F3B9-4EE6-AAE7-C24652DFE9AC}"/>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7AE82267-2E17-481B-B929-E075976156CA}"/>
              </a:ext>
            </a:extLst>
          </p:cNvPr>
          <p:cNvPicPr>
            <a:picLocks noChangeAspect="1"/>
          </p:cNvPicPr>
          <p:nvPr/>
        </p:nvPicPr>
        <p:blipFill>
          <a:blip r:embed="rId3"/>
          <a:stretch>
            <a:fillRect/>
          </a:stretch>
        </p:blipFill>
        <p:spPr>
          <a:xfrm>
            <a:off x="2314136" y="2099999"/>
            <a:ext cx="5591770" cy="3941363"/>
          </a:xfrm>
          <a:prstGeom prst="rect">
            <a:avLst/>
          </a:prstGeom>
        </p:spPr>
      </p:pic>
      <p:sp>
        <p:nvSpPr>
          <p:cNvPr id="5" name="CasellaDiTesto 4">
            <a:extLst>
              <a:ext uri="{FF2B5EF4-FFF2-40B4-BE49-F238E27FC236}">
                <a16:creationId xmlns:a16="http://schemas.microsoft.com/office/drawing/2014/main" id="{8CC120A0-6DFF-41B1-B6D4-2C0BA8CCD75B}"/>
              </a:ext>
            </a:extLst>
          </p:cNvPr>
          <p:cNvSpPr txBox="1"/>
          <p:nvPr/>
        </p:nvSpPr>
        <p:spPr>
          <a:xfrm>
            <a:off x="450166" y="5603261"/>
            <a:ext cx="3727940" cy="646331"/>
          </a:xfrm>
          <a:prstGeom prst="rect">
            <a:avLst/>
          </a:prstGeom>
          <a:noFill/>
        </p:spPr>
        <p:txBody>
          <a:bodyPr wrap="square" rtlCol="0">
            <a:spAutoFit/>
          </a:bodyPr>
          <a:lstStyle/>
          <a:p>
            <a:endParaRPr lang="it-IT" dirty="0"/>
          </a:p>
          <a:p>
            <a:endParaRPr lang="it-IT" dirty="0"/>
          </a:p>
        </p:txBody>
      </p:sp>
    </p:spTree>
    <p:extLst>
      <p:ext uri="{BB962C8B-B14F-4D97-AF65-F5344CB8AC3E}">
        <p14:creationId xmlns:p14="http://schemas.microsoft.com/office/powerpoint/2010/main" val="162714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108BB-65F2-41DD-AD1C-634D1761AA4A}"/>
              </a:ext>
            </a:extLst>
          </p:cNvPr>
          <p:cNvSpPr>
            <a:spLocks noGrp="1"/>
          </p:cNvSpPr>
          <p:nvPr>
            <p:ph type="title"/>
          </p:nvPr>
        </p:nvSpPr>
        <p:spPr/>
        <p:txBody>
          <a:bodyPr/>
          <a:lstStyle/>
          <a:p>
            <a:pPr algn="ctr"/>
            <a:r>
              <a:rPr lang="it-IT" dirty="0"/>
              <a:t>Popolazione nel mondo</a:t>
            </a:r>
            <a:br>
              <a:rPr lang="it-IT" dirty="0"/>
            </a:br>
            <a:r>
              <a:rPr lang="it-IT" dirty="0"/>
              <a:t>da soli</a:t>
            </a:r>
          </a:p>
        </p:txBody>
      </p:sp>
      <p:pic>
        <p:nvPicPr>
          <p:cNvPr id="7170" name="Picture 2" descr="Risultati immagini per countries by population">
            <a:extLst>
              <a:ext uri="{FF2B5EF4-FFF2-40B4-BE49-F238E27FC236}">
                <a16:creationId xmlns:a16="http://schemas.microsoft.com/office/drawing/2014/main" id="{D7B3804D-C509-49D0-8B61-D83CB6020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855" y="1930400"/>
            <a:ext cx="4675625" cy="408337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9A53A97-2DFE-4991-A9CF-C112ACA16AC4}"/>
              </a:ext>
            </a:extLst>
          </p:cNvPr>
          <p:cNvSpPr txBox="1"/>
          <p:nvPr/>
        </p:nvSpPr>
        <p:spPr>
          <a:xfrm>
            <a:off x="2093844" y="5247861"/>
            <a:ext cx="6188766" cy="1308050"/>
          </a:xfrm>
          <a:prstGeom prst="rect">
            <a:avLst/>
          </a:prstGeom>
          <a:noFill/>
        </p:spPr>
        <p:txBody>
          <a:bodyPr wrap="square" rtlCol="0">
            <a:spAutoFit/>
          </a:bodyPr>
          <a:lstStyle/>
          <a:p>
            <a:endParaRPr lang="it-IT" dirty="0"/>
          </a:p>
          <a:p>
            <a:endParaRPr lang="it-IT" dirty="0"/>
          </a:p>
          <a:p>
            <a:endParaRPr lang="it-IT" dirty="0"/>
          </a:p>
          <a:p>
            <a:pPr algn="ctr"/>
            <a:r>
              <a:rPr lang="it-IT" sz="2500" b="1" dirty="0">
                <a:solidFill>
                  <a:schemeClr val="accent2">
                    <a:lumMod val="75000"/>
                  </a:schemeClr>
                </a:solidFill>
              </a:rPr>
              <a:t>Germania al 16mo posto, Italia 23a</a:t>
            </a:r>
          </a:p>
        </p:txBody>
      </p:sp>
      <p:sp>
        <p:nvSpPr>
          <p:cNvPr id="6" name="Segnaposto contenuto 5">
            <a:extLst>
              <a:ext uri="{FF2B5EF4-FFF2-40B4-BE49-F238E27FC236}">
                <a16:creationId xmlns:a16="http://schemas.microsoft.com/office/drawing/2014/main" id="{87D35A16-CE13-4207-B7AC-CB85E4B88E96}"/>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3686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108BB-65F2-41DD-AD1C-634D1761AA4A}"/>
              </a:ext>
            </a:extLst>
          </p:cNvPr>
          <p:cNvSpPr>
            <a:spLocks noGrp="1"/>
          </p:cNvSpPr>
          <p:nvPr>
            <p:ph type="title"/>
          </p:nvPr>
        </p:nvSpPr>
        <p:spPr/>
        <p:txBody>
          <a:bodyPr/>
          <a:lstStyle/>
          <a:p>
            <a:pPr algn="ctr"/>
            <a:r>
              <a:rPr lang="it-IT" dirty="0"/>
              <a:t>Popolazione nel mondo</a:t>
            </a:r>
            <a:br>
              <a:rPr lang="it-IT" dirty="0"/>
            </a:br>
            <a:r>
              <a:rPr lang="it-IT" dirty="0"/>
              <a:t>Insieme</a:t>
            </a:r>
          </a:p>
        </p:txBody>
      </p:sp>
      <p:pic>
        <p:nvPicPr>
          <p:cNvPr id="4" name="Segnaposto contenuto 3">
            <a:extLst>
              <a:ext uri="{FF2B5EF4-FFF2-40B4-BE49-F238E27FC236}">
                <a16:creationId xmlns:a16="http://schemas.microsoft.com/office/drawing/2014/main" id="{4AF41F6A-7C20-4883-8DAC-F5A8289DC140}"/>
              </a:ext>
            </a:extLst>
          </p:cNvPr>
          <p:cNvPicPr>
            <a:picLocks noGrp="1" noChangeAspect="1"/>
          </p:cNvPicPr>
          <p:nvPr>
            <p:ph idx="1"/>
          </p:nvPr>
        </p:nvPicPr>
        <p:blipFill>
          <a:blip r:embed="rId3"/>
          <a:stretch>
            <a:fillRect/>
          </a:stretch>
        </p:blipFill>
        <p:spPr>
          <a:xfrm>
            <a:off x="2298813" y="1930400"/>
            <a:ext cx="5859218" cy="3881437"/>
          </a:xfrm>
          <a:prstGeom prst="rect">
            <a:avLst/>
          </a:prstGeom>
        </p:spPr>
      </p:pic>
      <p:sp>
        <p:nvSpPr>
          <p:cNvPr id="5" name="CasellaDiTesto 4">
            <a:extLst>
              <a:ext uri="{FF2B5EF4-FFF2-40B4-BE49-F238E27FC236}">
                <a16:creationId xmlns:a16="http://schemas.microsoft.com/office/drawing/2014/main" id="{59A53A97-2DFE-4991-A9CF-C112ACA16AC4}"/>
              </a:ext>
            </a:extLst>
          </p:cNvPr>
          <p:cNvSpPr txBox="1"/>
          <p:nvPr/>
        </p:nvSpPr>
        <p:spPr>
          <a:xfrm>
            <a:off x="6944139" y="5247861"/>
            <a:ext cx="4611757" cy="923330"/>
          </a:xfrm>
          <a:prstGeom prst="rect">
            <a:avLst/>
          </a:prstGeom>
          <a:noFill/>
        </p:spPr>
        <p:txBody>
          <a:bodyPr wrap="square" rtlCol="0">
            <a:spAutoFit/>
          </a:bodyPr>
          <a:lstStyle/>
          <a:p>
            <a:endParaRPr lang="it-IT" dirty="0"/>
          </a:p>
          <a:p>
            <a:endParaRPr lang="it-IT" dirty="0"/>
          </a:p>
          <a:p>
            <a:endParaRPr lang="it-IT" dirty="0"/>
          </a:p>
        </p:txBody>
      </p:sp>
    </p:spTree>
    <p:extLst>
      <p:ext uri="{BB962C8B-B14F-4D97-AF65-F5344CB8AC3E}">
        <p14:creationId xmlns:p14="http://schemas.microsoft.com/office/powerpoint/2010/main" val="310003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8CF81-B707-417C-9728-99B947CB5A02}"/>
              </a:ext>
            </a:extLst>
          </p:cNvPr>
          <p:cNvSpPr>
            <a:spLocks noGrp="1"/>
          </p:cNvSpPr>
          <p:nvPr>
            <p:ph type="title"/>
          </p:nvPr>
        </p:nvSpPr>
        <p:spPr/>
        <p:txBody>
          <a:bodyPr vert="horz" lIns="91440" tIns="45720" rIns="91440" bIns="45720" rtlCol="0" anchor="t">
            <a:normAutofit/>
          </a:bodyPr>
          <a:lstStyle/>
          <a:p>
            <a:pPr algn="ctr"/>
            <a:r>
              <a:rPr lang="it-IT" dirty="0"/>
              <a:t>Olimpiadi</a:t>
            </a:r>
            <a:br>
              <a:rPr lang="it-IT" dirty="0"/>
            </a:br>
            <a:r>
              <a:rPr lang="it-IT" dirty="0"/>
              <a:t>Insieme VS da soli</a:t>
            </a:r>
          </a:p>
        </p:txBody>
      </p:sp>
      <p:sp>
        <p:nvSpPr>
          <p:cNvPr id="5" name="Segnaposto contenuto 4">
            <a:extLst>
              <a:ext uri="{FF2B5EF4-FFF2-40B4-BE49-F238E27FC236}">
                <a16:creationId xmlns:a16="http://schemas.microsoft.com/office/drawing/2014/main" id="{344BF762-960C-4220-B984-B481F5BDDA4D}"/>
              </a:ext>
            </a:extLst>
          </p:cNvPr>
          <p:cNvSpPr>
            <a:spLocks noGrp="1"/>
          </p:cNvSpPr>
          <p:nvPr>
            <p:ph idx="1"/>
          </p:nvPr>
        </p:nvSpPr>
        <p:spPr/>
        <p:txBody>
          <a:bodyPr/>
          <a:lstStyle/>
          <a:p>
            <a:endParaRPr lang="it-IT" dirty="0"/>
          </a:p>
        </p:txBody>
      </p:sp>
      <p:pic>
        <p:nvPicPr>
          <p:cNvPr id="1028" name="Picture 4" descr="medaglie olimpiadi">
            <a:extLst>
              <a:ext uri="{FF2B5EF4-FFF2-40B4-BE49-F238E27FC236}">
                <a16:creationId xmlns:a16="http://schemas.microsoft.com/office/drawing/2014/main" id="{BE09401A-0767-42AE-99B4-8D06121FF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853" y="1930400"/>
            <a:ext cx="5459629" cy="392889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9831736-2FDD-4F1B-96AB-4D0AE60E85D7}"/>
              </a:ext>
            </a:extLst>
          </p:cNvPr>
          <p:cNvSpPr txBox="1"/>
          <p:nvPr/>
        </p:nvSpPr>
        <p:spPr>
          <a:xfrm>
            <a:off x="2650434" y="6203852"/>
            <a:ext cx="5055047" cy="477054"/>
          </a:xfrm>
          <a:prstGeom prst="rect">
            <a:avLst/>
          </a:prstGeom>
          <a:noFill/>
        </p:spPr>
        <p:txBody>
          <a:bodyPr wrap="square" rtlCol="0">
            <a:spAutoFit/>
          </a:bodyPr>
          <a:lstStyle/>
          <a:p>
            <a:pPr algn="ctr"/>
            <a:r>
              <a:rPr lang="it-IT" sz="2500" b="1" dirty="0">
                <a:solidFill>
                  <a:schemeClr val="accent2">
                    <a:lumMod val="75000"/>
                  </a:schemeClr>
                </a:solidFill>
              </a:rPr>
              <a:t>Italia? In realtà alla fine nona </a:t>
            </a:r>
            <a:r>
              <a:rPr lang="it-IT" sz="2500" b="1" dirty="0">
                <a:solidFill>
                  <a:schemeClr val="accent2">
                    <a:lumMod val="75000"/>
                  </a:schemeClr>
                </a:solidFill>
                <a:sym typeface="Wingdings" panose="05000000000000000000" pitchFamily="2" charset="2"/>
              </a:rPr>
              <a:t></a:t>
            </a:r>
            <a:endParaRPr lang="it-IT" sz="2500" b="1" dirty="0">
              <a:solidFill>
                <a:schemeClr val="accent2">
                  <a:lumMod val="75000"/>
                </a:schemeClr>
              </a:solidFill>
            </a:endParaRPr>
          </a:p>
        </p:txBody>
      </p:sp>
    </p:spTree>
    <p:extLst>
      <p:ext uri="{BB962C8B-B14F-4D97-AF65-F5344CB8AC3E}">
        <p14:creationId xmlns:p14="http://schemas.microsoft.com/office/powerpoint/2010/main" val="367008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765666B-489C-4030-B343-A33B5B4845F6}"/>
              </a:ext>
            </a:extLst>
          </p:cNvPr>
          <p:cNvSpPr>
            <a:spLocks noGrp="1"/>
          </p:cNvSpPr>
          <p:nvPr>
            <p:ph type="title"/>
          </p:nvPr>
        </p:nvSpPr>
        <p:spPr/>
        <p:txBody>
          <a:bodyPr/>
          <a:lstStyle/>
          <a:p>
            <a:pPr algn="ctr"/>
            <a:r>
              <a:rPr lang="it-IT" b="1" dirty="0">
                <a:solidFill>
                  <a:srgbClr val="00B050"/>
                </a:solidFill>
              </a:rPr>
              <a:t>Un nuovo inizio per l’Europa </a:t>
            </a:r>
          </a:p>
        </p:txBody>
      </p:sp>
      <p:sp>
        <p:nvSpPr>
          <p:cNvPr id="5" name="Segnaposto contenuto 4">
            <a:extLst>
              <a:ext uri="{FF2B5EF4-FFF2-40B4-BE49-F238E27FC236}">
                <a16:creationId xmlns:a16="http://schemas.microsoft.com/office/drawing/2014/main" id="{6A7D92CE-69F3-4B07-AABA-E08F69F125FE}"/>
              </a:ext>
            </a:extLst>
          </p:cNvPr>
          <p:cNvSpPr>
            <a:spLocks noGrp="1"/>
          </p:cNvSpPr>
          <p:nvPr>
            <p:ph idx="1"/>
          </p:nvPr>
        </p:nvSpPr>
        <p:spPr/>
        <p:txBody>
          <a:bodyPr/>
          <a:lstStyle/>
          <a:p>
            <a:endParaRPr lang="it-IT" dirty="0"/>
          </a:p>
        </p:txBody>
      </p:sp>
      <p:pic>
        <p:nvPicPr>
          <p:cNvPr id="1028" name="Picture 4" descr="Immagine correlata">
            <a:extLst>
              <a:ext uri="{FF2B5EF4-FFF2-40B4-BE49-F238E27FC236}">
                <a16:creationId xmlns:a16="http://schemas.microsoft.com/office/drawing/2014/main" id="{23E65E0B-CBE1-41AC-AEDD-92309F07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3111"/>
            <a:ext cx="6225076" cy="4110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juncker commission">
            <a:extLst>
              <a:ext uri="{FF2B5EF4-FFF2-40B4-BE49-F238E27FC236}">
                <a16:creationId xmlns:a16="http://schemas.microsoft.com/office/drawing/2014/main" id="{E393EA1F-91DA-4530-B72E-79EDF1A23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6942"/>
            <a:ext cx="5715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39A1E1B-083F-4BB9-AAA7-10FC322E5C29}"/>
              </a:ext>
            </a:extLst>
          </p:cNvPr>
          <p:cNvSpPr>
            <a:spLocks noGrp="1"/>
          </p:cNvSpPr>
          <p:nvPr>
            <p:ph type="title"/>
          </p:nvPr>
        </p:nvSpPr>
        <p:spPr/>
        <p:txBody>
          <a:bodyPr/>
          <a:lstStyle/>
          <a:p>
            <a:pPr algn="ctr"/>
            <a:r>
              <a:rPr lang="it-IT" b="1" dirty="0">
                <a:solidFill>
                  <a:srgbClr val="00B050"/>
                </a:solidFill>
              </a:rPr>
              <a:t>Un nuovo inizio per l’Europa </a:t>
            </a:r>
            <a:endParaRPr lang="it-IT" dirty="0"/>
          </a:p>
        </p:txBody>
      </p:sp>
      <p:pic>
        <p:nvPicPr>
          <p:cNvPr id="6" name="Picture 6" descr="Risultati immagini per parlamento europeo">
            <a:extLst>
              <a:ext uri="{FF2B5EF4-FFF2-40B4-BE49-F238E27FC236}">
                <a16:creationId xmlns:a16="http://schemas.microsoft.com/office/drawing/2014/main" id="{B2150BF6-EF45-46D4-8BDE-CEF4951C0F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3273" y="1590726"/>
            <a:ext cx="6441885" cy="429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7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73426"/>
          </a:xfrm>
        </p:spPr>
        <p:txBody>
          <a:bodyPr>
            <a:normAutofit fontScale="90000"/>
          </a:bodyPr>
          <a:lstStyle/>
          <a:p>
            <a:pPr algn="ctr"/>
            <a:r>
              <a:rPr lang="it-IT" dirty="0">
                <a:solidFill>
                  <a:schemeClr val="accent2">
                    <a:lumMod val="75000"/>
                  </a:schemeClr>
                </a:solidFill>
              </a:rPr>
              <a:t>Le 10 sfide dell’UE </a:t>
            </a:r>
            <a:br>
              <a:rPr lang="it-IT" dirty="0">
                <a:solidFill>
                  <a:schemeClr val="accent2">
                    <a:lumMod val="75000"/>
                  </a:schemeClr>
                </a:solidFill>
              </a:rPr>
            </a:br>
            <a:r>
              <a:rPr lang="it-IT" dirty="0">
                <a:solidFill>
                  <a:schemeClr val="accent2">
                    <a:lumMod val="75000"/>
                  </a:schemeClr>
                </a:solidFill>
              </a:rPr>
              <a:t>secondo la Commissione europea</a:t>
            </a:r>
          </a:p>
        </p:txBody>
      </p:sp>
      <p:sp>
        <p:nvSpPr>
          <p:cNvPr id="3" name="Segnaposto contenuto 2"/>
          <p:cNvSpPr>
            <a:spLocks noGrp="1"/>
          </p:cNvSpPr>
          <p:nvPr>
            <p:ph idx="1"/>
          </p:nvPr>
        </p:nvSpPr>
        <p:spPr>
          <a:xfrm>
            <a:off x="677334" y="2146851"/>
            <a:ext cx="8596668" cy="4492487"/>
          </a:xfrm>
        </p:spPr>
        <p:txBody>
          <a:bodyPr>
            <a:normAutofit/>
          </a:bodyPr>
          <a:lstStyle/>
          <a:p>
            <a:r>
              <a:rPr lang="it-IT" sz="2000" dirty="0">
                <a:solidFill>
                  <a:schemeClr val="tx1"/>
                </a:solidFill>
              </a:rPr>
              <a:t>1) Occupazione, crescita, investimenti</a:t>
            </a:r>
          </a:p>
          <a:p>
            <a:r>
              <a:rPr lang="it-IT" sz="2000" dirty="0">
                <a:solidFill>
                  <a:schemeClr val="tx1"/>
                </a:solidFill>
              </a:rPr>
              <a:t>2) Il mercato unico digitale</a:t>
            </a:r>
          </a:p>
          <a:p>
            <a:r>
              <a:rPr lang="it-IT" sz="2000" dirty="0">
                <a:solidFill>
                  <a:schemeClr val="tx1"/>
                </a:solidFill>
              </a:rPr>
              <a:t>3) L’unione dell’energia e del clima</a:t>
            </a:r>
          </a:p>
          <a:p>
            <a:r>
              <a:rPr lang="it-IT" sz="2000" dirty="0">
                <a:solidFill>
                  <a:schemeClr val="tx1"/>
                </a:solidFill>
              </a:rPr>
              <a:t>4) Mercato interno</a:t>
            </a:r>
          </a:p>
          <a:p>
            <a:r>
              <a:rPr lang="it-IT" sz="2000" dirty="0">
                <a:solidFill>
                  <a:schemeClr val="tx1"/>
                </a:solidFill>
              </a:rPr>
              <a:t>5) Un’unione economica e monetaria più profonda e più equa</a:t>
            </a:r>
          </a:p>
          <a:p>
            <a:r>
              <a:rPr lang="it-IT" sz="2000" dirty="0">
                <a:solidFill>
                  <a:schemeClr val="tx1"/>
                </a:solidFill>
              </a:rPr>
              <a:t>6) Libero scambio</a:t>
            </a:r>
          </a:p>
          <a:p>
            <a:r>
              <a:rPr lang="it-IT" sz="2000" dirty="0">
                <a:solidFill>
                  <a:schemeClr val="tx1"/>
                </a:solidFill>
              </a:rPr>
              <a:t>7) Giustizia e diritti fondamentali</a:t>
            </a:r>
          </a:p>
          <a:p>
            <a:r>
              <a:rPr lang="it-IT" sz="2000" dirty="0">
                <a:solidFill>
                  <a:schemeClr val="tx1"/>
                </a:solidFill>
              </a:rPr>
              <a:t>8) Le migrazioni</a:t>
            </a:r>
          </a:p>
          <a:p>
            <a:r>
              <a:rPr lang="it-IT" sz="2000" dirty="0">
                <a:solidFill>
                  <a:schemeClr val="tx1"/>
                </a:solidFill>
              </a:rPr>
              <a:t>9) Un ruolo più incisivo a livello internazionale</a:t>
            </a:r>
          </a:p>
          <a:p>
            <a:r>
              <a:rPr lang="it-IT" sz="2000" dirty="0">
                <a:solidFill>
                  <a:schemeClr val="tx1"/>
                </a:solidFill>
              </a:rPr>
              <a:t>10) Il cambiamento democratico</a:t>
            </a:r>
          </a:p>
          <a:p>
            <a:endParaRPr lang="it-IT" dirty="0"/>
          </a:p>
        </p:txBody>
      </p:sp>
    </p:spTree>
    <p:extLst>
      <p:ext uri="{BB962C8B-B14F-4D97-AF65-F5344CB8AC3E}">
        <p14:creationId xmlns:p14="http://schemas.microsoft.com/office/powerpoint/2010/main" val="3077411453"/>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d_Commenti xmlns="ca63f79c-00a3-41ea-ba10-6c00455931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C064EBCB8B36E4C936AD203606F78F7" ma:contentTypeVersion="3" ma:contentTypeDescription="Creare un nuovo documento." ma:contentTypeScope="" ma:versionID="586da504d4c8fd59f360b623a53358de">
  <xsd:schema xmlns:xsd="http://www.w3.org/2001/XMLSchema" xmlns:xs="http://www.w3.org/2001/XMLSchema" xmlns:p="http://schemas.microsoft.com/office/2006/metadata/properties" xmlns:ns2="ca63f79c-00a3-41ea-ba10-6c004559318f" xmlns:ns3="b83b51fa-0077-45d5-a5fb-b0a7d92e3730" targetNamespace="http://schemas.microsoft.com/office/2006/metadata/properties" ma:root="true" ma:fieldsID="cac45b8961a1393b86fc2f2233373ebf" ns2:_="" ns3:_="">
    <xsd:import namespace="ca63f79c-00a3-41ea-ba10-6c004559318f"/>
    <xsd:import namespace="b83b51fa-0077-45d5-a5fb-b0a7d92e3730"/>
    <xsd:element name="properties">
      <xsd:complexType>
        <xsd:sequence>
          <xsd:element name="documentManagement">
            <xsd:complexType>
              <xsd:all>
                <xsd:element ref="ns2:_sd_Comment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3f79c-00a3-41ea-ba10-6c004559318f"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3b51fa-0077-45d5-a5fb-b0a7d92e3730" elementFormDefault="qualified">
    <xsd:import namespace="http://schemas.microsoft.com/office/2006/documentManagement/types"/>
    <xsd:import namespace="http://schemas.microsoft.com/office/infopath/2007/PartnerControls"/>
    <xsd:element name="SharedWithUsers" ma:index="9"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ShareDocEditForm</Display>
  <Edit>ShareDocEditForm</Edit>
</FormTemplates>
</file>

<file path=customXml/itemProps1.xml><?xml version="1.0" encoding="utf-8"?>
<ds:datastoreItem xmlns:ds="http://schemas.openxmlformats.org/officeDocument/2006/customXml" ds:itemID="{31F5404F-0478-49BF-9406-9C93D36CA15E}">
  <ds:schemaRefs>
    <ds:schemaRef ds:uri="http://schemas.microsoft.com/office/2006/metadata/properties"/>
    <ds:schemaRef ds:uri="ca63f79c-00a3-41ea-ba10-6c004559318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83b51fa-0077-45d5-a5fb-b0a7d92e3730"/>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38017BF-0524-478E-956C-5DEC9D743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3f79c-00a3-41ea-ba10-6c004559318f"/>
    <ds:schemaRef ds:uri="b83b51fa-0077-45d5-a5fb-b0a7d92e3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EED6D3-E6E2-4D95-8661-B1DC8F4B4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949</TotalTime>
  <Words>1315</Words>
  <Application>Microsoft Office PowerPoint</Application>
  <PresentationFormat>Widescreen</PresentationFormat>
  <Paragraphs>122</Paragraphs>
  <Slides>22</Slides>
  <Notes>17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Trebuchet MS</vt:lpstr>
      <vt:lpstr>Wingdings</vt:lpstr>
      <vt:lpstr>Wingdings 3</vt:lpstr>
      <vt:lpstr>Sfaccettatura</vt:lpstr>
      <vt:lpstr>L’Unione europea oggi Insieme VS da soli</vt:lpstr>
      <vt:lpstr>Superficie nel mondo - da soli</vt:lpstr>
      <vt:lpstr>Superficie nel mondo insieme</vt:lpstr>
      <vt:lpstr>Popolazione nel mondo da soli</vt:lpstr>
      <vt:lpstr>Popolazione nel mondo Insieme</vt:lpstr>
      <vt:lpstr>Olimpiadi Insieme VS da soli</vt:lpstr>
      <vt:lpstr>Un nuovo inizio per l’Europa </vt:lpstr>
      <vt:lpstr>Un nuovo inizio per l’Europa </vt:lpstr>
      <vt:lpstr>Le 10 sfide dell’UE  secondo la Commissione europea</vt:lpstr>
      <vt:lpstr>MERCATO COMUNE – LIBERO COMMERCIO da soli VS insieme</vt:lpstr>
      <vt:lpstr>MERCATO COMUNE – LIBERO COMMERCIO da soli VS insieme</vt:lpstr>
      <vt:lpstr>IMMIGRAZIONE da soli</vt:lpstr>
      <vt:lpstr>IMMIGRAZIONE da soli</vt:lpstr>
      <vt:lpstr>IMMIGRAZIONE insieme</vt:lpstr>
      <vt:lpstr>IMMIGRAZIONE insieme</vt:lpstr>
      <vt:lpstr>IMMIGRAZIONE da soli</vt:lpstr>
      <vt:lpstr>IMMIGRAZIONE le sfide UE</vt:lpstr>
      <vt:lpstr>Insieme VS da soli Cambiamenti climatici – riscaldamento globale </vt:lpstr>
      <vt:lpstr>CLIMA - da soli</vt:lpstr>
      <vt:lpstr>CLIMA – insieme (con il mondo!)</vt:lpstr>
      <vt:lpstr>CLIMA – l’UE fa la sua parte</vt:lpstr>
      <vt:lpstr>GRAZIE  e in bocca al lupo!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nuovo inizio per l’Europa</dc:title>
  <dc:creator>Cucconi Riccardo</dc:creator>
  <cp:lastModifiedBy>Cucconi Riccardo</cp:lastModifiedBy>
  <cp:revision>38</cp:revision>
  <dcterms:created xsi:type="dcterms:W3CDTF">2018-03-12T11:57:29Z</dcterms:created>
  <dcterms:modified xsi:type="dcterms:W3CDTF">2018-08-03T12:40:05Z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0x0101005C064EBCB8B36E4C936AD203606F78F7</vt:lpwstr>
  </property>
</Properties>
</file>