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7"/>
  </p:notesMasterIdLst>
  <p:sldIdLst>
    <p:sldId id="256" r:id="rId5"/>
    <p:sldId id="282" r:id="rId6"/>
    <p:sldId id="283" r:id="rId7"/>
    <p:sldId id="268" r:id="rId8"/>
    <p:sldId id="277" r:id="rId9"/>
    <p:sldId id="278" r:id="rId10"/>
    <p:sldId id="280" r:id="rId11"/>
    <p:sldId id="281" r:id="rId12"/>
    <p:sldId id="285" r:id="rId13"/>
    <p:sldId id="273" r:id="rId14"/>
    <p:sldId id="27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05" autoAdjust="0"/>
  </p:normalViewPr>
  <p:slideViewPr>
    <p:cSldViewPr snapToGrid="0">
      <p:cViewPr varScale="1">
        <p:scale>
          <a:sx n="58" d="100"/>
          <a:sy n="58" d="100"/>
        </p:scale>
        <p:origin x="11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84E32-7E47-4FFA-827D-57517D6D24A7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91EE2-DDFB-48F9-A16A-7E88A13D0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17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taneo.org/wp-content/uploads/2018/07/Analisi-Istituto-Cattaneo-Elezioni-europee-2019-Una-prima-simulazione-7-luglio-2018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tv.europa.eu/it/programme/others/how-it-works-the-european-parliamen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oparltv.europa.eu/it/programme/eu-affairs/the-european-parliament-in-a-nutshell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763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Un’eventuale simulazione in base ai sondaggi europei: </a:t>
            </a:r>
            <a:r>
              <a:rPr lang="it-IT" dirty="0">
                <a:hlinkClick r:id="rId3"/>
              </a:rPr>
              <a:t>http://www.cattaneo.org/wp-content/uploads/2018/07/Analisi-Istituto-Cattaneo-Elezioni-europee-2019-Una-prima-simulazione-7-luglio-2018.pdf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800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Video discorsivo: </a:t>
            </a:r>
            <a:r>
              <a:rPr lang="it-IT" dirty="0">
                <a:hlinkClick r:id="rId3"/>
              </a:rPr>
              <a:t>https://www.europarltv.europa.eu/it/programme/others/how-it-works-the-european-parliament</a:t>
            </a:r>
            <a:endParaRPr lang="it-IT" dirty="0"/>
          </a:p>
          <a:p>
            <a:r>
              <a:rPr lang="it-IT" dirty="0"/>
              <a:t>Video più sintetico: </a:t>
            </a:r>
            <a:r>
              <a:rPr lang="it-IT" dirty="0">
                <a:hlinkClick r:id="rId4"/>
              </a:rPr>
              <a:t>https://www.europarltv.europa.eu/it/programme/eu-affairs/the-european-parliament-in-a-nutshell</a:t>
            </a:r>
            <a:endParaRPr lang="it-IT" dirty="0"/>
          </a:p>
          <a:p>
            <a:r>
              <a:rPr lang="it-IT" dirty="0"/>
              <a:t>Video su eurodeputati: https://www.facebook.com/parlamento.europeo.italia/videos/</a:t>
            </a:r>
            <a:r>
              <a:rPr lang="it-IT"/>
              <a:t>10156850896014131/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678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18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Gli eurodeputati e i funzionari del Parlamento si recano qui una settimana ogni mese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50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69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81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Risposta al quesito in fondo: i seggi lasciati liberi dagli eurodeputati del Regno Unito vengono redistribuiti tra i paesi rimanenti (non tutti però! Una parte viene mantenuta per futuri Paesi aderenti)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83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Dalle prime elezioni del Parlamento europeo, nel 1979, l’affluenza è andata calando (linea nera continua), fino a scendere sotto al 60% nel 2014. Il trend è condiviso dalle elezioni nazionali (linea nera tratteggiata), che mantengono però una maggiore partecipazione.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8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Noi a quale circoscrizione apparteniamo? Quanti europarlamentari eleggiamo? (15)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Ulteriori informazioni: http://www.europarl.europa.eu/factsheets/it/sheet/21/il-parlamento-europeo-modalita-di-elezione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91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Sistema elettorale proporzionale. Si vota per una delle liste (partiti – simboli) e si possono esprimere </a:t>
            </a:r>
            <a:r>
              <a:rPr lang="it-IT" b="1" dirty="0"/>
              <a:t>da uno a tre candidati a partito. </a:t>
            </a:r>
            <a:r>
              <a:rPr lang="it-IT" b="0" dirty="0"/>
              <a:t>In Italia, e</a:t>
            </a:r>
            <a:r>
              <a:rPr lang="it-IT" dirty="0"/>
              <a:t>leggono europarlamentari le liste che hanno conseguito </a:t>
            </a:r>
            <a:r>
              <a:rPr lang="it-IT" u="sng" dirty="0"/>
              <a:t>a livello nazionale</a:t>
            </a:r>
            <a:r>
              <a:rPr lang="it-IT" u="none" dirty="0"/>
              <a:t> </a:t>
            </a:r>
            <a:r>
              <a:rPr lang="it-IT" dirty="0"/>
              <a:t>almeno il </a:t>
            </a:r>
            <a:r>
              <a:rPr lang="it-IT" b="1" dirty="0"/>
              <a:t>4%dei voti</a:t>
            </a:r>
            <a:r>
              <a:rPr lang="it-IT" dirty="0"/>
              <a:t> validi espressi.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0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A SCORRIMENTO (visualizzare in modalità Presentazione). </a:t>
            </a:r>
          </a:p>
          <a:p>
            <a:r>
              <a:rPr lang="it-IT" dirty="0"/>
              <a:t>I partiti europei sono quelli attualmente presenti in Parlamento europeo, quelli italiani sono i principali delle elezioni nazionali 2018. </a:t>
            </a:r>
          </a:p>
          <a:p>
            <a:r>
              <a:rPr lang="it-IT" dirty="0"/>
              <a:t>Non è necessario per i partiti dichiarare dove aderiranno, ma la situazione sarà presumibilmente questa: le adesioni di PD, Forza Italia, +Europa e </a:t>
            </a:r>
            <a:r>
              <a:rPr lang="it-IT" dirty="0" err="1"/>
              <a:t>LeU</a:t>
            </a:r>
            <a:r>
              <a:rPr lang="it-IT" dirty="0"/>
              <a:t> sono praticamente sicure, mentre non è certa la formazione dei gruppi euroscettici di m5s (che perderà la grossa componente britannica di Nigel </a:t>
            </a:r>
            <a:r>
              <a:rPr lang="it-IT" dirty="0" err="1"/>
              <a:t>Farage</a:t>
            </a:r>
            <a:r>
              <a:rPr lang="it-IT" dirty="0"/>
              <a:t>) e Lega/Fratelli d’Italia. I verdi italiani difficilmente eleggeranno qualcuno, ma si presentano sempre.</a:t>
            </a:r>
          </a:p>
          <a:p>
            <a:r>
              <a:rPr lang="it-IT" dirty="0"/>
              <a:t>Il rischio è di finire nel gruppo dei non-iscritti (in grigio all’estrema destra), che non hanno raggiunto i requisiti e hanno meno possibilità di influire in Parlamento: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essere riconosciuto, infatti, un gruppo politico deve essere composto da almeno 25 deputati eletti in sette Stati membri (almeno un quarto dei paesi). Fonte: http://www.europarl.europa.eu/italy/it/scoprire-l-europa/i-gruppi-politici-al-pe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64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54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51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071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54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29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07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51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56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51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77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67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05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23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7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5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98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6693-990E-4739-A667-776975DB53AB}" type="datetimeFigureOut">
              <a:rPr lang="it-IT" smtClean="0"/>
              <a:t>06/08/2018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B681E5-36BB-4AD8-B021-4E61D890B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committees/it/parliamentary-committe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rl.europa.eu/plenary/it/hom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istimeimvoting.eu/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VhiEGx4PVgS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WKcjpeUaSj4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factsheets/it/sheet/21/il-parlamento-europeo-modalita-di-elezio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rl.europa.eu/ftu/pdf/it/FTU_1.3.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openpolis.it/2016/04/25/intema-parlamento-europeo-come-funziona-quanti-membri-e-divisione-paesi/7434" TargetMode="External"/><Relationship Id="rId4" Type="http://schemas.openxmlformats.org/officeDocument/2006/relationships/hyperlink" Target="https://www.money.it/elezioni-europee-2019-quando-data-legge-elettora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73ECE4-6A8D-4E71-AF69-0C434A517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15390"/>
            <a:ext cx="5259493" cy="2576946"/>
          </a:xfrm>
        </p:spPr>
        <p:txBody>
          <a:bodyPr/>
          <a:lstStyle/>
          <a:p>
            <a:pPr algn="ctr"/>
            <a:r>
              <a:rPr lang="it-IT" dirty="0"/>
              <a:t>ELEZIONI E PARLAMENTO EUROPEO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D22D0A2-4450-4B3C-88F1-BE3B1A81B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 descr="Risultati immagini per european elections">
            <a:extLst>
              <a:ext uri="{FF2B5EF4-FFF2-40B4-BE49-F238E27FC236}">
                <a16:creationId xmlns:a16="http://schemas.microsoft.com/office/drawing/2014/main" id="{909BD9BB-956C-4620-ACBE-DBA3DCFE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675">
            <a:off x="5105659" y="2759828"/>
            <a:ext cx="4151717" cy="311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9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80B1D-7D91-4579-BB5B-57744C7F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9711"/>
          </a:xfrm>
        </p:spPr>
        <p:txBody>
          <a:bodyPr>
            <a:normAutofit/>
          </a:bodyPr>
          <a:lstStyle/>
          <a:p>
            <a:r>
              <a:rPr lang="it-IT" dirty="0"/>
              <a:t>IL TUO VOTO CONTA!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3A5FC-B4D9-4D76-A325-CF30FF6C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63286"/>
            <a:ext cx="8815801" cy="5494713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1) Nell’attuale Parlamento europeo, la maggioranza e il governo si compongono di una coalizione dei partiti «tradizionali»: PPE, S&amp;D e ALDE. In tutta Europa questi sono però in crisi, mentre gli euroscettici sono in crescita: il tuo voto può aiutare il mantenimento di questa maggioranza o, al contrario, favorire un suo cambiamento.</a:t>
            </a:r>
          </a:p>
          <a:p>
            <a:pPr mar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2) Il partito europeo che arriva primo alle elezioni, propone il Presidente della Commissione europea (che deve comunque ottenere un voto di fiducia a maggioranza). Il tuo voto può permettere a un partito di superarne un altro in voti!</a:t>
            </a:r>
          </a:p>
          <a:p>
            <a:pPr marL="0" indent="0"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3) per formarsi, un nuovo gruppo in Parlamento deve contare</a:t>
            </a:r>
            <a:r>
              <a:rPr lang="it-IT" sz="2000" i="1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almeno 25 deputati eletti in sette Stati membri (almeno un quarto dei paesi). Il tuo voto può far eleggere quel 25esimo deputato o far superare la soglia nazionale del 4% al settimo partito che potrà aderire a quel gruppo! </a:t>
            </a:r>
          </a:p>
        </p:txBody>
      </p:sp>
    </p:spTree>
    <p:extLst>
      <p:ext uri="{BB962C8B-B14F-4D97-AF65-F5344CB8AC3E}">
        <p14:creationId xmlns:p14="http://schemas.microsoft.com/office/powerpoint/2010/main" val="398130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80B1D-7D91-4579-BB5B-57744C7F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 IL PARLAMENTO, UNA VOLTA ELETTO, COSA FA?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3A5FC-B4D9-4D76-A325-CF30FF6C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00628"/>
            <a:ext cx="9514070" cy="4757372"/>
          </a:xfrm>
        </p:spPr>
        <p:txBody>
          <a:bodyPr>
            <a:normAutofit/>
          </a:bodyPr>
          <a:lstStyle/>
          <a:p>
            <a:r>
              <a:rPr lang="it-IT" dirty="0"/>
              <a:t>I deputati si dividono in 20 </a:t>
            </a:r>
            <a:r>
              <a:rPr lang="it-IT" b="1" dirty="0">
                <a:hlinkClick r:id="rId3"/>
              </a:rPr>
              <a:t>commissioni</a:t>
            </a:r>
            <a:r>
              <a:rPr lang="it-IT" b="1" dirty="0"/>
              <a:t> </a:t>
            </a:r>
            <a:r>
              <a:rPr lang="it-IT" dirty="0"/>
              <a:t>e due sottocommissioni, ognuna delle quali si occupa di un determinato </a:t>
            </a:r>
            <a:r>
              <a:rPr lang="it-IT" dirty="0">
                <a:hlinkClick r:id="rId3"/>
              </a:rPr>
              <a:t>settore</a:t>
            </a:r>
            <a:r>
              <a:rPr lang="it-IT" dirty="0"/>
              <a:t>. Le commissioni esaminano le proposte di legge ricevute dalla Commissione europea (il governo). I singoli eurodeputati e/o i gruppi politici insieme possono presentare emendamenti (modifiche di testo) o respingerle. Le proposte sono anche discusse all'interno dei gruppi politici.</a:t>
            </a:r>
          </a:p>
          <a:p>
            <a:r>
              <a:rPr lang="it-IT" b="1" dirty="0">
                <a:hlinkClick r:id="rId4"/>
              </a:rPr>
              <a:t>Sessioni plenarie</a:t>
            </a:r>
            <a:r>
              <a:rPr lang="it-IT" dirty="0"/>
              <a:t> – adottano la legislazione. In questa fase gli eurodeputati si riuniscono nell’emiciclo per esprimere un voto finale sulla proposta legislativa e gli emendamenti proposti. Di solito si svolgono a Strasburgo per quattro giorni al mese, ma talvolta vengono organizzate sessioni supplementari a Bruxelles.</a:t>
            </a:r>
          </a:p>
          <a:p>
            <a:endParaRPr lang="it-IT" dirty="0"/>
          </a:p>
          <a:p>
            <a:r>
              <a:rPr lang="it-IT" dirty="0"/>
              <a:t>Il parlamento avrà inevitabilmente un approccio e un punto di vista sulle questioni diverso da Commissione e soprattutto dal Consiglio dell’Unione europea: proseguire nella parte «sfide globali» per capire come e perché.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407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#ThisTimeI'mvoting</a:t>
            </a:r>
            <a:endParaRPr lang="it-IT" dirty="0"/>
          </a:p>
        </p:txBody>
      </p:sp>
      <p:pic>
        <p:nvPicPr>
          <p:cNvPr id="4" name="Segnaposto contenuto 3" descr="carouse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1488" y="1549933"/>
            <a:ext cx="5978704" cy="4049754"/>
          </a:xfrm>
        </p:spPr>
      </p:pic>
      <p:sp>
        <p:nvSpPr>
          <p:cNvPr id="5" name="CasellaDiTesto 4"/>
          <p:cNvSpPr txBox="1"/>
          <p:nvPr/>
        </p:nvSpPr>
        <p:spPr>
          <a:xfrm>
            <a:off x="4572000" y="3200400"/>
            <a:ext cx="30480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/>
              <a:t>https://www.thistimeimvoting.eu/it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95475" y="5894388"/>
            <a:ext cx="6121324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it-IT" dirty="0">
                <a:latin typeface="Trebuchet MS" charset="0"/>
                <a:hlinkClick r:id="rId4"/>
              </a:rPr>
              <a:t>https://www.thistimeimvoting.eu/it</a:t>
            </a:r>
          </a:p>
        </p:txBody>
      </p:sp>
    </p:spTree>
    <p:extLst>
      <p:ext uri="{BB962C8B-B14F-4D97-AF65-F5344CB8AC3E}">
        <p14:creationId xmlns:p14="http://schemas.microsoft.com/office/powerpoint/2010/main" val="94568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FF1D5E-777C-4A53-B011-A587B173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9902"/>
            <a:ext cx="8596668" cy="1780498"/>
          </a:xfrm>
        </p:spPr>
        <p:txBody>
          <a:bodyPr/>
          <a:lstStyle/>
          <a:p>
            <a:r>
              <a:rPr lang="it-IT" dirty="0"/>
              <a:t>PER COSA STIAMO VOTANDO?</a:t>
            </a:r>
            <a:br>
              <a:rPr lang="it-IT" dirty="0"/>
            </a:br>
            <a:r>
              <a:rPr lang="it-IT" dirty="0"/>
              <a:t>Parlamento europeo di </a:t>
            </a:r>
            <a:r>
              <a:rPr lang="it-IT" dirty="0">
                <a:hlinkClick r:id="rId3"/>
              </a:rPr>
              <a:t>Strasburgo</a:t>
            </a: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8330AD8E-0F2B-425D-B056-D9E1588AB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" y="1930400"/>
            <a:ext cx="5680717" cy="4260538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49A9943-D88A-4C17-9A05-A8547714A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8" y="1930400"/>
            <a:ext cx="5681272" cy="42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4F219-85BB-4237-BC4B-6F32200B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0428"/>
            <a:ext cx="8596668" cy="1829971"/>
          </a:xfrm>
        </p:spPr>
        <p:txBody>
          <a:bodyPr/>
          <a:lstStyle/>
          <a:p>
            <a:r>
              <a:rPr lang="it-IT" dirty="0"/>
              <a:t>PER COSA STIAMO VOTANDO?</a:t>
            </a:r>
            <a:br>
              <a:rPr lang="it-IT" dirty="0"/>
            </a:br>
            <a:r>
              <a:rPr lang="it-IT" dirty="0"/>
              <a:t>Parlamento europeo di </a:t>
            </a:r>
            <a:r>
              <a:rPr lang="it-IT" dirty="0">
                <a:hlinkClick r:id="rId3"/>
              </a:rPr>
              <a:t>Bruxelles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76BCBD-0AD9-43E8-9A7C-49D6838DE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Risultati immagini per parlamento europeo bruxelles">
            <a:extLst>
              <a:ext uri="{FF2B5EF4-FFF2-40B4-BE49-F238E27FC236}">
                <a16:creationId xmlns:a16="http://schemas.microsoft.com/office/drawing/2014/main" id="{99C9EFC2-DDBB-4995-8AE8-DE74191D0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4" y="1930399"/>
            <a:ext cx="5847740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European Parliament in Brussels">
            <a:extLst>
              <a:ext uri="{FF2B5EF4-FFF2-40B4-BE49-F238E27FC236}">
                <a16:creationId xmlns:a16="http://schemas.microsoft.com/office/drawing/2014/main" id="{F780BA22-472E-4FCD-9B8E-FDF03C67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4" y="1930399"/>
            <a:ext cx="5820261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0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80B1D-7D91-4579-BB5B-57744C7F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UNIONE EUROPEA…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E7E3971-6413-4B6C-B7F8-E1EA52A92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917813"/>
              </p:ext>
            </p:extLst>
          </p:nvPr>
        </p:nvGraphicFramePr>
        <p:xfrm>
          <a:off x="677862" y="2160588"/>
          <a:ext cx="8964902" cy="406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451">
                  <a:extLst>
                    <a:ext uri="{9D8B030D-6E8A-4147-A177-3AD203B41FA5}">
                      <a16:colId xmlns:a16="http://schemas.microsoft.com/office/drawing/2014/main" val="3405944313"/>
                    </a:ext>
                  </a:extLst>
                </a:gridCol>
                <a:gridCol w="4482451">
                  <a:extLst>
                    <a:ext uri="{9D8B030D-6E8A-4147-A177-3AD203B41FA5}">
                      <a16:colId xmlns:a16="http://schemas.microsoft.com/office/drawing/2014/main" val="3459417265"/>
                    </a:ext>
                  </a:extLst>
                </a:gridCol>
              </a:tblGrid>
              <a:tr h="442667">
                <a:tc>
                  <a:txBody>
                    <a:bodyPr/>
                    <a:lstStyle/>
                    <a:p>
                      <a:r>
                        <a:rPr lang="it-IT" dirty="0"/>
                        <a:t>IN ITALIA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ALTRI CASI IN 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541003"/>
                  </a:ext>
                </a:extLst>
              </a:tr>
              <a:tr h="44266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162857"/>
                  </a:ext>
                </a:extLst>
              </a:tr>
              <a:tr h="764056">
                <a:tc>
                  <a:txBody>
                    <a:bodyPr/>
                    <a:lstStyle/>
                    <a:p>
                      <a:r>
                        <a:rPr lang="it-IT" sz="2200" dirty="0"/>
                        <a:t>Si vota domenica 26 maggio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>
                          <a:hlinkClick r:id="rId3"/>
                        </a:rPr>
                        <a:t>Si vota già da giovedì 23: Paesi Bassi, Malta, ad es.</a:t>
                      </a:r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985384"/>
                  </a:ext>
                </a:extLst>
              </a:tr>
              <a:tr h="442667">
                <a:tc>
                  <a:txBody>
                    <a:bodyPr/>
                    <a:lstStyle/>
                    <a:p>
                      <a:r>
                        <a:rPr lang="it-IT" sz="2200" dirty="0"/>
                        <a:t>Vota chi ha 18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In Austria si vota già a 16 anni, ad 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02978"/>
                  </a:ext>
                </a:extLst>
              </a:tr>
              <a:tr h="764056">
                <a:tc>
                  <a:txBody>
                    <a:bodyPr/>
                    <a:lstStyle/>
                    <a:p>
                      <a:r>
                        <a:rPr lang="it-IT" sz="2200" dirty="0"/>
                        <a:t>Si può candidare chi ha minimo 25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Ci si può candidare anche a 18, 21 o 23 anni</a:t>
                      </a:r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03510"/>
                  </a:ext>
                </a:extLst>
              </a:tr>
              <a:tr h="442667">
                <a:tc>
                  <a:txBody>
                    <a:bodyPr/>
                    <a:lstStyle/>
                    <a:p>
                      <a:r>
                        <a:rPr lang="it-IT" sz="2200" dirty="0"/>
                        <a:t>Eleggiamo 76 europarlamentari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… prossima slide ;)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077835"/>
                  </a:ext>
                </a:extLst>
              </a:tr>
              <a:tr h="44266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177646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24364D-1F53-4A26-86D4-139903C9994C}"/>
              </a:ext>
            </a:extLst>
          </p:cNvPr>
          <p:cNvSpPr txBox="1"/>
          <p:nvPr/>
        </p:nvSpPr>
        <p:spPr>
          <a:xfrm>
            <a:off x="6367549" y="62213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</a:t>
            </a:r>
            <a:r>
              <a:rPr lang="it-IT" dirty="0">
                <a:hlinkClick r:id="rId4"/>
              </a:rPr>
              <a:t>Parlamento europeo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356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7A98E-D8E6-4B92-871E-08F57B39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UNIONE EUROPEA…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1F7060-F6DB-4236-8596-C11CEAB7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2191"/>
            <a:ext cx="10960484" cy="4339171"/>
          </a:xfrm>
        </p:spPr>
        <p:txBody>
          <a:bodyPr/>
          <a:lstStyle/>
          <a:p>
            <a:r>
              <a:rPr lang="it-IT" dirty="0"/>
              <a:t>Ogni paese elegge numero diverso di europarlamentari, in base alla propria popolazione</a:t>
            </a:r>
          </a:p>
          <a:p>
            <a:r>
              <a:rPr lang="it-IT" dirty="0"/>
              <a:t>Unica regola: non possono essere meno di 6 o più di 96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ECFADB5-4B69-4585-8B5A-FF1F5FF72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513805"/>
            <a:ext cx="6362312" cy="313797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4D86DE6-7CD0-4720-AA28-029D9D57C5C7}"/>
              </a:ext>
            </a:extLst>
          </p:cNvPr>
          <p:cNvSpPr/>
          <p:nvPr/>
        </p:nvSpPr>
        <p:spPr>
          <a:xfrm>
            <a:off x="677335" y="6041362"/>
            <a:ext cx="8171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-&gt; in realtà da questa elezione tutti i paesi aumenteranno il numero di europarlamentari eletti: l’Italia ad esempio ne eleggerà 76. Perché?</a:t>
            </a:r>
            <a:br>
              <a:rPr lang="it-IT" dirty="0">
                <a:hlinkClick r:id="rId4"/>
              </a:rPr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44B3C8-A95B-4A0E-AF63-A1DE7EAF2FAF}"/>
              </a:ext>
            </a:extLst>
          </p:cNvPr>
          <p:cNvSpPr txBox="1"/>
          <p:nvPr/>
        </p:nvSpPr>
        <p:spPr>
          <a:xfrm>
            <a:off x="7863840" y="3042458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</a:t>
            </a:r>
            <a:r>
              <a:rPr lang="it-IT" dirty="0">
                <a:hlinkClick r:id="rId5"/>
              </a:rPr>
              <a:t>Open Polis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139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677334" y="186268"/>
            <a:ext cx="8596667" cy="1494896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IN ITALIA…</a:t>
            </a:r>
            <a:br>
              <a:rPr lang="it-IT" sz="3600" dirty="0"/>
            </a:br>
            <a:r>
              <a:rPr lang="it-IT" sz="3600" dirty="0"/>
              <a:t>affluenza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670" r="3670"/>
          <a:stretch>
            <a:fillRect/>
          </a:stretch>
        </p:blipFill>
        <p:spPr>
          <a:xfrm>
            <a:off x="1669641" y="1382669"/>
            <a:ext cx="6612052" cy="5220937"/>
          </a:xfrm>
          <a:prstGeom prst="rect">
            <a:avLst/>
          </a:prstGeo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677335" y="1944914"/>
            <a:ext cx="4126442" cy="4096448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541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80B1D-7D91-4579-BB5B-57744C7F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 ITALIA…</a:t>
            </a:r>
            <a:br>
              <a:rPr lang="it-IT" dirty="0"/>
            </a:br>
            <a:r>
              <a:rPr lang="it-IT" dirty="0"/>
              <a:t>le circoscrizioni elettorali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3A5FC-B4D9-4D76-A325-CF30FF6C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028" name="Picture 4" descr="Risultati immagini per elezioni europee circoscrizioni">
            <a:extLst>
              <a:ext uri="{FF2B5EF4-FFF2-40B4-BE49-F238E27FC236}">
                <a16:creationId xmlns:a16="http://schemas.microsoft.com/office/drawing/2014/main" id="{67119D95-E29B-4197-97C9-56F8EC3D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21" y="1777449"/>
            <a:ext cx="4382233" cy="49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0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80B1D-7D91-4579-BB5B-57744C7F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416201"/>
          </a:xfrm>
        </p:spPr>
        <p:txBody>
          <a:bodyPr>
            <a:normAutofit/>
          </a:bodyPr>
          <a:lstStyle/>
          <a:p>
            <a:r>
              <a:rPr lang="it-IT" dirty="0"/>
              <a:t>LA SCHEDA ELETTORALE</a:t>
            </a:r>
            <a:br>
              <a:rPr lang="it-IT" dirty="0"/>
            </a:br>
            <a:r>
              <a:rPr lang="it-IT" dirty="0"/>
              <a:t>delle europee 2014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3A5FC-B4D9-4D76-A325-CF30FF6C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9085644" cy="4110962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2052" name="Picture 4" descr="https://www.lucaspinelli.com/wp-content/uploads/circoscrizione-nordest-scheda-elettorale-europee.png">
            <a:extLst>
              <a:ext uri="{FF2B5EF4-FFF2-40B4-BE49-F238E27FC236}">
                <a16:creationId xmlns:a16="http://schemas.microsoft.com/office/drawing/2014/main" id="{24F33F47-395A-4B55-B915-7CB202AE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16201"/>
            <a:ext cx="8796450" cy="48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9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52D42B-201E-47D4-B131-6EC88875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322"/>
            <a:ext cx="8596668" cy="1341193"/>
          </a:xfrm>
        </p:spPr>
        <p:txBody>
          <a:bodyPr/>
          <a:lstStyle/>
          <a:p>
            <a:r>
              <a:rPr lang="it-IT" dirty="0"/>
              <a:t>I PARTITI EUROPEI E ITALIANI</a:t>
            </a:r>
            <a:br>
              <a:rPr lang="it-IT" dirty="0"/>
            </a:br>
            <a:r>
              <a:rPr lang="it-IT" dirty="0"/>
              <a:t>chi aderisce a cosa?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28AA34-5EF7-446B-BBA3-B9EC64E0B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2" y="2561618"/>
            <a:ext cx="10480429" cy="4034402"/>
          </a:xfrm>
        </p:spPr>
      </p:pic>
      <p:pic>
        <p:nvPicPr>
          <p:cNvPr id="6" name="Picture 12" descr="GUE-NGL logo.svg">
            <a:extLst>
              <a:ext uri="{FF2B5EF4-FFF2-40B4-BE49-F238E27FC236}">
                <a16:creationId xmlns:a16="http://schemas.microsoft.com/office/drawing/2014/main" id="{5B74E206-07B1-4C47-BF73-07E1B903D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76" y="5787452"/>
            <a:ext cx="10477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&amp;D.svg">
            <a:extLst>
              <a:ext uri="{FF2B5EF4-FFF2-40B4-BE49-F238E27FC236}">
                <a16:creationId xmlns:a16="http://schemas.microsoft.com/office/drawing/2014/main" id="{105183CF-0740-41AC-8315-9DC5250C6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63" y="4583104"/>
            <a:ext cx="892695" cy="8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66C1B05-C37F-4DA0-B4AF-9142573D0CC4}"/>
              </a:ext>
            </a:extLst>
          </p:cNvPr>
          <p:cNvCxnSpPr>
            <a:cxnSpLocks/>
          </p:cNvCxnSpPr>
          <p:nvPr/>
        </p:nvCxnSpPr>
        <p:spPr>
          <a:xfrm>
            <a:off x="3338819" y="2691026"/>
            <a:ext cx="654077" cy="372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Risultati immagini per greens european parliament">
            <a:extLst>
              <a:ext uri="{FF2B5EF4-FFF2-40B4-BE49-F238E27FC236}">
                <a16:creationId xmlns:a16="http://schemas.microsoft.com/office/drawing/2014/main" id="{5E82798A-C870-4DC1-8B1C-1308DE606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51" y="2055523"/>
            <a:ext cx="944068" cy="7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LDE logo.svg">
            <a:extLst>
              <a:ext uri="{FF2B5EF4-FFF2-40B4-BE49-F238E27FC236}">
                <a16:creationId xmlns:a16="http://schemas.microsoft.com/office/drawing/2014/main" id="{FDBBFB15-A8F2-4A57-A593-C249FD2B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2351">
            <a:off x="4231348" y="3312278"/>
            <a:ext cx="1550883" cy="60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go of the European People's Party in the European Parliament">
            <a:extLst>
              <a:ext uri="{FF2B5EF4-FFF2-40B4-BE49-F238E27FC236}">
                <a16:creationId xmlns:a16="http://schemas.microsoft.com/office/drawing/2014/main" id="{56E4D18E-78D5-4A1B-A2A7-2EE0DED99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88" y="3216688"/>
            <a:ext cx="2291089" cy="11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European Conservatives and Reformists logo.png">
            <a:extLst>
              <a:ext uri="{FF2B5EF4-FFF2-40B4-BE49-F238E27FC236}">
                <a16:creationId xmlns:a16="http://schemas.microsoft.com/office/drawing/2014/main" id="{4510A00C-3000-48F1-ADC1-87CEC581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94" y="3783082"/>
            <a:ext cx="1665746" cy="8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4AB183F-852B-4CE1-8102-03EC78DEAD88}"/>
              </a:ext>
            </a:extLst>
          </p:cNvPr>
          <p:cNvCxnSpPr>
            <a:cxnSpLocks/>
          </p:cNvCxnSpPr>
          <p:nvPr/>
        </p:nvCxnSpPr>
        <p:spPr>
          <a:xfrm flipV="1">
            <a:off x="9274002" y="5093484"/>
            <a:ext cx="784398" cy="26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6" descr="EFDD group logo.png">
            <a:extLst>
              <a:ext uri="{FF2B5EF4-FFF2-40B4-BE49-F238E27FC236}">
                <a16:creationId xmlns:a16="http://schemas.microsoft.com/office/drawing/2014/main" id="{6B62C993-A94F-47F2-BBBC-29592FEF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14" y="4342704"/>
            <a:ext cx="1203451" cy="11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Europe of Nations and Freedom logo.png">
            <a:extLst>
              <a:ext uri="{FF2B5EF4-FFF2-40B4-BE49-F238E27FC236}">
                <a16:creationId xmlns:a16="http://schemas.microsoft.com/office/drawing/2014/main" id="{50B2BC59-2533-44FB-A7E6-8A6F1C59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04" y="6054559"/>
            <a:ext cx="2338906" cy="5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4017E5D-38E6-4200-95EE-B44049E2FD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694" y="5650992"/>
            <a:ext cx="945028" cy="94502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05C4747-3DA6-4700-A251-C6313EB1DF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8275" y="3770152"/>
            <a:ext cx="1106894" cy="1106894"/>
          </a:xfrm>
          <a:prstGeom prst="rect">
            <a:avLst/>
          </a:prstGeom>
        </p:spPr>
      </p:pic>
      <p:pic>
        <p:nvPicPr>
          <p:cNvPr id="1026" name="Picture 2" descr="Risultati immagini per europee 2014 verdi">
            <a:extLst>
              <a:ext uri="{FF2B5EF4-FFF2-40B4-BE49-F238E27FC236}">
                <a16:creationId xmlns:a16="http://schemas.microsoft.com/office/drawing/2014/main" id="{3188029E-C52C-4F59-A975-6248FB53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99" y="1889895"/>
            <a:ext cx="1047026" cy="10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301DC8A-D1B3-4A2E-8055-2DDB8C0E1C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3956" y="1555416"/>
            <a:ext cx="1194845" cy="119484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48BE226-F525-4C3E-ACB7-C983311AF5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56884" y="1754851"/>
            <a:ext cx="1214622" cy="119806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580D5D1-480F-46CD-858F-A28052039E8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12289" y="4288915"/>
            <a:ext cx="1105096" cy="111485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5C7A391-31F6-49BB-9EA1-9EE0BBED490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8750" y="5607148"/>
            <a:ext cx="1072889" cy="107288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96DB33E-6467-49FD-8D95-B5A0403413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83783" y="5566839"/>
            <a:ext cx="1113198" cy="11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64EBCB8B36E4C936AD203606F78F7" ma:contentTypeVersion="3" ma:contentTypeDescription="Creare un nuovo documento." ma:contentTypeScope="" ma:versionID="586da504d4c8fd59f360b623a53358de">
  <xsd:schema xmlns:xsd="http://www.w3.org/2001/XMLSchema" xmlns:xs="http://www.w3.org/2001/XMLSchema" xmlns:p="http://schemas.microsoft.com/office/2006/metadata/properties" xmlns:ns2="ca63f79c-00a3-41ea-ba10-6c004559318f" xmlns:ns3="b83b51fa-0077-45d5-a5fb-b0a7d92e3730" targetNamespace="http://schemas.microsoft.com/office/2006/metadata/properties" ma:root="true" ma:fieldsID="cac45b8961a1393b86fc2f2233373ebf" ns2:_="" ns3:_="">
    <xsd:import namespace="ca63f79c-00a3-41ea-ba10-6c004559318f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f79c-00a3-41ea-ba10-6c004559318f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ca63f79c-00a3-41ea-ba10-6c004559318f" xsi:nil="true"/>
  </documentManagement>
</p:properties>
</file>

<file path=customXml/item3.xml><?xml version="1.0" encoding="utf-8"?>
<?mso-contentType ?>
<FormTemplates xmlns="http://schemas.microsoft.com/sharepoint/v3/contenttype/forms">
  <Display>ShareDocEditForm</Display>
  <Edit>ShareDocEditForm</Edit>
</FormTemplates>
</file>

<file path=customXml/itemProps1.xml><?xml version="1.0" encoding="utf-8"?>
<ds:datastoreItem xmlns:ds="http://schemas.openxmlformats.org/officeDocument/2006/customXml" ds:itemID="{ED3EE4FC-C251-49EF-B6A9-237C214A2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3f79c-00a3-41ea-ba10-6c004559318f"/>
    <ds:schemaRef ds:uri="b83b51fa-0077-45d5-a5fb-b0a7d92e3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BB5792-BA4E-4A0F-863B-47AE849E60A1}">
  <ds:schemaRefs>
    <ds:schemaRef ds:uri="http://purl.org/dc/elements/1.1/"/>
    <ds:schemaRef ds:uri="http://schemas.microsoft.com/office/2006/metadata/properties"/>
    <ds:schemaRef ds:uri="ca63f79c-00a3-41ea-ba10-6c00455931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83b51fa-0077-45d5-a5fb-b0a7d92e37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0E0F0B-C3A1-4EEF-9F7B-7236DDAA79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1265</TotalTime>
  <Words>927</Words>
  <Application>Microsoft Office PowerPoint</Application>
  <PresentationFormat>Widescreen</PresentationFormat>
  <Paragraphs>60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Sfaccettatura</vt:lpstr>
      <vt:lpstr>ELEZIONI E PARLAMENTO EUROPEO</vt:lpstr>
      <vt:lpstr>PER COSA STIAMO VOTANDO? Parlamento europeo di Strasburgo</vt:lpstr>
      <vt:lpstr>PER COSA STIAMO VOTANDO? Parlamento europeo di Bruxelles</vt:lpstr>
      <vt:lpstr>IN UNIONE EUROPEA…</vt:lpstr>
      <vt:lpstr>IN UNIONE EUROPEA…</vt:lpstr>
      <vt:lpstr>IN ITALIA… affluenza </vt:lpstr>
      <vt:lpstr>IN ITALIA… le circoscrizioni elettorali</vt:lpstr>
      <vt:lpstr>LA SCHEDA ELETTORALE delle europee 2014</vt:lpstr>
      <vt:lpstr>I PARTITI EUROPEI E ITALIANI chi aderisce a cosa?</vt:lpstr>
      <vt:lpstr>IL TUO VOTO CONTA!</vt:lpstr>
      <vt:lpstr>MA IL PARLAMENTO, UNA VOLTA ELETTO, COSA FA?</vt:lpstr>
      <vt:lpstr>#ThisTimeI'mvoting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ELETTORALE EUROPEO</dc:title>
  <dc:creator>Cucconi Riccardo</dc:creator>
  <cp:lastModifiedBy>Cucconi Riccardo</cp:lastModifiedBy>
  <cp:revision>70</cp:revision>
  <dcterms:created xsi:type="dcterms:W3CDTF">2018-07-30T07:30:39Z</dcterms:created>
  <dcterms:modified xsi:type="dcterms:W3CDTF">2018-08-06T16:41:40Z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0x0101005C064EBCB8B36E4C936AD203606F78F7</vt:lpwstr>
  </property>
</Properties>
</file>