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8" r:id="rId4"/>
  </p:sldMasterIdLst>
  <p:notesMasterIdLst>
    <p:notesMasterId r:id="rId33"/>
  </p:notesMasterIdLst>
  <p:sldIdLst>
    <p:sldId id="256" r:id="rId5"/>
    <p:sldId id="258" r:id="rId6"/>
    <p:sldId id="269" r:id="rId7"/>
    <p:sldId id="268" r:id="rId8"/>
    <p:sldId id="260" r:id="rId9"/>
    <p:sldId id="280" r:id="rId10"/>
    <p:sldId id="261" r:id="rId11"/>
    <p:sldId id="259" r:id="rId12"/>
    <p:sldId id="263" r:id="rId13"/>
    <p:sldId id="264" r:id="rId14"/>
    <p:sldId id="266" r:id="rId15"/>
    <p:sldId id="281" r:id="rId16"/>
    <p:sldId id="267" r:id="rId17"/>
    <p:sldId id="283" r:id="rId18"/>
    <p:sldId id="279" r:id="rId19"/>
    <p:sldId id="270" r:id="rId20"/>
    <p:sldId id="271" r:id="rId21"/>
    <p:sldId id="272" r:id="rId22"/>
    <p:sldId id="273" r:id="rId23"/>
    <p:sldId id="274" r:id="rId24"/>
    <p:sldId id="276" r:id="rId25"/>
    <p:sldId id="275" r:id="rId26"/>
    <p:sldId id="277" r:id="rId27"/>
    <p:sldId id="278" r:id="rId28"/>
    <p:sldId id="282" r:id="rId29"/>
    <p:sldId id="286" r:id="rId30"/>
    <p:sldId id="284" r:id="rId31"/>
    <p:sldId id="285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53" autoAdjust="0"/>
    <p:restoredTop sz="85978" autoAdjust="0"/>
  </p:normalViewPr>
  <p:slideViewPr>
    <p:cSldViewPr snapToGrid="0">
      <p:cViewPr varScale="1">
        <p:scale>
          <a:sx n="62" d="100"/>
          <a:sy n="62" d="100"/>
        </p:scale>
        <p:origin x="33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1F1C51-C508-458E-8AC5-E0C226DCF04A}" type="datetimeFigureOut">
              <a:rPr lang="it-IT" smtClean="0"/>
              <a:t>02/08/2018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AA93E1-7E6F-43C3-94D7-B63E28CAA37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3602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2OeM6IF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2OeM6IF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L’Europa nel mondo: https://www.google.it/maps/@35.4178767,-20.6204773,3z?hl=it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A93E1-7E6F-43C3-94D7-B63E28CAA377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38767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… dal 1500 almeno, gli Stati europei si sono combattuti in varie occasioni fino ad arrivare a far partire due guerre mondiali (vedi video nella slide). Da quando è iniziata l’integrazione europea, il continente ha conosciuto il periodo di pace più lungo della sua storia. </a:t>
            </a:r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 video: citazione di Jean </a:t>
            </a:r>
            <a:r>
              <a:rPr lang="it-IT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Monnet</a:t>
            </a:r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“è meglio combattere attorno a un tavolo che sul campo di battaglia”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A93E1-7E6F-43C3-94D7-B63E28CAA377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84041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Storia del Manifesto di Ventotene, grande contributo italiano all’integrazione europea: https://it.wikipedia.org/wiki/Manifesto_di_Ventotene</a:t>
            </a:r>
          </a:p>
          <a:p>
            <a:endParaRPr lang="it-IT" dirty="0"/>
          </a:p>
          <a:p>
            <a:r>
              <a:rPr lang="it-IT" dirty="0"/>
              <a:t>Localizzazione del Carcere Borbonico di Ventotene, dove fu scritto il manifesto (cliccando la foto, ne compaiono anche altre di com’è il carcere ora): https://goo.gl/maps/XfRx51S8dsP2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A93E1-7E6F-43C3-94D7-B63E28CAA377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65513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Film Rai sulla storia del Manifesto di Ventotene: https://www.raiplay.it/programmi/unmondonuovo/</a:t>
            </a:r>
          </a:p>
          <a:p>
            <a:endParaRPr lang="it-IT" dirty="0"/>
          </a:p>
          <a:p>
            <a:r>
              <a:rPr lang="it-IT" dirty="0"/>
              <a:t>L’ingresso principale del Parlamento europeo di Bruxelles è intitolato a Altiero Spinelli.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A93E1-7E6F-43C3-94D7-B63E28CAA377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86823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Maggiori informazioni: https://europa.eu/european-union/about-eu/symbols/europe-day/schuman-declaration_it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A93E1-7E6F-43C3-94D7-B63E28CAA377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63386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Trattato istitutivo della CECA, primo embrione dell’attuale Unione europea: https://eur-lex.europa.eu/legal-content/IT/TXT/?uri=legissum%3Axy0022</a:t>
            </a:r>
          </a:p>
          <a:p>
            <a:endParaRPr lang="it-IT" dirty="0"/>
          </a:p>
          <a:p>
            <a:r>
              <a:rPr lang="it-IT" dirty="0"/>
              <a:t>Sei stelle sulla bandiera della CECA: chi</a:t>
            </a:r>
            <a:r>
              <a:rPr lang="it-IT" baseline="0" dirty="0"/>
              <a:t> erano i sei fondatori? Risposta nella prossima slide, da cui inizia il progressivo percorso di allargamento dell’integrazione europea a sempre più stati</a:t>
            </a:r>
          </a:p>
          <a:p>
            <a:endParaRPr lang="it-IT" baseline="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A93E1-7E6F-43C3-94D7-B63E28CAA377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2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membri fondatori della CECA: Belgio, Francia*, Italia, Lussemburgo, </a:t>
            </a:r>
            <a:r>
              <a:rPr lang="it-IT" sz="1200" b="1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Germania Ovest</a:t>
            </a:r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Paesi Bassi (*l'Algeria fu parte integrante della Francia fino al 1962)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A93E1-7E6F-43C3-94D7-B63E28CAA377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74094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1973 – Primo allargamento: Danimarca, Irlanda, </a:t>
            </a:r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Regno Unito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A93E1-7E6F-43C3-94D7-B63E28CAA377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08384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1981 – Grecia (superato il regime dei colonnelli)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A93E1-7E6F-43C3-94D7-B63E28CAA377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75859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1986 - Portogallo e Spagna (una volta superate le dittature) </a:t>
            </a:r>
          </a:p>
          <a:p>
            <a:r>
              <a:rPr lang="it-IT" dirty="0"/>
              <a:t>+ Fuoriuscita Groenlandia, unico precedente alla </a:t>
            </a:r>
            <a:r>
              <a:rPr lang="it-IT" dirty="0" err="1"/>
              <a:t>brexit</a:t>
            </a:r>
            <a:r>
              <a:rPr lang="it-IT" dirty="0"/>
              <a:t> (referendum: https://it.wikipedia.org/wiki/Referendum_groenlandese_sull%27adesione_alla_Comunit%C3%A0_Economica_Europea_del_1982 )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A93E1-7E6F-43C3-94D7-B63E28CAA377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49192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1990: estensione alla Germania Est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A93E1-7E6F-43C3-94D7-B63E28CAA377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36181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Mappa interattiva realizzata con il </a:t>
            </a:r>
            <a:r>
              <a:rPr lang="it-IT" sz="120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tool</a:t>
            </a:r>
            <a:r>
              <a:rPr lang="it-IT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Storymap</a:t>
            </a:r>
            <a:r>
              <a:rPr lang="it-IT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(la prima parte riguarda i confini, la seconda una panoramica di stati membri o non membri UE meno conosciuti) : </a:t>
            </a:r>
            <a:r>
              <a:rPr lang="it-IT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https://bit.ly/2OeM6IF</a:t>
            </a:r>
            <a:endParaRPr lang="it-IT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A93E1-7E6F-43C3-94D7-B63E28CAA377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987474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Cambio colore: nasce l’Unione europea. </a:t>
            </a:r>
          </a:p>
          <a:p>
            <a:r>
              <a:rPr lang="it-IT" dirty="0"/>
              <a:t>+ scioglimento dell’Unione sovietica in tanti </a:t>
            </a:r>
            <a:r>
              <a:rPr lang="it-IT" dirty="0" err="1"/>
              <a:t>staterelli</a:t>
            </a:r>
            <a:r>
              <a:rPr lang="it-IT" dirty="0"/>
              <a:t> indipendenti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A93E1-7E6F-43C3-94D7-B63E28CAA377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16340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1995 – Allargamento «nord»: Austria, Finlandia, Svezia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A93E1-7E6F-43C3-94D7-B63E28CAA377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50233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2004 – il cosiddetto «Grande allargamento ad est»: Repubblica Ceca, Cipro, Estonia, Ungheria, Lettonia, Lituania, Malta, Polonia, Slovacchia, Slovenia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A93E1-7E6F-43C3-94D7-B63E28CAA377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78499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2007: Secondo allargamento ad est con Bulgaria, Romania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A93E1-7E6F-43C3-94D7-B63E28CAA377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8233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2013 – l’ingresso più recente: la Croazia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A93E1-7E6F-43C3-94D7-B63E28CAA377}" type="slidenum">
              <a:rPr lang="it-IT" smtClean="0"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571571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Di fatto, la Turchia e i Balcani.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A93E1-7E6F-43C3-94D7-B63E28CAA377}" type="slidenum">
              <a:rPr lang="it-IT" smtClean="0"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073667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Irlanda del Nord e Scozia hanno votato per rimanere nell’UE, ma la popolazione di Galles e Inghilterra è maggiore e lì è prevalso il voto favorevole all’abbandono dell’UE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A93E1-7E6F-43C3-94D7-B63E28CAA377}" type="slidenum">
              <a:rPr lang="it-IT" smtClean="0"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994867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A93E1-7E6F-43C3-94D7-B63E28CAA377}" type="slidenum">
              <a:rPr lang="it-IT" smtClean="0"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219511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Una riflessione sulla </a:t>
            </a:r>
            <a:r>
              <a:rPr lang="it-IT" dirty="0" err="1"/>
              <a:t>Brexit</a:t>
            </a:r>
            <a:r>
              <a:rPr lang="it-IT" dirty="0"/>
              <a:t>: il totale della torta (in bianco) della popolazione del Regno Unito va poi ridotto al numero di cittadini che avevano il diritto di voto e che hanno effettivamente votato e per lasciare l’Unione europea. L’esito del referendum rappresenta </a:t>
            </a:r>
            <a:r>
              <a:rPr lang="it-IT"/>
              <a:t>quindi circa un </a:t>
            </a:r>
            <a:r>
              <a:rPr lang="it-IT" dirty="0"/>
              <a:t>quarto della popolazione.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A93E1-7E6F-43C3-94D7-B63E28CAA377}" type="slidenum">
              <a:rPr lang="it-IT" smtClean="0"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12796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Esercizio 1 </a:t>
            </a:r>
            <a:r>
              <a:rPr lang="it-IT" sz="1200" u="non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pag</a:t>
            </a:r>
            <a:r>
              <a:rPr lang="it-IT" sz="120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7 di «La mia UE», a crocette, per definire chi è membro dell’UE (disponibile su richiesta presso Europe Direct Emilia-Romagna)</a:t>
            </a:r>
          </a:p>
          <a:p>
            <a:endParaRPr lang="it-IT" dirty="0"/>
          </a:p>
          <a:p>
            <a:r>
              <a:rPr lang="it-IT" dirty="0"/>
              <a:t>Se non si è utilizzata la mappa interattiva di </a:t>
            </a:r>
            <a:r>
              <a:rPr lang="it-IT" dirty="0" err="1"/>
              <a:t>StoryMaps</a:t>
            </a:r>
            <a:r>
              <a:rPr lang="it-IT" dirty="0"/>
              <a:t> (</a:t>
            </a:r>
            <a:r>
              <a:rPr lang="it-IT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https://bit.ly/2OeM6IF</a:t>
            </a:r>
            <a:r>
              <a:rPr lang="it-IT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it-IT" dirty="0"/>
              <a:t> segnalata nella slide precedente, si può adesso ricordare gli stati membri UE più remoti (Cipro, Malta, Lussemburgo) + quelli che non sono membri (Svizzera, stati vari nei Balcani, Islanda, Norvegia, Ucraina e Bielorussia)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A93E1-7E6F-43C3-94D7-B63E28CAA377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7911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err="1"/>
              <a:t>Kahoot</a:t>
            </a:r>
            <a:r>
              <a:rPr lang="it-IT" dirty="0"/>
              <a:t> è un quiz online che abbiamo impostato con una serie di domande e curiosità per rompere il ghiaccio con l’argomento Europa/Unione europea. Cliccando sul link riportato nella slide, si aprirà la lista delle 11 domande che compongono il quiz. Premendo Play, e successivamente «Classic», comparirà un codice PIN. L’insegnante dovrà proiettare la schermata del proprio pc in un punto visibile per i partecipanti al quiz. Gli studenti dovranno collegarsi dal loro smartphone a kahoot.it, inserendo il PIN e un nickname per il gioco. L’insegnante potrà far partire il gioco e gli studenti avranno alcuni secondi per ogni domanda durante i quali premere la forma geometrica colorata corrispondente alla risposta. Scaduto il tempo, comparirà la risposta corretta e la classifica di chi risponde correttamente e più velocemente. Per avere spiegazioni sulle risposte corrette, contattare europedirect@regione.emilia-romagna.it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A93E1-7E6F-43C3-94D7-B63E28CAA377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77776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A93E1-7E6F-43C3-94D7-B63E28CAA377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40034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A93E1-7E6F-43C3-94D7-B63E28CAA377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1574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ES </a:t>
            </a:r>
            <a:r>
              <a:rPr lang="it-IT" dirty="0" err="1"/>
              <a:t>Pag</a:t>
            </a:r>
            <a:r>
              <a:rPr lang="it-IT" dirty="0"/>
              <a:t> 10 per alzata di mano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A93E1-7E6F-43C3-94D7-B63E28CAA377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88534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Da Eurobarometro Standard 89 del 2018, sondaggio di opinione dei cittadini europei che la Commissione europea pubblica due volte all’anno: http://ec.europa.eu/commfrontoffice/publicopinion/index.cfm/ResultDoc/download/DocumentKy/83152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A93E1-7E6F-43C3-94D7-B63E28CAA377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3123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L’Unione europea nel 2012 ha vinto il Premio </a:t>
            </a:r>
            <a:r>
              <a:rPr lang="it-IT" dirty="0" err="1"/>
              <a:t>nobel</a:t>
            </a:r>
            <a:r>
              <a:rPr lang="it-IT" dirty="0"/>
              <a:t> per la pace. Lo sono andati a ritirare gli allora Presidenti (da </a:t>
            </a:r>
            <a:r>
              <a:rPr lang="it-IT" dirty="0" err="1"/>
              <a:t>sx</a:t>
            </a:r>
            <a:r>
              <a:rPr lang="it-IT" dirty="0"/>
              <a:t> a dx) di Consiglio, Commissione e Parlamento europeo.</a:t>
            </a:r>
          </a:p>
          <a:p>
            <a:r>
              <a:rPr lang="it-IT" dirty="0"/>
              <a:t>Questo premio è arrivato perché…..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A93E1-7E6F-43C3-94D7-B63E28CAA377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4660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04DF7-C697-4988-A0B6-56DDDCABB800}" type="datetimeFigureOut">
              <a:rPr lang="it-IT" smtClean="0"/>
              <a:t>02/08/2018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63B01-DA89-422A-AE77-FD61FE40D7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8505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04DF7-C697-4988-A0B6-56DDDCABB800}" type="datetimeFigureOut">
              <a:rPr lang="it-IT" smtClean="0"/>
              <a:t>02/08/2018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63B01-DA89-422A-AE77-FD61FE40D7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8935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04DF7-C697-4988-A0B6-56DDDCABB800}" type="datetimeFigureOut">
              <a:rPr lang="it-IT" smtClean="0"/>
              <a:t>02/08/2018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63B01-DA89-422A-AE77-FD61FE40D744}" type="slidenum">
              <a:rPr lang="it-IT" smtClean="0"/>
              <a:t>‹N›</a:t>
            </a:fld>
            <a:endParaRPr lang="it-IT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906448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04DF7-C697-4988-A0B6-56DDDCABB800}" type="datetimeFigureOut">
              <a:rPr lang="it-IT" smtClean="0"/>
              <a:t>02/08/2018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63B01-DA89-422A-AE77-FD61FE40D7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76758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04DF7-C697-4988-A0B6-56DDDCABB800}" type="datetimeFigureOut">
              <a:rPr lang="it-IT" smtClean="0"/>
              <a:t>02/08/2018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63B01-DA89-422A-AE77-FD61FE40D744}" type="slidenum">
              <a:rPr lang="it-IT" smtClean="0"/>
              <a:t>‹N›</a:t>
            </a:fld>
            <a:endParaRPr lang="it-IT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70001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04DF7-C697-4988-A0B6-56DDDCABB800}" type="datetimeFigureOut">
              <a:rPr lang="it-IT" smtClean="0"/>
              <a:t>02/08/2018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63B01-DA89-422A-AE77-FD61FE40D7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27319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04DF7-C697-4988-A0B6-56DDDCABB800}" type="datetimeFigureOut">
              <a:rPr lang="it-IT" smtClean="0"/>
              <a:t>02/08/2018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63B01-DA89-422A-AE77-FD61FE40D7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71035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04DF7-C697-4988-A0B6-56DDDCABB800}" type="datetimeFigureOut">
              <a:rPr lang="it-IT" smtClean="0"/>
              <a:t>02/08/2018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63B01-DA89-422A-AE77-FD61FE40D7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0643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04DF7-C697-4988-A0B6-56DDDCABB800}" type="datetimeFigureOut">
              <a:rPr lang="it-IT" smtClean="0"/>
              <a:t>02/08/2018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63B01-DA89-422A-AE77-FD61FE40D7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7311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04DF7-C697-4988-A0B6-56DDDCABB800}" type="datetimeFigureOut">
              <a:rPr lang="it-IT" smtClean="0"/>
              <a:t>02/08/2018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63B01-DA89-422A-AE77-FD61FE40D7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7619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04DF7-C697-4988-A0B6-56DDDCABB800}" type="datetimeFigureOut">
              <a:rPr lang="it-IT" smtClean="0"/>
              <a:t>02/08/2018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63B01-DA89-422A-AE77-FD61FE40D7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1115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04DF7-C697-4988-A0B6-56DDDCABB800}" type="datetimeFigureOut">
              <a:rPr lang="it-IT" smtClean="0"/>
              <a:t>02/08/2018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63B01-DA89-422A-AE77-FD61FE40D7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8254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04DF7-C697-4988-A0B6-56DDDCABB800}" type="datetimeFigureOut">
              <a:rPr lang="it-IT" smtClean="0"/>
              <a:t>02/08/2018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63B01-DA89-422A-AE77-FD61FE40D7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7908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04DF7-C697-4988-A0B6-56DDDCABB800}" type="datetimeFigureOut">
              <a:rPr lang="it-IT" smtClean="0"/>
              <a:t>02/08/2018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63B01-DA89-422A-AE77-FD61FE40D7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637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04DF7-C697-4988-A0B6-56DDDCABB800}" type="datetimeFigureOut">
              <a:rPr lang="it-IT" smtClean="0"/>
              <a:t>02/08/2018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63B01-DA89-422A-AE77-FD61FE40D7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3222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63B01-DA89-422A-AE77-FD61FE40D744}" type="slidenum">
              <a:rPr lang="it-IT" smtClean="0"/>
              <a:t>‹N›</a:t>
            </a:fld>
            <a:endParaRPr lang="it-I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04DF7-C697-4988-A0B6-56DDDCABB800}" type="datetimeFigureOut">
              <a:rPr lang="it-IT" smtClean="0"/>
              <a:t>02/08/2018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5615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904DF7-C697-4988-A0B6-56DDDCABB800}" type="datetimeFigureOut">
              <a:rPr lang="it-IT" smtClean="0"/>
              <a:t>02/08/2018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7863B01-DA89-422A-AE77-FD61FE40D7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8534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9" r:id="rId1"/>
    <p:sldLayoutId id="2147483970" r:id="rId2"/>
    <p:sldLayoutId id="2147483971" r:id="rId3"/>
    <p:sldLayoutId id="2147483972" r:id="rId4"/>
    <p:sldLayoutId id="2147483973" r:id="rId5"/>
    <p:sldLayoutId id="2147483974" r:id="rId6"/>
    <p:sldLayoutId id="2147483975" r:id="rId7"/>
    <p:sldLayoutId id="2147483976" r:id="rId8"/>
    <p:sldLayoutId id="2147483977" r:id="rId9"/>
    <p:sldLayoutId id="2147483978" r:id="rId10"/>
    <p:sldLayoutId id="2147483979" r:id="rId11"/>
    <p:sldLayoutId id="2147483980" r:id="rId12"/>
    <p:sldLayoutId id="2147483981" r:id="rId13"/>
    <p:sldLayoutId id="2147483982" r:id="rId14"/>
    <p:sldLayoutId id="2147483983" r:id="rId15"/>
    <p:sldLayoutId id="214748398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MvvhInpi1Y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lay.kahoot.it/#/k/b5d1ae7c-f77a-45a8-ae6e-411885e8d466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FC390D-7A3C-400C-AC32-8F41A60B80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59CEA9B-6040-467C-A458-11E3B4621C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397034C-937A-4718-978F-894E69ECF0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3808" y="323559"/>
            <a:ext cx="6123592" cy="5901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0685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6B053E-58AA-4A8D-8A8B-B479FF8A3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174F0F1-46F7-46E8-AC6D-035F2DD62F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sz="2200" dirty="0">
                <a:solidFill>
                  <a:schemeClr val="tx1"/>
                </a:solidFill>
              </a:rPr>
              <a:t>Nel 1945/1950 la situazione era questa: </a:t>
            </a:r>
            <a:r>
              <a:rPr lang="it-IT" sz="2200" u="sng" dirty="0">
                <a:hlinkClick r:id="rId3"/>
              </a:rPr>
              <a:t>https://www.youtube.com/watch?v=EMvvhInpi1Y</a:t>
            </a:r>
            <a:endParaRPr lang="it-IT" sz="2200" dirty="0"/>
          </a:p>
          <a:p>
            <a:endParaRPr lang="it-IT" dirty="0"/>
          </a:p>
        </p:txBody>
      </p:sp>
      <p:pic>
        <p:nvPicPr>
          <p:cNvPr id="5122" name="Picture 2" descr="https://europa.eu/european-union/sites/europaeu/files/pictures/70-years-peace_it.jpg">
            <a:extLst>
              <a:ext uri="{FF2B5EF4-FFF2-40B4-BE49-F238E27FC236}">
                <a16:creationId xmlns:a16="http://schemas.microsoft.com/office/drawing/2014/main" id="{92B39E55-1A51-456F-AB5F-6F5CE0909A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394" y="734645"/>
            <a:ext cx="7230794" cy="3615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5614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8D4550B-6E8E-45B3-9CF9-F8398D6EB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65760"/>
            <a:ext cx="8596668" cy="1564640"/>
          </a:xfrm>
        </p:spPr>
        <p:txBody>
          <a:bodyPr/>
          <a:lstStyle/>
          <a:p>
            <a:pPr algn="ctr"/>
            <a:r>
              <a:rPr lang="it-IT" dirty="0">
                <a:solidFill>
                  <a:srgbClr val="002060"/>
                </a:solidFill>
              </a:rPr>
              <a:t>Il Manifesto Ventotene </a:t>
            </a:r>
            <a:br>
              <a:rPr lang="it-IT" dirty="0">
                <a:solidFill>
                  <a:srgbClr val="002060"/>
                </a:solidFill>
              </a:rPr>
            </a:br>
            <a:r>
              <a:rPr lang="it-IT" dirty="0">
                <a:solidFill>
                  <a:srgbClr val="002060"/>
                </a:solidFill>
              </a:rPr>
              <a:t>per un Europa libera e unita (1941-44) </a:t>
            </a:r>
          </a:p>
        </p:txBody>
      </p:sp>
      <p:pic>
        <p:nvPicPr>
          <p:cNvPr id="1026" name="Picture 2" descr="Risultati immagini per ventotene">
            <a:extLst>
              <a:ext uri="{FF2B5EF4-FFF2-40B4-BE49-F238E27FC236}">
                <a16:creationId xmlns:a16="http://schemas.microsoft.com/office/drawing/2014/main" id="{B448DF94-BEE2-4919-ACAC-FD387B57C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686" y="1930400"/>
            <a:ext cx="8142514" cy="4616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CAB0B4F-A051-4C6C-AB63-F1282E4FF3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085986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8D4550B-6E8E-45B3-9CF9-F8398D6EB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51692"/>
            <a:ext cx="8596668" cy="1578708"/>
          </a:xfrm>
        </p:spPr>
        <p:txBody>
          <a:bodyPr/>
          <a:lstStyle/>
          <a:p>
            <a:pPr algn="ctr"/>
            <a:r>
              <a:rPr lang="it-IT" dirty="0">
                <a:solidFill>
                  <a:srgbClr val="002060"/>
                </a:solidFill>
              </a:rPr>
              <a:t>Il Manifesto Ventotene </a:t>
            </a:r>
            <a:br>
              <a:rPr lang="it-IT" dirty="0">
                <a:solidFill>
                  <a:srgbClr val="002060"/>
                </a:solidFill>
              </a:rPr>
            </a:br>
            <a:r>
              <a:rPr lang="it-IT" dirty="0">
                <a:solidFill>
                  <a:srgbClr val="002060"/>
                </a:solidFill>
              </a:rPr>
              <a:t>per un Europa libera e unita (1941-44)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1D25FCA-6247-401C-B32E-8C19A46327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88724"/>
            <a:ext cx="8596668" cy="3880773"/>
          </a:xfrm>
        </p:spPr>
        <p:txBody>
          <a:bodyPr/>
          <a:lstStyle/>
          <a:p>
            <a:endParaRPr lang="it-IT" dirty="0"/>
          </a:p>
        </p:txBody>
      </p:sp>
      <p:pic>
        <p:nvPicPr>
          <p:cNvPr id="5" name="Picture 4" descr="File:Altiero Spinelli.jpg">
            <a:extLst>
              <a:ext uri="{FF2B5EF4-FFF2-40B4-BE49-F238E27FC236}">
                <a16:creationId xmlns:a16="http://schemas.microsoft.com/office/drawing/2014/main" id="{413F2B57-312B-44A7-B3BF-BEA2F2DFE9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165" y="2315772"/>
            <a:ext cx="2455601" cy="387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File:Ernesto Rossi.jpg">
            <a:extLst>
              <a:ext uri="{FF2B5EF4-FFF2-40B4-BE49-F238E27FC236}">
                <a16:creationId xmlns:a16="http://schemas.microsoft.com/office/drawing/2014/main" id="{5C4DF780-F8DC-409F-93AC-5FC06C18AB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8477" y="2560247"/>
            <a:ext cx="2924175" cy="339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File:Eugenio Colorni.jpg">
            <a:extLst>
              <a:ext uri="{FF2B5EF4-FFF2-40B4-BE49-F238E27FC236}">
                <a16:creationId xmlns:a16="http://schemas.microsoft.com/office/drawing/2014/main" id="{C1F0EFF7-7673-4E35-8906-A915FF7B13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5750" y="2044726"/>
            <a:ext cx="3243315" cy="4004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Risultati immagini per Ursula Hirschmann">
            <a:extLst>
              <a:ext uri="{FF2B5EF4-FFF2-40B4-BE49-F238E27FC236}">
                <a16:creationId xmlns:a16="http://schemas.microsoft.com/office/drawing/2014/main" id="{62F166A0-40FF-45AD-9BFF-869DB96A0A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363" y="2560247"/>
            <a:ext cx="2981033" cy="3384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B31D6BE5-9FC0-4433-9C7B-2AE3804A61E2}"/>
              </a:ext>
            </a:extLst>
          </p:cNvPr>
          <p:cNvSpPr txBox="1"/>
          <p:nvPr/>
        </p:nvSpPr>
        <p:spPr>
          <a:xfrm>
            <a:off x="193165" y="6195622"/>
            <a:ext cx="2455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Altiero Spinelli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CF8D2EA-1A7F-42FB-8DEF-F62113D95E6F}"/>
              </a:ext>
            </a:extLst>
          </p:cNvPr>
          <p:cNvSpPr txBox="1"/>
          <p:nvPr/>
        </p:nvSpPr>
        <p:spPr>
          <a:xfrm>
            <a:off x="2658477" y="5951147"/>
            <a:ext cx="2924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Ernesto Rossi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07811E4-FCC0-41DA-AF50-5B923703ED51}"/>
              </a:ext>
            </a:extLst>
          </p:cNvPr>
          <p:cNvSpPr txBox="1"/>
          <p:nvPr/>
        </p:nvSpPr>
        <p:spPr>
          <a:xfrm>
            <a:off x="5582652" y="6048818"/>
            <a:ext cx="2981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Ursula </a:t>
            </a:r>
            <a:r>
              <a:rPr lang="it-IT" b="1" dirty="0" err="1"/>
              <a:t>Hirshman</a:t>
            </a:r>
            <a:endParaRPr lang="it-IT" b="1" dirty="0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12ECE74E-EC3E-4D2E-BB21-EAE1934DC222}"/>
              </a:ext>
            </a:extLst>
          </p:cNvPr>
          <p:cNvSpPr txBox="1"/>
          <p:nvPr/>
        </p:nvSpPr>
        <p:spPr>
          <a:xfrm>
            <a:off x="8615750" y="6069497"/>
            <a:ext cx="3243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Eugenio </a:t>
            </a:r>
            <a:r>
              <a:rPr lang="it-IT" b="1" dirty="0" err="1"/>
              <a:t>Colorni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5969739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784337-DFF9-46C3-8DCB-62BA616FF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51915"/>
          </a:xfrm>
        </p:spPr>
        <p:txBody>
          <a:bodyPr/>
          <a:lstStyle/>
          <a:p>
            <a:pPr algn="ctr"/>
            <a:r>
              <a:rPr lang="it-IT" dirty="0">
                <a:solidFill>
                  <a:srgbClr val="002060"/>
                </a:solidFill>
              </a:rPr>
              <a:t>Dichiarazione di </a:t>
            </a:r>
            <a:r>
              <a:rPr lang="it-IT" dirty="0" err="1">
                <a:solidFill>
                  <a:srgbClr val="002060"/>
                </a:solidFill>
              </a:rPr>
              <a:t>Schuman</a:t>
            </a:r>
            <a:endParaRPr lang="it-IT" dirty="0">
              <a:solidFill>
                <a:srgbClr val="00206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8F5C6A8-8387-4ADA-9921-835E730CB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561515"/>
            <a:ext cx="9338864" cy="4479848"/>
          </a:xfrm>
        </p:spPr>
        <p:txBody>
          <a:bodyPr>
            <a:normAutofit/>
          </a:bodyPr>
          <a:lstStyle/>
          <a:p>
            <a:r>
              <a:rPr lang="it-IT" sz="3000" dirty="0">
                <a:solidFill>
                  <a:schemeClr val="tx1"/>
                </a:solidFill>
              </a:rPr>
              <a:t>Discorso tenuto a Parigi il </a:t>
            </a:r>
            <a:r>
              <a:rPr lang="it-IT" sz="3000" b="1" dirty="0">
                <a:solidFill>
                  <a:schemeClr val="tx1"/>
                </a:solidFill>
              </a:rPr>
              <a:t>9 maggio </a:t>
            </a:r>
            <a:r>
              <a:rPr lang="it-IT" sz="3000" dirty="0">
                <a:solidFill>
                  <a:schemeClr val="tx1"/>
                </a:solidFill>
              </a:rPr>
              <a:t>1950 (oggi, giornata dell’Europa) da Robert </a:t>
            </a:r>
            <a:r>
              <a:rPr lang="it-IT" sz="3000" dirty="0" err="1">
                <a:solidFill>
                  <a:schemeClr val="tx1"/>
                </a:solidFill>
              </a:rPr>
              <a:t>Schuman</a:t>
            </a:r>
            <a:r>
              <a:rPr lang="it-IT" sz="3000" dirty="0">
                <a:solidFill>
                  <a:schemeClr val="tx1"/>
                </a:solidFill>
              </a:rPr>
              <a:t>, l'allora Ministro degli esteri del governo francese.</a:t>
            </a:r>
          </a:p>
          <a:p>
            <a:r>
              <a:rPr lang="it-IT" sz="3000" dirty="0">
                <a:solidFill>
                  <a:schemeClr val="tx1"/>
                </a:solidFill>
              </a:rPr>
              <a:t>Fondazione della Comunità Europea del Carbone e dell'Acciaio (CECA): "</a:t>
            </a:r>
            <a:r>
              <a:rPr lang="it-IT" sz="3000" i="1" dirty="0">
                <a:solidFill>
                  <a:schemeClr val="tx1"/>
                </a:solidFill>
              </a:rPr>
              <a:t>La fusione delle produzioni di carbone e di acciaio... cambierà il destino di queste regioni che per lungo tempo si sono dedicate alla fabbricazione di strumenti bellici di cui più costantemente sono state le vittime."</a:t>
            </a:r>
          </a:p>
        </p:txBody>
      </p:sp>
    </p:spTree>
    <p:extLst>
      <p:ext uri="{BB962C8B-B14F-4D97-AF65-F5344CB8AC3E}">
        <p14:creationId xmlns:p14="http://schemas.microsoft.com/office/powerpoint/2010/main" val="3143740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002060"/>
                </a:solidFill>
              </a:rPr>
              <a:t>CECA (1951): quali i fondatori?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28" name="Picture 4" descr="Immagine correlat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913" y="1505040"/>
            <a:ext cx="6811133" cy="4536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65415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953558-87D9-4CA5-A689-CC36494D2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002060"/>
                </a:solidFill>
              </a:rPr>
              <a:t>Comunità (economica) europea (1957)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E86BCC4E-5050-4F72-B0D7-82BBDD2E6A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041" y="1270000"/>
            <a:ext cx="6977574" cy="5013063"/>
          </a:xfrm>
        </p:spPr>
      </p:pic>
    </p:spTree>
    <p:extLst>
      <p:ext uri="{BB962C8B-B14F-4D97-AF65-F5344CB8AC3E}">
        <p14:creationId xmlns:p14="http://schemas.microsoft.com/office/powerpoint/2010/main" val="27037787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13DBFCE-FC99-4E0C-A472-97799DACB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002060"/>
                </a:solidFill>
              </a:rPr>
              <a:t>I successivi ingressi (1973)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92150BBB-CD7A-49CD-BCAE-35D79DF786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117" y="1436375"/>
            <a:ext cx="6867101" cy="4950358"/>
          </a:xfrm>
        </p:spPr>
      </p:pic>
    </p:spTree>
    <p:extLst>
      <p:ext uri="{BB962C8B-B14F-4D97-AF65-F5344CB8AC3E}">
        <p14:creationId xmlns:p14="http://schemas.microsoft.com/office/powerpoint/2010/main" val="3198964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21390E-FED5-4E85-9AC1-F01FB95C1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002060"/>
                </a:solidFill>
              </a:rPr>
              <a:t>I successivi ingressi (1981)</a:t>
            </a:r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69757831-677D-4437-BCBA-D95A740D50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9649" y="1377652"/>
            <a:ext cx="6752493" cy="4988259"/>
          </a:xfrm>
        </p:spPr>
      </p:pic>
    </p:spTree>
    <p:extLst>
      <p:ext uri="{BB962C8B-B14F-4D97-AF65-F5344CB8AC3E}">
        <p14:creationId xmlns:p14="http://schemas.microsoft.com/office/powerpoint/2010/main" val="11316087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AE839CC-F04B-4F1D-A10B-71B803C79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002060"/>
                </a:solidFill>
              </a:rPr>
              <a:t>I successivi ingressi (1986)</a:t>
            </a:r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6035F178-62C4-493D-AA9A-4C2F017665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055" y="1379442"/>
            <a:ext cx="6724357" cy="4952542"/>
          </a:xfrm>
        </p:spPr>
      </p:pic>
    </p:spTree>
    <p:extLst>
      <p:ext uri="{BB962C8B-B14F-4D97-AF65-F5344CB8AC3E}">
        <p14:creationId xmlns:p14="http://schemas.microsoft.com/office/powerpoint/2010/main" val="16449418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B0B48F-7736-4A3D-BDF1-A3FDE51CF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282" y="497059"/>
            <a:ext cx="8596668" cy="1320800"/>
          </a:xfrm>
        </p:spPr>
        <p:txBody>
          <a:bodyPr/>
          <a:lstStyle/>
          <a:p>
            <a:pPr algn="ctr"/>
            <a:r>
              <a:rPr lang="it-IT" dirty="0">
                <a:solidFill>
                  <a:srgbClr val="002060"/>
                </a:solidFill>
              </a:rPr>
              <a:t>I successivi ingressi (1990)</a:t>
            </a:r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810D50A4-6E50-42D8-92ED-2318811494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861" y="1292439"/>
            <a:ext cx="6716957" cy="5136496"/>
          </a:xfrm>
        </p:spPr>
      </p:pic>
    </p:spTree>
    <p:extLst>
      <p:ext uri="{BB962C8B-B14F-4D97-AF65-F5344CB8AC3E}">
        <p14:creationId xmlns:p14="http://schemas.microsoft.com/office/powerpoint/2010/main" val="750752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7ABC85-0337-443F-AA38-B81A35CEA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895" y="295422"/>
            <a:ext cx="10142807" cy="1153551"/>
          </a:xfrm>
        </p:spPr>
        <p:txBody>
          <a:bodyPr/>
          <a:lstStyle/>
          <a:p>
            <a:pPr algn="ctr"/>
            <a:r>
              <a:rPr lang="it-IT" dirty="0">
                <a:solidFill>
                  <a:srgbClr val="002060"/>
                </a:solidFill>
              </a:rPr>
              <a:t>Europa </a:t>
            </a:r>
            <a:r>
              <a:rPr lang="it-IT" dirty="0">
                <a:solidFill>
                  <a:srgbClr val="0070C0"/>
                </a:solidFill>
                <a:latin typeface="arial" panose="020B0604020202020204" pitchFamily="34" charset="0"/>
              </a:rPr>
              <a:t>≠</a:t>
            </a:r>
            <a:r>
              <a:rPr lang="it-IT" dirty="0">
                <a:solidFill>
                  <a:srgbClr val="002060"/>
                </a:solidFill>
              </a:rPr>
              <a:t> Unione europea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0F73E11-1CF6-45BB-A541-41EC89C7D0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02191"/>
            <a:ext cx="8596668" cy="4339171"/>
          </a:xfrm>
        </p:spPr>
        <p:txBody>
          <a:bodyPr/>
          <a:lstStyle/>
          <a:p>
            <a:endParaRPr lang="it-IT" dirty="0"/>
          </a:p>
        </p:txBody>
      </p:sp>
      <p:pic>
        <p:nvPicPr>
          <p:cNvPr id="5122" name="Picture 2" descr="Risultati immagini per europa cartina fisica">
            <a:extLst>
              <a:ext uri="{FF2B5EF4-FFF2-40B4-BE49-F238E27FC236}">
                <a16:creationId xmlns:a16="http://schemas.microsoft.com/office/drawing/2014/main" id="{7D67FC08-3F0D-4FA9-A407-E682FEBD86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6258" y="1104322"/>
            <a:ext cx="7807862" cy="5534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87319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B95C3B-3A1C-482C-8C6F-F89D1853F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002060"/>
                </a:solidFill>
              </a:rPr>
              <a:t>Trattato di Maastricht: nasce l’UE (1992)</a:t>
            </a:r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0DC9D1FE-04AE-4EFC-B5F2-2C34956B19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5335" y="1378633"/>
            <a:ext cx="6614941" cy="5058485"/>
          </a:xfrm>
        </p:spPr>
      </p:pic>
    </p:spTree>
    <p:extLst>
      <p:ext uri="{BB962C8B-B14F-4D97-AF65-F5344CB8AC3E}">
        <p14:creationId xmlns:p14="http://schemas.microsoft.com/office/powerpoint/2010/main" val="29309283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23CCC6-F29C-4342-89FA-C1D6212A7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002060"/>
                </a:solidFill>
              </a:rPr>
              <a:t>I successivi ingressi (1995)</a:t>
            </a:r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FD5494F3-70C6-48B2-8565-AE7ABD7B4F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379" y="1315412"/>
            <a:ext cx="6754916" cy="5165524"/>
          </a:xfrm>
        </p:spPr>
      </p:pic>
    </p:spTree>
    <p:extLst>
      <p:ext uri="{BB962C8B-B14F-4D97-AF65-F5344CB8AC3E}">
        <p14:creationId xmlns:p14="http://schemas.microsoft.com/office/powerpoint/2010/main" val="8301879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7C17373-BA73-4118-8F80-A13F145EE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002060"/>
                </a:solidFill>
              </a:rPr>
              <a:t>I successivi ingressi (2004)</a:t>
            </a:r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5C94E797-3D76-4868-80B9-7C012184FF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156" y="2160588"/>
            <a:ext cx="5075725" cy="3881437"/>
          </a:xfr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27548B4C-4058-4ED5-A2F2-F2889CDA05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203" y="1498196"/>
            <a:ext cx="6652261" cy="5087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9509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CB7FA5-11B9-4DF3-B261-55F916E6C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002060"/>
                </a:solidFill>
              </a:rPr>
              <a:t>I successivi ingressi (2007)</a:t>
            </a:r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1B847141-F7D6-4FCD-BDFB-1DD36B0CA1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904" y="1270000"/>
            <a:ext cx="6836899" cy="5228217"/>
          </a:xfrm>
        </p:spPr>
      </p:pic>
    </p:spTree>
    <p:extLst>
      <p:ext uri="{BB962C8B-B14F-4D97-AF65-F5344CB8AC3E}">
        <p14:creationId xmlns:p14="http://schemas.microsoft.com/office/powerpoint/2010/main" val="34550731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0B407C-D516-4B33-AF80-9FDB0898D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002060"/>
                </a:solidFill>
              </a:rPr>
              <a:t>I successivi ingressi (2013)</a:t>
            </a:r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46BF91D7-FB2B-426D-AA4A-3FC8513044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836" y="1429611"/>
            <a:ext cx="6686425" cy="5113148"/>
          </a:xfrm>
        </p:spPr>
      </p:pic>
    </p:spTree>
    <p:extLst>
      <p:ext uri="{BB962C8B-B14F-4D97-AF65-F5344CB8AC3E}">
        <p14:creationId xmlns:p14="http://schemas.microsoft.com/office/powerpoint/2010/main" val="34454037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3CF3CA-5D55-4907-9110-2A5B28136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002060"/>
                </a:solidFill>
              </a:rPr>
              <a:t>C’è chi viene…</a:t>
            </a:r>
            <a:br>
              <a:rPr lang="it-IT" dirty="0">
                <a:solidFill>
                  <a:srgbClr val="002060"/>
                </a:solidFill>
              </a:rPr>
            </a:br>
            <a:r>
              <a:rPr lang="it-IT" dirty="0">
                <a:solidFill>
                  <a:srgbClr val="002060"/>
                </a:solidFill>
              </a:rPr>
              <a:t>Paesi candidati ad aderire all’UE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4347A36-E69A-4C58-BEA0-429F15197A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B478CF6D-675D-40DD-B9A2-593BA0DC55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8570235"/>
              </p:ext>
            </p:extLst>
          </p:nvPr>
        </p:nvGraphicFramePr>
        <p:xfrm>
          <a:off x="677334" y="2054509"/>
          <a:ext cx="8596667" cy="3986855"/>
        </p:xfrm>
        <a:graphic>
          <a:graphicData uri="http://schemas.openxmlformats.org/drawingml/2006/table">
            <a:tbl>
              <a:tblPr/>
              <a:tblGrid>
                <a:gridCol w="2030766">
                  <a:extLst>
                    <a:ext uri="{9D8B030D-6E8A-4147-A177-3AD203B41FA5}">
                      <a16:colId xmlns:a16="http://schemas.microsoft.com/office/drawing/2014/main" val="4168712226"/>
                    </a:ext>
                  </a:extLst>
                </a:gridCol>
                <a:gridCol w="2626359">
                  <a:extLst>
                    <a:ext uri="{9D8B030D-6E8A-4147-A177-3AD203B41FA5}">
                      <a16:colId xmlns:a16="http://schemas.microsoft.com/office/drawing/2014/main" val="690393753"/>
                    </a:ext>
                  </a:extLst>
                </a:gridCol>
                <a:gridCol w="3939542">
                  <a:extLst>
                    <a:ext uri="{9D8B030D-6E8A-4147-A177-3AD203B41FA5}">
                      <a16:colId xmlns:a16="http://schemas.microsoft.com/office/drawing/2014/main" val="1519705574"/>
                    </a:ext>
                  </a:extLst>
                </a:gridCol>
              </a:tblGrid>
              <a:tr h="954542">
                <a:tc>
                  <a:txBody>
                    <a:bodyPr/>
                    <a:lstStyle/>
                    <a:p>
                      <a:pPr algn="ctr"/>
                      <a:r>
                        <a:rPr lang="it-IT" sz="15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Stato</a:t>
                      </a:r>
                    </a:p>
                  </a:txBody>
                  <a:tcPr marL="16013" marR="84066" marT="16013" marB="16013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5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Domanda di adesione</a:t>
                      </a:r>
                    </a:p>
                  </a:txBody>
                  <a:tcPr marL="16013" marR="84066" marT="16013" marB="16013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5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Status di candidato</a:t>
                      </a:r>
                    </a:p>
                  </a:txBody>
                  <a:tcPr marL="16013" marR="84066" marT="16013" marB="16013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2175291"/>
                  </a:ext>
                </a:extLst>
              </a:tr>
              <a:tr h="579375">
                <a:tc>
                  <a:txBody>
                    <a:bodyPr/>
                    <a:lstStyle/>
                    <a:p>
                      <a:r>
                        <a:rPr lang="it-IT" sz="15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it-IT" sz="150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Turchia</a:t>
                      </a:r>
                      <a:endParaRPr lang="it-IT" sz="15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16013" marR="16013" marT="16013" marB="16013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5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14 aprile </a:t>
                      </a:r>
                      <a:r>
                        <a:rPr lang="it-IT" sz="150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1987</a:t>
                      </a:r>
                      <a:endParaRPr lang="it-IT" sz="15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16013" marR="16013" marT="16013" marB="16013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5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12 dicembre </a:t>
                      </a:r>
                      <a:r>
                        <a:rPr lang="it-IT" sz="150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1999</a:t>
                      </a:r>
                      <a:endParaRPr lang="it-IT" sz="15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16013" marR="16013" marT="16013" marB="16013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9382492"/>
                  </a:ext>
                </a:extLst>
              </a:tr>
              <a:tr h="579375">
                <a:tc>
                  <a:txBody>
                    <a:bodyPr/>
                    <a:lstStyle/>
                    <a:p>
                      <a:r>
                        <a:rPr lang="it-IT" sz="15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it-IT" sz="150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Macedonia</a:t>
                      </a:r>
                      <a:endParaRPr lang="it-IT" sz="15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16013" marR="16013" marT="16013" marB="16013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5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22 marzo 2004</a:t>
                      </a:r>
                    </a:p>
                  </a:txBody>
                  <a:tcPr marL="16013" marR="16013" marT="16013" marB="16013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5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12 dicembre 2005</a:t>
                      </a:r>
                    </a:p>
                  </a:txBody>
                  <a:tcPr marL="16013" marR="16013" marT="16013" marB="16013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994051"/>
                  </a:ext>
                </a:extLst>
              </a:tr>
              <a:tr h="714813">
                <a:tc>
                  <a:txBody>
                    <a:bodyPr/>
                    <a:lstStyle/>
                    <a:p>
                      <a:r>
                        <a:rPr lang="it-IT" sz="15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it-IT" sz="150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Montenegro</a:t>
                      </a:r>
                      <a:endParaRPr lang="it-IT" sz="15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16013" marR="16013" marT="16013" marB="16013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5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15 dicembre </a:t>
                      </a:r>
                      <a:r>
                        <a:rPr lang="it-IT" sz="150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2008</a:t>
                      </a:r>
                      <a:endParaRPr lang="it-IT" sz="15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16013" marR="16013" marT="16013" marB="16013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5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17 dicembre 2010</a:t>
                      </a:r>
                    </a:p>
                  </a:txBody>
                  <a:tcPr marL="16013" marR="16013" marT="16013" marB="16013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6200494"/>
                  </a:ext>
                </a:extLst>
              </a:tr>
              <a:tr h="579375">
                <a:tc>
                  <a:txBody>
                    <a:bodyPr/>
                    <a:lstStyle/>
                    <a:p>
                      <a:r>
                        <a:rPr lang="it-IT" sz="15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it-IT" sz="150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Serbia</a:t>
                      </a:r>
                      <a:endParaRPr lang="it-IT" sz="15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16013" marR="16013" marT="16013" marB="16013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5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22 dicembre 2009</a:t>
                      </a:r>
                    </a:p>
                  </a:txBody>
                  <a:tcPr marL="16013" marR="16013" marT="16013" marB="16013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5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1º marzo </a:t>
                      </a:r>
                      <a:r>
                        <a:rPr lang="it-IT" sz="150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2012</a:t>
                      </a:r>
                      <a:endParaRPr lang="it-IT" sz="15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16013" marR="16013" marT="16013" marB="16013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398336"/>
                  </a:ext>
                </a:extLst>
              </a:tr>
              <a:tr h="579375">
                <a:tc>
                  <a:txBody>
                    <a:bodyPr/>
                    <a:lstStyle/>
                    <a:p>
                      <a:r>
                        <a:rPr lang="it-IT" sz="15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it-IT" sz="150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Albania</a:t>
                      </a:r>
                      <a:endParaRPr lang="it-IT" sz="15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16013" marR="16013" marT="16013" marB="16013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5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22 dicembre 2009</a:t>
                      </a:r>
                    </a:p>
                  </a:txBody>
                  <a:tcPr marL="16013" marR="16013" marT="16013" marB="16013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5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27 giugno </a:t>
                      </a:r>
                      <a:r>
                        <a:rPr lang="it-IT" sz="150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2014</a:t>
                      </a:r>
                      <a:endParaRPr lang="it-IT" sz="15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16013" marR="16013" marT="16013" marB="16013"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56657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5588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5EE962A-545B-4681-A1F5-8E84EEA28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chemeClr val="accent2">
                    <a:lumMod val="50000"/>
                  </a:schemeClr>
                </a:solidFill>
              </a:rPr>
              <a:t>… e c’è chi va </a:t>
            </a:r>
            <a:br>
              <a:rPr lang="it-IT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it-IT" dirty="0" err="1">
                <a:solidFill>
                  <a:schemeClr val="accent2">
                    <a:lumMod val="50000"/>
                  </a:schemeClr>
                </a:solidFill>
              </a:rPr>
              <a:t>Brexit</a:t>
            </a:r>
            <a:r>
              <a:rPr lang="it-IT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it-IT" dirty="0">
                <a:solidFill>
                  <a:schemeClr val="accent2">
                    <a:lumMod val="50000"/>
                  </a:schemeClr>
                </a:solidFill>
                <a:sym typeface="Wingdings" panose="05000000000000000000" pitchFamily="2" charset="2"/>
              </a:rPr>
              <a:t></a:t>
            </a:r>
            <a:endParaRPr lang="it-IT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5719016-26F4-4DEE-A520-9F37560E1F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074" name="Picture 2" descr="Risultati immagini per brexit vote">
            <a:extLst>
              <a:ext uri="{FF2B5EF4-FFF2-40B4-BE49-F238E27FC236}">
                <a16:creationId xmlns:a16="http://schemas.microsoft.com/office/drawing/2014/main" id="{4C3121F9-CBBA-4CA9-B11E-8714A2F21B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192" y="1778390"/>
            <a:ext cx="8014201" cy="4136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16113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5EE962A-545B-4681-A1F5-8E84EEA28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chemeClr val="accent2">
                    <a:lumMod val="50000"/>
                  </a:schemeClr>
                </a:solidFill>
              </a:rPr>
              <a:t>… e c’è chi va </a:t>
            </a:r>
            <a:br>
              <a:rPr lang="it-IT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it-IT" dirty="0" err="1">
                <a:solidFill>
                  <a:schemeClr val="accent2">
                    <a:lumMod val="50000"/>
                  </a:schemeClr>
                </a:solidFill>
              </a:rPr>
              <a:t>Brexit</a:t>
            </a:r>
            <a:r>
              <a:rPr lang="it-IT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it-IT" dirty="0">
                <a:solidFill>
                  <a:schemeClr val="accent2">
                    <a:lumMod val="50000"/>
                  </a:schemeClr>
                </a:solidFill>
                <a:sym typeface="Wingdings" panose="05000000000000000000" pitchFamily="2" charset="2"/>
              </a:rPr>
              <a:t></a:t>
            </a:r>
            <a:endParaRPr lang="it-IT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26" name="Picture 2" descr="Immagine correlata">
            <a:extLst>
              <a:ext uri="{FF2B5EF4-FFF2-40B4-BE49-F238E27FC236}">
                <a16:creationId xmlns:a16="http://schemas.microsoft.com/office/drawing/2014/main" id="{CE165487-253B-4706-ACBB-FFDEC761A21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530" y="1719385"/>
            <a:ext cx="6900332" cy="3881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32CC2234-B12E-452B-8E74-F50C51DBAAA8}"/>
              </a:ext>
            </a:extLst>
          </p:cNvPr>
          <p:cNvSpPr txBox="1"/>
          <p:nvPr/>
        </p:nvSpPr>
        <p:spPr>
          <a:xfrm>
            <a:off x="1139483" y="5811837"/>
            <a:ext cx="7666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Dei 18-24enni,  solo </a:t>
            </a:r>
            <a:r>
              <a:rPr lang="en-US" b="1" dirty="0" err="1"/>
              <a:t>meno</a:t>
            </a:r>
            <a:r>
              <a:rPr lang="en-US" b="1" dirty="0"/>
              <a:t> </a:t>
            </a:r>
            <a:r>
              <a:rPr lang="en-US" b="1" dirty="0" err="1"/>
              <a:t>della</a:t>
            </a:r>
            <a:r>
              <a:rPr lang="en-US" b="1" dirty="0"/>
              <a:t> </a:t>
            </a:r>
            <a:r>
              <a:rPr lang="en-US" b="1" dirty="0" err="1"/>
              <a:t>metà</a:t>
            </a:r>
            <a:r>
              <a:rPr lang="en-US" b="1" dirty="0"/>
              <a:t> </a:t>
            </a:r>
            <a:r>
              <a:rPr lang="en-US" b="1" dirty="0" err="1"/>
              <a:t>sono</a:t>
            </a:r>
            <a:r>
              <a:rPr lang="en-US" b="1" dirty="0"/>
              <a:t> </a:t>
            </a:r>
            <a:r>
              <a:rPr lang="en-US" b="1" dirty="0" err="1"/>
              <a:t>andati</a:t>
            </a:r>
            <a:r>
              <a:rPr lang="en-US" b="1" dirty="0"/>
              <a:t> a </a:t>
            </a:r>
            <a:r>
              <a:rPr lang="en-US" b="1" dirty="0" err="1"/>
              <a:t>votare</a:t>
            </a:r>
            <a:endParaRPr lang="en-US" b="1" dirty="0"/>
          </a:p>
          <a:p>
            <a:pPr algn="ctr"/>
            <a:r>
              <a:rPr lang="en-US" b="1" dirty="0"/>
              <a:t>ma </a:t>
            </a:r>
            <a:r>
              <a:rPr lang="en-US" b="1" dirty="0" err="1"/>
              <a:t>degli</a:t>
            </a:r>
            <a:r>
              <a:rPr lang="en-US" b="1" dirty="0"/>
              <a:t> over-65 ha </a:t>
            </a:r>
            <a:r>
              <a:rPr lang="en-US" b="1" dirty="0" err="1"/>
              <a:t>votato</a:t>
            </a:r>
            <a:r>
              <a:rPr lang="en-US" b="1" dirty="0"/>
              <a:t> quasi </a:t>
            </a:r>
            <a:r>
              <a:rPr lang="en-US" b="1" dirty="0" err="1"/>
              <a:t>il</a:t>
            </a:r>
            <a:r>
              <a:rPr lang="en-US" b="1" dirty="0"/>
              <a:t> 90%!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01188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36159E-91B5-413A-934C-3258192AB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chemeClr val="accent2">
                    <a:lumMod val="50000"/>
                  </a:schemeClr>
                </a:solidFill>
              </a:rPr>
              <a:t>… e c’è chi va </a:t>
            </a:r>
            <a:br>
              <a:rPr lang="it-IT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it-IT" dirty="0" err="1">
                <a:solidFill>
                  <a:schemeClr val="accent2">
                    <a:lumMod val="50000"/>
                  </a:schemeClr>
                </a:solidFill>
              </a:rPr>
              <a:t>Brexit</a:t>
            </a:r>
            <a:r>
              <a:rPr lang="it-IT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it-IT" dirty="0">
                <a:solidFill>
                  <a:schemeClr val="accent2">
                    <a:lumMod val="50000"/>
                  </a:schemeClr>
                </a:solidFill>
                <a:sym typeface="Wingdings" panose="05000000000000000000" pitchFamily="2" charset="2"/>
              </a:rPr>
              <a:t></a:t>
            </a:r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83B3585E-011E-4B44-A14A-924A8FA05F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03" y="2541723"/>
            <a:ext cx="10133141" cy="2816061"/>
          </a:xfrm>
        </p:spPr>
      </p:pic>
    </p:spTree>
    <p:extLst>
      <p:ext uri="{BB962C8B-B14F-4D97-AF65-F5344CB8AC3E}">
        <p14:creationId xmlns:p14="http://schemas.microsoft.com/office/powerpoint/2010/main" val="3296046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724AE0F-3679-472A-8C13-C45280A62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002060"/>
                </a:solidFill>
              </a:rPr>
              <a:t>UE: 28 paesi!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E7C362F-099A-4E18-AE2D-47C46C3094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7974" y="3808425"/>
            <a:ext cx="7007393" cy="2232937"/>
          </a:xfrm>
        </p:spPr>
        <p:txBody>
          <a:bodyPr/>
          <a:lstStyle/>
          <a:p>
            <a:endParaRPr lang="it-IT" dirty="0"/>
          </a:p>
        </p:txBody>
      </p:sp>
      <p:pic>
        <p:nvPicPr>
          <p:cNvPr id="2050" name="Picture 2" descr="Immagine correlata">
            <a:extLst>
              <a:ext uri="{FF2B5EF4-FFF2-40B4-BE49-F238E27FC236}">
                <a16:creationId xmlns:a16="http://schemas.microsoft.com/office/drawing/2014/main" id="{81F31B4F-E1E6-4DA5-B476-081011DB53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267" y="903826"/>
            <a:ext cx="7121645" cy="5809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5458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7BFA7AC-3F40-4FEE-819F-CD7CDFA88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002060"/>
                </a:solidFill>
              </a:rPr>
              <a:t>Cosa ci unisce…</a:t>
            </a:r>
          </a:p>
        </p:txBody>
      </p:sp>
      <p:pic>
        <p:nvPicPr>
          <p:cNvPr id="6146" name="Picture 2" descr="Risultati immagini per KAHOOT">
            <a:extLst>
              <a:ext uri="{FF2B5EF4-FFF2-40B4-BE49-F238E27FC236}">
                <a16:creationId xmlns:a16="http://schemas.microsoft.com/office/drawing/2014/main" id="{F5997802-92DF-4CDB-8FCC-8DD568AD7B7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0936" y="1522437"/>
            <a:ext cx="6900332" cy="3881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662535D0-2507-4D95-A3EC-6D2A0448B666}"/>
              </a:ext>
            </a:extLst>
          </p:cNvPr>
          <p:cNvSpPr txBox="1"/>
          <p:nvPr/>
        </p:nvSpPr>
        <p:spPr>
          <a:xfrm>
            <a:off x="1728523" y="5513105"/>
            <a:ext cx="7308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002060"/>
                </a:solidFill>
                <a:hlinkClick r:id="rId4"/>
              </a:rPr>
              <a:t>https://play.kahoot.it/#/k/b5d1ae7c-f77a-45a8-ae6e-411885e8d466</a:t>
            </a:r>
            <a:endParaRPr lang="it-IT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251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A12D79-F691-4286-89E0-33156D827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50" name="Picture 2" descr="© Yanko Tsvetkov / Atlas of Prejudice">
            <a:extLst>
              <a:ext uri="{FF2B5EF4-FFF2-40B4-BE49-F238E27FC236}">
                <a16:creationId xmlns:a16="http://schemas.microsoft.com/office/drawing/2014/main" id="{DE595FA8-DCA0-49D6-8E1E-F524D619D4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357" y="646331"/>
            <a:ext cx="6780627" cy="630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D1C60A7A-464F-4666-838E-8C7ACF9BD50A}"/>
              </a:ext>
            </a:extLst>
          </p:cNvPr>
          <p:cNvSpPr txBox="1"/>
          <p:nvPr/>
        </p:nvSpPr>
        <p:spPr>
          <a:xfrm>
            <a:off x="1" y="0"/>
            <a:ext cx="9383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>
                <a:solidFill>
                  <a:srgbClr val="002060"/>
                </a:solidFill>
                <a:ea typeface="+mj-ea"/>
                <a:cs typeface="+mj-cs"/>
              </a:rPr>
              <a:t>     … e cosa ci divide</a:t>
            </a:r>
            <a:endParaRPr lang="it-IT" dirty="0">
              <a:solidFill>
                <a:srgbClr val="002060"/>
              </a:solidFill>
            </a:endParaRP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AE264AA-FECF-4405-8B21-306925A52F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42536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A12D79-F691-4286-89E0-33156D827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52" name="Picture 4" descr="© Yanko Tsvetkov / Atlas of Prejudice">
            <a:extLst>
              <a:ext uri="{FF2B5EF4-FFF2-40B4-BE49-F238E27FC236}">
                <a16:creationId xmlns:a16="http://schemas.microsoft.com/office/drawing/2014/main" id="{475FFD06-96B9-4BAB-8EB9-44B7638E0E8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19316" y="552450"/>
            <a:ext cx="6513342" cy="630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8487B7AE-19CE-492B-AF1C-0FFEC9A93C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5136" y="3965316"/>
            <a:ext cx="3307172" cy="2731042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D1C60A7A-464F-4666-838E-8C7ACF9BD50A}"/>
              </a:ext>
            </a:extLst>
          </p:cNvPr>
          <p:cNvSpPr txBox="1"/>
          <p:nvPr/>
        </p:nvSpPr>
        <p:spPr>
          <a:xfrm>
            <a:off x="1" y="0"/>
            <a:ext cx="9383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>
                <a:solidFill>
                  <a:srgbClr val="002060"/>
                </a:solidFill>
                <a:ea typeface="+mj-ea"/>
                <a:cs typeface="+mj-cs"/>
              </a:rPr>
              <a:t>     … e cosa ci divide</a:t>
            </a:r>
            <a:endParaRPr lang="it-IT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8670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9B1082-126A-46B0-8AC8-40F58373C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002060"/>
                </a:solidFill>
              </a:rPr>
              <a:t>Per essere nell’UE però cosa BISOGNA avere in comune?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8A018808-9F4C-4467-B8C8-C1E4F0B5A8ED}"/>
              </a:ext>
            </a:extLst>
          </p:cNvPr>
          <p:cNvSpPr/>
          <p:nvPr/>
        </p:nvSpPr>
        <p:spPr>
          <a:xfrm>
            <a:off x="323558" y="1702191"/>
            <a:ext cx="5359790" cy="787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07000"/>
              </a:lnSpc>
              <a:spcAft>
                <a:spcPts val="800"/>
              </a:spcAft>
            </a:pPr>
            <a:endParaRPr lang="it-IT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endParaRPr lang="it-IT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D36FC725-916F-428A-B078-0CF0EEE73F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3888" y="2160589"/>
            <a:ext cx="8050113" cy="3880773"/>
          </a:xfrm>
        </p:spPr>
        <p:txBody>
          <a:bodyPr/>
          <a:lstStyle/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it-IT" sz="22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Articolo 2 del Trattato sull’Unione europea – Trattato di Maastricht (1992): </a:t>
            </a:r>
            <a:endParaRPr lang="it-IT" sz="2200" dirty="0">
              <a:solidFill>
                <a:schemeClr val="tx1"/>
              </a:solidFill>
            </a:endParaRPr>
          </a:p>
          <a:p>
            <a:pPr marL="11430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200" i="1" dirty="0">
                <a:solidFill>
                  <a:schemeClr val="tx1"/>
                </a:solidFill>
              </a:rPr>
              <a:t>L'Unione si fonda sui valori del rispetto della dignità umana, della libertà, della democrazia, dell'uguaglianza, dello Stato di diritto e del rispetto dei diritti umani, compresi i diritti delle persone appartenenti a minoranze. Questi valori sono comuni agli Stati membri in una società caratterizzata dal pluralismo, dalla non discriminazione, dalla tolleranza, dalla giustizia, dalla solidarietà e dalla parità tra donne e uomini.</a:t>
            </a: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endParaRPr lang="it-IT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351759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337BE4-422E-4393-87C6-01DE51CC6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408" y="183333"/>
            <a:ext cx="8596668" cy="1320800"/>
          </a:xfrm>
        </p:spPr>
        <p:txBody>
          <a:bodyPr/>
          <a:lstStyle/>
          <a:p>
            <a:r>
              <a:rPr lang="it-IT" dirty="0">
                <a:solidFill>
                  <a:srgbClr val="002060"/>
                </a:solidFill>
              </a:rPr>
              <a:t>I valori dell’Unione europea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56FECE8C-F08C-4D2D-9A95-72CA944883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259" y="843733"/>
            <a:ext cx="7156873" cy="6014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9983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5FE7C8-4049-4CD7-853A-A33A4DA1C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100" name="Picture 4" descr="Risultati immagini per eu nobel prize">
            <a:extLst>
              <a:ext uri="{FF2B5EF4-FFF2-40B4-BE49-F238E27FC236}">
                <a16:creationId xmlns:a16="http://schemas.microsoft.com/office/drawing/2014/main" id="{432375C7-B997-420C-9C36-62C297559FD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8595" y="3293795"/>
            <a:ext cx="5556740" cy="3236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Risultati immagini per peace prize 2012">
            <a:extLst>
              <a:ext uri="{FF2B5EF4-FFF2-40B4-BE49-F238E27FC236}">
                <a16:creationId xmlns:a16="http://schemas.microsoft.com/office/drawing/2014/main" id="{314D280D-B6C0-4345-B06D-E72AE0BA2C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66" y="313395"/>
            <a:ext cx="5895646" cy="4937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0905823"/>
      </p:ext>
    </p:extLst>
  </p:cSld>
  <p:clrMapOvr>
    <a:masterClrMapping/>
  </p:clrMapOvr>
</p:sld>
</file>

<file path=ppt/theme/theme1.xml><?xml version="1.0" encoding="utf-8"?>
<a:theme xmlns:a="http://schemas.openxmlformats.org/drawingml/2006/main" name="Sfaccettatura">
  <a:themeElements>
    <a:clrScheme name="Sfaccettatur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Sfaccettatur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faccettatur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sd_Commenti xmlns="ca63f79c-00a3-41ea-ba10-6c004559318f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5C064EBCB8B36E4C936AD203606F78F7" ma:contentTypeVersion="3" ma:contentTypeDescription="Creare un nuovo documento." ma:contentTypeScope="" ma:versionID="586da504d4c8fd59f360b623a53358de">
  <xsd:schema xmlns:xsd="http://www.w3.org/2001/XMLSchema" xmlns:xs="http://www.w3.org/2001/XMLSchema" xmlns:p="http://schemas.microsoft.com/office/2006/metadata/properties" xmlns:ns2="ca63f79c-00a3-41ea-ba10-6c004559318f" xmlns:ns3="b83b51fa-0077-45d5-a5fb-b0a7d92e3730" targetNamespace="http://schemas.microsoft.com/office/2006/metadata/properties" ma:root="true" ma:fieldsID="cac45b8961a1393b86fc2f2233373ebf" ns2:_="" ns3:_="">
    <xsd:import namespace="ca63f79c-00a3-41ea-ba10-6c004559318f"/>
    <xsd:import namespace="b83b51fa-0077-45d5-a5fb-b0a7d92e3730"/>
    <xsd:element name="properties">
      <xsd:complexType>
        <xsd:sequence>
          <xsd:element name="documentManagement">
            <xsd:complexType>
              <xsd:all>
                <xsd:element ref="ns2:_sd_Commenti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63f79c-00a3-41ea-ba10-6c004559318f" elementFormDefault="qualified">
    <xsd:import namespace="http://schemas.microsoft.com/office/2006/documentManagement/types"/>
    <xsd:import namespace="http://schemas.microsoft.com/office/infopath/2007/PartnerControls"/>
    <xsd:element name="_sd_Commenti" ma:index="8" nillable="true" ma:displayName="Commenti" ma:internalName="_sd_Commenti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3b51fa-0077-45d5-a5fb-b0a7d92e3730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Condiviso con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ShareDocEditForm</Display>
  <Edit>ShareDocEditForm</Edit>
</FormTemplates>
</file>

<file path=customXml/itemProps1.xml><?xml version="1.0" encoding="utf-8"?>
<ds:datastoreItem xmlns:ds="http://schemas.openxmlformats.org/officeDocument/2006/customXml" ds:itemID="{1074A923-296F-47CF-957F-82D39B11CB5A}">
  <ds:schemaRefs>
    <ds:schemaRef ds:uri="http://purl.org/dc/elements/1.1/"/>
    <ds:schemaRef ds:uri="http://schemas.microsoft.com/office/2006/metadata/properties"/>
    <ds:schemaRef ds:uri="ca63f79c-00a3-41ea-ba10-6c004559318f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b83b51fa-0077-45d5-a5fb-b0a7d92e3730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6A895EC8-36FD-4F56-981F-BE49AC38A05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a63f79c-00a3-41ea-ba10-6c004559318f"/>
    <ds:schemaRef ds:uri="b83b51fa-0077-45d5-a5fb-b0a7d92e373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4FF91C4-5FB6-49C7-96A0-CEB5BA9F163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1551</TotalTime>
  <Words>1267</Words>
  <Application>Microsoft Office PowerPoint</Application>
  <PresentationFormat>Widescreen</PresentationFormat>
  <Paragraphs>126</Paragraphs>
  <Slides>28</Slides>
  <Notes>28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28</vt:i4>
      </vt:variant>
    </vt:vector>
  </HeadingPairs>
  <TitlesOfParts>
    <vt:vector size="36" baseType="lpstr">
      <vt:lpstr>Arial</vt:lpstr>
      <vt:lpstr>Arial</vt:lpstr>
      <vt:lpstr>Calibri</vt:lpstr>
      <vt:lpstr>Times New Roman</vt:lpstr>
      <vt:lpstr>Trebuchet MS</vt:lpstr>
      <vt:lpstr>Wingdings</vt:lpstr>
      <vt:lpstr>Wingdings 3</vt:lpstr>
      <vt:lpstr>Sfaccettatura</vt:lpstr>
      <vt:lpstr>Presentazione standard di PowerPoint</vt:lpstr>
      <vt:lpstr>Europa ≠ Unione europea</vt:lpstr>
      <vt:lpstr>UE: 28 paesi!</vt:lpstr>
      <vt:lpstr>Cosa ci unisce…</vt:lpstr>
      <vt:lpstr>Presentazione standard di PowerPoint</vt:lpstr>
      <vt:lpstr>Presentazione standard di PowerPoint</vt:lpstr>
      <vt:lpstr>Per essere nell’UE però cosa BISOGNA avere in comune?</vt:lpstr>
      <vt:lpstr>I valori dell’Unione europea</vt:lpstr>
      <vt:lpstr>Presentazione standard di PowerPoint</vt:lpstr>
      <vt:lpstr>Presentazione standard di PowerPoint</vt:lpstr>
      <vt:lpstr>Il Manifesto Ventotene  per un Europa libera e unita (1941-44) </vt:lpstr>
      <vt:lpstr>Il Manifesto Ventotene  per un Europa libera e unita (1941-44) </vt:lpstr>
      <vt:lpstr>Dichiarazione di Schuman</vt:lpstr>
      <vt:lpstr>CECA (1951): quali i fondatori?</vt:lpstr>
      <vt:lpstr>Comunità (economica) europea (1957)</vt:lpstr>
      <vt:lpstr>I successivi ingressi (1973)</vt:lpstr>
      <vt:lpstr>I successivi ingressi (1981)</vt:lpstr>
      <vt:lpstr>I successivi ingressi (1986)</vt:lpstr>
      <vt:lpstr>I successivi ingressi (1990)</vt:lpstr>
      <vt:lpstr>Trattato di Maastricht: nasce l’UE (1992)</vt:lpstr>
      <vt:lpstr>I successivi ingressi (1995)</vt:lpstr>
      <vt:lpstr>I successivi ingressi (2004)</vt:lpstr>
      <vt:lpstr>I successivi ingressi (2007)</vt:lpstr>
      <vt:lpstr>I successivi ingressi (2013)</vt:lpstr>
      <vt:lpstr>C’è chi viene… Paesi candidati ad aderire all’UE</vt:lpstr>
      <vt:lpstr>… e c’è chi va  Brexit </vt:lpstr>
      <vt:lpstr>… e c’è chi va  Brexit </vt:lpstr>
      <vt:lpstr>… e c’è chi va  Brexit 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Immagine intro con giovani e UE</dc:title>
  <dc:creator>Cucconi Riccardo</dc:creator>
  <cp:lastModifiedBy>Cucconi Riccardo</cp:lastModifiedBy>
  <cp:revision>53</cp:revision>
  <dcterms:created xsi:type="dcterms:W3CDTF">2018-03-06T14:21:58Z</dcterms:created>
  <dcterms:modified xsi:type="dcterms:W3CDTF">2018-08-02T12:23:45Z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0x0101005C064EBCB8B36E4C936AD203606F78F7</vt:lpwstr>
  </property>
</Properties>
</file>