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99" r:id="rId5"/>
    <p:sldId id="300" r:id="rId6"/>
    <p:sldId id="275" r:id="rId7"/>
    <p:sldId id="301" r:id="rId8"/>
    <p:sldId id="271" r:id="rId9"/>
    <p:sldId id="278" r:id="rId10"/>
    <p:sldId id="256" r:id="rId11"/>
    <p:sldId id="257" r:id="rId12"/>
    <p:sldId id="302" r:id="rId13"/>
    <p:sldId id="303" r:id="rId14"/>
    <p:sldId id="276" r:id="rId15"/>
    <p:sldId id="304" r:id="rId16"/>
    <p:sldId id="305" r:id="rId17"/>
    <p:sldId id="306" r:id="rId18"/>
    <p:sldId id="307" r:id="rId19"/>
    <p:sldId id="308" r:id="rId20"/>
    <p:sldId id="309" r:id="rId21"/>
    <p:sldId id="310" r:id="rId22"/>
    <p:sldId id="314" r:id="rId23"/>
    <p:sldId id="312" r:id="rId24"/>
    <p:sldId id="313" r:id="rId25"/>
    <p:sldId id="279"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33" autoAdjust="0"/>
  </p:normalViewPr>
  <p:slideViewPr>
    <p:cSldViewPr snapToGrid="0">
      <p:cViewPr varScale="1">
        <p:scale>
          <a:sx n="62" d="100"/>
          <a:sy n="62"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instagram.com/europedirectER/" TargetMode="External"/><Relationship Id="rId7" Type="http://schemas.openxmlformats.org/officeDocument/2006/relationships/hyperlink" Target="http://flickr.com/photos/thecampbells/7842096300/in/photostream" TargetMode="External"/><Relationship Id="rId2" Type="http://schemas.openxmlformats.org/officeDocument/2006/relationships/hyperlink" Target="https://twitter.com/europedirectER" TargetMode="External"/><Relationship Id="rId1" Type="http://schemas.openxmlformats.org/officeDocument/2006/relationships/hyperlink" Target="https://www.facebook.com/europedirectER/" TargetMode="External"/><Relationship Id="rId6" Type="http://schemas.openxmlformats.org/officeDocument/2006/relationships/image" Target="../media/image27.jpg"/><Relationship Id="rId5" Type="http://schemas.openxmlformats.org/officeDocument/2006/relationships/hyperlink" Target="https://commons.wikimedia.org/wiki/File:Facebook_icon_2013.svg" TargetMode="External"/><Relationship Id="rId4" Type="http://schemas.openxmlformats.org/officeDocument/2006/relationships/image" Target="../media/image26.png"/><Relationship Id="rId9" Type="http://schemas.openxmlformats.org/officeDocument/2006/relationships/hyperlink" Target="https://fr.wikipedia.org/wiki/Instagram"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commons.wikimedia.org/wiki/File:Circle-icons-mail.svg" TargetMode="External"/><Relationship Id="rId1" Type="http://schemas.openxmlformats.org/officeDocument/2006/relationships/image" Target="../media/image29.png"/><Relationship Id="rId5" Type="http://schemas.openxmlformats.org/officeDocument/2006/relationships/hyperlink" Target="https://oscuento.wordpress.com/2010/11/06/solo-2-de-cada-10-empresas-de-servicios-basicos-tiene-telefonos-gratuitos-para-la-atencion-al-cliente/" TargetMode="External"/><Relationship Id="rId4" Type="http://schemas.openxmlformats.org/officeDocument/2006/relationships/image" Target="../media/image31.gif"/></Relationships>
</file>

<file path=ppt/diagrams/_rels/drawing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commons.wikimedia.org/wiki/File:Facebook_icon_2013.svg" TargetMode="External"/><Relationship Id="rId7" Type="http://schemas.openxmlformats.org/officeDocument/2006/relationships/hyperlink" Target="https://www.instagram.com/europedirectER/" TargetMode="External"/><Relationship Id="rId2" Type="http://schemas.openxmlformats.org/officeDocument/2006/relationships/image" Target="../media/image26.png"/><Relationship Id="rId1" Type="http://schemas.openxmlformats.org/officeDocument/2006/relationships/hyperlink" Target="https://www.facebook.com/europedirectER/" TargetMode="External"/><Relationship Id="rId6" Type="http://schemas.openxmlformats.org/officeDocument/2006/relationships/hyperlink" Target="http://flickr.com/photos/thecampbells/7842096300/in/photostream" TargetMode="External"/><Relationship Id="rId5" Type="http://schemas.openxmlformats.org/officeDocument/2006/relationships/image" Target="../media/image27.jpg"/><Relationship Id="rId4" Type="http://schemas.openxmlformats.org/officeDocument/2006/relationships/hyperlink" Target="https://twitter.com/europedirectER" TargetMode="External"/><Relationship Id="rId9" Type="http://schemas.openxmlformats.org/officeDocument/2006/relationships/hyperlink" Target="https://fr.wikipedia.org/wiki/Instagra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commons.wikimedia.org/wiki/File:Circle-icons-mail.svg" TargetMode="External"/><Relationship Id="rId1" Type="http://schemas.openxmlformats.org/officeDocument/2006/relationships/image" Target="../media/image29.png"/><Relationship Id="rId5" Type="http://schemas.openxmlformats.org/officeDocument/2006/relationships/hyperlink" Target="https://oscuento.wordpress.com/2010/11/06/solo-2-de-cada-10-empresas-de-servicios-basicos-tiene-telefonos-gratuitos-para-la-atencion-al-cliente/" TargetMode="External"/><Relationship Id="rId4" Type="http://schemas.openxmlformats.org/officeDocument/2006/relationships/image" Target="../media/image3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54693-34A5-4C10-A34F-BA0F29490307}" type="doc">
      <dgm:prSet loTypeId="urn:microsoft.com/office/officeart/2005/8/layout/vList3" loCatId="list" qsTypeId="urn:microsoft.com/office/officeart/2005/8/quickstyle/simple1" qsCatId="simple" csTypeId="urn:microsoft.com/office/officeart/2005/8/colors/accent1_2" csCatId="accent1" phldr="1"/>
      <dgm:spPr/>
    </dgm:pt>
    <dgm:pt modelId="{28940879-79B0-4D11-A726-B8F86FA27EBA}">
      <dgm:prSet phldrT="[Testo]"/>
      <dgm:spPr/>
      <dgm:t>
        <a:bodyPr/>
        <a:lstStyle/>
        <a:p>
          <a:r>
            <a:rPr lang="it-IT" b="0" i="0" dirty="0">
              <a:hlinkClick xmlns:r="http://schemas.openxmlformats.org/officeDocument/2006/relationships" r:id="rId1"/>
            </a:rPr>
            <a:t>@</a:t>
          </a:r>
          <a:r>
            <a:rPr lang="it-IT" b="0" i="0" dirty="0" err="1">
              <a:hlinkClick xmlns:r="http://schemas.openxmlformats.org/officeDocument/2006/relationships" r:id="rId1"/>
            </a:rPr>
            <a:t>europedirectER</a:t>
          </a:r>
          <a:endParaRPr lang="it-IT" dirty="0"/>
        </a:p>
      </dgm:t>
    </dgm:pt>
    <dgm:pt modelId="{760DDE06-559E-46A9-B7AB-9C2067CD9482}" type="parTrans" cxnId="{3ED5853D-C2F6-4A6E-878F-311C2E27C24A}">
      <dgm:prSet/>
      <dgm:spPr/>
      <dgm:t>
        <a:bodyPr/>
        <a:lstStyle/>
        <a:p>
          <a:endParaRPr lang="it-IT"/>
        </a:p>
      </dgm:t>
    </dgm:pt>
    <dgm:pt modelId="{0B15AF5C-104A-4ECB-A803-427A052D1259}" type="sibTrans" cxnId="{3ED5853D-C2F6-4A6E-878F-311C2E27C24A}">
      <dgm:prSet/>
      <dgm:spPr/>
      <dgm:t>
        <a:bodyPr/>
        <a:lstStyle/>
        <a:p>
          <a:endParaRPr lang="it-IT"/>
        </a:p>
      </dgm:t>
    </dgm:pt>
    <dgm:pt modelId="{5ACE0802-1051-4D64-B4E6-D80FA1DC9D99}">
      <dgm:prSet phldrT="[Testo]"/>
      <dgm:spPr/>
      <dgm:t>
        <a:bodyPr/>
        <a:lstStyle/>
        <a:p>
          <a:r>
            <a:rPr lang="it-IT" b="0" i="0" dirty="0">
              <a:hlinkClick xmlns:r="http://schemas.openxmlformats.org/officeDocument/2006/relationships" r:id="rId2"/>
            </a:rPr>
            <a:t>@</a:t>
          </a:r>
          <a:r>
            <a:rPr lang="it-IT" b="0" i="0" dirty="0" err="1">
              <a:hlinkClick xmlns:r="http://schemas.openxmlformats.org/officeDocument/2006/relationships" r:id="rId2"/>
            </a:rPr>
            <a:t>europedirectER</a:t>
          </a:r>
          <a:endParaRPr lang="it-IT" dirty="0"/>
        </a:p>
      </dgm:t>
    </dgm:pt>
    <dgm:pt modelId="{BC4039C4-1073-4CB9-BB0A-9D414BFE1216}" type="parTrans" cxnId="{D93BD3F8-92AE-4ECD-8A08-E2DAB36B8D4F}">
      <dgm:prSet/>
      <dgm:spPr/>
      <dgm:t>
        <a:bodyPr/>
        <a:lstStyle/>
        <a:p>
          <a:endParaRPr lang="it-IT"/>
        </a:p>
      </dgm:t>
    </dgm:pt>
    <dgm:pt modelId="{B90EE9AC-390C-42B1-B62D-7F89E66B9970}" type="sibTrans" cxnId="{D93BD3F8-92AE-4ECD-8A08-E2DAB36B8D4F}">
      <dgm:prSet/>
      <dgm:spPr/>
      <dgm:t>
        <a:bodyPr/>
        <a:lstStyle/>
        <a:p>
          <a:endParaRPr lang="it-IT"/>
        </a:p>
      </dgm:t>
    </dgm:pt>
    <dgm:pt modelId="{F59974C6-3A98-44F7-80A0-B195FDC8A339}">
      <dgm:prSet phldrT="[Testo]"/>
      <dgm:spPr/>
      <dgm:t>
        <a:bodyPr/>
        <a:lstStyle/>
        <a:p>
          <a:r>
            <a:rPr lang="it-IT" b="0" i="0" dirty="0">
              <a:hlinkClick xmlns:r="http://schemas.openxmlformats.org/officeDocument/2006/relationships" r:id="rId3"/>
            </a:rPr>
            <a:t>@</a:t>
          </a:r>
          <a:r>
            <a:rPr lang="it-IT" b="0" i="0" dirty="0" err="1">
              <a:hlinkClick xmlns:r="http://schemas.openxmlformats.org/officeDocument/2006/relationships" r:id="rId3"/>
            </a:rPr>
            <a:t>europedirectER</a:t>
          </a:r>
          <a:endParaRPr lang="it-IT" dirty="0"/>
        </a:p>
      </dgm:t>
    </dgm:pt>
    <dgm:pt modelId="{5B26BC06-5395-4C69-BDCD-015DA175BB4A}" type="parTrans" cxnId="{E7F80460-37CF-4233-ABD1-7D99C6DB5FE2}">
      <dgm:prSet/>
      <dgm:spPr/>
      <dgm:t>
        <a:bodyPr/>
        <a:lstStyle/>
        <a:p>
          <a:endParaRPr lang="it-IT"/>
        </a:p>
      </dgm:t>
    </dgm:pt>
    <dgm:pt modelId="{C00D4E40-4CD9-4662-94B5-6F39BD0B7850}" type="sibTrans" cxnId="{E7F80460-37CF-4233-ABD1-7D99C6DB5FE2}">
      <dgm:prSet/>
      <dgm:spPr/>
      <dgm:t>
        <a:bodyPr/>
        <a:lstStyle/>
        <a:p>
          <a:endParaRPr lang="it-IT"/>
        </a:p>
      </dgm:t>
    </dgm:pt>
    <dgm:pt modelId="{E19CD0F1-8ACD-4FC7-8A79-A27B9B352337}" type="pres">
      <dgm:prSet presAssocID="{02354693-34A5-4C10-A34F-BA0F29490307}" presName="linearFlow" presStyleCnt="0">
        <dgm:presLayoutVars>
          <dgm:dir/>
          <dgm:resizeHandles val="exact"/>
        </dgm:presLayoutVars>
      </dgm:prSet>
      <dgm:spPr/>
    </dgm:pt>
    <dgm:pt modelId="{C6F01C62-61A4-4C02-8652-E80C7319B1C1}" type="pres">
      <dgm:prSet presAssocID="{28940879-79B0-4D11-A726-B8F86FA27EBA}" presName="composite" presStyleCnt="0"/>
      <dgm:spPr/>
    </dgm:pt>
    <dgm:pt modelId="{C735315C-D1F5-4A22-BA70-6378944882D6}" type="pres">
      <dgm:prSet presAssocID="{28940879-79B0-4D11-A726-B8F86FA27EBA}" presName="imgShp"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dgm:spPr>
    </dgm:pt>
    <dgm:pt modelId="{99DE6C0D-61F6-4559-A0CF-A37EF1F4D24A}" type="pres">
      <dgm:prSet presAssocID="{28940879-79B0-4D11-A726-B8F86FA27EBA}" presName="txShp" presStyleLbl="node1" presStyleIdx="0" presStyleCnt="3">
        <dgm:presLayoutVars>
          <dgm:bulletEnabled val="1"/>
        </dgm:presLayoutVars>
      </dgm:prSet>
      <dgm:spPr/>
    </dgm:pt>
    <dgm:pt modelId="{1A4143DB-AACA-414E-A54D-BEA17E34AB93}" type="pres">
      <dgm:prSet presAssocID="{0B15AF5C-104A-4ECB-A803-427A052D1259}" presName="spacing" presStyleCnt="0"/>
      <dgm:spPr/>
    </dgm:pt>
    <dgm:pt modelId="{EE060DBE-20D3-42FC-89FA-F117EC46FA36}" type="pres">
      <dgm:prSet presAssocID="{5ACE0802-1051-4D64-B4E6-D80FA1DC9D99}" presName="composite" presStyleCnt="0"/>
      <dgm:spPr/>
    </dgm:pt>
    <dgm:pt modelId="{B387C65A-F6CE-4FBF-89F9-70B2CB228C80}" type="pres">
      <dgm:prSet presAssocID="{5ACE0802-1051-4D64-B4E6-D80FA1DC9D99}" presName="imgShp"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17000" r="-17000"/>
          </a:stretch>
        </a:blipFill>
      </dgm:spPr>
    </dgm:pt>
    <dgm:pt modelId="{137B0731-54CF-4248-8F9B-4E2FC513BE85}" type="pres">
      <dgm:prSet presAssocID="{5ACE0802-1051-4D64-B4E6-D80FA1DC9D99}" presName="txShp" presStyleLbl="node1" presStyleIdx="1" presStyleCnt="3">
        <dgm:presLayoutVars>
          <dgm:bulletEnabled val="1"/>
        </dgm:presLayoutVars>
      </dgm:prSet>
      <dgm:spPr/>
    </dgm:pt>
    <dgm:pt modelId="{B6FF354A-2839-4273-884C-C7F7A8A00BB6}" type="pres">
      <dgm:prSet presAssocID="{B90EE9AC-390C-42B1-B62D-7F89E66B9970}" presName="spacing" presStyleCnt="0"/>
      <dgm:spPr/>
    </dgm:pt>
    <dgm:pt modelId="{18949012-34B4-4C74-A75C-171FE51BC41E}" type="pres">
      <dgm:prSet presAssocID="{F59974C6-3A98-44F7-80A0-B195FDC8A339}" presName="composite" presStyleCnt="0"/>
      <dgm:spPr/>
    </dgm:pt>
    <dgm:pt modelId="{8FA52F61-CCDE-45BD-B922-347C10E21652}" type="pres">
      <dgm:prSet presAssocID="{F59974C6-3A98-44F7-80A0-B195FDC8A339}" presName="imgShp" presStyleLbl="fgImgPlace1" presStyleIdx="2" presStyleCnt="3"/>
      <dgm:spPr>
        <a:blipFill>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dgm:spPr>
    </dgm:pt>
    <dgm:pt modelId="{E0859826-C393-4AF8-8656-7773BBB4E50B}" type="pres">
      <dgm:prSet presAssocID="{F59974C6-3A98-44F7-80A0-B195FDC8A339}" presName="txShp" presStyleLbl="node1" presStyleIdx="2" presStyleCnt="3">
        <dgm:presLayoutVars>
          <dgm:bulletEnabled val="1"/>
        </dgm:presLayoutVars>
      </dgm:prSet>
      <dgm:spPr/>
    </dgm:pt>
  </dgm:ptLst>
  <dgm:cxnLst>
    <dgm:cxn modelId="{70BCCA1A-1B32-44CA-AB45-ABC3E1725927}" type="presOf" srcId="{F59974C6-3A98-44F7-80A0-B195FDC8A339}" destId="{E0859826-C393-4AF8-8656-7773BBB4E50B}" srcOrd="0" destOrd="0" presId="urn:microsoft.com/office/officeart/2005/8/layout/vList3"/>
    <dgm:cxn modelId="{3ED5853D-C2F6-4A6E-878F-311C2E27C24A}" srcId="{02354693-34A5-4C10-A34F-BA0F29490307}" destId="{28940879-79B0-4D11-A726-B8F86FA27EBA}" srcOrd="0" destOrd="0" parTransId="{760DDE06-559E-46A9-B7AB-9C2067CD9482}" sibTransId="{0B15AF5C-104A-4ECB-A803-427A052D1259}"/>
    <dgm:cxn modelId="{E7F80460-37CF-4233-ABD1-7D99C6DB5FE2}" srcId="{02354693-34A5-4C10-A34F-BA0F29490307}" destId="{F59974C6-3A98-44F7-80A0-B195FDC8A339}" srcOrd="2" destOrd="0" parTransId="{5B26BC06-5395-4C69-BDCD-015DA175BB4A}" sibTransId="{C00D4E40-4CD9-4662-94B5-6F39BD0B7850}"/>
    <dgm:cxn modelId="{A9BA4288-6A89-406A-8E2D-074D6CAFBA21}" type="presOf" srcId="{5ACE0802-1051-4D64-B4E6-D80FA1DC9D99}" destId="{137B0731-54CF-4248-8F9B-4E2FC513BE85}" srcOrd="0" destOrd="0" presId="urn:microsoft.com/office/officeart/2005/8/layout/vList3"/>
    <dgm:cxn modelId="{A75F13A5-7C5B-47FE-891D-52F566D248E1}" type="presOf" srcId="{28940879-79B0-4D11-A726-B8F86FA27EBA}" destId="{99DE6C0D-61F6-4559-A0CF-A37EF1F4D24A}" srcOrd="0" destOrd="0" presId="urn:microsoft.com/office/officeart/2005/8/layout/vList3"/>
    <dgm:cxn modelId="{FBA0F0B4-B1C2-40F7-94AA-51477C64BC95}" type="presOf" srcId="{02354693-34A5-4C10-A34F-BA0F29490307}" destId="{E19CD0F1-8ACD-4FC7-8A79-A27B9B352337}" srcOrd="0" destOrd="0" presId="urn:microsoft.com/office/officeart/2005/8/layout/vList3"/>
    <dgm:cxn modelId="{D93BD3F8-92AE-4ECD-8A08-E2DAB36B8D4F}" srcId="{02354693-34A5-4C10-A34F-BA0F29490307}" destId="{5ACE0802-1051-4D64-B4E6-D80FA1DC9D99}" srcOrd="1" destOrd="0" parTransId="{BC4039C4-1073-4CB9-BB0A-9D414BFE1216}" sibTransId="{B90EE9AC-390C-42B1-B62D-7F89E66B9970}"/>
    <dgm:cxn modelId="{56EE5FCA-1FC2-4359-9FA8-8600B96EBD8C}" type="presParOf" srcId="{E19CD0F1-8ACD-4FC7-8A79-A27B9B352337}" destId="{C6F01C62-61A4-4C02-8652-E80C7319B1C1}" srcOrd="0" destOrd="0" presId="urn:microsoft.com/office/officeart/2005/8/layout/vList3"/>
    <dgm:cxn modelId="{F18EDD91-6458-4A40-906E-28439922BD5E}" type="presParOf" srcId="{C6F01C62-61A4-4C02-8652-E80C7319B1C1}" destId="{C735315C-D1F5-4A22-BA70-6378944882D6}" srcOrd="0" destOrd="0" presId="urn:microsoft.com/office/officeart/2005/8/layout/vList3"/>
    <dgm:cxn modelId="{AE2EC3C8-F8BD-45C2-957C-E27D75BB3AB7}" type="presParOf" srcId="{C6F01C62-61A4-4C02-8652-E80C7319B1C1}" destId="{99DE6C0D-61F6-4559-A0CF-A37EF1F4D24A}" srcOrd="1" destOrd="0" presId="urn:microsoft.com/office/officeart/2005/8/layout/vList3"/>
    <dgm:cxn modelId="{65CE9B63-F816-4489-B054-B182D13DA80C}" type="presParOf" srcId="{E19CD0F1-8ACD-4FC7-8A79-A27B9B352337}" destId="{1A4143DB-AACA-414E-A54D-BEA17E34AB93}" srcOrd="1" destOrd="0" presId="urn:microsoft.com/office/officeart/2005/8/layout/vList3"/>
    <dgm:cxn modelId="{8366E34C-922E-44EB-BD0C-205A3951E8F9}" type="presParOf" srcId="{E19CD0F1-8ACD-4FC7-8A79-A27B9B352337}" destId="{EE060DBE-20D3-42FC-89FA-F117EC46FA36}" srcOrd="2" destOrd="0" presId="urn:microsoft.com/office/officeart/2005/8/layout/vList3"/>
    <dgm:cxn modelId="{60B66CDE-A506-43E8-9F56-5DF761A64589}" type="presParOf" srcId="{EE060DBE-20D3-42FC-89FA-F117EC46FA36}" destId="{B387C65A-F6CE-4FBF-89F9-70B2CB228C80}" srcOrd="0" destOrd="0" presId="urn:microsoft.com/office/officeart/2005/8/layout/vList3"/>
    <dgm:cxn modelId="{96BC15D5-79EB-4BE1-B409-5553C7A97828}" type="presParOf" srcId="{EE060DBE-20D3-42FC-89FA-F117EC46FA36}" destId="{137B0731-54CF-4248-8F9B-4E2FC513BE85}" srcOrd="1" destOrd="0" presId="urn:microsoft.com/office/officeart/2005/8/layout/vList3"/>
    <dgm:cxn modelId="{F0E65B8F-86FB-4059-96A4-16355EBA707A}" type="presParOf" srcId="{E19CD0F1-8ACD-4FC7-8A79-A27B9B352337}" destId="{B6FF354A-2839-4273-884C-C7F7A8A00BB6}" srcOrd="3" destOrd="0" presId="urn:microsoft.com/office/officeart/2005/8/layout/vList3"/>
    <dgm:cxn modelId="{CAF2A30B-C6BA-48C4-A2D5-14FD7805B56A}" type="presParOf" srcId="{E19CD0F1-8ACD-4FC7-8A79-A27B9B352337}" destId="{18949012-34B4-4C74-A75C-171FE51BC41E}" srcOrd="4" destOrd="0" presId="urn:microsoft.com/office/officeart/2005/8/layout/vList3"/>
    <dgm:cxn modelId="{CB0D0A28-E674-4B73-B1CD-F3459C5EAC94}" type="presParOf" srcId="{18949012-34B4-4C74-A75C-171FE51BC41E}" destId="{8FA52F61-CCDE-45BD-B922-347C10E21652}" srcOrd="0" destOrd="0" presId="urn:microsoft.com/office/officeart/2005/8/layout/vList3"/>
    <dgm:cxn modelId="{4D118B6C-9E53-4567-BEAD-2D571A328E73}" type="presParOf" srcId="{18949012-34B4-4C74-A75C-171FE51BC41E}" destId="{E0859826-C393-4AF8-8656-7773BBB4E50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69A288-B79A-49A6-8B4B-E4B0BD9DD56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421E36EE-093C-4FB2-97DB-C5F8AC96F54A}" type="pres">
      <dgm:prSet presAssocID="{6369A288-B79A-49A6-8B4B-E4B0BD9DD56F}" presName="linear" presStyleCnt="0">
        <dgm:presLayoutVars>
          <dgm:dir/>
          <dgm:resizeHandles val="exact"/>
        </dgm:presLayoutVars>
      </dgm:prSet>
      <dgm:spPr/>
    </dgm:pt>
  </dgm:ptLst>
  <dgm:cxnLst>
    <dgm:cxn modelId="{64321BD6-6793-4590-B1C5-B14922AAC898}" type="presOf" srcId="{6369A288-B79A-49A6-8B4B-E4B0BD9DD56F}" destId="{421E36EE-093C-4FB2-97DB-C5F8AC96F54A}" srcOrd="0"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E5BF0-5C93-4CB2-B737-4C53637223D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FCC287A5-9A49-4460-B925-35CC34B96848}">
      <dgm:prSet phldrT="[Testo]" custT="1"/>
      <dgm:spPr>
        <a:solidFill>
          <a:schemeClr val="accent4"/>
        </a:solidFill>
      </dgm:spPr>
      <dgm:t>
        <a:bodyPr/>
        <a:lstStyle/>
        <a:p>
          <a:r>
            <a:rPr lang="it-IT" sz="900" dirty="0"/>
            <a:t>europedirect@regione.emilia-romagna.it</a:t>
          </a:r>
        </a:p>
      </dgm:t>
    </dgm:pt>
    <dgm:pt modelId="{575E5444-8972-4E40-A0C6-9447C41AD691}" type="parTrans" cxnId="{34F18805-7BF3-4BB2-A299-129FADDC16B1}">
      <dgm:prSet/>
      <dgm:spPr/>
      <dgm:t>
        <a:bodyPr/>
        <a:lstStyle/>
        <a:p>
          <a:endParaRPr lang="it-IT" sz="1000"/>
        </a:p>
      </dgm:t>
    </dgm:pt>
    <dgm:pt modelId="{8973DB79-68AB-401E-BB78-045B5A24E615}" type="sibTrans" cxnId="{34F18805-7BF3-4BB2-A299-129FADDC16B1}">
      <dgm:prSet/>
      <dgm:spPr/>
      <dgm:t>
        <a:bodyPr/>
        <a:lstStyle/>
        <a:p>
          <a:endParaRPr lang="it-IT" sz="1000"/>
        </a:p>
      </dgm:t>
    </dgm:pt>
    <dgm:pt modelId="{0CEDB1CA-1312-46EE-88F8-0D67A10E5CC7}">
      <dgm:prSet phldrT="[Testo]" custT="1"/>
      <dgm:spPr>
        <a:solidFill>
          <a:schemeClr val="accent4"/>
        </a:solidFill>
      </dgm:spPr>
      <dgm:t>
        <a:bodyPr/>
        <a:lstStyle/>
        <a:p>
          <a:pPr algn="l"/>
          <a:r>
            <a:rPr lang="it-IT" sz="950" b="0" i="0" dirty="0"/>
            <a:t>Piazza Maggiore, 6, 40124 Bologna BO</a:t>
          </a:r>
          <a:endParaRPr lang="it-IT" sz="950" dirty="0"/>
        </a:p>
      </dgm:t>
    </dgm:pt>
    <dgm:pt modelId="{B3B7FBF7-E37B-41C5-9672-B738D1A06620}" type="parTrans" cxnId="{85379B70-1B29-4AEA-8F8F-C34AC8A37588}">
      <dgm:prSet/>
      <dgm:spPr/>
      <dgm:t>
        <a:bodyPr/>
        <a:lstStyle/>
        <a:p>
          <a:endParaRPr lang="it-IT" sz="1000"/>
        </a:p>
      </dgm:t>
    </dgm:pt>
    <dgm:pt modelId="{B9D1411A-BED3-4454-8214-BF4FE2043FE5}" type="sibTrans" cxnId="{85379B70-1B29-4AEA-8F8F-C34AC8A37588}">
      <dgm:prSet/>
      <dgm:spPr/>
      <dgm:t>
        <a:bodyPr/>
        <a:lstStyle/>
        <a:p>
          <a:endParaRPr lang="it-IT" sz="1000"/>
        </a:p>
      </dgm:t>
    </dgm:pt>
    <dgm:pt modelId="{09C44C9E-58D5-4CF9-A461-330CA08CCD17}">
      <dgm:prSet phldrT="[Testo]" custT="1"/>
      <dgm:spPr>
        <a:solidFill>
          <a:schemeClr val="accent4"/>
        </a:solidFill>
      </dgm:spPr>
      <dgm:t>
        <a:bodyPr/>
        <a:lstStyle/>
        <a:p>
          <a:r>
            <a:rPr lang="it-IT" sz="1600" b="0" i="0" dirty="0"/>
            <a:t>051 2193158</a:t>
          </a:r>
          <a:endParaRPr lang="it-IT" sz="1600" dirty="0"/>
        </a:p>
      </dgm:t>
    </dgm:pt>
    <dgm:pt modelId="{D3D22715-94BD-42F2-AC38-32518E95917E}" type="parTrans" cxnId="{6AFCD74D-558D-47D5-ADC9-7823B240A20E}">
      <dgm:prSet/>
      <dgm:spPr/>
      <dgm:t>
        <a:bodyPr/>
        <a:lstStyle/>
        <a:p>
          <a:endParaRPr lang="it-IT" sz="1000"/>
        </a:p>
      </dgm:t>
    </dgm:pt>
    <dgm:pt modelId="{B91E2733-E280-4741-A784-24D879D16F59}" type="sibTrans" cxnId="{6AFCD74D-558D-47D5-ADC9-7823B240A20E}">
      <dgm:prSet/>
      <dgm:spPr/>
      <dgm:t>
        <a:bodyPr/>
        <a:lstStyle/>
        <a:p>
          <a:endParaRPr lang="it-IT" sz="1000"/>
        </a:p>
      </dgm:t>
    </dgm:pt>
    <dgm:pt modelId="{8FB4EF71-B28F-4DB8-A38E-A55339E754AF}" type="pres">
      <dgm:prSet presAssocID="{3B4E5BF0-5C93-4CB2-B737-4C53637223D5}" presName="linearFlow" presStyleCnt="0">
        <dgm:presLayoutVars>
          <dgm:dir/>
          <dgm:resizeHandles val="exact"/>
        </dgm:presLayoutVars>
      </dgm:prSet>
      <dgm:spPr/>
    </dgm:pt>
    <dgm:pt modelId="{38DB06C0-5284-4772-8EA0-5F23E434E5DD}" type="pres">
      <dgm:prSet presAssocID="{FCC287A5-9A49-4460-B925-35CC34B96848}" presName="composite" presStyleCnt="0"/>
      <dgm:spPr/>
    </dgm:pt>
    <dgm:pt modelId="{380BA22D-01EF-4245-99BD-593AC006D4D5}" type="pres">
      <dgm:prSet presAssocID="{FCC287A5-9A49-4460-B925-35CC34B9684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D67F2849-90F5-4736-AE93-1C2A7901CC6B}" type="pres">
      <dgm:prSet presAssocID="{FCC287A5-9A49-4460-B925-35CC34B96848}" presName="txShp" presStyleLbl="node1" presStyleIdx="0" presStyleCnt="3">
        <dgm:presLayoutVars>
          <dgm:bulletEnabled val="1"/>
        </dgm:presLayoutVars>
      </dgm:prSet>
      <dgm:spPr/>
    </dgm:pt>
    <dgm:pt modelId="{6B511CAC-7EA8-401C-8836-DD035CBE6704}" type="pres">
      <dgm:prSet presAssocID="{8973DB79-68AB-401E-BB78-045B5A24E615}" presName="spacing" presStyleCnt="0"/>
      <dgm:spPr/>
    </dgm:pt>
    <dgm:pt modelId="{7E95F4D8-1CCB-42AB-9E01-544511884A68}" type="pres">
      <dgm:prSet presAssocID="{0CEDB1CA-1312-46EE-88F8-0D67A10E5CC7}" presName="composite" presStyleCnt="0"/>
      <dgm:spPr/>
    </dgm:pt>
    <dgm:pt modelId="{770CA1EB-7DF0-438B-9227-F3A2B9307DE5}" type="pres">
      <dgm:prSet presAssocID="{0CEDB1CA-1312-46EE-88F8-0D67A10E5CC7}"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9A954829-A218-44B1-9925-034AD923BB34}" type="pres">
      <dgm:prSet presAssocID="{0CEDB1CA-1312-46EE-88F8-0D67A10E5CC7}" presName="txShp" presStyleLbl="node1" presStyleIdx="1" presStyleCnt="3">
        <dgm:presLayoutVars>
          <dgm:bulletEnabled val="1"/>
        </dgm:presLayoutVars>
      </dgm:prSet>
      <dgm:spPr/>
    </dgm:pt>
    <dgm:pt modelId="{C64EC8F5-4CAE-4B95-8BB0-4330BE2E07B7}" type="pres">
      <dgm:prSet presAssocID="{B9D1411A-BED3-4454-8214-BF4FE2043FE5}" presName="spacing" presStyleCnt="0"/>
      <dgm:spPr/>
    </dgm:pt>
    <dgm:pt modelId="{7CC932C9-3681-4B97-AB36-42F0F261FF7C}" type="pres">
      <dgm:prSet presAssocID="{09C44C9E-58D5-4CF9-A461-330CA08CCD17}" presName="composite" presStyleCnt="0"/>
      <dgm:spPr/>
    </dgm:pt>
    <dgm:pt modelId="{1EDCC37A-040B-4657-960A-568F2368DC7C}" type="pres">
      <dgm:prSet presAssocID="{09C44C9E-58D5-4CF9-A461-330CA08CCD17}" presName="imgShp"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dgm:spPr>
    </dgm:pt>
    <dgm:pt modelId="{48FABAE1-CC93-45F1-AF30-ACBCC6AC6D4B}" type="pres">
      <dgm:prSet presAssocID="{09C44C9E-58D5-4CF9-A461-330CA08CCD17}" presName="txShp" presStyleLbl="node1" presStyleIdx="2" presStyleCnt="3">
        <dgm:presLayoutVars>
          <dgm:bulletEnabled val="1"/>
        </dgm:presLayoutVars>
      </dgm:prSet>
      <dgm:spPr/>
    </dgm:pt>
  </dgm:ptLst>
  <dgm:cxnLst>
    <dgm:cxn modelId="{34F18805-7BF3-4BB2-A299-129FADDC16B1}" srcId="{3B4E5BF0-5C93-4CB2-B737-4C53637223D5}" destId="{FCC287A5-9A49-4460-B925-35CC34B96848}" srcOrd="0" destOrd="0" parTransId="{575E5444-8972-4E40-A0C6-9447C41AD691}" sibTransId="{8973DB79-68AB-401E-BB78-045B5A24E615}"/>
    <dgm:cxn modelId="{60084C0D-2320-4A2C-BEA2-8A8018854F21}" type="presOf" srcId="{3B4E5BF0-5C93-4CB2-B737-4C53637223D5}" destId="{8FB4EF71-B28F-4DB8-A38E-A55339E754AF}" srcOrd="0" destOrd="0" presId="urn:microsoft.com/office/officeart/2005/8/layout/vList3"/>
    <dgm:cxn modelId="{6AFCD74D-558D-47D5-ADC9-7823B240A20E}" srcId="{3B4E5BF0-5C93-4CB2-B737-4C53637223D5}" destId="{09C44C9E-58D5-4CF9-A461-330CA08CCD17}" srcOrd="2" destOrd="0" parTransId="{D3D22715-94BD-42F2-AC38-32518E95917E}" sibTransId="{B91E2733-E280-4741-A784-24D879D16F59}"/>
    <dgm:cxn modelId="{85379B70-1B29-4AEA-8F8F-C34AC8A37588}" srcId="{3B4E5BF0-5C93-4CB2-B737-4C53637223D5}" destId="{0CEDB1CA-1312-46EE-88F8-0D67A10E5CC7}" srcOrd="1" destOrd="0" parTransId="{B3B7FBF7-E37B-41C5-9672-B738D1A06620}" sibTransId="{B9D1411A-BED3-4454-8214-BF4FE2043FE5}"/>
    <dgm:cxn modelId="{CFF363B8-9B39-45D3-B4E8-321B82CD0AF5}" type="presOf" srcId="{0CEDB1CA-1312-46EE-88F8-0D67A10E5CC7}" destId="{9A954829-A218-44B1-9925-034AD923BB34}" srcOrd="0" destOrd="0" presId="urn:microsoft.com/office/officeart/2005/8/layout/vList3"/>
    <dgm:cxn modelId="{120931BF-E43F-4F8B-BD6F-89B117EB4913}" type="presOf" srcId="{FCC287A5-9A49-4460-B925-35CC34B96848}" destId="{D67F2849-90F5-4736-AE93-1C2A7901CC6B}" srcOrd="0" destOrd="0" presId="urn:microsoft.com/office/officeart/2005/8/layout/vList3"/>
    <dgm:cxn modelId="{0FCBFDD8-6C51-46F1-8B93-3221823B2E9E}" type="presOf" srcId="{09C44C9E-58D5-4CF9-A461-330CA08CCD17}" destId="{48FABAE1-CC93-45F1-AF30-ACBCC6AC6D4B}" srcOrd="0" destOrd="0" presId="urn:microsoft.com/office/officeart/2005/8/layout/vList3"/>
    <dgm:cxn modelId="{6A47B0BA-37F0-4802-82DD-F5969E3B2E0D}" type="presParOf" srcId="{8FB4EF71-B28F-4DB8-A38E-A55339E754AF}" destId="{38DB06C0-5284-4772-8EA0-5F23E434E5DD}" srcOrd="0" destOrd="0" presId="urn:microsoft.com/office/officeart/2005/8/layout/vList3"/>
    <dgm:cxn modelId="{C96CDF95-A796-45F5-AB09-04AF337E06A7}" type="presParOf" srcId="{38DB06C0-5284-4772-8EA0-5F23E434E5DD}" destId="{380BA22D-01EF-4245-99BD-593AC006D4D5}" srcOrd="0" destOrd="0" presId="urn:microsoft.com/office/officeart/2005/8/layout/vList3"/>
    <dgm:cxn modelId="{51FB39A6-262C-4570-8B49-1B3B0CAD0540}" type="presParOf" srcId="{38DB06C0-5284-4772-8EA0-5F23E434E5DD}" destId="{D67F2849-90F5-4736-AE93-1C2A7901CC6B}" srcOrd="1" destOrd="0" presId="urn:microsoft.com/office/officeart/2005/8/layout/vList3"/>
    <dgm:cxn modelId="{10F6E4A7-3861-475A-81E7-DCCB0F771C4E}" type="presParOf" srcId="{8FB4EF71-B28F-4DB8-A38E-A55339E754AF}" destId="{6B511CAC-7EA8-401C-8836-DD035CBE6704}" srcOrd="1" destOrd="0" presId="urn:microsoft.com/office/officeart/2005/8/layout/vList3"/>
    <dgm:cxn modelId="{4DCA7454-9CE1-4D5C-9704-0AC68110A973}" type="presParOf" srcId="{8FB4EF71-B28F-4DB8-A38E-A55339E754AF}" destId="{7E95F4D8-1CCB-42AB-9E01-544511884A68}" srcOrd="2" destOrd="0" presId="urn:microsoft.com/office/officeart/2005/8/layout/vList3"/>
    <dgm:cxn modelId="{F4BD1A82-BC93-4911-8A91-9382AAF7AEB8}" type="presParOf" srcId="{7E95F4D8-1CCB-42AB-9E01-544511884A68}" destId="{770CA1EB-7DF0-438B-9227-F3A2B9307DE5}" srcOrd="0" destOrd="0" presId="urn:microsoft.com/office/officeart/2005/8/layout/vList3"/>
    <dgm:cxn modelId="{73C84CCA-BF03-42A7-B913-298269142C06}" type="presParOf" srcId="{7E95F4D8-1CCB-42AB-9E01-544511884A68}" destId="{9A954829-A218-44B1-9925-034AD923BB34}" srcOrd="1" destOrd="0" presId="urn:microsoft.com/office/officeart/2005/8/layout/vList3"/>
    <dgm:cxn modelId="{098EC550-8A3E-49C3-A8F6-F0152E862267}" type="presParOf" srcId="{8FB4EF71-B28F-4DB8-A38E-A55339E754AF}" destId="{C64EC8F5-4CAE-4B95-8BB0-4330BE2E07B7}" srcOrd="3" destOrd="0" presId="urn:microsoft.com/office/officeart/2005/8/layout/vList3"/>
    <dgm:cxn modelId="{BB972A7F-5C33-49DD-A269-5D29594A7C37}" type="presParOf" srcId="{8FB4EF71-B28F-4DB8-A38E-A55339E754AF}" destId="{7CC932C9-3681-4B97-AB36-42F0F261FF7C}" srcOrd="4" destOrd="0" presId="urn:microsoft.com/office/officeart/2005/8/layout/vList3"/>
    <dgm:cxn modelId="{7F2BF036-100B-46C3-96A2-A220F7F000F4}" type="presParOf" srcId="{7CC932C9-3681-4B97-AB36-42F0F261FF7C}" destId="{1EDCC37A-040B-4657-960A-568F2368DC7C}" srcOrd="0" destOrd="0" presId="urn:microsoft.com/office/officeart/2005/8/layout/vList3"/>
    <dgm:cxn modelId="{40CA5814-0E6C-4A20-8FFA-89592C76767C}" type="presParOf" srcId="{7CC932C9-3681-4B97-AB36-42F0F261FF7C}" destId="{48FABAE1-CC93-45F1-AF30-ACBCC6AC6D4B}"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6C0D-61F6-4559-A0CF-A37EF1F4D24A}">
      <dsp:nvSpPr>
        <dsp:cNvPr id="0" name=""/>
        <dsp:cNvSpPr/>
      </dsp:nvSpPr>
      <dsp:spPr>
        <a:xfrm rot="10800000">
          <a:off x="831778" y="165"/>
          <a:ext cx="2917959" cy="3872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52"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b="0" i="0" kern="1200" dirty="0">
              <a:hlinkClick xmlns:r="http://schemas.openxmlformats.org/officeDocument/2006/relationships" r:id="rId1"/>
            </a:rPr>
            <a:t>@</a:t>
          </a:r>
          <a:r>
            <a:rPr lang="it-IT" sz="1800" b="0" i="0" kern="1200" dirty="0" err="1">
              <a:hlinkClick xmlns:r="http://schemas.openxmlformats.org/officeDocument/2006/relationships" r:id="rId1"/>
            </a:rPr>
            <a:t>europedirectER</a:t>
          </a:r>
          <a:endParaRPr lang="it-IT" sz="1800" kern="1200" dirty="0"/>
        </a:p>
      </dsp:txBody>
      <dsp:txXfrm rot="10800000">
        <a:off x="928582" y="165"/>
        <a:ext cx="2821155" cy="387216"/>
      </dsp:txXfrm>
    </dsp:sp>
    <dsp:sp modelId="{C735315C-D1F5-4A22-BA70-6378944882D6}">
      <dsp:nvSpPr>
        <dsp:cNvPr id="0" name=""/>
        <dsp:cNvSpPr/>
      </dsp:nvSpPr>
      <dsp:spPr>
        <a:xfrm>
          <a:off x="638170" y="165"/>
          <a:ext cx="387216" cy="387216"/>
        </a:xfrm>
        <a:prstGeom prst="ellipse">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B0731-54CF-4248-8F9B-4E2FC513BE85}">
      <dsp:nvSpPr>
        <dsp:cNvPr id="0" name=""/>
        <dsp:cNvSpPr/>
      </dsp:nvSpPr>
      <dsp:spPr>
        <a:xfrm rot="10800000">
          <a:off x="831778" y="484186"/>
          <a:ext cx="2917959" cy="3872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52"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b="0" i="0" kern="1200" dirty="0">
              <a:hlinkClick xmlns:r="http://schemas.openxmlformats.org/officeDocument/2006/relationships" r:id="rId4"/>
            </a:rPr>
            <a:t>@</a:t>
          </a:r>
          <a:r>
            <a:rPr lang="it-IT" sz="1800" b="0" i="0" kern="1200" dirty="0" err="1">
              <a:hlinkClick xmlns:r="http://schemas.openxmlformats.org/officeDocument/2006/relationships" r:id="rId4"/>
            </a:rPr>
            <a:t>europedirectER</a:t>
          </a:r>
          <a:endParaRPr lang="it-IT" sz="1800" kern="1200" dirty="0"/>
        </a:p>
      </dsp:txBody>
      <dsp:txXfrm rot="10800000">
        <a:off x="928582" y="484186"/>
        <a:ext cx="2821155" cy="387216"/>
      </dsp:txXfrm>
    </dsp:sp>
    <dsp:sp modelId="{B387C65A-F6CE-4FBF-89F9-70B2CB228C80}">
      <dsp:nvSpPr>
        <dsp:cNvPr id="0" name=""/>
        <dsp:cNvSpPr/>
      </dsp:nvSpPr>
      <dsp:spPr>
        <a:xfrm>
          <a:off x="638170" y="484186"/>
          <a:ext cx="387216" cy="387216"/>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59826-C393-4AF8-8656-7773BBB4E50B}">
      <dsp:nvSpPr>
        <dsp:cNvPr id="0" name=""/>
        <dsp:cNvSpPr/>
      </dsp:nvSpPr>
      <dsp:spPr>
        <a:xfrm rot="10800000">
          <a:off x="831778" y="968207"/>
          <a:ext cx="2917959" cy="38721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52" tIns="68580" rIns="128016" bIns="68580" numCol="1" spcCol="1270" anchor="ctr" anchorCtr="0">
          <a:noAutofit/>
        </a:bodyPr>
        <a:lstStyle/>
        <a:p>
          <a:pPr marL="0" lvl="0" indent="0" algn="ctr" defTabSz="800100">
            <a:lnSpc>
              <a:spcPct val="90000"/>
            </a:lnSpc>
            <a:spcBef>
              <a:spcPct val="0"/>
            </a:spcBef>
            <a:spcAft>
              <a:spcPct val="35000"/>
            </a:spcAft>
            <a:buNone/>
          </a:pPr>
          <a:r>
            <a:rPr lang="it-IT" sz="1800" b="0" i="0" kern="1200" dirty="0">
              <a:hlinkClick xmlns:r="http://schemas.openxmlformats.org/officeDocument/2006/relationships" r:id="rId7"/>
            </a:rPr>
            <a:t>@</a:t>
          </a:r>
          <a:r>
            <a:rPr lang="it-IT" sz="1800" b="0" i="0" kern="1200" dirty="0" err="1">
              <a:hlinkClick xmlns:r="http://schemas.openxmlformats.org/officeDocument/2006/relationships" r:id="rId7"/>
            </a:rPr>
            <a:t>europedirectER</a:t>
          </a:r>
          <a:endParaRPr lang="it-IT" sz="1800" kern="1200" dirty="0"/>
        </a:p>
      </dsp:txBody>
      <dsp:txXfrm rot="10800000">
        <a:off x="928582" y="968207"/>
        <a:ext cx="2821155" cy="387216"/>
      </dsp:txXfrm>
    </dsp:sp>
    <dsp:sp modelId="{8FA52F61-CCDE-45BD-B922-347C10E21652}">
      <dsp:nvSpPr>
        <dsp:cNvPr id="0" name=""/>
        <dsp:cNvSpPr/>
      </dsp:nvSpPr>
      <dsp:spPr>
        <a:xfrm>
          <a:off x="638170" y="968207"/>
          <a:ext cx="387216" cy="387216"/>
        </a:xfrm>
        <a:prstGeom prst="ellipse">
          <a:avLst/>
        </a:prstGeom>
        <a:blipFill>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F2849-90F5-4736-AE93-1C2A7901CC6B}">
      <dsp:nvSpPr>
        <dsp:cNvPr id="0" name=""/>
        <dsp:cNvSpPr/>
      </dsp:nvSpPr>
      <dsp:spPr>
        <a:xfrm rot="10800000">
          <a:off x="750279" y="859"/>
          <a:ext cx="2525007" cy="457123"/>
        </a:xfrm>
        <a:prstGeom prst="homePlate">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79" tIns="34290" rIns="64008" bIns="34290" numCol="1" spcCol="1270" anchor="ctr" anchorCtr="0">
          <a:noAutofit/>
        </a:bodyPr>
        <a:lstStyle/>
        <a:p>
          <a:pPr marL="0" lvl="0" indent="0" algn="ctr" defTabSz="400050">
            <a:lnSpc>
              <a:spcPct val="90000"/>
            </a:lnSpc>
            <a:spcBef>
              <a:spcPct val="0"/>
            </a:spcBef>
            <a:spcAft>
              <a:spcPct val="35000"/>
            </a:spcAft>
            <a:buNone/>
          </a:pPr>
          <a:r>
            <a:rPr lang="it-IT" sz="900" kern="1200" dirty="0"/>
            <a:t>europedirect@regione.emilia-romagna.it</a:t>
          </a:r>
        </a:p>
      </dsp:txBody>
      <dsp:txXfrm rot="10800000">
        <a:off x="864560" y="859"/>
        <a:ext cx="2410726" cy="457123"/>
      </dsp:txXfrm>
    </dsp:sp>
    <dsp:sp modelId="{380BA22D-01EF-4245-99BD-593AC006D4D5}">
      <dsp:nvSpPr>
        <dsp:cNvPr id="0" name=""/>
        <dsp:cNvSpPr/>
      </dsp:nvSpPr>
      <dsp:spPr>
        <a:xfrm>
          <a:off x="521717" y="859"/>
          <a:ext cx="457123" cy="457123"/>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54829-A218-44B1-9925-034AD923BB34}">
      <dsp:nvSpPr>
        <dsp:cNvPr id="0" name=""/>
        <dsp:cNvSpPr/>
      </dsp:nvSpPr>
      <dsp:spPr>
        <a:xfrm rot="10800000">
          <a:off x="750279" y="594437"/>
          <a:ext cx="2525007" cy="457123"/>
        </a:xfrm>
        <a:prstGeom prst="homePlate">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79" tIns="38100" rIns="71120" bIns="38100" numCol="1" spcCol="1270" anchor="ctr" anchorCtr="0">
          <a:noAutofit/>
        </a:bodyPr>
        <a:lstStyle/>
        <a:p>
          <a:pPr marL="0" lvl="0" indent="0" algn="l" defTabSz="422275">
            <a:lnSpc>
              <a:spcPct val="90000"/>
            </a:lnSpc>
            <a:spcBef>
              <a:spcPct val="0"/>
            </a:spcBef>
            <a:spcAft>
              <a:spcPct val="35000"/>
            </a:spcAft>
            <a:buNone/>
          </a:pPr>
          <a:r>
            <a:rPr lang="it-IT" sz="950" b="0" i="0" kern="1200" dirty="0"/>
            <a:t>Piazza Maggiore, 6, 40124 Bologna BO</a:t>
          </a:r>
          <a:endParaRPr lang="it-IT" sz="950" kern="1200" dirty="0"/>
        </a:p>
      </dsp:txBody>
      <dsp:txXfrm rot="10800000">
        <a:off x="864560" y="594437"/>
        <a:ext cx="2410726" cy="457123"/>
      </dsp:txXfrm>
    </dsp:sp>
    <dsp:sp modelId="{770CA1EB-7DF0-438B-9227-F3A2B9307DE5}">
      <dsp:nvSpPr>
        <dsp:cNvPr id="0" name=""/>
        <dsp:cNvSpPr/>
      </dsp:nvSpPr>
      <dsp:spPr>
        <a:xfrm>
          <a:off x="521717" y="594437"/>
          <a:ext cx="457123" cy="45712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ABAE1-CC93-45F1-AF30-ACBCC6AC6D4B}">
      <dsp:nvSpPr>
        <dsp:cNvPr id="0" name=""/>
        <dsp:cNvSpPr/>
      </dsp:nvSpPr>
      <dsp:spPr>
        <a:xfrm rot="10800000">
          <a:off x="750279" y="1188016"/>
          <a:ext cx="2525007" cy="457123"/>
        </a:xfrm>
        <a:prstGeom prst="homePlate">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579" tIns="60960" rIns="113792" bIns="60960" numCol="1" spcCol="1270" anchor="ctr" anchorCtr="0">
          <a:noAutofit/>
        </a:bodyPr>
        <a:lstStyle/>
        <a:p>
          <a:pPr marL="0" lvl="0" indent="0" algn="ctr" defTabSz="711200">
            <a:lnSpc>
              <a:spcPct val="90000"/>
            </a:lnSpc>
            <a:spcBef>
              <a:spcPct val="0"/>
            </a:spcBef>
            <a:spcAft>
              <a:spcPct val="35000"/>
            </a:spcAft>
            <a:buNone/>
          </a:pPr>
          <a:r>
            <a:rPr lang="it-IT" sz="1600" b="0" i="0" kern="1200" dirty="0"/>
            <a:t>051 2193158</a:t>
          </a:r>
          <a:endParaRPr lang="it-IT" sz="1600" kern="1200" dirty="0"/>
        </a:p>
      </dsp:txBody>
      <dsp:txXfrm rot="10800000">
        <a:off x="864560" y="1188016"/>
        <a:ext cx="2410726" cy="457123"/>
      </dsp:txXfrm>
    </dsp:sp>
    <dsp:sp modelId="{1EDCC37A-040B-4657-960A-568F2368DC7C}">
      <dsp:nvSpPr>
        <dsp:cNvPr id="0" name=""/>
        <dsp:cNvSpPr/>
      </dsp:nvSpPr>
      <dsp:spPr>
        <a:xfrm>
          <a:off x="521717" y="1188016"/>
          <a:ext cx="457123" cy="457123"/>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B7587-A732-4B12-85B6-36310F9A69A5}" type="datetimeFigureOut">
              <a:rPr lang="it-IT" smtClean="0"/>
              <a:t>13/04/2019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478C1-810A-4E9E-B177-D19D143E56DC}" type="slidenum">
              <a:rPr lang="it-IT" smtClean="0"/>
              <a:t>‹N›</a:t>
            </a:fld>
            <a:endParaRPr lang="it-IT"/>
          </a:p>
        </p:txBody>
      </p:sp>
    </p:spTree>
    <p:extLst>
      <p:ext uri="{BB962C8B-B14F-4D97-AF65-F5344CB8AC3E}">
        <p14:creationId xmlns:p14="http://schemas.microsoft.com/office/powerpoint/2010/main" val="67341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europa.eu/italy/sites/italy/files/60buoneragioni.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t.wikipedia.org/wiki/Rotte_di_migranti_nel_Mediterraneo#cite_note-1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ternazionale.it/notizie/2015/04/21/tratto-dublino-richiedenti-asilo-europ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ansa.it/sito/notizie/mondo/europa/2017/11/16/pe-ok-a-negoziati-su-riforma-dublino_8e6f4829-a9ae-4517-bd7d-c2ccbfd8c08e.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qULVqtUfz-U" TargetMode="External"/><Relationship Id="rId7" Type="http://schemas.openxmlformats.org/officeDocument/2006/relationships/hyperlink" Target="https://www.youtube.com/user/Europa149/video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youtube.com/watch?v=RVdtBsGE1xI" TargetMode="External"/><Relationship Id="rId5" Type="http://schemas.openxmlformats.org/officeDocument/2006/relationships/hyperlink" Target="https://www.youtube.com/watch?v=VC94k2HzHQo" TargetMode="External"/><Relationship Id="rId4" Type="http://schemas.openxmlformats.org/officeDocument/2006/relationships/hyperlink" Target="https://www.youtube.com/watch?v=oct6-9d5ci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 scopo di questa presentazione è quello di far riflettere sul peso e l’importanza che abbiamo come singole nazioni in solitaria rispetto all’unione delle nostre forze nell’Unione europea. Ogni argomento viene articolato in «da soli» e «insieme»</a:t>
            </a:r>
          </a:p>
          <a:p>
            <a:endParaRPr lang="it-IT" dirty="0"/>
          </a:p>
          <a:p>
            <a:r>
              <a:rPr lang="it-IT" sz="1200" b="0" i="0" kern="1200" dirty="0">
                <a:solidFill>
                  <a:schemeClr val="tx1"/>
                </a:solidFill>
                <a:effectLst/>
                <a:latin typeface="+mn-lt"/>
                <a:ea typeface="+mn-ea"/>
                <a:cs typeface="+mn-cs"/>
                <a:hlinkClick r:id="rId3"/>
              </a:rPr>
              <a:t>https://ec.europa.eu/italy/sites/italy/files/60buoneragioni.pdf</a:t>
            </a:r>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1</a:t>
            </a:fld>
            <a:endParaRPr lang="it-IT"/>
          </a:p>
        </p:txBody>
      </p:sp>
    </p:spTree>
    <p:extLst>
      <p:ext uri="{BB962C8B-B14F-4D97-AF65-F5344CB8AC3E}">
        <p14:creationId xmlns:p14="http://schemas.microsoft.com/office/powerpoint/2010/main" val="315447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Pubblicazione dell’UE sul Mercato comune europeo: https://publications.europa.eu/en/publication-detail/-/publication/90196ac9-6dc1-11e7-b2f2-01aa75ed71a1/language-it/format-PDF/source-87900797</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10</a:t>
            </a:fld>
            <a:endParaRPr lang="it-IT"/>
          </a:p>
        </p:txBody>
      </p:sp>
    </p:spTree>
    <p:extLst>
      <p:ext uri="{BB962C8B-B14F-4D97-AF65-F5344CB8AC3E}">
        <p14:creationId xmlns:p14="http://schemas.microsoft.com/office/powerpoint/2010/main" val="211381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sfida per il mercato interno: se c’è libertà di circolazione all’interno del Mercato Comune Europeo, ma i paesi sono indipendenti nella tassazione… c’è il rischio che le aziende delocalizzino il Paesi in cui, ad esempio, le tasse sul lavoro sono inferiori.</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11</a:t>
            </a:fld>
            <a:endParaRPr lang="it-IT"/>
          </a:p>
        </p:txBody>
      </p:sp>
    </p:spTree>
    <p:extLst>
      <p:ext uri="{BB962C8B-B14F-4D97-AF65-F5344CB8AC3E}">
        <p14:creationId xmlns:p14="http://schemas.microsoft.com/office/powerpoint/2010/main" val="306906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6DB9511-D6B3-4AE5-A0EB-82C340653521}" type="slidenum">
              <a:rPr lang="it-IT" smtClean="0"/>
              <a:t>12</a:t>
            </a:fld>
            <a:endParaRPr lang="it-IT"/>
          </a:p>
        </p:txBody>
      </p:sp>
    </p:spTree>
    <p:extLst>
      <p:ext uri="{BB962C8B-B14F-4D97-AF65-F5344CB8AC3E}">
        <p14:creationId xmlns:p14="http://schemas.microsoft.com/office/powerpoint/2010/main" val="80344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clima è il fenomeno per eccellenza che non ha confini, non basta neanche gestirlo come Unione europea.</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13</a:t>
            </a:fld>
            <a:endParaRPr lang="it-IT"/>
          </a:p>
        </p:txBody>
      </p:sp>
    </p:spTree>
    <p:extLst>
      <p:ext uri="{BB962C8B-B14F-4D97-AF65-F5344CB8AC3E}">
        <p14:creationId xmlns:p14="http://schemas.microsoft.com/office/powerpoint/2010/main" val="225468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14</a:t>
            </a:fld>
            <a:endParaRPr lang="it-IT"/>
          </a:p>
        </p:txBody>
      </p:sp>
    </p:spTree>
    <p:extLst>
      <p:ext uri="{BB962C8B-B14F-4D97-AF65-F5344CB8AC3E}">
        <p14:creationId xmlns:p14="http://schemas.microsoft.com/office/powerpoint/2010/main" val="252767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15</a:t>
            </a:fld>
            <a:endParaRPr lang="it-IT"/>
          </a:p>
        </p:txBody>
      </p:sp>
    </p:spTree>
    <p:extLst>
      <p:ext uri="{BB962C8B-B14F-4D97-AF65-F5344CB8AC3E}">
        <p14:creationId xmlns:p14="http://schemas.microsoft.com/office/powerpoint/2010/main" val="262192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L’immigrazione NON è una competenza dell’Unione europea, bensì degli Stati membri, quindi l’UE non può legiferare direttamente in merito. </a:t>
            </a:r>
          </a:p>
          <a:p>
            <a:r>
              <a:rPr lang="it-IT" dirty="0"/>
              <a:t>Attualmente in Europa vige il Regolamento di Dublino del 2003: lo Stato Membro dell’UE in cui sbarcano per la prima volta i migranti è responsabile </a:t>
            </a:r>
            <a:r>
              <a:rPr lang="it-IT" sz="1200" b="0" i="0" kern="1200" dirty="0">
                <a:solidFill>
                  <a:schemeClr val="tx1"/>
                </a:solidFill>
                <a:effectLst/>
                <a:latin typeface="+mn-lt"/>
                <a:ea typeface="+mn-ea"/>
                <a:cs typeface="+mn-cs"/>
              </a:rPr>
              <a:t>per l'esame della domanda di protezione internazionale.</a:t>
            </a:r>
            <a:endParaRPr lang="it-IT" dirty="0"/>
          </a:p>
          <a:p>
            <a:r>
              <a:rPr lang="it-IT" dirty="0"/>
              <a:t>La grande crisi migratoria del 2015: se lasciati a sé stessi, i paesi geograficamente più vicini ai luoghi di emigrazione sono inevitabilmente i più colpiti. Dall’immagine, il numero di attraversamenti di confine illegali.</a:t>
            </a:r>
          </a:p>
          <a:p>
            <a:r>
              <a:rPr lang="it-IT" dirty="0"/>
              <a:t>Altro grafico simile: https://upload.wikimedia.org/wikipedia/commons/8/80/Map_of_the_European_Migrant_Crisis_2015.png</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16</a:t>
            </a:fld>
            <a:endParaRPr lang="it-IT"/>
          </a:p>
        </p:txBody>
      </p:sp>
    </p:spTree>
    <p:extLst>
      <p:ext uri="{BB962C8B-B14F-4D97-AF65-F5344CB8AC3E}">
        <p14:creationId xmlns:p14="http://schemas.microsoft.com/office/powerpoint/2010/main" val="14782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Numero di migranti sbarcati in Italia, 1997-2016</a:t>
            </a:r>
            <a:r>
              <a:rPr lang="it-IT" sz="1200" b="0" i="0" u="none" strike="noStrike" kern="1200" baseline="30000" dirty="0">
                <a:solidFill>
                  <a:schemeClr val="tx1"/>
                </a:solidFill>
                <a:effectLst/>
                <a:latin typeface="+mn-lt"/>
                <a:ea typeface="+mn-ea"/>
                <a:cs typeface="+mn-cs"/>
                <a:hlinkClick r:id="rId3"/>
              </a:rPr>
              <a:t>[14]</a:t>
            </a:r>
            <a:r>
              <a:rPr lang="it-IT" sz="1200" b="0" i="0" u="none" strike="noStrike" kern="1200" baseline="30000" dirty="0">
                <a:solidFill>
                  <a:schemeClr val="tx1"/>
                </a:solidFill>
                <a:effectLst/>
                <a:latin typeface="+mn-lt"/>
                <a:ea typeface="+mn-ea"/>
                <a:cs typeface="+mn-cs"/>
              </a:rPr>
              <a:t>  -&gt; </a:t>
            </a:r>
            <a:r>
              <a:rPr lang="it-IT" dirty="0"/>
              <a:t>grandissima impennata dal 2012 in poi.</a:t>
            </a:r>
          </a:p>
          <a:p>
            <a:r>
              <a:rPr lang="it-IT" sz="1200" b="0" i="0" kern="1200" dirty="0">
                <a:solidFill>
                  <a:schemeClr val="tx1"/>
                </a:solidFill>
                <a:effectLst/>
                <a:latin typeface="+mn-lt"/>
                <a:ea typeface="+mn-ea"/>
                <a:cs typeface="+mn-cs"/>
              </a:rPr>
              <a:t>Noi Italia siamo esposti in quanto paese di confine dell’UE. Anche l’Ungheria lo è, ma ha solo un confine di terra con la Serbia, che ha chiuso con una recinzione (https://it.wikipedia.org/wiki/Barriera_di_separazione_tra_Ungheria_e_Serbia)</a:t>
            </a:r>
          </a:p>
          <a:p>
            <a:r>
              <a:rPr lang="it-IT" sz="1200" b="0" i="0" kern="1200" dirty="0">
                <a:solidFill>
                  <a:schemeClr val="tx1"/>
                </a:solidFill>
                <a:effectLst/>
                <a:latin typeface="+mn-lt"/>
                <a:ea typeface="+mn-ea"/>
                <a:cs typeface="+mn-cs"/>
              </a:rPr>
              <a:t>Noi abbiamo invece un confine di mare di più difficile chiusura.</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17</a:t>
            </a:fld>
            <a:endParaRPr lang="it-IT"/>
          </a:p>
        </p:txBody>
      </p:sp>
    </p:spTree>
    <p:extLst>
      <p:ext uri="{BB962C8B-B14F-4D97-AF65-F5344CB8AC3E}">
        <p14:creationId xmlns:p14="http://schemas.microsoft.com/office/powerpoint/2010/main" val="134387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si manifesta la differenza di approccio delle istituzioni europee: la Commissione europea si comporta da organo di governo di tutta l’UE, e per sgravare singoli stati sovraccaricati di migranti (Italia e Grecia) propone una ridistribuzione fra tutti i paesi membri dell’UE proporzionalmente alla propria dimensione. </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18</a:t>
            </a:fld>
            <a:endParaRPr lang="it-IT"/>
          </a:p>
        </p:txBody>
      </p:sp>
    </p:spTree>
    <p:extLst>
      <p:ext uri="{BB962C8B-B14F-4D97-AF65-F5344CB8AC3E}">
        <p14:creationId xmlns:p14="http://schemas.microsoft.com/office/powerpoint/2010/main" val="196790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riforma del </a:t>
            </a:r>
            <a:r>
              <a:rPr lang="it-IT" dirty="0">
                <a:hlinkClick r:id="rId3"/>
              </a:rPr>
              <a:t>regolamento di Dublino</a:t>
            </a:r>
            <a:r>
              <a:rPr lang="it-IT" dirty="0"/>
              <a:t> sull’asilo </a:t>
            </a:r>
            <a:r>
              <a:rPr lang="it-IT" dirty="0">
                <a:hlinkClick r:id="rId4"/>
              </a:rPr>
              <a:t>ha ricevuto l’appoggio</a:t>
            </a:r>
            <a:r>
              <a:rPr lang="it-IT" dirty="0"/>
              <a:t> del Parlamento europeo il 16 novembre 2017, con 390 voti favorevoli, 175 contrari e 44 astenuti.</a:t>
            </a:r>
          </a:p>
          <a:p>
            <a:r>
              <a:rPr lang="it-IT" dirty="0"/>
              <a:t>Caso navi </a:t>
            </a:r>
            <a:r>
              <a:rPr lang="it-IT" dirty="0" err="1"/>
              <a:t>SeaWatch</a:t>
            </a:r>
            <a:r>
              <a:rPr lang="it-IT" dirty="0"/>
              <a:t> e Diciotti: se fosse stata approvata la riforma del regolamento di Dublino proposta dal Parlamento europeo, i migranti sarebbero sbarcati subito e ripartiti automaticamente fra gli stati UE, alleggerendo l'Italia dall'accoglienza in solitaria. I singoli Paesi non disposti ad accoglierli vedrebbero ridotti i loro fondi UE.</a:t>
            </a:r>
          </a:p>
        </p:txBody>
      </p:sp>
      <p:sp>
        <p:nvSpPr>
          <p:cNvPr id="4" name="Segnaposto numero diapositiva 3"/>
          <p:cNvSpPr>
            <a:spLocks noGrp="1"/>
          </p:cNvSpPr>
          <p:nvPr>
            <p:ph type="sldNum" sz="quarter" idx="10"/>
          </p:nvPr>
        </p:nvSpPr>
        <p:spPr/>
        <p:txBody>
          <a:bodyPr/>
          <a:lstStyle/>
          <a:p>
            <a:fld id="{A6DB9511-D6B3-4AE5-A0EB-82C340653521}" type="slidenum">
              <a:rPr lang="it-IT" smtClean="0"/>
              <a:t>19</a:t>
            </a:fld>
            <a:endParaRPr lang="it-IT"/>
          </a:p>
        </p:txBody>
      </p:sp>
    </p:spTree>
    <p:extLst>
      <p:ext uri="{BB962C8B-B14F-4D97-AF65-F5344CB8AC3E}">
        <p14:creationId xmlns:p14="http://schemas.microsoft.com/office/powerpoint/2010/main" val="162047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latin typeface="Calibri"/>
              </a:rPr>
              <a:t>In termini di estensione territoriale, gli stati colorati sono i "grandi" della terra. In Europa, al massimo la Francia riesce ad arrivare 42ma, mentre l'Italia 72ma</a:t>
            </a:r>
          </a:p>
        </p:txBody>
      </p:sp>
      <p:sp>
        <p:nvSpPr>
          <p:cNvPr id="4" name="Segnaposto numero diapositiva 3"/>
          <p:cNvSpPr>
            <a:spLocks noGrp="1"/>
          </p:cNvSpPr>
          <p:nvPr>
            <p:ph type="sldNum" sz="quarter" idx="10"/>
          </p:nvPr>
        </p:nvSpPr>
        <p:spPr/>
        <p:txBody>
          <a:bodyPr/>
          <a:lstStyle/>
          <a:p>
            <a:fld id="{A6DB9511-D6B3-4AE5-A0EB-82C340653521}" type="slidenum">
              <a:rPr lang="it-IT" smtClean="0"/>
              <a:t>2</a:t>
            </a:fld>
            <a:endParaRPr lang="it-IT"/>
          </a:p>
        </p:txBody>
      </p:sp>
    </p:spTree>
    <p:extLst>
      <p:ext uri="{BB962C8B-B14F-4D97-AF65-F5344CB8AC3E}">
        <p14:creationId xmlns:p14="http://schemas.microsoft.com/office/powerpoint/2010/main" val="414443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Consiglio dell’Unione europea, che su questo tema ha riunito tutti i Ministri dell’Interno dei paesi membri dell’UE, non ha neanche preso in considerazione il piano di redistribuzione in quote della Commissione. I singoli ministri che siedono nel Consiglio hanno dato la priorità all’interesse nazionale del singolo paese che rappresentano, diversamente dall’approccio collettivo europeo della Commissione: http://europa.today.it/attualita/migranti-schiaffo-ue-all-italia-saltano-le-quote-obbligatorie.html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Quindi se l’UE ha tentato di aiutare Italia e Grecia, sono stati i singoli stati europei ad opporsi! L’Italia si è quindi dovuta organizzare bilateralmente con la Libia.</a:t>
            </a:r>
          </a:p>
          <a:p>
            <a:r>
              <a:rPr lang="it-IT" dirty="0"/>
              <a:t>Nel grafico, la fetta blu delle torte per ogni paese rappresenta la porzione della propria quota di migranti effettivamente accolti. Si nota come prevale quasi ovunque il colore rosa (quota di migranti assegnata non rispettata), in particolare nell’est Europa dove alcuni paesi hanno accolto anche lo 0%.</a:t>
            </a:r>
          </a:p>
        </p:txBody>
      </p:sp>
      <p:sp>
        <p:nvSpPr>
          <p:cNvPr id="4" name="Segnaposto numero diapositiva 3"/>
          <p:cNvSpPr>
            <a:spLocks noGrp="1"/>
          </p:cNvSpPr>
          <p:nvPr>
            <p:ph type="sldNum" sz="quarter" idx="10"/>
          </p:nvPr>
        </p:nvSpPr>
        <p:spPr/>
        <p:txBody>
          <a:bodyPr/>
          <a:lstStyle/>
          <a:p>
            <a:fld id="{A6DB9511-D6B3-4AE5-A0EB-82C340653521}" type="slidenum">
              <a:rPr lang="it-IT" smtClean="0"/>
              <a:t>20</a:t>
            </a:fld>
            <a:endParaRPr lang="it-IT"/>
          </a:p>
        </p:txBody>
      </p:sp>
    </p:spTree>
    <p:extLst>
      <p:ext uri="{BB962C8B-B14F-4D97-AF65-F5344CB8AC3E}">
        <p14:creationId xmlns:p14="http://schemas.microsoft.com/office/powerpoint/2010/main" val="303369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Pubblicazione dell’UE sull’immigrazione: https://publications.europa.eu/en/publication-detail/-/publication/e9465e4f-b2e4-11e7-837e-01aa75ed71a1/language-it/format-PDF/source-87900800</a:t>
            </a:r>
          </a:p>
          <a:p>
            <a:r>
              <a:rPr lang="it-IT" dirty="0">
                <a:latin typeface="Calibri"/>
              </a:rPr>
              <a:t>Due eventuali approfondimenti:</a:t>
            </a:r>
          </a:p>
          <a:p>
            <a:r>
              <a:rPr lang="it-IT" dirty="0">
                <a:latin typeface="Calibri"/>
              </a:rPr>
              <a:t>https://ec.europa.eu/italy/news/euromyths/20180205_il_regolamento_dublino_lascia_sola_Italia_UEverofalso_it</a:t>
            </a:r>
          </a:p>
          <a:p>
            <a:r>
              <a:rPr lang="it-IT" dirty="0">
                <a:latin typeface="Calibri"/>
              </a:rPr>
              <a:t>https://ec.europa.eu/italy/news/euromyths/non_esiste_un_sistema_europeo_comune_sull_asilo_it</a:t>
            </a:r>
          </a:p>
          <a:p>
            <a:r>
              <a:rPr lang="it-IT" dirty="0">
                <a:latin typeface="Calibri"/>
              </a:rPr>
              <a:t>Altre statistiche delle Nazioni Unite sul 2015, l’anno più intenso </a:t>
            </a:r>
            <a:r>
              <a:rPr lang="it-IT" dirty="0">
                <a:latin typeface="+mn-lt"/>
              </a:rPr>
              <a:t>come immigrazione: https://reliefweb.int/sites/reliefweb.int/files/resources/MonthlyTrendsofNationalities-ArrivalstoGreeceItalyandSpain-31December2015.pdf</a:t>
            </a:r>
            <a:endParaRPr lang="it-IT" dirty="0">
              <a:latin typeface="Calibri"/>
            </a:endParaRPr>
          </a:p>
        </p:txBody>
      </p:sp>
      <p:sp>
        <p:nvSpPr>
          <p:cNvPr id="4" name="Segnaposto numero diapositiva 3"/>
          <p:cNvSpPr>
            <a:spLocks noGrp="1"/>
          </p:cNvSpPr>
          <p:nvPr>
            <p:ph type="sldNum" sz="quarter" idx="10"/>
          </p:nvPr>
        </p:nvSpPr>
        <p:spPr/>
        <p:txBody>
          <a:bodyPr/>
          <a:lstStyle/>
          <a:p>
            <a:fld id="{A6DB9511-D6B3-4AE5-A0EB-82C340653521}" type="slidenum">
              <a:rPr lang="it-IT" smtClean="0"/>
              <a:t>21</a:t>
            </a:fld>
            <a:endParaRPr lang="it-IT"/>
          </a:p>
        </p:txBody>
      </p:sp>
    </p:spTree>
    <p:extLst>
      <p:ext uri="{BB962C8B-B14F-4D97-AF65-F5344CB8AC3E}">
        <p14:creationId xmlns:p14="http://schemas.microsoft.com/office/powerpoint/2010/main" val="113625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Adesso che scoperto storia e geografia dell’Europa… unisciti alla campagna stavoltavoto.eu per rimanere aggiornato sulle prossime elezioni europee, registrandoti sul sito!</a:t>
            </a:r>
          </a:p>
          <a:p>
            <a:r>
              <a:rPr lang="it-IT" dirty="0"/>
              <a:t>Alcuni video di testimonianze sulla campagna:</a:t>
            </a:r>
          </a:p>
          <a:p>
            <a:r>
              <a:rPr lang="it-IT" dirty="0"/>
              <a:t>https://www.youtube.com/watch?v=RXoH391Es6c (ottimo video di Europe Direct Genova, esempio di contenuti che vengono messi in circolo in mailing list)</a:t>
            </a:r>
          </a:p>
          <a:p>
            <a:r>
              <a:rPr lang="it-IT" sz="1200" b="0" i="0" kern="1200" dirty="0">
                <a:solidFill>
                  <a:schemeClr val="tx1"/>
                </a:solidFill>
                <a:effectLst/>
                <a:latin typeface="+mn-lt"/>
                <a:ea typeface="+mn-ea"/>
                <a:cs typeface="+mn-cs"/>
                <a:hlinkClick r:id="rId3"/>
              </a:rPr>
              <a:t>https://www.youtube.com/watch?v=qULVqtUfz-U</a:t>
            </a:r>
            <a:br>
              <a:rPr lang="it-IT" sz="1200" b="0" i="0" kern="1200" dirty="0">
                <a:solidFill>
                  <a:schemeClr val="tx1"/>
                </a:solidFill>
                <a:effectLst/>
                <a:latin typeface="+mn-lt"/>
                <a:ea typeface="+mn-ea"/>
                <a:cs typeface="+mn-cs"/>
              </a:rPr>
            </a:br>
            <a:r>
              <a:rPr lang="it-IT" sz="1200" b="0" i="0" kern="1200" dirty="0">
                <a:solidFill>
                  <a:schemeClr val="tx1"/>
                </a:solidFill>
                <a:effectLst/>
                <a:latin typeface="+mn-lt"/>
                <a:ea typeface="+mn-ea"/>
                <a:cs typeface="+mn-cs"/>
                <a:hlinkClick r:id="rId4"/>
              </a:rPr>
              <a:t>https://www.youtube.com/watch?v=oct6-9d5ciA</a:t>
            </a:r>
            <a:br>
              <a:rPr lang="it-IT" sz="1200" b="0" i="0" kern="1200" dirty="0">
                <a:solidFill>
                  <a:schemeClr val="tx1"/>
                </a:solidFill>
                <a:effectLst/>
                <a:latin typeface="+mn-lt"/>
                <a:ea typeface="+mn-ea"/>
                <a:cs typeface="+mn-cs"/>
              </a:rPr>
            </a:br>
            <a:r>
              <a:rPr lang="it-IT" sz="1200" b="0" i="0" kern="1200" dirty="0">
                <a:solidFill>
                  <a:schemeClr val="tx1"/>
                </a:solidFill>
                <a:effectLst/>
                <a:latin typeface="+mn-lt"/>
                <a:ea typeface="+mn-ea"/>
                <a:cs typeface="+mn-cs"/>
                <a:hlinkClick r:id="rId5"/>
              </a:rPr>
              <a:t>https://www.youtube.com/watch?v=VC94k2HzHQo</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hlinkClick r:id="rId6"/>
              </a:rPr>
              <a:t>https://www.youtube.com/watch?v=RVdtBsGE1xI</a:t>
            </a:r>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Tenere monitorato </a:t>
            </a:r>
            <a:r>
              <a:rPr lang="it-IT" sz="1200" b="0" i="0" kern="1200" dirty="0">
                <a:solidFill>
                  <a:schemeClr val="tx1"/>
                </a:solidFill>
                <a:effectLst/>
                <a:latin typeface="+mn-lt"/>
                <a:ea typeface="+mn-ea"/>
                <a:cs typeface="+mn-cs"/>
                <a:hlinkClick r:id="rId7"/>
              </a:rPr>
              <a:t>questo profilo YouTube</a:t>
            </a:r>
            <a:r>
              <a:rPr lang="it-IT" sz="1200" b="0" i="0" kern="1200" dirty="0">
                <a:solidFill>
                  <a:schemeClr val="tx1"/>
                </a:solidFill>
                <a:effectLst/>
                <a:latin typeface="+mn-lt"/>
                <a:ea typeface="+mn-ea"/>
                <a:cs typeface="+mn-cs"/>
              </a:rPr>
              <a:t> perché verranno inseriti dei nuovi video nel corso dei prossimi mesi.</a:t>
            </a:r>
            <a:endParaRPr lang="it-IT" dirty="0"/>
          </a:p>
        </p:txBody>
      </p:sp>
      <p:sp>
        <p:nvSpPr>
          <p:cNvPr id="4" name="Segnaposto numero diapositiva 3"/>
          <p:cNvSpPr>
            <a:spLocks noGrp="1"/>
          </p:cNvSpPr>
          <p:nvPr>
            <p:ph type="sldNum" sz="quarter" idx="10"/>
          </p:nvPr>
        </p:nvSpPr>
        <p:spPr/>
        <p:txBody>
          <a:bodyPr/>
          <a:lstStyle/>
          <a:p>
            <a:fld id="{67E91EE2-DDFB-48F9-A16A-7E88A13D0CBE}" type="slidenum">
              <a:rPr lang="it-IT" smtClean="0"/>
              <a:t>22</a:t>
            </a:fld>
            <a:endParaRPr lang="it-IT"/>
          </a:p>
        </p:txBody>
      </p:sp>
    </p:spTree>
    <p:extLst>
      <p:ext uri="{BB962C8B-B14F-4D97-AF65-F5344CB8AC3E}">
        <p14:creationId xmlns:p14="http://schemas.microsoft.com/office/powerpoint/2010/main" val="290853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UE siamo il quarto territorio più esteso nel mondo .</a:t>
            </a:r>
          </a:p>
        </p:txBody>
      </p:sp>
      <p:sp>
        <p:nvSpPr>
          <p:cNvPr id="4" name="Segnaposto numero diapositiva 3"/>
          <p:cNvSpPr>
            <a:spLocks noGrp="1"/>
          </p:cNvSpPr>
          <p:nvPr>
            <p:ph type="sldNum" sz="quarter" idx="10"/>
          </p:nvPr>
        </p:nvSpPr>
        <p:spPr/>
        <p:txBody>
          <a:bodyPr/>
          <a:lstStyle/>
          <a:p>
            <a:fld id="{A6DB9511-D6B3-4AE5-A0EB-82C340653521}" type="slidenum">
              <a:rPr lang="it-IT" smtClean="0"/>
              <a:t>3</a:t>
            </a:fld>
            <a:endParaRPr lang="it-IT"/>
          </a:p>
        </p:txBody>
      </p:sp>
    </p:spTree>
    <p:extLst>
      <p:ext uri="{BB962C8B-B14F-4D97-AF65-F5344CB8AC3E}">
        <p14:creationId xmlns:p14="http://schemas.microsoft.com/office/powerpoint/2010/main" val="116951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atin typeface="Calibri"/>
              </a:rPr>
              <a:t>In termini di popolazione, al massimo la Germania si piazza 16ma, ma gli stati più popolati al mondo sono ben altri.</a:t>
            </a:r>
          </a:p>
        </p:txBody>
      </p:sp>
      <p:sp>
        <p:nvSpPr>
          <p:cNvPr id="4" name="Segnaposto numero diapositiva 3"/>
          <p:cNvSpPr>
            <a:spLocks noGrp="1"/>
          </p:cNvSpPr>
          <p:nvPr>
            <p:ph type="sldNum" sz="quarter" idx="10"/>
          </p:nvPr>
        </p:nvSpPr>
        <p:spPr/>
        <p:txBody>
          <a:bodyPr/>
          <a:lstStyle/>
          <a:p>
            <a:fld id="{A6DB9511-D6B3-4AE5-A0EB-82C340653521}" type="slidenum">
              <a:rPr lang="it-IT" smtClean="0"/>
              <a:t>4</a:t>
            </a:fld>
            <a:endParaRPr lang="it-IT"/>
          </a:p>
        </p:txBody>
      </p:sp>
    </p:spTree>
    <p:extLst>
      <p:ext uri="{BB962C8B-B14F-4D97-AF65-F5344CB8AC3E}">
        <p14:creationId xmlns:p14="http://schemas.microsoft.com/office/powerpoint/2010/main" val="86470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Come UE siamo il terzo territorio più popolato al mondo.</a:t>
            </a:r>
          </a:p>
        </p:txBody>
      </p:sp>
      <p:sp>
        <p:nvSpPr>
          <p:cNvPr id="4" name="Segnaposto numero diapositiva 3"/>
          <p:cNvSpPr>
            <a:spLocks noGrp="1"/>
          </p:cNvSpPr>
          <p:nvPr>
            <p:ph type="sldNum" sz="quarter" idx="10"/>
          </p:nvPr>
        </p:nvSpPr>
        <p:spPr/>
        <p:txBody>
          <a:bodyPr/>
          <a:lstStyle/>
          <a:p>
            <a:fld id="{A6DB9511-D6B3-4AE5-A0EB-82C340653521}" type="slidenum">
              <a:rPr lang="it-IT" smtClean="0"/>
              <a:t>5</a:t>
            </a:fld>
            <a:endParaRPr lang="it-IT"/>
          </a:p>
        </p:txBody>
      </p:sp>
    </p:spTree>
    <p:extLst>
      <p:ext uri="{BB962C8B-B14F-4D97-AF65-F5344CB8AC3E}">
        <p14:creationId xmlns:p14="http://schemas.microsoft.com/office/powerpoint/2010/main" val="323406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2016, sui social network girò una simulazione di un medagliere olimpico che includesse fra i partecipanti l’Unione europea con tutte le medaglie vinte dai paesi membri. L’UE si sarebbe piazzata al primo posto. L’Italia alla fine in questo caso è stata comunque competitiva, entrando nella top 10 dei paesi con più medaglie.</a:t>
            </a:r>
          </a:p>
        </p:txBody>
      </p:sp>
      <p:sp>
        <p:nvSpPr>
          <p:cNvPr id="4" name="Segnaposto numero diapositiva 3"/>
          <p:cNvSpPr>
            <a:spLocks noGrp="1"/>
          </p:cNvSpPr>
          <p:nvPr>
            <p:ph type="sldNum" sz="quarter" idx="10"/>
          </p:nvPr>
        </p:nvSpPr>
        <p:spPr/>
        <p:txBody>
          <a:bodyPr/>
          <a:lstStyle/>
          <a:p>
            <a:fld id="{A6DB9511-D6B3-4AE5-A0EB-82C340653521}" type="slidenum">
              <a:rPr lang="it-IT" smtClean="0"/>
              <a:t>6</a:t>
            </a:fld>
            <a:endParaRPr lang="it-IT"/>
          </a:p>
        </p:txBody>
      </p:sp>
    </p:spTree>
    <p:extLst>
      <p:ext uri="{BB962C8B-B14F-4D97-AF65-F5344CB8AC3E}">
        <p14:creationId xmlns:p14="http://schemas.microsoft.com/office/powerpoint/2010/main" val="106005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discorso programmatico del 2014 dell’allora nuovo Presidente della Commissione europea Jean Claude </a:t>
            </a:r>
            <a:r>
              <a:rPr lang="it-IT" dirty="0" err="1"/>
              <a:t>Juncker</a:t>
            </a:r>
            <a:r>
              <a:rPr lang="it-IT" dirty="0"/>
              <a:t>: http://www.europafacile.net/Scheda/News/3606</a:t>
            </a:r>
          </a:p>
          <a:p>
            <a:r>
              <a:rPr lang="it-IT" dirty="0"/>
              <a:t>A destra, i suoi Commissari (i ministri): https://ec.europa.eu/commission/commissioners/2014-2019_it</a:t>
            </a:r>
          </a:p>
        </p:txBody>
      </p:sp>
      <p:sp>
        <p:nvSpPr>
          <p:cNvPr id="4" name="Segnaposto numero diapositiva 3"/>
          <p:cNvSpPr>
            <a:spLocks noGrp="1"/>
          </p:cNvSpPr>
          <p:nvPr>
            <p:ph type="sldNum" sz="quarter" idx="10"/>
          </p:nvPr>
        </p:nvSpPr>
        <p:spPr/>
        <p:txBody>
          <a:bodyPr/>
          <a:lstStyle/>
          <a:p>
            <a:fld id="{A6DB9511-D6B3-4AE5-A0EB-82C340653521}" type="slidenum">
              <a:rPr lang="it-IT" smtClean="0"/>
              <a:t>7</a:t>
            </a:fld>
            <a:endParaRPr lang="it-IT"/>
          </a:p>
        </p:txBody>
      </p:sp>
    </p:spTree>
    <p:extLst>
      <p:ext uri="{BB962C8B-B14F-4D97-AF65-F5344CB8AC3E}">
        <p14:creationId xmlns:p14="http://schemas.microsoft.com/office/powerpoint/2010/main" val="315302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it-IT" dirty="0"/>
              <a:t>Il 22 ottobre 2014 </a:t>
            </a:r>
            <a:r>
              <a:rPr lang="it-IT" sz="1200" b="0" i="0" kern="1200" dirty="0">
                <a:solidFill>
                  <a:schemeClr val="tx1"/>
                </a:solidFill>
                <a:effectLst/>
                <a:latin typeface="+mn-lt"/>
                <a:ea typeface="+mn-ea"/>
                <a:cs typeface="+mn-cs"/>
              </a:rPr>
              <a:t>la Commissione </a:t>
            </a:r>
            <a:r>
              <a:rPr lang="it-IT" sz="1200" b="0" i="0" kern="1200" dirty="0" err="1">
                <a:solidFill>
                  <a:schemeClr val="tx1"/>
                </a:solidFill>
                <a:effectLst/>
                <a:latin typeface="+mn-lt"/>
                <a:ea typeface="+mn-ea"/>
                <a:cs typeface="+mn-cs"/>
              </a:rPr>
              <a:t>Juncker</a:t>
            </a:r>
            <a:r>
              <a:rPr lang="it-IT" sz="1200" b="0" i="0" kern="1200" dirty="0">
                <a:solidFill>
                  <a:schemeClr val="tx1"/>
                </a:solidFill>
                <a:effectLst/>
                <a:latin typeface="+mn-lt"/>
                <a:ea typeface="+mn-ea"/>
                <a:cs typeface="+mn-cs"/>
              </a:rPr>
              <a:t>, con il suo programma di governo, ha ricevuto il voto di fiducia del parlamento europeo. Hanno votato a favore 423 parlamentari (dei gruppi PPE, S&amp;D e ALDE), 209 hanno votato contro e le astensioni sono state 67.</a:t>
            </a:r>
            <a:endParaRPr lang="it-IT" dirty="0"/>
          </a:p>
        </p:txBody>
      </p:sp>
      <p:sp>
        <p:nvSpPr>
          <p:cNvPr id="4" name="Segnaposto numero diapositiva 3"/>
          <p:cNvSpPr>
            <a:spLocks noGrp="1"/>
          </p:cNvSpPr>
          <p:nvPr>
            <p:ph type="sldNum" sz="quarter" idx="10"/>
          </p:nvPr>
        </p:nvSpPr>
        <p:spPr/>
        <p:txBody>
          <a:bodyPr/>
          <a:lstStyle/>
          <a:p>
            <a:fld id="{A6DB9511-D6B3-4AE5-A0EB-82C340653521}" type="slidenum">
              <a:rPr lang="it-IT" smtClean="0"/>
              <a:t>8</a:t>
            </a:fld>
            <a:endParaRPr lang="it-IT"/>
          </a:p>
        </p:txBody>
      </p:sp>
    </p:spTree>
    <p:extLst>
      <p:ext uri="{BB962C8B-B14F-4D97-AF65-F5344CB8AC3E}">
        <p14:creationId xmlns:p14="http://schemas.microsoft.com/office/powerpoint/2010/main" val="2230154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discorso programmatico di </a:t>
            </a:r>
            <a:r>
              <a:rPr lang="it-IT" dirty="0" err="1"/>
              <a:t>Juncker</a:t>
            </a:r>
            <a:r>
              <a:rPr lang="it-IT" dirty="0"/>
              <a:t> ha individuato 10 sfide per i suoi 5 anni di governo. Un approfondimento per tutte è disponibile nel volume «La mia UE» disponibile contattando Europe Direct Emilia-Romagna: europedirect@regione.emilia-romagna.it</a:t>
            </a:r>
          </a:p>
          <a:p>
            <a:r>
              <a:rPr lang="it-IT" dirty="0"/>
              <a:t>Noi ci focalizziamo sui tre più comprensibili: mercato interno / libero scambio, migrazioni, clima (ambiente).</a:t>
            </a:r>
          </a:p>
        </p:txBody>
      </p:sp>
      <p:sp>
        <p:nvSpPr>
          <p:cNvPr id="4" name="Segnaposto numero diapositiva 3"/>
          <p:cNvSpPr>
            <a:spLocks noGrp="1"/>
          </p:cNvSpPr>
          <p:nvPr>
            <p:ph type="sldNum" sz="quarter" idx="10"/>
          </p:nvPr>
        </p:nvSpPr>
        <p:spPr/>
        <p:txBody>
          <a:bodyPr/>
          <a:lstStyle/>
          <a:p>
            <a:fld id="{A6DB9511-D6B3-4AE5-A0EB-82C340653521}" type="slidenum">
              <a:rPr lang="it-IT" smtClean="0"/>
              <a:t>9</a:t>
            </a:fld>
            <a:endParaRPr lang="it-IT"/>
          </a:p>
        </p:txBody>
      </p:sp>
    </p:spTree>
    <p:extLst>
      <p:ext uri="{BB962C8B-B14F-4D97-AF65-F5344CB8AC3E}">
        <p14:creationId xmlns:p14="http://schemas.microsoft.com/office/powerpoint/2010/main" val="1577917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pic>
        <p:nvPicPr>
          <p:cNvPr id="20" name="Immagine 19">
            <a:extLst>
              <a:ext uri="{FF2B5EF4-FFF2-40B4-BE49-F238E27FC236}">
                <a16:creationId xmlns:a16="http://schemas.microsoft.com/office/drawing/2014/main" id="{008BDACF-36C2-4382-AA60-92125C0D2B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27" t="30975" r="41453" b="37435"/>
          <a:stretch/>
        </p:blipFill>
        <p:spPr>
          <a:xfrm>
            <a:off x="9842358" y="0"/>
            <a:ext cx="2106395" cy="2027404"/>
          </a:xfrm>
          <a:prstGeom prst="rect">
            <a:avLst/>
          </a:prstGeom>
        </p:spPr>
      </p:pic>
      <p:pic>
        <p:nvPicPr>
          <p:cNvPr id="22" name="Immagine 21">
            <a:extLst>
              <a:ext uri="{FF2B5EF4-FFF2-40B4-BE49-F238E27FC236}">
                <a16:creationId xmlns:a16="http://schemas.microsoft.com/office/drawing/2014/main" id="{0DBD3CDC-21AD-4F89-8932-04B9958056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7593" y="6198190"/>
            <a:ext cx="2298687" cy="525598"/>
          </a:xfrm>
          <a:prstGeom prst="rect">
            <a:avLst/>
          </a:prstGeom>
        </p:spPr>
      </p:pic>
    </p:spTree>
    <p:extLst>
      <p:ext uri="{BB962C8B-B14F-4D97-AF65-F5344CB8AC3E}">
        <p14:creationId xmlns:p14="http://schemas.microsoft.com/office/powerpoint/2010/main" val="71310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94046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1528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2136527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186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218503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130775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295290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30664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F1A5E60-B856-421A-9E0D-4F69C9B33D33}" type="datetimeFigureOut">
              <a:rPr lang="it-IT" smtClean="0"/>
              <a:t>13/04/2019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9758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F1A5E60-B856-421A-9E0D-4F69C9B33D33}" type="datetimeFigureOut">
              <a:rPr lang="it-IT" smtClean="0"/>
              <a:t>13/04/2019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2443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F1A5E60-B856-421A-9E0D-4F69C9B33D33}" type="datetimeFigureOut">
              <a:rPr lang="it-IT" smtClean="0"/>
              <a:t>13/04/2019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21736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F1A5E60-B856-421A-9E0D-4F69C9B33D33}" type="datetimeFigureOut">
              <a:rPr lang="it-IT" smtClean="0"/>
              <a:t>13/04/2019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23583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A5E60-B856-421A-9E0D-4F69C9B33D33}" type="datetimeFigureOut">
              <a:rPr lang="it-IT" smtClean="0"/>
              <a:t>13/04/2019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249726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F1A5E60-B856-421A-9E0D-4F69C9B33D33}" type="datetimeFigureOut">
              <a:rPr lang="it-IT" smtClean="0"/>
              <a:t>13/04/2019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36257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F1A5E60-B856-421A-9E0D-4F69C9B33D33}" type="datetimeFigureOut">
              <a:rPr lang="it-IT" smtClean="0"/>
              <a:t>13/04/2019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99DF4-A5F1-409C-A16F-46561018E531}" type="slidenum">
              <a:rPr lang="it-IT" smtClean="0"/>
              <a:t>‹N›</a:t>
            </a:fld>
            <a:endParaRPr lang="it-IT"/>
          </a:p>
        </p:txBody>
      </p:sp>
    </p:spTree>
    <p:extLst>
      <p:ext uri="{BB962C8B-B14F-4D97-AF65-F5344CB8AC3E}">
        <p14:creationId xmlns:p14="http://schemas.microsoft.com/office/powerpoint/2010/main" val="105501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1A5E60-B856-421A-9E0D-4F69C9B33D33}" type="datetimeFigureOut">
              <a:rPr lang="it-IT" smtClean="0"/>
              <a:t>13/04/2019</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399DF4-A5F1-409C-A16F-46561018E531}" type="slidenum">
              <a:rPr lang="it-IT" smtClean="0"/>
              <a:t>‹N›</a:t>
            </a:fld>
            <a:endParaRPr lang="it-IT"/>
          </a:p>
        </p:txBody>
      </p:sp>
      <p:pic>
        <p:nvPicPr>
          <p:cNvPr id="11" name="Immagine 10">
            <a:extLst>
              <a:ext uri="{FF2B5EF4-FFF2-40B4-BE49-F238E27FC236}">
                <a16:creationId xmlns:a16="http://schemas.microsoft.com/office/drawing/2014/main" id="{7EFEA591-DD7C-464A-966E-34EBF057F25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47593" y="6198190"/>
            <a:ext cx="2298687" cy="525598"/>
          </a:xfrm>
          <a:prstGeom prst="rect">
            <a:avLst/>
          </a:prstGeom>
        </p:spPr>
      </p:pic>
      <p:pic>
        <p:nvPicPr>
          <p:cNvPr id="32" name="Immagine 31">
            <a:extLst>
              <a:ext uri="{FF2B5EF4-FFF2-40B4-BE49-F238E27FC236}">
                <a16:creationId xmlns:a16="http://schemas.microsoft.com/office/drawing/2014/main" id="{47BAEC3B-F2D4-4F14-B788-7CA986014118}"/>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25727" t="30975" r="41453" b="37435"/>
          <a:stretch/>
        </p:blipFill>
        <p:spPr>
          <a:xfrm>
            <a:off x="9842358" y="0"/>
            <a:ext cx="2106395" cy="2027404"/>
          </a:xfrm>
          <a:prstGeom prst="rect">
            <a:avLst/>
          </a:prstGeom>
        </p:spPr>
      </p:pic>
    </p:spTree>
    <p:extLst>
      <p:ext uri="{BB962C8B-B14F-4D97-AF65-F5344CB8AC3E}">
        <p14:creationId xmlns:p14="http://schemas.microsoft.com/office/powerpoint/2010/main" val="348476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arthobservatory.nasa.gov/images/91694/measurements-show-reduction-in-ozone-eating-chemic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ec.europa.eu/clima/policies/international/negotiations/paris_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clima/policies/strategies/2030_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32.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38AB9-85A9-4787-89E9-3277F30927E6}"/>
              </a:ext>
            </a:extLst>
          </p:cNvPr>
          <p:cNvSpPr>
            <a:spLocks noGrp="1"/>
          </p:cNvSpPr>
          <p:nvPr>
            <p:ph type="title"/>
          </p:nvPr>
        </p:nvSpPr>
        <p:spPr/>
        <p:txBody>
          <a:bodyPr/>
          <a:lstStyle/>
          <a:p>
            <a:pPr algn="ctr"/>
            <a:r>
              <a:rPr lang="it-IT" b="1" dirty="0">
                <a:solidFill>
                  <a:schemeClr val="accent2">
                    <a:lumMod val="50000"/>
                  </a:schemeClr>
                </a:solidFill>
              </a:rPr>
              <a:t>L’Unione europea oggi</a:t>
            </a:r>
            <a:br>
              <a:rPr lang="it-IT" b="1" dirty="0">
                <a:solidFill>
                  <a:schemeClr val="accent2">
                    <a:lumMod val="50000"/>
                  </a:schemeClr>
                </a:solidFill>
              </a:rPr>
            </a:br>
            <a:r>
              <a:rPr lang="it-IT" b="1" dirty="0">
                <a:solidFill>
                  <a:schemeClr val="accent2">
                    <a:lumMod val="50000"/>
                  </a:schemeClr>
                </a:solidFill>
              </a:rPr>
              <a:t>Insieme VS da soli</a:t>
            </a:r>
          </a:p>
        </p:txBody>
      </p:sp>
      <p:pic>
        <p:nvPicPr>
          <p:cNvPr id="1028" name="Picture 4" descr="Risultati immagini per italia">
            <a:extLst>
              <a:ext uri="{FF2B5EF4-FFF2-40B4-BE49-F238E27FC236}">
                <a16:creationId xmlns:a16="http://schemas.microsoft.com/office/drawing/2014/main" id="{091D82C9-AC08-472E-85BF-0CA63F5E5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81" y="1953936"/>
            <a:ext cx="3474559" cy="4096642"/>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4">
            <a:extLst>
              <a:ext uri="{FF2B5EF4-FFF2-40B4-BE49-F238E27FC236}">
                <a16:creationId xmlns:a16="http://schemas.microsoft.com/office/drawing/2014/main" id="{FC5BF37D-3E08-4D5E-BBBF-D44C10A57EAA}"/>
              </a:ext>
            </a:extLst>
          </p:cNvPr>
          <p:cNvSpPr>
            <a:spLocks noGrp="1"/>
          </p:cNvSpPr>
          <p:nvPr>
            <p:ph idx="1"/>
          </p:nvPr>
        </p:nvSpPr>
        <p:spPr/>
        <p:txBody>
          <a:bodyPr/>
          <a:lstStyle/>
          <a:p>
            <a:endParaRPr lang="it-IT" dirty="0"/>
          </a:p>
        </p:txBody>
      </p:sp>
      <p:pic>
        <p:nvPicPr>
          <p:cNvPr id="1030" name="Picture 6" descr="Risultati immagini per european union png">
            <a:extLst>
              <a:ext uri="{FF2B5EF4-FFF2-40B4-BE49-F238E27FC236}">
                <a16:creationId xmlns:a16="http://schemas.microsoft.com/office/drawing/2014/main" id="{B74A664F-1ECD-4660-9DEC-DC335B05D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795" y="1930400"/>
            <a:ext cx="4112174" cy="417107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0855E6A-C6BE-4D7C-A545-C5490AA72F8E}"/>
              </a:ext>
            </a:extLst>
          </p:cNvPr>
          <p:cNvSpPr txBox="1"/>
          <p:nvPr/>
        </p:nvSpPr>
        <p:spPr>
          <a:xfrm>
            <a:off x="677334" y="6330462"/>
            <a:ext cx="3474559" cy="369332"/>
          </a:xfrm>
          <a:prstGeom prst="rect">
            <a:avLst/>
          </a:prstGeom>
          <a:noFill/>
        </p:spPr>
        <p:txBody>
          <a:bodyPr wrap="square" rtlCol="0">
            <a:spAutoFit/>
          </a:bodyPr>
          <a:lstStyle/>
          <a:p>
            <a:r>
              <a:rPr lang="it-IT" dirty="0">
                <a:solidFill>
                  <a:srgbClr val="002060"/>
                </a:solidFill>
                <a:latin typeface="Abadi" panose="020B0604020202020204" pitchFamily="34" charset="0"/>
              </a:rPr>
              <a:t>Realizzato da Riccardo Cucconi</a:t>
            </a:r>
          </a:p>
        </p:txBody>
      </p:sp>
    </p:spTree>
    <p:extLst>
      <p:ext uri="{BB962C8B-B14F-4D97-AF65-F5344CB8AC3E}">
        <p14:creationId xmlns:p14="http://schemas.microsoft.com/office/powerpoint/2010/main" val="336325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E56C54-70AE-4F43-A019-61FCF5312AF5}"/>
              </a:ext>
            </a:extLst>
          </p:cNvPr>
          <p:cNvSpPr>
            <a:spLocks noGrp="1"/>
          </p:cNvSpPr>
          <p:nvPr>
            <p:ph type="title"/>
          </p:nvPr>
        </p:nvSpPr>
        <p:spPr>
          <a:xfrm>
            <a:off x="677334" y="331303"/>
            <a:ext cx="8596668" cy="1285461"/>
          </a:xfrm>
        </p:spPr>
        <p:txBody>
          <a:bodyPr/>
          <a:lstStyle/>
          <a:p>
            <a:pPr algn="ctr"/>
            <a:r>
              <a:rPr lang="it-IT" dirty="0">
                <a:solidFill>
                  <a:schemeClr val="accent2">
                    <a:lumMod val="75000"/>
                  </a:schemeClr>
                </a:solidFill>
              </a:rPr>
              <a:t>MERCATO COMUNE – LIBERO COMMERCIO</a:t>
            </a:r>
            <a:br>
              <a:rPr lang="it-IT" dirty="0">
                <a:solidFill>
                  <a:schemeClr val="accent2">
                    <a:lumMod val="75000"/>
                  </a:schemeClr>
                </a:solidFill>
              </a:rPr>
            </a:br>
            <a:r>
              <a:rPr lang="it-IT" dirty="0">
                <a:solidFill>
                  <a:schemeClr val="accent2">
                    <a:lumMod val="75000"/>
                  </a:schemeClr>
                </a:solidFill>
              </a:rPr>
              <a:t>da soli VS insieme</a:t>
            </a:r>
          </a:p>
        </p:txBody>
      </p:sp>
      <p:sp>
        <p:nvSpPr>
          <p:cNvPr id="3" name="Segnaposto contenuto 2">
            <a:extLst>
              <a:ext uri="{FF2B5EF4-FFF2-40B4-BE49-F238E27FC236}">
                <a16:creationId xmlns:a16="http://schemas.microsoft.com/office/drawing/2014/main" id="{6484F92C-3CCD-48A9-A69A-17BD6BC0F886}"/>
              </a:ext>
            </a:extLst>
          </p:cNvPr>
          <p:cNvSpPr>
            <a:spLocks noGrp="1"/>
          </p:cNvSpPr>
          <p:nvPr>
            <p:ph idx="1"/>
          </p:nvPr>
        </p:nvSpPr>
        <p:spPr>
          <a:xfrm>
            <a:off x="418455" y="1470991"/>
            <a:ext cx="11096211" cy="5155095"/>
          </a:xfrm>
        </p:spPr>
        <p:txBody>
          <a:bodyPr>
            <a:normAutofit lnSpcReduction="10000"/>
          </a:bodyPr>
          <a:lstStyle/>
          <a:p>
            <a:r>
              <a:rPr lang="it-IT" sz="1900" b="1" dirty="0">
                <a:solidFill>
                  <a:schemeClr val="tx1"/>
                </a:solidFill>
              </a:rPr>
              <a:t>Da soli</a:t>
            </a:r>
            <a:r>
              <a:rPr lang="it-IT" sz="1900" dirty="0">
                <a:solidFill>
                  <a:schemeClr val="tx1"/>
                </a:solidFill>
              </a:rPr>
              <a:t>: ogni paese si fa pagare dazi (tasse) sulle merci che vende all’esterno dei propri confini. </a:t>
            </a:r>
          </a:p>
          <a:p>
            <a:endParaRPr lang="it-IT" sz="1900" dirty="0">
              <a:solidFill>
                <a:schemeClr val="tx1"/>
              </a:solidFill>
            </a:endParaRPr>
          </a:p>
          <a:p>
            <a:r>
              <a:rPr lang="it-IT" sz="1900" b="1" dirty="0">
                <a:solidFill>
                  <a:schemeClr val="tx1"/>
                </a:solidFill>
              </a:rPr>
              <a:t>Insieme</a:t>
            </a:r>
            <a:r>
              <a:rPr lang="it-IT" sz="1900" dirty="0">
                <a:solidFill>
                  <a:schemeClr val="tx1"/>
                </a:solidFill>
              </a:rPr>
              <a:t>: </a:t>
            </a:r>
            <a:r>
              <a:rPr lang="it-IT" sz="1900" u="sng" dirty="0">
                <a:solidFill>
                  <a:schemeClr val="tx1"/>
                </a:solidFill>
              </a:rPr>
              <a:t>Mercato Comune Europeo</a:t>
            </a:r>
            <a:r>
              <a:rPr lang="it-IT" sz="1900" dirty="0">
                <a:solidFill>
                  <a:schemeClr val="tx1"/>
                </a:solidFill>
              </a:rPr>
              <a:t> (con anche Svizzera, Norvegia, Islanda)</a:t>
            </a:r>
          </a:p>
          <a:p>
            <a:pPr marL="0" indent="0">
              <a:buNone/>
            </a:pPr>
            <a:r>
              <a:rPr lang="it-IT" sz="1900" dirty="0">
                <a:solidFill>
                  <a:schemeClr val="tx1"/>
                </a:solidFill>
              </a:rPr>
              <a:t>Per i consumatori, più vasta scelta e prezzi più contenuti (c’è concorrenza e non ci sono più dazi da pagare)  + 2.8 posti di lavoro aggiuntivi</a:t>
            </a:r>
          </a:p>
          <a:p>
            <a:pPr marL="0" indent="0">
              <a:buNone/>
            </a:pPr>
            <a:r>
              <a:rPr lang="it-IT" sz="1900" dirty="0">
                <a:solidFill>
                  <a:schemeClr val="tx1"/>
                </a:solidFill>
              </a:rPr>
              <a:t>Per le imprese europee, </a:t>
            </a:r>
            <a:r>
              <a:rPr lang="it-IT" sz="1900" b="1" dirty="0">
                <a:solidFill>
                  <a:schemeClr val="tx1"/>
                </a:solidFill>
              </a:rPr>
              <a:t>quasi 500 milioni di clienti + accesso a 13 trilioni di euro di PIL.</a:t>
            </a:r>
          </a:p>
          <a:p>
            <a:pPr marL="0" indent="0">
              <a:buNone/>
            </a:pPr>
            <a:r>
              <a:rPr lang="it-IT" sz="1900" dirty="0">
                <a:solidFill>
                  <a:schemeClr val="tx1"/>
                </a:solidFill>
              </a:rPr>
              <a:t>Consente anche ai cittadini di viaggiare, vivere, lavorare e studiare ovunque lo desiderino. </a:t>
            </a:r>
          </a:p>
          <a:p>
            <a:endParaRPr lang="it-IT" sz="1900" dirty="0">
              <a:solidFill>
                <a:schemeClr val="tx1"/>
              </a:solidFill>
            </a:endParaRPr>
          </a:p>
          <a:p>
            <a:r>
              <a:rPr lang="it-IT" sz="1900" dirty="0">
                <a:solidFill>
                  <a:schemeClr val="tx1"/>
                </a:solidFill>
              </a:rPr>
              <a:t>Hard </a:t>
            </a:r>
            <a:r>
              <a:rPr lang="it-IT" sz="1900" dirty="0" err="1">
                <a:solidFill>
                  <a:schemeClr val="tx1"/>
                </a:solidFill>
              </a:rPr>
              <a:t>Brexit</a:t>
            </a:r>
            <a:r>
              <a:rPr lang="it-IT" sz="1900" dirty="0">
                <a:solidFill>
                  <a:schemeClr val="tx1"/>
                </a:solidFill>
              </a:rPr>
              <a:t>: il Regno Unito rimane nel Mercato Comune? Significativo scambio di battute:</a:t>
            </a:r>
          </a:p>
          <a:p>
            <a:pPr marL="0" indent="0">
              <a:buNone/>
            </a:pPr>
            <a:r>
              <a:rPr lang="it-IT" sz="1900" dirty="0">
                <a:solidFill>
                  <a:schemeClr val="tx1"/>
                </a:solidFill>
              </a:rPr>
              <a:t>- Boris Johnson (ex Ministro esteri UK): All’UE conviene tenerci dentro al Mercato Comune, perché ad esempio l’Italia vende un sacco di Prosecco in Gran Bretagna". </a:t>
            </a:r>
          </a:p>
          <a:p>
            <a:pPr marL="0" indent="0">
              <a:buNone/>
            </a:pPr>
            <a:r>
              <a:rPr lang="it-IT" sz="1900" dirty="0">
                <a:solidFill>
                  <a:schemeClr val="tx1"/>
                </a:solidFill>
              </a:rPr>
              <a:t>- Carlo </a:t>
            </a:r>
            <a:r>
              <a:rPr lang="it-IT" sz="1900" dirty="0" err="1">
                <a:solidFill>
                  <a:schemeClr val="tx1"/>
                </a:solidFill>
              </a:rPr>
              <a:t>Calenda</a:t>
            </a:r>
            <a:r>
              <a:rPr lang="it-IT" sz="1900" dirty="0">
                <a:solidFill>
                  <a:schemeClr val="tx1"/>
                </a:solidFill>
              </a:rPr>
              <a:t> (Ministro italiano Sviluppo Economico): «Però se uscite dal Mercato Comune e ritornano i dazi, l’Italia eventualmente venderà meno Prosecco in un solo Paese, tu venderai meno </a:t>
            </a:r>
            <a:r>
              <a:rPr lang="it-IT" sz="1900" dirty="0" err="1">
                <a:solidFill>
                  <a:schemeClr val="tx1"/>
                </a:solidFill>
              </a:rPr>
              <a:t>Fish</a:t>
            </a:r>
            <a:r>
              <a:rPr lang="it-IT" sz="1900" dirty="0">
                <a:solidFill>
                  <a:schemeClr val="tx1"/>
                </a:solidFill>
              </a:rPr>
              <a:t> and Chips in tutti gli altri 27 paesi UE».</a:t>
            </a:r>
          </a:p>
          <a:p>
            <a:endParaRPr lang="it-IT" dirty="0"/>
          </a:p>
        </p:txBody>
      </p:sp>
    </p:spTree>
    <p:extLst>
      <p:ext uri="{BB962C8B-B14F-4D97-AF65-F5344CB8AC3E}">
        <p14:creationId xmlns:p14="http://schemas.microsoft.com/office/powerpoint/2010/main" val="15502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B63D12-0BCF-449F-959A-EF63CBF088AA}"/>
              </a:ext>
            </a:extLst>
          </p:cNvPr>
          <p:cNvSpPr>
            <a:spLocks noGrp="1"/>
          </p:cNvSpPr>
          <p:nvPr>
            <p:ph type="title"/>
          </p:nvPr>
        </p:nvSpPr>
        <p:spPr>
          <a:xfrm>
            <a:off x="677334" y="102225"/>
            <a:ext cx="8596668" cy="1192696"/>
          </a:xfrm>
        </p:spPr>
        <p:txBody>
          <a:bodyPr/>
          <a:lstStyle/>
          <a:p>
            <a:pPr algn="ctr"/>
            <a:r>
              <a:rPr lang="it-IT" dirty="0">
                <a:solidFill>
                  <a:schemeClr val="accent2">
                    <a:lumMod val="75000"/>
                  </a:schemeClr>
                </a:solidFill>
              </a:rPr>
              <a:t>MERCATO COMUNE – LIBERO COMMERCIO</a:t>
            </a:r>
            <a:br>
              <a:rPr lang="it-IT" dirty="0">
                <a:solidFill>
                  <a:schemeClr val="accent2">
                    <a:lumMod val="75000"/>
                  </a:schemeClr>
                </a:solidFill>
              </a:rPr>
            </a:br>
            <a:r>
              <a:rPr lang="it-IT" dirty="0">
                <a:solidFill>
                  <a:schemeClr val="accent2">
                    <a:lumMod val="75000"/>
                  </a:schemeClr>
                </a:solidFill>
              </a:rPr>
              <a:t>da soli VS insieme</a:t>
            </a:r>
          </a:p>
        </p:txBody>
      </p:sp>
      <p:sp>
        <p:nvSpPr>
          <p:cNvPr id="6" name="Segnaposto contenuto 5">
            <a:extLst>
              <a:ext uri="{FF2B5EF4-FFF2-40B4-BE49-F238E27FC236}">
                <a16:creationId xmlns:a16="http://schemas.microsoft.com/office/drawing/2014/main" id="{7FC65ABA-5EEB-453F-ADEB-A9EDCCFB79EF}"/>
              </a:ext>
            </a:extLst>
          </p:cNvPr>
          <p:cNvSpPr>
            <a:spLocks noGrp="1"/>
          </p:cNvSpPr>
          <p:nvPr>
            <p:ph idx="1"/>
          </p:nvPr>
        </p:nvSpPr>
        <p:spPr>
          <a:xfrm>
            <a:off x="967409" y="5314122"/>
            <a:ext cx="8962654" cy="1192696"/>
          </a:xfrm>
        </p:spPr>
        <p:txBody>
          <a:bodyPr vert="horz" lIns="91440" tIns="45720" rIns="91440" bIns="45720" rtlCol="0" anchor="t">
            <a:normAutofit fontScale="77500" lnSpcReduction="20000"/>
          </a:bodyPr>
          <a:lstStyle/>
          <a:p>
            <a:pPr marL="0" indent="0">
              <a:buNone/>
            </a:pPr>
            <a:r>
              <a:rPr lang="it-IT" sz="2500" b="1" dirty="0">
                <a:solidFill>
                  <a:schemeClr val="accent2">
                    <a:lumMod val="50000"/>
                  </a:schemeClr>
                </a:solidFill>
              </a:rPr>
              <a:t>UE: 17% del PIL mondiale, più di USA e Cina. Da sola, Italia 7ma nel mondo. </a:t>
            </a:r>
          </a:p>
          <a:p>
            <a:pPr marL="0" indent="0">
              <a:buNone/>
            </a:pPr>
            <a:r>
              <a:rPr lang="it-IT" sz="2500" b="1" dirty="0">
                <a:solidFill>
                  <a:schemeClr val="accent2">
                    <a:lumMod val="50000"/>
                  </a:schemeClr>
                </a:solidFill>
              </a:rPr>
              <a:t>UE: 7% della popolazione mondiale, ma 20% delle esportazioni e delle importazioni mondiali</a:t>
            </a:r>
          </a:p>
          <a:p>
            <a:pPr marL="0" indent="0" algn="ctr">
              <a:buNone/>
            </a:pPr>
            <a:endParaRPr lang="it-IT" sz="2700" b="1" dirty="0">
              <a:solidFill>
                <a:schemeClr val="accent2">
                  <a:lumMod val="50000"/>
                </a:schemeClr>
              </a:solidFill>
            </a:endParaRPr>
          </a:p>
          <a:p>
            <a:pPr marL="0" indent="0" algn="ctr">
              <a:buNone/>
            </a:pPr>
            <a:endParaRPr lang="it-IT" sz="2700" b="1" dirty="0">
              <a:solidFill>
                <a:schemeClr val="accent2">
                  <a:lumMod val="50000"/>
                </a:schemeClr>
              </a:solidFill>
            </a:endParaRPr>
          </a:p>
        </p:txBody>
      </p:sp>
      <p:pic>
        <p:nvPicPr>
          <p:cNvPr id="8" name="Immagine 7">
            <a:extLst>
              <a:ext uri="{FF2B5EF4-FFF2-40B4-BE49-F238E27FC236}">
                <a16:creationId xmlns:a16="http://schemas.microsoft.com/office/drawing/2014/main" id="{311EF16E-5D47-49F5-A069-E258085ECF4E}"/>
              </a:ext>
            </a:extLst>
          </p:cNvPr>
          <p:cNvPicPr>
            <a:picLocks noChangeAspect="1"/>
          </p:cNvPicPr>
          <p:nvPr/>
        </p:nvPicPr>
        <p:blipFill>
          <a:blip r:embed="rId3"/>
          <a:stretch>
            <a:fillRect/>
          </a:stretch>
        </p:blipFill>
        <p:spPr>
          <a:xfrm>
            <a:off x="3405707" y="1294921"/>
            <a:ext cx="3429995" cy="4019200"/>
          </a:xfrm>
          <a:prstGeom prst="rect">
            <a:avLst/>
          </a:prstGeom>
        </p:spPr>
      </p:pic>
    </p:spTree>
    <p:extLst>
      <p:ext uri="{BB962C8B-B14F-4D97-AF65-F5344CB8AC3E}">
        <p14:creationId xmlns:p14="http://schemas.microsoft.com/office/powerpoint/2010/main" val="322884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9354562" cy="1320800"/>
          </a:xfrm>
        </p:spPr>
        <p:txBody>
          <a:bodyPr>
            <a:normAutofit fontScale="90000"/>
          </a:bodyPr>
          <a:lstStyle/>
          <a:p>
            <a:pPr algn="ctr"/>
            <a:r>
              <a:rPr lang="it-IT" dirty="0">
                <a:solidFill>
                  <a:schemeClr val="accent2">
                    <a:lumMod val="75000"/>
                  </a:schemeClr>
                </a:solidFill>
              </a:rPr>
              <a:t>Insieme VS da soli</a:t>
            </a:r>
            <a:br>
              <a:rPr lang="it-IT" dirty="0">
                <a:solidFill>
                  <a:schemeClr val="accent2">
                    <a:lumMod val="75000"/>
                  </a:schemeClr>
                </a:solidFill>
              </a:rPr>
            </a:br>
            <a:r>
              <a:rPr lang="it-IT" dirty="0">
                <a:solidFill>
                  <a:schemeClr val="accent2">
                    <a:lumMod val="75000"/>
                  </a:schemeClr>
                </a:solidFill>
              </a:rPr>
              <a:t>Cambiamenti climatici – riscaldamento globale</a:t>
            </a:r>
            <a:br>
              <a:rPr lang="it-IT" dirty="0">
                <a:solidFill>
                  <a:schemeClr val="accent2">
                    <a:lumMod val="75000"/>
                  </a:schemeClr>
                </a:solidFill>
              </a:rPr>
            </a:br>
            <a:endParaRPr lang="it-IT" dirty="0">
              <a:solidFill>
                <a:schemeClr val="accent2">
                  <a:lumMod val="75000"/>
                </a:schemeClr>
              </a:solidFill>
            </a:endParaRPr>
          </a:p>
        </p:txBody>
      </p:sp>
      <p:sp>
        <p:nvSpPr>
          <p:cNvPr id="5" name="Segnaposto contenuto 4">
            <a:extLst>
              <a:ext uri="{FF2B5EF4-FFF2-40B4-BE49-F238E27FC236}">
                <a16:creationId xmlns:a16="http://schemas.microsoft.com/office/drawing/2014/main" id="{69A25D3B-0DEE-4388-9831-7BDBF92A7EF4}"/>
              </a:ext>
            </a:extLst>
          </p:cNvPr>
          <p:cNvSpPr>
            <a:spLocks noGrp="1"/>
          </p:cNvSpPr>
          <p:nvPr>
            <p:ph idx="1"/>
          </p:nvPr>
        </p:nvSpPr>
        <p:spPr/>
        <p:txBody>
          <a:bodyPr/>
          <a:lstStyle/>
          <a:p>
            <a:endParaRPr lang="it-IT"/>
          </a:p>
        </p:txBody>
      </p:sp>
      <p:pic>
        <p:nvPicPr>
          <p:cNvPr id="3076" name="Picture 4" descr="Immagine correlata">
            <a:extLst>
              <a:ext uri="{FF2B5EF4-FFF2-40B4-BE49-F238E27FC236}">
                <a16:creationId xmlns:a16="http://schemas.microsoft.com/office/drawing/2014/main" id="{64DA2346-C8F9-45A3-9594-AA7221287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163" y="2118895"/>
            <a:ext cx="7928317" cy="396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5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8596668" cy="543339"/>
          </a:xfrm>
        </p:spPr>
        <p:txBody>
          <a:bodyPr>
            <a:noAutofit/>
          </a:bodyPr>
          <a:lstStyle/>
          <a:p>
            <a:pPr algn="ctr"/>
            <a:r>
              <a:rPr lang="it-IT" sz="3500" dirty="0">
                <a:solidFill>
                  <a:schemeClr val="accent2">
                    <a:lumMod val="75000"/>
                  </a:schemeClr>
                </a:solidFill>
              </a:rPr>
              <a:t>CLIMA - da soli</a:t>
            </a:r>
          </a:p>
        </p:txBody>
      </p:sp>
      <p:sp>
        <p:nvSpPr>
          <p:cNvPr id="3" name="Segnaposto contenuto 2">
            <a:extLst>
              <a:ext uri="{FF2B5EF4-FFF2-40B4-BE49-F238E27FC236}">
                <a16:creationId xmlns:a16="http://schemas.microsoft.com/office/drawing/2014/main" id="{294A6014-5921-4A4D-B774-5075173CDDD3}"/>
              </a:ext>
            </a:extLst>
          </p:cNvPr>
          <p:cNvSpPr>
            <a:spLocks noGrp="1"/>
          </p:cNvSpPr>
          <p:nvPr>
            <p:ph idx="1"/>
          </p:nvPr>
        </p:nvSpPr>
        <p:spPr>
          <a:xfrm>
            <a:off x="677334" y="2133601"/>
            <a:ext cx="8963971" cy="4724400"/>
          </a:xfrm>
        </p:spPr>
        <p:txBody>
          <a:bodyPr>
            <a:normAutofit fontScale="92500" lnSpcReduction="10000"/>
          </a:bodyPr>
          <a:lstStyle/>
          <a:p>
            <a:endParaRPr lang="it-IT" dirty="0"/>
          </a:p>
          <a:p>
            <a:endParaRPr lang="it-IT" dirty="0"/>
          </a:p>
          <a:p>
            <a:endParaRPr lang="it-IT" dirty="0"/>
          </a:p>
          <a:p>
            <a:endParaRPr lang="it-IT" dirty="0"/>
          </a:p>
          <a:p>
            <a:endParaRPr lang="it-IT" dirty="0"/>
          </a:p>
          <a:p>
            <a:endParaRPr lang="it-IT" dirty="0"/>
          </a:p>
          <a:p>
            <a:endParaRPr lang="it-IT" dirty="0">
              <a:solidFill>
                <a:schemeClr val="tx1"/>
              </a:solidFill>
            </a:endParaRPr>
          </a:p>
          <a:p>
            <a:endParaRPr lang="it-IT" dirty="0">
              <a:solidFill>
                <a:schemeClr val="tx1"/>
              </a:solidFill>
            </a:endParaRPr>
          </a:p>
          <a:p>
            <a:endParaRPr lang="it-IT" dirty="0">
              <a:solidFill>
                <a:schemeClr val="tx1"/>
              </a:solidFill>
            </a:endParaRPr>
          </a:p>
          <a:p>
            <a:pPr algn="ctr"/>
            <a:r>
              <a:rPr lang="it-IT" sz="2600" dirty="0">
                <a:solidFill>
                  <a:schemeClr val="tx1"/>
                </a:solidFill>
              </a:rPr>
              <a:t>Gas effetto serra – riscaldamento globale – buco dell’ozono </a:t>
            </a:r>
          </a:p>
          <a:p>
            <a:pPr algn="ctr"/>
            <a:r>
              <a:rPr lang="it-IT" sz="2600" dirty="0">
                <a:solidFill>
                  <a:schemeClr val="tx1"/>
                </a:solidFill>
              </a:rPr>
              <a:t>Italia 30esima tra i Paesi che emettono più gas serra, meno dell’1%: più di questa percentuale non può migliorare  </a:t>
            </a:r>
          </a:p>
          <a:p>
            <a:pPr algn="ctr"/>
            <a:endParaRPr lang="it-IT" sz="2600" dirty="0">
              <a:solidFill>
                <a:schemeClr val="tx1"/>
              </a:solidFill>
            </a:endParaRPr>
          </a:p>
        </p:txBody>
      </p:sp>
      <p:pic>
        <p:nvPicPr>
          <p:cNvPr id="2050" name="Picture 2" descr="Immagine correlata">
            <a:extLst>
              <a:ext uri="{FF2B5EF4-FFF2-40B4-BE49-F238E27FC236}">
                <a16:creationId xmlns:a16="http://schemas.microsoft.com/office/drawing/2014/main" id="{60AEACA9-015E-47F4-A8F5-3CE3273D3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075" y="1442000"/>
            <a:ext cx="5662199" cy="362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8596668" cy="569843"/>
          </a:xfrm>
        </p:spPr>
        <p:txBody>
          <a:bodyPr>
            <a:noAutofit/>
          </a:bodyPr>
          <a:lstStyle/>
          <a:p>
            <a:pPr algn="ctr"/>
            <a:r>
              <a:rPr lang="it-IT" sz="3500" dirty="0">
                <a:solidFill>
                  <a:schemeClr val="accent2">
                    <a:lumMod val="75000"/>
                  </a:schemeClr>
                </a:solidFill>
              </a:rPr>
              <a:t>CLIMA – insieme (con il mondo!)</a:t>
            </a:r>
          </a:p>
        </p:txBody>
      </p:sp>
      <p:sp>
        <p:nvSpPr>
          <p:cNvPr id="3" name="Segnaposto contenuto 2">
            <a:extLst>
              <a:ext uri="{FF2B5EF4-FFF2-40B4-BE49-F238E27FC236}">
                <a16:creationId xmlns:a16="http://schemas.microsoft.com/office/drawing/2014/main" id="{294A6014-5921-4A4D-B774-5075173CDDD3}"/>
              </a:ext>
            </a:extLst>
          </p:cNvPr>
          <p:cNvSpPr>
            <a:spLocks noGrp="1"/>
          </p:cNvSpPr>
          <p:nvPr>
            <p:ph idx="1"/>
          </p:nvPr>
        </p:nvSpPr>
        <p:spPr>
          <a:xfrm>
            <a:off x="417096" y="1285460"/>
            <a:ext cx="10587788" cy="5572539"/>
          </a:xfrm>
        </p:spPr>
        <p:txBody>
          <a:bodyPr>
            <a:normAutofit/>
          </a:bodyPr>
          <a:lstStyle/>
          <a:p>
            <a:endParaRPr lang="it-IT" dirty="0"/>
          </a:p>
          <a:p>
            <a:r>
              <a:rPr lang="it-IT" dirty="0"/>
              <a:t>Come Unione europea, invece, pesiamo per il…..</a:t>
            </a:r>
          </a:p>
          <a:p>
            <a:endParaRPr lang="it-IT" dirty="0"/>
          </a:p>
          <a:p>
            <a:endParaRPr lang="it-IT" dirty="0"/>
          </a:p>
          <a:p>
            <a:endParaRPr lang="it-IT" dirty="0"/>
          </a:p>
          <a:p>
            <a:endParaRPr lang="it-IT" dirty="0"/>
          </a:p>
          <a:p>
            <a:pPr marL="0" indent="0">
              <a:buNone/>
            </a:pPr>
            <a:endParaRPr lang="it-IT" dirty="0"/>
          </a:p>
          <a:p>
            <a:endParaRPr lang="it-IT" dirty="0"/>
          </a:p>
          <a:p>
            <a:endParaRPr lang="it-IT" dirty="0"/>
          </a:p>
          <a:p>
            <a:r>
              <a:rPr lang="it-IT" sz="2000" dirty="0">
                <a:solidFill>
                  <a:schemeClr val="tx1"/>
                </a:solidFill>
              </a:rPr>
              <a:t>Buco ozono: 30 anni fa il Protocollo di Montreal con 192 paesi del mondo. Nel febbraio 2018 </a:t>
            </a:r>
            <a:r>
              <a:rPr lang="it-IT" sz="2000" dirty="0">
                <a:solidFill>
                  <a:schemeClr val="tx1"/>
                </a:solidFill>
                <a:hlinkClick r:id="rId3"/>
              </a:rPr>
              <a:t>la NASA ha reso noto</a:t>
            </a:r>
            <a:r>
              <a:rPr lang="it-IT" sz="2000" dirty="0">
                <a:solidFill>
                  <a:schemeClr val="tx1"/>
                </a:solidFill>
              </a:rPr>
              <a:t> che il buco dell'ozono si è ridotto di più del 20%.</a:t>
            </a:r>
          </a:p>
          <a:p>
            <a:r>
              <a:rPr lang="it-IT" sz="2000" dirty="0">
                <a:solidFill>
                  <a:schemeClr val="tx1"/>
                </a:solidFill>
              </a:rPr>
              <a:t>Dicembre 2015: </a:t>
            </a:r>
            <a:r>
              <a:rPr lang="it-IT" sz="2000" dirty="0">
                <a:solidFill>
                  <a:schemeClr val="tx1"/>
                </a:solidFill>
                <a:hlinkClick r:id="rId4"/>
              </a:rPr>
              <a:t>Accordi di Parigi</a:t>
            </a:r>
            <a:r>
              <a:rPr lang="it-IT" sz="2000" dirty="0">
                <a:solidFill>
                  <a:schemeClr val="tx1"/>
                </a:solidFill>
              </a:rPr>
              <a:t> con 195 paesi per la lotta ai cambiamenti climatici</a:t>
            </a:r>
            <a:br>
              <a:rPr lang="it-IT" dirty="0"/>
            </a:br>
            <a:endParaRPr lang="it-IT" dirty="0"/>
          </a:p>
        </p:txBody>
      </p:sp>
      <p:pic>
        <p:nvPicPr>
          <p:cNvPr id="4098" name="Picture 2" descr="Inquinamento ed effetto serra: l'Europa al terzo posto tra i paesi che inquinano di più">
            <a:extLst>
              <a:ext uri="{FF2B5EF4-FFF2-40B4-BE49-F238E27FC236}">
                <a16:creationId xmlns:a16="http://schemas.microsoft.com/office/drawing/2014/main" id="{976830CD-2533-46C0-8FD9-C7B117ACF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689" y="2080363"/>
            <a:ext cx="6686399" cy="244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442957-A2A5-4A15-A6FC-E26F5E6579E6}"/>
              </a:ext>
            </a:extLst>
          </p:cNvPr>
          <p:cNvSpPr>
            <a:spLocks noGrp="1"/>
          </p:cNvSpPr>
          <p:nvPr>
            <p:ph type="title"/>
          </p:nvPr>
        </p:nvSpPr>
        <p:spPr>
          <a:xfrm>
            <a:off x="677334" y="609600"/>
            <a:ext cx="8596668" cy="689113"/>
          </a:xfrm>
        </p:spPr>
        <p:txBody>
          <a:bodyPr/>
          <a:lstStyle/>
          <a:p>
            <a:pPr algn="ctr"/>
            <a:r>
              <a:rPr lang="it-IT" dirty="0">
                <a:solidFill>
                  <a:schemeClr val="accent2">
                    <a:lumMod val="50000"/>
                  </a:schemeClr>
                </a:solidFill>
              </a:rPr>
              <a:t>CLIMA – l’UE fa la sua parte</a:t>
            </a:r>
          </a:p>
        </p:txBody>
      </p:sp>
      <p:sp>
        <p:nvSpPr>
          <p:cNvPr id="3" name="Segnaposto contenuto 2">
            <a:extLst>
              <a:ext uri="{FF2B5EF4-FFF2-40B4-BE49-F238E27FC236}">
                <a16:creationId xmlns:a16="http://schemas.microsoft.com/office/drawing/2014/main" id="{294A6014-5921-4A4D-B774-5075173CDDD3}"/>
              </a:ext>
            </a:extLst>
          </p:cNvPr>
          <p:cNvSpPr>
            <a:spLocks noGrp="1"/>
          </p:cNvSpPr>
          <p:nvPr>
            <p:ph idx="1"/>
          </p:nvPr>
        </p:nvSpPr>
        <p:spPr>
          <a:xfrm>
            <a:off x="677333" y="1497497"/>
            <a:ext cx="8983502" cy="5168346"/>
          </a:xfrm>
        </p:spPr>
        <p:txBody>
          <a:bodyPr>
            <a:normAutofit fontScale="92500"/>
          </a:bodyPr>
          <a:lstStyle/>
          <a:p>
            <a:endParaRPr lang="it-IT" dirty="0"/>
          </a:p>
          <a:p>
            <a:pPr marL="0" indent="0">
              <a:buNone/>
            </a:pPr>
            <a:r>
              <a:rPr lang="it-IT" sz="2500" dirty="0">
                <a:solidFill>
                  <a:schemeClr val="tx1">
                    <a:lumMod val="95000"/>
                    <a:lumOff val="5000"/>
                  </a:schemeClr>
                </a:solidFill>
              </a:rPr>
              <a:t>Nell'ottobre 2014 i leader dell'UE hanno concordato nuovi</a:t>
            </a:r>
            <a:r>
              <a:rPr lang="it-IT" sz="2500" b="1" dirty="0">
                <a:solidFill>
                  <a:schemeClr val="tx1">
                    <a:lumMod val="95000"/>
                    <a:lumOff val="5000"/>
                  </a:schemeClr>
                </a:solidFill>
              </a:rPr>
              <a:t> </a:t>
            </a:r>
            <a:r>
              <a:rPr lang="it-IT" sz="2500" dirty="0">
                <a:solidFill>
                  <a:schemeClr val="tx1">
                    <a:lumMod val="95000"/>
                    <a:lumOff val="5000"/>
                  </a:schemeClr>
                </a:solidFill>
              </a:rPr>
              <a:t>obiettivi in materia di clima ed energia </a:t>
            </a:r>
            <a:r>
              <a:rPr lang="it-IT" sz="2500" u="sng" dirty="0">
                <a:solidFill>
                  <a:schemeClr val="tx1">
                    <a:lumMod val="95000"/>
                    <a:lumOff val="5000"/>
                  </a:schemeClr>
                </a:solidFill>
                <a:hlinkClick r:id="rId3"/>
              </a:rPr>
              <a:t>per il 2030</a:t>
            </a:r>
            <a:r>
              <a:rPr lang="it-IT" sz="2500" b="1" dirty="0">
                <a:solidFill>
                  <a:schemeClr val="tx1">
                    <a:lumMod val="95000"/>
                    <a:lumOff val="5000"/>
                  </a:schemeClr>
                </a:solidFill>
              </a:rPr>
              <a:t>,</a:t>
            </a:r>
            <a:r>
              <a:rPr lang="it-IT" sz="2500" dirty="0">
                <a:solidFill>
                  <a:schemeClr val="tx1">
                    <a:lumMod val="95000"/>
                    <a:lumOff val="5000"/>
                  </a:schemeClr>
                </a:solidFill>
              </a:rPr>
              <a:t> tra cui ad esempio:</a:t>
            </a:r>
          </a:p>
          <a:p>
            <a:pPr marL="0" indent="0">
              <a:buNone/>
            </a:pPr>
            <a:endParaRPr lang="it-IT" sz="2500" dirty="0">
              <a:solidFill>
                <a:schemeClr val="tx1">
                  <a:lumMod val="95000"/>
                  <a:lumOff val="5000"/>
                </a:schemeClr>
              </a:solidFill>
            </a:endParaRPr>
          </a:p>
          <a:p>
            <a:r>
              <a:rPr lang="it-IT" sz="2500" dirty="0">
                <a:solidFill>
                  <a:schemeClr val="tx1">
                    <a:lumMod val="95000"/>
                    <a:lumOff val="5000"/>
                  </a:schemeClr>
                </a:solidFill>
              </a:rPr>
              <a:t>una riduzione di (almeno) il </a:t>
            </a:r>
            <a:r>
              <a:rPr lang="it-IT" sz="2500" b="1" dirty="0">
                <a:solidFill>
                  <a:schemeClr val="tx1">
                    <a:lumMod val="95000"/>
                    <a:lumOff val="5000"/>
                  </a:schemeClr>
                </a:solidFill>
              </a:rPr>
              <a:t>40%</a:t>
            </a:r>
            <a:r>
              <a:rPr lang="it-IT" sz="2500" dirty="0">
                <a:solidFill>
                  <a:schemeClr val="tx1">
                    <a:lumMod val="95000"/>
                    <a:lumOff val="5000"/>
                  </a:schemeClr>
                </a:solidFill>
              </a:rPr>
              <a:t> delle emissioni di gas serra rispetto ai livelli del 1990</a:t>
            </a:r>
          </a:p>
          <a:p>
            <a:r>
              <a:rPr lang="it-IT" sz="2500" dirty="0">
                <a:solidFill>
                  <a:schemeClr val="tx1">
                    <a:lumMod val="95000"/>
                    <a:lumOff val="5000"/>
                  </a:schemeClr>
                </a:solidFill>
              </a:rPr>
              <a:t>Arrivare almeno al </a:t>
            </a:r>
            <a:r>
              <a:rPr lang="it-IT" sz="2500" b="1" dirty="0">
                <a:solidFill>
                  <a:schemeClr val="tx1">
                    <a:lumMod val="95000"/>
                    <a:lumOff val="5000"/>
                  </a:schemeClr>
                </a:solidFill>
              </a:rPr>
              <a:t>27%</a:t>
            </a:r>
            <a:r>
              <a:rPr lang="it-IT" sz="2500" dirty="0">
                <a:solidFill>
                  <a:schemeClr val="tx1">
                    <a:lumMod val="95000"/>
                    <a:lumOff val="5000"/>
                  </a:schemeClr>
                </a:solidFill>
              </a:rPr>
              <a:t> di energia prodotta da fonti rinnovabili</a:t>
            </a:r>
          </a:p>
          <a:p>
            <a:r>
              <a:rPr lang="it-IT" sz="2500" dirty="0">
                <a:solidFill>
                  <a:schemeClr val="tx1">
                    <a:lumMod val="95000"/>
                    <a:lumOff val="5000"/>
                  </a:schemeClr>
                </a:solidFill>
              </a:rPr>
              <a:t>A lungo termine, </a:t>
            </a:r>
            <a:r>
              <a:rPr lang="it-IT" sz="2500" b="1" dirty="0">
                <a:solidFill>
                  <a:schemeClr val="tx1">
                    <a:lumMod val="95000"/>
                    <a:lumOff val="5000"/>
                  </a:schemeClr>
                </a:solidFill>
              </a:rPr>
              <a:t>entro il 2050, </a:t>
            </a:r>
            <a:r>
              <a:rPr lang="it-IT" sz="2500" dirty="0">
                <a:solidFill>
                  <a:schemeClr val="tx1">
                    <a:lumMod val="95000"/>
                    <a:lumOff val="5000"/>
                  </a:schemeClr>
                </a:solidFill>
              </a:rPr>
              <a:t>l'UE si è impegnata a ridurre le emissioni dell'</a:t>
            </a:r>
            <a:r>
              <a:rPr lang="it-IT" sz="2500" b="1" dirty="0">
                <a:solidFill>
                  <a:schemeClr val="tx1">
                    <a:lumMod val="95000"/>
                    <a:lumOff val="5000"/>
                  </a:schemeClr>
                </a:solidFill>
              </a:rPr>
              <a:t>80-95%</a:t>
            </a:r>
            <a:r>
              <a:rPr lang="it-IT" sz="2500" dirty="0">
                <a:solidFill>
                  <a:schemeClr val="tx1">
                    <a:lumMod val="95000"/>
                    <a:lumOff val="5000"/>
                  </a:schemeClr>
                </a:solidFill>
              </a:rPr>
              <a:t>, </a:t>
            </a:r>
            <a:r>
              <a:rPr lang="it-IT" sz="2500" u="sng" dirty="0">
                <a:solidFill>
                  <a:schemeClr val="tx1">
                    <a:lumMod val="95000"/>
                    <a:lumOff val="5000"/>
                  </a:schemeClr>
                </a:solidFill>
              </a:rPr>
              <a:t>a condizione che gli altri paesi sviluppati partecipino allo sforzo collettivo</a:t>
            </a:r>
            <a:r>
              <a:rPr lang="it-IT" sz="2500" dirty="0">
                <a:solidFill>
                  <a:schemeClr val="tx1">
                    <a:lumMod val="95000"/>
                    <a:lumOff val="5000"/>
                  </a:schemeClr>
                </a:solidFill>
              </a:rPr>
              <a:t>.</a:t>
            </a:r>
          </a:p>
          <a:p>
            <a:endParaRPr lang="it-IT" sz="2500" dirty="0">
              <a:solidFill>
                <a:schemeClr val="tx1">
                  <a:lumMod val="95000"/>
                  <a:lumOff val="5000"/>
                </a:schemeClr>
              </a:solidFill>
            </a:endParaRPr>
          </a:p>
          <a:p>
            <a:pPr marL="0" indent="0" algn="ctr">
              <a:buNone/>
            </a:pPr>
            <a:r>
              <a:rPr lang="it-IT" sz="2500" u="sng" dirty="0">
                <a:solidFill>
                  <a:schemeClr val="accent1">
                    <a:lumMod val="50000"/>
                  </a:schemeClr>
                </a:solidFill>
              </a:rPr>
              <a:t>Nell’UE ogni Stato deve fare la sua parte!</a:t>
            </a:r>
          </a:p>
        </p:txBody>
      </p:sp>
    </p:spTree>
    <p:extLst>
      <p:ext uri="{BB962C8B-B14F-4D97-AF65-F5344CB8AC3E}">
        <p14:creationId xmlns:p14="http://schemas.microsoft.com/office/powerpoint/2010/main" val="145192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p:txBody>
          <a:bodyPr>
            <a:normAutofit/>
          </a:bodyPr>
          <a:lstStyle/>
          <a:p>
            <a:pPr algn="ctr"/>
            <a:r>
              <a:rPr lang="it-IT" sz="3500" dirty="0">
                <a:solidFill>
                  <a:schemeClr val="accent2">
                    <a:lumMod val="75000"/>
                  </a:schemeClr>
                </a:solidFill>
              </a:rPr>
              <a:t>IMMIGRAZIONE</a:t>
            </a:r>
            <a:br>
              <a:rPr lang="it-IT" sz="3500" dirty="0">
                <a:solidFill>
                  <a:schemeClr val="accent2">
                    <a:lumMod val="75000"/>
                  </a:schemeClr>
                </a:solidFill>
              </a:rPr>
            </a:br>
            <a:r>
              <a:rPr lang="it-IT" sz="3500" dirty="0">
                <a:solidFill>
                  <a:schemeClr val="accent2">
                    <a:lumMod val="75000"/>
                  </a:schemeClr>
                </a:solidFill>
              </a:rPr>
              <a:t>da soli</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677334" y="2526349"/>
            <a:ext cx="8596668" cy="3880773"/>
          </a:xfrm>
        </p:spPr>
        <p:txBody>
          <a:bodyPr/>
          <a:lstStyle/>
          <a:p>
            <a:endParaRPr lang="it-IT" dirty="0"/>
          </a:p>
          <a:p>
            <a:endParaRPr lang="it-IT" dirty="0"/>
          </a:p>
        </p:txBody>
      </p:sp>
      <p:pic>
        <p:nvPicPr>
          <p:cNvPr id="5122" name="Picture 2" descr="Risultati immagini per relocation migrants in EU">
            <a:extLst>
              <a:ext uri="{FF2B5EF4-FFF2-40B4-BE49-F238E27FC236}">
                <a16:creationId xmlns:a16="http://schemas.microsoft.com/office/drawing/2014/main" id="{513E6BBF-137E-47EB-BDD5-DE2A2DF84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254" y="1717218"/>
            <a:ext cx="6588369" cy="494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3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a:xfrm>
            <a:off x="677334" y="318052"/>
            <a:ext cx="8596668" cy="1192696"/>
          </a:xfrm>
        </p:spPr>
        <p:txBody>
          <a:bodyPr>
            <a:normAutofit/>
          </a:bodyPr>
          <a:lstStyle/>
          <a:p>
            <a:pPr algn="ctr"/>
            <a:r>
              <a:rPr lang="it-IT" sz="3500" dirty="0">
                <a:solidFill>
                  <a:schemeClr val="accent2">
                    <a:lumMod val="75000"/>
                  </a:schemeClr>
                </a:solidFill>
              </a:rPr>
              <a:t>IMMIGRAZIONE</a:t>
            </a:r>
            <a:br>
              <a:rPr lang="it-IT" sz="3500" dirty="0">
                <a:solidFill>
                  <a:schemeClr val="accent2">
                    <a:lumMod val="75000"/>
                  </a:schemeClr>
                </a:solidFill>
              </a:rPr>
            </a:br>
            <a:r>
              <a:rPr lang="it-IT" sz="3500" dirty="0">
                <a:solidFill>
                  <a:schemeClr val="accent2">
                    <a:lumMod val="75000"/>
                  </a:schemeClr>
                </a:solidFill>
              </a:rPr>
              <a:t>da soli</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677334" y="2526349"/>
            <a:ext cx="8596668" cy="3880773"/>
          </a:xfrm>
        </p:spPr>
        <p:txBody>
          <a:bodyPr/>
          <a:lstStyle/>
          <a:p>
            <a:endParaRPr lang="it-IT" dirty="0"/>
          </a:p>
          <a:p>
            <a:endParaRPr lang="it-IT" dirty="0"/>
          </a:p>
        </p:txBody>
      </p:sp>
      <p:pic>
        <p:nvPicPr>
          <p:cNvPr id="2050" name="Picture 2" descr="https://upload.wikimedia.org/wikipedia/commons/7/7d/Migranti_sbarcati_in_Italia_1997-2016.png">
            <a:extLst>
              <a:ext uri="{FF2B5EF4-FFF2-40B4-BE49-F238E27FC236}">
                <a16:creationId xmlns:a16="http://schemas.microsoft.com/office/drawing/2014/main" id="{434B17C2-48CF-4571-A6AA-EC70FDDC4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027" y="1375112"/>
            <a:ext cx="7933975" cy="487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9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a:xfrm>
            <a:off x="677334" y="370480"/>
            <a:ext cx="8596668" cy="816636"/>
          </a:xfrm>
        </p:spPr>
        <p:txBody>
          <a:bodyPr>
            <a:normAutofit/>
          </a:bodyPr>
          <a:lstStyle/>
          <a:p>
            <a:pPr algn="ctr"/>
            <a:r>
              <a:rPr lang="it-IT" sz="3500" dirty="0">
                <a:solidFill>
                  <a:schemeClr val="accent2">
                    <a:lumMod val="75000"/>
                  </a:schemeClr>
                </a:solidFill>
              </a:rPr>
              <a:t>IMMIGRAZIONE - insieme</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476561" y="1187117"/>
            <a:ext cx="10089931" cy="4854246"/>
          </a:xfrm>
        </p:spPr>
        <p:txBody>
          <a:bodyPr>
            <a:normAutofit/>
          </a:bodyPr>
          <a:lstStyle/>
          <a:p>
            <a:pPr marL="0" indent="0">
              <a:buNone/>
            </a:pPr>
            <a:r>
              <a:rPr lang="it-IT" sz="2200" dirty="0">
                <a:solidFill>
                  <a:schemeClr val="tx1"/>
                </a:solidFill>
              </a:rPr>
              <a:t>Proposta della Commissione europea del settembre 2015: </a:t>
            </a:r>
            <a:r>
              <a:rPr lang="it-IT" sz="2200" b="1" dirty="0">
                <a:solidFill>
                  <a:schemeClr val="tx1"/>
                </a:solidFill>
              </a:rPr>
              <a:t>Ricollocamento dei profughi in quote </a:t>
            </a:r>
            <a:r>
              <a:rPr lang="it-IT" sz="2200" dirty="0">
                <a:solidFill>
                  <a:schemeClr val="tx1"/>
                </a:solidFill>
              </a:rPr>
              <a:t>distribuite equamente tra gli stati dell’Unione europea. </a:t>
            </a:r>
            <a:endParaRPr lang="it-IT" dirty="0"/>
          </a:p>
        </p:txBody>
      </p:sp>
      <p:pic>
        <p:nvPicPr>
          <p:cNvPr id="4" name="Immagine 3">
            <a:extLst>
              <a:ext uri="{FF2B5EF4-FFF2-40B4-BE49-F238E27FC236}">
                <a16:creationId xmlns:a16="http://schemas.microsoft.com/office/drawing/2014/main" id="{9B9BEEEE-0AD1-47F5-9C0F-B11D2125081E}"/>
              </a:ext>
            </a:extLst>
          </p:cNvPr>
          <p:cNvPicPr>
            <a:picLocks noChangeAspect="1"/>
          </p:cNvPicPr>
          <p:nvPr/>
        </p:nvPicPr>
        <p:blipFill>
          <a:blip r:embed="rId3"/>
          <a:stretch>
            <a:fillRect/>
          </a:stretch>
        </p:blipFill>
        <p:spPr>
          <a:xfrm>
            <a:off x="476561" y="2006510"/>
            <a:ext cx="10089931" cy="4642357"/>
          </a:xfrm>
          <a:prstGeom prst="rect">
            <a:avLst/>
          </a:prstGeom>
        </p:spPr>
      </p:pic>
    </p:spTree>
    <p:extLst>
      <p:ext uri="{BB962C8B-B14F-4D97-AF65-F5344CB8AC3E}">
        <p14:creationId xmlns:p14="http://schemas.microsoft.com/office/powerpoint/2010/main" val="26831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7641E-2397-43D3-8BE3-D18FBF7BC2D6}"/>
              </a:ext>
            </a:extLst>
          </p:cNvPr>
          <p:cNvSpPr>
            <a:spLocks noGrp="1"/>
          </p:cNvSpPr>
          <p:nvPr>
            <p:ph type="title"/>
          </p:nvPr>
        </p:nvSpPr>
        <p:spPr>
          <a:xfrm>
            <a:off x="63500" y="92075"/>
            <a:ext cx="10285413" cy="1058008"/>
          </a:xfrm>
        </p:spPr>
        <p:txBody>
          <a:bodyPr>
            <a:normAutofit fontScale="90000"/>
          </a:bodyPr>
          <a:lstStyle/>
          <a:p>
            <a:pPr algn="ctr"/>
            <a:r>
              <a:rPr lang="it-IT" sz="3500" dirty="0">
                <a:solidFill>
                  <a:schemeClr val="accent2">
                    <a:lumMod val="75000"/>
                  </a:schemeClr>
                </a:solidFill>
              </a:rPr>
              <a:t>IMMIGRAZIONE</a:t>
            </a:r>
            <a:br>
              <a:rPr lang="it-IT" sz="3500" dirty="0">
                <a:solidFill>
                  <a:schemeClr val="accent2">
                    <a:lumMod val="75000"/>
                  </a:schemeClr>
                </a:solidFill>
              </a:rPr>
            </a:br>
            <a:r>
              <a:rPr lang="it-IT" sz="3500" dirty="0">
                <a:solidFill>
                  <a:schemeClr val="accent2">
                    <a:lumMod val="75000"/>
                  </a:schemeClr>
                </a:solidFill>
              </a:rPr>
              <a:t>insieme</a:t>
            </a:r>
            <a:endParaRPr lang="it-IT" sz="3500" dirty="0"/>
          </a:p>
        </p:txBody>
      </p:sp>
      <p:sp>
        <p:nvSpPr>
          <p:cNvPr id="3" name="Segnaposto contenuto 2">
            <a:extLst>
              <a:ext uri="{FF2B5EF4-FFF2-40B4-BE49-F238E27FC236}">
                <a16:creationId xmlns:a16="http://schemas.microsoft.com/office/drawing/2014/main" id="{B28E791D-6AB6-4C79-8D16-0F05F0238176}"/>
              </a:ext>
            </a:extLst>
          </p:cNvPr>
          <p:cNvSpPr>
            <a:spLocks noGrp="1"/>
          </p:cNvSpPr>
          <p:nvPr>
            <p:ph idx="1"/>
          </p:nvPr>
        </p:nvSpPr>
        <p:spPr>
          <a:xfrm>
            <a:off x="257175" y="1176338"/>
            <a:ext cx="10810875" cy="954576"/>
          </a:xfrm>
        </p:spPr>
        <p:txBody>
          <a:bodyPr>
            <a:noAutofit/>
          </a:bodyPr>
          <a:lstStyle/>
          <a:p>
            <a:pPr marL="0" indent="0">
              <a:buNone/>
            </a:pPr>
            <a:r>
              <a:rPr lang="it-IT" sz="2400" dirty="0">
                <a:solidFill>
                  <a:schemeClr val="tx1"/>
                </a:solidFill>
              </a:rPr>
              <a:t>Novembre 2017: Il Parlamento europeo approva una riforma sull’immigrazione che sostiene la proposta della Commissione europea </a:t>
            </a:r>
          </a:p>
        </p:txBody>
      </p:sp>
      <p:sp>
        <p:nvSpPr>
          <p:cNvPr id="4" name="CasellaDiTesto 3">
            <a:extLst>
              <a:ext uri="{FF2B5EF4-FFF2-40B4-BE49-F238E27FC236}">
                <a16:creationId xmlns:a16="http://schemas.microsoft.com/office/drawing/2014/main" id="{F409A143-D0B9-42E4-836B-4EA81955D344}"/>
              </a:ext>
            </a:extLst>
          </p:cNvPr>
          <p:cNvSpPr txBox="1"/>
          <p:nvPr/>
        </p:nvSpPr>
        <p:spPr>
          <a:xfrm>
            <a:off x="1548122" y="7312736"/>
            <a:ext cx="9585434" cy="863091"/>
          </a:xfrm>
          <a:prstGeom prst="rect">
            <a:avLst/>
          </a:prstGeom>
          <a:no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6E5AB154-EC7A-4346-95C6-735D16264BA3}"/>
              </a:ext>
            </a:extLst>
          </p:cNvPr>
          <p:cNvSpPr txBox="1"/>
          <p:nvPr/>
        </p:nvSpPr>
        <p:spPr>
          <a:xfrm>
            <a:off x="625642" y="5890839"/>
            <a:ext cx="10287197" cy="769441"/>
          </a:xfrm>
          <a:prstGeom prst="rect">
            <a:avLst/>
          </a:prstGeom>
          <a:noFill/>
        </p:spPr>
        <p:txBody>
          <a:bodyPr wrap="square" rtlCol="0" anchor="t">
            <a:spAutoFit/>
          </a:bodyPr>
          <a:lstStyle/>
          <a:p>
            <a:endParaRPr lang="it-IT" sz="2600" dirty="0"/>
          </a:p>
          <a:p>
            <a:endParaRPr lang="it-IT" dirty="0"/>
          </a:p>
        </p:txBody>
      </p:sp>
      <p:pic>
        <p:nvPicPr>
          <p:cNvPr id="1026" name="Picture 2" descr="Risultati immagini per parlamento europeo vota">
            <a:extLst>
              <a:ext uri="{FF2B5EF4-FFF2-40B4-BE49-F238E27FC236}">
                <a16:creationId xmlns:a16="http://schemas.microsoft.com/office/drawing/2014/main" id="{167B9BED-8386-4187-AEC0-4C67943E0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927" y="2526426"/>
            <a:ext cx="6289041" cy="354647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Cattura1.PNG"/>
          <p:cNvPicPr>
            <a:picLocks noChangeAspect="1"/>
          </p:cNvPicPr>
          <p:nvPr/>
        </p:nvPicPr>
        <p:blipFill>
          <a:blip r:embed="rId4"/>
          <a:stretch>
            <a:fillRect/>
          </a:stretch>
        </p:blipFill>
        <p:spPr>
          <a:xfrm>
            <a:off x="451706" y="2139621"/>
            <a:ext cx="3086099" cy="2209484"/>
          </a:xfrm>
          <a:prstGeom prst="rect">
            <a:avLst/>
          </a:prstGeom>
        </p:spPr>
      </p:pic>
      <p:pic>
        <p:nvPicPr>
          <p:cNvPr id="9" name="Immagine 8" descr="Cattura2.PNG"/>
          <p:cNvPicPr>
            <a:picLocks noChangeAspect="1"/>
          </p:cNvPicPr>
          <p:nvPr/>
        </p:nvPicPr>
        <p:blipFill>
          <a:blip r:embed="rId5"/>
          <a:stretch>
            <a:fillRect/>
          </a:stretch>
        </p:blipFill>
        <p:spPr>
          <a:xfrm>
            <a:off x="8010849" y="4624266"/>
            <a:ext cx="2963841" cy="2126761"/>
          </a:xfrm>
          <a:prstGeom prst="rect">
            <a:avLst/>
          </a:prstGeom>
        </p:spPr>
      </p:pic>
    </p:spTree>
    <p:extLst>
      <p:ext uri="{BB962C8B-B14F-4D97-AF65-F5344CB8AC3E}">
        <p14:creationId xmlns:p14="http://schemas.microsoft.com/office/powerpoint/2010/main" val="40805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8DAAF-BD26-4EE4-A009-D758EB76D719}"/>
              </a:ext>
            </a:extLst>
          </p:cNvPr>
          <p:cNvSpPr>
            <a:spLocks noGrp="1"/>
          </p:cNvSpPr>
          <p:nvPr>
            <p:ph type="title"/>
          </p:nvPr>
        </p:nvSpPr>
        <p:spPr/>
        <p:txBody>
          <a:bodyPr/>
          <a:lstStyle/>
          <a:p>
            <a:pPr algn="ctr"/>
            <a:r>
              <a:rPr lang="it-IT" dirty="0"/>
              <a:t>Superficie nel mondo - da soli</a:t>
            </a:r>
          </a:p>
        </p:txBody>
      </p:sp>
      <p:sp>
        <p:nvSpPr>
          <p:cNvPr id="5" name="CasellaDiTesto 4">
            <a:extLst>
              <a:ext uri="{FF2B5EF4-FFF2-40B4-BE49-F238E27FC236}">
                <a16:creationId xmlns:a16="http://schemas.microsoft.com/office/drawing/2014/main" id="{8CC120A0-6DFF-41B1-B6D4-2C0BA8CCD75B}"/>
              </a:ext>
            </a:extLst>
          </p:cNvPr>
          <p:cNvSpPr txBox="1"/>
          <p:nvPr/>
        </p:nvSpPr>
        <p:spPr>
          <a:xfrm>
            <a:off x="2372139" y="5603261"/>
            <a:ext cx="5230214" cy="754053"/>
          </a:xfrm>
          <a:prstGeom prst="rect">
            <a:avLst/>
          </a:prstGeom>
          <a:noFill/>
        </p:spPr>
        <p:txBody>
          <a:bodyPr wrap="square" rtlCol="0">
            <a:spAutoFit/>
          </a:bodyPr>
          <a:lstStyle/>
          <a:p>
            <a:endParaRPr lang="it-IT" dirty="0"/>
          </a:p>
          <a:p>
            <a:pPr algn="ctr"/>
            <a:r>
              <a:rPr lang="it-IT" sz="2500" b="1" dirty="0">
                <a:solidFill>
                  <a:schemeClr val="accent2">
                    <a:lumMod val="50000"/>
                  </a:schemeClr>
                </a:solidFill>
              </a:rPr>
              <a:t>Francia 42a - Italia 72a</a:t>
            </a:r>
          </a:p>
        </p:txBody>
      </p:sp>
      <p:sp>
        <p:nvSpPr>
          <p:cNvPr id="4" name="Segnaposto contenuto 3">
            <a:extLst>
              <a:ext uri="{FF2B5EF4-FFF2-40B4-BE49-F238E27FC236}">
                <a16:creationId xmlns:a16="http://schemas.microsoft.com/office/drawing/2014/main" id="{7CDB0B83-DBA5-495E-A45A-232C3778249C}"/>
              </a:ext>
            </a:extLst>
          </p:cNvPr>
          <p:cNvSpPr>
            <a:spLocks noGrp="1"/>
          </p:cNvSpPr>
          <p:nvPr>
            <p:ph idx="1"/>
          </p:nvPr>
        </p:nvSpPr>
        <p:spPr/>
        <p:txBody>
          <a:bodyPr/>
          <a:lstStyle/>
          <a:p>
            <a:endParaRPr lang="it-IT"/>
          </a:p>
        </p:txBody>
      </p:sp>
      <p:pic>
        <p:nvPicPr>
          <p:cNvPr id="1026" name="Picture 2" descr="Risultati immagini per world largest countries">
            <a:extLst>
              <a:ext uri="{FF2B5EF4-FFF2-40B4-BE49-F238E27FC236}">
                <a16:creationId xmlns:a16="http://schemas.microsoft.com/office/drawing/2014/main" id="{23A6EEEF-5DAE-4807-9641-E640F4330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61" y="1488461"/>
            <a:ext cx="62865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63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23D3A5-EB7E-44BC-A783-DF3F56CE1355}"/>
              </a:ext>
            </a:extLst>
          </p:cNvPr>
          <p:cNvSpPr>
            <a:spLocks noGrp="1"/>
          </p:cNvSpPr>
          <p:nvPr>
            <p:ph type="title"/>
          </p:nvPr>
        </p:nvSpPr>
        <p:spPr>
          <a:xfrm>
            <a:off x="677334" y="106018"/>
            <a:ext cx="8596668" cy="1152940"/>
          </a:xfrm>
        </p:spPr>
        <p:txBody>
          <a:bodyPr>
            <a:normAutofit fontScale="90000"/>
          </a:bodyPr>
          <a:lstStyle/>
          <a:p>
            <a:pPr algn="ctr"/>
            <a:r>
              <a:rPr lang="it-IT" sz="3500" dirty="0">
                <a:solidFill>
                  <a:schemeClr val="accent2">
                    <a:lumMod val="75000"/>
                  </a:schemeClr>
                </a:solidFill>
              </a:rPr>
              <a:t>IMMIGRAZIONE</a:t>
            </a:r>
            <a:br>
              <a:rPr lang="it-IT" sz="3500" dirty="0">
                <a:solidFill>
                  <a:schemeClr val="accent2">
                    <a:lumMod val="75000"/>
                  </a:schemeClr>
                </a:solidFill>
              </a:rPr>
            </a:br>
            <a:r>
              <a:rPr lang="it-IT" sz="3500" dirty="0">
                <a:solidFill>
                  <a:schemeClr val="accent2">
                    <a:lumMod val="75000"/>
                  </a:schemeClr>
                </a:solidFill>
              </a:rPr>
              <a:t>da soli</a:t>
            </a:r>
            <a:endParaRPr lang="it-IT" sz="3500" dirty="0"/>
          </a:p>
        </p:txBody>
      </p:sp>
      <p:sp>
        <p:nvSpPr>
          <p:cNvPr id="3" name="Segnaposto contenuto 2">
            <a:extLst>
              <a:ext uri="{FF2B5EF4-FFF2-40B4-BE49-F238E27FC236}">
                <a16:creationId xmlns:a16="http://schemas.microsoft.com/office/drawing/2014/main" id="{CED26827-9E43-4F49-A5A4-2B9022140F9C}"/>
              </a:ext>
            </a:extLst>
          </p:cNvPr>
          <p:cNvSpPr>
            <a:spLocks noGrp="1"/>
          </p:cNvSpPr>
          <p:nvPr>
            <p:ph idx="1"/>
          </p:nvPr>
        </p:nvSpPr>
        <p:spPr>
          <a:xfrm>
            <a:off x="1047404" y="5372638"/>
            <a:ext cx="9709264" cy="1485362"/>
          </a:xfrm>
        </p:spPr>
        <p:txBody>
          <a:bodyPr>
            <a:normAutofit/>
          </a:bodyPr>
          <a:lstStyle/>
          <a:p>
            <a:pPr marL="0" indent="0">
              <a:buNone/>
            </a:pPr>
            <a:r>
              <a:rPr lang="it-IT" dirty="0">
                <a:solidFill>
                  <a:schemeClr val="tx1"/>
                </a:solidFill>
              </a:rPr>
              <a:t>Da 160mila ricollocamenti… meno di 1/3 sono stati effettivamente fatti. </a:t>
            </a:r>
          </a:p>
          <a:p>
            <a:pPr marL="0" indent="0">
              <a:buNone/>
            </a:pPr>
            <a:r>
              <a:rPr lang="it-IT" dirty="0">
                <a:solidFill>
                  <a:schemeClr val="tx1"/>
                </a:solidFill>
              </a:rPr>
              <a:t>Alcuni Paesi hanno addirittura rimesso controlli ai confini o costruito muri!</a:t>
            </a:r>
          </a:p>
          <a:p>
            <a:pPr marL="0" indent="0">
              <a:buNone/>
            </a:pPr>
            <a:r>
              <a:rPr lang="it-IT" dirty="0">
                <a:solidFill>
                  <a:schemeClr val="tx1"/>
                </a:solidFill>
              </a:rPr>
              <a:t>La Commissione Europea ha dovuto ridurre il target dei ricollocamenti a 106 mila migranti.</a:t>
            </a:r>
          </a:p>
          <a:p>
            <a:endParaRPr lang="it-IT" dirty="0"/>
          </a:p>
        </p:txBody>
      </p:sp>
      <p:pic>
        <p:nvPicPr>
          <p:cNvPr id="4" name="Immagine 3">
            <a:extLst>
              <a:ext uri="{FF2B5EF4-FFF2-40B4-BE49-F238E27FC236}">
                <a16:creationId xmlns:a16="http://schemas.microsoft.com/office/drawing/2014/main" id="{7113D05F-FA1A-417C-96CC-E011FF913074}"/>
              </a:ext>
            </a:extLst>
          </p:cNvPr>
          <p:cNvPicPr>
            <a:picLocks noChangeAspect="1"/>
          </p:cNvPicPr>
          <p:nvPr/>
        </p:nvPicPr>
        <p:blipFill>
          <a:blip r:embed="rId3"/>
          <a:stretch>
            <a:fillRect/>
          </a:stretch>
        </p:blipFill>
        <p:spPr>
          <a:xfrm>
            <a:off x="1918163" y="1092704"/>
            <a:ext cx="6712406" cy="4113680"/>
          </a:xfrm>
          <a:prstGeom prst="rect">
            <a:avLst/>
          </a:prstGeom>
        </p:spPr>
      </p:pic>
    </p:spTree>
    <p:extLst>
      <p:ext uri="{BB962C8B-B14F-4D97-AF65-F5344CB8AC3E}">
        <p14:creationId xmlns:p14="http://schemas.microsoft.com/office/powerpoint/2010/main" val="20432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9116-F706-4385-BA65-8E066CAEDB3A}"/>
              </a:ext>
            </a:extLst>
          </p:cNvPr>
          <p:cNvSpPr>
            <a:spLocks noGrp="1"/>
          </p:cNvSpPr>
          <p:nvPr>
            <p:ph type="title"/>
          </p:nvPr>
        </p:nvSpPr>
        <p:spPr>
          <a:xfrm>
            <a:off x="677334" y="0"/>
            <a:ext cx="10179088" cy="1679791"/>
          </a:xfrm>
        </p:spPr>
        <p:txBody>
          <a:bodyPr>
            <a:normAutofit/>
          </a:bodyPr>
          <a:lstStyle/>
          <a:p>
            <a:pPr algn="ctr"/>
            <a:br>
              <a:rPr lang="it-IT" sz="3500" dirty="0">
                <a:solidFill>
                  <a:schemeClr val="accent2">
                    <a:lumMod val="75000"/>
                  </a:schemeClr>
                </a:solidFill>
              </a:rPr>
            </a:br>
            <a:r>
              <a:rPr lang="it-IT" sz="3500" dirty="0">
                <a:solidFill>
                  <a:schemeClr val="accent2">
                    <a:lumMod val="75000"/>
                  </a:schemeClr>
                </a:solidFill>
              </a:rPr>
              <a:t>IMMIGRAZIONE - le sfide per l’UE</a:t>
            </a:r>
          </a:p>
        </p:txBody>
      </p:sp>
      <p:sp>
        <p:nvSpPr>
          <p:cNvPr id="3" name="Segnaposto contenuto 2">
            <a:extLst>
              <a:ext uri="{FF2B5EF4-FFF2-40B4-BE49-F238E27FC236}">
                <a16:creationId xmlns:a16="http://schemas.microsoft.com/office/drawing/2014/main" id="{E5BD9AB9-D22F-4039-AA37-F703BCA877AA}"/>
              </a:ext>
            </a:extLst>
          </p:cNvPr>
          <p:cNvSpPr>
            <a:spLocks noGrp="1"/>
          </p:cNvSpPr>
          <p:nvPr>
            <p:ph idx="1"/>
          </p:nvPr>
        </p:nvSpPr>
        <p:spPr>
          <a:xfrm>
            <a:off x="417096" y="964910"/>
            <a:ext cx="10755210" cy="4928180"/>
          </a:xfrm>
        </p:spPr>
        <p:txBody>
          <a:bodyPr>
            <a:normAutofit/>
          </a:bodyPr>
          <a:lstStyle/>
          <a:p>
            <a:endParaRPr lang="it-IT" dirty="0">
              <a:solidFill>
                <a:schemeClr val="tx1"/>
              </a:solidFill>
            </a:endParaRPr>
          </a:p>
          <a:p>
            <a:r>
              <a:rPr lang="it-IT" dirty="0">
                <a:solidFill>
                  <a:schemeClr val="tx1"/>
                </a:solidFill>
              </a:rPr>
              <a:t>Guardia di frontiera e costiera europea: gestione rigorosa delle frontiere esterne UE.</a:t>
            </a:r>
          </a:p>
          <a:p>
            <a:r>
              <a:rPr lang="it-IT" dirty="0">
                <a:solidFill>
                  <a:schemeClr val="tx1"/>
                </a:solidFill>
              </a:rPr>
              <a:t>Prevenire il fenomeno, migliorando le economie di tutta la fascia di paesi africani da cui partono i migranti per confluire il Libia e venire in Europa: solo l’UE unita si può permettere un investimento così costoso, i singoli paesi membri da soli sicuramente no.</a:t>
            </a:r>
          </a:p>
        </p:txBody>
      </p:sp>
      <p:pic>
        <p:nvPicPr>
          <p:cNvPr id="4100" name="Picture 4" descr="Immagine correlata">
            <a:extLst>
              <a:ext uri="{FF2B5EF4-FFF2-40B4-BE49-F238E27FC236}">
                <a16:creationId xmlns:a16="http://schemas.microsoft.com/office/drawing/2014/main" id="{9CF297AE-AFF8-4396-B138-692596E0D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80" y="2688338"/>
            <a:ext cx="4812632" cy="39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6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11016"/>
            <a:ext cx="8596668" cy="794754"/>
          </a:xfrm>
        </p:spPr>
        <p:txBody>
          <a:bodyPr/>
          <a:lstStyle/>
          <a:p>
            <a:r>
              <a:rPr lang="it-IT" dirty="0"/>
              <a:t>La campagna #</a:t>
            </a:r>
            <a:r>
              <a:rPr lang="it-IT" dirty="0" err="1"/>
              <a:t>Stavoltavoto</a:t>
            </a:r>
            <a:endParaRPr lang="it-IT" dirty="0"/>
          </a:p>
        </p:txBody>
      </p:sp>
      <p:sp>
        <p:nvSpPr>
          <p:cNvPr id="5" name="CasellaDiTesto 4"/>
          <p:cNvSpPr txBox="1"/>
          <p:nvPr/>
        </p:nvSpPr>
        <p:spPr>
          <a:xfrm>
            <a:off x="4572000" y="3200400"/>
            <a:ext cx="3048000" cy="646331"/>
          </a:xfrm>
          <a:prstGeom prst="rect">
            <a:avLst/>
          </a:prstGeom>
        </p:spPr>
        <p:txBody>
          <a:bodyPr rtlCol="0">
            <a:spAutoFit/>
          </a:bodyPr>
          <a:lstStyle/>
          <a:p>
            <a:r>
              <a:rPr lang="it-IT"/>
              <a:t>https://www.thistimeimvoting.eu/it</a:t>
            </a:r>
          </a:p>
        </p:txBody>
      </p:sp>
      <p:sp>
        <p:nvSpPr>
          <p:cNvPr id="7" name="Segnaposto contenuto 6">
            <a:extLst>
              <a:ext uri="{FF2B5EF4-FFF2-40B4-BE49-F238E27FC236}">
                <a16:creationId xmlns:a16="http://schemas.microsoft.com/office/drawing/2014/main" id="{1FCBEB48-AF19-49D5-A7A8-174E684771B0}"/>
              </a:ext>
            </a:extLst>
          </p:cNvPr>
          <p:cNvSpPr>
            <a:spLocks noGrp="1"/>
          </p:cNvSpPr>
          <p:nvPr>
            <p:ph idx="1"/>
          </p:nvPr>
        </p:nvSpPr>
        <p:spPr/>
        <p:txBody>
          <a:bodyPr/>
          <a:lstStyle/>
          <a:p>
            <a:endParaRPr lang="it-IT" dirty="0"/>
          </a:p>
        </p:txBody>
      </p:sp>
      <p:pic>
        <p:nvPicPr>
          <p:cNvPr id="2050" name="Picture 2" descr="Risultati immagini per stavoltavoto">
            <a:extLst>
              <a:ext uri="{FF2B5EF4-FFF2-40B4-BE49-F238E27FC236}">
                <a16:creationId xmlns:a16="http://schemas.microsoft.com/office/drawing/2014/main" id="{81FCC60F-BC13-4CC7-88BF-7E99DBDE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286116"/>
            <a:ext cx="9332830" cy="477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8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B3185-9FB1-4A7C-ADF5-6207401C1EAD}"/>
              </a:ext>
            </a:extLst>
          </p:cNvPr>
          <p:cNvSpPr>
            <a:spLocks noGrp="1"/>
          </p:cNvSpPr>
          <p:nvPr>
            <p:ph type="title"/>
          </p:nvPr>
        </p:nvSpPr>
        <p:spPr>
          <a:xfrm>
            <a:off x="677334" y="609598"/>
            <a:ext cx="8596668" cy="4228731"/>
          </a:xfrm>
        </p:spPr>
        <p:txBody>
          <a:bodyPr>
            <a:normAutofit/>
          </a:bodyPr>
          <a:lstStyle/>
          <a:p>
            <a:pPr algn="ctr"/>
            <a:r>
              <a:rPr lang="it-IT" dirty="0"/>
              <a:t>Grazie per l’attenzione!</a:t>
            </a:r>
            <a:br>
              <a:rPr lang="it-IT" dirty="0"/>
            </a:br>
            <a:br>
              <a:rPr lang="it-IT" sz="2000" dirty="0"/>
            </a:br>
            <a:r>
              <a:rPr lang="it-IT" sz="2000" dirty="0"/>
              <a:t>seguici su:</a:t>
            </a:r>
            <a:br>
              <a:rPr lang="it-IT" sz="2000" dirty="0"/>
            </a:br>
            <a:br>
              <a:rPr lang="it-IT" sz="2000" dirty="0"/>
            </a:br>
            <a:br>
              <a:rPr lang="it-IT" sz="2000" dirty="0"/>
            </a:br>
            <a:br>
              <a:rPr lang="it-IT" sz="2000" dirty="0"/>
            </a:br>
            <a:br>
              <a:rPr lang="it-IT" sz="2000" dirty="0"/>
            </a:br>
            <a:br>
              <a:rPr lang="it-IT" sz="2000" dirty="0"/>
            </a:br>
            <a:br>
              <a:rPr lang="it-IT" sz="2000" dirty="0"/>
            </a:br>
            <a:br>
              <a:rPr lang="it-IT" sz="2000" dirty="0"/>
            </a:br>
            <a:r>
              <a:rPr lang="it-IT" sz="2000" dirty="0"/>
              <a:t>Il nostro sportello:</a:t>
            </a:r>
            <a:endParaRPr lang="it-IT" dirty="0"/>
          </a:p>
        </p:txBody>
      </p:sp>
      <p:graphicFrame>
        <p:nvGraphicFramePr>
          <p:cNvPr id="4" name="Segnaposto contenuto 3">
            <a:extLst>
              <a:ext uri="{FF2B5EF4-FFF2-40B4-BE49-F238E27FC236}">
                <a16:creationId xmlns:a16="http://schemas.microsoft.com/office/drawing/2014/main" id="{D80A4F6E-D87E-4207-80D9-148CEB501224}"/>
              </a:ext>
            </a:extLst>
          </p:cNvPr>
          <p:cNvGraphicFramePr>
            <a:graphicFrameLocks noGrp="1"/>
          </p:cNvGraphicFramePr>
          <p:nvPr>
            <p:ph idx="1"/>
            <p:extLst/>
          </p:nvPr>
        </p:nvGraphicFramePr>
        <p:xfrm>
          <a:off x="2781713" y="2046168"/>
          <a:ext cx="4387909" cy="135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a:extLst>
              <a:ext uri="{FF2B5EF4-FFF2-40B4-BE49-F238E27FC236}">
                <a16:creationId xmlns:a16="http://schemas.microsoft.com/office/drawing/2014/main" id="{EFB62ECC-6A52-464B-9F51-09B6F54F28F8}"/>
              </a:ext>
            </a:extLst>
          </p:cNvPr>
          <p:cNvGraphicFramePr/>
          <p:nvPr>
            <p:extLst/>
          </p:nvPr>
        </p:nvGraphicFramePr>
        <p:xfrm>
          <a:off x="2138532" y="5438728"/>
          <a:ext cx="6277499" cy="804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Tabella 8">
            <a:extLst>
              <a:ext uri="{FF2B5EF4-FFF2-40B4-BE49-F238E27FC236}">
                <a16:creationId xmlns:a16="http://schemas.microsoft.com/office/drawing/2014/main" id="{4F66BC35-2C2F-4F67-846A-3E02BA41D037}"/>
              </a:ext>
            </a:extLst>
          </p:cNvPr>
          <p:cNvGraphicFramePr>
            <a:graphicFrameLocks noGrp="1"/>
          </p:cNvGraphicFramePr>
          <p:nvPr>
            <p:extLst/>
          </p:nvPr>
        </p:nvGraphicFramePr>
        <p:xfrm>
          <a:off x="6280723" y="4605128"/>
          <a:ext cx="2863277" cy="1637930"/>
        </p:xfrm>
        <a:graphic>
          <a:graphicData uri="http://schemas.openxmlformats.org/drawingml/2006/table">
            <a:tbl>
              <a:tblPr/>
              <a:tblGrid>
                <a:gridCol w="1751283">
                  <a:extLst>
                    <a:ext uri="{9D8B030D-6E8A-4147-A177-3AD203B41FA5}">
                      <a16:colId xmlns:a16="http://schemas.microsoft.com/office/drawing/2014/main" val="3706134010"/>
                    </a:ext>
                  </a:extLst>
                </a:gridCol>
                <a:gridCol w="1111994">
                  <a:extLst>
                    <a:ext uri="{9D8B030D-6E8A-4147-A177-3AD203B41FA5}">
                      <a16:colId xmlns:a16="http://schemas.microsoft.com/office/drawing/2014/main" val="3864319611"/>
                    </a:ext>
                  </a:extLst>
                </a:gridCol>
              </a:tblGrid>
              <a:tr h="327586">
                <a:tc gridSpan="2">
                  <a:txBody>
                    <a:bodyPr/>
                    <a:lstStyle/>
                    <a:p>
                      <a:pPr algn="ctr"/>
                      <a:r>
                        <a:rPr lang="it-IT" sz="1200" kern="1200" dirty="0">
                          <a:solidFill>
                            <a:prstClr val="white"/>
                          </a:solidFill>
                          <a:latin typeface="Trebuchet MS" panose="020B0603020202020204"/>
                          <a:ea typeface="+mn-ea"/>
                          <a:cs typeface="+mn-cs"/>
                        </a:rPr>
                        <a:t>Orari:</a:t>
                      </a:r>
                    </a:p>
                  </a:txBody>
                  <a:tcPr marR="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it-IT" sz="800" kern="1200" dirty="0">
                        <a:solidFill>
                          <a:prstClr val="white"/>
                        </a:solidFill>
                        <a:latin typeface="Trebuchet MS" panose="020B0603020202020204"/>
                        <a:ea typeface="+mn-ea"/>
                        <a:cs typeface="+mn-cs"/>
                      </a:endParaRPr>
                    </a:p>
                  </a:txBody>
                  <a:tcPr anchor="ctr">
                    <a:lnL>
                      <a:noFill/>
                    </a:lnL>
                    <a:lnR>
                      <a:noFill/>
                    </a:lnR>
                    <a:lnT>
                      <a:noFill/>
                    </a:lnT>
                    <a:lnB>
                      <a:noFill/>
                    </a:lnB>
                    <a:solidFill>
                      <a:schemeClr val="accent4"/>
                    </a:solidFill>
                  </a:tcPr>
                </a:tc>
                <a:extLst>
                  <a:ext uri="{0D108BD9-81ED-4DB2-BD59-A6C34878D82A}">
                    <a16:rowId xmlns:a16="http://schemas.microsoft.com/office/drawing/2014/main" val="2744492273"/>
                  </a:ext>
                </a:extLst>
              </a:tr>
              <a:tr h="327586">
                <a:tc>
                  <a:txBody>
                    <a:bodyPr/>
                    <a:lstStyle/>
                    <a:p>
                      <a:r>
                        <a:rPr lang="it-IT" sz="950" kern="1200" dirty="0">
                          <a:solidFill>
                            <a:prstClr val="white"/>
                          </a:solidFill>
                          <a:latin typeface="Trebuchet MS" panose="020B0603020202020204"/>
                          <a:ea typeface="+mn-ea"/>
                          <a:cs typeface="+mn-cs"/>
                        </a:rPr>
                        <a:t>Lunedì</a:t>
                      </a:r>
                    </a:p>
                  </a:txBody>
                  <a:tcPr marR="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it-IT" sz="950" kern="1200" dirty="0">
                          <a:solidFill>
                            <a:prstClr val="white"/>
                          </a:solidFill>
                          <a:latin typeface="Trebuchet MS" panose="020B0603020202020204"/>
                          <a:ea typeface="+mn-ea"/>
                          <a:cs typeface="+mn-cs"/>
                        </a:rPr>
                        <a:t>14–16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91996132"/>
                  </a:ext>
                </a:extLst>
              </a:tr>
              <a:tr h="327586">
                <a:tc>
                  <a:txBody>
                    <a:bodyPr/>
                    <a:lstStyle/>
                    <a:p>
                      <a:r>
                        <a:rPr lang="it-IT" sz="950" kern="1200" dirty="0">
                          <a:solidFill>
                            <a:prstClr val="white"/>
                          </a:solidFill>
                          <a:latin typeface="Trebuchet MS" panose="020B0603020202020204"/>
                          <a:ea typeface="+mn-ea"/>
                          <a:cs typeface="+mn-cs"/>
                        </a:rPr>
                        <a:t>Martedì, Mercoledì e Giovedì</a:t>
                      </a:r>
                    </a:p>
                  </a:txBody>
                  <a:tcPr marR="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it-IT" sz="950" kern="1200" dirty="0">
                          <a:solidFill>
                            <a:prstClr val="white"/>
                          </a:solidFill>
                          <a:latin typeface="Trebuchet MS" panose="020B0603020202020204"/>
                          <a:ea typeface="+mn-ea"/>
                          <a:cs typeface="+mn-cs"/>
                        </a:rPr>
                        <a:t>09:30–13, 14–16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97288169"/>
                  </a:ext>
                </a:extLst>
              </a:tr>
              <a:tr h="327586">
                <a:tc>
                  <a:txBody>
                    <a:bodyPr/>
                    <a:lstStyle/>
                    <a:p>
                      <a:r>
                        <a:rPr lang="it-IT" sz="950" kern="1200" dirty="0">
                          <a:solidFill>
                            <a:prstClr val="white"/>
                          </a:solidFill>
                          <a:latin typeface="Trebuchet MS" panose="020B0603020202020204"/>
                          <a:ea typeface="+mn-ea"/>
                          <a:cs typeface="+mn-cs"/>
                        </a:rPr>
                        <a:t>Venerdì</a:t>
                      </a:r>
                    </a:p>
                  </a:txBody>
                  <a:tcPr marR="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it-IT" sz="950" kern="1200" dirty="0">
                          <a:solidFill>
                            <a:prstClr val="white"/>
                          </a:solidFill>
                          <a:latin typeface="Trebuchet MS" panose="020B0603020202020204"/>
                          <a:ea typeface="+mn-ea"/>
                          <a:cs typeface="+mn-cs"/>
                        </a:rPr>
                        <a:t>09:30–13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61588210"/>
                  </a:ext>
                </a:extLst>
              </a:tr>
              <a:tr h="327586">
                <a:tc>
                  <a:txBody>
                    <a:bodyPr/>
                    <a:lstStyle/>
                    <a:p>
                      <a:r>
                        <a:rPr lang="it-IT" sz="950" kern="1200" dirty="0">
                          <a:solidFill>
                            <a:prstClr val="white"/>
                          </a:solidFill>
                          <a:latin typeface="Trebuchet MS" panose="020B0603020202020204"/>
                          <a:ea typeface="+mn-ea"/>
                          <a:cs typeface="+mn-cs"/>
                        </a:rPr>
                        <a:t>Sabato, Domenica e Festivi</a:t>
                      </a:r>
                    </a:p>
                  </a:txBody>
                  <a:tcPr marR="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it-IT" sz="950" kern="1200" dirty="0">
                          <a:solidFill>
                            <a:prstClr val="white"/>
                          </a:solidFill>
                          <a:latin typeface="Trebuchet MS" panose="020B0603020202020204"/>
                          <a:ea typeface="+mn-ea"/>
                          <a:cs typeface="+mn-cs"/>
                        </a:rPr>
                        <a:t>Chiuso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446445277"/>
                  </a:ext>
                </a:extLst>
              </a:tr>
            </a:tbl>
          </a:graphicData>
        </a:graphic>
      </p:graphicFrame>
      <p:graphicFrame>
        <p:nvGraphicFramePr>
          <p:cNvPr id="11" name="Diagramma 10">
            <a:extLst>
              <a:ext uri="{FF2B5EF4-FFF2-40B4-BE49-F238E27FC236}">
                <a16:creationId xmlns:a16="http://schemas.microsoft.com/office/drawing/2014/main" id="{3D3C151F-7DB9-4E4E-93EC-C4C17A87FA86}"/>
              </a:ext>
            </a:extLst>
          </p:cNvPr>
          <p:cNvGraphicFramePr/>
          <p:nvPr>
            <p:extLst/>
          </p:nvPr>
        </p:nvGraphicFramePr>
        <p:xfrm>
          <a:off x="567131" y="4635395"/>
          <a:ext cx="3797004" cy="16459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3" name="Immagine 12">
            <a:extLst>
              <a:ext uri="{FF2B5EF4-FFF2-40B4-BE49-F238E27FC236}">
                <a16:creationId xmlns:a16="http://schemas.microsoft.com/office/drawing/2014/main" id="{DCF31284-8C18-4B3E-AA09-22335747B5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73544" y="4627150"/>
            <a:ext cx="2371007" cy="1615910"/>
          </a:xfrm>
          <a:prstGeom prst="rect">
            <a:avLst/>
          </a:prstGeom>
        </p:spPr>
      </p:pic>
    </p:spTree>
    <p:extLst>
      <p:ext uri="{BB962C8B-B14F-4D97-AF65-F5344CB8AC3E}">
        <p14:creationId xmlns:p14="http://schemas.microsoft.com/office/powerpoint/2010/main" val="204949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88DAAF-BD26-4EE4-A009-D758EB76D719}"/>
              </a:ext>
            </a:extLst>
          </p:cNvPr>
          <p:cNvSpPr>
            <a:spLocks noGrp="1"/>
          </p:cNvSpPr>
          <p:nvPr>
            <p:ph type="title"/>
          </p:nvPr>
        </p:nvSpPr>
        <p:spPr/>
        <p:txBody>
          <a:bodyPr/>
          <a:lstStyle/>
          <a:p>
            <a:pPr algn="ctr"/>
            <a:r>
              <a:rPr lang="it-IT" dirty="0"/>
              <a:t>Superficie nel mondo</a:t>
            </a:r>
            <a:br>
              <a:rPr lang="it-IT" dirty="0"/>
            </a:br>
            <a:r>
              <a:rPr lang="it-IT" dirty="0"/>
              <a:t>insieme</a:t>
            </a:r>
          </a:p>
        </p:txBody>
      </p:sp>
      <p:sp>
        <p:nvSpPr>
          <p:cNvPr id="3" name="Segnaposto contenuto 2">
            <a:extLst>
              <a:ext uri="{FF2B5EF4-FFF2-40B4-BE49-F238E27FC236}">
                <a16:creationId xmlns:a16="http://schemas.microsoft.com/office/drawing/2014/main" id="{43A6A429-F3B9-4EE6-AAE7-C24652DFE9AC}"/>
              </a:ext>
            </a:extLst>
          </p:cNvPr>
          <p:cNvSpPr>
            <a:spLocks noGrp="1"/>
          </p:cNvSpPr>
          <p:nvPr>
            <p:ph idx="1"/>
          </p:nvPr>
        </p:nvSpPr>
        <p:spPr/>
        <p:txBody>
          <a:bodyPr/>
          <a:lstStyle/>
          <a:p>
            <a:endParaRPr lang="it-IT" dirty="0"/>
          </a:p>
        </p:txBody>
      </p:sp>
      <p:pic>
        <p:nvPicPr>
          <p:cNvPr id="4" name="Immagine 3">
            <a:extLst>
              <a:ext uri="{FF2B5EF4-FFF2-40B4-BE49-F238E27FC236}">
                <a16:creationId xmlns:a16="http://schemas.microsoft.com/office/drawing/2014/main" id="{7AE82267-2E17-481B-B929-E075976156CA}"/>
              </a:ext>
            </a:extLst>
          </p:cNvPr>
          <p:cNvPicPr>
            <a:picLocks noChangeAspect="1"/>
          </p:cNvPicPr>
          <p:nvPr/>
        </p:nvPicPr>
        <p:blipFill>
          <a:blip r:embed="rId3"/>
          <a:stretch>
            <a:fillRect/>
          </a:stretch>
        </p:blipFill>
        <p:spPr>
          <a:xfrm>
            <a:off x="2314136" y="2099999"/>
            <a:ext cx="5591770" cy="3941363"/>
          </a:xfrm>
          <a:prstGeom prst="rect">
            <a:avLst/>
          </a:prstGeom>
        </p:spPr>
      </p:pic>
      <p:sp>
        <p:nvSpPr>
          <p:cNvPr id="5" name="CasellaDiTesto 4">
            <a:extLst>
              <a:ext uri="{FF2B5EF4-FFF2-40B4-BE49-F238E27FC236}">
                <a16:creationId xmlns:a16="http://schemas.microsoft.com/office/drawing/2014/main" id="{8CC120A0-6DFF-41B1-B6D4-2C0BA8CCD75B}"/>
              </a:ext>
            </a:extLst>
          </p:cNvPr>
          <p:cNvSpPr txBox="1"/>
          <p:nvPr/>
        </p:nvSpPr>
        <p:spPr>
          <a:xfrm>
            <a:off x="450166" y="5603261"/>
            <a:ext cx="3727940" cy="646331"/>
          </a:xfrm>
          <a:prstGeom prst="rect">
            <a:avLst/>
          </a:prstGeom>
          <a:noFill/>
        </p:spPr>
        <p:txBody>
          <a:bodyPr wrap="square" rtlCol="0">
            <a:spAutoFit/>
          </a:bodyPr>
          <a:lstStyle/>
          <a:p>
            <a:endParaRPr lang="it-IT" dirty="0"/>
          </a:p>
          <a:p>
            <a:endParaRPr lang="it-IT" dirty="0"/>
          </a:p>
        </p:txBody>
      </p:sp>
    </p:spTree>
    <p:extLst>
      <p:ext uri="{BB962C8B-B14F-4D97-AF65-F5344CB8AC3E}">
        <p14:creationId xmlns:p14="http://schemas.microsoft.com/office/powerpoint/2010/main" val="162714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108BB-65F2-41DD-AD1C-634D1761AA4A}"/>
              </a:ext>
            </a:extLst>
          </p:cNvPr>
          <p:cNvSpPr>
            <a:spLocks noGrp="1"/>
          </p:cNvSpPr>
          <p:nvPr>
            <p:ph type="title"/>
          </p:nvPr>
        </p:nvSpPr>
        <p:spPr/>
        <p:txBody>
          <a:bodyPr/>
          <a:lstStyle/>
          <a:p>
            <a:pPr algn="ctr"/>
            <a:r>
              <a:rPr lang="it-IT" dirty="0"/>
              <a:t>Popolazione nel mondo</a:t>
            </a:r>
            <a:br>
              <a:rPr lang="it-IT" dirty="0"/>
            </a:br>
            <a:r>
              <a:rPr lang="it-IT" dirty="0"/>
              <a:t>da soli</a:t>
            </a:r>
          </a:p>
        </p:txBody>
      </p:sp>
      <p:pic>
        <p:nvPicPr>
          <p:cNvPr id="7170" name="Picture 2" descr="Risultati immagini per countries by population">
            <a:extLst>
              <a:ext uri="{FF2B5EF4-FFF2-40B4-BE49-F238E27FC236}">
                <a16:creationId xmlns:a16="http://schemas.microsoft.com/office/drawing/2014/main" id="{D7B3804D-C509-49D0-8B61-D83CB6020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855" y="1930400"/>
            <a:ext cx="4675625" cy="408337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59A53A97-2DFE-4991-A9CF-C112ACA16AC4}"/>
              </a:ext>
            </a:extLst>
          </p:cNvPr>
          <p:cNvSpPr txBox="1"/>
          <p:nvPr/>
        </p:nvSpPr>
        <p:spPr>
          <a:xfrm>
            <a:off x="2093844" y="5247861"/>
            <a:ext cx="6188766" cy="1308050"/>
          </a:xfrm>
          <a:prstGeom prst="rect">
            <a:avLst/>
          </a:prstGeom>
          <a:noFill/>
        </p:spPr>
        <p:txBody>
          <a:bodyPr wrap="square" rtlCol="0">
            <a:spAutoFit/>
          </a:bodyPr>
          <a:lstStyle/>
          <a:p>
            <a:endParaRPr lang="it-IT" dirty="0"/>
          </a:p>
          <a:p>
            <a:endParaRPr lang="it-IT" dirty="0"/>
          </a:p>
          <a:p>
            <a:endParaRPr lang="it-IT" dirty="0"/>
          </a:p>
          <a:p>
            <a:pPr algn="ctr"/>
            <a:r>
              <a:rPr lang="it-IT" sz="2500" b="1" dirty="0">
                <a:solidFill>
                  <a:schemeClr val="accent2">
                    <a:lumMod val="75000"/>
                  </a:schemeClr>
                </a:solidFill>
              </a:rPr>
              <a:t>Germania al 16mo posto, Italia 23a</a:t>
            </a:r>
          </a:p>
        </p:txBody>
      </p:sp>
      <p:sp>
        <p:nvSpPr>
          <p:cNvPr id="6" name="Segnaposto contenuto 5">
            <a:extLst>
              <a:ext uri="{FF2B5EF4-FFF2-40B4-BE49-F238E27FC236}">
                <a16:creationId xmlns:a16="http://schemas.microsoft.com/office/drawing/2014/main" id="{87D35A16-CE13-4207-B7AC-CB85E4B88E96}"/>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3686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108BB-65F2-41DD-AD1C-634D1761AA4A}"/>
              </a:ext>
            </a:extLst>
          </p:cNvPr>
          <p:cNvSpPr>
            <a:spLocks noGrp="1"/>
          </p:cNvSpPr>
          <p:nvPr>
            <p:ph type="title"/>
          </p:nvPr>
        </p:nvSpPr>
        <p:spPr/>
        <p:txBody>
          <a:bodyPr/>
          <a:lstStyle/>
          <a:p>
            <a:pPr algn="ctr"/>
            <a:r>
              <a:rPr lang="it-IT" dirty="0"/>
              <a:t>Popolazione nel mondo</a:t>
            </a:r>
            <a:br>
              <a:rPr lang="it-IT" dirty="0"/>
            </a:br>
            <a:r>
              <a:rPr lang="it-IT" dirty="0"/>
              <a:t>Insieme</a:t>
            </a:r>
          </a:p>
        </p:txBody>
      </p:sp>
      <p:pic>
        <p:nvPicPr>
          <p:cNvPr id="4" name="Segnaposto contenuto 3">
            <a:extLst>
              <a:ext uri="{FF2B5EF4-FFF2-40B4-BE49-F238E27FC236}">
                <a16:creationId xmlns:a16="http://schemas.microsoft.com/office/drawing/2014/main" id="{4AF41F6A-7C20-4883-8DAC-F5A8289DC140}"/>
              </a:ext>
            </a:extLst>
          </p:cNvPr>
          <p:cNvPicPr>
            <a:picLocks noGrp="1" noChangeAspect="1"/>
          </p:cNvPicPr>
          <p:nvPr>
            <p:ph idx="1"/>
          </p:nvPr>
        </p:nvPicPr>
        <p:blipFill>
          <a:blip r:embed="rId3"/>
          <a:stretch>
            <a:fillRect/>
          </a:stretch>
        </p:blipFill>
        <p:spPr>
          <a:xfrm>
            <a:off x="2298813" y="1930400"/>
            <a:ext cx="5859218" cy="3881437"/>
          </a:xfrm>
          <a:prstGeom prst="rect">
            <a:avLst/>
          </a:prstGeom>
        </p:spPr>
      </p:pic>
      <p:sp>
        <p:nvSpPr>
          <p:cNvPr id="5" name="CasellaDiTesto 4">
            <a:extLst>
              <a:ext uri="{FF2B5EF4-FFF2-40B4-BE49-F238E27FC236}">
                <a16:creationId xmlns:a16="http://schemas.microsoft.com/office/drawing/2014/main" id="{59A53A97-2DFE-4991-A9CF-C112ACA16AC4}"/>
              </a:ext>
            </a:extLst>
          </p:cNvPr>
          <p:cNvSpPr txBox="1"/>
          <p:nvPr/>
        </p:nvSpPr>
        <p:spPr>
          <a:xfrm>
            <a:off x="6944139" y="5247861"/>
            <a:ext cx="4611757" cy="923330"/>
          </a:xfrm>
          <a:prstGeom prst="rect">
            <a:avLst/>
          </a:prstGeom>
          <a:noFill/>
        </p:spPr>
        <p:txBody>
          <a:bodyPr wrap="square" rtlCol="0">
            <a:spAutoFit/>
          </a:bodyPr>
          <a:lstStyle/>
          <a:p>
            <a:endParaRPr lang="it-IT" dirty="0"/>
          </a:p>
          <a:p>
            <a:endParaRPr lang="it-IT" dirty="0"/>
          </a:p>
          <a:p>
            <a:endParaRPr lang="it-IT" dirty="0"/>
          </a:p>
        </p:txBody>
      </p:sp>
    </p:spTree>
    <p:extLst>
      <p:ext uri="{BB962C8B-B14F-4D97-AF65-F5344CB8AC3E}">
        <p14:creationId xmlns:p14="http://schemas.microsoft.com/office/powerpoint/2010/main" val="310003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A8CF81-B707-417C-9728-99B947CB5A02}"/>
              </a:ext>
            </a:extLst>
          </p:cNvPr>
          <p:cNvSpPr>
            <a:spLocks noGrp="1"/>
          </p:cNvSpPr>
          <p:nvPr>
            <p:ph type="title"/>
          </p:nvPr>
        </p:nvSpPr>
        <p:spPr/>
        <p:txBody>
          <a:bodyPr vert="horz" lIns="91440" tIns="45720" rIns="91440" bIns="45720" rtlCol="0" anchor="t">
            <a:normAutofit/>
          </a:bodyPr>
          <a:lstStyle/>
          <a:p>
            <a:pPr algn="ctr"/>
            <a:r>
              <a:rPr lang="it-IT" dirty="0"/>
              <a:t>Olimpiadi</a:t>
            </a:r>
            <a:br>
              <a:rPr lang="it-IT" dirty="0"/>
            </a:br>
            <a:r>
              <a:rPr lang="it-IT" dirty="0"/>
              <a:t>Insieme VS da soli</a:t>
            </a:r>
          </a:p>
        </p:txBody>
      </p:sp>
      <p:sp>
        <p:nvSpPr>
          <p:cNvPr id="5" name="Segnaposto contenuto 4">
            <a:extLst>
              <a:ext uri="{FF2B5EF4-FFF2-40B4-BE49-F238E27FC236}">
                <a16:creationId xmlns:a16="http://schemas.microsoft.com/office/drawing/2014/main" id="{344BF762-960C-4220-B984-B481F5BDDA4D}"/>
              </a:ext>
            </a:extLst>
          </p:cNvPr>
          <p:cNvSpPr>
            <a:spLocks noGrp="1"/>
          </p:cNvSpPr>
          <p:nvPr>
            <p:ph idx="1"/>
          </p:nvPr>
        </p:nvSpPr>
        <p:spPr/>
        <p:txBody>
          <a:bodyPr/>
          <a:lstStyle/>
          <a:p>
            <a:endParaRPr lang="it-IT" dirty="0"/>
          </a:p>
        </p:txBody>
      </p:sp>
      <p:pic>
        <p:nvPicPr>
          <p:cNvPr id="1028" name="Picture 4" descr="medaglie olimpiadi">
            <a:extLst>
              <a:ext uri="{FF2B5EF4-FFF2-40B4-BE49-F238E27FC236}">
                <a16:creationId xmlns:a16="http://schemas.microsoft.com/office/drawing/2014/main" id="{BE09401A-0767-42AE-99B4-8D06121FF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853" y="1930400"/>
            <a:ext cx="5459629" cy="392889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09831736-2FDD-4F1B-96AB-4D0AE60E85D7}"/>
              </a:ext>
            </a:extLst>
          </p:cNvPr>
          <p:cNvSpPr txBox="1"/>
          <p:nvPr/>
        </p:nvSpPr>
        <p:spPr>
          <a:xfrm>
            <a:off x="2650434" y="6203852"/>
            <a:ext cx="5055047" cy="477054"/>
          </a:xfrm>
          <a:prstGeom prst="rect">
            <a:avLst/>
          </a:prstGeom>
          <a:noFill/>
        </p:spPr>
        <p:txBody>
          <a:bodyPr wrap="square" rtlCol="0">
            <a:spAutoFit/>
          </a:bodyPr>
          <a:lstStyle/>
          <a:p>
            <a:pPr algn="ctr"/>
            <a:r>
              <a:rPr lang="it-IT" sz="2500" b="1" dirty="0">
                <a:solidFill>
                  <a:schemeClr val="accent2">
                    <a:lumMod val="75000"/>
                  </a:schemeClr>
                </a:solidFill>
              </a:rPr>
              <a:t>Italia? In realtà alla fine nona </a:t>
            </a:r>
            <a:r>
              <a:rPr lang="it-IT" sz="2500" b="1" dirty="0">
                <a:solidFill>
                  <a:schemeClr val="accent2">
                    <a:lumMod val="75000"/>
                  </a:schemeClr>
                </a:solidFill>
                <a:sym typeface="Wingdings" panose="05000000000000000000" pitchFamily="2" charset="2"/>
              </a:rPr>
              <a:t></a:t>
            </a:r>
            <a:endParaRPr lang="it-IT" sz="2500" b="1" dirty="0">
              <a:solidFill>
                <a:schemeClr val="accent2">
                  <a:lumMod val="75000"/>
                </a:schemeClr>
              </a:solidFill>
            </a:endParaRPr>
          </a:p>
        </p:txBody>
      </p:sp>
    </p:spTree>
    <p:extLst>
      <p:ext uri="{BB962C8B-B14F-4D97-AF65-F5344CB8AC3E}">
        <p14:creationId xmlns:p14="http://schemas.microsoft.com/office/powerpoint/2010/main" val="367008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765666B-489C-4030-B343-A33B5B4845F6}"/>
              </a:ext>
            </a:extLst>
          </p:cNvPr>
          <p:cNvSpPr>
            <a:spLocks noGrp="1"/>
          </p:cNvSpPr>
          <p:nvPr>
            <p:ph type="title"/>
          </p:nvPr>
        </p:nvSpPr>
        <p:spPr/>
        <p:txBody>
          <a:bodyPr/>
          <a:lstStyle/>
          <a:p>
            <a:pPr algn="ctr"/>
            <a:r>
              <a:rPr lang="it-IT" b="1" dirty="0">
                <a:solidFill>
                  <a:srgbClr val="00B050"/>
                </a:solidFill>
              </a:rPr>
              <a:t>Un nuovo inizio per l’Europa </a:t>
            </a:r>
          </a:p>
        </p:txBody>
      </p:sp>
      <p:sp>
        <p:nvSpPr>
          <p:cNvPr id="5" name="Segnaposto contenuto 4">
            <a:extLst>
              <a:ext uri="{FF2B5EF4-FFF2-40B4-BE49-F238E27FC236}">
                <a16:creationId xmlns:a16="http://schemas.microsoft.com/office/drawing/2014/main" id="{6A7D92CE-69F3-4B07-AABA-E08F69F125FE}"/>
              </a:ext>
            </a:extLst>
          </p:cNvPr>
          <p:cNvSpPr>
            <a:spLocks noGrp="1"/>
          </p:cNvSpPr>
          <p:nvPr>
            <p:ph idx="1"/>
          </p:nvPr>
        </p:nvSpPr>
        <p:spPr/>
        <p:txBody>
          <a:bodyPr/>
          <a:lstStyle/>
          <a:p>
            <a:endParaRPr lang="it-IT" dirty="0"/>
          </a:p>
        </p:txBody>
      </p:sp>
      <p:pic>
        <p:nvPicPr>
          <p:cNvPr id="1028" name="Picture 4" descr="Immagine correlata">
            <a:extLst>
              <a:ext uri="{FF2B5EF4-FFF2-40B4-BE49-F238E27FC236}">
                <a16:creationId xmlns:a16="http://schemas.microsoft.com/office/drawing/2014/main" id="{23E65E0B-CBE1-41AC-AEDD-92309F07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3111"/>
            <a:ext cx="6225076" cy="41109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sultati immagini per juncker commission">
            <a:extLst>
              <a:ext uri="{FF2B5EF4-FFF2-40B4-BE49-F238E27FC236}">
                <a16:creationId xmlns:a16="http://schemas.microsoft.com/office/drawing/2014/main" id="{E393EA1F-91DA-4530-B72E-79EDF1A23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6942"/>
            <a:ext cx="5715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2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39A1E1B-083F-4BB9-AAA7-10FC322E5C29}"/>
              </a:ext>
            </a:extLst>
          </p:cNvPr>
          <p:cNvSpPr>
            <a:spLocks noGrp="1"/>
          </p:cNvSpPr>
          <p:nvPr>
            <p:ph type="title"/>
          </p:nvPr>
        </p:nvSpPr>
        <p:spPr/>
        <p:txBody>
          <a:bodyPr/>
          <a:lstStyle/>
          <a:p>
            <a:pPr algn="ctr"/>
            <a:r>
              <a:rPr lang="it-IT" b="1" dirty="0">
                <a:solidFill>
                  <a:srgbClr val="00B050"/>
                </a:solidFill>
              </a:rPr>
              <a:t>Un nuovo inizio per l’Europa </a:t>
            </a:r>
            <a:endParaRPr lang="it-IT" dirty="0"/>
          </a:p>
        </p:txBody>
      </p:sp>
      <p:pic>
        <p:nvPicPr>
          <p:cNvPr id="6" name="Picture 6" descr="Risultati immagini per parlamento europeo">
            <a:extLst>
              <a:ext uri="{FF2B5EF4-FFF2-40B4-BE49-F238E27FC236}">
                <a16:creationId xmlns:a16="http://schemas.microsoft.com/office/drawing/2014/main" id="{B2150BF6-EF45-46D4-8BDE-CEF4951C0F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7480" y="1554344"/>
            <a:ext cx="7150732" cy="477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7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73426"/>
          </a:xfrm>
        </p:spPr>
        <p:txBody>
          <a:bodyPr>
            <a:normAutofit fontScale="90000"/>
          </a:bodyPr>
          <a:lstStyle/>
          <a:p>
            <a:pPr algn="ctr"/>
            <a:r>
              <a:rPr lang="it-IT" dirty="0">
                <a:solidFill>
                  <a:schemeClr val="accent2">
                    <a:lumMod val="75000"/>
                  </a:schemeClr>
                </a:solidFill>
              </a:rPr>
              <a:t>Le 10 sfide dell’UE </a:t>
            </a:r>
            <a:br>
              <a:rPr lang="it-IT" dirty="0">
                <a:solidFill>
                  <a:schemeClr val="accent2">
                    <a:lumMod val="75000"/>
                  </a:schemeClr>
                </a:solidFill>
              </a:rPr>
            </a:br>
            <a:r>
              <a:rPr lang="it-IT" dirty="0">
                <a:solidFill>
                  <a:schemeClr val="accent2">
                    <a:lumMod val="75000"/>
                  </a:schemeClr>
                </a:solidFill>
              </a:rPr>
              <a:t>secondo la Commissione europea</a:t>
            </a:r>
          </a:p>
        </p:txBody>
      </p:sp>
      <p:sp>
        <p:nvSpPr>
          <p:cNvPr id="3" name="Segnaposto contenuto 2"/>
          <p:cNvSpPr>
            <a:spLocks noGrp="1"/>
          </p:cNvSpPr>
          <p:nvPr>
            <p:ph idx="1"/>
          </p:nvPr>
        </p:nvSpPr>
        <p:spPr>
          <a:xfrm>
            <a:off x="677334" y="2146851"/>
            <a:ext cx="8596668" cy="4492487"/>
          </a:xfrm>
        </p:spPr>
        <p:txBody>
          <a:bodyPr>
            <a:normAutofit/>
          </a:bodyPr>
          <a:lstStyle/>
          <a:p>
            <a:r>
              <a:rPr lang="it-IT" sz="2000" dirty="0">
                <a:solidFill>
                  <a:schemeClr val="tx1"/>
                </a:solidFill>
              </a:rPr>
              <a:t>1) Occupazione, crescita, investimenti</a:t>
            </a:r>
          </a:p>
          <a:p>
            <a:r>
              <a:rPr lang="it-IT" sz="2000" dirty="0">
                <a:solidFill>
                  <a:schemeClr val="tx1"/>
                </a:solidFill>
              </a:rPr>
              <a:t>2) Il mercato unico digitale</a:t>
            </a:r>
          </a:p>
          <a:p>
            <a:r>
              <a:rPr lang="it-IT" sz="2000" b="1" dirty="0">
                <a:solidFill>
                  <a:schemeClr val="tx1"/>
                </a:solidFill>
              </a:rPr>
              <a:t>3) </a:t>
            </a:r>
            <a:r>
              <a:rPr lang="it-IT" sz="2000" dirty="0">
                <a:solidFill>
                  <a:schemeClr val="tx1"/>
                </a:solidFill>
              </a:rPr>
              <a:t>L’unione dell’energia e del </a:t>
            </a:r>
            <a:r>
              <a:rPr lang="it-IT" sz="2000" b="1" dirty="0">
                <a:solidFill>
                  <a:schemeClr val="tx1"/>
                </a:solidFill>
              </a:rPr>
              <a:t>clima</a:t>
            </a:r>
          </a:p>
          <a:p>
            <a:r>
              <a:rPr lang="it-IT" sz="2000" b="1" dirty="0">
                <a:solidFill>
                  <a:schemeClr val="tx1"/>
                </a:solidFill>
              </a:rPr>
              <a:t>4) Mercato interno</a:t>
            </a:r>
          </a:p>
          <a:p>
            <a:r>
              <a:rPr lang="it-IT" sz="2000" dirty="0">
                <a:solidFill>
                  <a:schemeClr val="tx1"/>
                </a:solidFill>
              </a:rPr>
              <a:t>5) Un’unione economica e monetaria più profonda e più equa</a:t>
            </a:r>
          </a:p>
          <a:p>
            <a:r>
              <a:rPr lang="it-IT" sz="2000" b="1" dirty="0">
                <a:solidFill>
                  <a:schemeClr val="tx1"/>
                </a:solidFill>
              </a:rPr>
              <a:t>6) Libero scambio</a:t>
            </a:r>
          </a:p>
          <a:p>
            <a:r>
              <a:rPr lang="it-IT" sz="2000" dirty="0">
                <a:solidFill>
                  <a:schemeClr val="tx1"/>
                </a:solidFill>
              </a:rPr>
              <a:t>7) Giustizia e diritti fondamentali</a:t>
            </a:r>
          </a:p>
          <a:p>
            <a:r>
              <a:rPr lang="it-IT" sz="2000" b="1" dirty="0">
                <a:solidFill>
                  <a:schemeClr val="tx1"/>
                </a:solidFill>
              </a:rPr>
              <a:t>8) Le migrazioni</a:t>
            </a:r>
          </a:p>
          <a:p>
            <a:r>
              <a:rPr lang="it-IT" sz="2000" dirty="0">
                <a:solidFill>
                  <a:schemeClr val="tx1"/>
                </a:solidFill>
              </a:rPr>
              <a:t>9) Un ruolo più incisivo a livello internazionale</a:t>
            </a:r>
          </a:p>
          <a:p>
            <a:r>
              <a:rPr lang="it-IT" sz="2000" dirty="0">
                <a:solidFill>
                  <a:schemeClr val="tx1"/>
                </a:solidFill>
              </a:rPr>
              <a:t>10) Il cambiamento democratico</a:t>
            </a:r>
          </a:p>
          <a:p>
            <a:endParaRPr lang="it-IT" dirty="0"/>
          </a:p>
        </p:txBody>
      </p:sp>
    </p:spTree>
    <p:extLst>
      <p:ext uri="{BB962C8B-B14F-4D97-AF65-F5344CB8AC3E}">
        <p14:creationId xmlns:p14="http://schemas.microsoft.com/office/powerpoint/2010/main" val="3077411453"/>
      </p:ext>
    </p:extLst>
  </p:cSld>
  <p:clrMapOvr>
    <a:masterClrMapping/>
  </p:clrMapOvr>
</p:sld>
</file>

<file path=ppt/theme/theme1.xml><?xml version="1.0" encoding="utf-8"?>
<a:theme xmlns:a="http://schemas.openxmlformats.org/drawingml/2006/main" name="Sfaccettatura">
  <a:themeElements>
    <a:clrScheme name="Gia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sd_Commenti xmlns="ca63f79c-00a3-41ea-ba10-6c004559318f" xsi:nil="true"/>
  </documentManagement>
</p:properties>
</file>

<file path=customXml/item2.xml><?xml version="1.0" encoding="utf-8"?>
<?mso-contentType ?>
<FormTemplates xmlns="http://schemas.microsoft.com/sharepoint/v3/contenttype/forms">
  <Display>ShareDocEditForm</Display>
  <Edit>ShareDocEditForm</Edit>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C064EBCB8B36E4C936AD203606F78F7" ma:contentTypeVersion="3" ma:contentTypeDescription="Creare un nuovo documento." ma:contentTypeScope="" ma:versionID="586da504d4c8fd59f360b623a53358de">
  <xsd:schema xmlns:xsd="http://www.w3.org/2001/XMLSchema" xmlns:xs="http://www.w3.org/2001/XMLSchema" xmlns:p="http://schemas.microsoft.com/office/2006/metadata/properties" xmlns:ns2="ca63f79c-00a3-41ea-ba10-6c004559318f" xmlns:ns3="b83b51fa-0077-45d5-a5fb-b0a7d92e3730" targetNamespace="http://schemas.microsoft.com/office/2006/metadata/properties" ma:root="true" ma:fieldsID="cac45b8961a1393b86fc2f2233373ebf" ns2:_="" ns3:_="">
    <xsd:import namespace="ca63f79c-00a3-41ea-ba10-6c004559318f"/>
    <xsd:import namespace="b83b51fa-0077-45d5-a5fb-b0a7d92e3730"/>
    <xsd:element name="properties">
      <xsd:complexType>
        <xsd:sequence>
          <xsd:element name="documentManagement">
            <xsd:complexType>
              <xsd:all>
                <xsd:element ref="ns2:_sd_Comment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3f79c-00a3-41ea-ba10-6c004559318f" elementFormDefault="qualified">
    <xsd:import namespace="http://schemas.microsoft.com/office/2006/documentManagement/types"/>
    <xsd:import namespace="http://schemas.microsoft.com/office/infopath/2007/PartnerControls"/>
    <xsd:element name="_sd_Commenti" ma:index="8" nillable="true" ma:displayName="Commenti" ma:internalName="_sd_Commenti">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3b51fa-0077-45d5-a5fb-b0a7d92e3730" elementFormDefault="qualified">
    <xsd:import namespace="http://schemas.microsoft.com/office/2006/documentManagement/types"/>
    <xsd:import namespace="http://schemas.microsoft.com/office/infopath/2007/PartnerControls"/>
    <xsd:element name="SharedWithUsers" ma:index="9"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37ED4F-E6B8-4529-8B66-2BDC61D5B137}">
  <ds:schemaRefs>
    <ds:schemaRef ds:uri="http://schemas.microsoft.com/office/2006/metadata/properties"/>
    <ds:schemaRef ds:uri="http://schemas.microsoft.com/office/infopath/2007/PartnerControls"/>
    <ds:schemaRef ds:uri="ca63f79c-00a3-41ea-ba10-6c004559318f"/>
  </ds:schemaRefs>
</ds:datastoreItem>
</file>

<file path=customXml/itemProps2.xml><?xml version="1.0" encoding="utf-8"?>
<ds:datastoreItem xmlns:ds="http://schemas.openxmlformats.org/officeDocument/2006/customXml" ds:itemID="{AEF33063-BF5D-4648-BB43-81AC2FA01B0A}">
  <ds:schemaRefs>
    <ds:schemaRef ds:uri="http://schemas.microsoft.com/sharepoint/v3/contenttype/forms"/>
  </ds:schemaRefs>
</ds:datastoreItem>
</file>

<file path=customXml/itemProps3.xml><?xml version="1.0" encoding="utf-8"?>
<ds:datastoreItem xmlns:ds="http://schemas.openxmlformats.org/officeDocument/2006/customXml" ds:itemID="{B80BB02D-C033-4CAD-BB39-D7404893D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3f79c-00a3-41ea-ba10-6c004559318f"/>
    <ds:schemaRef ds:uri="b83b51fa-0077-45d5-a5fb-b0a7d92e3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181</TotalTime>
  <Words>1745</Words>
  <Application>Microsoft Office PowerPoint</Application>
  <PresentationFormat>Widescreen</PresentationFormat>
  <Paragraphs>170</Paragraphs>
  <Slides>23</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Abadi</vt:lpstr>
      <vt:lpstr>Arial</vt:lpstr>
      <vt:lpstr>Calibri</vt:lpstr>
      <vt:lpstr>Trebuchet MS</vt:lpstr>
      <vt:lpstr>Wingdings 3</vt:lpstr>
      <vt:lpstr>Sfaccettatura</vt:lpstr>
      <vt:lpstr>L’Unione europea oggi Insieme VS da soli</vt:lpstr>
      <vt:lpstr>Superficie nel mondo - da soli</vt:lpstr>
      <vt:lpstr>Superficie nel mondo insieme</vt:lpstr>
      <vt:lpstr>Popolazione nel mondo da soli</vt:lpstr>
      <vt:lpstr>Popolazione nel mondo Insieme</vt:lpstr>
      <vt:lpstr>Olimpiadi Insieme VS da soli</vt:lpstr>
      <vt:lpstr>Un nuovo inizio per l’Europa </vt:lpstr>
      <vt:lpstr>Un nuovo inizio per l’Europa </vt:lpstr>
      <vt:lpstr>Le 10 sfide dell’UE  secondo la Commissione europea</vt:lpstr>
      <vt:lpstr>MERCATO COMUNE – LIBERO COMMERCIO da soli VS insieme</vt:lpstr>
      <vt:lpstr>MERCATO COMUNE – LIBERO COMMERCIO da soli VS insieme</vt:lpstr>
      <vt:lpstr>Insieme VS da soli Cambiamenti climatici – riscaldamento globale </vt:lpstr>
      <vt:lpstr>CLIMA - da soli</vt:lpstr>
      <vt:lpstr>CLIMA – insieme (con il mondo!)</vt:lpstr>
      <vt:lpstr>CLIMA – l’UE fa la sua parte</vt:lpstr>
      <vt:lpstr>IMMIGRAZIONE da soli</vt:lpstr>
      <vt:lpstr>IMMIGRAZIONE da soli</vt:lpstr>
      <vt:lpstr>IMMIGRAZIONE - insieme</vt:lpstr>
      <vt:lpstr>IMMIGRAZIONE insieme</vt:lpstr>
      <vt:lpstr>IMMIGRAZIONE da soli</vt:lpstr>
      <vt:lpstr> IMMIGRAZIONE - le sfide per l’UE</vt:lpstr>
      <vt:lpstr>La campagna #Stavoltavoto</vt:lpstr>
      <vt:lpstr>Grazie per l’attenzione!  seguici su:        Il nostro sportello: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Grassilli Elia</dc:creator>
  <cp:lastModifiedBy>Riccardo Cucconi</cp:lastModifiedBy>
  <cp:revision>19</cp:revision>
  <dcterms:created xsi:type="dcterms:W3CDTF">2019-01-24T14:44:44Z</dcterms:created>
  <dcterms:modified xsi:type="dcterms:W3CDTF">2019-04-13T10:21:38Z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0x0101005C064EBCB8B36E4C936AD203606F78F7</vt:lpwstr>
  </property>
</Properties>
</file>