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6" r:id="rId5"/>
    <p:sldId id="299" r:id="rId6"/>
    <p:sldId id="300" r:id="rId7"/>
    <p:sldId id="301" r:id="rId8"/>
    <p:sldId id="277" r:id="rId9"/>
    <p:sldId id="278" r:id="rId10"/>
    <p:sldId id="303" r:id="rId11"/>
    <p:sldId id="304" r:id="rId12"/>
    <p:sldId id="305" r:id="rId13"/>
    <p:sldId id="273" r:id="rId14"/>
    <p:sldId id="306" r:id="rId15"/>
    <p:sldId id="274" r:id="rId16"/>
    <p:sldId id="279" r:id="rId17"/>
    <p:sldId id="259" r:id="rId18"/>
  </p:sldIdLst>
  <p:sldSz cx="12192000" cy="6858000"/>
  <p:notesSz cx="9872663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139" autoAdjust="0"/>
  </p:normalViewPr>
  <p:slideViewPr>
    <p:cSldViewPr snapToGrid="0">
      <p:cViewPr varScale="1">
        <p:scale>
          <a:sx n="85" d="100"/>
          <a:sy n="85" d="100"/>
        </p:scale>
        <p:origin x="15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ssilli Elia" userId="cd5599d2-ec77-4ace-97cd-b622bc660d2a" providerId="ADAL" clId="{FF894547-3ED3-4148-9ECB-EF6981C9B3FD}"/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www.instagram.com/europedirectER/" TargetMode="External"/><Relationship Id="rId7" Type="http://schemas.openxmlformats.org/officeDocument/2006/relationships/hyperlink" Target="http://flickr.com/photos/thecampbells/7842096300/in/photostream" TargetMode="External"/><Relationship Id="rId2" Type="http://schemas.openxmlformats.org/officeDocument/2006/relationships/hyperlink" Target="https://twitter.com/europedirectER" TargetMode="External"/><Relationship Id="rId1" Type="http://schemas.openxmlformats.org/officeDocument/2006/relationships/hyperlink" Target="https://www.facebook.com/europedirectER/" TargetMode="External"/><Relationship Id="rId6" Type="http://schemas.openxmlformats.org/officeDocument/2006/relationships/image" Target="../media/image34.jpg"/><Relationship Id="rId5" Type="http://schemas.openxmlformats.org/officeDocument/2006/relationships/hyperlink" Target="https://commons.wikimedia.org/wiki/File:Facebook_icon_2013.svg" TargetMode="External"/><Relationship Id="rId4" Type="http://schemas.openxmlformats.org/officeDocument/2006/relationships/image" Target="../media/image33.png"/><Relationship Id="rId9" Type="http://schemas.openxmlformats.org/officeDocument/2006/relationships/hyperlink" Target="https://fr.wikipedia.org/wiki/Instagram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commons.wikimedia.org/wiki/File:Circle-icons-mail.svg" TargetMode="External"/><Relationship Id="rId1" Type="http://schemas.openxmlformats.org/officeDocument/2006/relationships/image" Target="../media/image36.png"/><Relationship Id="rId5" Type="http://schemas.openxmlformats.org/officeDocument/2006/relationships/hyperlink" Target="https://oscuento.wordpress.com/2010/11/06/solo-2-de-cada-10-empresas-de-servicios-basicos-tiene-telefonos-gratuitos-para-la-atencion-al-cliente/" TargetMode="External"/><Relationship Id="rId4" Type="http://schemas.openxmlformats.org/officeDocument/2006/relationships/image" Target="../media/image38.gif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commons.wikimedia.org/wiki/File:Facebook_icon_2013.svg" TargetMode="External"/><Relationship Id="rId7" Type="http://schemas.openxmlformats.org/officeDocument/2006/relationships/hyperlink" Target="https://www.instagram.com/europedirectER/" TargetMode="External"/><Relationship Id="rId2" Type="http://schemas.openxmlformats.org/officeDocument/2006/relationships/image" Target="../media/image33.png"/><Relationship Id="rId1" Type="http://schemas.openxmlformats.org/officeDocument/2006/relationships/hyperlink" Target="https://www.facebook.com/europedirectER/" TargetMode="External"/><Relationship Id="rId6" Type="http://schemas.openxmlformats.org/officeDocument/2006/relationships/hyperlink" Target="http://flickr.com/photos/thecampbells/7842096300/in/photostream" TargetMode="External"/><Relationship Id="rId5" Type="http://schemas.openxmlformats.org/officeDocument/2006/relationships/image" Target="../media/image34.jpg"/><Relationship Id="rId4" Type="http://schemas.openxmlformats.org/officeDocument/2006/relationships/hyperlink" Target="https://twitter.com/europedirectER" TargetMode="External"/><Relationship Id="rId9" Type="http://schemas.openxmlformats.org/officeDocument/2006/relationships/hyperlink" Target="https://fr.wikipedia.org/wiki/Instagram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commons.wikimedia.org/wiki/File:Circle-icons-mail.svg" TargetMode="External"/><Relationship Id="rId1" Type="http://schemas.openxmlformats.org/officeDocument/2006/relationships/image" Target="../media/image36.png"/><Relationship Id="rId5" Type="http://schemas.openxmlformats.org/officeDocument/2006/relationships/hyperlink" Target="https://oscuento.wordpress.com/2010/11/06/solo-2-de-cada-10-empresas-de-servicios-basicos-tiene-telefonos-gratuitos-para-la-atencion-al-cliente/" TargetMode="External"/><Relationship Id="rId4" Type="http://schemas.openxmlformats.org/officeDocument/2006/relationships/image" Target="../media/image38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354693-34A5-4C10-A34F-BA0F2949030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8940879-79B0-4D11-A726-B8F86FA27EBA}">
      <dgm:prSet phldrT="[Testo]"/>
      <dgm:spPr/>
      <dgm:t>
        <a:bodyPr/>
        <a:lstStyle/>
        <a:p>
          <a:r>
            <a:rPr lang="it-IT" b="0" i="0" dirty="0">
              <a:hlinkClick xmlns:r="http://schemas.openxmlformats.org/officeDocument/2006/relationships" r:id="rId1"/>
            </a:rPr>
            <a:t>@</a:t>
          </a:r>
          <a:r>
            <a:rPr lang="it-IT" b="0" i="0" dirty="0" err="1">
              <a:hlinkClick xmlns:r="http://schemas.openxmlformats.org/officeDocument/2006/relationships" r:id="rId1"/>
            </a:rPr>
            <a:t>europedirectER</a:t>
          </a:r>
          <a:endParaRPr lang="it-IT" dirty="0"/>
        </a:p>
      </dgm:t>
    </dgm:pt>
    <dgm:pt modelId="{760DDE06-559E-46A9-B7AB-9C2067CD9482}" type="parTrans" cxnId="{3ED5853D-C2F6-4A6E-878F-311C2E27C24A}">
      <dgm:prSet/>
      <dgm:spPr/>
      <dgm:t>
        <a:bodyPr/>
        <a:lstStyle/>
        <a:p>
          <a:endParaRPr lang="it-IT"/>
        </a:p>
      </dgm:t>
    </dgm:pt>
    <dgm:pt modelId="{0B15AF5C-104A-4ECB-A803-427A052D1259}" type="sibTrans" cxnId="{3ED5853D-C2F6-4A6E-878F-311C2E27C24A}">
      <dgm:prSet/>
      <dgm:spPr/>
      <dgm:t>
        <a:bodyPr/>
        <a:lstStyle/>
        <a:p>
          <a:endParaRPr lang="it-IT"/>
        </a:p>
      </dgm:t>
    </dgm:pt>
    <dgm:pt modelId="{5ACE0802-1051-4D64-B4E6-D80FA1DC9D99}">
      <dgm:prSet phldrT="[Testo]"/>
      <dgm:spPr/>
      <dgm:t>
        <a:bodyPr/>
        <a:lstStyle/>
        <a:p>
          <a:r>
            <a:rPr lang="it-IT" b="0" i="0" dirty="0">
              <a:hlinkClick xmlns:r="http://schemas.openxmlformats.org/officeDocument/2006/relationships" r:id="rId2"/>
            </a:rPr>
            <a:t>@</a:t>
          </a:r>
          <a:r>
            <a:rPr lang="it-IT" b="0" i="0" dirty="0" err="1">
              <a:hlinkClick xmlns:r="http://schemas.openxmlformats.org/officeDocument/2006/relationships" r:id="rId2"/>
            </a:rPr>
            <a:t>europedirectER</a:t>
          </a:r>
          <a:endParaRPr lang="it-IT" dirty="0"/>
        </a:p>
      </dgm:t>
    </dgm:pt>
    <dgm:pt modelId="{BC4039C4-1073-4CB9-BB0A-9D414BFE1216}" type="parTrans" cxnId="{D93BD3F8-92AE-4ECD-8A08-E2DAB36B8D4F}">
      <dgm:prSet/>
      <dgm:spPr/>
      <dgm:t>
        <a:bodyPr/>
        <a:lstStyle/>
        <a:p>
          <a:endParaRPr lang="it-IT"/>
        </a:p>
      </dgm:t>
    </dgm:pt>
    <dgm:pt modelId="{B90EE9AC-390C-42B1-B62D-7F89E66B9970}" type="sibTrans" cxnId="{D93BD3F8-92AE-4ECD-8A08-E2DAB36B8D4F}">
      <dgm:prSet/>
      <dgm:spPr/>
      <dgm:t>
        <a:bodyPr/>
        <a:lstStyle/>
        <a:p>
          <a:endParaRPr lang="it-IT"/>
        </a:p>
      </dgm:t>
    </dgm:pt>
    <dgm:pt modelId="{F59974C6-3A98-44F7-80A0-B195FDC8A339}">
      <dgm:prSet phldrT="[Testo]"/>
      <dgm:spPr/>
      <dgm:t>
        <a:bodyPr/>
        <a:lstStyle/>
        <a:p>
          <a:r>
            <a:rPr lang="it-IT" b="0" i="0" dirty="0">
              <a:hlinkClick xmlns:r="http://schemas.openxmlformats.org/officeDocument/2006/relationships" r:id="rId3"/>
            </a:rPr>
            <a:t>@</a:t>
          </a:r>
          <a:r>
            <a:rPr lang="it-IT" b="0" i="0" dirty="0" err="1">
              <a:hlinkClick xmlns:r="http://schemas.openxmlformats.org/officeDocument/2006/relationships" r:id="rId3"/>
            </a:rPr>
            <a:t>europedirectER</a:t>
          </a:r>
          <a:endParaRPr lang="it-IT" dirty="0"/>
        </a:p>
      </dgm:t>
    </dgm:pt>
    <dgm:pt modelId="{5B26BC06-5395-4C69-BDCD-015DA175BB4A}" type="parTrans" cxnId="{E7F80460-37CF-4233-ABD1-7D99C6DB5FE2}">
      <dgm:prSet/>
      <dgm:spPr/>
      <dgm:t>
        <a:bodyPr/>
        <a:lstStyle/>
        <a:p>
          <a:endParaRPr lang="it-IT"/>
        </a:p>
      </dgm:t>
    </dgm:pt>
    <dgm:pt modelId="{C00D4E40-4CD9-4662-94B5-6F39BD0B7850}" type="sibTrans" cxnId="{E7F80460-37CF-4233-ABD1-7D99C6DB5FE2}">
      <dgm:prSet/>
      <dgm:spPr/>
      <dgm:t>
        <a:bodyPr/>
        <a:lstStyle/>
        <a:p>
          <a:endParaRPr lang="it-IT"/>
        </a:p>
      </dgm:t>
    </dgm:pt>
    <dgm:pt modelId="{E19CD0F1-8ACD-4FC7-8A79-A27B9B352337}" type="pres">
      <dgm:prSet presAssocID="{02354693-34A5-4C10-A34F-BA0F29490307}" presName="linearFlow" presStyleCnt="0">
        <dgm:presLayoutVars>
          <dgm:dir/>
          <dgm:resizeHandles val="exact"/>
        </dgm:presLayoutVars>
      </dgm:prSet>
      <dgm:spPr/>
    </dgm:pt>
    <dgm:pt modelId="{C6F01C62-61A4-4C02-8652-E80C7319B1C1}" type="pres">
      <dgm:prSet presAssocID="{28940879-79B0-4D11-A726-B8F86FA27EBA}" presName="composite" presStyleCnt="0"/>
      <dgm:spPr/>
    </dgm:pt>
    <dgm:pt modelId="{C735315C-D1F5-4A22-BA70-6378944882D6}" type="pres">
      <dgm:prSet presAssocID="{28940879-79B0-4D11-A726-B8F86FA27EBA}" presName="imgShp" presStyleLbl="fgImgPlace1" presStyleIdx="0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a:blipFill>
      </dgm:spPr>
    </dgm:pt>
    <dgm:pt modelId="{99DE6C0D-61F6-4559-A0CF-A37EF1F4D24A}" type="pres">
      <dgm:prSet presAssocID="{28940879-79B0-4D11-A726-B8F86FA27EBA}" presName="txShp" presStyleLbl="node1" presStyleIdx="0" presStyleCnt="3">
        <dgm:presLayoutVars>
          <dgm:bulletEnabled val="1"/>
        </dgm:presLayoutVars>
      </dgm:prSet>
      <dgm:spPr/>
    </dgm:pt>
    <dgm:pt modelId="{1A4143DB-AACA-414E-A54D-BEA17E34AB93}" type="pres">
      <dgm:prSet presAssocID="{0B15AF5C-104A-4ECB-A803-427A052D1259}" presName="spacing" presStyleCnt="0"/>
      <dgm:spPr/>
    </dgm:pt>
    <dgm:pt modelId="{EE060DBE-20D3-42FC-89FA-F117EC46FA36}" type="pres">
      <dgm:prSet presAssocID="{5ACE0802-1051-4D64-B4E6-D80FA1DC9D99}" presName="composite" presStyleCnt="0"/>
      <dgm:spPr/>
    </dgm:pt>
    <dgm:pt modelId="{B387C65A-F6CE-4FBF-89F9-70B2CB228C80}" type="pres">
      <dgm:prSet presAssocID="{5ACE0802-1051-4D64-B4E6-D80FA1DC9D99}" presName="imgShp" presStyleLbl="fgImgPlace1" presStyleIdx="1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>
            <a:fillRect l="-17000" r="-17000"/>
          </a:stretch>
        </a:blipFill>
      </dgm:spPr>
    </dgm:pt>
    <dgm:pt modelId="{137B0731-54CF-4248-8F9B-4E2FC513BE85}" type="pres">
      <dgm:prSet presAssocID="{5ACE0802-1051-4D64-B4E6-D80FA1DC9D99}" presName="txShp" presStyleLbl="node1" presStyleIdx="1" presStyleCnt="3">
        <dgm:presLayoutVars>
          <dgm:bulletEnabled val="1"/>
        </dgm:presLayoutVars>
      </dgm:prSet>
      <dgm:spPr/>
    </dgm:pt>
    <dgm:pt modelId="{B6FF354A-2839-4273-884C-C7F7A8A00BB6}" type="pres">
      <dgm:prSet presAssocID="{B90EE9AC-390C-42B1-B62D-7F89E66B9970}" presName="spacing" presStyleCnt="0"/>
      <dgm:spPr/>
    </dgm:pt>
    <dgm:pt modelId="{18949012-34B4-4C74-A75C-171FE51BC41E}" type="pres">
      <dgm:prSet presAssocID="{F59974C6-3A98-44F7-80A0-B195FDC8A339}" presName="composite" presStyleCnt="0"/>
      <dgm:spPr/>
    </dgm:pt>
    <dgm:pt modelId="{8FA52F61-CCDE-45BD-B922-347C10E21652}" type="pres">
      <dgm:prSet presAssocID="{F59974C6-3A98-44F7-80A0-B195FDC8A339}" presName="imgShp" presStyleLbl="fgImgPlace1" presStyleIdx="2" presStyleCnt="3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>
            <a:fillRect/>
          </a:stretch>
        </a:blipFill>
      </dgm:spPr>
    </dgm:pt>
    <dgm:pt modelId="{E0859826-C393-4AF8-8656-7773BBB4E50B}" type="pres">
      <dgm:prSet presAssocID="{F59974C6-3A98-44F7-80A0-B195FDC8A339}" presName="txShp" presStyleLbl="node1" presStyleIdx="2" presStyleCnt="3">
        <dgm:presLayoutVars>
          <dgm:bulletEnabled val="1"/>
        </dgm:presLayoutVars>
      </dgm:prSet>
      <dgm:spPr/>
    </dgm:pt>
  </dgm:ptLst>
  <dgm:cxnLst>
    <dgm:cxn modelId="{70BCCA1A-1B32-44CA-AB45-ABC3E1725927}" type="presOf" srcId="{F59974C6-3A98-44F7-80A0-B195FDC8A339}" destId="{E0859826-C393-4AF8-8656-7773BBB4E50B}" srcOrd="0" destOrd="0" presId="urn:microsoft.com/office/officeart/2005/8/layout/vList3"/>
    <dgm:cxn modelId="{3ED5853D-C2F6-4A6E-878F-311C2E27C24A}" srcId="{02354693-34A5-4C10-A34F-BA0F29490307}" destId="{28940879-79B0-4D11-A726-B8F86FA27EBA}" srcOrd="0" destOrd="0" parTransId="{760DDE06-559E-46A9-B7AB-9C2067CD9482}" sibTransId="{0B15AF5C-104A-4ECB-A803-427A052D1259}"/>
    <dgm:cxn modelId="{E7F80460-37CF-4233-ABD1-7D99C6DB5FE2}" srcId="{02354693-34A5-4C10-A34F-BA0F29490307}" destId="{F59974C6-3A98-44F7-80A0-B195FDC8A339}" srcOrd="2" destOrd="0" parTransId="{5B26BC06-5395-4C69-BDCD-015DA175BB4A}" sibTransId="{C00D4E40-4CD9-4662-94B5-6F39BD0B7850}"/>
    <dgm:cxn modelId="{A9BA4288-6A89-406A-8E2D-074D6CAFBA21}" type="presOf" srcId="{5ACE0802-1051-4D64-B4E6-D80FA1DC9D99}" destId="{137B0731-54CF-4248-8F9B-4E2FC513BE85}" srcOrd="0" destOrd="0" presId="urn:microsoft.com/office/officeart/2005/8/layout/vList3"/>
    <dgm:cxn modelId="{A75F13A5-7C5B-47FE-891D-52F566D248E1}" type="presOf" srcId="{28940879-79B0-4D11-A726-B8F86FA27EBA}" destId="{99DE6C0D-61F6-4559-A0CF-A37EF1F4D24A}" srcOrd="0" destOrd="0" presId="urn:microsoft.com/office/officeart/2005/8/layout/vList3"/>
    <dgm:cxn modelId="{FBA0F0B4-B1C2-40F7-94AA-51477C64BC95}" type="presOf" srcId="{02354693-34A5-4C10-A34F-BA0F29490307}" destId="{E19CD0F1-8ACD-4FC7-8A79-A27B9B352337}" srcOrd="0" destOrd="0" presId="urn:microsoft.com/office/officeart/2005/8/layout/vList3"/>
    <dgm:cxn modelId="{D93BD3F8-92AE-4ECD-8A08-E2DAB36B8D4F}" srcId="{02354693-34A5-4C10-A34F-BA0F29490307}" destId="{5ACE0802-1051-4D64-B4E6-D80FA1DC9D99}" srcOrd="1" destOrd="0" parTransId="{BC4039C4-1073-4CB9-BB0A-9D414BFE1216}" sibTransId="{B90EE9AC-390C-42B1-B62D-7F89E66B9970}"/>
    <dgm:cxn modelId="{56EE5FCA-1FC2-4359-9FA8-8600B96EBD8C}" type="presParOf" srcId="{E19CD0F1-8ACD-4FC7-8A79-A27B9B352337}" destId="{C6F01C62-61A4-4C02-8652-E80C7319B1C1}" srcOrd="0" destOrd="0" presId="urn:microsoft.com/office/officeart/2005/8/layout/vList3"/>
    <dgm:cxn modelId="{F18EDD91-6458-4A40-906E-28439922BD5E}" type="presParOf" srcId="{C6F01C62-61A4-4C02-8652-E80C7319B1C1}" destId="{C735315C-D1F5-4A22-BA70-6378944882D6}" srcOrd="0" destOrd="0" presId="urn:microsoft.com/office/officeart/2005/8/layout/vList3"/>
    <dgm:cxn modelId="{AE2EC3C8-F8BD-45C2-957C-E27D75BB3AB7}" type="presParOf" srcId="{C6F01C62-61A4-4C02-8652-E80C7319B1C1}" destId="{99DE6C0D-61F6-4559-A0CF-A37EF1F4D24A}" srcOrd="1" destOrd="0" presId="urn:microsoft.com/office/officeart/2005/8/layout/vList3"/>
    <dgm:cxn modelId="{65CE9B63-F816-4489-B054-B182D13DA80C}" type="presParOf" srcId="{E19CD0F1-8ACD-4FC7-8A79-A27B9B352337}" destId="{1A4143DB-AACA-414E-A54D-BEA17E34AB93}" srcOrd="1" destOrd="0" presId="urn:microsoft.com/office/officeart/2005/8/layout/vList3"/>
    <dgm:cxn modelId="{8366E34C-922E-44EB-BD0C-205A3951E8F9}" type="presParOf" srcId="{E19CD0F1-8ACD-4FC7-8A79-A27B9B352337}" destId="{EE060DBE-20D3-42FC-89FA-F117EC46FA36}" srcOrd="2" destOrd="0" presId="urn:microsoft.com/office/officeart/2005/8/layout/vList3"/>
    <dgm:cxn modelId="{60B66CDE-A506-43E8-9F56-5DF761A64589}" type="presParOf" srcId="{EE060DBE-20D3-42FC-89FA-F117EC46FA36}" destId="{B387C65A-F6CE-4FBF-89F9-70B2CB228C80}" srcOrd="0" destOrd="0" presId="urn:microsoft.com/office/officeart/2005/8/layout/vList3"/>
    <dgm:cxn modelId="{96BC15D5-79EB-4BE1-B409-5553C7A97828}" type="presParOf" srcId="{EE060DBE-20D3-42FC-89FA-F117EC46FA36}" destId="{137B0731-54CF-4248-8F9B-4E2FC513BE85}" srcOrd="1" destOrd="0" presId="urn:microsoft.com/office/officeart/2005/8/layout/vList3"/>
    <dgm:cxn modelId="{F0E65B8F-86FB-4059-96A4-16355EBA707A}" type="presParOf" srcId="{E19CD0F1-8ACD-4FC7-8A79-A27B9B352337}" destId="{B6FF354A-2839-4273-884C-C7F7A8A00BB6}" srcOrd="3" destOrd="0" presId="urn:microsoft.com/office/officeart/2005/8/layout/vList3"/>
    <dgm:cxn modelId="{CAF2A30B-C6BA-48C4-A2D5-14FD7805B56A}" type="presParOf" srcId="{E19CD0F1-8ACD-4FC7-8A79-A27B9B352337}" destId="{18949012-34B4-4C74-A75C-171FE51BC41E}" srcOrd="4" destOrd="0" presId="urn:microsoft.com/office/officeart/2005/8/layout/vList3"/>
    <dgm:cxn modelId="{CB0D0A28-E674-4B73-B1CD-F3459C5EAC94}" type="presParOf" srcId="{18949012-34B4-4C74-A75C-171FE51BC41E}" destId="{8FA52F61-CCDE-45BD-B922-347C10E21652}" srcOrd="0" destOrd="0" presId="urn:microsoft.com/office/officeart/2005/8/layout/vList3"/>
    <dgm:cxn modelId="{4D118B6C-9E53-4567-BEAD-2D571A328E73}" type="presParOf" srcId="{18949012-34B4-4C74-A75C-171FE51BC41E}" destId="{E0859826-C393-4AF8-8656-7773BBB4E50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69A288-B79A-49A6-8B4B-E4B0BD9DD56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21E36EE-093C-4FB2-97DB-C5F8AC96F54A}" type="pres">
      <dgm:prSet presAssocID="{6369A288-B79A-49A6-8B4B-E4B0BD9DD56F}" presName="linear" presStyleCnt="0">
        <dgm:presLayoutVars>
          <dgm:dir/>
          <dgm:resizeHandles val="exact"/>
        </dgm:presLayoutVars>
      </dgm:prSet>
      <dgm:spPr/>
    </dgm:pt>
  </dgm:ptLst>
  <dgm:cxnLst>
    <dgm:cxn modelId="{64321BD6-6793-4590-B1C5-B14922AAC898}" type="presOf" srcId="{6369A288-B79A-49A6-8B4B-E4B0BD9DD56F}" destId="{421E36EE-093C-4FB2-97DB-C5F8AC96F54A}" srcOrd="0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4E5BF0-5C93-4CB2-B737-4C53637223D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CC287A5-9A49-4460-B925-35CC34B96848}">
      <dgm:prSet phldrT="[Testo]" custT="1"/>
      <dgm:spPr>
        <a:solidFill>
          <a:schemeClr val="accent4"/>
        </a:solidFill>
      </dgm:spPr>
      <dgm:t>
        <a:bodyPr/>
        <a:lstStyle/>
        <a:p>
          <a:r>
            <a:rPr lang="it-IT" sz="900" dirty="0"/>
            <a:t>europedirect@regione.emilia-romagna.it</a:t>
          </a:r>
        </a:p>
      </dgm:t>
    </dgm:pt>
    <dgm:pt modelId="{575E5444-8972-4E40-A0C6-9447C41AD691}" type="parTrans" cxnId="{34F18805-7BF3-4BB2-A299-129FADDC16B1}">
      <dgm:prSet/>
      <dgm:spPr/>
      <dgm:t>
        <a:bodyPr/>
        <a:lstStyle/>
        <a:p>
          <a:endParaRPr lang="it-IT" sz="1000"/>
        </a:p>
      </dgm:t>
    </dgm:pt>
    <dgm:pt modelId="{8973DB79-68AB-401E-BB78-045B5A24E615}" type="sibTrans" cxnId="{34F18805-7BF3-4BB2-A299-129FADDC16B1}">
      <dgm:prSet/>
      <dgm:spPr/>
      <dgm:t>
        <a:bodyPr/>
        <a:lstStyle/>
        <a:p>
          <a:endParaRPr lang="it-IT" sz="1000"/>
        </a:p>
      </dgm:t>
    </dgm:pt>
    <dgm:pt modelId="{0CEDB1CA-1312-46EE-88F8-0D67A10E5CC7}">
      <dgm:prSet phldrT="[Testo]" custT="1"/>
      <dgm:spPr>
        <a:solidFill>
          <a:schemeClr val="accent4"/>
        </a:solidFill>
      </dgm:spPr>
      <dgm:t>
        <a:bodyPr/>
        <a:lstStyle/>
        <a:p>
          <a:pPr algn="l"/>
          <a:r>
            <a:rPr lang="it-IT" sz="950" b="0" i="0" dirty="0"/>
            <a:t>Piazza Maggiore, 6, 40124 Bologna BO</a:t>
          </a:r>
          <a:endParaRPr lang="it-IT" sz="950" dirty="0"/>
        </a:p>
      </dgm:t>
    </dgm:pt>
    <dgm:pt modelId="{B3B7FBF7-E37B-41C5-9672-B738D1A06620}" type="parTrans" cxnId="{85379B70-1B29-4AEA-8F8F-C34AC8A37588}">
      <dgm:prSet/>
      <dgm:spPr/>
      <dgm:t>
        <a:bodyPr/>
        <a:lstStyle/>
        <a:p>
          <a:endParaRPr lang="it-IT" sz="1000"/>
        </a:p>
      </dgm:t>
    </dgm:pt>
    <dgm:pt modelId="{B9D1411A-BED3-4454-8214-BF4FE2043FE5}" type="sibTrans" cxnId="{85379B70-1B29-4AEA-8F8F-C34AC8A37588}">
      <dgm:prSet/>
      <dgm:spPr/>
      <dgm:t>
        <a:bodyPr/>
        <a:lstStyle/>
        <a:p>
          <a:endParaRPr lang="it-IT" sz="1000"/>
        </a:p>
      </dgm:t>
    </dgm:pt>
    <dgm:pt modelId="{09C44C9E-58D5-4CF9-A461-330CA08CCD17}">
      <dgm:prSet phldrT="[Testo]" custT="1"/>
      <dgm:spPr>
        <a:solidFill>
          <a:schemeClr val="accent4"/>
        </a:solidFill>
      </dgm:spPr>
      <dgm:t>
        <a:bodyPr/>
        <a:lstStyle/>
        <a:p>
          <a:r>
            <a:rPr lang="it-IT" sz="1600" b="0" i="0" dirty="0"/>
            <a:t>051 2193158</a:t>
          </a:r>
          <a:endParaRPr lang="it-IT" sz="1600" dirty="0"/>
        </a:p>
      </dgm:t>
    </dgm:pt>
    <dgm:pt modelId="{D3D22715-94BD-42F2-AC38-32518E95917E}" type="parTrans" cxnId="{6AFCD74D-558D-47D5-ADC9-7823B240A20E}">
      <dgm:prSet/>
      <dgm:spPr/>
      <dgm:t>
        <a:bodyPr/>
        <a:lstStyle/>
        <a:p>
          <a:endParaRPr lang="it-IT" sz="1000"/>
        </a:p>
      </dgm:t>
    </dgm:pt>
    <dgm:pt modelId="{B91E2733-E280-4741-A784-24D879D16F59}" type="sibTrans" cxnId="{6AFCD74D-558D-47D5-ADC9-7823B240A20E}">
      <dgm:prSet/>
      <dgm:spPr/>
      <dgm:t>
        <a:bodyPr/>
        <a:lstStyle/>
        <a:p>
          <a:endParaRPr lang="it-IT" sz="1000"/>
        </a:p>
      </dgm:t>
    </dgm:pt>
    <dgm:pt modelId="{8FB4EF71-B28F-4DB8-A38E-A55339E754AF}" type="pres">
      <dgm:prSet presAssocID="{3B4E5BF0-5C93-4CB2-B737-4C53637223D5}" presName="linearFlow" presStyleCnt="0">
        <dgm:presLayoutVars>
          <dgm:dir/>
          <dgm:resizeHandles val="exact"/>
        </dgm:presLayoutVars>
      </dgm:prSet>
      <dgm:spPr/>
    </dgm:pt>
    <dgm:pt modelId="{38DB06C0-5284-4772-8EA0-5F23E434E5DD}" type="pres">
      <dgm:prSet presAssocID="{FCC287A5-9A49-4460-B925-35CC34B96848}" presName="composite" presStyleCnt="0"/>
      <dgm:spPr/>
    </dgm:pt>
    <dgm:pt modelId="{380BA22D-01EF-4245-99BD-593AC006D4D5}" type="pres">
      <dgm:prSet presAssocID="{FCC287A5-9A49-4460-B925-35CC34B96848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</dgm:spPr>
    </dgm:pt>
    <dgm:pt modelId="{D67F2849-90F5-4736-AE93-1C2A7901CC6B}" type="pres">
      <dgm:prSet presAssocID="{FCC287A5-9A49-4460-B925-35CC34B96848}" presName="txShp" presStyleLbl="node1" presStyleIdx="0" presStyleCnt="3">
        <dgm:presLayoutVars>
          <dgm:bulletEnabled val="1"/>
        </dgm:presLayoutVars>
      </dgm:prSet>
      <dgm:spPr/>
    </dgm:pt>
    <dgm:pt modelId="{6B511CAC-7EA8-401C-8836-DD035CBE6704}" type="pres">
      <dgm:prSet presAssocID="{8973DB79-68AB-401E-BB78-045B5A24E615}" presName="spacing" presStyleCnt="0"/>
      <dgm:spPr/>
    </dgm:pt>
    <dgm:pt modelId="{7E95F4D8-1CCB-42AB-9E01-544511884A68}" type="pres">
      <dgm:prSet presAssocID="{0CEDB1CA-1312-46EE-88F8-0D67A10E5CC7}" presName="composite" presStyleCnt="0"/>
      <dgm:spPr/>
    </dgm:pt>
    <dgm:pt modelId="{770CA1EB-7DF0-438B-9227-F3A2B9307DE5}" type="pres">
      <dgm:prSet presAssocID="{0CEDB1CA-1312-46EE-88F8-0D67A10E5CC7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9A954829-A218-44B1-9925-034AD923BB34}" type="pres">
      <dgm:prSet presAssocID="{0CEDB1CA-1312-46EE-88F8-0D67A10E5CC7}" presName="txShp" presStyleLbl="node1" presStyleIdx="1" presStyleCnt="3">
        <dgm:presLayoutVars>
          <dgm:bulletEnabled val="1"/>
        </dgm:presLayoutVars>
      </dgm:prSet>
      <dgm:spPr/>
    </dgm:pt>
    <dgm:pt modelId="{C64EC8F5-4CAE-4B95-8BB0-4330BE2E07B7}" type="pres">
      <dgm:prSet presAssocID="{B9D1411A-BED3-4454-8214-BF4FE2043FE5}" presName="spacing" presStyleCnt="0"/>
      <dgm:spPr/>
    </dgm:pt>
    <dgm:pt modelId="{7CC932C9-3681-4B97-AB36-42F0F261FF7C}" type="pres">
      <dgm:prSet presAssocID="{09C44C9E-58D5-4CF9-A461-330CA08CCD17}" presName="composite" presStyleCnt="0"/>
      <dgm:spPr/>
    </dgm:pt>
    <dgm:pt modelId="{1EDCC37A-040B-4657-960A-568F2368DC7C}" type="pres">
      <dgm:prSet presAssocID="{09C44C9E-58D5-4CF9-A461-330CA08CCD17}" presName="imgShp" presStyleLbl="fgImgPlac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a:blipFill>
      </dgm:spPr>
    </dgm:pt>
    <dgm:pt modelId="{48FABAE1-CC93-45F1-AF30-ACBCC6AC6D4B}" type="pres">
      <dgm:prSet presAssocID="{09C44C9E-58D5-4CF9-A461-330CA08CCD17}" presName="txShp" presStyleLbl="node1" presStyleIdx="2" presStyleCnt="3">
        <dgm:presLayoutVars>
          <dgm:bulletEnabled val="1"/>
        </dgm:presLayoutVars>
      </dgm:prSet>
      <dgm:spPr/>
    </dgm:pt>
  </dgm:ptLst>
  <dgm:cxnLst>
    <dgm:cxn modelId="{34F18805-7BF3-4BB2-A299-129FADDC16B1}" srcId="{3B4E5BF0-5C93-4CB2-B737-4C53637223D5}" destId="{FCC287A5-9A49-4460-B925-35CC34B96848}" srcOrd="0" destOrd="0" parTransId="{575E5444-8972-4E40-A0C6-9447C41AD691}" sibTransId="{8973DB79-68AB-401E-BB78-045B5A24E615}"/>
    <dgm:cxn modelId="{60084C0D-2320-4A2C-BEA2-8A8018854F21}" type="presOf" srcId="{3B4E5BF0-5C93-4CB2-B737-4C53637223D5}" destId="{8FB4EF71-B28F-4DB8-A38E-A55339E754AF}" srcOrd="0" destOrd="0" presId="urn:microsoft.com/office/officeart/2005/8/layout/vList3"/>
    <dgm:cxn modelId="{6AFCD74D-558D-47D5-ADC9-7823B240A20E}" srcId="{3B4E5BF0-5C93-4CB2-B737-4C53637223D5}" destId="{09C44C9E-58D5-4CF9-A461-330CA08CCD17}" srcOrd="2" destOrd="0" parTransId="{D3D22715-94BD-42F2-AC38-32518E95917E}" sibTransId="{B91E2733-E280-4741-A784-24D879D16F59}"/>
    <dgm:cxn modelId="{85379B70-1B29-4AEA-8F8F-C34AC8A37588}" srcId="{3B4E5BF0-5C93-4CB2-B737-4C53637223D5}" destId="{0CEDB1CA-1312-46EE-88F8-0D67A10E5CC7}" srcOrd="1" destOrd="0" parTransId="{B3B7FBF7-E37B-41C5-9672-B738D1A06620}" sibTransId="{B9D1411A-BED3-4454-8214-BF4FE2043FE5}"/>
    <dgm:cxn modelId="{CFF363B8-9B39-45D3-B4E8-321B82CD0AF5}" type="presOf" srcId="{0CEDB1CA-1312-46EE-88F8-0D67A10E5CC7}" destId="{9A954829-A218-44B1-9925-034AD923BB34}" srcOrd="0" destOrd="0" presId="urn:microsoft.com/office/officeart/2005/8/layout/vList3"/>
    <dgm:cxn modelId="{120931BF-E43F-4F8B-BD6F-89B117EB4913}" type="presOf" srcId="{FCC287A5-9A49-4460-B925-35CC34B96848}" destId="{D67F2849-90F5-4736-AE93-1C2A7901CC6B}" srcOrd="0" destOrd="0" presId="urn:microsoft.com/office/officeart/2005/8/layout/vList3"/>
    <dgm:cxn modelId="{0FCBFDD8-6C51-46F1-8B93-3221823B2E9E}" type="presOf" srcId="{09C44C9E-58D5-4CF9-A461-330CA08CCD17}" destId="{48FABAE1-CC93-45F1-AF30-ACBCC6AC6D4B}" srcOrd="0" destOrd="0" presId="urn:microsoft.com/office/officeart/2005/8/layout/vList3"/>
    <dgm:cxn modelId="{6A47B0BA-37F0-4802-82DD-F5969E3B2E0D}" type="presParOf" srcId="{8FB4EF71-B28F-4DB8-A38E-A55339E754AF}" destId="{38DB06C0-5284-4772-8EA0-5F23E434E5DD}" srcOrd="0" destOrd="0" presId="urn:microsoft.com/office/officeart/2005/8/layout/vList3"/>
    <dgm:cxn modelId="{C96CDF95-A796-45F5-AB09-04AF337E06A7}" type="presParOf" srcId="{38DB06C0-5284-4772-8EA0-5F23E434E5DD}" destId="{380BA22D-01EF-4245-99BD-593AC006D4D5}" srcOrd="0" destOrd="0" presId="urn:microsoft.com/office/officeart/2005/8/layout/vList3"/>
    <dgm:cxn modelId="{51FB39A6-262C-4570-8B49-1B3B0CAD0540}" type="presParOf" srcId="{38DB06C0-5284-4772-8EA0-5F23E434E5DD}" destId="{D67F2849-90F5-4736-AE93-1C2A7901CC6B}" srcOrd="1" destOrd="0" presId="urn:microsoft.com/office/officeart/2005/8/layout/vList3"/>
    <dgm:cxn modelId="{10F6E4A7-3861-475A-81E7-DCCB0F771C4E}" type="presParOf" srcId="{8FB4EF71-B28F-4DB8-A38E-A55339E754AF}" destId="{6B511CAC-7EA8-401C-8836-DD035CBE6704}" srcOrd="1" destOrd="0" presId="urn:microsoft.com/office/officeart/2005/8/layout/vList3"/>
    <dgm:cxn modelId="{4DCA7454-9CE1-4D5C-9704-0AC68110A973}" type="presParOf" srcId="{8FB4EF71-B28F-4DB8-A38E-A55339E754AF}" destId="{7E95F4D8-1CCB-42AB-9E01-544511884A68}" srcOrd="2" destOrd="0" presId="urn:microsoft.com/office/officeart/2005/8/layout/vList3"/>
    <dgm:cxn modelId="{F4BD1A82-BC93-4911-8A91-9382AAF7AEB8}" type="presParOf" srcId="{7E95F4D8-1CCB-42AB-9E01-544511884A68}" destId="{770CA1EB-7DF0-438B-9227-F3A2B9307DE5}" srcOrd="0" destOrd="0" presId="urn:microsoft.com/office/officeart/2005/8/layout/vList3"/>
    <dgm:cxn modelId="{73C84CCA-BF03-42A7-B913-298269142C06}" type="presParOf" srcId="{7E95F4D8-1CCB-42AB-9E01-544511884A68}" destId="{9A954829-A218-44B1-9925-034AD923BB34}" srcOrd="1" destOrd="0" presId="urn:microsoft.com/office/officeart/2005/8/layout/vList3"/>
    <dgm:cxn modelId="{098EC550-8A3E-49C3-A8F6-F0152E862267}" type="presParOf" srcId="{8FB4EF71-B28F-4DB8-A38E-A55339E754AF}" destId="{C64EC8F5-4CAE-4B95-8BB0-4330BE2E07B7}" srcOrd="3" destOrd="0" presId="urn:microsoft.com/office/officeart/2005/8/layout/vList3"/>
    <dgm:cxn modelId="{BB972A7F-5C33-49DD-A269-5D29594A7C37}" type="presParOf" srcId="{8FB4EF71-B28F-4DB8-A38E-A55339E754AF}" destId="{7CC932C9-3681-4B97-AB36-42F0F261FF7C}" srcOrd="4" destOrd="0" presId="urn:microsoft.com/office/officeart/2005/8/layout/vList3"/>
    <dgm:cxn modelId="{7F2BF036-100B-46C3-96A2-A220F7F000F4}" type="presParOf" srcId="{7CC932C9-3681-4B97-AB36-42F0F261FF7C}" destId="{1EDCC37A-040B-4657-960A-568F2368DC7C}" srcOrd="0" destOrd="0" presId="urn:microsoft.com/office/officeart/2005/8/layout/vList3"/>
    <dgm:cxn modelId="{40CA5814-0E6C-4A20-8FFA-89592C76767C}" type="presParOf" srcId="{7CC932C9-3681-4B97-AB36-42F0F261FF7C}" destId="{48FABAE1-CC93-45F1-AF30-ACBCC6AC6D4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DE6C0D-61F6-4559-A0CF-A37EF1F4D24A}">
      <dsp:nvSpPr>
        <dsp:cNvPr id="0" name=""/>
        <dsp:cNvSpPr/>
      </dsp:nvSpPr>
      <dsp:spPr>
        <a:xfrm rot="10800000">
          <a:off x="831778" y="165"/>
          <a:ext cx="2917959" cy="3872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75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i="0" kern="1200" dirty="0">
              <a:hlinkClick xmlns:r="http://schemas.openxmlformats.org/officeDocument/2006/relationships" r:id="rId1"/>
            </a:rPr>
            <a:t>@</a:t>
          </a:r>
          <a:r>
            <a:rPr lang="it-IT" sz="1800" b="0" i="0" kern="1200" dirty="0" err="1">
              <a:hlinkClick xmlns:r="http://schemas.openxmlformats.org/officeDocument/2006/relationships" r:id="rId1"/>
            </a:rPr>
            <a:t>europedirectER</a:t>
          </a:r>
          <a:endParaRPr lang="it-IT" sz="1800" kern="1200" dirty="0"/>
        </a:p>
      </dsp:txBody>
      <dsp:txXfrm rot="10800000">
        <a:off x="928582" y="165"/>
        <a:ext cx="2821155" cy="387216"/>
      </dsp:txXfrm>
    </dsp:sp>
    <dsp:sp modelId="{C735315C-D1F5-4A22-BA70-6378944882D6}">
      <dsp:nvSpPr>
        <dsp:cNvPr id="0" name=""/>
        <dsp:cNvSpPr/>
      </dsp:nvSpPr>
      <dsp:spPr>
        <a:xfrm>
          <a:off x="638170" y="165"/>
          <a:ext cx="387216" cy="3872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B0731-54CF-4248-8F9B-4E2FC513BE85}">
      <dsp:nvSpPr>
        <dsp:cNvPr id="0" name=""/>
        <dsp:cNvSpPr/>
      </dsp:nvSpPr>
      <dsp:spPr>
        <a:xfrm rot="10800000">
          <a:off x="831778" y="484186"/>
          <a:ext cx="2917959" cy="3872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75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i="0" kern="1200" dirty="0">
              <a:hlinkClick xmlns:r="http://schemas.openxmlformats.org/officeDocument/2006/relationships" r:id="rId4"/>
            </a:rPr>
            <a:t>@</a:t>
          </a:r>
          <a:r>
            <a:rPr lang="it-IT" sz="1800" b="0" i="0" kern="1200" dirty="0" err="1">
              <a:hlinkClick xmlns:r="http://schemas.openxmlformats.org/officeDocument/2006/relationships" r:id="rId4"/>
            </a:rPr>
            <a:t>europedirectER</a:t>
          </a:r>
          <a:endParaRPr lang="it-IT" sz="1800" kern="1200" dirty="0"/>
        </a:p>
      </dsp:txBody>
      <dsp:txXfrm rot="10800000">
        <a:off x="928582" y="484186"/>
        <a:ext cx="2821155" cy="387216"/>
      </dsp:txXfrm>
    </dsp:sp>
    <dsp:sp modelId="{B387C65A-F6CE-4FBF-89F9-70B2CB228C80}">
      <dsp:nvSpPr>
        <dsp:cNvPr id="0" name=""/>
        <dsp:cNvSpPr/>
      </dsp:nvSpPr>
      <dsp:spPr>
        <a:xfrm>
          <a:off x="638170" y="484186"/>
          <a:ext cx="387216" cy="38721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7000" r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59826-C393-4AF8-8656-7773BBB4E50B}">
      <dsp:nvSpPr>
        <dsp:cNvPr id="0" name=""/>
        <dsp:cNvSpPr/>
      </dsp:nvSpPr>
      <dsp:spPr>
        <a:xfrm rot="10800000">
          <a:off x="831778" y="968207"/>
          <a:ext cx="2917959" cy="3872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75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i="0" kern="1200" dirty="0">
              <a:hlinkClick xmlns:r="http://schemas.openxmlformats.org/officeDocument/2006/relationships" r:id="rId7"/>
            </a:rPr>
            <a:t>@</a:t>
          </a:r>
          <a:r>
            <a:rPr lang="it-IT" sz="1800" b="0" i="0" kern="1200" dirty="0" err="1">
              <a:hlinkClick xmlns:r="http://schemas.openxmlformats.org/officeDocument/2006/relationships" r:id="rId7"/>
            </a:rPr>
            <a:t>europedirectER</a:t>
          </a:r>
          <a:endParaRPr lang="it-IT" sz="1800" kern="1200" dirty="0"/>
        </a:p>
      </dsp:txBody>
      <dsp:txXfrm rot="10800000">
        <a:off x="928582" y="968207"/>
        <a:ext cx="2821155" cy="387216"/>
      </dsp:txXfrm>
    </dsp:sp>
    <dsp:sp modelId="{8FA52F61-CCDE-45BD-B922-347C10E21652}">
      <dsp:nvSpPr>
        <dsp:cNvPr id="0" name=""/>
        <dsp:cNvSpPr/>
      </dsp:nvSpPr>
      <dsp:spPr>
        <a:xfrm>
          <a:off x="638170" y="968207"/>
          <a:ext cx="387216" cy="387216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F2849-90F5-4736-AE93-1C2A7901CC6B}">
      <dsp:nvSpPr>
        <dsp:cNvPr id="0" name=""/>
        <dsp:cNvSpPr/>
      </dsp:nvSpPr>
      <dsp:spPr>
        <a:xfrm rot="10800000">
          <a:off x="750279" y="859"/>
          <a:ext cx="2525007" cy="457123"/>
        </a:xfrm>
        <a:prstGeom prst="homePlate">
          <a:avLst/>
        </a:prstGeom>
        <a:solidFill>
          <a:schemeClr val="accent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579" tIns="34290" rIns="64008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/>
            <a:t>europedirect@regione.emilia-romagna.it</a:t>
          </a:r>
        </a:p>
      </dsp:txBody>
      <dsp:txXfrm rot="10800000">
        <a:off x="864560" y="859"/>
        <a:ext cx="2410726" cy="457123"/>
      </dsp:txXfrm>
    </dsp:sp>
    <dsp:sp modelId="{380BA22D-01EF-4245-99BD-593AC006D4D5}">
      <dsp:nvSpPr>
        <dsp:cNvPr id="0" name=""/>
        <dsp:cNvSpPr/>
      </dsp:nvSpPr>
      <dsp:spPr>
        <a:xfrm>
          <a:off x="521717" y="859"/>
          <a:ext cx="457123" cy="45712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54829-A218-44B1-9925-034AD923BB34}">
      <dsp:nvSpPr>
        <dsp:cNvPr id="0" name=""/>
        <dsp:cNvSpPr/>
      </dsp:nvSpPr>
      <dsp:spPr>
        <a:xfrm rot="10800000">
          <a:off x="750279" y="594437"/>
          <a:ext cx="2525007" cy="457123"/>
        </a:xfrm>
        <a:prstGeom prst="homePlate">
          <a:avLst/>
        </a:prstGeom>
        <a:solidFill>
          <a:schemeClr val="accent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579" tIns="38100" rIns="71120" bIns="38100" numCol="1" spcCol="1270" anchor="ctr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50" b="0" i="0" kern="1200" dirty="0"/>
            <a:t>Piazza Maggiore, 6, 40124 Bologna BO</a:t>
          </a:r>
          <a:endParaRPr lang="it-IT" sz="950" kern="1200" dirty="0"/>
        </a:p>
      </dsp:txBody>
      <dsp:txXfrm rot="10800000">
        <a:off x="864560" y="594437"/>
        <a:ext cx="2410726" cy="457123"/>
      </dsp:txXfrm>
    </dsp:sp>
    <dsp:sp modelId="{770CA1EB-7DF0-438B-9227-F3A2B9307DE5}">
      <dsp:nvSpPr>
        <dsp:cNvPr id="0" name=""/>
        <dsp:cNvSpPr/>
      </dsp:nvSpPr>
      <dsp:spPr>
        <a:xfrm>
          <a:off x="521717" y="594437"/>
          <a:ext cx="457123" cy="45712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FABAE1-CC93-45F1-AF30-ACBCC6AC6D4B}">
      <dsp:nvSpPr>
        <dsp:cNvPr id="0" name=""/>
        <dsp:cNvSpPr/>
      </dsp:nvSpPr>
      <dsp:spPr>
        <a:xfrm rot="10800000">
          <a:off x="750279" y="1188016"/>
          <a:ext cx="2525007" cy="457123"/>
        </a:xfrm>
        <a:prstGeom prst="homePlate">
          <a:avLst/>
        </a:prstGeom>
        <a:solidFill>
          <a:schemeClr val="accent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57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i="0" kern="1200" dirty="0"/>
            <a:t>051 2193158</a:t>
          </a:r>
          <a:endParaRPr lang="it-IT" sz="1600" kern="1200" dirty="0"/>
        </a:p>
      </dsp:txBody>
      <dsp:txXfrm rot="10800000">
        <a:off x="864560" y="1188016"/>
        <a:ext cx="2410726" cy="457123"/>
      </dsp:txXfrm>
    </dsp:sp>
    <dsp:sp modelId="{1EDCC37A-040B-4657-960A-568F2368DC7C}">
      <dsp:nvSpPr>
        <dsp:cNvPr id="0" name=""/>
        <dsp:cNvSpPr/>
      </dsp:nvSpPr>
      <dsp:spPr>
        <a:xfrm>
          <a:off x="521717" y="1188016"/>
          <a:ext cx="457123" cy="45712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592225" y="0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B7587-A732-4B12-85B6-36310F9A69A5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87267" y="3271382"/>
            <a:ext cx="789813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592225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478C1-810A-4E9E-B177-D19D143E56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415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arltv.europa.eu/it/programme/others/how-it-works-the-european-parliament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uroparltv.europa.eu/it/programme/eu-affairs/the-european-parliament-in-a-nutshell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ULVqtUfz-U" TargetMode="External"/><Relationship Id="rId7" Type="http://schemas.openxmlformats.org/officeDocument/2006/relationships/hyperlink" Target="https://www.youtube.com/user/Europa149/videos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RVdtBsGE1xI" TargetMode="External"/><Relationship Id="rId5" Type="http://schemas.openxmlformats.org/officeDocument/2006/relationships/hyperlink" Target="https://www.youtube.com/watch?v=VC94k2HzHQo" TargetMode="External"/><Relationship Id="rId4" Type="http://schemas.openxmlformats.org/officeDocument/2006/relationships/hyperlink" Target="https://www.youtube.com/watch?v=oct6-9d5ciA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91EE2-DDFB-48F9-A16A-7E88A13D0CB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6763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Sondaggi del Parlamento europeo: http://www.europarl.europa.eu/news/it/press-room/elections-press-kit/5/proiezioni-dei-seggi-del-prossimo-parlamento-europeo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91EE2-DDFB-48F9-A16A-7E88A13D0CB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800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>
                <a:latin typeface="Calibri"/>
              </a:rPr>
              <a:t>I neo-eletti parlamentari europei si dividono in 20 commissioni e due sottocommissioni, ognuna delle quali si occupa di un determinato settore. Le commissioni esaminano le proposte di legge ricevute dalla Commissione europea (il "governo" dell'UE). I singoli eurodeputati e/o i gruppi politici insieme possono presentare emendamenti (modifiche di testo) o respingerle. Le proposte sono prima discusse all'interno dei gruppi politici.​</a:t>
            </a:r>
          </a:p>
          <a:p>
            <a:r>
              <a:rPr lang="it-IT">
                <a:latin typeface="Calibri"/>
              </a:rPr>
              <a:t>Le commissioni: http://www.europarl.europa.eu/committees/it/parliamentary-committees.html</a:t>
            </a:r>
          </a:p>
          <a:p>
            <a:r>
              <a:rPr lang="it-IT">
                <a:latin typeface="Calibri"/>
              </a:rPr>
              <a:t>Video con focus sulle commissioni parlamentari: https://multimedia.europarl.europa.eu/en/parliamentary-committees_B001-0161_ev (sottotitoli in ita in basso a dx)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91EE2-DDFB-48F9-A16A-7E88A13D0CB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666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Video discorsivo: </a:t>
            </a:r>
            <a:r>
              <a:rPr lang="it-IT" dirty="0">
                <a:hlinkClick r:id="rId3"/>
              </a:rPr>
              <a:t>https://www.europarltv.europa.eu/it/programme/others/how-it-works-the-european-parliament</a:t>
            </a:r>
            <a:endParaRPr lang="it-IT" dirty="0"/>
          </a:p>
          <a:p>
            <a:r>
              <a:rPr lang="it-IT" dirty="0"/>
              <a:t>Video più sintetico: </a:t>
            </a:r>
            <a:r>
              <a:rPr lang="it-IT" dirty="0">
                <a:hlinkClick r:id="rId4"/>
              </a:rPr>
              <a:t>https://www.europarltv.europa.eu/it/programme/eu-affairs/the-european-parliament-in-a-nutshell</a:t>
            </a:r>
            <a:endParaRPr lang="it-IT" dirty="0"/>
          </a:p>
          <a:p>
            <a:r>
              <a:rPr lang="it-IT" dirty="0"/>
              <a:t>Video su eurodeputati: https://www.facebook.com/parlamento.europeo.italia/videos/</a:t>
            </a:r>
            <a:r>
              <a:rPr lang="it-IT"/>
              <a:t>10156850896014131/</a:t>
            </a:r>
          </a:p>
          <a:p>
            <a:r>
              <a:rPr lang="it-IT"/>
              <a:t>Come si fanno leggi nell'UE: http://www.europarl.europa.eu/external/html/legislativeprocedure/default_it.htm</a:t>
            </a:r>
          </a:p>
          <a:p>
            <a:r>
              <a:rPr lang="it-IT"/>
              <a:t>Il parlamento avrà inevitabilmente un approccio e un punto di vista sulle questioni diverso da Commissione e soprattutto dal Consiglio dell’Unione europea: proseguire nella parte «sfide globali» per capire come e perché.</a:t>
            </a:r>
          </a:p>
          <a:p>
            <a:br>
              <a:rPr lang="it-IT" dirty="0">
                <a:latin typeface="Calibri"/>
              </a:rPr>
            </a:br>
            <a:endParaRPr lang="it-IT" dirty="0">
              <a:latin typeface="Calibri"/>
            </a:endParaRPr>
          </a:p>
          <a:p>
            <a:br>
              <a:rPr lang="it-IT" dirty="0">
                <a:latin typeface="Calibri"/>
              </a:rPr>
            </a:br>
            <a:endParaRPr lang="it-IT" dirty="0"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91EE2-DDFB-48F9-A16A-7E88A13D0CB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678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Adesso che scoperto storia e geografia dell’Europa… unisciti alla campagna stavoltavoto.eu per rimanere aggiornato sulle prossime elezioni europee, registrandoti sul sito!</a:t>
            </a:r>
          </a:p>
          <a:p>
            <a:r>
              <a:rPr lang="it-IT" dirty="0"/>
              <a:t>Alcuni video di testimonianze sulla campagna:</a:t>
            </a:r>
          </a:p>
          <a:p>
            <a:r>
              <a:rPr lang="it-IT" dirty="0"/>
              <a:t>https://www.youtube.com/watch?v=RXoH391Es6c (ottimo video di Europe Direct Genova, esempio di contenuti che vengono messi in circolo in mailing list)</a:t>
            </a:r>
          </a:p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https://www.youtube.com/watch?v=qULVqtUfz-U</a:t>
            </a:r>
            <a:b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https://www.youtube.com/watch?v=oct6-9d5ciA</a:t>
            </a:r>
            <a:b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https://www.youtube.com/watch?v=VC94k2HzHQo</a:t>
            </a:r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https://www.youtube.com/watch?v=RVdtBsGE1xI</a:t>
            </a:r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Tenere monitorato 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questo profilo YouTube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perché verranno inseriti dei nuovi video nel corso dei prossimi mesi.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91EE2-DDFB-48F9-A16A-7E88A13D0CB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53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Gli eurodeputati e i funzionari del Parlamento si recano qui quattro giorni ogni mese per le sessioni plenarie (vedi slide 13)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91EE2-DDFB-48F9-A16A-7E88A13D0CB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501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L'ingresso principale della sede di Bruxelles del Parlamento europeo è dedicato all'italiano Altiero Spinelli: https://europa.eu/european-union/sites/europaeu/files/docs/body/altiero_spinelli_it.pdf </a:t>
            </a:r>
          </a:p>
          <a:p>
            <a:r>
              <a:rPr lang="it-IT" dirty="0"/>
              <a:t>A Bruxelles ha sede la Commissione europea e le commissioni parlamentari (vedi slides 11). L’emiciclo nella foto è usato poco frequentemente.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91EE2-DDFB-48F9-A16A-7E88A13D0CB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5696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Una fonte valida per tutte le informazioni tecniche </a:t>
            </a:r>
            <a:r>
              <a:rPr lang="it-IT"/>
              <a:t>sulle elezioni </a:t>
            </a:r>
            <a:r>
              <a:rPr lang="it-IT" dirty="0"/>
              <a:t>riportate in </a:t>
            </a:r>
            <a:r>
              <a:rPr lang="it-IT"/>
              <a:t>questa presentazione: </a:t>
            </a:r>
            <a:r>
              <a:rPr lang="it-IT" dirty="0"/>
              <a:t>http://www.europarl.europa.eu/news/it/press-room/elections-press-kit/1/fatti-e-cifre-sulle-elezioni-del-parlamento-europeo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91EE2-DDFB-48F9-A16A-7E88A13D0CB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812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Risposta al quesito in fondo: i seggi lasciati liberi dagli eurodeputati del Regno Unito – a patto che la Brexit non venga revocata, o che UK alla fine non debba partecipare alle elezioni - vengono redistribuiti tra i paesi rimanenti (non tutti però! Una parte viene mantenuta per futuri Paesi aderenti)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91EE2-DDFB-48F9-A16A-7E88A13D0CB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830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Dalle prime elezioni del Parlamento europeo, nel 1979, l’affluenza è andata calando (linea nera continua), fino a scendere sotto al 60% nel 2014. Il trend è condiviso dalle elezioni nazionali (linea nera tratteggiata), che mantengono però una maggiore partecipazione.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91EE2-DDFB-48F9-A16A-7E88A13D0CB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783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Noi a quale circoscrizione apparteniamo? Quanti europarlamentari eleggiamo? 15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Ulteriori informazioni: http://www.europarl.europa.eu/factsheets/it/sheet/21/il-parlamento-europeo-modalita-di-elezione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91EE2-DDFB-48F9-A16A-7E88A13D0CB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910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Sistema elettorale proporzionale. Si vota per una delle liste (partiti – simboli) e si possono esprimere </a:t>
            </a:r>
            <a:r>
              <a:rPr lang="it-IT" b="1" dirty="0"/>
              <a:t>da uno a tre candidati a partito. </a:t>
            </a:r>
            <a:r>
              <a:rPr lang="it-IT" b="0" dirty="0"/>
              <a:t>In Italia, e</a:t>
            </a:r>
            <a:r>
              <a:rPr lang="it-IT" dirty="0"/>
              <a:t>leggono europarlamentari le liste che hanno conseguito </a:t>
            </a:r>
            <a:r>
              <a:rPr lang="it-IT" u="sng" dirty="0"/>
              <a:t>a livello nazionale</a:t>
            </a:r>
            <a:r>
              <a:rPr lang="it-IT" u="none" dirty="0"/>
              <a:t> </a:t>
            </a:r>
            <a:r>
              <a:rPr lang="it-IT" dirty="0"/>
              <a:t>almeno il </a:t>
            </a:r>
            <a:r>
              <a:rPr lang="it-IT" b="1" dirty="0"/>
              <a:t>4%dei voti</a:t>
            </a:r>
            <a:r>
              <a:rPr lang="it-IT" dirty="0"/>
              <a:t> validi espressi.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Parità </a:t>
            </a:r>
            <a:r>
              <a:rPr lang="it-IT"/>
              <a:t>di genere: nel caso di tre preferenze espresse, queste devono riguardare candidati di sesso diverso, pena l’annullamento della terza preferenza.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91EE2-DDFB-48F9-A16A-7E88A13D0CB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05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 A SCORRIMENTO (visualizzare in modalità Presentazione). </a:t>
            </a:r>
          </a:p>
          <a:p>
            <a:r>
              <a:rPr lang="it-IT" dirty="0"/>
              <a:t>I partiti europei sono quelli attualmente presenti in Parlamento europeo, quelli italiani sono i principali delle elezioni nazionali 2018. </a:t>
            </a:r>
          </a:p>
          <a:p>
            <a:r>
              <a:rPr lang="it-IT" dirty="0"/>
              <a:t>Non è necessario per i partiti dichiarare dove aderiranno prima delle elezioni, ma la situazione sarà presumibilmente questa: le adesioni di PD, Forza Italia, +Europa, Verdi e La Sinistra sono praticamente sicure, mentre non è certa la formazione dei gruppi euroscettici di m5s (che, se il Regno Unito NON parteciperà alle elezioni europee, perderà la grossa componente britannica di Nigel </a:t>
            </a:r>
            <a:r>
              <a:rPr lang="it-IT" dirty="0" err="1"/>
              <a:t>Farage</a:t>
            </a:r>
            <a:r>
              <a:rPr lang="it-IT" dirty="0"/>
              <a:t>) e non è chiaro come si chiamerà il gruppo euroscettico dove siederanno Lega/Fratelli d’Italia + Marine Le Pen ecc... I verdi italiani difficilmente superano la soglia di sbarramento del 4%, ma si presentano sempre.</a:t>
            </a:r>
          </a:p>
          <a:p>
            <a:r>
              <a:rPr lang="it-IT" dirty="0"/>
              <a:t>Il rischio è di finire nel gruppo dei non-iscritti (in grigio all’estrema destra), che non hanno raggiunto i requisiti e hanno meno possibilità di influire in Parlamento: 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essere riconosciuto, infatti, un gruppo politico deve essere composto da almeno 25 deputati eletti in sette Stati membri (almeno un quarto dei paesi). Fonte: http://www.europarl.europa.eu/italy/it/scoprire-l-europa/i-gruppi-politici-al-pe</a:t>
            </a:r>
          </a:p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Italia, un partito che NON è già presente in Parlamento, deve raccogliere 150.000 firme per avere il diritto di presentarsi alle elezioni europee. La raccolta non è semplice: le firme vanno raccolte su tutto il territorio (minimo 3.000 per Regione) e alla presenza di autenticatori (consiglieri comunali, giudici di pace, cancellieri, notai, e altri pubblici ufficiali). 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91EE2-DDFB-48F9-A16A-7E88A13D0CB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649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E60-B856-421A-9E0D-4F69C9B33D33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DF4-A5F1-409C-A16F-46561018E531}" type="slidenum">
              <a:rPr lang="it-IT" smtClean="0"/>
              <a:t>‹N›</a:t>
            </a:fld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008BDACF-36C2-4382-AA60-92125C0D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7" t="30975" r="41453" b="37435"/>
          <a:stretch/>
        </p:blipFill>
        <p:spPr>
          <a:xfrm>
            <a:off x="9842358" y="0"/>
            <a:ext cx="2106395" cy="202740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DBD3CDC-21AD-4F89-8932-04B9958056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593" y="6198190"/>
            <a:ext cx="2298687" cy="52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09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E60-B856-421A-9E0D-4F69C9B33D33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DF4-A5F1-409C-A16F-46561018E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46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E60-B856-421A-9E0D-4F69C9B33D33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DF4-A5F1-409C-A16F-46561018E531}" type="slidenum">
              <a:rPr lang="it-IT" smtClean="0"/>
              <a:t>‹N›</a:t>
            </a:fld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282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E60-B856-421A-9E0D-4F69C9B33D33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DF4-A5F1-409C-A16F-46561018E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527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E60-B856-421A-9E0D-4F69C9B33D33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DF4-A5F1-409C-A16F-46561018E531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1867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E60-B856-421A-9E0D-4F69C9B33D33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DF4-A5F1-409C-A16F-46561018E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032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E60-B856-421A-9E0D-4F69C9B33D33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DF4-A5F1-409C-A16F-46561018E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77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E60-B856-421A-9E0D-4F69C9B33D33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DF4-A5F1-409C-A16F-46561018E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2900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E60-B856-421A-9E0D-4F69C9B33D33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DF4-A5F1-409C-A16F-46561018E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642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E60-B856-421A-9E0D-4F69C9B33D33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DF4-A5F1-409C-A16F-46561018E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581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E60-B856-421A-9E0D-4F69C9B33D33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DF4-A5F1-409C-A16F-46561018E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30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E60-B856-421A-9E0D-4F69C9B33D33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DF4-A5F1-409C-A16F-46561018E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7366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E60-B856-421A-9E0D-4F69C9B33D33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DF4-A5F1-409C-A16F-46561018E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836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E60-B856-421A-9E0D-4F69C9B33D33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DF4-A5F1-409C-A16F-46561018E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26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E60-B856-421A-9E0D-4F69C9B33D33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DF4-A5F1-409C-A16F-46561018E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2572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A5E60-B856-421A-9E0D-4F69C9B33D33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DF4-A5F1-409C-A16F-46561018E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016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A5E60-B856-421A-9E0D-4F69C9B33D33}" type="datetimeFigureOut">
              <a:rPr lang="it-IT" smtClean="0"/>
              <a:t>15/05/2019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7399DF4-A5F1-409C-A16F-46561018E531}" type="slidenum">
              <a:rPr lang="it-IT" smtClean="0"/>
              <a:t>‹N›</a:t>
            </a:fld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EFEA591-DD7C-464A-966E-34EBF057F25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593" y="6198190"/>
            <a:ext cx="2298687" cy="525598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47BAEC3B-F2D4-4F14-B788-7CA986014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7" t="30975" r="41453" b="37435"/>
          <a:stretch/>
        </p:blipFill>
        <p:spPr>
          <a:xfrm>
            <a:off x="9842358" y="0"/>
            <a:ext cx="2106395" cy="20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6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arl.europa.eu/plenary/it/home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hyperlink" Target="https://europa.eu/european-union/about-eu/institutions-bodies/council-eu_i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39.PN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maps/VhiEGx4PVgS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maps/WKcjpeUaSj4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arl.europa.eu/factsheets/it/sheet/21/il-parlamento-europeo-modalita-di-elezion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uroparl.europa.eu/ftu/pdf/it/FTU_1.3.4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.openpolis.it/2016/04/25/intema-parlamento-europeo-come-funziona-quanti-membri-e-divisione-paesi/7434" TargetMode="External"/><Relationship Id="rId5" Type="http://schemas.openxmlformats.org/officeDocument/2006/relationships/hyperlink" Target="https://www.money.it/elezioni-europee-2019-quando-data-legge-elettorale" TargetMode="External"/><Relationship Id="rId4" Type="http://schemas.openxmlformats.org/officeDocument/2006/relationships/hyperlink" Target="http://www.europarl.europa.eu/news/it/press-room/elections-press-kit/1/fatti-e-cifre-sulle-elezioni-del-parlamento-europe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73ECE4-6A8D-4E71-AF69-0C434A517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515390"/>
            <a:ext cx="5259493" cy="2576946"/>
          </a:xfrm>
        </p:spPr>
        <p:txBody>
          <a:bodyPr/>
          <a:lstStyle/>
          <a:p>
            <a:pPr algn="ctr"/>
            <a:r>
              <a:rPr lang="it-IT" dirty="0"/>
              <a:t>ELEZIONI E PARLAMENTO EUROPEO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D22D0A2-4450-4B3C-88F1-BE3B1A81BF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4" name="Picture 2" descr="Risultati immagini per european elections">
            <a:extLst>
              <a:ext uri="{FF2B5EF4-FFF2-40B4-BE49-F238E27FC236}">
                <a16:creationId xmlns:a16="http://schemas.microsoft.com/office/drawing/2014/main" id="{909BD9BB-956C-4620-ACBE-DBA3DCFE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675">
            <a:off x="5232268" y="2494708"/>
            <a:ext cx="4151717" cy="311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657C60A-65DB-44D3-A7A1-F09D9594001F}"/>
              </a:ext>
            </a:extLst>
          </p:cNvPr>
          <p:cNvSpPr/>
          <p:nvPr/>
        </p:nvSpPr>
        <p:spPr>
          <a:xfrm>
            <a:off x="701855" y="6105380"/>
            <a:ext cx="3419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  <a:latin typeface="Abadi" panose="020B0604020202020204" pitchFamily="34" charset="0"/>
              </a:rPr>
              <a:t>Realizzato da Riccardo Cucconi</a:t>
            </a:r>
          </a:p>
        </p:txBody>
      </p:sp>
    </p:spTree>
    <p:extLst>
      <p:ext uri="{BB962C8B-B14F-4D97-AF65-F5344CB8AC3E}">
        <p14:creationId xmlns:p14="http://schemas.microsoft.com/office/powerpoint/2010/main" val="1508195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80B1D-7D91-4579-BB5B-57744C7FC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9711"/>
          </a:xfrm>
        </p:spPr>
        <p:txBody>
          <a:bodyPr>
            <a:normAutofit/>
          </a:bodyPr>
          <a:lstStyle/>
          <a:p>
            <a:r>
              <a:rPr lang="it-IT" dirty="0"/>
              <a:t>IL TUO VOTO CONTA!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63A5FC-B4D9-4D76-A325-CF30FF6C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37" y="1363286"/>
            <a:ext cx="9467557" cy="54947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sz="2000" dirty="0">
                <a:solidFill>
                  <a:schemeClr val="tx1"/>
                </a:solidFill>
              </a:rPr>
              <a:t>1) Nell’attuale Parlamento europeo, la maggioranza e il governo si compongono di una coalizione dei gruppi politici europei «tradizionali»: PPE, S&amp;D e ALDE. In tutta Europa i partiti che li formano sono però in crisi, mentre gli euroscettici sono in crescita: il tuo voto può aiutare il mantenimento di questa maggioranza o, al contrario, favorire un suo cambiamento.</a:t>
            </a:r>
          </a:p>
          <a:p>
            <a:pPr marL="0" indent="0">
              <a:buNone/>
            </a:pPr>
            <a:endParaRPr lang="it-IT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2000" dirty="0">
                <a:solidFill>
                  <a:schemeClr val="tx1"/>
                </a:solidFill>
              </a:rPr>
              <a:t>2) Il gruppo politico europeo che arriva primo alle elezioni, propone il Presidente della Commissione europea (che deve comunque ottenere un voto di fiducia a maggioranza). Il tuo voto può permettere a un gruppo di superarne un altro in voti, facendolo eventualmente arrivare primo!</a:t>
            </a:r>
          </a:p>
          <a:p>
            <a:pPr marL="0" indent="0">
              <a:buNone/>
            </a:pPr>
            <a:endParaRPr lang="it-IT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2000" dirty="0">
                <a:solidFill>
                  <a:schemeClr val="tx1"/>
                </a:solidFill>
              </a:rPr>
              <a:t>3) per formarsi, un nuovo gruppo in Parlamento deve contare</a:t>
            </a:r>
            <a:r>
              <a:rPr lang="it-IT" sz="2000" i="1" dirty="0">
                <a:solidFill>
                  <a:schemeClr val="tx1"/>
                </a:solidFill>
              </a:rPr>
              <a:t> </a:t>
            </a:r>
            <a:r>
              <a:rPr lang="it-IT" sz="2000" dirty="0">
                <a:solidFill>
                  <a:schemeClr val="tx1"/>
                </a:solidFill>
              </a:rPr>
              <a:t>almeno 25 deputati eletti in sette Stati membri (almeno un quarto dei paesi). Il tuo voto può far eleggere quel 25esimo deputato o far superare la soglia nazionale del 4% al settimo partito che potrà aderire a quel gruppo! </a:t>
            </a:r>
          </a:p>
        </p:txBody>
      </p:sp>
    </p:spTree>
    <p:extLst>
      <p:ext uri="{BB962C8B-B14F-4D97-AF65-F5344CB8AC3E}">
        <p14:creationId xmlns:p14="http://schemas.microsoft.com/office/powerpoint/2010/main" val="398130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838" y="214313"/>
            <a:ext cx="9572990" cy="898525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Trebuchet MS" charset="0"/>
              </a:rPr>
              <a:t>MA IL PARLAMENTO, UNA VOLTA ELETTO, COSA FA?</a:t>
            </a:r>
          </a:p>
        </p:txBody>
      </p:sp>
      <p:pic>
        <p:nvPicPr>
          <p:cNvPr id="4" name="Segnaposto contenuto 3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6706" y="988891"/>
            <a:ext cx="7378687" cy="5535490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78D565-AADE-4FF2-ABAC-F457FBA499C0}"/>
              </a:ext>
            </a:extLst>
          </p:cNvPr>
          <p:cNvSpPr txBox="1"/>
          <p:nvPr/>
        </p:nvSpPr>
        <p:spPr>
          <a:xfrm>
            <a:off x="2926079" y="1702191"/>
            <a:ext cx="5649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</a:rPr>
              <a:t>Le 20 commissioni parlamentari (a Bruxelles)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995254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80B1D-7D91-4579-BB5B-57744C7FC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" y="107950"/>
            <a:ext cx="10284557" cy="1004888"/>
          </a:xfrm>
        </p:spPr>
        <p:txBody>
          <a:bodyPr>
            <a:normAutofit fontScale="90000"/>
          </a:bodyPr>
          <a:lstStyle/>
          <a:p>
            <a:r>
              <a:rPr lang="it-IT" dirty="0"/>
              <a:t>MA IL PARLAMENTO, UNA VOLTA ELETTO, COSA FA?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63A5FC-B4D9-4D76-A325-CF30FF6C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912813"/>
            <a:ext cx="9039103" cy="5945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b="1" dirty="0">
                <a:solidFill>
                  <a:srgbClr val="000000"/>
                </a:solidFill>
                <a:hlinkClick r:id="rId3"/>
              </a:rPr>
              <a:t>Sessioni plenarie</a:t>
            </a:r>
            <a:r>
              <a:rPr lang="it-IT" dirty="0">
                <a:solidFill>
                  <a:srgbClr val="000000"/>
                </a:solidFill>
              </a:rPr>
              <a:t> – gli eurodeputati si riuniscono nell’emiciclo per esprimere un voto finale sulla proposta legislativa e gli emendamenti proposti. Di solito si svolgono a Strasburgo per quattro giorni al mese. Le proposte, giunte dalla Commissione europea e approvate dal Parlamento, per diventare legge, dovranno essere approvate con lo stesso testo anche dal </a:t>
            </a:r>
            <a:r>
              <a:rPr lang="it-IT" dirty="0">
                <a:solidFill>
                  <a:srgbClr val="000000"/>
                </a:solidFill>
                <a:hlinkClick r:id="rId4"/>
              </a:rPr>
              <a:t>Consiglio dell'UE</a:t>
            </a:r>
            <a:r>
              <a:rPr lang="it-IT" dirty="0">
                <a:solidFill>
                  <a:srgbClr val="000000"/>
                </a:solidFill>
              </a:rPr>
              <a:t>.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>
              <a:solidFill>
                <a:srgbClr val="000000"/>
              </a:solidFill>
            </a:endParaRP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 descr="Plenary_voting_tim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788" y="2407261"/>
            <a:ext cx="6402387" cy="410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71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211016"/>
            <a:ext cx="8596668" cy="794753"/>
          </a:xfrm>
        </p:spPr>
        <p:txBody>
          <a:bodyPr/>
          <a:lstStyle/>
          <a:p>
            <a:r>
              <a:rPr lang="it-IT" dirty="0"/>
              <a:t>La campagna #</a:t>
            </a:r>
            <a:r>
              <a:rPr lang="it-IT" dirty="0" err="1"/>
              <a:t>Stavoltavoto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572000" y="3200400"/>
            <a:ext cx="3048000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it-IT"/>
              <a:t>https://www.thistimeimvoting.eu/it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1FCBEB48-AF19-49D5-A7A8-174E68477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 descr="Risultati immagini per stavoltavoto">
            <a:extLst>
              <a:ext uri="{FF2B5EF4-FFF2-40B4-BE49-F238E27FC236}">
                <a16:creationId xmlns:a16="http://schemas.microsoft.com/office/drawing/2014/main" id="{81FCC60F-BC13-4CC7-88BF-7E99DBDE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286116"/>
            <a:ext cx="9332830" cy="477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685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5B3185-9FB1-4A7C-ADF5-6207401C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8"/>
            <a:ext cx="8596668" cy="4228731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Grazie per l’attenzione!</a:t>
            </a:r>
            <a:br>
              <a:rPr lang="it-IT" dirty="0"/>
            </a:br>
            <a:br>
              <a:rPr lang="it-IT" sz="2000" dirty="0"/>
            </a:br>
            <a:r>
              <a:rPr lang="it-IT" sz="2000" dirty="0"/>
              <a:t>seguici su:</a:t>
            </a: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Il nostro sportello:</a:t>
            </a:r>
            <a:endParaRPr lang="it-IT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D80A4F6E-D87E-4207-80D9-148CEB50122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781713" y="2046168"/>
          <a:ext cx="4387909" cy="1355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EFB62ECC-6A52-464B-9F51-09B6F54F28F8}"/>
              </a:ext>
            </a:extLst>
          </p:cNvPr>
          <p:cNvGraphicFramePr/>
          <p:nvPr>
            <p:extLst/>
          </p:nvPr>
        </p:nvGraphicFramePr>
        <p:xfrm>
          <a:off x="2138532" y="5438728"/>
          <a:ext cx="6277499" cy="80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4F66BC35-2C2F-4F67-846A-3E02BA41D03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0723" y="4605128"/>
          <a:ext cx="2863277" cy="1637930"/>
        </p:xfrm>
        <a:graphic>
          <a:graphicData uri="http://schemas.openxmlformats.org/drawingml/2006/table">
            <a:tbl>
              <a:tblPr/>
              <a:tblGrid>
                <a:gridCol w="1751283">
                  <a:extLst>
                    <a:ext uri="{9D8B030D-6E8A-4147-A177-3AD203B41FA5}">
                      <a16:colId xmlns:a16="http://schemas.microsoft.com/office/drawing/2014/main" val="3706134010"/>
                    </a:ext>
                  </a:extLst>
                </a:gridCol>
                <a:gridCol w="1111994">
                  <a:extLst>
                    <a:ext uri="{9D8B030D-6E8A-4147-A177-3AD203B41FA5}">
                      <a16:colId xmlns:a16="http://schemas.microsoft.com/office/drawing/2014/main" val="3864319611"/>
                    </a:ext>
                  </a:extLst>
                </a:gridCol>
              </a:tblGrid>
              <a:tr h="327586"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kern="1200" dirty="0">
                          <a:solidFill>
                            <a:prstClr val="white"/>
                          </a:solidFill>
                          <a:latin typeface="Trebuchet MS" panose="020B0603020202020204"/>
                          <a:ea typeface="+mn-ea"/>
                          <a:cs typeface="+mn-cs"/>
                        </a:rPr>
                        <a:t>Orari:</a:t>
                      </a:r>
                    </a:p>
                  </a:txBody>
                  <a:tcPr marR="762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sz="800" kern="1200" dirty="0">
                        <a:solidFill>
                          <a:prstClr val="white"/>
                        </a:solidFill>
                        <a:latin typeface="Trebuchet MS" panose="020B0603020202020204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492273"/>
                  </a:ext>
                </a:extLst>
              </a:tr>
              <a:tr h="327586">
                <a:tc>
                  <a:txBody>
                    <a:bodyPr/>
                    <a:lstStyle/>
                    <a:p>
                      <a:r>
                        <a:rPr lang="it-IT" sz="950" kern="1200" dirty="0">
                          <a:solidFill>
                            <a:prstClr val="white"/>
                          </a:solidFill>
                          <a:latin typeface="Trebuchet MS" panose="020B0603020202020204"/>
                          <a:ea typeface="+mn-ea"/>
                          <a:cs typeface="+mn-cs"/>
                        </a:rPr>
                        <a:t>Lunedì</a:t>
                      </a:r>
                    </a:p>
                  </a:txBody>
                  <a:tcPr marR="762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50" kern="1200" dirty="0">
                          <a:solidFill>
                            <a:prstClr val="white"/>
                          </a:solidFill>
                          <a:latin typeface="Trebuchet MS" panose="020B0603020202020204"/>
                          <a:ea typeface="+mn-ea"/>
                          <a:cs typeface="+mn-cs"/>
                        </a:rPr>
                        <a:t>14–16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996132"/>
                  </a:ext>
                </a:extLst>
              </a:tr>
              <a:tr h="327586">
                <a:tc>
                  <a:txBody>
                    <a:bodyPr/>
                    <a:lstStyle/>
                    <a:p>
                      <a:r>
                        <a:rPr lang="it-IT" sz="950" kern="1200" dirty="0">
                          <a:solidFill>
                            <a:prstClr val="white"/>
                          </a:solidFill>
                          <a:latin typeface="Trebuchet MS" panose="020B0603020202020204"/>
                          <a:ea typeface="+mn-ea"/>
                          <a:cs typeface="+mn-cs"/>
                        </a:rPr>
                        <a:t>Martedì, Mercoledì e Giovedì</a:t>
                      </a:r>
                    </a:p>
                  </a:txBody>
                  <a:tcPr marR="762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50" kern="1200" dirty="0">
                          <a:solidFill>
                            <a:prstClr val="white"/>
                          </a:solidFill>
                          <a:latin typeface="Trebuchet MS" panose="020B0603020202020204"/>
                          <a:ea typeface="+mn-ea"/>
                          <a:cs typeface="+mn-cs"/>
                        </a:rPr>
                        <a:t>09:30–13, 14–16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288169"/>
                  </a:ext>
                </a:extLst>
              </a:tr>
              <a:tr h="327586">
                <a:tc>
                  <a:txBody>
                    <a:bodyPr/>
                    <a:lstStyle/>
                    <a:p>
                      <a:r>
                        <a:rPr lang="it-IT" sz="950" kern="1200" dirty="0">
                          <a:solidFill>
                            <a:prstClr val="white"/>
                          </a:solidFill>
                          <a:latin typeface="Trebuchet MS" panose="020B0603020202020204"/>
                          <a:ea typeface="+mn-ea"/>
                          <a:cs typeface="+mn-cs"/>
                        </a:rPr>
                        <a:t>Venerdì</a:t>
                      </a:r>
                    </a:p>
                  </a:txBody>
                  <a:tcPr marR="762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50" kern="1200" dirty="0">
                          <a:solidFill>
                            <a:prstClr val="white"/>
                          </a:solidFill>
                          <a:latin typeface="Trebuchet MS" panose="020B0603020202020204"/>
                          <a:ea typeface="+mn-ea"/>
                          <a:cs typeface="+mn-cs"/>
                        </a:rPr>
                        <a:t>09:30–13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588210"/>
                  </a:ext>
                </a:extLst>
              </a:tr>
              <a:tr h="327586">
                <a:tc>
                  <a:txBody>
                    <a:bodyPr/>
                    <a:lstStyle/>
                    <a:p>
                      <a:r>
                        <a:rPr lang="it-IT" sz="950" kern="1200" dirty="0">
                          <a:solidFill>
                            <a:prstClr val="white"/>
                          </a:solidFill>
                          <a:latin typeface="Trebuchet MS" panose="020B0603020202020204"/>
                          <a:ea typeface="+mn-ea"/>
                          <a:cs typeface="+mn-cs"/>
                        </a:rPr>
                        <a:t>Sabato, Domenica e Festivi</a:t>
                      </a:r>
                    </a:p>
                  </a:txBody>
                  <a:tcPr marR="762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950" kern="1200" dirty="0">
                          <a:solidFill>
                            <a:prstClr val="white"/>
                          </a:solidFill>
                          <a:latin typeface="Trebuchet MS" panose="020B0603020202020204"/>
                          <a:ea typeface="+mn-ea"/>
                          <a:cs typeface="+mn-cs"/>
                        </a:rPr>
                        <a:t>Chiuso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445277"/>
                  </a:ext>
                </a:extLst>
              </a:tr>
            </a:tbl>
          </a:graphicData>
        </a:graphic>
      </p:graphicFrame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3D3C151F-7DB9-4E4E-93EC-C4C17A87FA86}"/>
              </a:ext>
            </a:extLst>
          </p:cNvPr>
          <p:cNvGraphicFramePr/>
          <p:nvPr>
            <p:extLst/>
          </p:nvPr>
        </p:nvGraphicFramePr>
        <p:xfrm>
          <a:off x="567131" y="4635395"/>
          <a:ext cx="3797004" cy="1645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3" name="Immagine 12">
            <a:extLst>
              <a:ext uri="{FF2B5EF4-FFF2-40B4-BE49-F238E27FC236}">
                <a16:creationId xmlns:a16="http://schemas.microsoft.com/office/drawing/2014/main" id="{DCF31284-8C18-4B3E-AA09-22335747B5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44" y="4627150"/>
            <a:ext cx="2371007" cy="161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93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FF1D5E-777C-4A53-B011-A587B173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9902"/>
            <a:ext cx="8596668" cy="1780498"/>
          </a:xfrm>
        </p:spPr>
        <p:txBody>
          <a:bodyPr/>
          <a:lstStyle/>
          <a:p>
            <a:r>
              <a:rPr lang="it-IT" dirty="0"/>
              <a:t>PER COSA STIAMO VOTANDO?</a:t>
            </a:r>
            <a:br>
              <a:rPr lang="it-IT" dirty="0"/>
            </a:br>
            <a:r>
              <a:rPr lang="it-IT" dirty="0"/>
              <a:t>Parlamento europeo di </a:t>
            </a:r>
            <a:r>
              <a:rPr lang="it-IT" dirty="0">
                <a:hlinkClick r:id="rId3"/>
              </a:rPr>
              <a:t>Strasburgo</a:t>
            </a:r>
            <a:endParaRPr lang="it-IT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8330AD8E-0F2B-425D-B056-D9E1588AB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0" y="1930400"/>
            <a:ext cx="5680717" cy="4260538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49A9943-D88A-4C17-9A05-A8547714A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38" y="1930400"/>
            <a:ext cx="5681272" cy="426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1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F4F219-85BB-4237-BC4B-6F32200B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0428"/>
            <a:ext cx="8596668" cy="1829971"/>
          </a:xfrm>
        </p:spPr>
        <p:txBody>
          <a:bodyPr/>
          <a:lstStyle/>
          <a:p>
            <a:r>
              <a:rPr lang="it-IT" dirty="0"/>
              <a:t>PER COSA STIAMO VOTANDO?</a:t>
            </a:r>
            <a:br>
              <a:rPr lang="it-IT" dirty="0"/>
            </a:br>
            <a:r>
              <a:rPr lang="it-IT" dirty="0"/>
              <a:t>Parlamento europeo di </a:t>
            </a:r>
            <a:r>
              <a:rPr lang="it-IT" dirty="0">
                <a:hlinkClick r:id="rId3"/>
              </a:rPr>
              <a:t>Bruxelles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A76BCBD-0AD9-43E8-9A7C-49D6838DE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Risultati immagini per parlamento europeo bruxelles">
            <a:extLst>
              <a:ext uri="{FF2B5EF4-FFF2-40B4-BE49-F238E27FC236}">
                <a16:creationId xmlns:a16="http://schemas.microsoft.com/office/drawing/2014/main" id="{99C9EFC2-DDBB-4995-8AE8-DE74191D0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930399"/>
            <a:ext cx="5847740" cy="388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European Parliament in Brussels">
            <a:extLst>
              <a:ext uri="{FF2B5EF4-FFF2-40B4-BE49-F238E27FC236}">
                <a16:creationId xmlns:a16="http://schemas.microsoft.com/office/drawing/2014/main" id="{F780BA22-472E-4FCD-9B8E-FDF03C67E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34" y="1930399"/>
            <a:ext cx="5820261" cy="388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201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80B1D-7D91-4579-BB5B-57744C7FC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 UNIONE EUROPEA…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DE7E3971-6413-4B6C-B7F8-E1EA52A926D9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77862" y="2160588"/>
          <a:ext cx="8964902" cy="4060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2451">
                  <a:extLst>
                    <a:ext uri="{9D8B030D-6E8A-4147-A177-3AD203B41FA5}">
                      <a16:colId xmlns:a16="http://schemas.microsoft.com/office/drawing/2014/main" val="3405944313"/>
                    </a:ext>
                  </a:extLst>
                </a:gridCol>
                <a:gridCol w="4482451">
                  <a:extLst>
                    <a:ext uri="{9D8B030D-6E8A-4147-A177-3AD203B41FA5}">
                      <a16:colId xmlns:a16="http://schemas.microsoft.com/office/drawing/2014/main" val="3459417265"/>
                    </a:ext>
                  </a:extLst>
                </a:gridCol>
              </a:tblGrid>
              <a:tr h="442667">
                <a:tc>
                  <a:txBody>
                    <a:bodyPr/>
                    <a:lstStyle/>
                    <a:p>
                      <a:r>
                        <a:rPr lang="it-IT" dirty="0"/>
                        <a:t>IN ITALIA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ALTRI CASI IN 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541003"/>
                  </a:ext>
                </a:extLst>
              </a:tr>
              <a:tr h="442667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162857"/>
                  </a:ext>
                </a:extLst>
              </a:tr>
              <a:tr h="764056">
                <a:tc>
                  <a:txBody>
                    <a:bodyPr/>
                    <a:lstStyle/>
                    <a:p>
                      <a:r>
                        <a:rPr lang="it-IT" sz="2200" dirty="0"/>
                        <a:t>Si vota domenica 26 maggio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200" dirty="0">
                          <a:hlinkClick r:id="rId3"/>
                        </a:rPr>
                        <a:t>Si vota già da giovedì 23: Paesi Bassi, Malta, ad es.</a:t>
                      </a:r>
                      <a:endParaRPr lang="it-IT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985384"/>
                  </a:ext>
                </a:extLst>
              </a:tr>
              <a:tr h="442667">
                <a:tc>
                  <a:txBody>
                    <a:bodyPr/>
                    <a:lstStyle/>
                    <a:p>
                      <a:r>
                        <a:rPr lang="it-IT" sz="2200" dirty="0"/>
                        <a:t>Vota chi ha 18 anni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200" dirty="0"/>
                        <a:t>In Austria si vota già a 16 anni, ad 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502978"/>
                  </a:ext>
                </a:extLst>
              </a:tr>
              <a:tr h="764056">
                <a:tc>
                  <a:txBody>
                    <a:bodyPr/>
                    <a:lstStyle/>
                    <a:p>
                      <a:r>
                        <a:rPr lang="it-IT" sz="2200" dirty="0"/>
                        <a:t>Si può candidare chi ha minimo 25 anni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Ci si può candidare anche a 18, 21 o 23 anni</a:t>
                      </a:r>
                      <a:endParaRPr lang="it-IT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703510"/>
                  </a:ext>
                </a:extLst>
              </a:tr>
              <a:tr h="442667">
                <a:tc>
                  <a:txBody>
                    <a:bodyPr/>
                    <a:lstStyle/>
                    <a:p>
                      <a:r>
                        <a:rPr lang="it-IT" sz="2200" dirty="0"/>
                        <a:t>Eleggiamo 76 europarlamentari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200" dirty="0"/>
                        <a:t>… prossima slide ;)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077835"/>
                  </a:ext>
                </a:extLst>
              </a:tr>
              <a:tr h="442667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177646"/>
                  </a:ext>
                </a:extLst>
              </a:tr>
            </a:tbl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24364D-1F53-4A26-86D4-139903C9994C}"/>
              </a:ext>
            </a:extLst>
          </p:cNvPr>
          <p:cNvSpPr txBox="1"/>
          <p:nvPr/>
        </p:nvSpPr>
        <p:spPr>
          <a:xfrm>
            <a:off x="6367549" y="6221368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Fonte: </a:t>
            </a:r>
            <a:r>
              <a:rPr lang="it-IT" dirty="0">
                <a:hlinkClick r:id="rId4"/>
              </a:rPr>
              <a:t>Parlamento europeo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3565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27A98E-D8E6-4B92-871E-08F57B39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 UNIONE EUROPEA…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1F7060-F6DB-4236-8596-C11CEAB76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54667"/>
            <a:ext cx="10960484" cy="4686695"/>
          </a:xfrm>
        </p:spPr>
        <p:txBody>
          <a:bodyPr/>
          <a:lstStyle/>
          <a:p>
            <a:r>
              <a:rPr lang="it-IT" dirty="0"/>
              <a:t>Ogni paese elegge numero diverso di europarlamentari, in base alla propria popolazione</a:t>
            </a:r>
          </a:p>
          <a:p>
            <a:r>
              <a:rPr lang="it-IT" dirty="0"/>
              <a:t>Unica regola: non possono essere meno di 6 o più di 96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ECFADB5-4B69-4585-8B5A-FF1F5FF72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2129027"/>
            <a:ext cx="6362312" cy="313797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4D86DE6-7CD0-4720-AA28-029D9D57C5C7}"/>
              </a:ext>
            </a:extLst>
          </p:cNvPr>
          <p:cNvSpPr/>
          <p:nvPr/>
        </p:nvSpPr>
        <p:spPr>
          <a:xfrm>
            <a:off x="5345723" y="4415435"/>
            <a:ext cx="46704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4"/>
              </a:rPr>
              <a:t>da questa elezione molti paesi (non tutti) aumenteranno il numero di europarlamentari eletti: l’Italia ad esempio ne eleggerà 76. Perché?</a:t>
            </a:r>
            <a:br>
              <a:rPr lang="it-IT" dirty="0">
                <a:hlinkClick r:id="rId5"/>
              </a:rPr>
            </a:b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4286857-F091-4B5A-B519-A4B92B27E347}"/>
              </a:ext>
            </a:extLst>
          </p:cNvPr>
          <p:cNvSpPr txBox="1"/>
          <p:nvPr/>
        </p:nvSpPr>
        <p:spPr>
          <a:xfrm>
            <a:off x="677332" y="6190330"/>
            <a:ext cx="254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Fonte: </a:t>
            </a:r>
            <a:r>
              <a:rPr lang="it-IT" dirty="0">
                <a:hlinkClick r:id="rId6"/>
              </a:rPr>
              <a:t>Open Polis</a:t>
            </a:r>
            <a:endParaRPr lang="it-IT" dirty="0"/>
          </a:p>
          <a:p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AC9F69E-FC23-4AD9-B91E-69A477E59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9645" y="1980059"/>
            <a:ext cx="2976552" cy="1809984"/>
          </a:xfrm>
          <a:prstGeom prst="rect">
            <a:avLst/>
          </a:prstGeom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0E8BC91-E954-4095-9237-5E84210DB8F8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7680960" y="3790045"/>
            <a:ext cx="1026942" cy="625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7AF1151A-BD7E-427A-9D3D-23D81A04F058}"/>
              </a:ext>
            </a:extLst>
          </p:cNvPr>
          <p:cNvCxnSpPr>
            <a:cxnSpLocks/>
          </p:cNvCxnSpPr>
          <p:nvPr/>
        </p:nvCxnSpPr>
        <p:spPr>
          <a:xfrm>
            <a:off x="4375052" y="3790043"/>
            <a:ext cx="970671" cy="72568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390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677334" y="186268"/>
            <a:ext cx="8596667" cy="1494896"/>
          </a:xfrm>
        </p:spPr>
        <p:txBody>
          <a:bodyPr>
            <a:normAutofit fontScale="90000"/>
          </a:bodyPr>
          <a:lstStyle/>
          <a:p>
            <a:r>
              <a:rPr lang="it-IT" sz="3600" dirty="0"/>
              <a:t>IN ITALIA…</a:t>
            </a:r>
            <a:br>
              <a:rPr lang="it-IT" sz="3600" dirty="0"/>
            </a:br>
            <a:r>
              <a:rPr lang="it-IT" sz="3600" dirty="0"/>
              <a:t>affluenza</a:t>
            </a:r>
            <a:br>
              <a:rPr lang="it-IT" dirty="0"/>
            </a:br>
            <a:endParaRPr lang="it-IT" dirty="0"/>
          </a:p>
        </p:txBody>
      </p:sp>
      <p:pic>
        <p:nvPicPr>
          <p:cNvPr id="13" name="Segnaposto contenuto 12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670" r="3670"/>
          <a:stretch>
            <a:fillRect/>
          </a:stretch>
        </p:blipFill>
        <p:spPr>
          <a:xfrm>
            <a:off x="1669641" y="1382669"/>
            <a:ext cx="6612052" cy="5220937"/>
          </a:xfrm>
          <a:prstGeom prst="rect">
            <a:avLst/>
          </a:prstGeom>
        </p:spPr>
      </p:pic>
      <p:sp>
        <p:nvSpPr>
          <p:cNvPr id="9" name="Segnaposto testo 8"/>
          <p:cNvSpPr>
            <a:spLocks noGrp="1"/>
          </p:cNvSpPr>
          <p:nvPr>
            <p:ph type="body" sz="half" idx="2"/>
          </p:nvPr>
        </p:nvSpPr>
        <p:spPr>
          <a:xfrm>
            <a:off x="677335" y="1944914"/>
            <a:ext cx="4126442" cy="4096448"/>
          </a:xfrm>
        </p:spPr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11" name="Segnaposto testo 10"/>
          <p:cNvSpPr>
            <a:spLocks noGrp="1"/>
          </p:cNvSpPr>
          <p:nvPr>
            <p:ph type="body" sz="quarter" idx="4294967295"/>
          </p:nvPr>
        </p:nvSpPr>
        <p:spPr>
          <a:xfrm>
            <a:off x="7008813" y="1681163"/>
            <a:ext cx="5183187" cy="823912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5419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80B1D-7D91-4579-BB5B-57744C7FC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IN ITALIA…</a:t>
            </a:r>
            <a:br>
              <a:rPr lang="it-IT" dirty="0"/>
            </a:br>
            <a:r>
              <a:rPr lang="it-IT" dirty="0"/>
              <a:t>le circoscrizioni elettorali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63A5FC-B4D9-4D76-A325-CF30FF6C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</p:txBody>
      </p:sp>
      <p:pic>
        <p:nvPicPr>
          <p:cNvPr id="1028" name="Picture 4" descr="Risultati immagini per elezioni europee circoscrizioni">
            <a:extLst>
              <a:ext uri="{FF2B5EF4-FFF2-40B4-BE49-F238E27FC236}">
                <a16:creationId xmlns:a16="http://schemas.microsoft.com/office/drawing/2014/main" id="{67119D95-E29B-4197-97C9-56F8EC3D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621" y="1777449"/>
            <a:ext cx="4382233" cy="495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502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80B1D-7D91-4579-BB5B-57744C7FC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416201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LA SCHEDA ELETTORALE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63A5FC-B4D9-4D76-A325-CF30FF6C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1"/>
            <a:ext cx="9085644" cy="4110962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B44FEA1-9C67-4686-A548-95BC23807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59" y="717019"/>
            <a:ext cx="7561006" cy="574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98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2D42B-201E-47D4-B131-6EC88875C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322"/>
            <a:ext cx="8596668" cy="1341193"/>
          </a:xfrm>
        </p:spPr>
        <p:txBody>
          <a:bodyPr/>
          <a:lstStyle/>
          <a:p>
            <a:r>
              <a:rPr lang="it-IT" dirty="0"/>
              <a:t>I PARTITI EUROPEI E ITALIANI</a:t>
            </a:r>
            <a:br>
              <a:rPr lang="it-IT" dirty="0"/>
            </a:br>
            <a:r>
              <a:rPr lang="it-IT" dirty="0"/>
              <a:t>chi aderisce a cosa?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828AA34-5EF7-446B-BBA3-B9EC64E0B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51" y="2556013"/>
            <a:ext cx="10496849" cy="4040050"/>
          </a:xfrm>
        </p:spPr>
      </p:pic>
      <p:pic>
        <p:nvPicPr>
          <p:cNvPr id="6" name="Picture 12" descr="GUE-NGL logo.svg">
            <a:extLst>
              <a:ext uri="{FF2B5EF4-FFF2-40B4-BE49-F238E27FC236}">
                <a16:creationId xmlns:a16="http://schemas.microsoft.com/office/drawing/2014/main" id="{5B74E206-07B1-4C47-BF73-07E1B903D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76" y="5787452"/>
            <a:ext cx="10477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&amp;D.svg">
            <a:extLst>
              <a:ext uri="{FF2B5EF4-FFF2-40B4-BE49-F238E27FC236}">
                <a16:creationId xmlns:a16="http://schemas.microsoft.com/office/drawing/2014/main" id="{105183CF-0740-41AC-8315-9DC5250C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63" y="4583104"/>
            <a:ext cx="892695" cy="89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466C1B05-C37F-4DA0-B4AF-9142573D0CC4}"/>
              </a:ext>
            </a:extLst>
          </p:cNvPr>
          <p:cNvCxnSpPr>
            <a:cxnSpLocks/>
          </p:cNvCxnSpPr>
          <p:nvPr/>
        </p:nvCxnSpPr>
        <p:spPr>
          <a:xfrm>
            <a:off x="3338819" y="2691026"/>
            <a:ext cx="654077" cy="372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0" descr="Risultati immagini per greens european parliament">
            <a:extLst>
              <a:ext uri="{FF2B5EF4-FFF2-40B4-BE49-F238E27FC236}">
                <a16:creationId xmlns:a16="http://schemas.microsoft.com/office/drawing/2014/main" id="{5E82798A-C870-4DC1-8B1C-1308DE60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751" y="2055523"/>
            <a:ext cx="944068" cy="75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LDE logo.svg">
            <a:extLst>
              <a:ext uri="{FF2B5EF4-FFF2-40B4-BE49-F238E27FC236}">
                <a16:creationId xmlns:a16="http://schemas.microsoft.com/office/drawing/2014/main" id="{FDBBFB15-A8F2-4A57-A593-C249FD2B3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22351">
            <a:off x="4231348" y="3312278"/>
            <a:ext cx="1550883" cy="6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Logo of the European People's Party in the European Parliament">
            <a:extLst>
              <a:ext uri="{FF2B5EF4-FFF2-40B4-BE49-F238E27FC236}">
                <a16:creationId xmlns:a16="http://schemas.microsoft.com/office/drawing/2014/main" id="{56E4D18E-78D5-4A1B-A2A7-2EE0DED99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588" y="3216688"/>
            <a:ext cx="2291089" cy="113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European Conservatives and Reformists logo.png">
            <a:extLst>
              <a:ext uri="{FF2B5EF4-FFF2-40B4-BE49-F238E27FC236}">
                <a16:creationId xmlns:a16="http://schemas.microsoft.com/office/drawing/2014/main" id="{4510A00C-3000-48F1-ADC1-87CEC581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894" y="3783082"/>
            <a:ext cx="1665746" cy="80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24AB183F-852B-4CE1-8102-03EC78DEAD88}"/>
              </a:ext>
            </a:extLst>
          </p:cNvPr>
          <p:cNvCxnSpPr>
            <a:cxnSpLocks/>
          </p:cNvCxnSpPr>
          <p:nvPr/>
        </p:nvCxnSpPr>
        <p:spPr>
          <a:xfrm flipV="1">
            <a:off x="9274002" y="5093484"/>
            <a:ext cx="784398" cy="261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6" descr="EFDD group logo.png">
            <a:extLst>
              <a:ext uri="{FF2B5EF4-FFF2-40B4-BE49-F238E27FC236}">
                <a16:creationId xmlns:a16="http://schemas.microsoft.com/office/drawing/2014/main" id="{6B62C993-A94F-47F2-BBBC-29592FEFC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914" y="4342704"/>
            <a:ext cx="1203451" cy="113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Europe of Nations and Freedom logo.png">
            <a:extLst>
              <a:ext uri="{FF2B5EF4-FFF2-40B4-BE49-F238E27FC236}">
                <a16:creationId xmlns:a16="http://schemas.microsoft.com/office/drawing/2014/main" id="{50B2BC59-2533-44FB-A7E6-8A6F1C599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04" y="6054559"/>
            <a:ext cx="2338906" cy="54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4017E5D-38E6-4200-95EE-B44049E2FD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59" y="5607148"/>
            <a:ext cx="945028" cy="94502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05C4747-3DA6-4700-A251-C6313EB1DF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75" y="3779861"/>
            <a:ext cx="1106894" cy="10874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188029E-C52C-4F59-A975-6248FB532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8699" y="1908362"/>
            <a:ext cx="1047026" cy="10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301DC8A-D1B3-4A2E-8055-2DDB8C0E1C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956" y="1555416"/>
            <a:ext cx="1194845" cy="119484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48BE226-F525-4C3E-ACB7-C983311AF5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325" y="1754851"/>
            <a:ext cx="1175739" cy="119806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580D5D1-480F-46CD-858F-A28052039E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289" y="4293792"/>
            <a:ext cx="1105096" cy="110509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5C7A391-31F6-49BB-9EA1-9EE0BBED490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750" y="5619340"/>
            <a:ext cx="1072889" cy="104850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096DB33E-6467-49FD-8D95-B5A0403413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051" y="2612949"/>
            <a:ext cx="1105012" cy="111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3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faccettatura">
  <a:themeElements>
    <a:clrScheme name="Gia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ShareDocEditForm</Display>
  <Edit>ShareDocEditForm</Edit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C064EBCB8B36E4C936AD203606F78F7" ma:contentTypeVersion="3" ma:contentTypeDescription="Creare un nuovo documento." ma:contentTypeScope="" ma:versionID="586da504d4c8fd59f360b623a53358de">
  <xsd:schema xmlns:xsd="http://www.w3.org/2001/XMLSchema" xmlns:xs="http://www.w3.org/2001/XMLSchema" xmlns:p="http://schemas.microsoft.com/office/2006/metadata/properties" xmlns:ns2="ca63f79c-00a3-41ea-ba10-6c004559318f" xmlns:ns3="b83b51fa-0077-45d5-a5fb-b0a7d92e3730" targetNamespace="http://schemas.microsoft.com/office/2006/metadata/properties" ma:root="true" ma:fieldsID="cac45b8961a1393b86fc2f2233373ebf" ns2:_="" ns3:_="">
    <xsd:import namespace="ca63f79c-00a3-41ea-ba10-6c004559318f"/>
    <xsd:import namespace="b83b51fa-0077-45d5-a5fb-b0a7d92e3730"/>
    <xsd:element name="properties">
      <xsd:complexType>
        <xsd:sequence>
          <xsd:element name="documentManagement">
            <xsd:complexType>
              <xsd:all>
                <xsd:element ref="ns2:_sd_Commenti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63f79c-00a3-41ea-ba10-6c004559318f" elementFormDefault="qualified">
    <xsd:import namespace="http://schemas.microsoft.com/office/2006/documentManagement/types"/>
    <xsd:import namespace="http://schemas.microsoft.com/office/infopath/2007/PartnerControls"/>
    <xsd:element name="_sd_Commenti" ma:index="8" nillable="true" ma:displayName="Commenti" ma:internalName="_sd_Commenti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b51fa-0077-45d5-a5fb-b0a7d92e3730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Condivis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d_Commenti xmlns="ca63f79c-00a3-41ea-ba10-6c004559318f" xsi:nil="true"/>
  </documentManagement>
</p:properties>
</file>

<file path=customXml/itemProps1.xml><?xml version="1.0" encoding="utf-8"?>
<ds:datastoreItem xmlns:ds="http://schemas.openxmlformats.org/officeDocument/2006/customXml" ds:itemID="{D71C4901-3B53-46CC-858C-2A7988FABA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FBD97C-A5EB-41A3-9F98-2F6C744908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63f79c-00a3-41ea-ba10-6c004559318f"/>
    <ds:schemaRef ds:uri="b83b51fa-0077-45d5-a5fb-b0a7d92e37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9C57D9-C0EB-440A-9266-D92900E9527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83b51fa-0077-45d5-a5fb-b0a7d92e3730"/>
    <ds:schemaRef ds:uri="http://purl.org/dc/elements/1.1/"/>
    <ds:schemaRef ds:uri="http://schemas.microsoft.com/office/2006/metadata/properties"/>
    <ds:schemaRef ds:uri="ca63f79c-00a3-41ea-ba10-6c004559318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217</TotalTime>
  <Words>1282</Words>
  <Application>Microsoft Office PowerPoint</Application>
  <PresentationFormat>Widescreen</PresentationFormat>
  <Paragraphs>103</Paragraphs>
  <Slides>14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Abadi</vt:lpstr>
      <vt:lpstr>Arial</vt:lpstr>
      <vt:lpstr>Calibri</vt:lpstr>
      <vt:lpstr>Trebuchet MS</vt:lpstr>
      <vt:lpstr>Wingdings 3</vt:lpstr>
      <vt:lpstr>Sfaccettatura</vt:lpstr>
      <vt:lpstr>ELEZIONI E PARLAMENTO EUROPEO</vt:lpstr>
      <vt:lpstr>PER COSA STIAMO VOTANDO? Parlamento europeo di Strasburgo</vt:lpstr>
      <vt:lpstr>PER COSA STIAMO VOTANDO? Parlamento europeo di Bruxelles</vt:lpstr>
      <vt:lpstr>IN UNIONE EUROPEA…</vt:lpstr>
      <vt:lpstr>IN UNIONE EUROPEA…</vt:lpstr>
      <vt:lpstr>IN ITALIA… affluenza </vt:lpstr>
      <vt:lpstr>IN ITALIA… le circoscrizioni elettorali</vt:lpstr>
      <vt:lpstr>LA SCHEDA ELETTORALE </vt:lpstr>
      <vt:lpstr>I PARTITI EUROPEI E ITALIANI chi aderisce a cosa?</vt:lpstr>
      <vt:lpstr>IL TUO VOTO CONTA!</vt:lpstr>
      <vt:lpstr>MA IL PARLAMENTO, UNA VOLTA ELETTO, COSA FA?</vt:lpstr>
      <vt:lpstr>MA IL PARLAMENTO, UNA VOLTA ELETTO, COSA FA?</vt:lpstr>
      <vt:lpstr>La campagna #Stavoltavoto</vt:lpstr>
      <vt:lpstr>Grazie per l’attenzione!  seguici su:        Il nostro sportello: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Grassilli Elia</dc:creator>
  <cp:lastModifiedBy>Cucconi Riccardo</cp:lastModifiedBy>
  <cp:revision>15</cp:revision>
  <cp:lastPrinted>2019-02-19T11:49:51Z</cp:lastPrinted>
  <dcterms:created xsi:type="dcterms:W3CDTF">2019-01-24T14:44:44Z</dcterms:created>
  <dcterms:modified xsi:type="dcterms:W3CDTF">2019-05-15T09:07:17Z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0x0101005C064EBCB8B36E4C936AD203606F78F7</vt:lpwstr>
  </property>
</Properties>
</file>