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4"/>
    <p:sldMasterId id="2147484082" r:id="rId5"/>
  </p:sldMasterIdLst>
  <p:notesMasterIdLst>
    <p:notesMasterId r:id="rId26"/>
  </p:notesMasterIdLst>
  <p:sldIdLst>
    <p:sldId id="256" r:id="rId6"/>
    <p:sldId id="280" r:id="rId7"/>
    <p:sldId id="258" r:id="rId8"/>
    <p:sldId id="270" r:id="rId9"/>
    <p:sldId id="262" r:id="rId10"/>
    <p:sldId id="281" r:id="rId11"/>
    <p:sldId id="259" r:id="rId12"/>
    <p:sldId id="271" r:id="rId13"/>
    <p:sldId id="261" r:id="rId14"/>
    <p:sldId id="282" r:id="rId15"/>
    <p:sldId id="265" r:id="rId16"/>
    <p:sldId id="283" r:id="rId17"/>
    <p:sldId id="284" r:id="rId18"/>
    <p:sldId id="268" r:id="rId19"/>
    <p:sldId id="272" r:id="rId20"/>
    <p:sldId id="273" r:id="rId21"/>
    <p:sldId id="285" r:id="rId22"/>
    <p:sldId id="269" r:id="rId23"/>
    <p:sldId id="279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2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-7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instagram.com/europedirectER/" TargetMode="External"/><Relationship Id="rId7" Type="http://schemas.openxmlformats.org/officeDocument/2006/relationships/hyperlink" Target="http://flickr.com/photos/thecampbells/7842096300/in/photostream" TargetMode="External"/><Relationship Id="rId2" Type="http://schemas.openxmlformats.org/officeDocument/2006/relationships/hyperlink" Target="https://twitter.com/europedirectER" TargetMode="External"/><Relationship Id="rId1" Type="http://schemas.openxmlformats.org/officeDocument/2006/relationships/hyperlink" Target="https://www.facebook.com/europedirectER/" TargetMode="External"/><Relationship Id="rId6" Type="http://schemas.openxmlformats.org/officeDocument/2006/relationships/image" Target="../media/image22.jpg"/><Relationship Id="rId5" Type="http://schemas.openxmlformats.org/officeDocument/2006/relationships/hyperlink" Target="https://commons.wikimedia.org/wiki/File:Facebook_icon_2013.svg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fr.wikipedia.org/wiki/Instagram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commons.wikimedia.org/wiki/File:Circle-icons-mail.svg" TargetMode="External"/><Relationship Id="rId1" Type="http://schemas.openxmlformats.org/officeDocument/2006/relationships/image" Target="../media/image24.png"/><Relationship Id="rId5" Type="http://schemas.openxmlformats.org/officeDocument/2006/relationships/hyperlink" Target="https://oscuento.wordpress.com/2010/11/06/solo-2-de-cada-10-empresas-de-servicios-basicos-tiene-telefonos-gratuitos-para-la-atencion-al-cliente/" TargetMode="External"/><Relationship Id="rId4" Type="http://schemas.openxmlformats.org/officeDocument/2006/relationships/image" Target="../media/image26.gif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Facebook_icon_2013.svg" TargetMode="External"/><Relationship Id="rId7" Type="http://schemas.openxmlformats.org/officeDocument/2006/relationships/hyperlink" Target="https://www.instagram.com/europedirectER/" TargetMode="External"/><Relationship Id="rId2" Type="http://schemas.openxmlformats.org/officeDocument/2006/relationships/image" Target="../media/image21.png"/><Relationship Id="rId1" Type="http://schemas.openxmlformats.org/officeDocument/2006/relationships/hyperlink" Target="https://www.facebook.com/europedirectER/" TargetMode="External"/><Relationship Id="rId6" Type="http://schemas.openxmlformats.org/officeDocument/2006/relationships/hyperlink" Target="http://flickr.com/photos/thecampbells/7842096300/in/photostream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twitter.com/europedirectER" TargetMode="External"/><Relationship Id="rId9" Type="http://schemas.openxmlformats.org/officeDocument/2006/relationships/hyperlink" Target="https://fr.wikipedia.org/wiki/Instagram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commons.wikimedia.org/wiki/File:Circle-icons-mail.svg" TargetMode="External"/><Relationship Id="rId1" Type="http://schemas.openxmlformats.org/officeDocument/2006/relationships/image" Target="../media/image24.png"/><Relationship Id="rId5" Type="http://schemas.openxmlformats.org/officeDocument/2006/relationships/hyperlink" Target="https://oscuento.wordpress.com/2010/11/06/solo-2-de-cada-10-empresas-de-servicios-basicos-tiene-telefonos-gratuitos-para-la-atencion-al-cliente/" TargetMode="External"/><Relationship Id="rId4" Type="http://schemas.openxmlformats.org/officeDocument/2006/relationships/image" Target="../media/image2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E0C4B-781D-4917-ABB9-6683B59F8DC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7B3BFB-B7D9-4FEA-850B-FB859DD86ACD}">
      <dgm:prSet phldrT="[Testo]" custT="1"/>
      <dgm:spPr/>
      <dgm:t>
        <a:bodyPr/>
        <a:lstStyle/>
        <a:p>
          <a:r>
            <a:rPr lang="it-IT" sz="24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dirty="0">
              <a:solidFill>
                <a:schemeClr val="tx1"/>
              </a:solidFill>
            </a:rPr>
            <a:t>Schengen</a:t>
          </a:r>
          <a:r>
            <a:rPr lang="it-IT" sz="2400" dirty="0">
              <a:solidFill>
                <a:schemeClr val="tx1"/>
              </a:solidFill>
            </a:rPr>
            <a:t> </a:t>
          </a:r>
        </a:p>
      </dgm:t>
    </dgm:pt>
    <dgm:pt modelId="{7195A847-FC1D-437C-9F1C-4984E7F4CA4F}" type="parTrans" cxnId="{AB950C2A-DEBB-4A5B-9FF7-8DCF3B6F04BE}">
      <dgm:prSet/>
      <dgm:spPr/>
      <dgm:t>
        <a:bodyPr/>
        <a:lstStyle/>
        <a:p>
          <a:endParaRPr lang="it-IT" dirty="0"/>
        </a:p>
      </dgm:t>
    </dgm:pt>
    <dgm:pt modelId="{1135195D-26D1-44DF-A642-600AA6CD3503}" type="sibTrans" cxnId="{AB950C2A-DEBB-4A5B-9FF7-8DCF3B6F04BE}">
      <dgm:prSet/>
      <dgm:spPr/>
      <dgm:t>
        <a:bodyPr/>
        <a:lstStyle/>
        <a:p>
          <a:endParaRPr lang="it-IT"/>
        </a:p>
      </dgm:t>
    </dgm:pt>
    <dgm:pt modelId="{8546D49B-70E3-4AF3-BC6A-CDC88D77A518}" type="pres">
      <dgm:prSet presAssocID="{EE5E0C4B-781D-4917-ABB9-6683B59F8D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15BFAA-5742-4D46-86E6-DA221D6D8FB8}" type="pres">
      <dgm:prSet presAssocID="{217B3BFB-B7D9-4FEA-850B-FB859DD86ACD}" presName="centerShape" presStyleLbl="node0" presStyleIdx="0" presStyleCnt="1" custScaleX="348477" custScaleY="66344" custLinFactNeighborX="1723" custLinFactNeighborY="-2056"/>
      <dgm:spPr/>
    </dgm:pt>
  </dgm:ptLst>
  <dgm:cxnLst>
    <dgm:cxn modelId="{A9C4AD19-CBEF-4C63-BCB2-151196BE6248}" type="presOf" srcId="{217B3BFB-B7D9-4FEA-850B-FB859DD86ACD}" destId="{1C15BFAA-5742-4D46-86E6-DA221D6D8FB8}" srcOrd="0" destOrd="0" presId="urn:microsoft.com/office/officeart/2005/8/layout/radial5"/>
    <dgm:cxn modelId="{AB950C2A-DEBB-4A5B-9FF7-8DCF3B6F04BE}" srcId="{EE5E0C4B-781D-4917-ABB9-6683B59F8DCA}" destId="{217B3BFB-B7D9-4FEA-850B-FB859DD86ACD}" srcOrd="0" destOrd="0" parTransId="{7195A847-FC1D-437C-9F1C-4984E7F4CA4F}" sibTransId="{1135195D-26D1-44DF-A642-600AA6CD3503}"/>
    <dgm:cxn modelId="{30381259-5B52-4051-BD9A-A5C0734DC69A}" type="presOf" srcId="{EE5E0C4B-781D-4917-ABB9-6683B59F8DCA}" destId="{8546D49B-70E3-4AF3-BC6A-CDC88D77A518}" srcOrd="0" destOrd="0" presId="urn:microsoft.com/office/officeart/2005/8/layout/radial5"/>
    <dgm:cxn modelId="{A0958AAA-DF3D-44D6-87AA-14EE79D98373}" type="presParOf" srcId="{8546D49B-70E3-4AF3-BC6A-CDC88D77A518}" destId="{1C15BFAA-5742-4D46-86E6-DA221D6D8FB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54693-34A5-4C10-A34F-BA0F294903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940879-79B0-4D11-A726-B8F86FA27EBA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1"/>
            </a:rPr>
            <a:t>@</a:t>
          </a:r>
          <a:r>
            <a:rPr lang="it-IT" b="0" i="0" dirty="0" err="1">
              <a:hlinkClick xmlns:r="http://schemas.openxmlformats.org/officeDocument/2006/relationships" r:id="rId1"/>
            </a:rPr>
            <a:t>europedirectER</a:t>
          </a:r>
          <a:endParaRPr lang="it-IT" dirty="0"/>
        </a:p>
      </dgm:t>
    </dgm:pt>
    <dgm:pt modelId="{760DDE06-559E-46A9-B7AB-9C2067CD9482}" type="parTrans" cxnId="{3ED5853D-C2F6-4A6E-878F-311C2E27C24A}">
      <dgm:prSet/>
      <dgm:spPr/>
      <dgm:t>
        <a:bodyPr/>
        <a:lstStyle/>
        <a:p>
          <a:endParaRPr lang="it-IT"/>
        </a:p>
      </dgm:t>
    </dgm:pt>
    <dgm:pt modelId="{0B15AF5C-104A-4ECB-A803-427A052D1259}" type="sibTrans" cxnId="{3ED5853D-C2F6-4A6E-878F-311C2E27C24A}">
      <dgm:prSet/>
      <dgm:spPr/>
      <dgm:t>
        <a:bodyPr/>
        <a:lstStyle/>
        <a:p>
          <a:endParaRPr lang="it-IT"/>
        </a:p>
      </dgm:t>
    </dgm:pt>
    <dgm:pt modelId="{5ACE0802-1051-4D64-B4E6-D80FA1DC9D99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2"/>
            </a:rPr>
            <a:t>@</a:t>
          </a:r>
          <a:r>
            <a:rPr lang="it-IT" b="0" i="0" dirty="0" err="1">
              <a:hlinkClick xmlns:r="http://schemas.openxmlformats.org/officeDocument/2006/relationships" r:id="rId2"/>
            </a:rPr>
            <a:t>europedirectER</a:t>
          </a:r>
          <a:endParaRPr lang="it-IT" dirty="0"/>
        </a:p>
      </dgm:t>
    </dgm:pt>
    <dgm:pt modelId="{BC4039C4-1073-4CB9-BB0A-9D414BFE1216}" type="parTrans" cxnId="{D93BD3F8-92AE-4ECD-8A08-E2DAB36B8D4F}">
      <dgm:prSet/>
      <dgm:spPr/>
      <dgm:t>
        <a:bodyPr/>
        <a:lstStyle/>
        <a:p>
          <a:endParaRPr lang="it-IT"/>
        </a:p>
      </dgm:t>
    </dgm:pt>
    <dgm:pt modelId="{B90EE9AC-390C-42B1-B62D-7F89E66B9970}" type="sibTrans" cxnId="{D93BD3F8-92AE-4ECD-8A08-E2DAB36B8D4F}">
      <dgm:prSet/>
      <dgm:spPr/>
      <dgm:t>
        <a:bodyPr/>
        <a:lstStyle/>
        <a:p>
          <a:endParaRPr lang="it-IT"/>
        </a:p>
      </dgm:t>
    </dgm:pt>
    <dgm:pt modelId="{F59974C6-3A98-44F7-80A0-B195FDC8A339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3"/>
            </a:rPr>
            <a:t>@</a:t>
          </a:r>
          <a:r>
            <a:rPr lang="it-IT" b="0" i="0" dirty="0" err="1">
              <a:hlinkClick xmlns:r="http://schemas.openxmlformats.org/officeDocument/2006/relationships" r:id="rId3"/>
            </a:rPr>
            <a:t>europedirectER</a:t>
          </a:r>
          <a:endParaRPr lang="it-IT" dirty="0"/>
        </a:p>
      </dgm:t>
    </dgm:pt>
    <dgm:pt modelId="{5B26BC06-5395-4C69-BDCD-015DA175BB4A}" type="parTrans" cxnId="{E7F80460-37CF-4233-ABD1-7D99C6DB5FE2}">
      <dgm:prSet/>
      <dgm:spPr/>
      <dgm:t>
        <a:bodyPr/>
        <a:lstStyle/>
        <a:p>
          <a:endParaRPr lang="it-IT"/>
        </a:p>
      </dgm:t>
    </dgm:pt>
    <dgm:pt modelId="{C00D4E40-4CD9-4662-94B5-6F39BD0B7850}" type="sibTrans" cxnId="{E7F80460-37CF-4233-ABD1-7D99C6DB5FE2}">
      <dgm:prSet/>
      <dgm:spPr/>
      <dgm:t>
        <a:bodyPr/>
        <a:lstStyle/>
        <a:p>
          <a:endParaRPr lang="it-IT"/>
        </a:p>
      </dgm:t>
    </dgm:pt>
    <dgm:pt modelId="{E19CD0F1-8ACD-4FC7-8A79-A27B9B352337}" type="pres">
      <dgm:prSet presAssocID="{02354693-34A5-4C10-A34F-BA0F29490307}" presName="linearFlow" presStyleCnt="0">
        <dgm:presLayoutVars>
          <dgm:dir/>
          <dgm:resizeHandles val="exact"/>
        </dgm:presLayoutVars>
      </dgm:prSet>
      <dgm:spPr/>
    </dgm:pt>
    <dgm:pt modelId="{C6F01C62-61A4-4C02-8652-E80C7319B1C1}" type="pres">
      <dgm:prSet presAssocID="{28940879-79B0-4D11-A726-B8F86FA27EBA}" presName="composite" presStyleCnt="0"/>
      <dgm:spPr/>
    </dgm:pt>
    <dgm:pt modelId="{C735315C-D1F5-4A22-BA70-6378944882D6}" type="pres">
      <dgm:prSet presAssocID="{28940879-79B0-4D11-A726-B8F86FA27EBA}" presName="imgShp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99DE6C0D-61F6-4559-A0CF-A37EF1F4D24A}" type="pres">
      <dgm:prSet presAssocID="{28940879-79B0-4D11-A726-B8F86FA27EBA}" presName="txShp" presStyleLbl="node1" presStyleIdx="0" presStyleCnt="3">
        <dgm:presLayoutVars>
          <dgm:bulletEnabled val="1"/>
        </dgm:presLayoutVars>
      </dgm:prSet>
      <dgm:spPr/>
    </dgm:pt>
    <dgm:pt modelId="{1A4143DB-AACA-414E-A54D-BEA17E34AB93}" type="pres">
      <dgm:prSet presAssocID="{0B15AF5C-104A-4ECB-A803-427A052D1259}" presName="spacing" presStyleCnt="0"/>
      <dgm:spPr/>
    </dgm:pt>
    <dgm:pt modelId="{EE060DBE-20D3-42FC-89FA-F117EC46FA36}" type="pres">
      <dgm:prSet presAssocID="{5ACE0802-1051-4D64-B4E6-D80FA1DC9D99}" presName="composite" presStyleCnt="0"/>
      <dgm:spPr/>
    </dgm:pt>
    <dgm:pt modelId="{B387C65A-F6CE-4FBF-89F9-70B2CB228C80}" type="pres">
      <dgm:prSet presAssocID="{5ACE0802-1051-4D64-B4E6-D80FA1DC9D99}" presName="imgShp" presStyleLbl="fgImgPlac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17000" r="-17000"/>
          </a:stretch>
        </a:blipFill>
      </dgm:spPr>
    </dgm:pt>
    <dgm:pt modelId="{137B0731-54CF-4248-8F9B-4E2FC513BE85}" type="pres">
      <dgm:prSet presAssocID="{5ACE0802-1051-4D64-B4E6-D80FA1DC9D99}" presName="txShp" presStyleLbl="node1" presStyleIdx="1" presStyleCnt="3">
        <dgm:presLayoutVars>
          <dgm:bulletEnabled val="1"/>
        </dgm:presLayoutVars>
      </dgm:prSet>
      <dgm:spPr/>
    </dgm:pt>
    <dgm:pt modelId="{B6FF354A-2839-4273-884C-C7F7A8A00BB6}" type="pres">
      <dgm:prSet presAssocID="{B90EE9AC-390C-42B1-B62D-7F89E66B9970}" presName="spacing" presStyleCnt="0"/>
      <dgm:spPr/>
    </dgm:pt>
    <dgm:pt modelId="{18949012-34B4-4C74-A75C-171FE51BC41E}" type="pres">
      <dgm:prSet presAssocID="{F59974C6-3A98-44F7-80A0-B195FDC8A339}" presName="composite" presStyleCnt="0"/>
      <dgm:spPr/>
    </dgm:pt>
    <dgm:pt modelId="{8FA52F61-CCDE-45BD-B922-347C10E21652}" type="pres">
      <dgm:prSet presAssocID="{F59974C6-3A98-44F7-80A0-B195FDC8A339}" presName="imgShp" presStyleLbl="fgImgPlac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  <dgm:pt modelId="{E0859826-C393-4AF8-8656-7773BBB4E50B}" type="pres">
      <dgm:prSet presAssocID="{F59974C6-3A98-44F7-80A0-B195FDC8A3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BCCA1A-1B32-44CA-AB45-ABC3E1725927}" type="presOf" srcId="{F59974C6-3A98-44F7-80A0-B195FDC8A339}" destId="{E0859826-C393-4AF8-8656-7773BBB4E50B}" srcOrd="0" destOrd="0" presId="urn:microsoft.com/office/officeart/2005/8/layout/vList3"/>
    <dgm:cxn modelId="{3ED5853D-C2F6-4A6E-878F-311C2E27C24A}" srcId="{02354693-34A5-4C10-A34F-BA0F29490307}" destId="{28940879-79B0-4D11-A726-B8F86FA27EBA}" srcOrd="0" destOrd="0" parTransId="{760DDE06-559E-46A9-B7AB-9C2067CD9482}" sibTransId="{0B15AF5C-104A-4ECB-A803-427A052D1259}"/>
    <dgm:cxn modelId="{E7F80460-37CF-4233-ABD1-7D99C6DB5FE2}" srcId="{02354693-34A5-4C10-A34F-BA0F29490307}" destId="{F59974C6-3A98-44F7-80A0-B195FDC8A339}" srcOrd="2" destOrd="0" parTransId="{5B26BC06-5395-4C69-BDCD-015DA175BB4A}" sibTransId="{C00D4E40-4CD9-4662-94B5-6F39BD0B7850}"/>
    <dgm:cxn modelId="{A9BA4288-6A89-406A-8E2D-074D6CAFBA21}" type="presOf" srcId="{5ACE0802-1051-4D64-B4E6-D80FA1DC9D99}" destId="{137B0731-54CF-4248-8F9B-4E2FC513BE85}" srcOrd="0" destOrd="0" presId="urn:microsoft.com/office/officeart/2005/8/layout/vList3"/>
    <dgm:cxn modelId="{A75F13A5-7C5B-47FE-891D-52F566D248E1}" type="presOf" srcId="{28940879-79B0-4D11-A726-B8F86FA27EBA}" destId="{99DE6C0D-61F6-4559-A0CF-A37EF1F4D24A}" srcOrd="0" destOrd="0" presId="urn:microsoft.com/office/officeart/2005/8/layout/vList3"/>
    <dgm:cxn modelId="{FBA0F0B4-B1C2-40F7-94AA-51477C64BC95}" type="presOf" srcId="{02354693-34A5-4C10-A34F-BA0F29490307}" destId="{E19CD0F1-8ACD-4FC7-8A79-A27B9B352337}" srcOrd="0" destOrd="0" presId="urn:microsoft.com/office/officeart/2005/8/layout/vList3"/>
    <dgm:cxn modelId="{D93BD3F8-92AE-4ECD-8A08-E2DAB36B8D4F}" srcId="{02354693-34A5-4C10-A34F-BA0F29490307}" destId="{5ACE0802-1051-4D64-B4E6-D80FA1DC9D99}" srcOrd="1" destOrd="0" parTransId="{BC4039C4-1073-4CB9-BB0A-9D414BFE1216}" sibTransId="{B90EE9AC-390C-42B1-B62D-7F89E66B9970}"/>
    <dgm:cxn modelId="{56EE5FCA-1FC2-4359-9FA8-8600B96EBD8C}" type="presParOf" srcId="{E19CD0F1-8ACD-4FC7-8A79-A27B9B352337}" destId="{C6F01C62-61A4-4C02-8652-E80C7319B1C1}" srcOrd="0" destOrd="0" presId="urn:microsoft.com/office/officeart/2005/8/layout/vList3"/>
    <dgm:cxn modelId="{F18EDD91-6458-4A40-906E-28439922BD5E}" type="presParOf" srcId="{C6F01C62-61A4-4C02-8652-E80C7319B1C1}" destId="{C735315C-D1F5-4A22-BA70-6378944882D6}" srcOrd="0" destOrd="0" presId="urn:microsoft.com/office/officeart/2005/8/layout/vList3"/>
    <dgm:cxn modelId="{AE2EC3C8-F8BD-45C2-957C-E27D75BB3AB7}" type="presParOf" srcId="{C6F01C62-61A4-4C02-8652-E80C7319B1C1}" destId="{99DE6C0D-61F6-4559-A0CF-A37EF1F4D24A}" srcOrd="1" destOrd="0" presId="urn:microsoft.com/office/officeart/2005/8/layout/vList3"/>
    <dgm:cxn modelId="{65CE9B63-F816-4489-B054-B182D13DA80C}" type="presParOf" srcId="{E19CD0F1-8ACD-4FC7-8A79-A27B9B352337}" destId="{1A4143DB-AACA-414E-A54D-BEA17E34AB93}" srcOrd="1" destOrd="0" presId="urn:microsoft.com/office/officeart/2005/8/layout/vList3"/>
    <dgm:cxn modelId="{8366E34C-922E-44EB-BD0C-205A3951E8F9}" type="presParOf" srcId="{E19CD0F1-8ACD-4FC7-8A79-A27B9B352337}" destId="{EE060DBE-20D3-42FC-89FA-F117EC46FA36}" srcOrd="2" destOrd="0" presId="urn:microsoft.com/office/officeart/2005/8/layout/vList3"/>
    <dgm:cxn modelId="{60B66CDE-A506-43E8-9F56-5DF761A64589}" type="presParOf" srcId="{EE060DBE-20D3-42FC-89FA-F117EC46FA36}" destId="{B387C65A-F6CE-4FBF-89F9-70B2CB228C80}" srcOrd="0" destOrd="0" presId="urn:microsoft.com/office/officeart/2005/8/layout/vList3"/>
    <dgm:cxn modelId="{96BC15D5-79EB-4BE1-B409-5553C7A97828}" type="presParOf" srcId="{EE060DBE-20D3-42FC-89FA-F117EC46FA36}" destId="{137B0731-54CF-4248-8F9B-4E2FC513BE85}" srcOrd="1" destOrd="0" presId="urn:microsoft.com/office/officeart/2005/8/layout/vList3"/>
    <dgm:cxn modelId="{F0E65B8F-86FB-4059-96A4-16355EBA707A}" type="presParOf" srcId="{E19CD0F1-8ACD-4FC7-8A79-A27B9B352337}" destId="{B6FF354A-2839-4273-884C-C7F7A8A00BB6}" srcOrd="3" destOrd="0" presId="urn:microsoft.com/office/officeart/2005/8/layout/vList3"/>
    <dgm:cxn modelId="{CAF2A30B-C6BA-48C4-A2D5-14FD7805B56A}" type="presParOf" srcId="{E19CD0F1-8ACD-4FC7-8A79-A27B9B352337}" destId="{18949012-34B4-4C74-A75C-171FE51BC41E}" srcOrd="4" destOrd="0" presId="urn:microsoft.com/office/officeart/2005/8/layout/vList3"/>
    <dgm:cxn modelId="{CB0D0A28-E674-4B73-B1CD-F3459C5EAC94}" type="presParOf" srcId="{18949012-34B4-4C74-A75C-171FE51BC41E}" destId="{8FA52F61-CCDE-45BD-B922-347C10E21652}" srcOrd="0" destOrd="0" presId="urn:microsoft.com/office/officeart/2005/8/layout/vList3"/>
    <dgm:cxn modelId="{4D118B6C-9E53-4567-BEAD-2D571A328E73}" type="presParOf" srcId="{18949012-34B4-4C74-A75C-171FE51BC41E}" destId="{E0859826-C393-4AF8-8656-7773BBB4E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9A288-B79A-49A6-8B4B-E4B0BD9DD56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1E36EE-093C-4FB2-97DB-C5F8AC96F54A}" type="pres">
      <dgm:prSet presAssocID="{6369A288-B79A-49A6-8B4B-E4B0BD9DD56F}" presName="linear" presStyleCnt="0">
        <dgm:presLayoutVars>
          <dgm:dir/>
          <dgm:resizeHandles val="exact"/>
        </dgm:presLayoutVars>
      </dgm:prSet>
      <dgm:spPr/>
    </dgm:pt>
  </dgm:ptLst>
  <dgm:cxnLst>
    <dgm:cxn modelId="{64321BD6-6793-4590-B1C5-B14922AAC898}" type="presOf" srcId="{6369A288-B79A-49A6-8B4B-E4B0BD9DD56F}" destId="{421E36EE-093C-4FB2-97DB-C5F8AC96F54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4E5BF0-5C93-4CB2-B737-4C53637223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C287A5-9A49-4460-B925-35CC34B96848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900" dirty="0"/>
            <a:t>europedirect@regione.emilia-romagna.it</a:t>
          </a:r>
        </a:p>
      </dgm:t>
    </dgm:pt>
    <dgm:pt modelId="{575E5444-8972-4E40-A0C6-9447C41AD691}" type="parTrans" cxnId="{34F18805-7BF3-4BB2-A299-129FADDC16B1}">
      <dgm:prSet/>
      <dgm:spPr/>
      <dgm:t>
        <a:bodyPr/>
        <a:lstStyle/>
        <a:p>
          <a:endParaRPr lang="it-IT" sz="1000"/>
        </a:p>
      </dgm:t>
    </dgm:pt>
    <dgm:pt modelId="{8973DB79-68AB-401E-BB78-045B5A24E615}" type="sibTrans" cxnId="{34F18805-7BF3-4BB2-A299-129FADDC16B1}">
      <dgm:prSet/>
      <dgm:spPr/>
      <dgm:t>
        <a:bodyPr/>
        <a:lstStyle/>
        <a:p>
          <a:endParaRPr lang="it-IT" sz="1000"/>
        </a:p>
      </dgm:t>
    </dgm:pt>
    <dgm:pt modelId="{0CEDB1CA-1312-46EE-88F8-0D67A10E5CC7}">
      <dgm:prSet phldrT="[Testo]" custT="1"/>
      <dgm:spPr>
        <a:solidFill>
          <a:schemeClr val="accent4"/>
        </a:solidFill>
      </dgm:spPr>
      <dgm:t>
        <a:bodyPr/>
        <a:lstStyle/>
        <a:p>
          <a:pPr algn="l"/>
          <a:r>
            <a:rPr lang="it-IT" sz="950" b="0" i="0" dirty="0"/>
            <a:t>Piazza Maggiore, 6, 40124 Bologna BO</a:t>
          </a:r>
          <a:endParaRPr lang="it-IT" sz="950" dirty="0"/>
        </a:p>
      </dgm:t>
    </dgm:pt>
    <dgm:pt modelId="{B3B7FBF7-E37B-41C5-9672-B738D1A06620}" type="parTrans" cxnId="{85379B70-1B29-4AEA-8F8F-C34AC8A37588}">
      <dgm:prSet/>
      <dgm:spPr/>
      <dgm:t>
        <a:bodyPr/>
        <a:lstStyle/>
        <a:p>
          <a:endParaRPr lang="it-IT" sz="1000"/>
        </a:p>
      </dgm:t>
    </dgm:pt>
    <dgm:pt modelId="{B9D1411A-BED3-4454-8214-BF4FE2043FE5}" type="sibTrans" cxnId="{85379B70-1B29-4AEA-8F8F-C34AC8A37588}">
      <dgm:prSet/>
      <dgm:spPr/>
      <dgm:t>
        <a:bodyPr/>
        <a:lstStyle/>
        <a:p>
          <a:endParaRPr lang="it-IT" sz="1000"/>
        </a:p>
      </dgm:t>
    </dgm:pt>
    <dgm:pt modelId="{09C44C9E-58D5-4CF9-A461-330CA08CCD17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1600" b="0" i="0" dirty="0"/>
            <a:t>051 2193158</a:t>
          </a:r>
          <a:endParaRPr lang="it-IT" sz="1600" dirty="0"/>
        </a:p>
      </dgm:t>
    </dgm:pt>
    <dgm:pt modelId="{D3D22715-94BD-42F2-AC38-32518E95917E}" type="parTrans" cxnId="{6AFCD74D-558D-47D5-ADC9-7823B240A20E}">
      <dgm:prSet/>
      <dgm:spPr/>
      <dgm:t>
        <a:bodyPr/>
        <a:lstStyle/>
        <a:p>
          <a:endParaRPr lang="it-IT" sz="1000"/>
        </a:p>
      </dgm:t>
    </dgm:pt>
    <dgm:pt modelId="{B91E2733-E280-4741-A784-24D879D16F59}" type="sibTrans" cxnId="{6AFCD74D-558D-47D5-ADC9-7823B240A20E}">
      <dgm:prSet/>
      <dgm:spPr/>
      <dgm:t>
        <a:bodyPr/>
        <a:lstStyle/>
        <a:p>
          <a:endParaRPr lang="it-IT" sz="1000"/>
        </a:p>
      </dgm:t>
    </dgm:pt>
    <dgm:pt modelId="{8FB4EF71-B28F-4DB8-A38E-A55339E754AF}" type="pres">
      <dgm:prSet presAssocID="{3B4E5BF0-5C93-4CB2-B737-4C53637223D5}" presName="linearFlow" presStyleCnt="0">
        <dgm:presLayoutVars>
          <dgm:dir/>
          <dgm:resizeHandles val="exact"/>
        </dgm:presLayoutVars>
      </dgm:prSet>
      <dgm:spPr/>
    </dgm:pt>
    <dgm:pt modelId="{38DB06C0-5284-4772-8EA0-5F23E434E5DD}" type="pres">
      <dgm:prSet presAssocID="{FCC287A5-9A49-4460-B925-35CC34B96848}" presName="composite" presStyleCnt="0"/>
      <dgm:spPr/>
    </dgm:pt>
    <dgm:pt modelId="{380BA22D-01EF-4245-99BD-593AC006D4D5}" type="pres">
      <dgm:prSet presAssocID="{FCC287A5-9A49-4460-B925-35CC34B9684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D67F2849-90F5-4736-AE93-1C2A7901CC6B}" type="pres">
      <dgm:prSet presAssocID="{FCC287A5-9A49-4460-B925-35CC34B96848}" presName="txShp" presStyleLbl="node1" presStyleIdx="0" presStyleCnt="3">
        <dgm:presLayoutVars>
          <dgm:bulletEnabled val="1"/>
        </dgm:presLayoutVars>
      </dgm:prSet>
      <dgm:spPr/>
    </dgm:pt>
    <dgm:pt modelId="{6B511CAC-7EA8-401C-8836-DD035CBE6704}" type="pres">
      <dgm:prSet presAssocID="{8973DB79-68AB-401E-BB78-045B5A24E615}" presName="spacing" presStyleCnt="0"/>
      <dgm:spPr/>
    </dgm:pt>
    <dgm:pt modelId="{7E95F4D8-1CCB-42AB-9E01-544511884A68}" type="pres">
      <dgm:prSet presAssocID="{0CEDB1CA-1312-46EE-88F8-0D67A10E5CC7}" presName="composite" presStyleCnt="0"/>
      <dgm:spPr/>
    </dgm:pt>
    <dgm:pt modelId="{770CA1EB-7DF0-438B-9227-F3A2B9307DE5}" type="pres">
      <dgm:prSet presAssocID="{0CEDB1CA-1312-46EE-88F8-0D67A10E5CC7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9A954829-A218-44B1-9925-034AD923BB34}" type="pres">
      <dgm:prSet presAssocID="{0CEDB1CA-1312-46EE-88F8-0D67A10E5CC7}" presName="txShp" presStyleLbl="node1" presStyleIdx="1" presStyleCnt="3">
        <dgm:presLayoutVars>
          <dgm:bulletEnabled val="1"/>
        </dgm:presLayoutVars>
      </dgm:prSet>
      <dgm:spPr/>
    </dgm:pt>
    <dgm:pt modelId="{C64EC8F5-4CAE-4B95-8BB0-4330BE2E07B7}" type="pres">
      <dgm:prSet presAssocID="{B9D1411A-BED3-4454-8214-BF4FE2043FE5}" presName="spacing" presStyleCnt="0"/>
      <dgm:spPr/>
    </dgm:pt>
    <dgm:pt modelId="{7CC932C9-3681-4B97-AB36-42F0F261FF7C}" type="pres">
      <dgm:prSet presAssocID="{09C44C9E-58D5-4CF9-A461-330CA08CCD17}" presName="composite" presStyleCnt="0"/>
      <dgm:spPr/>
    </dgm:pt>
    <dgm:pt modelId="{1EDCC37A-040B-4657-960A-568F2368DC7C}" type="pres">
      <dgm:prSet presAssocID="{09C44C9E-58D5-4CF9-A461-330CA08CCD17}" presName="imgShp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48FABAE1-CC93-45F1-AF30-ACBCC6AC6D4B}" type="pres">
      <dgm:prSet presAssocID="{09C44C9E-58D5-4CF9-A461-330CA08CCD17}" presName="txShp" presStyleLbl="node1" presStyleIdx="2" presStyleCnt="3">
        <dgm:presLayoutVars>
          <dgm:bulletEnabled val="1"/>
        </dgm:presLayoutVars>
      </dgm:prSet>
      <dgm:spPr/>
    </dgm:pt>
  </dgm:ptLst>
  <dgm:cxnLst>
    <dgm:cxn modelId="{34F18805-7BF3-4BB2-A299-129FADDC16B1}" srcId="{3B4E5BF0-5C93-4CB2-B737-4C53637223D5}" destId="{FCC287A5-9A49-4460-B925-35CC34B96848}" srcOrd="0" destOrd="0" parTransId="{575E5444-8972-4E40-A0C6-9447C41AD691}" sibTransId="{8973DB79-68AB-401E-BB78-045B5A24E615}"/>
    <dgm:cxn modelId="{60084C0D-2320-4A2C-BEA2-8A8018854F21}" type="presOf" srcId="{3B4E5BF0-5C93-4CB2-B737-4C53637223D5}" destId="{8FB4EF71-B28F-4DB8-A38E-A55339E754AF}" srcOrd="0" destOrd="0" presId="urn:microsoft.com/office/officeart/2005/8/layout/vList3"/>
    <dgm:cxn modelId="{6AFCD74D-558D-47D5-ADC9-7823B240A20E}" srcId="{3B4E5BF0-5C93-4CB2-B737-4C53637223D5}" destId="{09C44C9E-58D5-4CF9-A461-330CA08CCD17}" srcOrd="2" destOrd="0" parTransId="{D3D22715-94BD-42F2-AC38-32518E95917E}" sibTransId="{B91E2733-E280-4741-A784-24D879D16F59}"/>
    <dgm:cxn modelId="{85379B70-1B29-4AEA-8F8F-C34AC8A37588}" srcId="{3B4E5BF0-5C93-4CB2-B737-4C53637223D5}" destId="{0CEDB1CA-1312-46EE-88F8-0D67A10E5CC7}" srcOrd="1" destOrd="0" parTransId="{B3B7FBF7-E37B-41C5-9672-B738D1A06620}" sibTransId="{B9D1411A-BED3-4454-8214-BF4FE2043FE5}"/>
    <dgm:cxn modelId="{CFF363B8-9B39-45D3-B4E8-321B82CD0AF5}" type="presOf" srcId="{0CEDB1CA-1312-46EE-88F8-0D67A10E5CC7}" destId="{9A954829-A218-44B1-9925-034AD923BB34}" srcOrd="0" destOrd="0" presId="urn:microsoft.com/office/officeart/2005/8/layout/vList3"/>
    <dgm:cxn modelId="{120931BF-E43F-4F8B-BD6F-89B117EB4913}" type="presOf" srcId="{FCC287A5-9A49-4460-B925-35CC34B96848}" destId="{D67F2849-90F5-4736-AE93-1C2A7901CC6B}" srcOrd="0" destOrd="0" presId="urn:microsoft.com/office/officeart/2005/8/layout/vList3"/>
    <dgm:cxn modelId="{0FCBFDD8-6C51-46F1-8B93-3221823B2E9E}" type="presOf" srcId="{09C44C9E-58D5-4CF9-A461-330CA08CCD17}" destId="{48FABAE1-CC93-45F1-AF30-ACBCC6AC6D4B}" srcOrd="0" destOrd="0" presId="urn:microsoft.com/office/officeart/2005/8/layout/vList3"/>
    <dgm:cxn modelId="{6A47B0BA-37F0-4802-82DD-F5969E3B2E0D}" type="presParOf" srcId="{8FB4EF71-B28F-4DB8-A38E-A55339E754AF}" destId="{38DB06C0-5284-4772-8EA0-5F23E434E5DD}" srcOrd="0" destOrd="0" presId="urn:microsoft.com/office/officeart/2005/8/layout/vList3"/>
    <dgm:cxn modelId="{C96CDF95-A796-45F5-AB09-04AF337E06A7}" type="presParOf" srcId="{38DB06C0-5284-4772-8EA0-5F23E434E5DD}" destId="{380BA22D-01EF-4245-99BD-593AC006D4D5}" srcOrd="0" destOrd="0" presId="urn:microsoft.com/office/officeart/2005/8/layout/vList3"/>
    <dgm:cxn modelId="{51FB39A6-262C-4570-8B49-1B3B0CAD0540}" type="presParOf" srcId="{38DB06C0-5284-4772-8EA0-5F23E434E5DD}" destId="{D67F2849-90F5-4736-AE93-1C2A7901CC6B}" srcOrd="1" destOrd="0" presId="urn:microsoft.com/office/officeart/2005/8/layout/vList3"/>
    <dgm:cxn modelId="{10F6E4A7-3861-475A-81E7-DCCB0F771C4E}" type="presParOf" srcId="{8FB4EF71-B28F-4DB8-A38E-A55339E754AF}" destId="{6B511CAC-7EA8-401C-8836-DD035CBE6704}" srcOrd="1" destOrd="0" presId="urn:microsoft.com/office/officeart/2005/8/layout/vList3"/>
    <dgm:cxn modelId="{4DCA7454-9CE1-4D5C-9704-0AC68110A973}" type="presParOf" srcId="{8FB4EF71-B28F-4DB8-A38E-A55339E754AF}" destId="{7E95F4D8-1CCB-42AB-9E01-544511884A68}" srcOrd="2" destOrd="0" presId="urn:microsoft.com/office/officeart/2005/8/layout/vList3"/>
    <dgm:cxn modelId="{F4BD1A82-BC93-4911-8A91-9382AAF7AEB8}" type="presParOf" srcId="{7E95F4D8-1CCB-42AB-9E01-544511884A68}" destId="{770CA1EB-7DF0-438B-9227-F3A2B9307DE5}" srcOrd="0" destOrd="0" presId="urn:microsoft.com/office/officeart/2005/8/layout/vList3"/>
    <dgm:cxn modelId="{73C84CCA-BF03-42A7-B913-298269142C06}" type="presParOf" srcId="{7E95F4D8-1CCB-42AB-9E01-544511884A68}" destId="{9A954829-A218-44B1-9925-034AD923BB34}" srcOrd="1" destOrd="0" presId="urn:microsoft.com/office/officeart/2005/8/layout/vList3"/>
    <dgm:cxn modelId="{098EC550-8A3E-49C3-A8F6-F0152E862267}" type="presParOf" srcId="{8FB4EF71-B28F-4DB8-A38E-A55339E754AF}" destId="{C64EC8F5-4CAE-4B95-8BB0-4330BE2E07B7}" srcOrd="3" destOrd="0" presId="urn:microsoft.com/office/officeart/2005/8/layout/vList3"/>
    <dgm:cxn modelId="{BB972A7F-5C33-49DD-A269-5D29594A7C37}" type="presParOf" srcId="{8FB4EF71-B28F-4DB8-A38E-A55339E754AF}" destId="{7CC932C9-3681-4B97-AB36-42F0F261FF7C}" srcOrd="4" destOrd="0" presId="urn:microsoft.com/office/officeart/2005/8/layout/vList3"/>
    <dgm:cxn modelId="{7F2BF036-100B-46C3-96A2-A220F7F000F4}" type="presParOf" srcId="{7CC932C9-3681-4B97-AB36-42F0F261FF7C}" destId="{1EDCC37A-040B-4657-960A-568F2368DC7C}" srcOrd="0" destOrd="0" presId="urn:microsoft.com/office/officeart/2005/8/layout/vList3"/>
    <dgm:cxn modelId="{40CA5814-0E6C-4A20-8FFA-89592C76767C}" type="presParOf" srcId="{7CC932C9-3681-4B97-AB36-42F0F261FF7C}" destId="{48FABAE1-CC93-45F1-AF30-ACBCC6AC6D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5BFAA-5742-4D46-86E6-DA221D6D8FB8}">
      <dsp:nvSpPr>
        <dsp:cNvPr id="0" name=""/>
        <dsp:cNvSpPr/>
      </dsp:nvSpPr>
      <dsp:spPr>
        <a:xfrm>
          <a:off x="1465071" y="0"/>
          <a:ext cx="5870911" cy="1117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tx1"/>
              </a:solidFill>
            </a:rPr>
            <a:t>È molto più facile che in passato grazie alla normativa </a:t>
          </a:r>
          <a:r>
            <a:rPr lang="it-IT" sz="2400" b="1" kern="1200" dirty="0">
              <a:solidFill>
                <a:schemeClr val="tx1"/>
              </a:solidFill>
            </a:rPr>
            <a:t>Schengen</a:t>
          </a:r>
          <a:r>
            <a:rPr lang="it-IT" sz="2400" kern="1200" dirty="0">
              <a:solidFill>
                <a:schemeClr val="tx1"/>
              </a:solidFill>
            </a:rPr>
            <a:t> </a:t>
          </a:r>
        </a:p>
      </dsp:txBody>
      <dsp:txXfrm>
        <a:off x="2324846" y="163686"/>
        <a:ext cx="4151361" cy="790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6C0D-61F6-4559-A0CF-A37EF1F4D24A}">
      <dsp:nvSpPr>
        <dsp:cNvPr id="0" name=""/>
        <dsp:cNvSpPr/>
      </dsp:nvSpPr>
      <dsp:spPr>
        <a:xfrm rot="10800000">
          <a:off x="831778" y="165"/>
          <a:ext cx="2917959" cy="387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1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1"/>
            </a:rPr>
            <a:t>europedirectER</a:t>
          </a:r>
          <a:endParaRPr lang="it-IT" sz="1800" kern="1200" dirty="0"/>
        </a:p>
      </dsp:txBody>
      <dsp:txXfrm rot="10800000">
        <a:off x="928582" y="165"/>
        <a:ext cx="2821155" cy="387216"/>
      </dsp:txXfrm>
    </dsp:sp>
    <dsp:sp modelId="{C735315C-D1F5-4A22-BA70-6378944882D6}">
      <dsp:nvSpPr>
        <dsp:cNvPr id="0" name=""/>
        <dsp:cNvSpPr/>
      </dsp:nvSpPr>
      <dsp:spPr>
        <a:xfrm>
          <a:off x="638170" y="165"/>
          <a:ext cx="387216" cy="3872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B0731-54CF-4248-8F9B-4E2FC513BE85}">
      <dsp:nvSpPr>
        <dsp:cNvPr id="0" name=""/>
        <dsp:cNvSpPr/>
      </dsp:nvSpPr>
      <dsp:spPr>
        <a:xfrm rot="10800000">
          <a:off x="831778" y="484186"/>
          <a:ext cx="2917959" cy="387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4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4"/>
            </a:rPr>
            <a:t>europedirectER</a:t>
          </a:r>
          <a:endParaRPr lang="it-IT" sz="1800" kern="1200" dirty="0"/>
        </a:p>
      </dsp:txBody>
      <dsp:txXfrm rot="10800000">
        <a:off x="928582" y="484186"/>
        <a:ext cx="2821155" cy="387216"/>
      </dsp:txXfrm>
    </dsp:sp>
    <dsp:sp modelId="{B387C65A-F6CE-4FBF-89F9-70B2CB228C80}">
      <dsp:nvSpPr>
        <dsp:cNvPr id="0" name=""/>
        <dsp:cNvSpPr/>
      </dsp:nvSpPr>
      <dsp:spPr>
        <a:xfrm>
          <a:off x="638170" y="484186"/>
          <a:ext cx="387216" cy="3872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59826-C393-4AF8-8656-7773BBB4E50B}">
      <dsp:nvSpPr>
        <dsp:cNvPr id="0" name=""/>
        <dsp:cNvSpPr/>
      </dsp:nvSpPr>
      <dsp:spPr>
        <a:xfrm rot="10800000">
          <a:off x="831778" y="968207"/>
          <a:ext cx="2917959" cy="387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75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7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7"/>
            </a:rPr>
            <a:t>europedirectER</a:t>
          </a:r>
          <a:endParaRPr lang="it-IT" sz="1800" kern="1200" dirty="0"/>
        </a:p>
      </dsp:txBody>
      <dsp:txXfrm rot="10800000">
        <a:off x="928582" y="968207"/>
        <a:ext cx="2821155" cy="387216"/>
      </dsp:txXfrm>
    </dsp:sp>
    <dsp:sp modelId="{8FA52F61-CCDE-45BD-B922-347C10E21652}">
      <dsp:nvSpPr>
        <dsp:cNvPr id="0" name=""/>
        <dsp:cNvSpPr/>
      </dsp:nvSpPr>
      <dsp:spPr>
        <a:xfrm>
          <a:off x="638170" y="968207"/>
          <a:ext cx="387216" cy="387216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2849-90F5-4736-AE93-1C2A7901CC6B}">
      <dsp:nvSpPr>
        <dsp:cNvPr id="0" name=""/>
        <dsp:cNvSpPr/>
      </dsp:nvSpPr>
      <dsp:spPr>
        <a:xfrm rot="10800000">
          <a:off x="750279" y="859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europedirect@regione.emilia-romagna.it</a:t>
          </a:r>
        </a:p>
      </dsp:txBody>
      <dsp:txXfrm rot="10800000">
        <a:off x="864560" y="859"/>
        <a:ext cx="2410726" cy="457123"/>
      </dsp:txXfrm>
    </dsp:sp>
    <dsp:sp modelId="{380BA22D-01EF-4245-99BD-593AC006D4D5}">
      <dsp:nvSpPr>
        <dsp:cNvPr id="0" name=""/>
        <dsp:cNvSpPr/>
      </dsp:nvSpPr>
      <dsp:spPr>
        <a:xfrm>
          <a:off x="521717" y="859"/>
          <a:ext cx="457123" cy="4571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54829-A218-44B1-9925-034AD923BB34}">
      <dsp:nvSpPr>
        <dsp:cNvPr id="0" name=""/>
        <dsp:cNvSpPr/>
      </dsp:nvSpPr>
      <dsp:spPr>
        <a:xfrm rot="10800000">
          <a:off x="750279" y="594437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38100" rIns="71120" bIns="38100" numCol="1" spcCol="1270" anchor="ctr" anchorCtr="0">
          <a:noAutofit/>
        </a:bodyPr>
        <a:lstStyle/>
        <a:p>
          <a:pPr marL="0" lvl="0" indent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50" b="0" i="0" kern="1200" dirty="0"/>
            <a:t>Piazza Maggiore, 6, 40124 Bologna BO</a:t>
          </a:r>
          <a:endParaRPr lang="it-IT" sz="950" kern="1200" dirty="0"/>
        </a:p>
      </dsp:txBody>
      <dsp:txXfrm rot="10800000">
        <a:off x="864560" y="594437"/>
        <a:ext cx="2410726" cy="457123"/>
      </dsp:txXfrm>
    </dsp:sp>
    <dsp:sp modelId="{770CA1EB-7DF0-438B-9227-F3A2B9307DE5}">
      <dsp:nvSpPr>
        <dsp:cNvPr id="0" name=""/>
        <dsp:cNvSpPr/>
      </dsp:nvSpPr>
      <dsp:spPr>
        <a:xfrm>
          <a:off x="521717" y="594437"/>
          <a:ext cx="457123" cy="4571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ABAE1-CC93-45F1-AF30-ACBCC6AC6D4B}">
      <dsp:nvSpPr>
        <dsp:cNvPr id="0" name=""/>
        <dsp:cNvSpPr/>
      </dsp:nvSpPr>
      <dsp:spPr>
        <a:xfrm rot="10800000">
          <a:off x="750279" y="1188016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051 2193158</a:t>
          </a:r>
          <a:endParaRPr lang="it-IT" sz="1600" kern="1200" dirty="0"/>
        </a:p>
      </dsp:txBody>
      <dsp:txXfrm rot="10800000">
        <a:off x="864560" y="1188016"/>
        <a:ext cx="2410726" cy="457123"/>
      </dsp:txXfrm>
    </dsp:sp>
    <dsp:sp modelId="{1EDCC37A-040B-4657-960A-568F2368DC7C}">
      <dsp:nvSpPr>
        <dsp:cNvPr id="0" name=""/>
        <dsp:cNvSpPr/>
      </dsp:nvSpPr>
      <dsp:spPr>
        <a:xfrm>
          <a:off x="521717" y="1188016"/>
          <a:ext cx="457123" cy="45712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C526-630B-4C6D-80BD-9E1ADC66F517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E806-2398-4799-9E4E-E94889C3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05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taly/sites/italy/files/60buoneragioni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LVqtUfz-U" TargetMode="External"/><Relationship Id="rId7" Type="http://schemas.openxmlformats.org/officeDocument/2006/relationships/hyperlink" Target="https://www.youtube.com/user/Europa149/video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RVdtBsGE1xI" TargetMode="External"/><Relationship Id="rId5" Type="http://schemas.openxmlformats.org/officeDocument/2006/relationships/hyperlink" Target="https://www.youtube.com/watch?v=VC94k2HzHQo" TargetMode="External"/><Relationship Id="rId4" Type="http://schemas.openxmlformats.org/officeDocument/2006/relationships/hyperlink" Target="https://www.youtube.com/watch?v=oct6-9d5ci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catId=706&amp;langId=it&amp;intPageId=205" TargetMode="External"/><Relationship Id="rId7" Type="http://schemas.openxmlformats.org/officeDocument/2006/relationships/hyperlink" Target="http://ec.europa.eu/social/main.jsp?catId=148&amp;langId=i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-lex.europa.eu/legal-content/IT/TXT/?uri=legissum:dh0001" TargetMode="External"/><Relationship Id="rId5" Type="http://schemas.openxmlformats.org/officeDocument/2006/relationships/hyperlink" Target="https://eur-lex.europa.eu/legal-content/IT/TXT/?uri=legissum:em0031" TargetMode="External"/><Relationship Id="rId4" Type="http://schemas.openxmlformats.org/officeDocument/2006/relationships/hyperlink" Target="http://ec.europa.eu/social/main.jsp?catId=849&amp;langId=it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Presentazione orientata a far capire che alcuni diritti e benefici della cittadinanza dell'UE (spesso dati per scontati) sono stati resi possibili solo grazie a un lavoro comune di tanti paesi europei nelle istituzioni europee. I grafici </a:t>
            </a:r>
            <a:r>
              <a:rPr lang="it-IT" b="0" dirty="0"/>
              <a:t>presenti nelle slides vengono spiegati e approfonditi nelle note sottostanti.</a:t>
            </a:r>
          </a:p>
          <a:p>
            <a:r>
              <a:rPr lang="it-IT" b="0" dirty="0"/>
              <a:t>Iniziamo con un quiz interattivo: https://play.kahoot.it/#/k/84860d67-fa11-4582-a632-28655115401d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</a:rPr>
              <a:t>Per altri aspetti di interesse dell'insegnante: https://www.what-europe-does-for-me.eu/it/portal/2/0</a:t>
            </a:r>
          </a:p>
          <a:p>
            <a:br>
              <a:rPr lang="it-IT" b="0" dirty="0"/>
            </a:b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8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Elezioni e leggi di iniziativa popolare: https://europa.eu/euandme/passion/citizens-rights_it</a:t>
            </a:r>
          </a:p>
          <a:p>
            <a:r>
              <a:rPr lang="it-IT" dirty="0">
                <a:latin typeface="+mn-lt"/>
              </a:rPr>
              <a:t>Diritti fondamentali: https://europa.eu/euandme/passion/fundamental-rights_it</a:t>
            </a:r>
          </a:p>
          <a:p>
            <a:r>
              <a:rPr lang="it-IT" dirty="0">
                <a:latin typeface="+mn-lt"/>
              </a:rPr>
              <a:t>Diritti dei passeggeri: https://europa.eu/euandme/passion/passenger-rights_it</a:t>
            </a:r>
          </a:p>
          <a:p>
            <a:r>
              <a:rPr lang="it-IT" dirty="0">
                <a:latin typeface="+mn-lt"/>
              </a:rPr>
              <a:t>Diritti dei consumatori: https://europa.eu/euandme/passion/consumer-rights_it (un video: http://it.euronews.com/2012/04/27/acquisti-online-i-diritti-del-consumatore-europeo). C</a:t>
            </a:r>
            <a:r>
              <a:rPr lang="it-IT" dirty="0">
                <a:latin typeface="Gill Sans MT"/>
              </a:rPr>
              <a:t>ome cittadini UE, </a:t>
            </a:r>
            <a:r>
              <a:rPr lang="it-IT" b="1" dirty="0">
                <a:latin typeface="Gill Sans MT"/>
              </a:rPr>
              <a:t>quando facciamo acquisti, anche online</a:t>
            </a:r>
            <a:r>
              <a:rPr lang="it-IT" dirty="0">
                <a:latin typeface="Gill Sans MT"/>
              </a:rPr>
              <a:t>, siamo </a:t>
            </a:r>
            <a:r>
              <a:rPr lang="it-IT" b="1" dirty="0">
                <a:latin typeface="Gill Sans MT"/>
              </a:rPr>
              <a:t>tutelati da leggi </a:t>
            </a:r>
            <a:r>
              <a:rPr lang="it-IT" dirty="0">
                <a:latin typeface="Gill Sans MT"/>
              </a:rPr>
              <a:t>di ogni tipo. ​</a:t>
            </a:r>
          </a:p>
          <a:p>
            <a:r>
              <a:rPr lang="it-IT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Abbiamo </a:t>
            </a:r>
            <a:r>
              <a:rPr lang="it-IT" b="1" dirty="0">
                <a:latin typeface="Gill Sans MT"/>
              </a:rPr>
              <a:t>diritto a una garanzia di almeno 2 anni sui prodotti acquistati nell’UE</a:t>
            </a:r>
            <a:r>
              <a:rPr lang="it-IT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Posso acquistare merci online da un altro paese dell’UE </a:t>
            </a:r>
            <a:r>
              <a:rPr lang="it-IT" b="1" dirty="0">
                <a:latin typeface="Gill Sans MT"/>
              </a:rPr>
              <a:t>senza dover pagare i dazi doganali</a:t>
            </a:r>
            <a:r>
              <a:rPr lang="it-IT" dirty="0">
                <a:latin typeface="Gill Sans MT"/>
              </a:rPr>
              <a:t>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latin typeface="Gill Sans MT"/>
              </a:rPr>
              <a:t>Abbiamo , grazie a una legge UE, </a:t>
            </a:r>
            <a:r>
              <a:rPr lang="it-IT" b="1" dirty="0">
                <a:latin typeface="Gill Sans MT"/>
              </a:rPr>
              <a:t>14 giorni di tempo per decidere se restituire le merci acquistate online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97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https://www.youtube.com/watch?v=6jASnEiDx0Q</a:t>
            </a:r>
          </a:p>
          <a:p>
            <a:r>
              <a:rPr lang="it-IT" dirty="0"/>
              <a:t>Approfondimento: https://ec.europa.eu/italy/news/euromyths_20180208_Ue_uccide_prodotti_titpici_italiani_UEverofalso_it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4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Natura protetta: https://europa.eu/euandme/passion/protected-nature_it</a:t>
            </a:r>
          </a:p>
          <a:p>
            <a:r>
              <a:rPr lang="it-IT" dirty="0">
                <a:latin typeface="+mn-lt"/>
              </a:rPr>
              <a:t>Lotta contro i cambiamenti climatici: https://europa.eu/euandme/passion/fighting-climate-change_it</a:t>
            </a:r>
          </a:p>
          <a:p>
            <a:r>
              <a:rPr lang="it-IT" dirty="0">
                <a:latin typeface="+mn-lt"/>
              </a:rPr>
              <a:t>Società verde: https://europa.eu/euandme/passion/green-society_it</a:t>
            </a:r>
          </a:p>
          <a:p>
            <a:r>
              <a:rPr lang="it-IT" dirty="0">
                <a:latin typeface="+mn-lt"/>
              </a:rPr>
              <a:t>Cibo sano: https://europa.eu/euandme/passion/healthy-food_it</a:t>
            </a:r>
          </a:p>
          <a:p>
            <a:r>
              <a:rPr lang="it-IT" dirty="0">
                <a:latin typeface="+mn-lt"/>
              </a:rPr>
              <a:t>Tecnologia: https://europa.eu/euandme/passion/sustainable-technology_it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Un </a:t>
            </a:r>
            <a:r>
              <a:rPr lang="it-IT" dirty="0" err="1">
                <a:latin typeface="+mn-lt"/>
              </a:rPr>
              <a:t>approfondimento:https</a:t>
            </a:r>
            <a:r>
              <a:rPr lang="it-IT" dirty="0">
                <a:latin typeface="+mn-lt"/>
              </a:rPr>
              <a:t>:// ec.europa.eu/</a:t>
            </a:r>
            <a:r>
              <a:rPr lang="it-IT" dirty="0" err="1">
                <a:latin typeface="+mn-lt"/>
              </a:rPr>
              <a:t>italy</a:t>
            </a:r>
            <a:r>
              <a:rPr lang="it-IT" dirty="0">
                <a:latin typeface="+mn-lt"/>
              </a:rPr>
              <a:t>/news/euromyths_20180221_Ue_obbliga_il_pagamento_sacchetti_frutta_Ueverofalso_it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7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200" dirty="0">
                <a:solidFill>
                  <a:schemeClr val="tx1"/>
                </a:solidFill>
              </a:rPr>
              <a:t>Euro (2002)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Finanziamenti europei: Il denaro dell’UE è speso in massima parte (</a:t>
            </a:r>
            <a:r>
              <a:rPr lang="it-IT" sz="1200" b="1" dirty="0">
                <a:solidFill>
                  <a:schemeClr val="tx1"/>
                </a:solidFill>
              </a:rPr>
              <a:t>94%</a:t>
            </a:r>
            <a:r>
              <a:rPr lang="it-IT" sz="1200" dirty="0">
                <a:solidFill>
                  <a:schemeClr val="tx1"/>
                </a:solidFill>
              </a:rPr>
              <a:t>) per </a:t>
            </a:r>
            <a:r>
              <a:rPr lang="it-IT" sz="1200" b="1" dirty="0">
                <a:solidFill>
                  <a:schemeClr val="tx1"/>
                </a:solidFill>
              </a:rPr>
              <a:t>progetti e programmi </a:t>
            </a:r>
            <a:r>
              <a:rPr lang="it-IT" sz="1200" dirty="0">
                <a:solidFill>
                  <a:schemeClr val="tx1"/>
                </a:solidFill>
              </a:rPr>
              <a:t>a beneficio di studenti, ricercatori, agricoltori, imprese, organizzazioni, città e regioni di tutta l’UE. I fondi dell’UE sono anche erogati sotto forma di aiuti allo sviluppo di paesi terzi. Il </a:t>
            </a:r>
            <a:r>
              <a:rPr lang="it-IT" sz="1200" b="1" dirty="0">
                <a:solidFill>
                  <a:schemeClr val="tx1"/>
                </a:solidFill>
              </a:rPr>
              <a:t>6%</a:t>
            </a:r>
            <a:r>
              <a:rPr lang="it-IT" sz="1200" dirty="0">
                <a:solidFill>
                  <a:schemeClr val="tx1"/>
                </a:solidFill>
              </a:rPr>
              <a:t> è invece destinato a coprire </a:t>
            </a:r>
            <a:r>
              <a:rPr lang="it-IT" sz="1200" b="1" dirty="0">
                <a:solidFill>
                  <a:schemeClr val="tx1"/>
                </a:solidFill>
              </a:rPr>
              <a:t>spese amministrative </a:t>
            </a:r>
            <a:r>
              <a:rPr lang="it-IT" sz="1200" b="0" dirty="0">
                <a:solidFill>
                  <a:schemeClr val="tx1"/>
                </a:solidFill>
              </a:rPr>
              <a:t>(i «costi della politica»)</a:t>
            </a:r>
            <a:r>
              <a:rPr lang="it-IT" sz="1200" dirty="0">
                <a:solidFill>
                  <a:schemeClr val="tx1"/>
                </a:solidFill>
              </a:rPr>
              <a:t>.</a:t>
            </a:r>
          </a:p>
          <a:p>
            <a:pPr algn="just"/>
            <a:br>
              <a:rPr lang="it-IT" dirty="0">
                <a:latin typeface="+mn-lt"/>
              </a:rPr>
            </a:br>
            <a:r>
              <a:rPr lang="it-IT" sz="1200" dirty="0">
                <a:solidFill>
                  <a:schemeClr val="tx1"/>
                </a:solidFill>
              </a:rPr>
              <a:t>Fondo europeo di solidarietà: http://ec.europa.eu/regional_policy/sources/thefunds/doc/interventions_since_2002.pdf</a:t>
            </a:r>
          </a:p>
          <a:p>
            <a:pPr algn="just"/>
            <a:r>
              <a:rPr lang="it-IT" sz="1200" dirty="0">
                <a:solidFill>
                  <a:schemeClr val="tx1"/>
                </a:solidFill>
              </a:rPr>
              <a:t>Netflix, </a:t>
            </a:r>
            <a:r>
              <a:rPr lang="it-IT" sz="1200" dirty="0" err="1">
                <a:solidFill>
                  <a:schemeClr val="tx1"/>
                </a:solidFill>
              </a:rPr>
              <a:t>Spotify</a:t>
            </a:r>
            <a:r>
              <a:rPr lang="it-IT" sz="1200" dirty="0">
                <a:solidFill>
                  <a:schemeClr val="tx1"/>
                </a:solidFill>
              </a:rPr>
              <a:t>, </a:t>
            </a:r>
            <a:r>
              <a:rPr lang="it-IT" sz="1200" dirty="0" err="1">
                <a:solidFill>
                  <a:schemeClr val="tx1"/>
                </a:solidFill>
              </a:rPr>
              <a:t>Steam</a:t>
            </a:r>
            <a:endParaRPr lang="it-IT" sz="1200" dirty="0">
              <a:solidFill>
                <a:schemeClr val="tx1"/>
              </a:solidFill>
            </a:endParaRPr>
          </a:p>
          <a:p>
            <a:endParaRPr lang="it-IT" dirty="0"/>
          </a:p>
          <a:p>
            <a:r>
              <a:rPr lang="it-IT" dirty="0"/>
              <a:t>Mercato unico: https://europa.eu/european-union/topics/single-market_it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Pubblicazione dell’UE sul Mercato comune europeo: https://publications.europa.eu/en/publication-detail/-/publication/90196ac9-6dc1-11e7-b2f2-01aa75ed71a1/language-it/format-PDF/source-87900797</a:t>
            </a:r>
          </a:p>
          <a:p>
            <a:r>
              <a:rPr lang="it-IT" dirty="0"/>
              <a:t>Video: http://www.europarl.europa.eu/news/it/headlines/economy/20180108STO91214/25-anni-di-mercato-unico-europeo </a:t>
            </a:r>
          </a:p>
          <a:p>
            <a:r>
              <a:rPr lang="it-IT" dirty="0"/>
              <a:t>http://www.europarl.europa.eu/news/it/headlines/society/20180208STO97415/i-vantaggi-del-mercato-unico-europeo</a:t>
            </a:r>
          </a:p>
          <a:p>
            <a:r>
              <a:rPr lang="it-IT" dirty="0"/>
              <a:t>Oggi il mercato unico europeo è l’area senza barriere più grande al mondo. Comprende più di 500 milioni di cittadini (potenziali consumatori) e ha un prodotto interno lordo di circa 13 trilioni di euro. Questo nella nostra vita di tutti i giorni significa anche una maggiore scelta di prodotti e prezzi più bassi, oltre che 2.8 milioni di posti di lavoro aggiuntivi. </a:t>
            </a:r>
            <a:br>
              <a:rPr lang="it-IT" dirty="0">
                <a:latin typeface="+mn-lt"/>
              </a:rPr>
            </a:br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Mercato unico digitale http://www.europarl.europa.eu/news/it/headlines/priorities/mercato-unico-digitale</a:t>
            </a:r>
          </a:p>
          <a:p>
            <a:r>
              <a:rPr lang="it-IT" dirty="0" err="1"/>
              <a:t>Wifi</a:t>
            </a:r>
            <a:r>
              <a:rPr lang="it-IT" dirty="0"/>
              <a:t> 4 </a:t>
            </a:r>
            <a:r>
              <a:rPr lang="it-IT" dirty="0" err="1"/>
              <a:t>eu</a:t>
            </a:r>
            <a:r>
              <a:rPr lang="it-IT" dirty="0"/>
              <a:t>: https://ec.europa.eu/digital-single-market/en/wifi4eu-wi-fi-gratuito-gli-europei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780-C62C-4F7C-B0A1-59B5F7E37B5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1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https://ec.europa.eu/italy/news/euromyths_20180219_Euro_e_un_danno_per_il_paese_UEverofalso_it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8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La soluzione: https://europa.eu/european-union/about-eu/money/euro_it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57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https://ec.europa.eu/italy/news/euromyths/20160830_fondo_solidarieta_it</a:t>
            </a:r>
          </a:p>
          <a:p>
            <a:r>
              <a:rPr lang="it-IT" dirty="0"/>
              <a:t>Un approfondimento: https://ec.europa.eu/italy/news/euromyths/20180201_i_nostri_soldi_finiscono_nel_budget_dell_Europa_UEverofalso_it</a:t>
            </a:r>
          </a:p>
          <a:p>
            <a:r>
              <a:rPr lang="it-IT" dirty="0"/>
              <a:t>Selezionare il proprio territorio su questo sito per un riepilogo di cosa si è realizzato con i fondi europei: https://www.what-europe-does-for-me.eu/it/portal/1/0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68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Regione Emilia-Romagna è prima in Italia per utilizzo dei fondi europei: https://fesr.regione.emilia-romagna.it/notizie/primo-piano/fondi-ue-primato-italiano-dellemilia-romagna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467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Ulteriori vantaggi dell’Unione europea sono raccolti in questo volume: </a:t>
            </a:r>
            <a:r>
              <a:rPr lang="it-IT">
                <a:latin typeface="Calibri"/>
                <a:hlinkClick r:id="rId3"/>
              </a:rPr>
              <a:t>https://ec.europa.eu/italy/sites/italy/files/60buoneragioni.pdf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98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Adesso che scoperto storia e geografia dell’Europa… unisciti alla campagna stavoltavoto.eu per rimanere aggiornato sulle prossime elezioni europee, registrandoti sul sito!</a:t>
            </a:r>
          </a:p>
          <a:p>
            <a:r>
              <a:rPr lang="it-IT" dirty="0"/>
              <a:t>Alcuni video di testimonianze sulla campagna:</a:t>
            </a:r>
          </a:p>
          <a:p>
            <a:r>
              <a:rPr lang="it-IT" dirty="0"/>
              <a:t>https://www.youtube.com/watch?v=RXoH391Es6c (ottimo video di Europe Direct Genova, esempio di contenuti che vengono messi in circolo in mailing list)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https://www.youtube.com/watch?v=qULVqtUfz-U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https://www.youtube.com/watch?v=oct6-9d5ciA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https://www.youtube.com/watch?v=VC94k2HzHQo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https://www.youtube.com/watch?v=RVdtBsGE1xI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Tenere monitorato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questo profilo YouTube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perché verranno inseriti dei nuovi video nel corso dei prossimi mesi.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5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Per approfondire: https://europa.eu/euandme/passion/travel_it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Confini aboliti: vedi slide 3 (al confine tra Polonia e Ucraina, ad esempio, sono necessarie ore e ore di coda in automobile per ricevere i controlli... un tempo succedeva per tutti i paesi europei ).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>
                <a:latin typeface="+mn-lt"/>
              </a:rPr>
              <a:t>Voli più economici: vedi slide 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>
                <a:latin typeface="+mn-lt"/>
              </a:rPr>
              <a:t>112 numero di emergenza valido in tutta l'UE</a:t>
            </a:r>
          </a:p>
          <a:p>
            <a:r>
              <a:rPr lang="it-IT" dirty="0">
                <a:latin typeface="+mn-lt"/>
              </a:rPr>
              <a:t>- Tessera europea di assicurazione malattia: https://europa.eu/euandme/passion/medical-treatment_it</a:t>
            </a:r>
          </a:p>
          <a:p>
            <a:r>
              <a:rPr lang="it-IT" dirty="0">
                <a:latin typeface="+mn-lt"/>
              </a:rPr>
              <a:t>- Patente europea (riporta il simbolo dell'UE): https://europa.eu/youreurope/citizens/travel/driving-abroad/driving-licence-and-insurance/index_it.htm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Libero accesso ai propri abbonamenti: https://europa.eu/youreurope/citizens/consumers/internet-telecoms/access-online-content-abroad/index_it.htm</a:t>
            </a:r>
          </a:p>
          <a:p>
            <a:pPr marL="171450" indent="-171450">
              <a:buFontTx/>
              <a:buChar char="-"/>
            </a:pPr>
            <a:r>
              <a:rPr lang="it-IT" dirty="0">
                <a:latin typeface="+mn-lt"/>
              </a:rPr>
              <a:t>Abolizione roaming dal giugno 2017: qualche limite  ai GB ancora c’è in qualche Paese, ma comunque molto meglio di prima (es. Vodafone </a:t>
            </a:r>
            <a:r>
              <a:rPr lang="it-IT" dirty="0" err="1">
                <a:latin typeface="+mn-lt"/>
              </a:rPr>
              <a:t>Smartpass</a:t>
            </a:r>
            <a:r>
              <a:rPr lang="it-IT" dirty="0">
                <a:latin typeface="+mn-lt"/>
              </a:rPr>
              <a:t>, al primo msg ricevuto su </a:t>
            </a:r>
            <a:r>
              <a:rPr lang="it-IT" dirty="0" err="1">
                <a:latin typeface="+mn-lt"/>
              </a:rPr>
              <a:t>whatsapp</a:t>
            </a:r>
            <a:r>
              <a:rPr lang="it-IT" dirty="0">
                <a:latin typeface="+mn-lt"/>
              </a:rPr>
              <a:t> all’estero scattavano 3 euro ogni giorno)</a:t>
            </a:r>
          </a:p>
          <a:p>
            <a:pPr marL="171450" indent="-171450">
              <a:buFontTx/>
              <a:buChar char="-"/>
            </a:pPr>
            <a:r>
              <a:rPr lang="it-IT" dirty="0" err="1">
                <a:latin typeface="+mn-lt"/>
              </a:rPr>
              <a:t>DiscoverEU</a:t>
            </a:r>
            <a:r>
              <a:rPr lang="it-IT" dirty="0">
                <a:latin typeface="+mn-lt"/>
              </a:rPr>
              <a:t>: https://www.interrail.eu/it/discovereu-alla-scoperta-delleuropa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16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1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https://www.youtube.com/watch?v=mtnDMNGT-jk&amp;t=2s</a:t>
            </a:r>
          </a:p>
          <a:p>
            <a:r>
              <a:rPr lang="it-IT" dirty="0"/>
              <a:t>Approfondimento: https://ec.europa.eu/italy/news/euromyths_20180227_LowCost_it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9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https://www.youtube.com/watch?v=totwR06x4AM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99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Per approfondimenti sulle varie opportunità di mobilità, rimandare i ragazzi ai due link riportati in basso a destra: </a:t>
            </a:r>
            <a:r>
              <a:rPr lang="it-IT" dirty="0" err="1">
                <a:latin typeface="+mn-lt"/>
              </a:rPr>
              <a:t>YouMob</a:t>
            </a:r>
            <a:r>
              <a:rPr lang="it-IT" dirty="0">
                <a:latin typeface="+mn-lt"/>
              </a:rPr>
              <a:t> è un servizio del Comune di Bologna </a:t>
            </a:r>
            <a:r>
              <a:rPr lang="it-IT" dirty="0" err="1">
                <a:latin typeface="+mn-lt"/>
              </a:rPr>
              <a:t>sottoforma</a:t>
            </a:r>
            <a:r>
              <a:rPr lang="it-IT" dirty="0">
                <a:latin typeface="+mn-lt"/>
              </a:rPr>
              <a:t> di sportello informativo per il pubblico, mentre </a:t>
            </a:r>
            <a:r>
              <a:rPr lang="it-IT" dirty="0" err="1">
                <a:latin typeface="+mn-lt"/>
              </a:rPr>
              <a:t>Mobilitas</a:t>
            </a:r>
            <a:r>
              <a:rPr lang="it-IT" dirty="0">
                <a:latin typeface="+mn-lt"/>
              </a:rPr>
              <a:t> è il servizio della Regione che orienta tramite Skype o telefonate il ragazzo interessato alla mobilità in UE.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Per approfondire in generale l’argomento: https://europa.eu/euandme/passion/work-and-live-abroad_it </a:t>
            </a:r>
          </a:p>
          <a:p>
            <a:r>
              <a:rPr lang="it-IT" dirty="0">
                <a:latin typeface="+mn-lt"/>
              </a:rPr>
              <a:t>Erasmus+: sottolineare che sono SOLDI per i giovani. http://ec.europa.eu/programmes/erasmus-plus/opportunities/overview_it</a:t>
            </a:r>
          </a:p>
          <a:p>
            <a:r>
              <a:rPr lang="it-IT" dirty="0">
                <a:latin typeface="+mn-lt"/>
              </a:rPr>
              <a:t>Erasmus </a:t>
            </a:r>
            <a:r>
              <a:rPr lang="it-IT" dirty="0" err="1">
                <a:latin typeface="+mn-lt"/>
              </a:rPr>
              <a:t>Mundus</a:t>
            </a:r>
            <a:r>
              <a:rPr lang="it-IT" dirty="0">
                <a:latin typeface="+mn-lt"/>
              </a:rPr>
              <a:t>: https://ec.europa.eu/programmes/erasmus-plus/opportunities/individuals/students/erasmus-mundus-joint-master-degrees_it</a:t>
            </a:r>
          </a:p>
          <a:p>
            <a:r>
              <a:rPr lang="it-IT" dirty="0">
                <a:latin typeface="+mn-lt"/>
              </a:rPr>
              <a:t>EURES: https://ec.europa.eu/eures/public/it/what-can-eures-do-for-you-</a:t>
            </a:r>
          </a:p>
          <a:p>
            <a:endParaRPr lang="it-IT" dirty="0"/>
          </a:p>
          <a:p>
            <a:r>
              <a:rPr lang="it-IT" dirty="0"/>
              <a:t>Diritti dei lavoratori: da </a:t>
            </a:r>
            <a:r>
              <a:rPr lang="it-IT" dirty="0" err="1"/>
              <a:t>EUandME</a:t>
            </a:r>
            <a:r>
              <a:rPr lang="it-IT" dirty="0"/>
              <a:t> «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Nell’UE tutti i lavoratori in trasferta ottengono automaticamente gli stessi diritti fondamentali dei lavoratori del Paese ospitante, ad esempio un salario minimo. » </a:t>
            </a:r>
            <a:r>
              <a:rPr lang="it-IT" dirty="0">
                <a:latin typeface="+mn-lt"/>
              </a:rPr>
              <a:t>https://europa.eu/euandme/passion/social-rights_it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lavorare nell’UE mi dà diritto a un minimo di 4 settimane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ferie retribuite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all’anno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qualità di cittadino dell’UE ho diritto a </a:t>
            </a:r>
            <a:r>
              <a:rPr lang="it-IT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forme di previdenza sociale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quali l’indennità di malattia o di disoccupazione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 e uomini hanno diritto a 4 mesi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congedo parentale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tutte le donne in dolce attesa hanno diritto ad almeno 14 settimane di congedo di maternità retribuito. 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Pari opportunità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tra uomo e donna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tutelare la sicurezza sul posto di lavoro, l’UE ha predisposto alcuni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requisiti di sicurezza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6780-C62C-4F7C-B0A1-59B5F7E37B5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89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https://www.youtube.com/watch?v=mucLl6Btdyk</a:t>
            </a:r>
          </a:p>
          <a:p>
            <a:r>
              <a:rPr lang="it-IT" dirty="0"/>
              <a:t>Un approfondimento: https://ec.europa.eu/italy/news/euromyths_20180222_Europa_non_fa_nulla_per_i_giovani_Ueverofalso_it</a:t>
            </a:r>
          </a:p>
          <a:p>
            <a:br>
              <a:rPr lang="it-IT" dirty="0">
                <a:latin typeface="Calibri"/>
              </a:rPr>
            </a:br>
            <a:endParaRPr lang="it-IT" dirty="0">
              <a:latin typeface="Calibri"/>
            </a:endParaRPr>
          </a:p>
          <a:p>
            <a:r>
              <a:rPr lang="it-IT" dirty="0"/>
              <a:t>L'itinerario didattico di Europe Direct Emilia-Romagna dedicato alle opportunità di mobilità in UE per i giovani: https://www.assemblea.emr.it/europedirect/servizi/europa-scuola/alternativo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CHIARIRE CHE ERASMUS+ NON È SOLO PER UNIVERSITARI!</a:t>
            </a:r>
          </a:p>
          <a:p>
            <a:endParaRPr lang="it-IT" dirty="0"/>
          </a:p>
          <a:p>
            <a:r>
              <a:rPr lang="it-IT" dirty="0"/>
              <a:t>https://europa.eu/euandme/passion/work-and-live-abroad_it</a:t>
            </a:r>
          </a:p>
          <a:p>
            <a:r>
              <a:rPr lang="it-IT" dirty="0"/>
              <a:t>Un video sugli scambi giovanili: https://www.youtube.com/watch?v=SXdqTWuSnHs&amp;t=2s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video: https://ec.europa.eu/italy/news/euromyths_20180222_Europa_non_fa_nulla_per_i_giovani_Ueverofalso_it</a:t>
            </a:r>
          </a:p>
          <a:p>
            <a:endParaRPr lang="it-IT" dirty="0">
              <a:latin typeface="Calibri"/>
            </a:endParaRPr>
          </a:p>
          <a:p>
            <a:r>
              <a:rPr lang="it-IT" dirty="0"/>
              <a:t>Proporre agli studenti un ragionamento sui pro e contro di lavorare, fare volontariato, studiare all’estero.</a:t>
            </a:r>
          </a:p>
          <a:p>
            <a:r>
              <a:rPr lang="it-IT" dirty="0"/>
              <a:t>Esercizio 12 pag. 30 de "LA MIA UE", pubblicazione richiedibile a europedirect@regione.emilia-romagna.it (e disponibile in PDF qui: https://bit.ly/2QST3zV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DE806-2398-4799-9E4E-E94889C3B40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35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7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4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48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8BDACF-36C2-4382-AA60-92125C0D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DBD3CDC-21AD-4F89-8932-04B995805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10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83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2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88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2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7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75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648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347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1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75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72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86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68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8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694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33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77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9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9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118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C82A40-913D-491B-8EE4-40D2D7D297E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DF5092-6C9D-4265-8FEC-5B4F1FECF90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3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EFEA591-DD7C-464A-966E-34EBF057F25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7BAEC3B-F2D4-4F14-B788-7CA98601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ultimedia.europarl.europa.eu/it/wifi-for-all-filling-the-gap_N02-PUB-170907-WIFI_ev" TargetMode="External"/><Relationship Id="rId4" Type="http://schemas.openxmlformats.org/officeDocument/2006/relationships/hyperlink" Target="http://www.europarl.europa.eu/news/it/headlines/priorities/20150625TST708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mycountry/index_en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-net.eu/youmo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bilitasonline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cLl6Btdy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F43078E-82CA-43FD-B60D-12C60E31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095">
            <a:off x="8248070" y="904411"/>
            <a:ext cx="3574298" cy="21098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6AB468-CDD3-4D3A-BA6C-6280917D4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56">
            <a:off x="599239" y="3725107"/>
            <a:ext cx="3379038" cy="22526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39B52E-44C5-4FB6-9A4D-73F50505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662290"/>
            <a:ext cx="10147496" cy="4092590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900" dirty="0"/>
              <a:t>Perché </a:t>
            </a:r>
            <a:br>
              <a:rPr lang="it-IT" sz="4900" dirty="0"/>
            </a:br>
            <a:r>
              <a:rPr lang="it-IT" sz="4900" dirty="0"/>
              <a:t>l’UE è </a:t>
            </a:r>
            <a:br>
              <a:rPr lang="it-IT" sz="4900" dirty="0"/>
            </a:br>
            <a:r>
              <a:rPr lang="it-IT" sz="4900" dirty="0"/>
              <a:t>importante </a:t>
            </a:r>
            <a:br>
              <a:rPr lang="it-IT" sz="4900" dirty="0"/>
            </a:br>
            <a:r>
              <a:rPr lang="it-IT" sz="4900" dirty="0"/>
              <a:t>per </a:t>
            </a:r>
            <a:br>
              <a:rPr lang="it-IT" sz="4900" dirty="0"/>
            </a:br>
            <a:r>
              <a:rPr lang="it-IT" sz="4900" dirty="0"/>
              <a:t>la vostra </a:t>
            </a:r>
            <a:br>
              <a:rPr lang="it-IT" sz="4900" dirty="0"/>
            </a:br>
            <a:r>
              <a:rPr lang="it-IT" sz="4900" dirty="0"/>
              <a:t>vita</a:t>
            </a:r>
            <a:br>
              <a:rPr lang="it-IT" sz="4900" dirty="0"/>
            </a:br>
            <a:r>
              <a:rPr lang="it-IT" sz="4900" dirty="0"/>
              <a:t> quotidiana?</a:t>
            </a:r>
            <a:br>
              <a:rPr lang="it-IT" sz="4900" dirty="0"/>
            </a:br>
            <a:endParaRPr lang="it-IT" sz="49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5B78F0-DB7B-4725-98EC-1E1E5F4E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693" y="5672380"/>
            <a:ext cx="4022224" cy="1049095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Realizzato da Elena Girotti e </a:t>
            </a:r>
            <a:r>
              <a:rPr lang="it-IT" dirty="0" err="1"/>
              <a:t>riccardo</a:t>
            </a:r>
            <a:r>
              <a:rPr lang="it-IT" dirty="0"/>
              <a:t> </a:t>
            </a:r>
            <a:r>
              <a:rPr lang="it-IT" dirty="0" err="1"/>
              <a:t>cucconi</a:t>
            </a: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78FAFB0-3274-45A6-BAE6-C61ACEF9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582">
            <a:off x="1406010" y="295672"/>
            <a:ext cx="2668381" cy="35978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C4584B-2EF6-4F90-BD5F-1E56818F9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219" y="4134936"/>
            <a:ext cx="1673817" cy="15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029559" y="4175051"/>
            <a:ext cx="650793" cy="104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2" y="4086987"/>
            <a:ext cx="1089744" cy="7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680352" y="136464"/>
            <a:ext cx="2712340" cy="1831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Elezioni europee: votare e candidarsi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717091" y="2523718"/>
            <a:ext cx="2641388" cy="1810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Leggi di iniziativa popolare 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7477427" y="4782523"/>
            <a:ext cx="2553682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/>
              <a:t>Carta diritti fondamentali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2654381" y="509250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Diritti dei passeggeri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099548" y="2401557"/>
            <a:ext cx="2255877" cy="1932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lvl="0"/>
            <a:r>
              <a:rPr lang="it-IT" sz="2800" dirty="0"/>
              <a:t>Diritti dei lavoratori </a:t>
            </a:r>
          </a:p>
          <a:p>
            <a:pPr algn="ctr"/>
            <a:endParaRPr lang="it-IT" sz="22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</a:rPr>
              <a:t>Diritti</a:t>
            </a:r>
          </a:p>
        </p:txBody>
      </p:sp>
    </p:spTree>
    <p:extLst>
      <p:ext uri="{BB962C8B-B14F-4D97-AF65-F5344CB8AC3E}">
        <p14:creationId xmlns:p14="http://schemas.microsoft.com/office/powerpoint/2010/main" val="12968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7" grpId="0" animBg="1"/>
      <p:bldP spid="38" grpId="0" animBg="1"/>
      <p:bldP spid="40" grpId="0" animBg="1"/>
      <p:bldP spid="41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0F43C0D-85E0-4BEC-BAD7-5F472C5D0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023">
            <a:off x="7423945" y="961327"/>
            <a:ext cx="3825300" cy="2550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5BA0171-12FA-4C30-AAAA-0260ED68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Sanità e sicurezza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BFDE04-FCEC-4B62-B254-D4C871EB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00" y="1596685"/>
            <a:ext cx="10318999" cy="443835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Inoltre, l’UE ha istituito </a:t>
            </a:r>
            <a:r>
              <a:rPr lang="it-IT" sz="2400" b="1" dirty="0">
                <a:solidFill>
                  <a:schemeClr val="tx1"/>
                </a:solidFill>
              </a:rPr>
              <a:t>controlli</a:t>
            </a:r>
            <a:r>
              <a:rPr lang="it-IT" sz="2400" dirty="0">
                <a:solidFill>
                  <a:schemeClr val="tx1"/>
                </a:solidFill>
              </a:rPr>
              <a:t> per garantire: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il buono stato di salute di piante e animali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la sicurezza degli alimenti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la corretta etichettatura dei prodotti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it-IT" sz="2400" dirty="0">
                <a:solidFill>
                  <a:schemeClr val="tx1"/>
                </a:solidFill>
              </a:rPr>
              <a:t>I cittadini dell’UE hanno così </a:t>
            </a:r>
            <a:r>
              <a:rPr lang="it-IT" sz="2400" b="1" dirty="0">
                <a:solidFill>
                  <a:schemeClr val="tx1"/>
                </a:solidFill>
              </a:rPr>
              <a:t>accesso</a:t>
            </a:r>
            <a:r>
              <a:rPr lang="it-IT" sz="2400" dirty="0">
                <a:solidFill>
                  <a:schemeClr val="tx1"/>
                </a:solidFill>
              </a:rPr>
              <a:t> ad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 					</a:t>
            </a:r>
            <a:r>
              <a:rPr lang="it-IT" sz="2400" b="1" dirty="0">
                <a:solidFill>
                  <a:schemeClr val="tx1"/>
                </a:solidFill>
              </a:rPr>
              <a:t>alimenti sicuri</a:t>
            </a:r>
            <a:r>
              <a:rPr lang="it-IT" sz="2400" dirty="0">
                <a:solidFill>
                  <a:schemeClr val="tx1"/>
                </a:solidFill>
              </a:rPr>
              <a:t> e </a:t>
            </a:r>
            <a:r>
              <a:rPr lang="it-IT" sz="2400" b="1" dirty="0">
                <a:solidFill>
                  <a:schemeClr val="tx1"/>
                </a:solidFill>
              </a:rPr>
              <a:t>opportunamente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chemeClr val="tx1"/>
                </a:solidFill>
              </a:rPr>
              <a:t>										etichettati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AD4C88E-CF99-4150-8A92-2B1AA70A3023}"/>
              </a:ext>
            </a:extLst>
          </p:cNvPr>
          <p:cNvSpPr/>
          <p:nvPr/>
        </p:nvSpPr>
        <p:spPr>
          <a:xfrm rot="2270413">
            <a:off x="6128652" y="35849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5D6431-0131-4387-9C71-DDA1DA19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815">
            <a:off x="1561954" y="4142642"/>
            <a:ext cx="1162050" cy="1104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ABE47A5-8CB0-429E-8280-32CA96AF3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6472">
            <a:off x="3498821" y="3999768"/>
            <a:ext cx="1438275" cy="1390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57146B-F927-4ABD-85C8-46431BC9C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8203">
            <a:off x="2375904" y="5429273"/>
            <a:ext cx="1343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029559" y="4175051"/>
            <a:ext cx="650793" cy="104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2" y="4086987"/>
            <a:ext cx="1089744" cy="77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680352" y="136464"/>
            <a:ext cx="2712340" cy="1831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dirty="0"/>
              <a:t>Natura protetta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586061" y="2588217"/>
            <a:ext cx="2711510" cy="174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500" dirty="0"/>
              <a:t>Cambiamenti climatici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7392692" y="4857101"/>
            <a:ext cx="2553682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Società verde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2654381" y="509250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400" dirty="0"/>
              <a:t>Cibo sano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945398" y="2401557"/>
            <a:ext cx="2458150" cy="1932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lvl="0" algn="ctr"/>
            <a:r>
              <a:rPr lang="it-IT" sz="2800" dirty="0"/>
              <a:t>Tecnologia</a:t>
            </a:r>
          </a:p>
          <a:p>
            <a:pPr algn="ctr"/>
            <a:endParaRPr lang="it-IT" sz="22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500" dirty="0">
                <a:solidFill>
                  <a:schemeClr val="bg1"/>
                </a:solidFill>
              </a:rPr>
              <a:t>Sostenibilità</a:t>
            </a:r>
          </a:p>
        </p:txBody>
      </p:sp>
    </p:spTree>
    <p:extLst>
      <p:ext uri="{BB962C8B-B14F-4D97-AF65-F5344CB8AC3E}">
        <p14:creationId xmlns:p14="http://schemas.microsoft.com/office/powerpoint/2010/main" val="4073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7" grpId="0" animBg="1"/>
      <p:bldP spid="38" grpId="0" animBg="1"/>
      <p:bldP spid="40" grpId="0" animBg="1"/>
      <p:bldP spid="41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49969" y="611711"/>
            <a:ext cx="3502855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4000" dirty="0"/>
              <a:t>Economia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1666788"/>
            <a:ext cx="113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2EA42AD-B27D-4604-9416-D8AA73F75928}"/>
              </a:ext>
            </a:extLst>
          </p:cNvPr>
          <p:cNvCxnSpPr>
            <a:stCxn id="5" idx="6"/>
          </p:cNvCxnSpPr>
          <p:nvPr/>
        </p:nvCxnSpPr>
        <p:spPr>
          <a:xfrm flipV="1">
            <a:off x="7652824" y="1666787"/>
            <a:ext cx="12520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e 36">
            <a:extLst>
              <a:ext uri="{FF2B5EF4-FFF2-40B4-BE49-F238E27FC236}">
                <a16:creationId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04849" y="717166"/>
            <a:ext cx="2743200" cy="1899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500" dirty="0"/>
              <a:t>Finanziamenti europei 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3010487" y="3042814"/>
            <a:ext cx="5767753" cy="3815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1D1CDDE-DC82-4B18-B2AC-CB797288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348">
            <a:off x="1118418" y="892210"/>
            <a:ext cx="1878455" cy="1870106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3604FB7-DC58-4FCE-B409-7CC0E29E11F6}"/>
              </a:ext>
            </a:extLst>
          </p:cNvPr>
          <p:cNvCxnSpPr>
            <a:cxnSpLocks/>
          </p:cNvCxnSpPr>
          <p:nvPr/>
        </p:nvCxnSpPr>
        <p:spPr>
          <a:xfrm flipH="1">
            <a:off x="5880300" y="2515276"/>
            <a:ext cx="21096" cy="52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DE15D0-15DD-408E-BEA7-6E3356A6A14D}"/>
              </a:ext>
            </a:extLst>
          </p:cNvPr>
          <p:cNvSpPr txBox="1"/>
          <p:nvPr/>
        </p:nvSpPr>
        <p:spPr>
          <a:xfrm>
            <a:off x="3699803" y="3042814"/>
            <a:ext cx="4656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u="sng" dirty="0"/>
          </a:p>
          <a:p>
            <a:pPr algn="ctr"/>
            <a:r>
              <a:rPr lang="it-IT" sz="2000" b="1" u="sng" dirty="0">
                <a:solidFill>
                  <a:schemeClr val="bg1"/>
                </a:solidFill>
              </a:rPr>
              <a:t>Mercato comune europeo</a:t>
            </a: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480609-B792-4325-80D9-27C258F3AEB5}"/>
              </a:ext>
            </a:extLst>
          </p:cNvPr>
          <p:cNvSpPr txBox="1"/>
          <p:nvPr/>
        </p:nvSpPr>
        <p:spPr>
          <a:xfrm>
            <a:off x="3518115" y="3815187"/>
            <a:ext cx="50834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Per i consumatori, più vasta scelta e prezzi più contenuti (concorrenza + fine dei dazi)</a:t>
            </a:r>
          </a:p>
          <a:p>
            <a:r>
              <a:rPr lang="it-IT" sz="2000" dirty="0">
                <a:solidFill>
                  <a:schemeClr val="bg1"/>
                </a:solidFill>
              </a:rPr>
              <a:t>Per le imprese europee, quasi 500 milioni di clienti.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</a:rPr>
              <a:t>circolano 13 trilioni di euro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</a:rPr>
              <a:t>2.8 milioni di posti di lavoro aggiuntivi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hlinkClick r:id="rId4"/>
              </a:rPr>
              <a:t>Mercato unico digitale</a:t>
            </a:r>
            <a:r>
              <a:rPr lang="it-IT" sz="2000" dirty="0">
                <a:solidFill>
                  <a:schemeClr val="bg1"/>
                </a:solidFill>
              </a:rPr>
              <a:t>. Un esempio: </a:t>
            </a:r>
            <a:r>
              <a:rPr lang="it-IT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wifi4eu</a:t>
            </a:r>
            <a:r>
              <a:rPr lang="it-IT" sz="2000" dirty="0">
                <a:solidFill>
                  <a:schemeClr val="bg1"/>
                </a:solidFill>
              </a:rPr>
              <a:t> + Streaming senza frontiere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3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0F0BF-DB00-43B0-9F95-8A2BC269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F29A5B-A9C7-49E0-A525-96002B5A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4229"/>
            <a:ext cx="10178322" cy="458536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Dal 2002, con l’introduzione dell’Euro,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chemeClr val="tx1"/>
                </a:solidFill>
              </a:rPr>
              <a:t>utilizziamo una moneta comune   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EA26D9A-5D19-4E96-87FB-101C84135658}"/>
              </a:ext>
            </a:extLst>
          </p:cNvPr>
          <p:cNvSpPr/>
          <p:nvPr/>
        </p:nvSpPr>
        <p:spPr>
          <a:xfrm>
            <a:off x="5286328" y="1677953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342852F-BA15-4CAD-BA05-3E948B8FFDC2}"/>
              </a:ext>
            </a:extLst>
          </p:cNvPr>
          <p:cNvSpPr/>
          <p:nvPr/>
        </p:nvSpPr>
        <p:spPr>
          <a:xfrm>
            <a:off x="984739" y="3102476"/>
            <a:ext cx="6147581" cy="34671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LO SAPEVATE? </a:t>
            </a:r>
            <a:endParaRPr lang="it-IT" sz="2000" dirty="0">
              <a:solidFill>
                <a:schemeClr val="tx1"/>
              </a:solidFill>
            </a:endParaRPr>
          </a:p>
          <a:p>
            <a:pPr algn="just"/>
            <a:r>
              <a:rPr lang="it-IT" sz="2000" dirty="0">
                <a:solidFill>
                  <a:schemeClr val="tx1"/>
                </a:solidFill>
              </a:rPr>
              <a:t>Le monete in euro hanno una faccia comune su cui è rappresentata una cartina geografica dell’Europa, mentre sull’altra faccia ogni paese ha un proprio disegno. Riconoscete il simbolo su questa moneta da 2 euro? Sapete da dove arriva?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B5F81E-B40A-476F-90DA-3218E022EA8F}"/>
              </a:ext>
            </a:extLst>
          </p:cNvPr>
          <p:cNvSpPr txBox="1"/>
          <p:nvPr/>
        </p:nvSpPr>
        <p:spPr>
          <a:xfrm>
            <a:off x="6351216" y="1247810"/>
            <a:ext cx="5078784" cy="259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Vantaggi</a:t>
            </a:r>
            <a:r>
              <a:rPr lang="it-IT" sz="2000" dirty="0"/>
              <a:t>:</a:t>
            </a:r>
          </a:p>
          <a:p>
            <a:pPr algn="just"/>
            <a:r>
              <a:rPr lang="it-IT" sz="2000" dirty="0"/>
              <a:t>- è più facile </a:t>
            </a:r>
            <a:r>
              <a:rPr lang="it-IT" sz="2000" b="1" dirty="0"/>
              <a:t>confrontare</a:t>
            </a:r>
            <a:r>
              <a:rPr lang="it-IT" sz="2000" dirty="0"/>
              <a:t> i prezzi nel proprio paese, all’estero e online.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- le imprese possono effettuare i conteggi e </a:t>
            </a:r>
            <a:r>
              <a:rPr lang="it-IT" sz="2000" b="1" dirty="0"/>
              <a:t>fatturare in una sola valuta </a:t>
            </a:r>
            <a:r>
              <a:rPr lang="it-IT" sz="2000" dirty="0"/>
              <a:t>e non sono soggette ai rischi legati alla fluttuazione dei tassi di cambio. 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700EAB6-1700-4DBC-B863-208C4B51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899">
            <a:off x="7470101" y="3951114"/>
            <a:ext cx="2841013" cy="234642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41463CB-CDE5-427C-9714-FF971B5F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348">
            <a:off x="178981" y="2272813"/>
            <a:ext cx="1878455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1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F64017-684E-45FA-B50B-AD5200FF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 e Finanziamenti europei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0E7DD9-6724-49EC-942E-C7E0DE9C8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07" y="1313278"/>
            <a:ext cx="9239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D39B-89E1-4A87-81DC-2CD11F03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Euro e Finanziamenti europei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C35FC-658F-4D3F-8BEA-1FFC5A05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8295"/>
            <a:ext cx="10178322" cy="4571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L’UE finanzia progetti nei diversi paesi e regioni dell’Unione.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                                                                             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Crea </a:t>
            </a:r>
            <a:r>
              <a:rPr lang="it-IT" b="1" dirty="0">
                <a:solidFill>
                  <a:schemeClr val="tx1"/>
                </a:solidFill>
              </a:rPr>
              <a:t>nuovi posti di lavoro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Sviluppa collegamenti </a:t>
            </a:r>
            <a:r>
              <a:rPr lang="it-IT" dirty="0">
                <a:solidFill>
                  <a:schemeClr val="tx1"/>
                </a:solidFill>
              </a:rPr>
              <a:t>strategici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Investe nella </a:t>
            </a:r>
            <a:r>
              <a:rPr lang="it-IT" b="1" dirty="0">
                <a:solidFill>
                  <a:schemeClr val="tx1"/>
                </a:solidFill>
              </a:rPr>
              <a:t>ricerca</a:t>
            </a:r>
            <a:r>
              <a:rPr lang="it-IT" dirty="0">
                <a:solidFill>
                  <a:schemeClr val="tx1"/>
                </a:solidFill>
              </a:rPr>
              <a:t> e nell’</a:t>
            </a:r>
            <a:r>
              <a:rPr lang="it-IT" b="1" dirty="0">
                <a:solidFill>
                  <a:schemeClr val="tx1"/>
                </a:solidFill>
              </a:rPr>
              <a:t>innovazione</a:t>
            </a:r>
          </a:p>
          <a:p>
            <a:pPr algn="just">
              <a:buFontTx/>
              <a:buChar char="-"/>
            </a:pPr>
            <a:r>
              <a:rPr lang="it-IT" b="1" dirty="0">
                <a:solidFill>
                  <a:schemeClr val="tx1"/>
                </a:solidFill>
              </a:rPr>
              <a:t>Protegge</a:t>
            </a:r>
            <a:r>
              <a:rPr lang="it-IT" dirty="0">
                <a:solidFill>
                  <a:schemeClr val="tx1"/>
                </a:solidFill>
              </a:rPr>
              <a:t> il patrimonio culturale e le aree 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   di interesse naturale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				Per saperne di più:</a:t>
            </a:r>
          </a:p>
          <a:p>
            <a:pPr marL="0" indent="0">
              <a:buNone/>
            </a:pPr>
            <a:r>
              <a:rPr lang="it-IT" dirty="0"/>
              <a:t>					</a:t>
            </a:r>
            <a:r>
              <a:rPr lang="it-IT" dirty="0">
                <a:hlinkClick r:id="rId3"/>
              </a:rPr>
              <a:t>http://ec.europa.eu/budget/mycountry/index_en.cfm</a:t>
            </a: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E770D01-1561-4F18-96DE-8D0FFF620E3E}"/>
              </a:ext>
            </a:extLst>
          </p:cNvPr>
          <p:cNvSpPr/>
          <p:nvPr/>
        </p:nvSpPr>
        <p:spPr>
          <a:xfrm rot="5400000">
            <a:off x="2965162" y="1864895"/>
            <a:ext cx="797949" cy="5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F28EE08-1666-498D-8562-B4653D9F1402}"/>
              </a:ext>
            </a:extLst>
          </p:cNvPr>
          <p:cNvSpPr/>
          <p:nvPr/>
        </p:nvSpPr>
        <p:spPr>
          <a:xfrm>
            <a:off x="5809531" y="1308295"/>
            <a:ext cx="6382469" cy="3896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it-IT" sz="2000" dirty="0">
                <a:solidFill>
                  <a:schemeClr val="tx1"/>
                </a:solidFill>
              </a:rPr>
              <a:t>Il denaro dell’UE è speso in massima parte (</a:t>
            </a:r>
            <a:r>
              <a:rPr lang="it-IT" sz="2000" b="1" dirty="0">
                <a:solidFill>
                  <a:schemeClr val="tx1"/>
                </a:solidFill>
              </a:rPr>
              <a:t>94%</a:t>
            </a:r>
            <a:r>
              <a:rPr lang="it-IT" sz="2000" dirty="0">
                <a:solidFill>
                  <a:schemeClr val="tx1"/>
                </a:solidFill>
              </a:rPr>
              <a:t>) per </a:t>
            </a:r>
            <a:r>
              <a:rPr lang="it-IT" sz="2000" b="1" dirty="0">
                <a:solidFill>
                  <a:schemeClr val="tx1"/>
                </a:solidFill>
              </a:rPr>
              <a:t>progetti e programmi </a:t>
            </a:r>
            <a:r>
              <a:rPr lang="it-IT" sz="2000" dirty="0">
                <a:solidFill>
                  <a:schemeClr val="tx1"/>
                </a:solidFill>
              </a:rPr>
              <a:t>a beneficio di studenti, ricercatori, agricoltori, imprese, organizzazioni, città e regioni di tutta l’UE. I fondi dell’UE sono anche erogati sotto forma di aiuti allo sviluppo di paesi terzi. Il </a:t>
            </a:r>
            <a:r>
              <a:rPr lang="it-IT" sz="2000" b="1" dirty="0">
                <a:solidFill>
                  <a:schemeClr val="tx1"/>
                </a:solidFill>
              </a:rPr>
              <a:t>6%</a:t>
            </a:r>
            <a:r>
              <a:rPr lang="it-IT" sz="2000" dirty="0">
                <a:solidFill>
                  <a:schemeClr val="tx1"/>
                </a:solidFill>
              </a:rPr>
              <a:t> è invece destinato a coprire </a:t>
            </a:r>
            <a:r>
              <a:rPr lang="it-IT" sz="2000" b="1" dirty="0">
                <a:solidFill>
                  <a:schemeClr val="tx1"/>
                </a:solidFill>
              </a:rPr>
              <a:t>spese amministrative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27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C83A3-1DED-4AF1-ADC5-4B7E47B2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it-IT"/>
              <a:t>Euro e Finanziamenti europei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C2C288-237E-48BA-9324-4354EA8E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593591"/>
          </a:xfrm>
        </p:spPr>
        <p:txBody>
          <a:bodyPr/>
          <a:lstStyle/>
          <a:p>
            <a:endParaRPr lang="it-IT"/>
          </a:p>
        </p:txBody>
      </p:sp>
      <p:pic>
        <p:nvPicPr>
          <p:cNvPr id="1026" name="Picture 2" descr="infografica RER fondi UE.png">
            <a:extLst>
              <a:ext uri="{FF2B5EF4-FFF2-40B4-BE49-F238E27FC236}">
                <a16:creationId xmlns:a16="http://schemas.microsoft.com/office/drawing/2014/main" id="{E7B63369-AE8B-4D73-81AD-38DE99F3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2" y="1215225"/>
            <a:ext cx="5656882" cy="564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54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463E0-BBD1-445F-AA54-259162A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concludere…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D3A58-D187-4A5A-827D-0EE97ADD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Esercizio L’UE NELLA VOSTRA VITA QUOTIDIANA, p. 36 di «LA MIA UE»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		</a:t>
            </a:r>
            <a:r>
              <a:rPr lang="it-IT" sz="40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11390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campagna #</a:t>
            </a:r>
            <a:r>
              <a:rPr lang="it-IT" dirty="0" err="1"/>
              <a:t>Stavoltavoto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3200400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/>
              <a:t>https://www.thistimeimvoting.eu/it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FCBEB48-AF19-49D5-A7A8-174E6847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Risultati immagini per stavoltavoto">
            <a:extLst>
              <a:ext uri="{FF2B5EF4-FFF2-40B4-BE49-F238E27FC236}">
                <a16:creationId xmlns:a16="http://schemas.microsoft.com/office/drawing/2014/main" id="{81FCC60F-BC13-4CC7-88BF-7E99DBDE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39" y="1317356"/>
            <a:ext cx="10287000" cy="51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70357" y="2373923"/>
            <a:ext cx="3482467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10487" y="3429000"/>
            <a:ext cx="1159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2EA42AD-B27D-4604-9416-D8AA73F7592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652824" y="3429000"/>
            <a:ext cx="1252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76DA450-2BE5-405A-9B72-E35F21CF9B6C}"/>
              </a:ext>
            </a:extLst>
          </p:cNvPr>
          <p:cNvCxnSpPr>
            <a:cxnSpLocks/>
          </p:cNvCxnSpPr>
          <p:nvPr/>
        </p:nvCxnSpPr>
        <p:spPr>
          <a:xfrm>
            <a:off x="5930347" y="4512369"/>
            <a:ext cx="39560" cy="84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20153" y="170922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1123117-5A9E-4CDD-B17E-1B31D4C6984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505906" y="4175051"/>
            <a:ext cx="1174446" cy="86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6902040-9206-4C00-A56B-768AED768BAA}"/>
              </a:ext>
            </a:extLst>
          </p:cNvPr>
          <p:cNvCxnSpPr>
            <a:cxnSpLocks/>
          </p:cNvCxnSpPr>
          <p:nvPr/>
        </p:nvCxnSpPr>
        <p:spPr>
          <a:xfrm>
            <a:off x="7189093" y="4175051"/>
            <a:ext cx="1225688" cy="56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1E494B9-14AF-4F8A-8FE5-27E96D914E43}"/>
              </a:ext>
            </a:extLst>
          </p:cNvPr>
          <p:cNvCxnSpPr>
            <a:cxnSpLocks/>
            <a:stCxn id="5" idx="1"/>
            <a:endCxn id="42" idx="5"/>
          </p:cNvCxnSpPr>
          <p:nvPr/>
        </p:nvCxnSpPr>
        <p:spPr>
          <a:xfrm flipH="1" flipV="1">
            <a:off x="4292580" y="2003932"/>
            <a:ext cx="387772" cy="67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11161EE-8A59-417C-B313-FA107A31CCD2}"/>
              </a:ext>
            </a:extLst>
          </p:cNvPr>
          <p:cNvCxnSpPr>
            <a:cxnSpLocks/>
            <a:stCxn id="5" idx="7"/>
            <a:endCxn id="36" idx="3"/>
          </p:cNvCxnSpPr>
          <p:nvPr/>
        </p:nvCxnSpPr>
        <p:spPr>
          <a:xfrm flipV="1">
            <a:off x="7142829" y="1848603"/>
            <a:ext cx="761964" cy="834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872207" y="136464"/>
            <a:ext cx="2170920" cy="157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/>
              <a:t>Frontiere abolite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5231D96D-5503-458D-9847-47E03FE1977A}"/>
              </a:ext>
            </a:extLst>
          </p:cNvPr>
          <p:cNvSpPr/>
          <p:nvPr/>
        </p:nvSpPr>
        <p:spPr>
          <a:xfrm>
            <a:off x="7490556" y="674118"/>
            <a:ext cx="2828585" cy="1375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0" dirty="0"/>
              <a:t>Voli più economici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04849" y="2792436"/>
            <a:ext cx="1899138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/>
              <a:t>112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0BF9939A-6D7B-47A2-96FB-11B57775F3E9}"/>
              </a:ext>
            </a:extLst>
          </p:cNvPr>
          <p:cNvSpPr/>
          <p:nvPr/>
        </p:nvSpPr>
        <p:spPr>
          <a:xfrm>
            <a:off x="8123374" y="4431114"/>
            <a:ext cx="2471053" cy="1857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300" dirty="0"/>
              <a:t>Tessera europea di assicurazione malattia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C8777246-8CFF-458C-9245-61D462EDF7D3}"/>
              </a:ext>
            </a:extLst>
          </p:cNvPr>
          <p:cNvSpPr/>
          <p:nvPr/>
        </p:nvSpPr>
        <p:spPr>
          <a:xfrm>
            <a:off x="4640608" y="5215964"/>
            <a:ext cx="2743867" cy="1572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/>
              <a:t>Patente e passaporto europeo</a:t>
            </a:r>
            <a:endParaRPr lang="it-IT" sz="2400" dirty="0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82D9C6D-9F5C-416D-9034-0F9E49EB57CC}"/>
              </a:ext>
            </a:extLst>
          </p:cNvPr>
          <p:cNvSpPr/>
          <p:nvPr/>
        </p:nvSpPr>
        <p:spPr>
          <a:xfrm>
            <a:off x="1329838" y="4816424"/>
            <a:ext cx="249679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/>
              <a:t>Streaming senza frontiere 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108077" y="2600557"/>
            <a:ext cx="2225966" cy="1471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  <a:p>
            <a:pPr algn="ctr"/>
            <a:r>
              <a:rPr lang="it-IT" sz="2700" dirty="0"/>
              <a:t>Roaming abolito</a:t>
            </a:r>
          </a:p>
          <a:p>
            <a:pPr algn="ctr"/>
            <a:endParaRPr lang="it-IT" sz="2200" dirty="0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17726F69-C9D0-4BD5-92A6-3045BEFBD8ED}"/>
              </a:ext>
            </a:extLst>
          </p:cNvPr>
          <p:cNvSpPr/>
          <p:nvPr/>
        </p:nvSpPr>
        <p:spPr>
          <a:xfrm>
            <a:off x="1915255" y="602764"/>
            <a:ext cx="2785209" cy="1641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dirty="0" err="1"/>
              <a:t>DiscoverEU</a:t>
            </a:r>
            <a:endParaRPr lang="it-IT" sz="25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05FF7CB-3606-47BC-8C52-E1245CC04C01}"/>
              </a:ext>
            </a:extLst>
          </p:cNvPr>
          <p:cNvSpPr txBox="1"/>
          <p:nvPr/>
        </p:nvSpPr>
        <p:spPr>
          <a:xfrm>
            <a:off x="4289282" y="2982351"/>
            <a:ext cx="323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chemeClr val="bg1"/>
                </a:solidFill>
              </a:rPr>
              <a:t> Viaggiare</a:t>
            </a:r>
          </a:p>
        </p:txBody>
      </p:sp>
    </p:spTree>
    <p:extLst>
      <p:ext uri="{BB962C8B-B14F-4D97-AF65-F5344CB8AC3E}">
        <p14:creationId xmlns:p14="http://schemas.microsoft.com/office/powerpoint/2010/main" val="35926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B3185-9FB1-4A7C-ADF5-6207401C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8"/>
            <a:ext cx="8596668" cy="422873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l’attenzione!</a:t>
            </a:r>
            <a:br>
              <a:rPr lang="it-IT" dirty="0"/>
            </a:br>
            <a:br>
              <a:rPr lang="it-IT" sz="2000" dirty="0"/>
            </a:br>
            <a:r>
              <a:rPr lang="it-IT" sz="2000" dirty="0"/>
              <a:t>seguici su: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Il nostro sportello: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80A4F6E-D87E-4207-80D9-148CEB50122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81713" y="2046168"/>
          <a:ext cx="4387909" cy="135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FB62ECC-6A52-464B-9F51-09B6F54F28F8}"/>
              </a:ext>
            </a:extLst>
          </p:cNvPr>
          <p:cNvGraphicFramePr/>
          <p:nvPr>
            <p:extLst/>
          </p:nvPr>
        </p:nvGraphicFramePr>
        <p:xfrm>
          <a:off x="2138532" y="5438728"/>
          <a:ext cx="6277499" cy="80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F66BC35-2C2F-4F67-846A-3E02BA41D0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0723" y="4605128"/>
          <a:ext cx="2863277" cy="1637930"/>
        </p:xfrm>
        <a:graphic>
          <a:graphicData uri="http://schemas.openxmlformats.org/drawingml/2006/table">
            <a:tbl>
              <a:tblPr/>
              <a:tblGrid>
                <a:gridCol w="1751283">
                  <a:extLst>
                    <a:ext uri="{9D8B030D-6E8A-4147-A177-3AD203B41FA5}">
                      <a16:colId xmlns:a16="http://schemas.microsoft.com/office/drawing/2014/main" val="3706134010"/>
                    </a:ext>
                  </a:extLst>
                </a:gridCol>
                <a:gridCol w="1111994">
                  <a:extLst>
                    <a:ext uri="{9D8B030D-6E8A-4147-A177-3AD203B41FA5}">
                      <a16:colId xmlns:a16="http://schemas.microsoft.com/office/drawing/2014/main" val="3864319611"/>
                    </a:ext>
                  </a:extLst>
                </a:gridCol>
              </a:tblGrid>
              <a:tr h="32758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Orari: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800" kern="1200" dirty="0">
                        <a:solidFill>
                          <a:prstClr val="white"/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92273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Lunedì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14–16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96132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Martedì, Mercoledì e Giovedì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09:30–13, 14–16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8169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Venerdì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09:30–13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588210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Sabato, Domenica e Festivi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Chiuso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45277"/>
                  </a:ext>
                </a:extLst>
              </a:tr>
            </a:tbl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3D3C151F-7DB9-4E4E-93EC-C4C17A87FA86}"/>
              </a:ext>
            </a:extLst>
          </p:cNvPr>
          <p:cNvGraphicFramePr/>
          <p:nvPr>
            <p:extLst/>
          </p:nvPr>
        </p:nvGraphicFramePr>
        <p:xfrm>
          <a:off x="567131" y="4635395"/>
          <a:ext cx="3797004" cy="164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DCF31284-8C18-4B3E-AA09-22335747B5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44" y="4627150"/>
            <a:ext cx="2371007" cy="16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864774-A6FA-4C0E-8CDD-933AFD448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619">
            <a:off x="8458810" y="420296"/>
            <a:ext cx="3412364" cy="227077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9EF6E1-97DA-4375-A4BF-C0DFF80F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621543"/>
          </a:xfrm>
        </p:spPr>
        <p:txBody>
          <a:bodyPr>
            <a:normAutofit fontScale="90000"/>
          </a:bodyPr>
          <a:lstStyle/>
          <a:p>
            <a:r>
              <a:rPr lang="it-IT" dirty="0"/>
              <a:t> Viaggiare in Europa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C4866D58-60D9-4A5B-B8B1-0CAE728E5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46500"/>
              </p:ext>
            </p:extLst>
          </p:nvPr>
        </p:nvGraphicFramePr>
        <p:xfrm>
          <a:off x="-626795" y="1046139"/>
          <a:ext cx="8128000" cy="168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B1DE4DF-725D-473C-9CE1-E5ED4D326748}"/>
              </a:ext>
            </a:extLst>
          </p:cNvPr>
          <p:cNvSpPr/>
          <p:nvPr/>
        </p:nvSpPr>
        <p:spPr>
          <a:xfrm rot="2297691">
            <a:off x="6359979" y="2031531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BD9FA3E-9CF1-4294-9B48-E8A8FCD9A6EE}"/>
              </a:ext>
            </a:extLst>
          </p:cNvPr>
          <p:cNvGrpSpPr/>
          <p:nvPr/>
        </p:nvGrpSpPr>
        <p:grpSpPr>
          <a:xfrm>
            <a:off x="4678291" y="2479761"/>
            <a:ext cx="5870911" cy="1117720"/>
            <a:chOff x="1466087" y="-41298"/>
            <a:chExt cx="5870911" cy="111772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00A948CE-636A-4BB2-B1A6-6F67F777EAD1}"/>
                </a:ext>
              </a:extLst>
            </p:cNvPr>
            <p:cNvSpPr/>
            <p:nvPr/>
          </p:nvSpPr>
          <p:spPr>
            <a:xfrm>
              <a:off x="1466087" y="-41298"/>
              <a:ext cx="5870911" cy="11177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e 4">
              <a:extLst>
                <a:ext uri="{FF2B5EF4-FFF2-40B4-BE49-F238E27FC236}">
                  <a16:creationId xmlns:a16="http://schemas.microsoft.com/office/drawing/2014/main" id="{99B11F35-B62A-42A1-A56D-42E21574C97A}"/>
                </a:ext>
              </a:extLst>
            </p:cNvPr>
            <p:cNvSpPr txBox="1"/>
            <p:nvPr/>
          </p:nvSpPr>
          <p:spPr>
            <a:xfrm>
              <a:off x="2213319" y="165713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dirty="0">
                  <a:solidFill>
                    <a:schemeClr val="tx1"/>
                  </a:solidFill>
                </a:rPr>
                <a:t>Il primo accordo fu firmato nel 1985 e in seguito ampliato </a:t>
              </a: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D5A7BFBB-892F-4C45-9D99-1BADFAD8670A}"/>
              </a:ext>
            </a:extLst>
          </p:cNvPr>
          <p:cNvSpPr/>
          <p:nvPr/>
        </p:nvSpPr>
        <p:spPr>
          <a:xfrm>
            <a:off x="0" y="3804492"/>
            <a:ext cx="5886394" cy="14632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>
                <a:solidFill>
                  <a:schemeClr val="tx1"/>
                </a:solidFill>
              </a:rPr>
              <a:t>Ha portato </a:t>
            </a:r>
            <a:r>
              <a:rPr lang="it-IT" sz="2400" b="1" dirty="0">
                <a:solidFill>
                  <a:schemeClr val="tx1"/>
                </a:solidFill>
              </a:rPr>
              <a:t>all’abolizione dei controlli reciproci alle frontiere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42CD6ED8-8BC5-45D6-9C7E-76CF40ED2A90}"/>
              </a:ext>
            </a:extLst>
          </p:cNvPr>
          <p:cNvSpPr/>
          <p:nvPr/>
        </p:nvSpPr>
        <p:spPr>
          <a:xfrm rot="8752683">
            <a:off x="3665073" y="3340334"/>
            <a:ext cx="1102178" cy="247814"/>
          </a:xfrm>
          <a:prstGeom prst="rightArrow">
            <a:avLst>
              <a:gd name="adj1" fmla="val 547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BAA6208-73AE-4F88-9867-6ECDB483E185}"/>
              </a:ext>
            </a:extLst>
          </p:cNvPr>
          <p:cNvSpPr/>
          <p:nvPr/>
        </p:nvSpPr>
        <p:spPr>
          <a:xfrm>
            <a:off x="5525672" y="3804492"/>
            <a:ext cx="6247228" cy="30310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Con un passaporto o una carta d’identità validi potete viaggiare nei </a:t>
            </a:r>
            <a:r>
              <a:rPr lang="it-IT" sz="2400" b="1" dirty="0">
                <a:solidFill>
                  <a:schemeClr val="tx1"/>
                </a:solidFill>
              </a:rPr>
              <a:t>26 paesi Schengen</a:t>
            </a:r>
            <a:r>
              <a:rPr lang="it-IT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22 paesi dell’UE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-</a:t>
            </a:r>
            <a:r>
              <a:rPr lang="it-IT" sz="2400" b="1" dirty="0">
                <a:solidFill>
                  <a:schemeClr val="tx1"/>
                </a:solidFill>
              </a:rPr>
              <a:t>Islanda, Liechtenstein, Norvegia e Svizzera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8CB4256-2C87-4358-BA3B-E9F896D8FF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466342">
            <a:off x="4433609" y="4954244"/>
            <a:ext cx="97544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B77D3FC-6A82-4422-9952-81755A76C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1719686"/>
            <a:ext cx="5563454" cy="37022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8BAF6F4-05B2-4C97-AFA9-093531D5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it-IT" sz="4400" dirty="0"/>
              <a:t>Viaggiare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686462-A833-4DF5-8881-784D038E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it-IT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La creazione di un mercato unico europeo dei trasporti aerei, ha portato a una </a:t>
            </a:r>
            <a:r>
              <a:rPr lang="it-IT" sz="2400" b="1" dirty="0">
                <a:solidFill>
                  <a:schemeClr val="tx1"/>
                </a:solidFill>
              </a:rPr>
              <a:t>maggiore scelta tra compagnie aeree, alcune disponibili a imporre prezzi più bassi</a:t>
            </a:r>
          </a:p>
          <a:p>
            <a:pPr marL="0" indent="0" algn="just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</a:rPr>
              <a:t>Provate a cercare qualche volo per l’Albania…</a:t>
            </a:r>
          </a:p>
        </p:txBody>
      </p:sp>
    </p:spTree>
    <p:extLst>
      <p:ext uri="{BB962C8B-B14F-4D97-AF65-F5344CB8AC3E}">
        <p14:creationId xmlns:p14="http://schemas.microsoft.com/office/powerpoint/2010/main" val="67329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AABD9B-BFA8-4535-A92F-262003A8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86929"/>
            <a:ext cx="6193494" cy="656068"/>
          </a:xfrm>
        </p:spPr>
        <p:txBody>
          <a:bodyPr>
            <a:normAutofit fontScale="90000"/>
          </a:bodyPr>
          <a:lstStyle/>
          <a:p>
            <a:r>
              <a:rPr lang="it-IT" dirty="0"/>
              <a:t>Sanità e sicurezza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4ED6B0-4A9D-4A38-B9C7-0A0AFE5E2EDD}"/>
              </a:ext>
            </a:extLst>
          </p:cNvPr>
          <p:cNvSpPr txBox="1"/>
          <p:nvPr/>
        </p:nvSpPr>
        <p:spPr>
          <a:xfrm>
            <a:off x="7146388" y="616003"/>
            <a:ext cx="44875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400" dirty="0"/>
              <a:t>Se vi ammalate o subite un infortunio mentre vi trovate in un altro paese dell’UE, come cittadini dell’Unione, potete beneficiare dei </a:t>
            </a:r>
            <a:r>
              <a:rPr lang="it-IT" sz="2400" b="1" dirty="0"/>
              <a:t>servizi sanitari pubblici alle stesse condizioni degli abitanti del luogo.</a:t>
            </a:r>
          </a:p>
          <a:p>
            <a:pPr algn="just" fontAlgn="base"/>
            <a:r>
              <a:rPr lang="it-IT" dirty="0"/>
              <a:t>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1765C0-1E85-41F5-B334-67DA0C54D010}"/>
              </a:ext>
            </a:extLst>
          </p:cNvPr>
          <p:cNvGrpSpPr/>
          <p:nvPr/>
        </p:nvGrpSpPr>
        <p:grpSpPr>
          <a:xfrm>
            <a:off x="7142777" y="3323574"/>
            <a:ext cx="4701600" cy="3533527"/>
            <a:chOff x="4995028" y="-2457340"/>
            <a:chExt cx="4670706" cy="4205573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DBEA515-1E60-40F4-A077-EEF2564462C3}"/>
                </a:ext>
              </a:extLst>
            </p:cNvPr>
            <p:cNvSpPr/>
            <p:nvPr/>
          </p:nvSpPr>
          <p:spPr>
            <a:xfrm>
              <a:off x="4995028" y="-2457340"/>
              <a:ext cx="4670706" cy="42055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456A1861-E17E-4E84-B972-9390201646D9}"/>
                </a:ext>
              </a:extLst>
            </p:cNvPr>
            <p:cNvSpPr txBox="1"/>
            <p:nvPr/>
          </p:nvSpPr>
          <p:spPr>
            <a:xfrm>
              <a:off x="5295435" y="-646967"/>
              <a:ext cx="3965796" cy="1079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solidFill>
                    <a:schemeClr val="tx1"/>
                  </a:solidFill>
                </a:rPr>
                <a:t>Non dimenticate la vostra </a:t>
              </a:r>
              <a:r>
                <a:rPr lang="it-IT" sz="2000" b="1" dirty="0">
                  <a:solidFill>
                    <a:schemeClr val="tx1"/>
                  </a:solidFill>
                </a:rPr>
                <a:t>Tessera Europea di Assicurazione e Malattia (TEAM)!! </a:t>
              </a:r>
              <a:r>
                <a:rPr lang="it-IT" sz="2000" dirty="0">
                  <a:solidFill>
                    <a:schemeClr val="tx1"/>
                  </a:solidFill>
                </a:rPr>
                <a:t>Rilasciata gratuitamente dal SSN, attesta che siete assicurati nei paesi dell’UE e semplifica le procedure e accelera il rimborso delle spese sostenute.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DADBD011-B876-470E-8626-7A566AB2D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001">
            <a:off x="1454498" y="2094580"/>
            <a:ext cx="5128895" cy="3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B76B1C95-A685-491E-9C1F-A4004612A451}"/>
              </a:ext>
            </a:extLst>
          </p:cNvPr>
          <p:cNvSpPr/>
          <p:nvPr/>
        </p:nvSpPr>
        <p:spPr>
          <a:xfrm>
            <a:off x="4168725" y="1916075"/>
            <a:ext cx="3502855" cy="2110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/>
              <a:t>Studiare, formarsi, lavorare ovunque in UE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739243C-FB55-4CC7-85D0-0E62ABB4F8D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029243" y="2971152"/>
            <a:ext cx="113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2EA42AD-B27D-4604-9416-D8AA73F75928}"/>
              </a:ext>
            </a:extLst>
          </p:cNvPr>
          <p:cNvCxnSpPr>
            <a:stCxn id="5" idx="6"/>
          </p:cNvCxnSpPr>
          <p:nvPr/>
        </p:nvCxnSpPr>
        <p:spPr>
          <a:xfrm flipV="1">
            <a:off x="7671580" y="2971151"/>
            <a:ext cx="12520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76DA450-2BE5-405A-9B72-E35F21CF9B6C}"/>
              </a:ext>
            </a:extLst>
          </p:cNvPr>
          <p:cNvCxnSpPr>
            <a:cxnSpLocks/>
          </p:cNvCxnSpPr>
          <p:nvPr/>
        </p:nvCxnSpPr>
        <p:spPr>
          <a:xfrm>
            <a:off x="5912471" y="3740014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6B2CFA-8EAE-40EB-AA87-8B93D539C6FD}"/>
              </a:ext>
            </a:extLst>
          </p:cNvPr>
          <p:cNvCxnSpPr>
            <a:cxnSpLocks/>
          </p:cNvCxnSpPr>
          <p:nvPr/>
        </p:nvCxnSpPr>
        <p:spPr>
          <a:xfrm>
            <a:off x="5904789" y="1251376"/>
            <a:ext cx="0" cy="664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65EF10F2-8D99-4672-BC02-E3F1BBAFDBF2}"/>
              </a:ext>
            </a:extLst>
          </p:cNvPr>
          <p:cNvSpPr/>
          <p:nvPr/>
        </p:nvSpPr>
        <p:spPr>
          <a:xfrm>
            <a:off x="4887895" y="131886"/>
            <a:ext cx="2064514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500" dirty="0"/>
              <a:t>Erasmus+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437AC1C4-6A53-4701-B5FB-9FA785841C20}"/>
              </a:ext>
            </a:extLst>
          </p:cNvPr>
          <p:cNvSpPr/>
          <p:nvPr/>
        </p:nvSpPr>
        <p:spPr>
          <a:xfrm>
            <a:off x="8923605" y="2334588"/>
            <a:ext cx="1899138" cy="1273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300" dirty="0"/>
              <a:t>Erasmus Mundus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C8777246-8CFF-458C-9245-61D462EDF7D3}"/>
              </a:ext>
            </a:extLst>
          </p:cNvPr>
          <p:cNvSpPr/>
          <p:nvPr/>
        </p:nvSpPr>
        <p:spPr>
          <a:xfrm>
            <a:off x="4745421" y="4404713"/>
            <a:ext cx="2333296" cy="1684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300" dirty="0"/>
              <a:t>EURES (Your 1st EURES JOB)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C75E326-458A-44FE-8CFA-379BC84EDA36}"/>
              </a:ext>
            </a:extLst>
          </p:cNvPr>
          <p:cNvSpPr/>
          <p:nvPr/>
        </p:nvSpPr>
        <p:spPr>
          <a:xfrm>
            <a:off x="1130105" y="2215701"/>
            <a:ext cx="2038764" cy="151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400" dirty="0"/>
              <a:t>Diritti dei lavoratori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364E166-BFEC-4987-A7EB-10A763191A27}"/>
              </a:ext>
            </a:extLst>
          </p:cNvPr>
          <p:cNvSpPr/>
          <p:nvPr/>
        </p:nvSpPr>
        <p:spPr>
          <a:xfrm>
            <a:off x="7898524" y="4835543"/>
            <a:ext cx="3941379" cy="1684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100" dirty="0">
                <a:hlinkClick r:id="rId3"/>
              </a:rPr>
              <a:t>http://www.you-net.eu/youmob/</a:t>
            </a:r>
            <a:endParaRPr lang="it-IT" sz="2100" dirty="0"/>
          </a:p>
          <a:p>
            <a:r>
              <a:rPr lang="it-IT" sz="2100" dirty="0">
                <a:hlinkClick r:id="rId4"/>
              </a:rPr>
              <a:t>http://www.mobilitasonline.net/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9114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EC33F0-7F4C-4C8A-9D10-CC97C98A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14" y="133327"/>
            <a:ext cx="10178322" cy="1903616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Possibilità di Studiare, Formarsi e Lavorare in qualunque paese dell’UE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9E6F813-EC5B-48EA-9F9C-747E44990C7E}"/>
              </a:ext>
            </a:extLst>
          </p:cNvPr>
          <p:cNvGrpSpPr/>
          <p:nvPr/>
        </p:nvGrpSpPr>
        <p:grpSpPr>
          <a:xfrm>
            <a:off x="5824025" y="1958459"/>
            <a:ext cx="4575370" cy="2565993"/>
            <a:chOff x="1804237" y="-1447895"/>
            <a:chExt cx="5076865" cy="2791248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7D6E4C8B-32D9-46C4-A9A7-523D468CB7FE}"/>
                </a:ext>
              </a:extLst>
            </p:cNvPr>
            <p:cNvSpPr/>
            <p:nvPr/>
          </p:nvSpPr>
          <p:spPr>
            <a:xfrm>
              <a:off x="1804237" y="-1447895"/>
              <a:ext cx="5076865" cy="2791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AAF29514-8D62-4A8D-858F-1FDBB66B8E68}"/>
                </a:ext>
              </a:extLst>
            </p:cNvPr>
            <p:cNvSpPr txBox="1"/>
            <p:nvPr/>
          </p:nvSpPr>
          <p:spPr>
            <a:xfrm>
              <a:off x="2184656" y="187629"/>
              <a:ext cx="4151361" cy="790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Il programma «</a:t>
              </a:r>
              <a:r>
                <a:rPr lang="it-IT" sz="2000" b="1" kern="1200" dirty="0">
                  <a:solidFill>
                    <a:schemeClr val="tx1"/>
                  </a:solidFill>
                </a:rPr>
                <a:t>Erasmus Plus</a:t>
              </a:r>
              <a:r>
                <a:rPr lang="it-IT" sz="2000" kern="1200" dirty="0">
                  <a:solidFill>
                    <a:schemeClr val="tx1"/>
                  </a:solidFill>
                </a:rPr>
                <a:t>» permette di trascorrere un periodo all’estero per: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studiare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</a:t>
              </a:r>
              <a:r>
                <a:rPr lang="it-IT" sz="2000" b="1" kern="1200" dirty="0">
                  <a:solidFill>
                    <a:schemeClr val="tx1"/>
                  </a:solidFill>
                </a:rPr>
                <a:t>fare un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</a:t>
              </a:r>
              <a:r>
                <a:rPr lang="it-IT" sz="2000" b="1" dirty="0">
                  <a:solidFill>
                    <a:schemeClr val="tx1"/>
                  </a:solidFill>
                </a:rPr>
                <a:t>formarsi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9020D34A-E8FF-4425-9A7A-537B4DD854C6}"/>
              </a:ext>
            </a:extLst>
          </p:cNvPr>
          <p:cNvSpPr/>
          <p:nvPr/>
        </p:nvSpPr>
        <p:spPr>
          <a:xfrm>
            <a:off x="7098039" y="4967111"/>
            <a:ext cx="4338995" cy="189088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Si rivolge a </a:t>
            </a:r>
            <a:r>
              <a:rPr lang="it-IT" sz="2000" b="1" dirty="0">
                <a:solidFill>
                  <a:schemeClr val="tx1"/>
                </a:solidFill>
              </a:rPr>
              <a:t>studenti, insegnanti, giovani, adulti</a:t>
            </a:r>
            <a:r>
              <a:rPr lang="it-IT" sz="2000" dirty="0">
                <a:solidFill>
                  <a:schemeClr val="tx1"/>
                </a:solidFill>
              </a:rPr>
              <a:t>, organizzazioni che lavorano nel settore dell’istruzione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4DF6FF1-DE63-43A0-B9F1-BA97E9B063BD}"/>
              </a:ext>
            </a:extLst>
          </p:cNvPr>
          <p:cNvSpPr/>
          <p:nvPr/>
        </p:nvSpPr>
        <p:spPr>
          <a:xfrm rot="4786888">
            <a:off x="9392994" y="4533494"/>
            <a:ext cx="797949" cy="28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FACF4C8-9DD6-4D78-830A-E0020254DE18}"/>
              </a:ext>
            </a:extLst>
          </p:cNvPr>
          <p:cNvSpPr/>
          <p:nvPr/>
        </p:nvSpPr>
        <p:spPr>
          <a:xfrm>
            <a:off x="1775046" y="4172338"/>
            <a:ext cx="4324543" cy="26856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Il programma ha preso il via nel 1987 e oltre cinque milioni di giovani hanno usufruito delle opportunità che offre.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Ascoltiamo una </a:t>
            </a:r>
            <a:r>
              <a:rPr lang="it-IT" sz="2000" dirty="0">
                <a:solidFill>
                  <a:schemeClr val="tx1"/>
                </a:solidFill>
                <a:hlinkClick r:id="rId3"/>
              </a:rPr>
              <a:t>testimonianza</a:t>
            </a:r>
            <a:r>
              <a:rPr lang="it-IT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C7A979-0E8D-4AD3-BC64-412940A02979}"/>
              </a:ext>
            </a:extLst>
          </p:cNvPr>
          <p:cNvSpPr/>
          <p:nvPr/>
        </p:nvSpPr>
        <p:spPr>
          <a:xfrm rot="8476813">
            <a:off x="5473742" y="420266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6FDEBA-1EEB-497D-A46A-82F2EC43C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57" y="3013574"/>
            <a:ext cx="3308843" cy="9463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07686D-E28C-4E05-B710-06C1D7C53785}"/>
              </a:ext>
            </a:extLst>
          </p:cNvPr>
          <p:cNvSpPr txBox="1"/>
          <p:nvPr/>
        </p:nvSpPr>
        <p:spPr>
          <a:xfrm>
            <a:off x="1104455" y="2036943"/>
            <a:ext cx="49319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Come cittadini dell’UE, potete:</a:t>
            </a:r>
          </a:p>
          <a:p>
            <a:r>
              <a:rPr lang="it-IT" sz="2000" dirty="0"/>
              <a:t>-</a:t>
            </a:r>
            <a:r>
              <a:rPr lang="it-IT" sz="2000" b="1" dirty="0"/>
              <a:t>studiare e seguire corsi di formazione in qualunque paese dell’UE </a:t>
            </a:r>
            <a:r>
              <a:rPr lang="it-IT" sz="2000" dirty="0"/>
              <a:t>alle stesse condizioni dei cittadini di quel paese;</a:t>
            </a:r>
          </a:p>
          <a:p>
            <a:r>
              <a:rPr lang="it-IT" sz="2000" dirty="0"/>
              <a:t>-</a:t>
            </a:r>
            <a:r>
              <a:rPr lang="it-IT" sz="2000" b="1" dirty="0"/>
              <a:t>lavorare in qualunque paese dell’UE </a:t>
            </a:r>
            <a:r>
              <a:rPr lang="it-IT" sz="2000" dirty="0"/>
              <a:t>e sfruttare le opportunità offerte dal mercato del lavoro dell’Unione.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67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EC846-4D28-4635-8DC5-524A018B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71369"/>
            <a:ext cx="10178322" cy="1492132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/>
              <a:t> Possibilità di Studiare, Formarsi e Lavorare in qualunque paese dell’UE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FDA7180-C394-41B5-8801-BC714F7E87C1}"/>
              </a:ext>
            </a:extLst>
          </p:cNvPr>
          <p:cNvGrpSpPr/>
          <p:nvPr/>
        </p:nvGrpSpPr>
        <p:grpSpPr>
          <a:xfrm>
            <a:off x="3767416" y="1498205"/>
            <a:ext cx="3302524" cy="664788"/>
            <a:chOff x="2118161" y="0"/>
            <a:chExt cx="4151361" cy="1036151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0A9D67D9-30C5-4EC2-9981-659ED8EF2632}"/>
                </a:ext>
              </a:extLst>
            </p:cNvPr>
            <p:cNvSpPr/>
            <p:nvPr/>
          </p:nvSpPr>
          <p:spPr>
            <a:xfrm>
              <a:off x="2324845" y="0"/>
              <a:ext cx="3796018" cy="10361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:a16="http://schemas.microsoft.com/office/drawing/2014/main" id="{AE9E69B0-E9BB-4453-A33F-34DC949D539B}"/>
                </a:ext>
              </a:extLst>
            </p:cNvPr>
            <p:cNvSpPr txBox="1"/>
            <p:nvPr/>
          </p:nvSpPr>
          <p:spPr>
            <a:xfrm>
              <a:off x="2118161" y="135936"/>
              <a:ext cx="4151361" cy="790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Erasmus+</a:t>
              </a: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5452E54-C6D2-495A-9528-3D95EC162119}"/>
              </a:ext>
            </a:extLst>
          </p:cNvPr>
          <p:cNvGrpSpPr/>
          <p:nvPr/>
        </p:nvGrpSpPr>
        <p:grpSpPr>
          <a:xfrm>
            <a:off x="6948125" y="1737519"/>
            <a:ext cx="4557933" cy="2807943"/>
            <a:chOff x="1793318" y="-562323"/>
            <a:chExt cx="6077236" cy="1787396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195C44D8-7A9E-44FA-97D0-D9AEBDACA4CC}"/>
                </a:ext>
              </a:extLst>
            </p:cNvPr>
            <p:cNvSpPr/>
            <p:nvPr/>
          </p:nvSpPr>
          <p:spPr>
            <a:xfrm>
              <a:off x="1793318" y="-562323"/>
              <a:ext cx="6077236" cy="17873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D5D3B12D-E8BC-47A6-8DA8-757D07B0634F}"/>
                </a:ext>
              </a:extLst>
            </p:cNvPr>
            <p:cNvSpPr txBox="1"/>
            <p:nvPr/>
          </p:nvSpPr>
          <p:spPr>
            <a:xfrm>
              <a:off x="2757775" y="76486"/>
              <a:ext cx="4148320" cy="88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Corpo Europeo di Solidarietà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-Avviato nel dicembre 2016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-Si rivolge ai giovani tra i 18-30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-Progetti di massimo 12 mesi svolti sul territorio degli Stati Membri dell’UE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3D65D9C-41F7-41E9-AB03-0964AE78F4C8}"/>
              </a:ext>
            </a:extLst>
          </p:cNvPr>
          <p:cNvGrpSpPr/>
          <p:nvPr/>
        </p:nvGrpSpPr>
        <p:grpSpPr>
          <a:xfrm>
            <a:off x="5219113" y="4307537"/>
            <a:ext cx="3995224" cy="2482948"/>
            <a:chOff x="1393294" y="-588527"/>
            <a:chExt cx="5375619" cy="2019931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1DB2CFE-F572-46CA-93E5-BFBEEBF5C170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5" name="Ovale 4">
              <a:extLst>
                <a:ext uri="{FF2B5EF4-FFF2-40B4-BE49-F238E27FC236}">
                  <a16:creationId xmlns:a16="http://schemas.microsoft.com/office/drawing/2014/main" id="{16FFB8EF-3769-4FF4-8C92-BBF5F1D61B59}"/>
                </a:ext>
              </a:extLst>
            </p:cNvPr>
            <p:cNvSpPr txBox="1"/>
            <p:nvPr/>
          </p:nvSpPr>
          <p:spPr>
            <a:xfrm>
              <a:off x="2103611" y="40096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Scambi giovanili internazionali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-Per giovani dai 13-30 anni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-Durata: 5-21 giorni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schemeClr val="tx1"/>
                  </a:solidFill>
                </a:rPr>
                <a:t>-Rimborsi spese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-Educazione non formale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0C87939D-0CDA-4347-8E90-37727FF8DC17}"/>
              </a:ext>
            </a:extLst>
          </p:cNvPr>
          <p:cNvSpPr/>
          <p:nvPr/>
        </p:nvSpPr>
        <p:spPr>
          <a:xfrm rot="9400442">
            <a:off x="3328970" y="2094695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12DF2C62-DE5F-4DBC-93A1-37463AF97EC9}"/>
              </a:ext>
            </a:extLst>
          </p:cNvPr>
          <p:cNvSpPr/>
          <p:nvPr/>
        </p:nvSpPr>
        <p:spPr>
          <a:xfrm rot="4657479">
            <a:off x="4804967" y="3164976"/>
            <a:ext cx="2223460" cy="323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38DFC73-C7A9-4630-8844-51708ED643E3}"/>
              </a:ext>
            </a:extLst>
          </p:cNvPr>
          <p:cNvSpPr/>
          <p:nvPr/>
        </p:nvSpPr>
        <p:spPr>
          <a:xfrm rot="2982063">
            <a:off x="6377892" y="2367157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68293D7-4C85-4658-A076-6E6F0F028845}"/>
              </a:ext>
            </a:extLst>
          </p:cNvPr>
          <p:cNvGrpSpPr/>
          <p:nvPr/>
        </p:nvGrpSpPr>
        <p:grpSpPr>
          <a:xfrm>
            <a:off x="1066064" y="2597308"/>
            <a:ext cx="7780792" cy="3889601"/>
            <a:chOff x="-4399736" y="-2103815"/>
            <a:chExt cx="10469143" cy="3164273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36D53E87-5F7D-4455-988A-49FC9C1DFFE6}"/>
                </a:ext>
              </a:extLst>
            </p:cNvPr>
            <p:cNvSpPr/>
            <p:nvPr/>
          </p:nvSpPr>
          <p:spPr>
            <a:xfrm>
              <a:off x="-4399736" y="-2103815"/>
              <a:ext cx="5375619" cy="25142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21" name="Ovale 4">
              <a:extLst>
                <a:ext uri="{FF2B5EF4-FFF2-40B4-BE49-F238E27FC236}">
                  <a16:creationId xmlns:a16="http://schemas.microsoft.com/office/drawing/2014/main" id="{60DA6B96-FBBC-4ABC-902E-916E2BB86FBF}"/>
                </a:ext>
              </a:extLst>
            </p:cNvPr>
            <p:cNvSpPr txBox="1"/>
            <p:nvPr/>
          </p:nvSpPr>
          <p:spPr>
            <a:xfrm>
              <a:off x="2103611" y="40096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33272E9E-0E6D-426C-9969-E03138B21605}"/>
              </a:ext>
            </a:extLst>
          </p:cNvPr>
          <p:cNvSpPr/>
          <p:nvPr/>
        </p:nvSpPr>
        <p:spPr>
          <a:xfrm>
            <a:off x="1813302" y="2826461"/>
            <a:ext cx="2579484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/>
              <a:t>L’Erasmus più noto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dirty="0"/>
              <a:t>Studio e tirocinio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455A8F-217F-47D4-8240-27B33ECFC3F9}"/>
              </a:ext>
            </a:extLst>
          </p:cNvPr>
          <p:cNvSpPr txBox="1"/>
          <p:nvPr/>
        </p:nvSpPr>
        <p:spPr>
          <a:xfrm>
            <a:off x="1456841" y="3481105"/>
            <a:ext cx="3316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Per universitari</a:t>
            </a:r>
          </a:p>
          <a:p>
            <a:pPr marL="285750" indent="-285750">
              <a:buFontTx/>
              <a:buChar char="-"/>
            </a:pPr>
            <a:r>
              <a:rPr lang="it-IT" dirty="0"/>
              <a:t>Durata: 3 – 12 mesi</a:t>
            </a:r>
          </a:p>
          <a:p>
            <a:pPr marL="285750" indent="-285750">
              <a:buFontTx/>
              <a:buChar char="-"/>
            </a:pPr>
            <a:r>
              <a:rPr lang="it-IT" dirty="0"/>
              <a:t>Lezioni ed esami in un’università in UE</a:t>
            </a:r>
          </a:p>
          <a:p>
            <a:pPr marL="285750" indent="-285750">
              <a:buFontTx/>
              <a:buChar char="-"/>
            </a:pPr>
            <a:r>
              <a:rPr lang="it-IT" dirty="0"/>
              <a:t>tirocinio in un’azienda o ente convenzionato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B4A5C8BF-EF3E-47FE-8858-F80DF10940B0}"/>
              </a:ext>
            </a:extLst>
          </p:cNvPr>
          <p:cNvGrpSpPr/>
          <p:nvPr/>
        </p:nvGrpSpPr>
        <p:grpSpPr>
          <a:xfrm>
            <a:off x="745328" y="1815900"/>
            <a:ext cx="4065737" cy="4033914"/>
            <a:chOff x="654860" y="-1358162"/>
            <a:chExt cx="5205266" cy="307596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3FBD943E-34AF-4E5B-BB43-5181C2520BD6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8A3318DF-7206-4660-9F62-C3A1BDF97403}"/>
                </a:ext>
              </a:extLst>
            </p:cNvPr>
            <p:cNvSpPr txBox="1"/>
            <p:nvPr/>
          </p:nvSpPr>
          <p:spPr>
            <a:xfrm>
              <a:off x="1246061" y="36009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Garanzia per i Giovani (come esempio)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-Fornire ai giovani una formazione adeguata per acquisire le competenze richieste nel mondo del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-Corsi di formazione sul posto di lavoro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professionale personalizzato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969161B-85CA-4FA1-9CDA-0287DC11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61" y="130338"/>
            <a:ext cx="10178322" cy="1492132"/>
          </a:xfrm>
        </p:spPr>
        <p:txBody>
          <a:bodyPr>
            <a:noAutofit/>
          </a:bodyPr>
          <a:lstStyle/>
          <a:p>
            <a:r>
              <a:rPr lang="it-IT" sz="3800" dirty="0"/>
              <a:t>Possibilità di Studiare, Formarsi e Lavorare in qualunque paese dell’UE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B0C08-C38E-469D-AF98-9DEB4D7B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835912"/>
            <a:ext cx="9974340" cy="856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400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E53BFF-5460-4B85-BE9D-7F7A7025E154}"/>
              </a:ext>
            </a:extLst>
          </p:cNvPr>
          <p:cNvGrpSpPr/>
          <p:nvPr/>
        </p:nvGrpSpPr>
        <p:grpSpPr>
          <a:xfrm>
            <a:off x="5130215" y="1744033"/>
            <a:ext cx="1913206" cy="773723"/>
            <a:chOff x="1393294" y="-588527"/>
            <a:chExt cx="5375619" cy="2019931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DC1E7F97-2B41-4B51-9539-A1E122CDC3E2}"/>
                </a:ext>
              </a:extLst>
            </p:cNvPr>
            <p:cNvSpPr/>
            <p:nvPr/>
          </p:nvSpPr>
          <p:spPr>
            <a:xfrm>
              <a:off x="1393294" y="-588527"/>
              <a:ext cx="5375619" cy="2019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" name="Ovale 4">
              <a:extLst>
                <a:ext uri="{FF2B5EF4-FFF2-40B4-BE49-F238E27FC236}">
                  <a16:creationId xmlns:a16="http://schemas.microsoft.com/office/drawing/2014/main" id="{6F71BF2D-FB13-48E5-9B67-33E502BA5D8E}"/>
                </a:ext>
              </a:extLst>
            </p:cNvPr>
            <p:cNvSpPr txBox="1"/>
            <p:nvPr/>
          </p:nvSpPr>
          <p:spPr>
            <a:xfrm>
              <a:off x="2098205" y="-8874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400" b="1" kern="1200" dirty="0">
                  <a:solidFill>
                    <a:schemeClr val="tx1"/>
                  </a:solidFill>
                </a:rPr>
                <a:t>Lavorare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BF91B7-86FA-43E2-BF15-A05233A7911C}"/>
              </a:ext>
            </a:extLst>
          </p:cNvPr>
          <p:cNvGrpSpPr/>
          <p:nvPr/>
        </p:nvGrpSpPr>
        <p:grpSpPr>
          <a:xfrm>
            <a:off x="7682010" y="1744190"/>
            <a:ext cx="3732439" cy="4091722"/>
            <a:chOff x="654860" y="-1358162"/>
            <a:chExt cx="5205266" cy="3075961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05876B21-5FDF-403B-8309-0D97DBF627E1}"/>
                </a:ext>
              </a:extLst>
            </p:cNvPr>
            <p:cNvSpPr/>
            <p:nvPr/>
          </p:nvSpPr>
          <p:spPr>
            <a:xfrm>
              <a:off x="654860" y="-1358162"/>
              <a:ext cx="5205266" cy="30759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12" name="Ovale 4">
              <a:extLst>
                <a:ext uri="{FF2B5EF4-FFF2-40B4-BE49-F238E27FC236}">
                  <a16:creationId xmlns:a16="http://schemas.microsoft.com/office/drawing/2014/main" id="{F08BA493-A179-4D25-9C0E-FAFFB83029B7}"/>
                </a:ext>
              </a:extLst>
            </p:cNvPr>
            <p:cNvSpPr txBox="1"/>
            <p:nvPr/>
          </p:nvSpPr>
          <p:spPr>
            <a:xfrm>
              <a:off x="1274595" y="109814"/>
              <a:ext cx="3965796" cy="1020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dirty="0">
                  <a:solidFill>
                    <a:schemeClr val="tx1"/>
                  </a:solidFill>
                </a:rPr>
                <a:t>Your First </a:t>
              </a:r>
              <a:r>
                <a:rPr lang="it-IT" sz="2000" b="1" dirty="0" err="1">
                  <a:solidFill>
                    <a:schemeClr val="tx1"/>
                  </a:solidFill>
                </a:rPr>
                <a:t>Eures</a:t>
              </a:r>
              <a:r>
                <a:rPr lang="it-IT" sz="2000" b="1" dirty="0">
                  <a:solidFill>
                    <a:schemeClr val="tx1"/>
                  </a:solidFill>
                </a:rPr>
                <a:t> Job</a:t>
              </a:r>
              <a:r>
                <a:rPr lang="it-IT" sz="2000" dirty="0">
                  <a:solidFill>
                    <a:schemeClr val="tx1"/>
                  </a:solidFill>
                </a:rPr>
                <a:t>: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-Per i </a:t>
              </a:r>
              <a:r>
                <a:rPr lang="it-IT" sz="2000" b="1" dirty="0">
                  <a:solidFill>
                    <a:schemeClr val="tx1"/>
                  </a:solidFill>
                </a:rPr>
                <a:t>giovani tra i 18-35 </a:t>
              </a:r>
              <a:r>
                <a:rPr lang="it-IT" sz="2000" dirty="0">
                  <a:solidFill>
                    <a:schemeClr val="tx1"/>
                  </a:solidFill>
                </a:rPr>
                <a:t>anni per lavoro e tirocini in Europa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-Orientamento e accompagnamento gratuito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dirty="0">
                  <a:solidFill>
                    <a:schemeClr val="tx1"/>
                  </a:solidFill>
                </a:rPr>
                <a:t>-Contributi economici per colloquio all’estero e per contratti di lavoro e tirocinio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000" dirty="0">
                <a:solidFill>
                  <a:schemeClr val="tx1"/>
                </a:solidFill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EDDDA10-A37F-4DAA-96EE-9B8BA4A273A4}"/>
              </a:ext>
            </a:extLst>
          </p:cNvPr>
          <p:cNvSpPr/>
          <p:nvPr/>
        </p:nvSpPr>
        <p:spPr>
          <a:xfrm rot="9400442">
            <a:off x="4336806" y="2299074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1F35AA0-A2D9-48CD-9F5E-F9BEA546BE9D}"/>
              </a:ext>
            </a:extLst>
          </p:cNvPr>
          <p:cNvSpPr/>
          <p:nvPr/>
        </p:nvSpPr>
        <p:spPr>
          <a:xfrm rot="2270413">
            <a:off x="7051721" y="2344049"/>
            <a:ext cx="797949" cy="300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D4B40EA-C5A7-4689-BFDB-FB2EEC947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57">
            <a:off x="4699496" y="3351981"/>
            <a:ext cx="2939652" cy="21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4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ShareDocEditForm</Display>
  <Edit>ShareDocEditForm</Edit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Props1.xml><?xml version="1.0" encoding="utf-8"?>
<ds:datastoreItem xmlns:ds="http://schemas.openxmlformats.org/officeDocument/2006/customXml" ds:itemID="{BE8848AD-A315-4D0E-8BB1-3610B689B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96C95-0D18-4555-9DB0-BF4E1070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6796B-2DF7-4792-9D95-9E6061A07598}">
  <ds:schemaRefs>
    <ds:schemaRef ds:uri="http://purl.org/dc/elements/1.1/"/>
    <ds:schemaRef ds:uri="http://schemas.microsoft.com/office/2006/metadata/properties"/>
    <ds:schemaRef ds:uri="ca63f79c-00a3-41ea-ba10-6c004559318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b83b51fa-0077-45d5-a5fb-b0a7d92e37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1985</TotalTime>
  <Words>1717</Words>
  <Application>Microsoft Office PowerPoint</Application>
  <PresentationFormat>Widescreen</PresentationFormat>
  <Paragraphs>258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Impact</vt:lpstr>
      <vt:lpstr>Trebuchet MS</vt:lpstr>
      <vt:lpstr>Wingdings 3</vt:lpstr>
      <vt:lpstr>Badge</vt:lpstr>
      <vt:lpstr>Sfaccettatura</vt:lpstr>
      <vt:lpstr> Perché  l’UE è  importante  per  la vostra  vita  quotidiana? </vt:lpstr>
      <vt:lpstr>Presentazione standard di PowerPoint</vt:lpstr>
      <vt:lpstr> Viaggiare in Europa </vt:lpstr>
      <vt:lpstr>Viaggiare in Europa</vt:lpstr>
      <vt:lpstr>Sanità e sicurezza</vt:lpstr>
      <vt:lpstr>Presentazione standard di PowerPoint</vt:lpstr>
      <vt:lpstr>Possibilità di Studiare, Formarsi e Lavorare in qualunque paese dell’UE</vt:lpstr>
      <vt:lpstr> Possibilità di Studiare, Formarsi e Lavorare in qualunque paese dell’UE</vt:lpstr>
      <vt:lpstr>Possibilità di Studiare, Formarsi e Lavorare in qualunque paese dell’UE</vt:lpstr>
      <vt:lpstr>Presentazione standard di PowerPoint</vt:lpstr>
      <vt:lpstr>Sanità e sicurezza</vt:lpstr>
      <vt:lpstr>Presentazione standard di PowerPoint</vt:lpstr>
      <vt:lpstr>Presentazione standard di PowerPoint</vt:lpstr>
      <vt:lpstr>Euro e Finanziamenti europei</vt:lpstr>
      <vt:lpstr>Euro e Finanziamenti europei</vt:lpstr>
      <vt:lpstr>Euro e Finanziamenti europei</vt:lpstr>
      <vt:lpstr>Euro e Finanziamenti europei</vt:lpstr>
      <vt:lpstr>Per concludere…</vt:lpstr>
      <vt:lpstr>La campagna #Stavoltavoto</vt:lpstr>
      <vt:lpstr>Grazie per l’attenzione!  seguici su:        Il nostro sportello: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Sli.do Perché l’UE è importante per la vostra vita quotidiana?</dc:title>
  <dc:creator>Girotti Elena</dc:creator>
  <cp:lastModifiedBy>Riccardo Cucconi</cp:lastModifiedBy>
  <cp:revision>58</cp:revision>
  <dcterms:created xsi:type="dcterms:W3CDTF">2018-02-28T10:49:02Z</dcterms:created>
  <dcterms:modified xsi:type="dcterms:W3CDTF">2019-03-03T18:03:15Z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