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sldIdLst>
    <p:sldId id="259" r:id="rId5"/>
    <p:sldId id="260" r:id="rId6"/>
    <p:sldId id="269" r:id="rId7"/>
    <p:sldId id="268" r:id="rId8"/>
    <p:sldId id="270" r:id="rId9"/>
    <p:sldId id="280" r:id="rId10"/>
    <p:sldId id="261" r:id="rId11"/>
    <p:sldId id="281" r:id="rId12"/>
    <p:sldId id="263" r:id="rId13"/>
    <p:sldId id="264" r:id="rId14"/>
    <p:sldId id="266" r:id="rId15"/>
    <p:sldId id="282" r:id="rId16"/>
    <p:sldId id="267" r:id="rId17"/>
    <p:sldId id="283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  <p:sldId id="296" r:id="rId28"/>
    <p:sldId id="297" r:id="rId29"/>
    <p:sldId id="298" r:id="rId30"/>
    <p:sldId id="286" r:id="rId31"/>
    <p:sldId id="284" r:id="rId32"/>
    <p:sldId id="285" r:id="rId33"/>
    <p:sldId id="279" r:id="rId34"/>
    <p:sldId id="299" r:id="rId35"/>
  </p:sldIdLst>
  <p:sldSz cx="12192000" cy="6858000"/>
  <p:notesSz cx="9872663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cconi Riccardo" initials="CR" lastIdx="1" clrIdx="0">
    <p:extLst>
      <p:ext uri="{19B8F6BF-5375-455C-9EA6-DF929625EA0E}">
        <p15:presenceInfo xmlns:p15="http://schemas.microsoft.com/office/powerpoint/2012/main" userId="S-1-5-21-530726339-931938001-1011632211-8856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894547-3ED3-4148-9ECB-EF6981C9B3FD}" v="42" dt="2019-01-24T14:56:38.4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158" autoAdjust="0"/>
  </p:normalViewPr>
  <p:slideViewPr>
    <p:cSldViewPr snapToGrid="0">
      <p:cViewPr varScale="1">
        <p:scale>
          <a:sx n="61" d="100"/>
          <a:sy n="61" d="100"/>
        </p:scale>
        <p:origin x="10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rassilli Elia" userId="cd5599d2-ec77-4ace-97cd-b622bc660d2a" providerId="ADAL" clId="{FF894547-3ED3-4148-9ECB-EF6981C9B3FD}"/>
    <pc:docChg chg="custSel addSld modSld modMainMaster">
      <pc:chgData name="Grassilli Elia" userId="cd5599d2-ec77-4ace-97cd-b622bc660d2a" providerId="ADAL" clId="{FF894547-3ED3-4148-9ECB-EF6981C9B3FD}" dt="2019-01-24T14:56:38.401" v="39"/>
      <pc:docMkLst>
        <pc:docMk/>
      </pc:docMkLst>
      <pc:sldChg chg="addSp delSp modSp add">
        <pc:chgData name="Grassilli Elia" userId="cd5599d2-ec77-4ace-97cd-b622bc660d2a" providerId="ADAL" clId="{FF894547-3ED3-4148-9ECB-EF6981C9B3FD}" dt="2019-01-24T14:52:54.002" v="21"/>
        <pc:sldMkLst>
          <pc:docMk/>
          <pc:sldMk cId="1328503736" sldId="256"/>
        </pc:sldMkLst>
        <pc:picChg chg="add del mod modCrop">
          <ac:chgData name="Grassilli Elia" userId="cd5599d2-ec77-4ace-97cd-b622bc660d2a" providerId="ADAL" clId="{FF894547-3ED3-4148-9ECB-EF6981C9B3FD}" dt="2019-01-24T14:52:54.002" v="21"/>
          <ac:picMkLst>
            <pc:docMk/>
            <pc:sldMk cId="1328503736" sldId="256"/>
            <ac:picMk id="5" creationId="{076227FC-1D68-41A0-A2E6-2B1D0ABF9528}"/>
          </ac:picMkLst>
        </pc:picChg>
      </pc:sldChg>
      <pc:sldChg chg="add">
        <pc:chgData name="Grassilli Elia" userId="cd5599d2-ec77-4ace-97cd-b622bc660d2a" providerId="ADAL" clId="{FF894547-3ED3-4148-9ECB-EF6981C9B3FD}" dt="2019-01-24T14:47:28.102" v="9"/>
        <pc:sldMkLst>
          <pc:docMk/>
          <pc:sldMk cId="57411433" sldId="257"/>
        </pc:sldMkLst>
      </pc:sldChg>
      <pc:sldChg chg="add">
        <pc:chgData name="Grassilli Elia" userId="cd5599d2-ec77-4ace-97cd-b622bc660d2a" providerId="ADAL" clId="{FF894547-3ED3-4148-9ECB-EF6981C9B3FD}" dt="2019-01-24T14:56:38.401" v="39"/>
        <pc:sldMkLst>
          <pc:docMk/>
          <pc:sldMk cId="4030222587" sldId="258"/>
        </pc:sldMkLst>
      </pc:sldChg>
      <pc:sldMasterChg chg="addSp delSp modSp modSldLayout">
        <pc:chgData name="Grassilli Elia" userId="cd5599d2-ec77-4ace-97cd-b622bc660d2a" providerId="ADAL" clId="{FF894547-3ED3-4148-9ECB-EF6981C9B3FD}" dt="2019-01-24T14:54:41.984" v="38"/>
        <pc:sldMasterMkLst>
          <pc:docMk/>
          <pc:sldMasterMk cId="3484764088" sldId="2147483660"/>
        </pc:sldMasterMkLst>
        <pc:picChg chg="add del mod">
          <ac:chgData name="Grassilli Elia" userId="cd5599d2-ec77-4ace-97cd-b622bc660d2a" providerId="ADAL" clId="{FF894547-3ED3-4148-9ECB-EF6981C9B3FD}" dt="2019-01-24T14:46:01.179" v="3" actId="478"/>
          <ac:picMkLst>
            <pc:docMk/>
            <pc:sldMasterMk cId="3484764088" sldId="2147483660"/>
            <ac:picMk id="9" creationId="{01CD4823-F8DC-43B1-8068-2D395194AE69}"/>
          </ac:picMkLst>
        </pc:picChg>
        <pc:picChg chg="add mod">
          <ac:chgData name="Grassilli Elia" userId="cd5599d2-ec77-4ace-97cd-b622bc660d2a" providerId="ADAL" clId="{FF894547-3ED3-4148-9ECB-EF6981C9B3FD}" dt="2019-01-24T14:54:05.293" v="28" actId="14100"/>
          <ac:picMkLst>
            <pc:docMk/>
            <pc:sldMasterMk cId="3484764088" sldId="2147483660"/>
            <ac:picMk id="11" creationId="{7EFEA591-DD7C-464A-966E-34EBF057F25E}"/>
          </ac:picMkLst>
        </pc:picChg>
        <pc:picChg chg="add del mod">
          <ac:chgData name="Grassilli Elia" userId="cd5599d2-ec77-4ace-97cd-b622bc660d2a" providerId="ADAL" clId="{FF894547-3ED3-4148-9ECB-EF6981C9B3FD}" dt="2019-01-24T14:48:29.600" v="11" actId="478"/>
          <ac:picMkLst>
            <pc:docMk/>
            <pc:sldMasterMk cId="3484764088" sldId="2147483660"/>
            <ac:picMk id="13" creationId="{3EB2D97B-F932-4580-95AD-52C9D1282BC8}"/>
          </ac:picMkLst>
        </pc:picChg>
        <pc:picChg chg="add del mod">
          <ac:chgData name="Grassilli Elia" userId="cd5599d2-ec77-4ace-97cd-b622bc660d2a" providerId="ADAL" clId="{FF894547-3ED3-4148-9ECB-EF6981C9B3FD}" dt="2019-01-24T14:49:59.260" v="14" actId="478"/>
          <ac:picMkLst>
            <pc:docMk/>
            <pc:sldMasterMk cId="3484764088" sldId="2147483660"/>
            <ac:picMk id="15" creationId="{EDFECA62-5639-4802-824E-F214DABB11C6}"/>
          </ac:picMkLst>
        </pc:picChg>
        <pc:picChg chg="add del mod">
          <ac:chgData name="Grassilli Elia" userId="cd5599d2-ec77-4ace-97cd-b622bc660d2a" providerId="ADAL" clId="{FF894547-3ED3-4148-9ECB-EF6981C9B3FD}" dt="2019-01-24T14:54:30.127" v="35" actId="478"/>
          <ac:picMkLst>
            <pc:docMk/>
            <pc:sldMasterMk cId="3484764088" sldId="2147483660"/>
            <ac:picMk id="30" creationId="{3C5455D8-5936-4800-A736-9CBDAA993B84}"/>
          </ac:picMkLst>
        </pc:picChg>
        <pc:picChg chg="add del">
          <ac:chgData name="Grassilli Elia" userId="cd5599d2-ec77-4ace-97cd-b622bc660d2a" providerId="ADAL" clId="{FF894547-3ED3-4148-9ECB-EF6981C9B3FD}" dt="2019-01-24T14:54:27.753" v="34" actId="478"/>
          <ac:picMkLst>
            <pc:docMk/>
            <pc:sldMasterMk cId="3484764088" sldId="2147483660"/>
            <ac:picMk id="31" creationId="{ED711F2C-3125-4E1A-94F5-AA941A6CA648}"/>
          </ac:picMkLst>
        </pc:picChg>
        <pc:picChg chg="add">
          <ac:chgData name="Grassilli Elia" userId="cd5599d2-ec77-4ace-97cd-b622bc660d2a" providerId="ADAL" clId="{FF894547-3ED3-4148-9ECB-EF6981C9B3FD}" dt="2019-01-24T14:54:30.954" v="36"/>
          <ac:picMkLst>
            <pc:docMk/>
            <pc:sldMasterMk cId="3484764088" sldId="2147483660"/>
            <ac:picMk id="32" creationId="{47BAEC3B-F2D4-4F14-B788-7CA986014118}"/>
          </ac:picMkLst>
        </pc:picChg>
        <pc:sldLayoutChg chg="addSp delSp modSp">
          <pc:chgData name="Grassilli Elia" userId="cd5599d2-ec77-4ace-97cd-b622bc660d2a" providerId="ADAL" clId="{FF894547-3ED3-4148-9ECB-EF6981C9B3FD}" dt="2019-01-24T14:54:41.984" v="38"/>
          <pc:sldLayoutMkLst>
            <pc:docMk/>
            <pc:sldMasterMk cId="3484764088" sldId="2147483660"/>
            <pc:sldLayoutMk cId="713109053" sldId="2147483661"/>
          </pc:sldLayoutMkLst>
          <pc:picChg chg="add del mod">
            <ac:chgData name="Grassilli Elia" userId="cd5599d2-ec77-4ace-97cd-b622bc660d2a" providerId="ADAL" clId="{FF894547-3ED3-4148-9ECB-EF6981C9B3FD}" dt="2019-01-24T14:54:41.514" v="37" actId="478"/>
            <ac:picMkLst>
              <pc:docMk/>
              <pc:sldMasterMk cId="3484764088" sldId="2147483660"/>
              <pc:sldLayoutMk cId="713109053" sldId="2147483661"/>
              <ac:picMk id="18" creationId="{C3F5C040-E054-4DCC-AD97-4CA09867A6A1}"/>
            </ac:picMkLst>
          </pc:picChg>
          <pc:picChg chg="add mod">
            <ac:chgData name="Grassilli Elia" userId="cd5599d2-ec77-4ace-97cd-b622bc660d2a" providerId="ADAL" clId="{FF894547-3ED3-4148-9ECB-EF6981C9B3FD}" dt="2019-01-24T14:53:31.357" v="25" actId="1076"/>
            <ac:picMkLst>
              <pc:docMk/>
              <pc:sldMasterMk cId="3484764088" sldId="2147483660"/>
              <pc:sldLayoutMk cId="713109053" sldId="2147483661"/>
              <ac:picMk id="20" creationId="{008BDACF-36C2-4382-AA60-92125C0D2BD3}"/>
            </ac:picMkLst>
          </pc:picChg>
          <pc:picChg chg="add">
            <ac:chgData name="Grassilli Elia" userId="cd5599d2-ec77-4ace-97cd-b622bc660d2a" providerId="ADAL" clId="{FF894547-3ED3-4148-9ECB-EF6981C9B3FD}" dt="2019-01-24T14:54:41.984" v="38"/>
            <ac:picMkLst>
              <pc:docMk/>
              <pc:sldMasterMk cId="3484764088" sldId="2147483660"/>
              <pc:sldLayoutMk cId="713109053" sldId="2147483661"/>
              <ac:picMk id="22" creationId="{0DBD3CDC-21AD-4F89-8932-04B9958056F0}"/>
            </ac:picMkLst>
          </pc:pic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www.instagram.com/europedirectER/" TargetMode="External"/><Relationship Id="rId7" Type="http://schemas.openxmlformats.org/officeDocument/2006/relationships/hyperlink" Target="http://flickr.com/photos/thecampbells/7842096300/in/photostream" TargetMode="External"/><Relationship Id="rId2" Type="http://schemas.openxmlformats.org/officeDocument/2006/relationships/hyperlink" Target="https://twitter.com/europedirectER" TargetMode="External"/><Relationship Id="rId1" Type="http://schemas.openxmlformats.org/officeDocument/2006/relationships/hyperlink" Target="https://www.facebook.com/europedirectER/" TargetMode="External"/><Relationship Id="rId6" Type="http://schemas.openxmlformats.org/officeDocument/2006/relationships/image" Target="../media/image36.jpg"/><Relationship Id="rId5" Type="http://schemas.openxmlformats.org/officeDocument/2006/relationships/hyperlink" Target="https://commons.wikimedia.org/wiki/File:Facebook_icon_2013.svg" TargetMode="External"/><Relationship Id="rId4" Type="http://schemas.openxmlformats.org/officeDocument/2006/relationships/image" Target="../media/image35.png"/><Relationship Id="rId9" Type="http://schemas.openxmlformats.org/officeDocument/2006/relationships/hyperlink" Target="https://fr.wikipedia.org/wiki/Instagram" TargetMode="Externa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commons.wikimedia.org/wiki/File:Circle-icons-mail.svg" TargetMode="External"/><Relationship Id="rId1" Type="http://schemas.openxmlformats.org/officeDocument/2006/relationships/image" Target="../media/image38.png"/><Relationship Id="rId5" Type="http://schemas.openxmlformats.org/officeDocument/2006/relationships/hyperlink" Target="https://oscuento.wordpress.com/2010/11/06/solo-2-de-cada-10-empresas-de-servicios-basicos-tiene-telefonos-gratuitos-para-la-atencion-al-cliente/" TargetMode="External"/><Relationship Id="rId4" Type="http://schemas.openxmlformats.org/officeDocument/2006/relationships/image" Target="../media/image40.gi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hyperlink" Target="https://commons.wikimedia.org/wiki/File:Facebook_icon_2013.svg" TargetMode="External"/><Relationship Id="rId7" Type="http://schemas.openxmlformats.org/officeDocument/2006/relationships/hyperlink" Target="https://www.instagram.com/europedirectER/" TargetMode="External"/><Relationship Id="rId2" Type="http://schemas.openxmlformats.org/officeDocument/2006/relationships/image" Target="../media/image35.png"/><Relationship Id="rId1" Type="http://schemas.openxmlformats.org/officeDocument/2006/relationships/hyperlink" Target="https://www.facebook.com/europedirectER/" TargetMode="External"/><Relationship Id="rId6" Type="http://schemas.openxmlformats.org/officeDocument/2006/relationships/hyperlink" Target="http://flickr.com/photos/thecampbells/7842096300/in/photostream" TargetMode="External"/><Relationship Id="rId5" Type="http://schemas.openxmlformats.org/officeDocument/2006/relationships/image" Target="../media/image36.jpg"/><Relationship Id="rId4" Type="http://schemas.openxmlformats.org/officeDocument/2006/relationships/hyperlink" Target="https://twitter.com/europedirectER" TargetMode="External"/><Relationship Id="rId9" Type="http://schemas.openxmlformats.org/officeDocument/2006/relationships/hyperlink" Target="https://fr.wikipedia.org/wiki/Instagram" TargetMode="External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hyperlink" Target="https://commons.wikimedia.org/wiki/File:Circle-icons-mail.svg" TargetMode="External"/><Relationship Id="rId1" Type="http://schemas.openxmlformats.org/officeDocument/2006/relationships/image" Target="../media/image38.png"/><Relationship Id="rId5" Type="http://schemas.openxmlformats.org/officeDocument/2006/relationships/hyperlink" Target="https://oscuento.wordpress.com/2010/11/06/solo-2-de-cada-10-empresas-de-servicios-basicos-tiene-telefonos-gratuitos-para-la-atencion-al-cliente/" TargetMode="External"/><Relationship Id="rId4" Type="http://schemas.openxmlformats.org/officeDocument/2006/relationships/image" Target="../media/image40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354693-34A5-4C10-A34F-BA0F29490307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</dgm:pt>
    <dgm:pt modelId="{28940879-79B0-4D11-A726-B8F86FA27EBA}">
      <dgm:prSet phldrT="[Testo]"/>
      <dgm:spPr/>
      <dgm:t>
        <a:bodyPr/>
        <a:lstStyle/>
        <a:p>
          <a:r>
            <a:rPr lang="it-IT" b="0" i="0" dirty="0">
              <a:hlinkClick xmlns:r="http://schemas.openxmlformats.org/officeDocument/2006/relationships" r:id="rId1"/>
            </a:rPr>
            <a:t>@</a:t>
          </a:r>
          <a:r>
            <a:rPr lang="it-IT" b="0" i="0" dirty="0" err="1">
              <a:hlinkClick xmlns:r="http://schemas.openxmlformats.org/officeDocument/2006/relationships" r:id="rId1"/>
            </a:rPr>
            <a:t>europedirectER</a:t>
          </a:r>
          <a:endParaRPr lang="it-IT" dirty="0"/>
        </a:p>
      </dgm:t>
    </dgm:pt>
    <dgm:pt modelId="{760DDE06-559E-46A9-B7AB-9C2067CD9482}" type="parTrans" cxnId="{3ED5853D-C2F6-4A6E-878F-311C2E27C24A}">
      <dgm:prSet/>
      <dgm:spPr/>
      <dgm:t>
        <a:bodyPr/>
        <a:lstStyle/>
        <a:p>
          <a:endParaRPr lang="it-IT"/>
        </a:p>
      </dgm:t>
    </dgm:pt>
    <dgm:pt modelId="{0B15AF5C-104A-4ECB-A803-427A052D1259}" type="sibTrans" cxnId="{3ED5853D-C2F6-4A6E-878F-311C2E27C24A}">
      <dgm:prSet/>
      <dgm:spPr/>
      <dgm:t>
        <a:bodyPr/>
        <a:lstStyle/>
        <a:p>
          <a:endParaRPr lang="it-IT"/>
        </a:p>
      </dgm:t>
    </dgm:pt>
    <dgm:pt modelId="{5ACE0802-1051-4D64-B4E6-D80FA1DC9D99}">
      <dgm:prSet phldrT="[Testo]"/>
      <dgm:spPr/>
      <dgm:t>
        <a:bodyPr/>
        <a:lstStyle/>
        <a:p>
          <a:r>
            <a:rPr lang="it-IT" b="0" i="0" dirty="0">
              <a:hlinkClick xmlns:r="http://schemas.openxmlformats.org/officeDocument/2006/relationships" r:id="rId2"/>
            </a:rPr>
            <a:t>@</a:t>
          </a:r>
          <a:r>
            <a:rPr lang="it-IT" b="0" i="0" dirty="0" err="1">
              <a:hlinkClick xmlns:r="http://schemas.openxmlformats.org/officeDocument/2006/relationships" r:id="rId2"/>
            </a:rPr>
            <a:t>europedirectER</a:t>
          </a:r>
          <a:endParaRPr lang="it-IT" dirty="0"/>
        </a:p>
      </dgm:t>
    </dgm:pt>
    <dgm:pt modelId="{BC4039C4-1073-4CB9-BB0A-9D414BFE1216}" type="parTrans" cxnId="{D93BD3F8-92AE-4ECD-8A08-E2DAB36B8D4F}">
      <dgm:prSet/>
      <dgm:spPr/>
      <dgm:t>
        <a:bodyPr/>
        <a:lstStyle/>
        <a:p>
          <a:endParaRPr lang="it-IT"/>
        </a:p>
      </dgm:t>
    </dgm:pt>
    <dgm:pt modelId="{B90EE9AC-390C-42B1-B62D-7F89E66B9970}" type="sibTrans" cxnId="{D93BD3F8-92AE-4ECD-8A08-E2DAB36B8D4F}">
      <dgm:prSet/>
      <dgm:spPr/>
      <dgm:t>
        <a:bodyPr/>
        <a:lstStyle/>
        <a:p>
          <a:endParaRPr lang="it-IT"/>
        </a:p>
      </dgm:t>
    </dgm:pt>
    <dgm:pt modelId="{F59974C6-3A98-44F7-80A0-B195FDC8A339}">
      <dgm:prSet phldrT="[Testo]"/>
      <dgm:spPr/>
      <dgm:t>
        <a:bodyPr/>
        <a:lstStyle/>
        <a:p>
          <a:r>
            <a:rPr lang="it-IT" b="0" i="0" dirty="0">
              <a:hlinkClick xmlns:r="http://schemas.openxmlformats.org/officeDocument/2006/relationships" r:id="rId3"/>
            </a:rPr>
            <a:t>@</a:t>
          </a:r>
          <a:r>
            <a:rPr lang="it-IT" b="0" i="0" dirty="0" err="1">
              <a:hlinkClick xmlns:r="http://schemas.openxmlformats.org/officeDocument/2006/relationships" r:id="rId3"/>
            </a:rPr>
            <a:t>europedirectER</a:t>
          </a:r>
          <a:endParaRPr lang="it-IT" dirty="0"/>
        </a:p>
      </dgm:t>
    </dgm:pt>
    <dgm:pt modelId="{5B26BC06-5395-4C69-BDCD-015DA175BB4A}" type="parTrans" cxnId="{E7F80460-37CF-4233-ABD1-7D99C6DB5FE2}">
      <dgm:prSet/>
      <dgm:spPr/>
      <dgm:t>
        <a:bodyPr/>
        <a:lstStyle/>
        <a:p>
          <a:endParaRPr lang="it-IT"/>
        </a:p>
      </dgm:t>
    </dgm:pt>
    <dgm:pt modelId="{C00D4E40-4CD9-4662-94B5-6F39BD0B7850}" type="sibTrans" cxnId="{E7F80460-37CF-4233-ABD1-7D99C6DB5FE2}">
      <dgm:prSet/>
      <dgm:spPr/>
      <dgm:t>
        <a:bodyPr/>
        <a:lstStyle/>
        <a:p>
          <a:endParaRPr lang="it-IT"/>
        </a:p>
      </dgm:t>
    </dgm:pt>
    <dgm:pt modelId="{E19CD0F1-8ACD-4FC7-8A79-A27B9B352337}" type="pres">
      <dgm:prSet presAssocID="{02354693-34A5-4C10-A34F-BA0F29490307}" presName="linearFlow" presStyleCnt="0">
        <dgm:presLayoutVars>
          <dgm:dir/>
          <dgm:resizeHandles val="exact"/>
        </dgm:presLayoutVars>
      </dgm:prSet>
      <dgm:spPr/>
    </dgm:pt>
    <dgm:pt modelId="{C6F01C62-61A4-4C02-8652-E80C7319B1C1}" type="pres">
      <dgm:prSet presAssocID="{28940879-79B0-4D11-A726-B8F86FA27EBA}" presName="composite" presStyleCnt="0"/>
      <dgm:spPr/>
    </dgm:pt>
    <dgm:pt modelId="{C735315C-D1F5-4A22-BA70-6378944882D6}" type="pres">
      <dgm:prSet presAssocID="{28940879-79B0-4D11-A726-B8F86FA27EBA}" presName="imgShp" presStyleLbl="fgImgPlace1" presStyleIdx="0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99DE6C0D-61F6-4559-A0CF-A37EF1F4D24A}" type="pres">
      <dgm:prSet presAssocID="{28940879-79B0-4D11-A726-B8F86FA27EBA}" presName="txShp" presStyleLbl="node1" presStyleIdx="0" presStyleCnt="3">
        <dgm:presLayoutVars>
          <dgm:bulletEnabled val="1"/>
        </dgm:presLayoutVars>
      </dgm:prSet>
      <dgm:spPr/>
    </dgm:pt>
    <dgm:pt modelId="{1A4143DB-AACA-414E-A54D-BEA17E34AB93}" type="pres">
      <dgm:prSet presAssocID="{0B15AF5C-104A-4ECB-A803-427A052D1259}" presName="spacing" presStyleCnt="0"/>
      <dgm:spPr/>
    </dgm:pt>
    <dgm:pt modelId="{EE060DBE-20D3-42FC-89FA-F117EC46FA36}" type="pres">
      <dgm:prSet presAssocID="{5ACE0802-1051-4D64-B4E6-D80FA1DC9D99}" presName="composite" presStyleCnt="0"/>
      <dgm:spPr/>
    </dgm:pt>
    <dgm:pt modelId="{B387C65A-F6CE-4FBF-89F9-70B2CB228C80}" type="pres">
      <dgm:prSet presAssocID="{5ACE0802-1051-4D64-B4E6-D80FA1DC9D99}" presName="imgShp" presStyleLbl="fgImgPlace1" presStyleIdx="1" presStyleCnt="3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/>
          <a:stretch>
            <a:fillRect l="-17000" r="-17000"/>
          </a:stretch>
        </a:blipFill>
      </dgm:spPr>
    </dgm:pt>
    <dgm:pt modelId="{137B0731-54CF-4248-8F9B-4E2FC513BE85}" type="pres">
      <dgm:prSet presAssocID="{5ACE0802-1051-4D64-B4E6-D80FA1DC9D99}" presName="txShp" presStyleLbl="node1" presStyleIdx="1" presStyleCnt="3">
        <dgm:presLayoutVars>
          <dgm:bulletEnabled val="1"/>
        </dgm:presLayoutVars>
      </dgm:prSet>
      <dgm:spPr/>
    </dgm:pt>
    <dgm:pt modelId="{B6FF354A-2839-4273-884C-C7F7A8A00BB6}" type="pres">
      <dgm:prSet presAssocID="{B90EE9AC-390C-42B1-B62D-7F89E66B9970}" presName="spacing" presStyleCnt="0"/>
      <dgm:spPr/>
    </dgm:pt>
    <dgm:pt modelId="{18949012-34B4-4C74-A75C-171FE51BC41E}" type="pres">
      <dgm:prSet presAssocID="{F59974C6-3A98-44F7-80A0-B195FDC8A339}" presName="composite" presStyleCnt="0"/>
      <dgm:spPr/>
    </dgm:pt>
    <dgm:pt modelId="{8FA52F61-CCDE-45BD-B922-347C10E21652}" type="pres">
      <dgm:prSet presAssocID="{F59974C6-3A98-44F7-80A0-B195FDC8A339}" presName="imgShp" presStyleLbl="fgImgPlace1" presStyleIdx="2" presStyleCnt="3"/>
      <dgm:spPr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</dgm:spPr>
    </dgm:pt>
    <dgm:pt modelId="{E0859826-C393-4AF8-8656-7773BBB4E50B}" type="pres">
      <dgm:prSet presAssocID="{F59974C6-3A98-44F7-80A0-B195FDC8A339}" presName="txShp" presStyleLbl="node1" presStyleIdx="2" presStyleCnt="3">
        <dgm:presLayoutVars>
          <dgm:bulletEnabled val="1"/>
        </dgm:presLayoutVars>
      </dgm:prSet>
      <dgm:spPr/>
    </dgm:pt>
  </dgm:ptLst>
  <dgm:cxnLst>
    <dgm:cxn modelId="{70BCCA1A-1B32-44CA-AB45-ABC3E1725927}" type="presOf" srcId="{F59974C6-3A98-44F7-80A0-B195FDC8A339}" destId="{E0859826-C393-4AF8-8656-7773BBB4E50B}" srcOrd="0" destOrd="0" presId="urn:microsoft.com/office/officeart/2005/8/layout/vList3"/>
    <dgm:cxn modelId="{3ED5853D-C2F6-4A6E-878F-311C2E27C24A}" srcId="{02354693-34A5-4C10-A34F-BA0F29490307}" destId="{28940879-79B0-4D11-A726-B8F86FA27EBA}" srcOrd="0" destOrd="0" parTransId="{760DDE06-559E-46A9-B7AB-9C2067CD9482}" sibTransId="{0B15AF5C-104A-4ECB-A803-427A052D1259}"/>
    <dgm:cxn modelId="{E7F80460-37CF-4233-ABD1-7D99C6DB5FE2}" srcId="{02354693-34A5-4C10-A34F-BA0F29490307}" destId="{F59974C6-3A98-44F7-80A0-B195FDC8A339}" srcOrd="2" destOrd="0" parTransId="{5B26BC06-5395-4C69-BDCD-015DA175BB4A}" sibTransId="{C00D4E40-4CD9-4662-94B5-6F39BD0B7850}"/>
    <dgm:cxn modelId="{A9BA4288-6A89-406A-8E2D-074D6CAFBA21}" type="presOf" srcId="{5ACE0802-1051-4D64-B4E6-D80FA1DC9D99}" destId="{137B0731-54CF-4248-8F9B-4E2FC513BE85}" srcOrd="0" destOrd="0" presId="urn:microsoft.com/office/officeart/2005/8/layout/vList3"/>
    <dgm:cxn modelId="{A75F13A5-7C5B-47FE-891D-52F566D248E1}" type="presOf" srcId="{28940879-79B0-4D11-A726-B8F86FA27EBA}" destId="{99DE6C0D-61F6-4559-A0CF-A37EF1F4D24A}" srcOrd="0" destOrd="0" presId="urn:microsoft.com/office/officeart/2005/8/layout/vList3"/>
    <dgm:cxn modelId="{FBA0F0B4-B1C2-40F7-94AA-51477C64BC95}" type="presOf" srcId="{02354693-34A5-4C10-A34F-BA0F29490307}" destId="{E19CD0F1-8ACD-4FC7-8A79-A27B9B352337}" srcOrd="0" destOrd="0" presId="urn:microsoft.com/office/officeart/2005/8/layout/vList3"/>
    <dgm:cxn modelId="{D93BD3F8-92AE-4ECD-8A08-E2DAB36B8D4F}" srcId="{02354693-34A5-4C10-A34F-BA0F29490307}" destId="{5ACE0802-1051-4D64-B4E6-D80FA1DC9D99}" srcOrd="1" destOrd="0" parTransId="{BC4039C4-1073-4CB9-BB0A-9D414BFE1216}" sibTransId="{B90EE9AC-390C-42B1-B62D-7F89E66B9970}"/>
    <dgm:cxn modelId="{56EE5FCA-1FC2-4359-9FA8-8600B96EBD8C}" type="presParOf" srcId="{E19CD0F1-8ACD-4FC7-8A79-A27B9B352337}" destId="{C6F01C62-61A4-4C02-8652-E80C7319B1C1}" srcOrd="0" destOrd="0" presId="urn:microsoft.com/office/officeart/2005/8/layout/vList3"/>
    <dgm:cxn modelId="{F18EDD91-6458-4A40-906E-28439922BD5E}" type="presParOf" srcId="{C6F01C62-61A4-4C02-8652-E80C7319B1C1}" destId="{C735315C-D1F5-4A22-BA70-6378944882D6}" srcOrd="0" destOrd="0" presId="urn:microsoft.com/office/officeart/2005/8/layout/vList3"/>
    <dgm:cxn modelId="{AE2EC3C8-F8BD-45C2-957C-E27D75BB3AB7}" type="presParOf" srcId="{C6F01C62-61A4-4C02-8652-E80C7319B1C1}" destId="{99DE6C0D-61F6-4559-A0CF-A37EF1F4D24A}" srcOrd="1" destOrd="0" presId="urn:microsoft.com/office/officeart/2005/8/layout/vList3"/>
    <dgm:cxn modelId="{65CE9B63-F816-4489-B054-B182D13DA80C}" type="presParOf" srcId="{E19CD0F1-8ACD-4FC7-8A79-A27B9B352337}" destId="{1A4143DB-AACA-414E-A54D-BEA17E34AB93}" srcOrd="1" destOrd="0" presId="urn:microsoft.com/office/officeart/2005/8/layout/vList3"/>
    <dgm:cxn modelId="{8366E34C-922E-44EB-BD0C-205A3951E8F9}" type="presParOf" srcId="{E19CD0F1-8ACD-4FC7-8A79-A27B9B352337}" destId="{EE060DBE-20D3-42FC-89FA-F117EC46FA36}" srcOrd="2" destOrd="0" presId="urn:microsoft.com/office/officeart/2005/8/layout/vList3"/>
    <dgm:cxn modelId="{60B66CDE-A506-43E8-9F56-5DF761A64589}" type="presParOf" srcId="{EE060DBE-20D3-42FC-89FA-F117EC46FA36}" destId="{B387C65A-F6CE-4FBF-89F9-70B2CB228C80}" srcOrd="0" destOrd="0" presId="urn:microsoft.com/office/officeart/2005/8/layout/vList3"/>
    <dgm:cxn modelId="{96BC15D5-79EB-4BE1-B409-5553C7A97828}" type="presParOf" srcId="{EE060DBE-20D3-42FC-89FA-F117EC46FA36}" destId="{137B0731-54CF-4248-8F9B-4E2FC513BE85}" srcOrd="1" destOrd="0" presId="urn:microsoft.com/office/officeart/2005/8/layout/vList3"/>
    <dgm:cxn modelId="{F0E65B8F-86FB-4059-96A4-16355EBA707A}" type="presParOf" srcId="{E19CD0F1-8ACD-4FC7-8A79-A27B9B352337}" destId="{B6FF354A-2839-4273-884C-C7F7A8A00BB6}" srcOrd="3" destOrd="0" presId="urn:microsoft.com/office/officeart/2005/8/layout/vList3"/>
    <dgm:cxn modelId="{CAF2A30B-C6BA-48C4-A2D5-14FD7805B56A}" type="presParOf" srcId="{E19CD0F1-8ACD-4FC7-8A79-A27B9B352337}" destId="{18949012-34B4-4C74-A75C-171FE51BC41E}" srcOrd="4" destOrd="0" presId="urn:microsoft.com/office/officeart/2005/8/layout/vList3"/>
    <dgm:cxn modelId="{CB0D0A28-E674-4B73-B1CD-F3459C5EAC94}" type="presParOf" srcId="{18949012-34B4-4C74-A75C-171FE51BC41E}" destId="{8FA52F61-CCDE-45BD-B922-347C10E21652}" srcOrd="0" destOrd="0" presId="urn:microsoft.com/office/officeart/2005/8/layout/vList3"/>
    <dgm:cxn modelId="{4D118B6C-9E53-4567-BEAD-2D571A328E73}" type="presParOf" srcId="{18949012-34B4-4C74-A75C-171FE51BC41E}" destId="{E0859826-C393-4AF8-8656-7773BBB4E50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69A288-B79A-49A6-8B4B-E4B0BD9DD56F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21E36EE-093C-4FB2-97DB-C5F8AC96F54A}" type="pres">
      <dgm:prSet presAssocID="{6369A288-B79A-49A6-8B4B-E4B0BD9DD56F}" presName="linear" presStyleCnt="0">
        <dgm:presLayoutVars>
          <dgm:dir/>
          <dgm:resizeHandles val="exact"/>
        </dgm:presLayoutVars>
      </dgm:prSet>
      <dgm:spPr/>
    </dgm:pt>
  </dgm:ptLst>
  <dgm:cxnLst>
    <dgm:cxn modelId="{64321BD6-6793-4590-B1C5-B14922AAC898}" type="presOf" srcId="{6369A288-B79A-49A6-8B4B-E4B0BD9DD56F}" destId="{421E36EE-093C-4FB2-97DB-C5F8AC96F54A}" srcOrd="0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B4E5BF0-5C93-4CB2-B737-4C53637223D5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FCC287A5-9A49-4460-B925-35CC34B96848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it-IT" sz="900" dirty="0"/>
            <a:t>europedirect@regione.emilia-romagna.it</a:t>
          </a:r>
        </a:p>
      </dgm:t>
    </dgm:pt>
    <dgm:pt modelId="{575E5444-8972-4E40-A0C6-9447C41AD691}" type="parTrans" cxnId="{34F18805-7BF3-4BB2-A299-129FADDC16B1}">
      <dgm:prSet/>
      <dgm:spPr/>
      <dgm:t>
        <a:bodyPr/>
        <a:lstStyle/>
        <a:p>
          <a:endParaRPr lang="it-IT" sz="1000"/>
        </a:p>
      </dgm:t>
    </dgm:pt>
    <dgm:pt modelId="{8973DB79-68AB-401E-BB78-045B5A24E615}" type="sibTrans" cxnId="{34F18805-7BF3-4BB2-A299-129FADDC16B1}">
      <dgm:prSet/>
      <dgm:spPr/>
      <dgm:t>
        <a:bodyPr/>
        <a:lstStyle/>
        <a:p>
          <a:endParaRPr lang="it-IT" sz="1000"/>
        </a:p>
      </dgm:t>
    </dgm:pt>
    <dgm:pt modelId="{0CEDB1CA-1312-46EE-88F8-0D67A10E5CC7}">
      <dgm:prSet phldrT="[Testo]" custT="1"/>
      <dgm:spPr>
        <a:solidFill>
          <a:schemeClr val="accent4"/>
        </a:solidFill>
      </dgm:spPr>
      <dgm:t>
        <a:bodyPr/>
        <a:lstStyle/>
        <a:p>
          <a:pPr algn="l"/>
          <a:r>
            <a:rPr lang="it-IT" sz="950" b="0" i="0" dirty="0"/>
            <a:t>Piazza Maggiore, 6, 40124 Bologna BO</a:t>
          </a:r>
          <a:endParaRPr lang="it-IT" sz="950" dirty="0"/>
        </a:p>
      </dgm:t>
    </dgm:pt>
    <dgm:pt modelId="{B3B7FBF7-E37B-41C5-9672-B738D1A06620}" type="parTrans" cxnId="{85379B70-1B29-4AEA-8F8F-C34AC8A37588}">
      <dgm:prSet/>
      <dgm:spPr/>
      <dgm:t>
        <a:bodyPr/>
        <a:lstStyle/>
        <a:p>
          <a:endParaRPr lang="it-IT" sz="1000"/>
        </a:p>
      </dgm:t>
    </dgm:pt>
    <dgm:pt modelId="{B9D1411A-BED3-4454-8214-BF4FE2043FE5}" type="sibTrans" cxnId="{85379B70-1B29-4AEA-8F8F-C34AC8A37588}">
      <dgm:prSet/>
      <dgm:spPr/>
      <dgm:t>
        <a:bodyPr/>
        <a:lstStyle/>
        <a:p>
          <a:endParaRPr lang="it-IT" sz="1000"/>
        </a:p>
      </dgm:t>
    </dgm:pt>
    <dgm:pt modelId="{09C44C9E-58D5-4CF9-A461-330CA08CCD17}">
      <dgm:prSet phldrT="[Testo]" custT="1"/>
      <dgm:spPr>
        <a:solidFill>
          <a:schemeClr val="accent4"/>
        </a:solidFill>
      </dgm:spPr>
      <dgm:t>
        <a:bodyPr/>
        <a:lstStyle/>
        <a:p>
          <a:r>
            <a:rPr lang="it-IT" sz="1600" b="0" i="0" dirty="0"/>
            <a:t>051 2193158</a:t>
          </a:r>
          <a:endParaRPr lang="it-IT" sz="1600" dirty="0"/>
        </a:p>
      </dgm:t>
    </dgm:pt>
    <dgm:pt modelId="{D3D22715-94BD-42F2-AC38-32518E95917E}" type="parTrans" cxnId="{6AFCD74D-558D-47D5-ADC9-7823B240A20E}">
      <dgm:prSet/>
      <dgm:spPr/>
      <dgm:t>
        <a:bodyPr/>
        <a:lstStyle/>
        <a:p>
          <a:endParaRPr lang="it-IT" sz="1000"/>
        </a:p>
      </dgm:t>
    </dgm:pt>
    <dgm:pt modelId="{B91E2733-E280-4741-A784-24D879D16F59}" type="sibTrans" cxnId="{6AFCD74D-558D-47D5-ADC9-7823B240A20E}">
      <dgm:prSet/>
      <dgm:spPr/>
      <dgm:t>
        <a:bodyPr/>
        <a:lstStyle/>
        <a:p>
          <a:endParaRPr lang="it-IT" sz="1000"/>
        </a:p>
      </dgm:t>
    </dgm:pt>
    <dgm:pt modelId="{8FB4EF71-B28F-4DB8-A38E-A55339E754AF}" type="pres">
      <dgm:prSet presAssocID="{3B4E5BF0-5C93-4CB2-B737-4C53637223D5}" presName="linearFlow" presStyleCnt="0">
        <dgm:presLayoutVars>
          <dgm:dir/>
          <dgm:resizeHandles val="exact"/>
        </dgm:presLayoutVars>
      </dgm:prSet>
      <dgm:spPr/>
    </dgm:pt>
    <dgm:pt modelId="{38DB06C0-5284-4772-8EA0-5F23E434E5DD}" type="pres">
      <dgm:prSet presAssocID="{FCC287A5-9A49-4460-B925-35CC34B96848}" presName="composite" presStyleCnt="0"/>
      <dgm:spPr/>
    </dgm:pt>
    <dgm:pt modelId="{380BA22D-01EF-4245-99BD-593AC006D4D5}" type="pres">
      <dgm:prSet presAssocID="{FCC287A5-9A49-4460-B925-35CC34B96848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D67F2849-90F5-4736-AE93-1C2A7901CC6B}" type="pres">
      <dgm:prSet presAssocID="{FCC287A5-9A49-4460-B925-35CC34B96848}" presName="txShp" presStyleLbl="node1" presStyleIdx="0" presStyleCnt="3">
        <dgm:presLayoutVars>
          <dgm:bulletEnabled val="1"/>
        </dgm:presLayoutVars>
      </dgm:prSet>
      <dgm:spPr/>
    </dgm:pt>
    <dgm:pt modelId="{6B511CAC-7EA8-401C-8836-DD035CBE6704}" type="pres">
      <dgm:prSet presAssocID="{8973DB79-68AB-401E-BB78-045B5A24E615}" presName="spacing" presStyleCnt="0"/>
      <dgm:spPr/>
    </dgm:pt>
    <dgm:pt modelId="{7E95F4D8-1CCB-42AB-9E01-544511884A68}" type="pres">
      <dgm:prSet presAssocID="{0CEDB1CA-1312-46EE-88F8-0D67A10E5CC7}" presName="composite" presStyleCnt="0"/>
      <dgm:spPr/>
    </dgm:pt>
    <dgm:pt modelId="{770CA1EB-7DF0-438B-9227-F3A2B9307DE5}" type="pres">
      <dgm:prSet presAssocID="{0CEDB1CA-1312-46EE-88F8-0D67A10E5CC7}" presName="imgShp" presStyleLbl="fgImgPlac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</dgm:spPr>
    </dgm:pt>
    <dgm:pt modelId="{9A954829-A218-44B1-9925-034AD923BB34}" type="pres">
      <dgm:prSet presAssocID="{0CEDB1CA-1312-46EE-88F8-0D67A10E5CC7}" presName="txShp" presStyleLbl="node1" presStyleIdx="1" presStyleCnt="3">
        <dgm:presLayoutVars>
          <dgm:bulletEnabled val="1"/>
        </dgm:presLayoutVars>
      </dgm:prSet>
      <dgm:spPr/>
    </dgm:pt>
    <dgm:pt modelId="{C64EC8F5-4CAE-4B95-8BB0-4330BE2E07B7}" type="pres">
      <dgm:prSet presAssocID="{B9D1411A-BED3-4454-8214-BF4FE2043FE5}" presName="spacing" presStyleCnt="0"/>
      <dgm:spPr/>
    </dgm:pt>
    <dgm:pt modelId="{7CC932C9-3681-4B97-AB36-42F0F261FF7C}" type="pres">
      <dgm:prSet presAssocID="{09C44C9E-58D5-4CF9-A461-330CA08CCD17}" presName="composite" presStyleCnt="0"/>
      <dgm:spPr/>
    </dgm:pt>
    <dgm:pt modelId="{1EDCC37A-040B-4657-960A-568F2368DC7C}" type="pres">
      <dgm:prSet presAssocID="{09C44C9E-58D5-4CF9-A461-330CA08CCD17}" presName="imgShp" presStyleLbl="fgImgPlace1" presStyleIdx="2" presStyleCnt="3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</dgm:spPr>
    </dgm:pt>
    <dgm:pt modelId="{48FABAE1-CC93-45F1-AF30-ACBCC6AC6D4B}" type="pres">
      <dgm:prSet presAssocID="{09C44C9E-58D5-4CF9-A461-330CA08CCD17}" presName="txShp" presStyleLbl="node1" presStyleIdx="2" presStyleCnt="3">
        <dgm:presLayoutVars>
          <dgm:bulletEnabled val="1"/>
        </dgm:presLayoutVars>
      </dgm:prSet>
      <dgm:spPr/>
    </dgm:pt>
  </dgm:ptLst>
  <dgm:cxnLst>
    <dgm:cxn modelId="{34F18805-7BF3-4BB2-A299-129FADDC16B1}" srcId="{3B4E5BF0-5C93-4CB2-B737-4C53637223D5}" destId="{FCC287A5-9A49-4460-B925-35CC34B96848}" srcOrd="0" destOrd="0" parTransId="{575E5444-8972-4E40-A0C6-9447C41AD691}" sibTransId="{8973DB79-68AB-401E-BB78-045B5A24E615}"/>
    <dgm:cxn modelId="{60084C0D-2320-4A2C-BEA2-8A8018854F21}" type="presOf" srcId="{3B4E5BF0-5C93-4CB2-B737-4C53637223D5}" destId="{8FB4EF71-B28F-4DB8-A38E-A55339E754AF}" srcOrd="0" destOrd="0" presId="urn:microsoft.com/office/officeart/2005/8/layout/vList3"/>
    <dgm:cxn modelId="{6AFCD74D-558D-47D5-ADC9-7823B240A20E}" srcId="{3B4E5BF0-5C93-4CB2-B737-4C53637223D5}" destId="{09C44C9E-58D5-4CF9-A461-330CA08CCD17}" srcOrd="2" destOrd="0" parTransId="{D3D22715-94BD-42F2-AC38-32518E95917E}" sibTransId="{B91E2733-E280-4741-A784-24D879D16F59}"/>
    <dgm:cxn modelId="{85379B70-1B29-4AEA-8F8F-C34AC8A37588}" srcId="{3B4E5BF0-5C93-4CB2-B737-4C53637223D5}" destId="{0CEDB1CA-1312-46EE-88F8-0D67A10E5CC7}" srcOrd="1" destOrd="0" parTransId="{B3B7FBF7-E37B-41C5-9672-B738D1A06620}" sibTransId="{B9D1411A-BED3-4454-8214-BF4FE2043FE5}"/>
    <dgm:cxn modelId="{CFF363B8-9B39-45D3-B4E8-321B82CD0AF5}" type="presOf" srcId="{0CEDB1CA-1312-46EE-88F8-0D67A10E5CC7}" destId="{9A954829-A218-44B1-9925-034AD923BB34}" srcOrd="0" destOrd="0" presId="urn:microsoft.com/office/officeart/2005/8/layout/vList3"/>
    <dgm:cxn modelId="{120931BF-E43F-4F8B-BD6F-89B117EB4913}" type="presOf" srcId="{FCC287A5-9A49-4460-B925-35CC34B96848}" destId="{D67F2849-90F5-4736-AE93-1C2A7901CC6B}" srcOrd="0" destOrd="0" presId="urn:microsoft.com/office/officeart/2005/8/layout/vList3"/>
    <dgm:cxn modelId="{0FCBFDD8-6C51-46F1-8B93-3221823B2E9E}" type="presOf" srcId="{09C44C9E-58D5-4CF9-A461-330CA08CCD17}" destId="{48FABAE1-CC93-45F1-AF30-ACBCC6AC6D4B}" srcOrd="0" destOrd="0" presId="urn:microsoft.com/office/officeart/2005/8/layout/vList3"/>
    <dgm:cxn modelId="{6A47B0BA-37F0-4802-82DD-F5969E3B2E0D}" type="presParOf" srcId="{8FB4EF71-B28F-4DB8-A38E-A55339E754AF}" destId="{38DB06C0-5284-4772-8EA0-5F23E434E5DD}" srcOrd="0" destOrd="0" presId="urn:microsoft.com/office/officeart/2005/8/layout/vList3"/>
    <dgm:cxn modelId="{C96CDF95-A796-45F5-AB09-04AF337E06A7}" type="presParOf" srcId="{38DB06C0-5284-4772-8EA0-5F23E434E5DD}" destId="{380BA22D-01EF-4245-99BD-593AC006D4D5}" srcOrd="0" destOrd="0" presId="urn:microsoft.com/office/officeart/2005/8/layout/vList3"/>
    <dgm:cxn modelId="{51FB39A6-262C-4570-8B49-1B3B0CAD0540}" type="presParOf" srcId="{38DB06C0-5284-4772-8EA0-5F23E434E5DD}" destId="{D67F2849-90F5-4736-AE93-1C2A7901CC6B}" srcOrd="1" destOrd="0" presId="urn:microsoft.com/office/officeart/2005/8/layout/vList3"/>
    <dgm:cxn modelId="{10F6E4A7-3861-475A-81E7-DCCB0F771C4E}" type="presParOf" srcId="{8FB4EF71-B28F-4DB8-A38E-A55339E754AF}" destId="{6B511CAC-7EA8-401C-8836-DD035CBE6704}" srcOrd="1" destOrd="0" presId="urn:microsoft.com/office/officeart/2005/8/layout/vList3"/>
    <dgm:cxn modelId="{4DCA7454-9CE1-4D5C-9704-0AC68110A973}" type="presParOf" srcId="{8FB4EF71-B28F-4DB8-A38E-A55339E754AF}" destId="{7E95F4D8-1CCB-42AB-9E01-544511884A68}" srcOrd="2" destOrd="0" presId="urn:microsoft.com/office/officeart/2005/8/layout/vList3"/>
    <dgm:cxn modelId="{F4BD1A82-BC93-4911-8A91-9382AAF7AEB8}" type="presParOf" srcId="{7E95F4D8-1CCB-42AB-9E01-544511884A68}" destId="{770CA1EB-7DF0-438B-9227-F3A2B9307DE5}" srcOrd="0" destOrd="0" presId="urn:microsoft.com/office/officeart/2005/8/layout/vList3"/>
    <dgm:cxn modelId="{73C84CCA-BF03-42A7-B913-298269142C06}" type="presParOf" srcId="{7E95F4D8-1CCB-42AB-9E01-544511884A68}" destId="{9A954829-A218-44B1-9925-034AD923BB34}" srcOrd="1" destOrd="0" presId="urn:microsoft.com/office/officeart/2005/8/layout/vList3"/>
    <dgm:cxn modelId="{098EC550-8A3E-49C3-A8F6-F0152E862267}" type="presParOf" srcId="{8FB4EF71-B28F-4DB8-A38E-A55339E754AF}" destId="{C64EC8F5-4CAE-4B95-8BB0-4330BE2E07B7}" srcOrd="3" destOrd="0" presId="urn:microsoft.com/office/officeart/2005/8/layout/vList3"/>
    <dgm:cxn modelId="{BB972A7F-5C33-49DD-A269-5D29594A7C37}" type="presParOf" srcId="{8FB4EF71-B28F-4DB8-A38E-A55339E754AF}" destId="{7CC932C9-3681-4B97-AB36-42F0F261FF7C}" srcOrd="4" destOrd="0" presId="urn:microsoft.com/office/officeart/2005/8/layout/vList3"/>
    <dgm:cxn modelId="{7F2BF036-100B-46C3-96A2-A220F7F000F4}" type="presParOf" srcId="{7CC932C9-3681-4B97-AB36-42F0F261FF7C}" destId="{1EDCC37A-040B-4657-960A-568F2368DC7C}" srcOrd="0" destOrd="0" presId="urn:microsoft.com/office/officeart/2005/8/layout/vList3"/>
    <dgm:cxn modelId="{40CA5814-0E6C-4A20-8FFA-89592C76767C}" type="presParOf" srcId="{7CC932C9-3681-4B97-AB36-42F0F261FF7C}" destId="{48FABAE1-CC93-45F1-AF30-ACBCC6AC6D4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DE6C0D-61F6-4559-A0CF-A37EF1F4D24A}">
      <dsp:nvSpPr>
        <dsp:cNvPr id="0" name=""/>
        <dsp:cNvSpPr/>
      </dsp:nvSpPr>
      <dsp:spPr>
        <a:xfrm rot="10800000">
          <a:off x="877228" y="700"/>
          <a:ext cx="3023581" cy="4625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hlinkClick xmlns:r="http://schemas.openxmlformats.org/officeDocument/2006/relationships" r:id="rId1"/>
            </a:rPr>
            <a:t>@</a:t>
          </a:r>
          <a:r>
            <a:rPr lang="it-IT" sz="1800" b="0" i="0" kern="1200" dirty="0" err="1">
              <a:hlinkClick xmlns:r="http://schemas.openxmlformats.org/officeDocument/2006/relationships" r:id="rId1"/>
            </a:rPr>
            <a:t>europedirectER</a:t>
          </a:r>
          <a:endParaRPr lang="it-IT" sz="1800" kern="1200" dirty="0"/>
        </a:p>
      </dsp:txBody>
      <dsp:txXfrm rot="10800000">
        <a:off x="992878" y="700"/>
        <a:ext cx="2907931" cy="462599"/>
      </dsp:txXfrm>
    </dsp:sp>
    <dsp:sp modelId="{C735315C-D1F5-4A22-BA70-6378944882D6}">
      <dsp:nvSpPr>
        <dsp:cNvPr id="0" name=""/>
        <dsp:cNvSpPr/>
      </dsp:nvSpPr>
      <dsp:spPr>
        <a:xfrm>
          <a:off x="645928" y="700"/>
          <a:ext cx="462599" cy="462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7B0731-54CF-4248-8F9B-4E2FC513BE85}">
      <dsp:nvSpPr>
        <dsp:cNvPr id="0" name=""/>
        <dsp:cNvSpPr/>
      </dsp:nvSpPr>
      <dsp:spPr>
        <a:xfrm rot="10800000">
          <a:off x="877228" y="587664"/>
          <a:ext cx="3023581" cy="4625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hlinkClick xmlns:r="http://schemas.openxmlformats.org/officeDocument/2006/relationships" r:id="rId4"/>
            </a:rPr>
            <a:t>@</a:t>
          </a:r>
          <a:r>
            <a:rPr lang="it-IT" sz="1800" b="0" i="0" kern="1200" dirty="0" err="1">
              <a:hlinkClick xmlns:r="http://schemas.openxmlformats.org/officeDocument/2006/relationships" r:id="rId4"/>
            </a:rPr>
            <a:t>europedirectER</a:t>
          </a:r>
          <a:endParaRPr lang="it-IT" sz="1800" kern="1200" dirty="0"/>
        </a:p>
      </dsp:txBody>
      <dsp:txXfrm rot="10800000">
        <a:off x="992878" y="587664"/>
        <a:ext cx="2907931" cy="462599"/>
      </dsp:txXfrm>
    </dsp:sp>
    <dsp:sp modelId="{B387C65A-F6CE-4FBF-89F9-70B2CB228C80}">
      <dsp:nvSpPr>
        <dsp:cNvPr id="0" name=""/>
        <dsp:cNvSpPr/>
      </dsp:nvSpPr>
      <dsp:spPr>
        <a:xfrm>
          <a:off x="645928" y="587664"/>
          <a:ext cx="462599" cy="4625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 l="-17000" r="-17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859826-C393-4AF8-8656-7773BBB4E50B}">
      <dsp:nvSpPr>
        <dsp:cNvPr id="0" name=""/>
        <dsp:cNvSpPr/>
      </dsp:nvSpPr>
      <dsp:spPr>
        <a:xfrm rot="10800000">
          <a:off x="877228" y="1174628"/>
          <a:ext cx="3023581" cy="462599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994" tIns="68580" rIns="128016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0" i="0" kern="1200" dirty="0">
              <a:hlinkClick xmlns:r="http://schemas.openxmlformats.org/officeDocument/2006/relationships" r:id="rId7"/>
            </a:rPr>
            <a:t>@</a:t>
          </a:r>
          <a:r>
            <a:rPr lang="it-IT" sz="1800" b="0" i="0" kern="1200" dirty="0" err="1">
              <a:hlinkClick xmlns:r="http://schemas.openxmlformats.org/officeDocument/2006/relationships" r:id="rId7"/>
            </a:rPr>
            <a:t>europedirectER</a:t>
          </a:r>
          <a:endParaRPr lang="it-IT" sz="1800" kern="1200" dirty="0"/>
        </a:p>
      </dsp:txBody>
      <dsp:txXfrm rot="10800000">
        <a:off x="992878" y="1174628"/>
        <a:ext cx="2907931" cy="462599"/>
      </dsp:txXfrm>
    </dsp:sp>
    <dsp:sp modelId="{8FA52F61-CCDE-45BD-B922-347C10E21652}">
      <dsp:nvSpPr>
        <dsp:cNvPr id="0" name=""/>
        <dsp:cNvSpPr/>
      </dsp:nvSpPr>
      <dsp:spPr>
        <a:xfrm>
          <a:off x="645928" y="1174628"/>
          <a:ext cx="462599" cy="462599"/>
        </a:xfrm>
        <a:prstGeom prst="ellipse">
          <a:avLst/>
        </a:prstGeom>
        <a:blipFill>
          <a:blip xmlns:r="http://schemas.openxmlformats.org/officeDocument/2006/relationships"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7F2849-90F5-4736-AE93-1C2A7901CC6B}">
      <dsp:nvSpPr>
        <dsp:cNvPr id="0" name=""/>
        <dsp:cNvSpPr/>
      </dsp:nvSpPr>
      <dsp:spPr>
        <a:xfrm rot="10800000">
          <a:off x="750279" y="859"/>
          <a:ext cx="2525007" cy="457123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79" tIns="34290" rIns="64008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00" kern="1200" dirty="0"/>
            <a:t>europedirect@regione.emilia-romagna.it</a:t>
          </a:r>
        </a:p>
      </dsp:txBody>
      <dsp:txXfrm rot="10800000">
        <a:off x="864560" y="859"/>
        <a:ext cx="2410726" cy="457123"/>
      </dsp:txXfrm>
    </dsp:sp>
    <dsp:sp modelId="{380BA22D-01EF-4245-99BD-593AC006D4D5}">
      <dsp:nvSpPr>
        <dsp:cNvPr id="0" name=""/>
        <dsp:cNvSpPr/>
      </dsp:nvSpPr>
      <dsp:spPr>
        <a:xfrm>
          <a:off x="521717" y="859"/>
          <a:ext cx="457123" cy="457123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54829-A218-44B1-9925-034AD923BB34}">
      <dsp:nvSpPr>
        <dsp:cNvPr id="0" name=""/>
        <dsp:cNvSpPr/>
      </dsp:nvSpPr>
      <dsp:spPr>
        <a:xfrm rot="10800000">
          <a:off x="750279" y="594437"/>
          <a:ext cx="2525007" cy="457123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79" tIns="38100" rIns="71120" bIns="38100" numCol="1" spcCol="1270" anchor="ctr" anchorCtr="0">
          <a:noAutofit/>
        </a:bodyPr>
        <a:lstStyle/>
        <a:p>
          <a:pPr marL="0" lvl="0" indent="0" algn="l" defTabSz="4222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950" b="0" i="0" kern="1200" dirty="0"/>
            <a:t>Piazza Maggiore, 6, 40124 Bologna BO</a:t>
          </a:r>
          <a:endParaRPr lang="it-IT" sz="950" kern="1200" dirty="0"/>
        </a:p>
      </dsp:txBody>
      <dsp:txXfrm rot="10800000">
        <a:off x="864560" y="594437"/>
        <a:ext cx="2410726" cy="457123"/>
      </dsp:txXfrm>
    </dsp:sp>
    <dsp:sp modelId="{770CA1EB-7DF0-438B-9227-F3A2B9307DE5}">
      <dsp:nvSpPr>
        <dsp:cNvPr id="0" name=""/>
        <dsp:cNvSpPr/>
      </dsp:nvSpPr>
      <dsp:spPr>
        <a:xfrm>
          <a:off x="521717" y="594437"/>
          <a:ext cx="457123" cy="457123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0" b="-2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ABAE1-CC93-45F1-AF30-ACBCC6AC6D4B}">
      <dsp:nvSpPr>
        <dsp:cNvPr id="0" name=""/>
        <dsp:cNvSpPr/>
      </dsp:nvSpPr>
      <dsp:spPr>
        <a:xfrm rot="10800000">
          <a:off x="750279" y="1188016"/>
          <a:ext cx="2525007" cy="457123"/>
        </a:xfrm>
        <a:prstGeom prst="homePlate">
          <a:avLst/>
        </a:prstGeom>
        <a:solidFill>
          <a:schemeClr val="accent4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579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0" i="0" kern="1200" dirty="0"/>
            <a:t>051 2193158</a:t>
          </a:r>
          <a:endParaRPr lang="it-IT" sz="1600" kern="1200" dirty="0"/>
        </a:p>
      </dsp:txBody>
      <dsp:txXfrm rot="10800000">
        <a:off x="864560" y="1188016"/>
        <a:ext cx="2410726" cy="457123"/>
      </dsp:txXfrm>
    </dsp:sp>
    <dsp:sp modelId="{1EDCC37A-040B-4657-960A-568F2368DC7C}">
      <dsp:nvSpPr>
        <dsp:cNvPr id="0" name=""/>
        <dsp:cNvSpPr/>
      </dsp:nvSpPr>
      <dsp:spPr>
        <a:xfrm>
          <a:off x="521717" y="1188016"/>
          <a:ext cx="457123" cy="457123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5592225" y="0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4B7587-A732-4B12-85B6-36310F9A69A5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897188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987267" y="3271382"/>
            <a:ext cx="789813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5592225" y="6456612"/>
            <a:ext cx="4278154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478C1-810A-4E9E-B177-D19D143E56D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3415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OeM6IF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2OeM6IF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ULVqtUfz-U" TargetMode="External"/><Relationship Id="rId7" Type="http://schemas.openxmlformats.org/officeDocument/2006/relationships/hyperlink" Target="https://www.youtube.com/user/Europa149/videos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youtube.com/watch?v=RVdtBsGE1xI" TargetMode="External"/><Relationship Id="rId5" Type="http://schemas.openxmlformats.org/officeDocument/2006/relationships/hyperlink" Target="https://www.youtube.com/watch?v=VC94k2HzHQo" TargetMode="External"/><Relationship Id="rId4" Type="http://schemas.openxmlformats.org/officeDocument/2006/relationships/hyperlink" Target="https://www.youtube.com/watch?v=oct6-9d5ciA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L’Europa nel mondo: https://goo.gl/maps/eow6dViz9Ju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38767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… dal 1500 almeno, gli Stati europei si sono combattuti in varie occasioni fino ad arrivare a far partire due guerre mondiali (vedi video nella slide). Da quando è iniziata l’integrazione europea, il continente ha conosciuto il periodo di pace più lungo della sua storia. 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video: citazione di Jean </a:t>
            </a:r>
            <a:r>
              <a:rPr lang="it-IT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Monnet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“è meglio combattere attorno a un tavolo che sul campo di battaglia”. Dal 1945 al 2019, 74 anni di pace!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840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Storia del Manifesto di Ventotene, grande contributo italiano all’integrazione europea: https://it.wikipedia.org/wiki/Manifesto_di_Ventotene</a:t>
            </a:r>
          </a:p>
          <a:p>
            <a:endParaRPr lang="it-IT" dirty="0"/>
          </a:p>
          <a:p>
            <a:r>
              <a:rPr lang="it-IT" dirty="0"/>
              <a:t>Localizzazione del Carcere Borbonico di Ventotene, dove fu scritto il manifesto (cliccando la foto, ne compaiono anche altre di com’è il carcere ora): https://goo.gl/maps/XfRx51S8dsP2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6551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Film Rai sulla storia del Manifesto di Ventotene: https://www.raiplay.it/programmi/unmondonuovo/</a:t>
            </a:r>
          </a:p>
          <a:p>
            <a:endParaRPr lang="it-IT" dirty="0"/>
          </a:p>
          <a:p>
            <a:r>
              <a:rPr lang="it-IT" dirty="0"/>
              <a:t>L’ingresso principale del Parlamento europeo di Bruxelles è intitolato a Altiero Spinelli.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86823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Maggiori informazioni: https://europa.eu/european-union/about-eu/symbols/europe-day/schuman-declaration_it</a:t>
            </a:r>
          </a:p>
          <a:p>
            <a:r>
              <a:rPr lang="it-IT" dirty="0"/>
              <a:t>Schuman era stato in un campo di concentramento nazista! È quindi importante sottolineare la sua scelta di tendere una mano alla Germania, invece che di cercare vendetta, per l’ «eliminazione del contrasto secolare tra Germania e Francia».</a:t>
            </a:r>
          </a:p>
          <a:p>
            <a:r>
              <a:rPr lang="it-IT" dirty="0"/>
              <a:t>Il discorso integrale in inglese di Simone </a:t>
            </a:r>
            <a:r>
              <a:rPr lang="it-IT" dirty="0" err="1"/>
              <a:t>Veil</a:t>
            </a:r>
            <a:r>
              <a:rPr lang="it-IT" dirty="0"/>
              <a:t>, appena eletta primo Presidente del neonato Parlamento europeo a seguito delle prime elezioni (1979).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3386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Trattato istitutivo della CECA, primissimo embrione dell’attuale Unione europea: https://eur-lex.europa.eu/legal-content/IT/TXT/?uri=legissum%3Axy0022</a:t>
            </a:r>
          </a:p>
          <a:p>
            <a:endParaRPr lang="it-IT" dirty="0"/>
          </a:p>
          <a:p>
            <a:r>
              <a:rPr lang="it-IT" dirty="0"/>
              <a:t>Sei stelle sulla bandiera della CECA: chi</a:t>
            </a:r>
            <a:r>
              <a:rPr lang="it-IT" baseline="0" dirty="0"/>
              <a:t> erano i sei fondatori? Risposta nella prossima slide, da cui inizia il progressivo percorso di allargamento dell’integrazione europea a sempre più stati</a:t>
            </a:r>
          </a:p>
          <a:p>
            <a:endParaRPr lang="it-IT" baseline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2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Membri fondatori della CECA: Belgio, Francia*, Italia, Lussemburgo, </a:t>
            </a:r>
            <a:r>
              <a:rPr lang="it-IT" sz="1200" b="1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Germania Ovest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Paesi Bassi (*l'Algeria fu parte integrante della Francia fino al 1962). NOI SIAMO quindi UNO STATO FONDATORE, l’Europa non ci è stata imposta! (E tutti i Trattati successivi li abbiamo firmati e ratificati, cioè inseriti nella nostra legislazione)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Dal 1957, con i Trattati di Roma, alla CECA si affianca la CEE (Comunità economica europea). La CEE aveva nei suoi obiettivi l'unione economica dei suoi membri: libero movimento dei beni, dei servizi, dei lavoratori e dei capitali…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7607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1973 – Primo allargamento: Danimarca, Irlanda, 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Regno Unito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76761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1981 – Grecia (superato il regime dei colonnelli)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968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1986 - Portogallo e Spagna (una volta superate le dittature) </a:t>
            </a:r>
          </a:p>
          <a:p>
            <a:r>
              <a:rPr lang="it-IT" dirty="0"/>
              <a:t>+ Fuoriuscita Groenlandia, unico precedente alla brexit (referendum: https://it.wikipedia.org/wiki/Referendum_groenlandese_sull%27adesione_alla_Comunit%C3%A0_Economica_Europea_del_1982 )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20151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1990: estensione alla Germania Est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0008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Mappa interattiva realizzata con il </a:t>
            </a:r>
            <a:r>
              <a:rPr lang="it-IT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tool</a:t>
            </a:r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it-IT" sz="120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Storymap</a:t>
            </a:r>
            <a:r>
              <a:rPr lang="it-IT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(la prima parte riguarda i confini, la seconda una panoramica di stati membri o non membri UE meno conosciuti) : 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https://bit.ly/2OeM6IF</a:t>
            </a:r>
            <a:endParaRPr lang="it-IT" sz="1200" u="sng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8747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cambio di colore sulla mappa indica il superamento della Comunità economica europea, assorbita dall’Unione europea. </a:t>
            </a:r>
          </a:p>
          <a:p>
            <a:r>
              <a:rPr lang="it-IT" dirty="0"/>
              <a:t>+ scioglimento dell’Unione sovietica in tanti piccoli stati indipendenti</a:t>
            </a:r>
          </a:p>
          <a:p>
            <a:endParaRPr lang="it-IT" dirty="0"/>
          </a:p>
          <a:p>
            <a:r>
              <a:rPr lang="it-IT" dirty="0"/>
              <a:t>Cristina d’Avena e la sigla del suo telefilm per celebrare la nascita dell’UE: https://www.youtube.com/watch?v=pm08uqCvg_U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8429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1995 – Allargamento «nord»: Austria, Finlandia, Svezia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53085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2004 – il cosiddetto «Grande allargamento ad est»: Repubblica Ceca, Cipro, Estonia, Ungheria, Lettonia, Lituania, Malta, Polonia, Slovacchia, Slovenia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2613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2007: Secondo allargamento ad est con Bulgaria, Romania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136918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2013 – l’ingresso più recente: la Croazia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46698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414872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Di fatto, la Turchia e i Balcani.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607366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L’Articolo 50 del Trattato di Lisbona, richiesto dagli inglesi, contemplava la possibilità di uno stato di uscire dall’UE. Questa è una chiara diversità da sistemi non democratici come l’Unione Sovietica, in cui l’adesione degli stati membri non era stata richiesta e non era possibile uscire. </a:t>
            </a:r>
          </a:p>
          <a:p>
            <a:r>
              <a:rPr lang="it-IT" dirty="0"/>
              <a:t>A seguito del referendum del 23 giugno 2016 Irlanda del Nord e Scozia hanno votato per rimanere nell’UE, ma la popolazione di Galles e Inghilterra è maggiore e lì è prevalso il voto favorevole all’abbandono dell’UE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99486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21951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riflessione (facoltativa) sulla Brexit: il totale della torta (in bianco) della popolazione del Regno Unito va poi ridotto al numero di cittadini che avevano il diritto di voto e che hanno effettivamente votato e per lasciare l’Unione europea. L’esito del referendum rappresenta quindi circa un quarto della popolazione del Regno Unito.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12796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Esercizio 1 </a:t>
            </a:r>
            <a:r>
              <a:rPr lang="it-IT" sz="1200" u="non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pag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della pubblicazione «La mia UE», a crocette, per definire chi è membro dell’UE (disponibile su richiesta presso Europe Direct Emilia-Romagna)</a:t>
            </a:r>
          </a:p>
          <a:p>
            <a:endParaRPr lang="it-IT" dirty="0"/>
          </a:p>
          <a:p>
            <a:r>
              <a:rPr lang="it-IT" dirty="0"/>
              <a:t>Se non si è utilizzata la mappa interattiva di </a:t>
            </a:r>
            <a:r>
              <a:rPr lang="it-IT" dirty="0" err="1"/>
              <a:t>StoryMaps</a:t>
            </a:r>
            <a:r>
              <a:rPr lang="it-IT" dirty="0"/>
              <a:t> (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https://bit.ly/2OeM6IF</a:t>
            </a:r>
            <a:r>
              <a:rPr lang="it-IT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it-IT" dirty="0"/>
              <a:t> segnalata nella slide precedente, si può adesso ricordare gli stati membri UE più remoti (Cipro, Malta, Lussemburgo) + quelli che non sono membri (Svizzera, stati vari nei Balcani, Islanda, Norvegia, Ucraina e Bielorussia)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57911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Adesso che scoperto storia e geografia dell’Europa… unisciti alla campagna stavoltavoto.eu per rimanere aggiornato sulle prossime elezioni europee, registrandoti sul sito!</a:t>
            </a:r>
          </a:p>
          <a:p>
            <a:r>
              <a:rPr lang="it-IT" dirty="0"/>
              <a:t>Alcuni video di testimonianze sulla campagna:</a:t>
            </a:r>
          </a:p>
          <a:p>
            <a:r>
              <a:rPr lang="it-IT" dirty="0"/>
              <a:t>https://www.youtube.com/watch?v=RXoH391Es6c (ottimo video di Europe Direct Genova, esempio di contenuti che vengono messi in circolo in mailing list)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https://www.youtube.com/watch?v=qULVqtUfz-U</a:t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https://www.youtube.com/watch?v=oct6-9d5ciA</a:t>
            </a:r>
            <a:b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https://www.youtube.com/watch?v=VC94k2HzHQo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https://www.youtube.com/watch?v=RVdtBsGE1xI</a:t>
            </a:r>
            <a:endParaRPr lang="it-IT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Tenere monitorato 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questo profilo YouTube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perché verranno inseriti dei nuovi video nel corso dei prossimi mesi.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E91EE2-DDFB-48F9-A16A-7E88A13D0CBE}" type="slidenum">
              <a:rPr lang="it-IT" smtClean="0"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8537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/>
              <a:t>Kahoot</a:t>
            </a:r>
            <a:r>
              <a:rPr lang="it-IT" dirty="0"/>
              <a:t> è un quiz online che abbiamo impostato con una serie di domande e curiosità per rompere il ghiaccio con l’argomento Europa/Unione europea. Cliccando sul link riportato nella slide, si aprirà la lista delle 11 domande che compongono il quiz. Premendo Play, e successivamente «Classic», comparirà un codice PIN. L’insegnante dovrà proiettare la schermata del proprio pc in un punto visibile per i partecipanti al quiz. Gli studenti dovranno collegarsi dal loro smartphone a kahoot.it, inserendo il PIN e un nickname per il gioco. L’insegnante potrà far partire il gioco e gli studenti avranno alcuni secondi per ogni domanda durante i quali premere la forma geometrica colorata corrispondente alla risposta. Scaduto il tempo, comparirà la risposta corretta e la classifica di chi risponde correttamente e più velocemente. Per avere spiegazioni sulle risposte corrette, contattare europedirect@regione.emilia-romagna.it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07777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Una serie di immagini scherzose sugli stereotipi sui popoli europei.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4003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Una serie di immagini scherzose sugli stereotipi sui popoli europei.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57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ES </a:t>
            </a:r>
            <a:r>
              <a:rPr lang="it-IT" dirty="0" err="1"/>
              <a:t>Pag</a:t>
            </a:r>
            <a:r>
              <a:rPr lang="it-IT" dirty="0"/>
              <a:t> 10 </a:t>
            </a:r>
            <a:r>
              <a:rPr lang="it-IT" sz="1200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della pubblicazione «La mia UE» (disponibile su richiesta presso Europe Direct Emilia-Romagna) </a:t>
            </a:r>
            <a:r>
              <a:rPr lang="it-IT" dirty="0"/>
              <a:t>per alzata di mano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885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Da Eurobarometro Standard 90 del 2018, sondaggio di opinione dei cittadini europei che la Commissione europea pubblica due volte all’anno: http://ec.europa.eu/commfrontoffice/publicopinion/index.cfm/Survey/getSurveyDetail/instruments/STANDARD/yearFrom/1974/yearTo/2019/surveyKy/2215</a:t>
            </a:r>
          </a:p>
          <a:p>
            <a:r>
              <a:rPr lang="it-IT" dirty="0"/>
              <a:t>L’opinione pubblica europea percepisce la pace come valore che meglio rappresenta l’UE.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3123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L’Unione europea nel 2012 ha vinto il Premio Nobel per la pace. Lo sono andati a ritirare gli allora Presidenti (da </a:t>
            </a:r>
            <a:r>
              <a:rPr lang="it-IT" dirty="0" err="1"/>
              <a:t>sx</a:t>
            </a:r>
            <a:r>
              <a:rPr lang="it-IT" dirty="0"/>
              <a:t> a dx) di Consiglio, Commissione e Parlamento europeo.</a:t>
            </a:r>
          </a:p>
          <a:p>
            <a:r>
              <a:rPr lang="it-IT" dirty="0"/>
              <a:t>Questo premio è arrivato perché…..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AA93E1-7E6F-43C3-94D7-B63E28CAA377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466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008BDACF-36C2-4382-AA60-92125C0D2B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0975" r="41453" b="37435"/>
          <a:stretch/>
        </p:blipFill>
        <p:spPr>
          <a:xfrm>
            <a:off x="9842358" y="0"/>
            <a:ext cx="2106395" cy="2027404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0DBD3CDC-21AD-4F89-8932-04B9958056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6198190"/>
            <a:ext cx="2298687" cy="52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109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046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5282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6527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01867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0325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0775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2900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664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58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44309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7366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83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72650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2572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50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1A5E60-B856-421A-9E0D-4F69C9B33D33}" type="datetimeFigureOut">
              <a:rPr lang="it-IT" smtClean="0"/>
              <a:t>03/03/2019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7399DF4-A5F1-409C-A16F-46561018E531}" type="slidenum">
              <a:rPr lang="it-IT" smtClean="0"/>
              <a:t>‹N›</a:t>
            </a:fld>
            <a:endParaRPr lang="it-IT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7EFEA591-DD7C-464A-966E-34EBF057F25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7593" y="6198190"/>
            <a:ext cx="2298687" cy="525598"/>
          </a:xfrm>
          <a:prstGeom prst="rect">
            <a:avLst/>
          </a:prstGeom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47BAEC3B-F2D4-4F14-B788-7CA9860141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30975" r="41453" b="37435"/>
          <a:stretch/>
        </p:blipFill>
        <p:spPr>
          <a:xfrm>
            <a:off x="9842358" y="0"/>
            <a:ext cx="2106395" cy="202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MvvhInpi1Y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41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kahoot.it/#/intro?quizId=b5d1ae7c-f77a-45a8-ae6e-411885e8d46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4FC390D-7A3C-400C-AC32-8F41A60B803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59CEA9B-6040-467C-A458-11E3B4621C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97034C-937A-4718-978F-894E69ECF0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08" y="323559"/>
            <a:ext cx="6123592" cy="590163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9943E2-55A5-4B27-A9D0-08C75F700D4A}"/>
              </a:ext>
            </a:extLst>
          </p:cNvPr>
          <p:cNvSpPr txBox="1"/>
          <p:nvPr/>
        </p:nvSpPr>
        <p:spPr>
          <a:xfrm>
            <a:off x="457200" y="6039853"/>
            <a:ext cx="40666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>
                <a:solidFill>
                  <a:srgbClr val="002060"/>
                </a:solidFill>
                <a:latin typeface="Abadi" panose="020B0604020202020204" pitchFamily="34" charset="0"/>
              </a:rPr>
              <a:t>Realizzato da Riccardo Cucconi</a:t>
            </a:r>
          </a:p>
        </p:txBody>
      </p:sp>
    </p:spTree>
    <p:extLst>
      <p:ext uri="{BB962C8B-B14F-4D97-AF65-F5344CB8AC3E}">
        <p14:creationId xmlns:p14="http://schemas.microsoft.com/office/powerpoint/2010/main" val="2350068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46B053E-58AA-4A8D-8A8B-B479FF8A3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174F0F1-46F7-46E8-AC6D-035F2DD6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  <a:p>
            <a:pPr algn="ctr"/>
            <a:r>
              <a:rPr lang="it-IT" sz="2200" dirty="0">
                <a:solidFill>
                  <a:schemeClr val="tx1"/>
                </a:solidFill>
              </a:rPr>
              <a:t>Nel 1945/1950 la situazione era questa: </a:t>
            </a:r>
            <a:r>
              <a:rPr lang="it-IT" sz="2200" u="sng" dirty="0">
                <a:hlinkClick r:id="rId3"/>
              </a:rPr>
              <a:t>https://www.youtube.com/watch?v=EMvvhInpi1Y</a:t>
            </a:r>
            <a:endParaRPr lang="it-IT" sz="2200" dirty="0"/>
          </a:p>
          <a:p>
            <a:endParaRPr lang="it-IT" dirty="0"/>
          </a:p>
        </p:txBody>
      </p:sp>
      <p:pic>
        <p:nvPicPr>
          <p:cNvPr id="1026" name="Picture 2" descr="Risultati immagini per unione europea anni pace">
            <a:extLst>
              <a:ext uri="{FF2B5EF4-FFF2-40B4-BE49-F238E27FC236}">
                <a16:creationId xmlns:a16="http://schemas.microsoft.com/office/drawing/2014/main" id="{0A9E93DB-3B26-4287-B162-CAC73C27A1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09" y="1270000"/>
            <a:ext cx="6078894" cy="303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614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4550B-6E8E-45B3-9CF9-F8398D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65760"/>
            <a:ext cx="8596668" cy="1564640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Il Manifesto Ventotene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per un Europa libera e unita (1941-44) </a:t>
            </a:r>
          </a:p>
        </p:txBody>
      </p:sp>
      <p:pic>
        <p:nvPicPr>
          <p:cNvPr id="1026" name="Picture 2" descr="Risultati immagini per ventotene">
            <a:extLst>
              <a:ext uri="{FF2B5EF4-FFF2-40B4-BE49-F238E27FC236}">
                <a16:creationId xmlns:a16="http://schemas.microsoft.com/office/drawing/2014/main" id="{B448DF94-BEE2-4919-ACAC-FD387B57C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686" y="1930400"/>
            <a:ext cx="8142514" cy="4616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3CAB0B4F-A051-4C6C-AB63-F1282E4FF3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0859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D4550B-6E8E-45B3-9CF9-F8398D6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51692"/>
            <a:ext cx="8596668" cy="1578708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Il Manifesto Ventotene 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per un Europa libera e unita (1941-44)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1D25FCA-6247-401C-B32E-8C19A46327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88724"/>
            <a:ext cx="8596668" cy="3880773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" name="Picture 4" descr="File:Altiero Spinelli.jpg">
            <a:extLst>
              <a:ext uri="{FF2B5EF4-FFF2-40B4-BE49-F238E27FC236}">
                <a16:creationId xmlns:a16="http://schemas.microsoft.com/office/drawing/2014/main" id="{413F2B57-312B-44A7-B3BF-BEA2F2DFE9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65" y="2315772"/>
            <a:ext cx="2455601" cy="387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File:Ernesto Rossi.jpg">
            <a:extLst>
              <a:ext uri="{FF2B5EF4-FFF2-40B4-BE49-F238E27FC236}">
                <a16:creationId xmlns:a16="http://schemas.microsoft.com/office/drawing/2014/main" id="{5C4DF780-F8DC-409F-93AC-5FC06C18AB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8477" y="2560247"/>
            <a:ext cx="292417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File:Eugenio Colorni.jpg">
            <a:extLst>
              <a:ext uri="{FF2B5EF4-FFF2-40B4-BE49-F238E27FC236}">
                <a16:creationId xmlns:a16="http://schemas.microsoft.com/office/drawing/2014/main" id="{C1F0EFF7-7673-4E35-8906-A915FF7B1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750" y="2044726"/>
            <a:ext cx="3243315" cy="400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Risultati immagini per Ursula Hirschmann">
            <a:extLst>
              <a:ext uri="{FF2B5EF4-FFF2-40B4-BE49-F238E27FC236}">
                <a16:creationId xmlns:a16="http://schemas.microsoft.com/office/drawing/2014/main" id="{62F166A0-40FF-45AD-9BFF-869DB96A0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363" y="2560247"/>
            <a:ext cx="2981033" cy="33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31D6BE5-9FC0-4433-9C7B-2AE3804A61E2}"/>
              </a:ext>
            </a:extLst>
          </p:cNvPr>
          <p:cNvSpPr txBox="1"/>
          <p:nvPr/>
        </p:nvSpPr>
        <p:spPr>
          <a:xfrm>
            <a:off x="193165" y="6195622"/>
            <a:ext cx="2455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Altiero Spinelli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CF8D2EA-1A7F-42FB-8DEF-F62113D95E6F}"/>
              </a:ext>
            </a:extLst>
          </p:cNvPr>
          <p:cNvSpPr txBox="1"/>
          <p:nvPr/>
        </p:nvSpPr>
        <p:spPr>
          <a:xfrm>
            <a:off x="2658477" y="5951147"/>
            <a:ext cx="292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Ernesto Rossi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07811E4-FCC0-41DA-AF50-5B923703ED51}"/>
              </a:ext>
            </a:extLst>
          </p:cNvPr>
          <p:cNvSpPr txBox="1"/>
          <p:nvPr/>
        </p:nvSpPr>
        <p:spPr>
          <a:xfrm>
            <a:off x="5582652" y="6048818"/>
            <a:ext cx="2981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Ursula </a:t>
            </a:r>
            <a:r>
              <a:rPr lang="it-IT" b="1" dirty="0" err="1"/>
              <a:t>Hirshman</a:t>
            </a:r>
            <a:endParaRPr lang="it-IT" b="1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2ECE74E-EC3E-4D2E-BB21-EAE1934DC222}"/>
              </a:ext>
            </a:extLst>
          </p:cNvPr>
          <p:cNvSpPr txBox="1"/>
          <p:nvPr/>
        </p:nvSpPr>
        <p:spPr>
          <a:xfrm>
            <a:off x="8615750" y="6069497"/>
            <a:ext cx="3243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Eugenio </a:t>
            </a:r>
            <a:r>
              <a:rPr lang="it-IT" b="1" dirty="0" err="1"/>
              <a:t>Colorni</a:t>
            </a:r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596973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784337-DFF9-46C3-8DCB-62BA616FFB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19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Dichiarazione di </a:t>
            </a:r>
            <a:r>
              <a:rPr lang="it-IT" dirty="0" err="1">
                <a:solidFill>
                  <a:srgbClr val="002060"/>
                </a:solidFill>
              </a:rPr>
              <a:t>Schuman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8F5C6A8-8387-4ADA-9921-835E730C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61515"/>
            <a:ext cx="9338864" cy="4479848"/>
          </a:xfrm>
        </p:spPr>
        <p:txBody>
          <a:bodyPr>
            <a:normAutofit/>
          </a:bodyPr>
          <a:lstStyle/>
          <a:p>
            <a:r>
              <a:rPr lang="it-IT" sz="3000" dirty="0">
                <a:solidFill>
                  <a:schemeClr val="tx1"/>
                </a:solidFill>
              </a:rPr>
              <a:t>Discorso tenuto a Parigi il </a:t>
            </a:r>
            <a:r>
              <a:rPr lang="it-IT" sz="3000" b="1" dirty="0">
                <a:solidFill>
                  <a:schemeClr val="tx1"/>
                </a:solidFill>
              </a:rPr>
              <a:t>9 maggio </a:t>
            </a:r>
            <a:r>
              <a:rPr lang="it-IT" sz="3000" dirty="0">
                <a:solidFill>
                  <a:schemeClr val="tx1"/>
                </a:solidFill>
              </a:rPr>
              <a:t>1950 (oggi, giornata dell’Europa) da Robert </a:t>
            </a:r>
            <a:r>
              <a:rPr lang="it-IT" sz="3000" dirty="0" err="1">
                <a:solidFill>
                  <a:schemeClr val="tx1"/>
                </a:solidFill>
              </a:rPr>
              <a:t>Schuman</a:t>
            </a:r>
            <a:r>
              <a:rPr lang="it-IT" sz="3000" dirty="0">
                <a:solidFill>
                  <a:schemeClr val="tx1"/>
                </a:solidFill>
              </a:rPr>
              <a:t>, l'allora Ministro degli esteri del governo francese.</a:t>
            </a:r>
          </a:p>
          <a:p>
            <a:r>
              <a:rPr lang="it-IT" sz="3000" dirty="0">
                <a:solidFill>
                  <a:schemeClr val="tx1"/>
                </a:solidFill>
              </a:rPr>
              <a:t>Fondazione della Comunità Europea del Carbone e dell'Acciaio (CECA): "</a:t>
            </a:r>
            <a:r>
              <a:rPr lang="it-IT" sz="3000" i="1" dirty="0">
                <a:solidFill>
                  <a:schemeClr val="tx1"/>
                </a:solidFill>
              </a:rPr>
              <a:t>La fusione delle produzioni di carbone e di acciaio... cambierà il destino di queste regioni che per lungo tempo si sono dedicate alla fabbricazione di strumenti bellici di cui più costantemente sono state le vittime."</a:t>
            </a:r>
          </a:p>
        </p:txBody>
      </p:sp>
    </p:spTree>
    <p:extLst>
      <p:ext uri="{BB962C8B-B14F-4D97-AF65-F5344CB8AC3E}">
        <p14:creationId xmlns:p14="http://schemas.microsoft.com/office/powerpoint/2010/main" val="31437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CECA (1951): quali i fondatori?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8" name="Picture 4" descr="Immagine correla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913" y="1505040"/>
            <a:ext cx="6811133" cy="453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541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Comunità (economica) europea (1957)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11C66716-EEC0-485F-ACB0-1C333E5B8C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5547"/>
            <a:ext cx="6983773" cy="50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20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(1973)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032AFAC5-CF28-44A5-BFFA-59EC7C8DC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871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(1981)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4838AA3D-FBF6-4348-BB55-F1A415763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3677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(1986)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DD68C930-9685-446D-AB2F-6C3C83E2E4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06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I successivi ingressi (1990)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F4C84858-3F31-48CB-8B4D-38282BCD5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00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7ABC85-0337-443F-AA38-B81A35CEA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895" y="295422"/>
            <a:ext cx="10142807" cy="1153551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Europa 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</a:rPr>
              <a:t>≠</a:t>
            </a:r>
            <a:r>
              <a:rPr lang="it-IT" dirty="0">
                <a:solidFill>
                  <a:srgbClr val="002060"/>
                </a:solidFill>
              </a:rPr>
              <a:t> Unione europea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F73E11-1CF6-45BB-A541-41EC89C7D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2191"/>
            <a:ext cx="8596668" cy="4339171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5122" name="Picture 2" descr="Risultati immagini per europa cartina fisica">
            <a:extLst>
              <a:ext uri="{FF2B5EF4-FFF2-40B4-BE49-F238E27FC236}">
                <a16:creationId xmlns:a16="http://schemas.microsoft.com/office/drawing/2014/main" id="{7D67FC08-3F0D-4FA9-A407-E682FEBD86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298" y="1027671"/>
            <a:ext cx="7807862" cy="5534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87319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Trattato di Maastricht: nasce l’UE (1992)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Segnaposto contenuto 4">
            <a:extLst>
              <a:ext uri="{FF2B5EF4-FFF2-40B4-BE49-F238E27FC236}">
                <a16:creationId xmlns:a16="http://schemas.microsoft.com/office/drawing/2014/main" id="{828C23D5-4FDA-4972-B5F6-46E3BAB18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666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(1995)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AD024E88-2334-42AC-9CF3-751319CAED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0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38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(2004)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BCE3EC3F-D284-4C0D-9546-2F3AE012C2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529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(2007)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Segnaposto contenuto 4">
            <a:extLst>
              <a:ext uri="{FF2B5EF4-FFF2-40B4-BE49-F238E27FC236}">
                <a16:creationId xmlns:a16="http://schemas.microsoft.com/office/drawing/2014/main" id="{22F66826-BF4C-4598-B1D6-248206F1CA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7459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Unione europea (2013)</a:t>
            </a:r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42BA21D1-DFBA-4F24-AF76-1EE1369F4A8C}"/>
              </a:ext>
            </a:extLst>
          </p:cNvPr>
          <p:cNvGraphicFramePr>
            <a:graphicFrameLocks noGrp="1"/>
          </p:cNvGraphicFramePr>
          <p:nvPr/>
        </p:nvGraphicFramePr>
        <p:xfrm>
          <a:off x="1456841" y="1269999"/>
          <a:ext cx="6983773" cy="5013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83773">
                  <a:extLst>
                    <a:ext uri="{9D8B030D-6E8A-4147-A177-3AD203B41FA5}">
                      <a16:colId xmlns:a16="http://schemas.microsoft.com/office/drawing/2014/main" val="1882293191"/>
                    </a:ext>
                  </a:extLst>
                </a:gridCol>
              </a:tblGrid>
              <a:tr h="5013063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430486"/>
                  </a:ext>
                </a:extLst>
              </a:tr>
            </a:tbl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6394613D-A595-4EA8-956D-517E4322E9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6841" y="1269999"/>
            <a:ext cx="6983773" cy="501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0195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953558-87D9-4CA5-A689-CC36494D2A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9485"/>
            <a:ext cx="8596668" cy="179091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C’è chi viene…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L’UE del futuro?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C8B04EC4-3EEB-4CFF-8485-3689D3E5F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7" name="Picture 2" descr="EU-candidate countries map.svg">
            <a:extLst>
              <a:ext uri="{FF2B5EF4-FFF2-40B4-BE49-F238E27FC236}">
                <a16:creationId xmlns:a16="http://schemas.microsoft.com/office/drawing/2014/main" id="{E1AB4945-8596-4F87-8303-5FCD77B4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841" y="1286359"/>
            <a:ext cx="6983773" cy="5021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976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A3CF3CA-5D55-4907-9110-2A5B28136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C’è chi viene…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dirty="0">
                <a:solidFill>
                  <a:srgbClr val="002060"/>
                </a:solidFill>
              </a:rPr>
              <a:t>Paesi candidati ad aderire all’UE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4347A36-E69A-4C58-BEA0-429F15197A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478CF6D-675D-40DD-B9A2-593BA0DC550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7334" y="2054509"/>
          <a:ext cx="8596667" cy="3986855"/>
        </p:xfrm>
        <a:graphic>
          <a:graphicData uri="http://schemas.openxmlformats.org/drawingml/2006/table">
            <a:tbl>
              <a:tblPr/>
              <a:tblGrid>
                <a:gridCol w="2030766">
                  <a:extLst>
                    <a:ext uri="{9D8B030D-6E8A-4147-A177-3AD203B41FA5}">
                      <a16:colId xmlns:a16="http://schemas.microsoft.com/office/drawing/2014/main" val="4168712226"/>
                    </a:ext>
                  </a:extLst>
                </a:gridCol>
                <a:gridCol w="2626359">
                  <a:extLst>
                    <a:ext uri="{9D8B030D-6E8A-4147-A177-3AD203B41FA5}">
                      <a16:colId xmlns:a16="http://schemas.microsoft.com/office/drawing/2014/main" val="690393753"/>
                    </a:ext>
                  </a:extLst>
                </a:gridCol>
                <a:gridCol w="3939542">
                  <a:extLst>
                    <a:ext uri="{9D8B030D-6E8A-4147-A177-3AD203B41FA5}">
                      <a16:colId xmlns:a16="http://schemas.microsoft.com/office/drawing/2014/main" val="1519705574"/>
                    </a:ext>
                  </a:extLst>
                </a:gridCol>
              </a:tblGrid>
              <a:tr h="954542"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Stato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Domanda di adesione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Status di candidato</a:t>
                      </a:r>
                    </a:p>
                  </a:txBody>
                  <a:tcPr marL="16013" marR="84066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C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175291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Turchia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14 aprile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1987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dicembre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1999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82492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Macedonia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marzo 2004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12 dicembre 2005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9994051"/>
                  </a:ext>
                </a:extLst>
              </a:tr>
              <a:tr h="714813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Montenegro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15 dicembre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2008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17 dicembre 2010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00494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Serbia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dicembre 2009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1º marzo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2012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398336"/>
                  </a:ext>
                </a:extLst>
              </a:tr>
              <a:tr h="579375">
                <a:tc>
                  <a:txBody>
                    <a:bodyPr/>
                    <a:lstStyle/>
                    <a:p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Albania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22 dicembre 2009</a:t>
                      </a: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5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27 giugno </a:t>
                      </a:r>
                      <a:r>
                        <a:rPr lang="it-IT" sz="150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2014</a:t>
                      </a:r>
                      <a:endParaRPr lang="it-IT" sz="15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6013" marR="16013" marT="16013" marB="16013" anchor="ctr">
                    <a:lnL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5665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588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E962A-545B-4681-A1F5-8E84EEA2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5719016-26F4-4DEE-A520-9F37560E1F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4" name="Picture 2" descr="Risultati immagini per brexit vote">
            <a:extLst>
              <a:ext uri="{FF2B5EF4-FFF2-40B4-BE49-F238E27FC236}">
                <a16:creationId xmlns:a16="http://schemas.microsoft.com/office/drawing/2014/main" id="{4C3121F9-CBBA-4CA9-B11E-8714A2F21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192" y="1778390"/>
            <a:ext cx="8014201" cy="413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6113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5EE962A-545B-4681-A1F5-8E84EEA28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Immagine correlata">
            <a:extLst>
              <a:ext uri="{FF2B5EF4-FFF2-40B4-BE49-F238E27FC236}">
                <a16:creationId xmlns:a16="http://schemas.microsoft.com/office/drawing/2014/main" id="{CE165487-253B-4706-ACBB-FFDEC761A21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30" y="1719385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2CC2234-B12E-452B-8E74-F50C51DBAAA8}"/>
              </a:ext>
            </a:extLst>
          </p:cNvPr>
          <p:cNvSpPr txBox="1"/>
          <p:nvPr/>
        </p:nvSpPr>
        <p:spPr>
          <a:xfrm>
            <a:off x="1139483" y="5811837"/>
            <a:ext cx="766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Dei 18-24enni,  solo </a:t>
            </a:r>
            <a:r>
              <a:rPr lang="en-US" b="1" dirty="0" err="1"/>
              <a:t>meno</a:t>
            </a:r>
            <a:r>
              <a:rPr lang="en-US" b="1" dirty="0"/>
              <a:t> </a:t>
            </a:r>
            <a:r>
              <a:rPr lang="en-US" b="1" dirty="0" err="1"/>
              <a:t>della</a:t>
            </a:r>
            <a:r>
              <a:rPr lang="en-US" b="1" dirty="0"/>
              <a:t> </a:t>
            </a:r>
            <a:r>
              <a:rPr lang="en-US" b="1" dirty="0" err="1"/>
              <a:t>metà</a:t>
            </a:r>
            <a:r>
              <a:rPr lang="en-US" b="1" dirty="0"/>
              <a:t> </a:t>
            </a:r>
            <a:r>
              <a:rPr lang="en-US" b="1" dirty="0" err="1"/>
              <a:t>sono</a:t>
            </a:r>
            <a:r>
              <a:rPr lang="en-US" b="1" dirty="0"/>
              <a:t> </a:t>
            </a:r>
            <a:r>
              <a:rPr lang="en-US" b="1" dirty="0" err="1"/>
              <a:t>andati</a:t>
            </a:r>
            <a:r>
              <a:rPr lang="en-US" b="1" dirty="0"/>
              <a:t> a </a:t>
            </a:r>
            <a:r>
              <a:rPr lang="en-US" b="1" dirty="0" err="1"/>
              <a:t>votare</a:t>
            </a:r>
            <a:endParaRPr lang="en-US" b="1" dirty="0"/>
          </a:p>
          <a:p>
            <a:pPr algn="ctr"/>
            <a:r>
              <a:rPr lang="en-US" b="1" dirty="0"/>
              <a:t>ma </a:t>
            </a:r>
            <a:r>
              <a:rPr lang="en-US" b="1" dirty="0" err="1"/>
              <a:t>degli</a:t>
            </a:r>
            <a:r>
              <a:rPr lang="en-US" b="1" dirty="0"/>
              <a:t> over-65 ha </a:t>
            </a:r>
            <a:r>
              <a:rPr lang="en-US" b="1" dirty="0" err="1"/>
              <a:t>votato</a:t>
            </a:r>
            <a:r>
              <a:rPr lang="en-US" b="1" dirty="0"/>
              <a:t> quasi </a:t>
            </a:r>
            <a:r>
              <a:rPr lang="en-US" b="1" dirty="0" err="1"/>
              <a:t>il</a:t>
            </a:r>
            <a:r>
              <a:rPr lang="en-US" b="1" dirty="0"/>
              <a:t> 90%!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0118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636159E-91B5-413A-934C-3258192AB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… e c’è chi va </a:t>
            </a:r>
            <a:br>
              <a:rPr lang="it-IT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it-IT" dirty="0" err="1">
                <a:solidFill>
                  <a:schemeClr val="accent2">
                    <a:lumMod val="50000"/>
                  </a:schemeClr>
                </a:solidFill>
              </a:rPr>
              <a:t>Brexit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it-IT" dirty="0">
                <a:solidFill>
                  <a:schemeClr val="accent2">
                    <a:lumMod val="50000"/>
                  </a:schemeClr>
                </a:solidFill>
                <a:sym typeface="Wingdings" panose="05000000000000000000" pitchFamily="2" charset="2"/>
              </a:rPr>
              <a:t></a:t>
            </a:r>
            <a:endParaRPr lang="it-IT" dirty="0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83B3585E-011E-4B44-A14A-924A8FA05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03" y="2541723"/>
            <a:ext cx="10133141" cy="2816061"/>
          </a:xfrm>
        </p:spPr>
      </p:pic>
    </p:spTree>
    <p:extLst>
      <p:ext uri="{BB962C8B-B14F-4D97-AF65-F5344CB8AC3E}">
        <p14:creationId xmlns:p14="http://schemas.microsoft.com/office/powerpoint/2010/main" val="3296046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724AE0F-3679-472A-8C13-C45280A62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033532" cy="1320800"/>
          </a:xfrm>
        </p:spPr>
        <p:txBody>
          <a:bodyPr>
            <a:normAutofit/>
          </a:bodyPr>
          <a:lstStyle/>
          <a:p>
            <a:r>
              <a:rPr lang="it-IT" dirty="0">
                <a:solidFill>
                  <a:srgbClr val="002060"/>
                </a:solidFill>
              </a:rPr>
              <a:t>UE: 28 paesi!</a:t>
            </a:r>
            <a:br>
              <a:rPr lang="it-IT" dirty="0">
                <a:solidFill>
                  <a:srgbClr val="002060"/>
                </a:solidFill>
              </a:rPr>
            </a:br>
            <a:r>
              <a:rPr lang="it-IT" sz="2000" dirty="0">
                <a:solidFill>
                  <a:srgbClr val="002060"/>
                </a:solidFill>
              </a:rPr>
              <a:t>fino al 29 marzo 2019? </a:t>
            </a:r>
            <a:r>
              <a:rPr lang="it-IT" sz="2000" dirty="0">
                <a:solidFill>
                  <a:srgbClr val="002060"/>
                </a:solidFill>
                <a:sym typeface="Wingdings" panose="05000000000000000000" pitchFamily="2" charset="2"/>
              </a:rPr>
              <a:t> </a:t>
            </a:r>
            <a:endParaRPr lang="it-IT" sz="2000" dirty="0">
              <a:solidFill>
                <a:srgbClr val="002060"/>
              </a:solidFill>
            </a:endParaRP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E7C362F-099A-4E18-AE2D-47C46C3094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7974" y="3808425"/>
            <a:ext cx="7007393" cy="2232937"/>
          </a:xfrm>
        </p:spPr>
        <p:txBody>
          <a:bodyPr/>
          <a:lstStyle/>
          <a:p>
            <a:endParaRPr lang="it-IT" dirty="0"/>
          </a:p>
        </p:txBody>
      </p:sp>
      <p:pic>
        <p:nvPicPr>
          <p:cNvPr id="2050" name="Picture 2" descr="Immagine correlata">
            <a:extLst>
              <a:ext uri="{FF2B5EF4-FFF2-40B4-BE49-F238E27FC236}">
                <a16:creationId xmlns:a16="http://schemas.microsoft.com/office/drawing/2014/main" id="{81F31B4F-E1E6-4DA5-B476-081011DB53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5177" y="903826"/>
            <a:ext cx="7121645" cy="580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5458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7334" y="211016"/>
            <a:ext cx="8596668" cy="794754"/>
          </a:xfrm>
        </p:spPr>
        <p:txBody>
          <a:bodyPr/>
          <a:lstStyle/>
          <a:p>
            <a:r>
              <a:rPr lang="it-IT" dirty="0"/>
              <a:t>La campagna #</a:t>
            </a:r>
            <a:r>
              <a:rPr lang="it-IT" dirty="0" err="1"/>
              <a:t>Stavoltavoto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572000" y="3200400"/>
            <a:ext cx="3048000" cy="64633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it-IT"/>
              <a:t>https://www.thistimeimvoting.eu/it</a:t>
            </a:r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1FCBEB48-AF19-49D5-A7A8-174E684771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Risultati immagini per stavoltavoto">
            <a:extLst>
              <a:ext uri="{FF2B5EF4-FFF2-40B4-BE49-F238E27FC236}">
                <a16:creationId xmlns:a16="http://schemas.microsoft.com/office/drawing/2014/main" id="{81FCC60F-BC13-4CC7-88BF-7E99DBDEA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286116"/>
            <a:ext cx="9332830" cy="4779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6858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5B3185-9FB1-4A7C-ADF5-6207401C1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8"/>
            <a:ext cx="8596668" cy="4228731"/>
          </a:xfrm>
        </p:spPr>
        <p:txBody>
          <a:bodyPr>
            <a:normAutofit/>
          </a:bodyPr>
          <a:lstStyle/>
          <a:p>
            <a:pPr algn="ctr"/>
            <a:r>
              <a:rPr lang="it-IT" dirty="0"/>
              <a:t>Grazie per l’attenzione!</a:t>
            </a:r>
            <a:br>
              <a:rPr lang="it-IT" dirty="0"/>
            </a:br>
            <a:br>
              <a:rPr lang="it-IT" sz="2000" dirty="0"/>
            </a:br>
            <a:r>
              <a:rPr lang="it-IT" sz="2000" dirty="0"/>
              <a:t>seguici su:</a:t>
            </a: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br>
              <a:rPr lang="it-IT" sz="2000" dirty="0"/>
            </a:br>
            <a:r>
              <a:rPr lang="it-IT" sz="2000" dirty="0"/>
              <a:t>Il nostro sportello: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D80A4F6E-D87E-4207-80D9-148CEB501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3561254"/>
              </p:ext>
            </p:extLst>
          </p:nvPr>
        </p:nvGraphicFramePr>
        <p:xfrm>
          <a:off x="2781713" y="2046167"/>
          <a:ext cx="4546739" cy="16379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EFB62ECC-6A52-464B-9F51-09B6F54F28F8}"/>
              </a:ext>
            </a:extLst>
          </p:cNvPr>
          <p:cNvGraphicFramePr/>
          <p:nvPr>
            <p:extLst/>
          </p:nvPr>
        </p:nvGraphicFramePr>
        <p:xfrm>
          <a:off x="2138532" y="5438728"/>
          <a:ext cx="6277499" cy="804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Tabella 8">
            <a:extLst>
              <a:ext uri="{FF2B5EF4-FFF2-40B4-BE49-F238E27FC236}">
                <a16:creationId xmlns:a16="http://schemas.microsoft.com/office/drawing/2014/main" id="{4F66BC35-2C2F-4F67-846A-3E02BA41D03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280723" y="4605128"/>
          <a:ext cx="2863277" cy="1637930"/>
        </p:xfrm>
        <a:graphic>
          <a:graphicData uri="http://schemas.openxmlformats.org/drawingml/2006/table">
            <a:tbl>
              <a:tblPr/>
              <a:tblGrid>
                <a:gridCol w="1751283">
                  <a:extLst>
                    <a:ext uri="{9D8B030D-6E8A-4147-A177-3AD203B41FA5}">
                      <a16:colId xmlns:a16="http://schemas.microsoft.com/office/drawing/2014/main" val="3706134010"/>
                    </a:ext>
                  </a:extLst>
                </a:gridCol>
                <a:gridCol w="1111994">
                  <a:extLst>
                    <a:ext uri="{9D8B030D-6E8A-4147-A177-3AD203B41FA5}">
                      <a16:colId xmlns:a16="http://schemas.microsoft.com/office/drawing/2014/main" val="3864319611"/>
                    </a:ext>
                  </a:extLst>
                </a:gridCol>
              </a:tblGrid>
              <a:tr h="327586">
                <a:tc gridSpan="2">
                  <a:txBody>
                    <a:bodyPr/>
                    <a:lstStyle/>
                    <a:p>
                      <a:pPr algn="ctr"/>
                      <a:r>
                        <a:rPr lang="it-IT" sz="120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Orari: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sz="800" kern="1200" dirty="0">
                        <a:solidFill>
                          <a:prstClr val="white"/>
                        </a:solidFill>
                        <a:latin typeface="Trebuchet MS" panose="020B0603020202020204"/>
                        <a:ea typeface="+mn-ea"/>
                        <a:cs typeface="+mn-cs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4492273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Lunedì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14–16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1996132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Martedì, Mercoledì e Giovedì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09:30–13, 14–16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288169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Venerdì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09:30–13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1588210"/>
                  </a:ext>
                </a:extLst>
              </a:tr>
              <a:tr h="327586"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Sabato, Domenica e Festivi</a:t>
                      </a:r>
                    </a:p>
                  </a:txBody>
                  <a:tcPr marR="762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950" kern="1200" dirty="0">
                          <a:solidFill>
                            <a:prstClr val="white"/>
                          </a:solidFill>
                          <a:latin typeface="Trebuchet MS" panose="020B0603020202020204"/>
                          <a:ea typeface="+mn-ea"/>
                          <a:cs typeface="+mn-cs"/>
                        </a:rPr>
                        <a:t>Chiuso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445277"/>
                  </a:ext>
                </a:extLst>
              </a:tr>
            </a:tbl>
          </a:graphicData>
        </a:graphic>
      </p:graphicFrame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3D3C151F-7DB9-4E4E-93EC-C4C17A87FA86}"/>
              </a:ext>
            </a:extLst>
          </p:cNvPr>
          <p:cNvGraphicFramePr/>
          <p:nvPr>
            <p:extLst/>
          </p:nvPr>
        </p:nvGraphicFramePr>
        <p:xfrm>
          <a:off x="567131" y="4635395"/>
          <a:ext cx="3797004" cy="164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DCF31284-8C18-4B3E-AA09-22335747B5B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544" y="4627150"/>
            <a:ext cx="2371007" cy="1615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493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7BFA7AC-3F40-4FEE-819F-CD7CDFA88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Cosa ci unisce…</a:t>
            </a:r>
          </a:p>
        </p:txBody>
      </p:sp>
      <p:pic>
        <p:nvPicPr>
          <p:cNvPr id="6146" name="Picture 2" descr="Risultati immagini per KAHOOT">
            <a:extLst>
              <a:ext uri="{FF2B5EF4-FFF2-40B4-BE49-F238E27FC236}">
                <a16:creationId xmlns:a16="http://schemas.microsoft.com/office/drawing/2014/main" id="{F5997802-92DF-4CDB-8FCC-8DD568AD7B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36" y="1522437"/>
            <a:ext cx="6900332" cy="388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2535D0-2507-4D95-A3EC-6D2A0448B666}"/>
              </a:ext>
            </a:extLst>
          </p:cNvPr>
          <p:cNvSpPr txBox="1"/>
          <p:nvPr/>
        </p:nvSpPr>
        <p:spPr>
          <a:xfrm>
            <a:off x="1728523" y="5513105"/>
            <a:ext cx="7308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  <a:hlinkClick r:id="rId4"/>
              </a:rPr>
              <a:t>Scopriamolo con un quiz insieme!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25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12D79-F691-4286-89E0-33156D82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© Yanko Tsvetkov / Atlas of Prejudice">
            <a:extLst>
              <a:ext uri="{FF2B5EF4-FFF2-40B4-BE49-F238E27FC236}">
                <a16:creationId xmlns:a16="http://schemas.microsoft.com/office/drawing/2014/main" id="{DE595FA8-DCA0-49D6-8E1E-F524D619D4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357" y="646331"/>
            <a:ext cx="6780627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C60A7A-464F-4666-838E-8C7ACF9BD50A}"/>
              </a:ext>
            </a:extLst>
          </p:cNvPr>
          <p:cNvSpPr txBox="1"/>
          <p:nvPr/>
        </p:nvSpPr>
        <p:spPr>
          <a:xfrm>
            <a:off x="1" y="0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  <a:ea typeface="+mj-ea"/>
                <a:cs typeface="+mj-cs"/>
              </a:rPr>
              <a:t>     … e cosa ci divide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BAE264AA-FECF-4405-8B21-306925A52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25363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5A12D79-F691-4286-89E0-33156D827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2" name="Picture 4" descr="© Yanko Tsvetkov / Atlas of Prejudice">
            <a:extLst>
              <a:ext uri="{FF2B5EF4-FFF2-40B4-BE49-F238E27FC236}">
                <a16:creationId xmlns:a16="http://schemas.microsoft.com/office/drawing/2014/main" id="{475FFD06-96B9-4BAB-8EB9-44B7638E0E8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9316" y="552450"/>
            <a:ext cx="6513342" cy="630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8487B7AE-19CE-492B-AF1C-0FFEC9A93C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5136" y="3965316"/>
            <a:ext cx="3307172" cy="273104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D1C60A7A-464F-4666-838E-8C7ACF9BD50A}"/>
              </a:ext>
            </a:extLst>
          </p:cNvPr>
          <p:cNvSpPr txBox="1"/>
          <p:nvPr/>
        </p:nvSpPr>
        <p:spPr>
          <a:xfrm>
            <a:off x="1" y="0"/>
            <a:ext cx="938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dirty="0">
                <a:solidFill>
                  <a:srgbClr val="002060"/>
                </a:solidFill>
                <a:ea typeface="+mj-ea"/>
                <a:cs typeface="+mj-cs"/>
              </a:rPr>
              <a:t>     … e cosa ci divide</a:t>
            </a:r>
            <a:endParaRPr lang="it-IT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670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D9B1082-126A-46B0-8AC8-40F58373C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Per essere nell’UE però cosa BISOGNA avere in comune?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A018808-9F4C-4467-B8C8-C1E4F0B5A8ED}"/>
              </a:ext>
            </a:extLst>
          </p:cNvPr>
          <p:cNvSpPr/>
          <p:nvPr/>
        </p:nvSpPr>
        <p:spPr>
          <a:xfrm>
            <a:off x="323558" y="1702191"/>
            <a:ext cx="5359790" cy="787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D36FC725-916F-428A-B078-0CF0EEE73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888" y="2160589"/>
            <a:ext cx="8050113" cy="3880773"/>
          </a:xfrm>
        </p:spPr>
        <p:txBody>
          <a:bodyPr/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r>
              <a:rPr lang="it-IT" sz="22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Articolo 2 del Trattato sull’Unione europea – Trattato di Maastricht (1992): </a:t>
            </a:r>
            <a:endParaRPr lang="it-IT" sz="2200" dirty="0">
              <a:solidFill>
                <a:schemeClr val="tx1"/>
              </a:solidFill>
            </a:endParaRPr>
          </a:p>
          <a:p>
            <a:pPr marL="11430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200" i="1" dirty="0">
                <a:solidFill>
                  <a:schemeClr val="tx1"/>
                </a:solidFill>
              </a:rPr>
              <a:t>L'Unione si fonda sui valori del rispetto della dignità umana, della libertà, della democrazia, dell'uguaglianza, dello Stato di diritto e del rispetto dei diritti umani, compresi i diritti delle persone appartenenti a minoranze. Questi valori sono comuni agli Stati membri in una società caratterizzata dal pluralismo, dalla non discriminazione, dalla tolleranza, dalla giustizia, dalla solidarietà e dalla parità tra donne e uomini.</a:t>
            </a:r>
          </a:p>
          <a:p>
            <a:pPr marL="457200">
              <a:lnSpc>
                <a:spcPct val="107000"/>
              </a:lnSpc>
              <a:spcAft>
                <a:spcPts val="800"/>
              </a:spcAft>
            </a:pP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35175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2337BE4-422E-4393-87C6-01DE51CC6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408" y="183333"/>
            <a:ext cx="8596668" cy="1320800"/>
          </a:xfrm>
        </p:spPr>
        <p:txBody>
          <a:bodyPr/>
          <a:lstStyle/>
          <a:p>
            <a:r>
              <a:rPr lang="it-IT" dirty="0">
                <a:solidFill>
                  <a:srgbClr val="002060"/>
                </a:solidFill>
              </a:rPr>
              <a:t>I valori dell’Unione europea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08FFEB2B-3866-47C8-A951-C217DBA81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0724" y="858416"/>
            <a:ext cx="5414819" cy="593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99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isultati immagini per peace prize 2012">
            <a:extLst>
              <a:ext uri="{FF2B5EF4-FFF2-40B4-BE49-F238E27FC236}">
                <a16:creationId xmlns:a16="http://schemas.microsoft.com/office/drawing/2014/main" id="{314D280D-B6C0-4345-B06D-E72AE0BA2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70" y="2743887"/>
            <a:ext cx="4819598" cy="4036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635FE7C8-4049-4CD7-853A-A33A4DA1C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100" name="Picture 4" descr="Risultati immagini per eu nobel prize">
            <a:extLst>
              <a:ext uri="{FF2B5EF4-FFF2-40B4-BE49-F238E27FC236}">
                <a16:creationId xmlns:a16="http://schemas.microsoft.com/office/drawing/2014/main" id="{432375C7-B997-420C-9C36-62C297559FD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311932"/>
            <a:ext cx="5556740" cy="323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0905823"/>
      </p:ext>
    </p:extLst>
  </p:cSld>
  <p:clrMapOvr>
    <a:masterClrMapping/>
  </p:clrMapOvr>
</p:sld>
</file>

<file path=ppt/theme/theme1.xml><?xml version="1.0" encoding="utf-8"?>
<a:theme xmlns:a="http://schemas.openxmlformats.org/drawingml/2006/main" name="Sfaccettatura">
  <a:themeElements>
    <a:clrScheme name="Giallo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sd_Commenti xmlns="ca63f79c-00a3-41ea-ba10-6c004559318f" xsi:nil="true"/>
  </documentManagement>
</p:properties>
</file>

<file path=customXml/item2.xml><?xml version="1.0" encoding="utf-8"?>
<?mso-contentType ?>
<FormTemplates xmlns="http://schemas.microsoft.com/sharepoint/v3/contenttype/forms">
  <Display>ShareDocEditForm</Display>
  <Edit>ShareDocEditForm</Edit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C064EBCB8B36E4C936AD203606F78F7" ma:contentTypeVersion="3" ma:contentTypeDescription="Creare un nuovo documento." ma:contentTypeScope="" ma:versionID="586da504d4c8fd59f360b623a53358de">
  <xsd:schema xmlns:xsd="http://www.w3.org/2001/XMLSchema" xmlns:xs="http://www.w3.org/2001/XMLSchema" xmlns:p="http://schemas.microsoft.com/office/2006/metadata/properties" xmlns:ns2="ca63f79c-00a3-41ea-ba10-6c004559318f" xmlns:ns3="b83b51fa-0077-45d5-a5fb-b0a7d92e3730" targetNamespace="http://schemas.microsoft.com/office/2006/metadata/properties" ma:root="true" ma:fieldsID="cac45b8961a1393b86fc2f2233373ebf" ns2:_="" ns3:_="">
    <xsd:import namespace="ca63f79c-00a3-41ea-ba10-6c004559318f"/>
    <xsd:import namespace="b83b51fa-0077-45d5-a5fb-b0a7d92e3730"/>
    <xsd:element name="properties">
      <xsd:complexType>
        <xsd:sequence>
          <xsd:element name="documentManagement">
            <xsd:complexType>
              <xsd:all>
                <xsd:element ref="ns2:_sd_Commenti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63f79c-00a3-41ea-ba10-6c004559318f" elementFormDefault="qualified">
    <xsd:import namespace="http://schemas.microsoft.com/office/2006/documentManagement/types"/>
    <xsd:import namespace="http://schemas.microsoft.com/office/infopath/2007/PartnerControls"/>
    <xsd:element name="_sd_Commenti" ma:index="8" nillable="true" ma:displayName="Commenti" ma:internalName="_sd_Commenti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3b51fa-0077-45d5-a5fb-b0a7d92e3730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2C0DA6-A444-4748-82FC-289CDD43FE10}">
  <ds:schemaRefs>
    <ds:schemaRef ds:uri="http://purl.org/dc/elements/1.1/"/>
    <ds:schemaRef ds:uri="http://schemas.microsoft.com/office/2006/documentManagement/types"/>
    <ds:schemaRef ds:uri="ca63f79c-00a3-41ea-ba10-6c004559318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83b51fa-0077-45d5-a5fb-b0a7d92e3730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820325F-2BB9-4061-8B3F-81D5EF04A3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F5E5A43-0E78-4727-853C-FF620C67AA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a63f79c-00a3-41ea-ba10-6c004559318f"/>
    <ds:schemaRef ds:uri="b83b51fa-0077-45d5-a5fb-b0a7d92e373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222</TotalTime>
  <Words>1714</Words>
  <Application>Microsoft Office PowerPoint</Application>
  <PresentationFormat>Widescreen</PresentationFormat>
  <Paragraphs>163</Paragraphs>
  <Slides>31</Slides>
  <Notes>30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8" baseType="lpstr">
      <vt:lpstr>Abadi</vt:lpstr>
      <vt:lpstr>Arial</vt:lpstr>
      <vt:lpstr>Arial</vt:lpstr>
      <vt:lpstr>Calibri</vt:lpstr>
      <vt:lpstr>Trebuchet MS</vt:lpstr>
      <vt:lpstr>Wingdings 3</vt:lpstr>
      <vt:lpstr>Sfaccettatura</vt:lpstr>
      <vt:lpstr>Presentazione standard di PowerPoint</vt:lpstr>
      <vt:lpstr>Europa ≠ Unione europea</vt:lpstr>
      <vt:lpstr>UE: 28 paesi! fino al 29 marzo 2019?  </vt:lpstr>
      <vt:lpstr>Cosa ci unisce…</vt:lpstr>
      <vt:lpstr>Presentazione standard di PowerPoint</vt:lpstr>
      <vt:lpstr>Presentazione standard di PowerPoint</vt:lpstr>
      <vt:lpstr>Per essere nell’UE però cosa BISOGNA avere in comune?</vt:lpstr>
      <vt:lpstr>I valori dell’Unione europea</vt:lpstr>
      <vt:lpstr>Presentazione standard di PowerPoint</vt:lpstr>
      <vt:lpstr>Presentazione standard di PowerPoint</vt:lpstr>
      <vt:lpstr>Il Manifesto Ventotene  per un Europa libera e unita (1941-44) </vt:lpstr>
      <vt:lpstr>Il Manifesto Ventotene  per un Europa libera e unita (1941-44) </vt:lpstr>
      <vt:lpstr>Dichiarazione di Schuman</vt:lpstr>
      <vt:lpstr>CECA (1951): quali i fondatori?</vt:lpstr>
      <vt:lpstr>Comunità (economica) europea (1957)</vt:lpstr>
      <vt:lpstr>I successivi ingressi (1973)</vt:lpstr>
      <vt:lpstr>I successivi ingressi (1981)</vt:lpstr>
      <vt:lpstr>I successivi ingressi (1986)</vt:lpstr>
      <vt:lpstr>I successivi ingressi (1990)</vt:lpstr>
      <vt:lpstr>Trattato di Maastricht: nasce l’UE (1992)</vt:lpstr>
      <vt:lpstr>Unione europea (1995)</vt:lpstr>
      <vt:lpstr>Unione europea (2004)</vt:lpstr>
      <vt:lpstr>Unione europea (2007)</vt:lpstr>
      <vt:lpstr>Unione europea (2013)</vt:lpstr>
      <vt:lpstr>C’è chi viene… L’UE del futuro?</vt:lpstr>
      <vt:lpstr>C’è chi viene… Paesi candidati ad aderire all’UE</vt:lpstr>
      <vt:lpstr>… e c’è chi va  Brexit </vt:lpstr>
      <vt:lpstr>… e c’è chi va  Brexit </vt:lpstr>
      <vt:lpstr>… e c’è chi va  Brexit </vt:lpstr>
      <vt:lpstr>La campagna #Stavoltavoto</vt:lpstr>
      <vt:lpstr>Grazie per l’attenzione!  seguici su:        Il nostro sportello: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Grassilli Elia</dc:creator>
  <cp:lastModifiedBy>Riccardo Cucconi</cp:lastModifiedBy>
  <cp:revision>19</cp:revision>
  <cp:lastPrinted>2019-02-19T10:55:08Z</cp:lastPrinted>
  <dcterms:created xsi:type="dcterms:W3CDTF">2019-01-24T14:44:44Z</dcterms:created>
  <dcterms:modified xsi:type="dcterms:W3CDTF">2019-03-03T18:03:06Z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0x0101005C064EBCB8B36E4C936AD203606F78F7</vt:lpwstr>
  </property>
</Properties>
</file>