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5"/>
  </p:notesMasterIdLst>
  <p:handoutMasterIdLst>
    <p:handoutMasterId r:id="rId26"/>
  </p:handoutMasterIdLst>
  <p:sldIdLst>
    <p:sldId id="272" r:id="rId5"/>
    <p:sldId id="273" r:id="rId6"/>
    <p:sldId id="292" r:id="rId7"/>
    <p:sldId id="293" r:id="rId8"/>
    <p:sldId id="294" r:id="rId9"/>
    <p:sldId id="295" r:id="rId10"/>
    <p:sldId id="303" r:id="rId11"/>
    <p:sldId id="304" r:id="rId12"/>
    <p:sldId id="310" r:id="rId13"/>
    <p:sldId id="308" r:id="rId14"/>
    <p:sldId id="305" r:id="rId15"/>
    <p:sldId id="307" r:id="rId16"/>
    <p:sldId id="309" r:id="rId17"/>
    <p:sldId id="297" r:id="rId18"/>
    <p:sldId id="298" r:id="rId19"/>
    <p:sldId id="299" r:id="rId20"/>
    <p:sldId id="300" r:id="rId21"/>
    <p:sldId id="301" r:id="rId22"/>
    <p:sldId id="302" r:id="rId23"/>
    <p:sldId id="288" r:id="rId24"/>
  </p:sldIdLst>
  <p:sldSz cx="12192000" cy="6858000"/>
  <p:notesSz cx="9926638" cy="6797675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03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993B1-6FEE-4D57-BD94-31E82EFB5096}" type="datetime1">
              <a:rPr lang="it-IT" smtClean="0"/>
              <a:t>09/04/2018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442F5-7310-42FE-B844-BE81B56BFCC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34463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18B3716-9743-4870-A9D8-25DD9621E8B1}" type="datetime1">
              <a:rPr lang="it-IT" smtClean="0"/>
              <a:t>09/04/2018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93B0CF2-7F87-4E02-A248-870047730F9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9631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182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1503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495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it-IT" smtClean="0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4053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it-IT" smtClean="0"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0390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it-IT" smtClean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271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immagine diapositiva 1">
            <a:extLst>
              <a:ext uri="{FF2B5EF4-FFF2-40B4-BE49-F238E27FC236}">
                <a16:creationId xmlns:a16="http://schemas.microsoft.com/office/drawing/2014/main" id="{15650EB6-7A63-4BC7-B93A-96B981BDD0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Segnaposto note 2">
            <a:extLst>
              <a:ext uri="{FF2B5EF4-FFF2-40B4-BE49-F238E27FC236}">
                <a16:creationId xmlns:a16="http://schemas.microsoft.com/office/drawing/2014/main" id="{9A500042-A722-4292-84ED-DFC5897FB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72447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it-IT" smtClean="0"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7369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991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6638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2914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6776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1637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1256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7629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043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Rettangolo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cxnSp>
          <p:nvCxnSpPr>
            <p:cNvPr id="7" name="Connettore diritto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Connettore diritto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/>
              <a:t>Fare clic per modificare lo stile del titolo</a:t>
            </a:r>
            <a:endParaRPr kumimoji="0" lang="it-IT" dirty="0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 rtlCol="0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kumimoji="0" lang="it-IT" dirty="0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20C05B-37E8-40F7-90C8-2A301CDD4761}" type="datetime1">
              <a:rPr lang="it-IT" smtClean="0"/>
              <a:t>09/04/2018</a:t>
            </a:fld>
            <a:endParaRPr lang="it-IT" dirty="0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kumimoji="0"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 eaLnBrk="1" latinLnBrk="0" hangingPunct="1"/>
            <a:r>
              <a:rPr lang="it-IT"/>
              <a:t>Modifica gli stili del testo dello schema</a:t>
            </a:r>
          </a:p>
          <a:p>
            <a:pPr lvl="1" rtl="0" eaLnBrk="1" latinLnBrk="0" hangingPunct="1"/>
            <a:r>
              <a:rPr lang="it-IT"/>
              <a:t>Secondo livello</a:t>
            </a:r>
          </a:p>
          <a:p>
            <a:pPr lvl="2" rtl="0" eaLnBrk="1" latinLnBrk="0" hangingPunct="1"/>
            <a:r>
              <a:rPr lang="it-IT"/>
              <a:t>Terzo livello</a:t>
            </a:r>
          </a:p>
          <a:p>
            <a:pPr lvl="3" rtl="0" eaLnBrk="1" latinLnBrk="0" hangingPunct="1"/>
            <a:r>
              <a:rPr lang="it-IT"/>
              <a:t>Quarto livello</a:t>
            </a:r>
          </a:p>
          <a:p>
            <a:pPr lvl="4" rtl="0" eaLnBrk="1" latinLnBrk="0" hangingPunct="1"/>
            <a:r>
              <a:rPr lang="it-IT"/>
              <a:t>Quinto livello</a:t>
            </a:r>
            <a:endParaRPr kumimoji="0"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92F033-6C04-4F91-8D9A-E6BB86D08D33}" type="datetime1">
              <a:rPr lang="it-IT" smtClean="0"/>
              <a:t>09/04/2018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 rtlCol="0"/>
          <a:lstStyle/>
          <a:p>
            <a:pPr rtl="0"/>
            <a:r>
              <a:rPr lang="it-IT"/>
              <a:t>Fare clic per modificare lo stile del titolo</a:t>
            </a:r>
            <a:endParaRPr kumimoji="0"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 rtlCol="0"/>
          <a:lstStyle/>
          <a:p>
            <a:pPr lvl="0" rtl="0" eaLnBrk="1" latinLnBrk="0" hangingPunct="1"/>
            <a:r>
              <a:rPr lang="it-IT"/>
              <a:t>Modifica gli stili del testo dello schema</a:t>
            </a:r>
          </a:p>
          <a:p>
            <a:pPr lvl="1" rtl="0" eaLnBrk="1" latinLnBrk="0" hangingPunct="1"/>
            <a:r>
              <a:rPr lang="it-IT"/>
              <a:t>Secondo livello</a:t>
            </a:r>
          </a:p>
          <a:p>
            <a:pPr lvl="2" rtl="0" eaLnBrk="1" latinLnBrk="0" hangingPunct="1"/>
            <a:r>
              <a:rPr lang="it-IT"/>
              <a:t>Terzo livello</a:t>
            </a:r>
          </a:p>
          <a:p>
            <a:pPr lvl="3" rtl="0" eaLnBrk="1" latinLnBrk="0" hangingPunct="1"/>
            <a:r>
              <a:rPr lang="it-IT"/>
              <a:t>Quarto livello</a:t>
            </a:r>
          </a:p>
          <a:p>
            <a:pPr lvl="4" rtl="0" eaLnBrk="1" latinLnBrk="0" hangingPunct="1"/>
            <a:r>
              <a:rPr lang="it-IT"/>
              <a:t>Quinto livello</a:t>
            </a:r>
            <a:endParaRPr kumimoji="0"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4BEC85-A1BF-4387-9612-7A7B600E864C}" type="datetime1">
              <a:rPr lang="it-IT" smtClean="0"/>
              <a:t>09/04/2018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kumimoji="0"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 eaLnBrk="1" latinLnBrk="0" hangingPunct="1"/>
            <a:r>
              <a:rPr lang="it-IT"/>
              <a:t>Modifica gli stili del testo dello schema</a:t>
            </a:r>
          </a:p>
          <a:p>
            <a:pPr lvl="1" rtl="0" eaLnBrk="1" latinLnBrk="0" hangingPunct="1"/>
            <a:r>
              <a:rPr lang="it-IT"/>
              <a:t>Secondo livello</a:t>
            </a:r>
          </a:p>
          <a:p>
            <a:pPr lvl="2" rtl="0" eaLnBrk="1" latinLnBrk="0" hangingPunct="1"/>
            <a:r>
              <a:rPr lang="it-IT"/>
              <a:t>Terzo livello</a:t>
            </a:r>
          </a:p>
          <a:p>
            <a:pPr lvl="3" rtl="0" eaLnBrk="1" latinLnBrk="0" hangingPunct="1"/>
            <a:r>
              <a:rPr lang="it-IT"/>
              <a:t>Quarto livello</a:t>
            </a:r>
          </a:p>
          <a:p>
            <a:pPr lvl="4" rtl="0" eaLnBrk="1" latinLnBrk="0" hangingPunct="1"/>
            <a:r>
              <a:rPr lang="it-IT"/>
              <a:t>Quinto livello</a:t>
            </a:r>
            <a:endParaRPr kumimoji="0"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D9D8B0-B605-4847-90E9-4CBF9FD5CCF2}" type="datetime1">
              <a:rPr lang="it-IT" smtClean="0"/>
              <a:t>09/04/2018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rtlCol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/>
              <a:t>Fare clic per modificare lo stile del titolo</a:t>
            </a:r>
            <a:endParaRPr kumimoji="0"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rtlCol="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27119D-D266-476F-8FF0-B23A1372D195}" type="datetime1">
              <a:rPr lang="it-IT" smtClean="0"/>
              <a:t>09/04/2018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kumimoji="0"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it-IT"/>
              <a:t>Modifica gli stili del testo dello schema</a:t>
            </a:r>
          </a:p>
          <a:p>
            <a:pPr lvl="1" rtl="0" eaLnBrk="1" latinLnBrk="0" hangingPunct="1"/>
            <a:r>
              <a:rPr lang="it-IT"/>
              <a:t>Secondo livello</a:t>
            </a:r>
          </a:p>
          <a:p>
            <a:pPr lvl="2" rtl="0" eaLnBrk="1" latinLnBrk="0" hangingPunct="1"/>
            <a:r>
              <a:rPr lang="it-IT"/>
              <a:t>Terzo livello</a:t>
            </a:r>
          </a:p>
          <a:p>
            <a:pPr lvl="3" rtl="0" eaLnBrk="1" latinLnBrk="0" hangingPunct="1"/>
            <a:r>
              <a:rPr lang="it-IT"/>
              <a:t>Quarto livello</a:t>
            </a:r>
          </a:p>
          <a:p>
            <a:pPr lvl="4" rtl="0" eaLnBrk="1" latinLnBrk="0" hangingPunct="1"/>
            <a:r>
              <a:rPr lang="it-IT"/>
              <a:t>Quinto livello</a:t>
            </a:r>
            <a:endParaRPr kumimoji="0"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it-IT"/>
              <a:t>Modifica gli stili del testo dello schema</a:t>
            </a:r>
          </a:p>
          <a:p>
            <a:pPr lvl="1" rtl="0" eaLnBrk="1" latinLnBrk="0" hangingPunct="1"/>
            <a:r>
              <a:rPr lang="it-IT"/>
              <a:t>Secondo livello</a:t>
            </a:r>
          </a:p>
          <a:p>
            <a:pPr lvl="2" rtl="0" eaLnBrk="1" latinLnBrk="0" hangingPunct="1"/>
            <a:r>
              <a:rPr lang="it-IT"/>
              <a:t>Terzo livello</a:t>
            </a:r>
          </a:p>
          <a:p>
            <a:pPr lvl="3" rtl="0" eaLnBrk="1" latinLnBrk="0" hangingPunct="1"/>
            <a:r>
              <a:rPr lang="it-IT"/>
              <a:t>Quarto livello</a:t>
            </a:r>
          </a:p>
          <a:p>
            <a:pPr lvl="4" rtl="0" eaLnBrk="1" latinLnBrk="0" hangingPunct="1"/>
            <a:r>
              <a:rPr lang="it-IT"/>
              <a:t>Quinto livello</a:t>
            </a:r>
            <a:endParaRPr kumimoji="0"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DAEC3B-3E75-421B-A026-522FEF774298}" type="datetime1">
              <a:rPr lang="it-IT" smtClean="0"/>
              <a:t>09/04/2018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rtlCol="0" anchor="b"/>
          <a:lstStyle>
            <a:lvl1pPr>
              <a:defRPr/>
            </a:lvl1pPr>
          </a:lstStyle>
          <a:p>
            <a:pPr rtl="0"/>
            <a:r>
              <a:rPr lang="it-IT"/>
              <a:t>Fare clic per modificare lo stile del titolo</a:t>
            </a:r>
            <a:endParaRPr kumimoji="0"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rtlCol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it-IT"/>
              <a:t>Modifica gli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it-IT"/>
              <a:t>Modifica gli stili del testo dello schema</a:t>
            </a:r>
          </a:p>
          <a:p>
            <a:pPr lvl="1" rtl="0" eaLnBrk="1" latinLnBrk="0" hangingPunct="1"/>
            <a:r>
              <a:rPr lang="it-IT"/>
              <a:t>Secondo livello</a:t>
            </a:r>
          </a:p>
          <a:p>
            <a:pPr lvl="2" rtl="0" eaLnBrk="1" latinLnBrk="0" hangingPunct="1"/>
            <a:r>
              <a:rPr lang="it-IT"/>
              <a:t>Terzo livello</a:t>
            </a:r>
          </a:p>
          <a:p>
            <a:pPr lvl="3" rtl="0" eaLnBrk="1" latinLnBrk="0" hangingPunct="1"/>
            <a:r>
              <a:rPr lang="it-IT"/>
              <a:t>Quarto livello</a:t>
            </a:r>
          </a:p>
          <a:p>
            <a:pPr lvl="4" rtl="0" eaLnBrk="1" latinLnBrk="0" hangingPunct="1"/>
            <a:r>
              <a:rPr lang="it-IT"/>
              <a:t>Quinto livello</a:t>
            </a:r>
            <a:endParaRPr kumimoji="0"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rtlCol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it-IT"/>
              <a:t>Modifica gli stili del testo dello schema</a:t>
            </a:r>
          </a:p>
          <a:p>
            <a:pPr lvl="1" rtl="0" eaLnBrk="1" latinLnBrk="0" hangingPunct="1"/>
            <a:r>
              <a:rPr lang="it-IT"/>
              <a:t>Secondo livello</a:t>
            </a:r>
          </a:p>
          <a:p>
            <a:pPr lvl="2" rtl="0" eaLnBrk="1" latinLnBrk="0" hangingPunct="1"/>
            <a:r>
              <a:rPr lang="it-IT"/>
              <a:t>Terzo livello</a:t>
            </a:r>
          </a:p>
          <a:p>
            <a:pPr lvl="3" rtl="0" eaLnBrk="1" latinLnBrk="0" hangingPunct="1"/>
            <a:r>
              <a:rPr lang="it-IT"/>
              <a:t>Quarto livello</a:t>
            </a:r>
          </a:p>
          <a:p>
            <a:pPr lvl="4" rtl="0" eaLnBrk="1" latinLnBrk="0" hangingPunct="1"/>
            <a:r>
              <a:rPr lang="it-IT"/>
              <a:t>Quinto livello</a:t>
            </a:r>
            <a:endParaRPr kumimoji="0"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E6324B-2A47-4634-BBD0-5FC50A37D0DE}" type="datetime1">
              <a:rPr lang="it-IT" smtClean="0"/>
              <a:t>09/04/2018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/>
              <a:t>Fare clic per modificare lo stile del titolo</a:t>
            </a:r>
            <a:endParaRPr kumimoji="0"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3B33D2-C8D9-4ECA-B895-59BAC44129D9}" type="datetime1">
              <a:rPr lang="it-IT" smtClean="0"/>
              <a:t>09/04/2018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D9A0D0-2A6A-418F-96AD-A6BA3BD6C117}" type="datetime1">
              <a:rPr lang="it-IT" smtClean="0"/>
              <a:t>09/04/2018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rtlCol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/>
              <a:t>Fare clic per modificare lo stile del titolo</a:t>
            </a:r>
            <a:endParaRPr kumimoji="0"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 rtlCol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it-IT"/>
              <a:t>Modifica gli stili del testo dello schema</a:t>
            </a:r>
          </a:p>
          <a:p>
            <a:pPr lvl="1" rtl="0" eaLnBrk="1" latinLnBrk="0" hangingPunct="1"/>
            <a:r>
              <a:rPr lang="it-IT"/>
              <a:t>Secondo livello</a:t>
            </a:r>
          </a:p>
          <a:p>
            <a:pPr lvl="2" rtl="0" eaLnBrk="1" latinLnBrk="0" hangingPunct="1"/>
            <a:r>
              <a:rPr lang="it-IT"/>
              <a:t>Terzo livello</a:t>
            </a:r>
          </a:p>
          <a:p>
            <a:pPr lvl="3" rtl="0" eaLnBrk="1" latinLnBrk="0" hangingPunct="1"/>
            <a:r>
              <a:rPr lang="it-IT"/>
              <a:t>Quarto livello</a:t>
            </a:r>
          </a:p>
          <a:p>
            <a:pPr lvl="4" rtl="0" eaLnBrk="1" latinLnBrk="0" hangingPunct="1"/>
            <a:r>
              <a:rPr lang="it-IT"/>
              <a:t>Quinto livello</a:t>
            </a:r>
            <a:endParaRPr kumimoji="0"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 rtlCol="0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rtl="0" eaLnBrk="1" latinLnBrk="0" hangingPunct="1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15886A-5D77-42B2-AC31-3FF426A24660}" type="datetime1">
              <a:rPr lang="it-IT" smtClean="0"/>
              <a:t>09/04/2018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con un angolo ritagliato e uno arrotondato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it-IT" sz="1800" dirty="0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it-IT" sz="180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rtlCol="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rtl="0"/>
            <a:r>
              <a:rPr lang="it-IT"/>
              <a:t>Fare clic per modificare lo stile del titolo</a:t>
            </a:r>
            <a:endParaRPr kumimoji="0" lang="it-IT" dirty="0"/>
          </a:p>
        </p:txBody>
      </p:sp>
      <p:sp>
        <p:nvSpPr>
          <p:cNvPr id="3" name="Segnaposto immagine 2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it-IT"/>
              <a:t>Fare clic sull'icona per inserire un'immagine</a:t>
            </a:r>
            <a:endParaRPr kumimoji="0"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rtlCol="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rtl="0" eaLnBrk="1" latinLnBrk="0" hangingPunct="1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594B1E-A97F-49F2-98C6-441CC88D3A60}" type="datetime1">
              <a:rPr lang="it-IT" smtClean="0"/>
              <a:t>09/04/2018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 rtlCol="0"/>
          <a:lstStyle/>
          <a:p>
            <a:pPr rtl="0"/>
            <a:fld id="{401CF334-2D5C-4859-84A6-CA7E6E43FAEB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it-IT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it-IT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Rettangolo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grpSp>
          <p:nvGrpSpPr>
            <p:cNvPr id="27" name="Gruppo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Figura a mano libera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it-IT" sz="18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Figura a mano libera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it-IT" sz="18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Gruppo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Figura a mano libera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it-IT" sz="1800" dirty="0"/>
                </a:p>
              </p:txBody>
            </p:sp>
            <p:sp>
              <p:nvSpPr>
                <p:cNvPr id="33" name="Figura a mano libera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it-IT" sz="1800" dirty="0"/>
                </a:p>
              </p:txBody>
            </p:sp>
          </p:grpSp>
        </p:grpSp>
      </p:grp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/>
          <a:p>
            <a:pPr rtl="0"/>
            <a:r>
              <a:rPr lang="it-IT" dirty="0"/>
              <a:t>Fare clic per modificare lo stile del titolo</a:t>
            </a:r>
            <a:endParaRPr kumimoji="0" lang="it-IT" dirty="0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it-IT" dirty="0"/>
              <a:t>Fare clic per modificare gli stili del testo dello schema</a:t>
            </a:r>
          </a:p>
          <a:p>
            <a:pPr lvl="1" rtl="0" eaLnBrk="1" latinLnBrk="0" hangingPunct="1"/>
            <a:r>
              <a:rPr lang="it-IT" dirty="0"/>
              <a:t>Secondo livello</a:t>
            </a:r>
          </a:p>
          <a:p>
            <a:pPr lvl="2" rtl="0" eaLnBrk="1" latinLnBrk="0" hangingPunct="1"/>
            <a:r>
              <a:rPr lang="it-IT" dirty="0"/>
              <a:t>Terzo livello</a:t>
            </a:r>
          </a:p>
          <a:p>
            <a:pPr lvl="3" rtl="0" eaLnBrk="1" latinLnBrk="0" hangingPunct="1"/>
            <a:r>
              <a:rPr lang="it-IT" dirty="0"/>
              <a:t>Quarto livello</a:t>
            </a:r>
          </a:p>
          <a:p>
            <a:pPr lvl="4" rtl="0" eaLnBrk="1" latinLnBrk="0" hangingPunct="1"/>
            <a:r>
              <a:rPr lang="it-IT" dirty="0"/>
              <a:t>Quinto livello</a:t>
            </a:r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BB896FFF-5A54-4070-BA0A-AD12230ED0F7}" type="datetime1">
              <a:rPr lang="it-IT" smtClean="0"/>
              <a:t>09/04/2018</a:t>
            </a:fld>
            <a:endParaRPr lang="it-IT" dirty="0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401CF334-2D5C-4859-84A6-CA7E6E43FAE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XdqTWuSnH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uropa.eu/!Mk67w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it/search?ei=I1DHWryACoaZgAbysaboAQ&amp;q=corpo+europeo+solidariet%C3%A0&amp;oq=corpo+europeo+solidariet%C3%A0&amp;gs_l=psy-ab.3..0i71k1l8.1490.1689.0.1846.2.2.0.0.0.0.0.0..0.0....0...1c.1.64.psy-ab..2.0.0....0.AEUTJLFR95I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search?source=hp&amp;ei=_DHHWtHTIaaUmwXN37WgCg&amp;q=gvc+parti+con+noi&amp;oq=gvc+parti+con+noi&amp;gs_l=psy-ab.3..0.594.2854.0.2990.17.11.0.2.2.0.218.1022.0j5j1.6.0....0...1c.1.64.psy-ab..9.8.1026...0i131k1j0i22i30k1j0i22i10i30k1.0.lk-QngqKDMA" TargetMode="External"/><Relationship Id="rId2" Type="http://schemas.openxmlformats.org/officeDocument/2006/relationships/hyperlink" Target="mailto:volunteers@gvc-italia.or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-net.eu/" TargetMode="External"/><Relationship Id="rId13" Type="http://schemas.openxmlformats.org/officeDocument/2006/relationships/hyperlink" Target="mailto:info@sciaraprogetti.com" TargetMode="External"/><Relationship Id="rId3" Type="http://schemas.openxmlformats.org/officeDocument/2006/relationships/image" Target="../media/image29.png"/><Relationship Id="rId7" Type="http://schemas.openxmlformats.org/officeDocument/2006/relationships/hyperlink" Target="mailto:info@you-net.eu" TargetMode="Externa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hyperlink" Target="http://www.svep.piacenza.it/info@svep.piacenza.it" TargetMode="External"/><Relationship Id="rId5" Type="http://schemas.openxmlformats.org/officeDocument/2006/relationships/hyperlink" Target="http://www.mobilitasonline.net/" TargetMode="External"/><Relationship Id="rId10" Type="http://schemas.openxmlformats.org/officeDocument/2006/relationships/image" Target="../media/image32.jpeg"/><Relationship Id="rId4" Type="http://schemas.openxmlformats.org/officeDocument/2006/relationships/hyperlink" Target="mailto:info@mobilitasonline.net" TargetMode="External"/><Relationship Id="rId9" Type="http://schemas.openxmlformats.org/officeDocument/2006/relationships/image" Target="../media/image31.jpeg"/><Relationship Id="rId1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ucLl6Btdy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715264" y="1066800"/>
            <a:ext cx="10468864" cy="1828800"/>
          </a:xfrm>
        </p:spPr>
        <p:txBody>
          <a:bodyPr rtlCol="0"/>
          <a:lstStyle/>
          <a:p>
            <a:pPr rtl="0"/>
            <a:r>
              <a:rPr lang="it-IT" dirty="0"/>
              <a:t>OPPORTUNITA’ DI MOBILITA’</a:t>
            </a: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70000" lnSpcReduction="20000"/>
          </a:bodyPr>
          <a:lstStyle/>
          <a:p>
            <a:r>
              <a:rPr lang="it-IT" sz="3600" b="1" dirty="0"/>
              <a:t>Formazione, lavoro e volontariato all’estero</a:t>
            </a:r>
          </a:p>
          <a:p>
            <a:r>
              <a:rPr lang="it-IT" sz="2800" dirty="0"/>
              <a:t>Girotti Elena</a:t>
            </a:r>
          </a:p>
          <a:p>
            <a:r>
              <a:rPr lang="it-IT" sz="2800" dirty="0"/>
              <a:t>Cucconi Riccardo</a:t>
            </a:r>
          </a:p>
          <a:p>
            <a:r>
              <a:rPr lang="it-IT" sz="2800" dirty="0"/>
              <a:t>Europe Direct Emilia Romagna</a:t>
            </a:r>
          </a:p>
          <a:p>
            <a:r>
              <a:rPr lang="it-IT" sz="2800" dirty="0"/>
              <a:t>Anno scolastico 2017-2018</a:t>
            </a:r>
          </a:p>
          <a:p>
            <a:pPr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/>
              <a:t>Il nostro Erasmus...</a:t>
            </a:r>
            <a:endParaRPr lang="it-IT" dirty="0"/>
          </a:p>
        </p:txBody>
      </p:sp>
      <p:pic>
        <p:nvPicPr>
          <p:cNvPr id="10" name="Segnaposto contenuto 9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67330" y="2388965"/>
            <a:ext cx="6667500" cy="3752850"/>
          </a:xfrm>
        </p:spPr>
      </p:pic>
      <p:pic>
        <p:nvPicPr>
          <p:cNvPr id="12" name="Immagine 11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25" y="1763233"/>
            <a:ext cx="4066079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9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entury Gothic" charset="0"/>
              </a:rPr>
              <a:t>Il nostro Erasmus…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5430" y="1998408"/>
            <a:ext cx="5852582" cy="4389437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371" y="1854277"/>
            <a:ext cx="5111750" cy="468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entury Gothic" charset="0"/>
              </a:rPr>
              <a:t>Il nostro Erasmus…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4663" y="2036313"/>
            <a:ext cx="5857789" cy="4389437"/>
          </a:xfrm>
        </p:spPr>
      </p:pic>
      <p:pic>
        <p:nvPicPr>
          <p:cNvPr id="10" name="Segnaposto contenuto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229" y="2036313"/>
            <a:ext cx="5852582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entury Gothic" charset="0"/>
              </a:rPr>
              <a:t>Il nostro Erasmus…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31" y="2151000"/>
            <a:ext cx="6315075" cy="4200525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491" y="1990731"/>
            <a:ext cx="5858633" cy="440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2A9D8E-7FBE-490A-B5A1-DD8528466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9" y="185530"/>
            <a:ext cx="11039061" cy="1166192"/>
          </a:xfrm>
        </p:spPr>
        <p:txBody>
          <a:bodyPr/>
          <a:lstStyle/>
          <a:p>
            <a:pPr algn="ctr"/>
            <a:r>
              <a:rPr lang="it-IT" dirty="0"/>
              <a:t>SCAMBI GIOVANILI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A4781E-2642-4611-AA8B-A0BDF1C62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243"/>
            <a:ext cx="10972800" cy="5009322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Progetto che riunisce giovani (13-30 anni) di vari Paesi per scambiare idee, confrontarsi, acquisire conoscenze e coscienza di altri Paesi e culture europee  </a:t>
            </a:r>
          </a:p>
          <a:p>
            <a:r>
              <a:rPr lang="it-IT" b="1" dirty="0"/>
              <a:t>Durata</a:t>
            </a:r>
            <a:r>
              <a:rPr lang="it-IT" dirty="0"/>
              <a:t>: 5 – 21 giorni </a:t>
            </a:r>
          </a:p>
          <a:p>
            <a:r>
              <a:rPr lang="it-IT" b="1" dirty="0"/>
              <a:t>Temi</a:t>
            </a:r>
            <a:r>
              <a:rPr lang="it-IT" dirty="0"/>
              <a:t>: cultura, gioventù, sociale, arte, tempo libero, media e comunicazione, ambiente, sviluppo rurale, cooperazione</a:t>
            </a:r>
          </a:p>
          <a:p>
            <a:r>
              <a:rPr lang="it-IT" b="1" dirty="0"/>
              <a:t>Attività</a:t>
            </a:r>
            <a:r>
              <a:rPr lang="it-IT" dirty="0"/>
              <a:t>: esercitazioni, giochi di ruolo e laboratori artistici e creativi, attività pratiche, escursioni culturali, simulazioni, attività sportive…)</a:t>
            </a:r>
          </a:p>
          <a:p>
            <a:r>
              <a:rPr lang="it-IT" dirty="0"/>
              <a:t>Rimborsi per viaggio, vitto e alloggio</a:t>
            </a:r>
          </a:p>
          <a:p>
            <a:r>
              <a:rPr lang="it-IT" dirty="0"/>
              <a:t>Conoscenza della lingua inglese</a:t>
            </a:r>
          </a:p>
          <a:p>
            <a:endParaRPr lang="it-IT" dirty="0"/>
          </a:p>
          <a:p>
            <a:r>
              <a:rPr lang="it-IT" u="sng" dirty="0"/>
              <a:t>Contatti per info e per partecipare</a:t>
            </a:r>
            <a:r>
              <a:rPr lang="it-IT" dirty="0"/>
              <a:t>: </a:t>
            </a:r>
            <a:r>
              <a:rPr lang="it-IT" dirty="0" err="1"/>
              <a:t>YouNet</a:t>
            </a:r>
            <a:r>
              <a:rPr lang="it-IT" dirty="0"/>
              <a:t>, Net in Action (Bologna)</a:t>
            </a:r>
          </a:p>
          <a:p>
            <a:pPr marL="0" indent="0">
              <a:buNone/>
            </a:pPr>
            <a:r>
              <a:rPr lang="it-IT" dirty="0"/>
              <a:t>SVEP Piacenza, Sciara Progetti (Piacenza)</a:t>
            </a:r>
          </a:p>
          <a:p>
            <a:pPr marL="0" indent="0">
              <a:buNone/>
            </a:pPr>
            <a:r>
              <a:rPr lang="it-IT" dirty="0"/>
              <a:t>Europe Direct: sportelloeuropedirect@comune.piacenza.it</a:t>
            </a:r>
            <a:endParaRPr lang="it-IT" dirty="0">
              <a:highlight>
                <a:srgbClr val="FFFF00"/>
              </a:highlight>
            </a:endParaRPr>
          </a:p>
        </p:txBody>
      </p:sp>
      <p:pic>
        <p:nvPicPr>
          <p:cNvPr id="4" name="Immagine 3">
            <a:hlinkClick r:id="rId3"/>
            <a:extLst>
              <a:ext uri="{FF2B5EF4-FFF2-40B4-BE49-F238E27FC236}">
                <a16:creationId xmlns:a16="http://schemas.microsoft.com/office/drawing/2014/main" id="{BF175892-CB13-4C99-93CB-32D75A832A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4" t="16667" r="42444" b="48148"/>
          <a:stretch/>
        </p:blipFill>
        <p:spPr>
          <a:xfrm>
            <a:off x="9316278" y="5246455"/>
            <a:ext cx="2650435" cy="150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8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4500" y="636104"/>
            <a:ext cx="10972800" cy="87464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SERVIZIO VOLONTARIO EUROPEO (SVE)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2900" y="1630017"/>
            <a:ext cx="9026386" cy="4961283"/>
          </a:xfrm>
        </p:spPr>
        <p:txBody>
          <a:bodyPr>
            <a:normAutofit lnSpcReduction="10000"/>
          </a:bodyPr>
          <a:lstStyle/>
          <a:p>
            <a:pPr marR="5080"/>
            <a:r>
              <a:rPr lang="it-IT" b="1" dirty="0"/>
              <a:t>Durata</a:t>
            </a:r>
            <a:r>
              <a:rPr lang="it-IT" dirty="0"/>
              <a:t>: 2 settimane – 12 mesi</a:t>
            </a:r>
          </a:p>
          <a:p>
            <a:pPr marR="5080">
              <a:lnSpc>
                <a:spcPct val="100000"/>
              </a:lnSpc>
            </a:pPr>
            <a:r>
              <a:rPr lang="it-IT" b="1" dirty="0"/>
              <a:t>Età</a:t>
            </a:r>
            <a:r>
              <a:rPr lang="it-IT" dirty="0"/>
              <a:t>: Per giovani 18-30 anni</a:t>
            </a:r>
          </a:p>
          <a:p>
            <a:pPr marR="5080"/>
            <a:r>
              <a:rPr lang="it-IT" b="1" dirty="0"/>
              <a:t>Attività</a:t>
            </a:r>
            <a:r>
              <a:rPr lang="it-IT" dirty="0"/>
              <a:t>: Progetti di volontariato in settori quali cultura, gioventù, sociale, arte, tempo libero, media e comunicazione, ambiente, sviluppo rurale e cooperazione</a:t>
            </a:r>
          </a:p>
          <a:p>
            <a:r>
              <a:rPr lang="it-IT" b="1" dirty="0"/>
              <a:t>Completamente gratuito</a:t>
            </a:r>
            <a:r>
              <a:rPr lang="it-IT" dirty="0"/>
              <a:t> per chi partecipa. Rimborsi per: viaggio, vitto e alloggio, pocket money mensile, assicurazione sanitaria, corso di lingue</a:t>
            </a:r>
          </a:p>
          <a:p>
            <a:r>
              <a:rPr lang="it-IT" dirty="0"/>
              <a:t>Ricerca progetti: il primo link su Google cercando «database SVE», oppure «RIVE progetti»</a:t>
            </a:r>
          </a:p>
          <a:p>
            <a:r>
              <a:rPr lang="it-IT" u="sng" dirty="0"/>
              <a:t>Contatti per info e per partecipare</a:t>
            </a:r>
            <a:r>
              <a:rPr lang="it-IT" dirty="0"/>
              <a:t>: </a:t>
            </a:r>
            <a:r>
              <a:rPr lang="it-IT" dirty="0" err="1"/>
              <a:t>YouNet</a:t>
            </a:r>
            <a:r>
              <a:rPr lang="it-IT" dirty="0"/>
              <a:t> (BO), </a:t>
            </a:r>
          </a:p>
          <a:p>
            <a:pPr marL="0" indent="0">
              <a:buNone/>
            </a:pPr>
            <a:r>
              <a:rPr lang="it-IT" dirty="0"/>
              <a:t>SVEP Piacenza, sportelloeuropedirect@comune.piacenza.it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9655">
            <a:off x="9065313" y="4205652"/>
            <a:ext cx="2334970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4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D67B12-FFA5-4BCE-A0E1-9B81FD01F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1550504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CORPO EUROPEO DI SOLIDARIETÁ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D4ACEA-DE8C-4017-984B-B18120B00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43271"/>
            <a:ext cx="10972800" cy="5214730"/>
          </a:xfrm>
        </p:spPr>
        <p:txBody>
          <a:bodyPr>
            <a:normAutofit/>
          </a:bodyPr>
          <a:lstStyle/>
          <a:p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Nuova iniziativa (2017) dell'Unione europea che offre ai </a:t>
            </a:r>
            <a:r>
              <a:rPr lang="it-IT" sz="2800" kern="0" spc="-9" dirty="0">
                <a:solidFill>
                  <a:sysClr val="windowText" lastClr="000000"/>
                </a:solidFill>
                <a:cs typeface="Arial"/>
              </a:rPr>
              <a:t>giovani 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opportunità di tirocinio </a:t>
            </a:r>
            <a:r>
              <a:rPr lang="it-IT" sz="2800" kern="0" dirty="0">
                <a:solidFill>
                  <a:sysClr val="windowText" lastClr="000000"/>
                </a:solidFill>
                <a:cs typeface="Arial"/>
              </a:rPr>
              <a:t>o 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di volontariato </a:t>
            </a:r>
            <a:r>
              <a:rPr lang="it-IT" sz="2800" kern="0" dirty="0">
                <a:solidFill>
                  <a:sysClr val="windowText" lastClr="000000"/>
                </a:solidFill>
                <a:cs typeface="Arial"/>
              </a:rPr>
              <a:t>tra i </a:t>
            </a:r>
            <a:r>
              <a:rPr lang="it-IT" sz="2800" kern="0" spc="-9" dirty="0">
                <a:solidFill>
                  <a:sysClr val="windowText" lastClr="000000"/>
                </a:solidFill>
                <a:cs typeface="Arial"/>
              </a:rPr>
              <a:t>2 </a:t>
            </a:r>
            <a:r>
              <a:rPr lang="it-IT" sz="2800" kern="0" dirty="0">
                <a:solidFill>
                  <a:sysClr val="windowText" lastClr="000000"/>
                </a:solidFill>
                <a:cs typeface="Arial"/>
              </a:rPr>
              <a:t>e i 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12 mesi </a:t>
            </a:r>
            <a:r>
              <a:rPr lang="it-IT" sz="2800" kern="0" spc="-9" dirty="0">
                <a:solidFill>
                  <a:sysClr val="windowText" lastClr="000000"/>
                </a:solidFill>
                <a:cs typeface="Arial"/>
              </a:rPr>
              <a:t>nell'ambito </a:t>
            </a:r>
            <a:r>
              <a:rPr lang="it-IT" sz="2800" kern="0" dirty="0">
                <a:solidFill>
                  <a:sysClr val="windowText" lastClr="000000"/>
                </a:solidFill>
                <a:cs typeface="Arial"/>
              </a:rPr>
              <a:t>di 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progetti destinati ad aiutare </a:t>
            </a:r>
            <a:r>
              <a:rPr lang="it-IT" sz="2800" kern="0" spc="-9" dirty="0">
                <a:solidFill>
                  <a:sysClr val="windowText" lastClr="000000"/>
                </a:solidFill>
                <a:cs typeface="Arial"/>
              </a:rPr>
              <a:t>comunità </a:t>
            </a:r>
            <a:r>
              <a:rPr lang="it-IT" sz="2800" kern="0" dirty="0">
                <a:solidFill>
                  <a:sysClr val="windowText" lastClr="000000"/>
                </a:solidFill>
                <a:cs typeface="Arial"/>
              </a:rPr>
              <a:t>o 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popolazioni </a:t>
            </a:r>
            <a:r>
              <a:rPr lang="it-IT" sz="2800" u="sng" kern="0" spc="-5" dirty="0">
                <a:solidFill>
                  <a:sysClr val="windowText" lastClr="000000"/>
                </a:solidFill>
                <a:cs typeface="Arial"/>
              </a:rPr>
              <a:t>in</a:t>
            </a:r>
            <a:r>
              <a:rPr lang="it-IT" sz="2800" u="sng" kern="0" spc="-9" dirty="0">
                <a:solidFill>
                  <a:sysClr val="windowText" lastClr="000000"/>
                </a:solidFill>
                <a:cs typeface="Arial"/>
              </a:rPr>
              <a:t> </a:t>
            </a:r>
            <a:r>
              <a:rPr lang="it-IT" sz="2800" u="sng" kern="0" spc="-5" dirty="0">
                <a:solidFill>
                  <a:sysClr val="windowText" lastClr="000000"/>
                </a:solidFill>
                <a:cs typeface="Arial"/>
              </a:rPr>
              <a:t>Europa</a:t>
            </a:r>
            <a:endParaRPr lang="it-IT" sz="2800" kern="0" spc="-5" dirty="0">
              <a:solidFill>
                <a:sysClr val="windowText" lastClr="000000"/>
              </a:solidFill>
              <a:cs typeface="Arial"/>
            </a:endParaRPr>
          </a:p>
          <a:p>
            <a:r>
              <a:rPr lang="it-IT" sz="2800" b="1" kern="0" spc="-5" dirty="0">
                <a:solidFill>
                  <a:sysClr val="windowText" lastClr="000000"/>
                </a:solidFill>
                <a:cs typeface="Arial"/>
              </a:rPr>
              <a:t>Età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: almeno 18 anni e massimo 30</a:t>
            </a:r>
            <a:r>
              <a:rPr lang="it-IT" sz="2800" kern="0" spc="-9" dirty="0">
                <a:solidFill>
                  <a:sysClr val="windowText" lastClr="000000"/>
                </a:solidFill>
                <a:cs typeface="Arial"/>
              </a:rPr>
              <a:t> </a:t>
            </a:r>
          </a:p>
          <a:p>
            <a:r>
              <a:rPr lang="it-IT" sz="2800" b="1" kern="0" spc="-5" dirty="0">
                <a:solidFill>
                  <a:sysClr val="windowText" lastClr="000000"/>
                </a:solidFill>
                <a:cs typeface="Arial"/>
              </a:rPr>
              <a:t>Temi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: </a:t>
            </a:r>
            <a:r>
              <a:rPr lang="it-IT" sz="2800" kern="0" spc="-9" dirty="0">
                <a:solidFill>
                  <a:sysClr val="windowText" lastClr="000000"/>
                </a:solidFill>
                <a:cs typeface="Arial"/>
              </a:rPr>
              <a:t>protezione 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dell'ambiente </a:t>
            </a:r>
            <a:r>
              <a:rPr lang="it-IT" sz="2800" kern="0" dirty="0">
                <a:solidFill>
                  <a:sysClr val="windowText" lastClr="000000"/>
                </a:solidFill>
                <a:cs typeface="Arial"/>
              </a:rPr>
              <a:t>e 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della</a:t>
            </a:r>
            <a:r>
              <a:rPr lang="it-IT" sz="2800" kern="0" spc="-14" dirty="0">
                <a:solidFill>
                  <a:sysClr val="windowText" lastClr="000000"/>
                </a:solidFill>
                <a:cs typeface="Arial"/>
              </a:rPr>
              <a:t> 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natura, </a:t>
            </a:r>
            <a:r>
              <a:rPr lang="it-IT" sz="2800" kern="0" spc="-9" dirty="0">
                <a:solidFill>
                  <a:sysClr val="windowText" lastClr="000000"/>
                </a:solidFill>
                <a:cs typeface="Arial"/>
              </a:rPr>
              <a:t>s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port, inclusione accoglienza </a:t>
            </a:r>
            <a:r>
              <a:rPr lang="it-IT" sz="2800" kern="0" dirty="0">
                <a:solidFill>
                  <a:sysClr val="windowText" lastClr="000000"/>
                </a:solidFill>
                <a:cs typeface="Arial"/>
              </a:rPr>
              <a:t>e 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integrazione dei rifugiati </a:t>
            </a:r>
            <a:r>
              <a:rPr lang="it-IT" sz="2800" kern="0" dirty="0">
                <a:solidFill>
                  <a:sysClr val="windowText" lastClr="000000"/>
                </a:solidFill>
                <a:cs typeface="Arial"/>
              </a:rPr>
              <a:t>e </a:t>
            </a:r>
            <a:r>
              <a:rPr lang="it-IT" sz="2800" kern="0" spc="-9" dirty="0">
                <a:solidFill>
                  <a:sysClr val="windowText" lastClr="000000"/>
                </a:solidFill>
                <a:cs typeface="Arial"/>
              </a:rPr>
              <a:t>dei</a:t>
            </a:r>
            <a:r>
              <a:rPr lang="it-IT" sz="2800" kern="0" spc="9" dirty="0">
                <a:solidFill>
                  <a:sysClr val="windowText" lastClr="000000"/>
                </a:solidFill>
                <a:cs typeface="Arial"/>
              </a:rPr>
              <a:t> </a:t>
            </a:r>
            <a:r>
              <a:rPr lang="it-IT" sz="2800" kern="0" spc="-9" dirty="0">
                <a:solidFill>
                  <a:sysClr val="windowText" lastClr="000000"/>
                </a:solidFill>
                <a:cs typeface="Arial"/>
              </a:rPr>
              <a:t>migranti, 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prevenzione </a:t>
            </a:r>
            <a:r>
              <a:rPr lang="it-IT" sz="2800" kern="0" dirty="0">
                <a:solidFill>
                  <a:sysClr val="windowText" lastClr="000000"/>
                </a:solidFill>
                <a:cs typeface="Arial"/>
              </a:rPr>
              <a:t>e </a:t>
            </a:r>
            <a:r>
              <a:rPr lang="it-IT" sz="2800" kern="0" spc="-9" dirty="0">
                <a:solidFill>
                  <a:sysClr val="windowText" lastClr="000000"/>
                </a:solidFill>
                <a:cs typeface="Arial"/>
              </a:rPr>
              <a:t>gestione 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delle</a:t>
            </a:r>
            <a:r>
              <a:rPr lang="it-IT" sz="2800" kern="0" spc="-14" dirty="0">
                <a:solidFill>
                  <a:sysClr val="windowText" lastClr="000000"/>
                </a:solidFill>
                <a:cs typeface="Arial"/>
              </a:rPr>
              <a:t> 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catastrofi, istruzione </a:t>
            </a:r>
            <a:r>
              <a:rPr lang="it-IT" sz="2800" kern="0" dirty="0">
                <a:solidFill>
                  <a:sysClr val="windowText" lastClr="000000"/>
                </a:solidFill>
                <a:cs typeface="Arial"/>
              </a:rPr>
              <a:t>e</a:t>
            </a:r>
            <a:r>
              <a:rPr lang="it-IT" sz="2800" kern="0" spc="-9" dirty="0">
                <a:solidFill>
                  <a:sysClr val="windowText" lastClr="000000"/>
                </a:solidFill>
                <a:cs typeface="Arial"/>
              </a:rPr>
              <a:t> 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formazione, creatività </a:t>
            </a:r>
            <a:r>
              <a:rPr lang="it-IT" sz="2800" kern="0" dirty="0">
                <a:solidFill>
                  <a:sysClr val="windowText" lastClr="000000"/>
                </a:solidFill>
                <a:cs typeface="Arial"/>
              </a:rPr>
              <a:t>e</a:t>
            </a:r>
            <a:r>
              <a:rPr lang="it-IT" sz="2800" kern="0" spc="-9" dirty="0">
                <a:solidFill>
                  <a:sysClr val="windowText" lastClr="000000"/>
                </a:solidFill>
                <a:cs typeface="Arial"/>
              </a:rPr>
              <a:t> 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cultura… (es: Norcia: 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  <a:hlinkClick r:id="rId3"/>
              </a:rPr>
              <a:t>http://europa.eu/!Mk67wU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). </a:t>
            </a:r>
          </a:p>
          <a:p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Google: «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  <a:hlinkClick r:id="rId4"/>
              </a:rPr>
              <a:t>Corpo europeo solidarietà</a:t>
            </a:r>
            <a:r>
              <a:rPr lang="it-IT" sz="2800" kern="0" spc="-5" dirty="0">
                <a:solidFill>
                  <a:sysClr val="windowText" lastClr="000000"/>
                </a:solidFill>
                <a:cs typeface="Arial"/>
              </a:rPr>
              <a:t>»</a:t>
            </a:r>
            <a:endParaRPr lang="it-IT" sz="2800" kern="0" dirty="0">
              <a:solidFill>
                <a:sysClr val="windowText" lastClr="000000"/>
              </a:solidFill>
              <a:cs typeface="Arial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287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91549"/>
            <a:ext cx="10972800" cy="1086677"/>
          </a:xfrm>
        </p:spPr>
        <p:txBody>
          <a:bodyPr>
            <a:normAutofit/>
          </a:bodyPr>
          <a:lstStyle/>
          <a:p>
            <a:pPr algn="ctr"/>
            <a:r>
              <a:rPr lang="it-IT" sz="4000" dirty="0"/>
              <a:t>CAMPI DI VOLONTARIATO INTERNAZIONALE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0330" y="1378226"/>
            <a:ext cx="11383618" cy="5314121"/>
          </a:xfrm>
        </p:spPr>
        <p:txBody>
          <a:bodyPr>
            <a:normAutofit fontScale="40000" lnSpcReduction="20000"/>
          </a:bodyPr>
          <a:lstStyle/>
          <a:p>
            <a:r>
              <a:rPr lang="it-IT" sz="4800" dirty="0"/>
              <a:t>Esperienza breve in cui si vive e si lavora su progetti di solidarietà insieme ad un piccolo gruppo di volontari provenienti da tutto il mondo. Per il 2018 oltre 2000 campi di lavoro in 60+ paesi </a:t>
            </a:r>
            <a:r>
              <a:rPr lang="it-IT" sz="4800" u="sng" dirty="0"/>
              <a:t>del mondo</a:t>
            </a:r>
            <a:r>
              <a:rPr lang="it-IT" sz="4800" dirty="0"/>
              <a:t>! </a:t>
            </a:r>
          </a:p>
          <a:p>
            <a:pPr marL="0" indent="0">
              <a:buNone/>
            </a:pPr>
            <a:endParaRPr lang="it-IT" sz="4800" dirty="0"/>
          </a:p>
          <a:p>
            <a:r>
              <a:rPr lang="it-IT" sz="4800" b="1" dirty="0"/>
              <a:t>Durata</a:t>
            </a:r>
            <a:r>
              <a:rPr lang="it-IT" sz="4800" dirty="0"/>
              <a:t>: dalle 2 alle 4 settimane. Il lavoro dura dalle 4 alle 7 ore al giorno, a seconda del progetto</a:t>
            </a:r>
          </a:p>
          <a:p>
            <a:r>
              <a:rPr lang="it-IT" sz="4800" b="1" spc="-5" dirty="0">
                <a:cs typeface="Arial"/>
              </a:rPr>
              <a:t>Età: </a:t>
            </a:r>
            <a:r>
              <a:rPr lang="it-IT" sz="4800" spc="-5" dirty="0">
                <a:cs typeface="Arial"/>
              </a:rPr>
              <a:t>dai 16</a:t>
            </a:r>
            <a:r>
              <a:rPr lang="it-IT" sz="4800" spc="55" dirty="0">
                <a:cs typeface="Arial"/>
              </a:rPr>
              <a:t> </a:t>
            </a:r>
            <a:r>
              <a:rPr lang="it-IT" sz="4800" spc="-5" dirty="0">
                <a:cs typeface="Arial"/>
              </a:rPr>
              <a:t>anni</a:t>
            </a:r>
            <a:endParaRPr lang="it-IT" sz="4800" dirty="0">
              <a:cs typeface="Arial"/>
            </a:endParaRPr>
          </a:p>
          <a:p>
            <a:r>
              <a:rPr lang="it-IT" sz="4800" b="1" dirty="0"/>
              <a:t>Temi</a:t>
            </a:r>
            <a:r>
              <a:rPr lang="it-IT" sz="4800" dirty="0"/>
              <a:t>: Cultura, gioventù, sport, assistenza sociale, patrimonio culturale, arte, tempo libero, protezione civile, ambiente, sviluppo cooperativo, ecc.</a:t>
            </a:r>
            <a:endParaRPr lang="it-IT" sz="4800" spc="-5" dirty="0">
              <a:cs typeface="Arial"/>
            </a:endParaRPr>
          </a:p>
          <a:p>
            <a:r>
              <a:rPr lang="it-IT" sz="4800" b="1" spc="-5" dirty="0">
                <a:cs typeface="Arial"/>
              </a:rPr>
              <a:t>Attività</a:t>
            </a:r>
            <a:r>
              <a:rPr lang="it-IT" sz="4800" spc="-5" dirty="0">
                <a:cs typeface="Arial"/>
              </a:rPr>
              <a:t>: costruzione, restauro, animazione ed educazione non formale, formazione alla  pace e ai diritti umani, assistenza, tutela dell’ambiente, </a:t>
            </a:r>
            <a:r>
              <a:rPr lang="it-IT" sz="4800" spc="-5" dirty="0" err="1">
                <a:cs typeface="Arial"/>
              </a:rPr>
              <a:t>ecc</a:t>
            </a:r>
            <a:r>
              <a:rPr lang="it-IT" sz="4800" spc="-5" dirty="0">
                <a:cs typeface="Arial"/>
              </a:rPr>
              <a:t> </a:t>
            </a:r>
          </a:p>
          <a:p>
            <a:r>
              <a:rPr lang="it-IT" sz="4800" b="1" u="sng" dirty="0"/>
              <a:t>Enti che promuovono campi di volontariato</a:t>
            </a:r>
            <a:r>
              <a:rPr lang="it-IT" sz="4800" dirty="0"/>
              <a:t>: SCI-Italia, Lunaria, Legambiente, YAP.it, </a:t>
            </a:r>
            <a:r>
              <a:rPr lang="it-IT" sz="4800" dirty="0" err="1"/>
              <a:t>Ibo</a:t>
            </a:r>
            <a:r>
              <a:rPr lang="it-IT" sz="4800" dirty="0"/>
              <a:t> Italia</a:t>
            </a:r>
          </a:p>
          <a:p>
            <a:endParaRPr lang="it-IT" sz="4800" b="1" dirty="0"/>
          </a:p>
          <a:p>
            <a:endParaRPr lang="it-IT" sz="4800" b="1" dirty="0"/>
          </a:p>
          <a:p>
            <a:r>
              <a:rPr lang="it-IT" sz="4800" b="1" dirty="0"/>
              <a:t>Costi di partecipazione</a:t>
            </a:r>
            <a:r>
              <a:rPr lang="it-IT" sz="4800" dirty="0"/>
              <a:t>: </a:t>
            </a:r>
            <a:r>
              <a:rPr lang="it-IT" sz="4800" dirty="0">
                <a:highlight>
                  <a:srgbClr val="00FF00"/>
                </a:highlight>
              </a:rPr>
              <a:t>NON è Erasmus+! </a:t>
            </a:r>
          </a:p>
          <a:p>
            <a:pPr marL="1051560" lvl="1" indent="-685800">
              <a:buFontTx/>
              <a:buChar char="-"/>
            </a:pPr>
            <a:r>
              <a:rPr lang="it-IT" sz="4800" dirty="0"/>
              <a:t>i campi sono organizzati da associazioni che chiedono un contributo per coprire le spese di gestione del progetto.</a:t>
            </a:r>
          </a:p>
          <a:p>
            <a:pPr marL="1051560" lvl="1" indent="-685800">
              <a:buFontTx/>
              <a:buChar char="-"/>
            </a:pPr>
            <a:r>
              <a:rPr lang="it-IT" sz="4800" dirty="0"/>
              <a:t>quota associativa</a:t>
            </a:r>
          </a:p>
          <a:p>
            <a:pPr marL="1051560" lvl="1" indent="-685800">
              <a:buFontTx/>
              <a:buChar char="-"/>
            </a:pPr>
            <a:r>
              <a:rPr lang="it-IT" sz="4800" dirty="0"/>
              <a:t>spese di viaggio a carico del partecipante</a:t>
            </a:r>
          </a:p>
          <a:p>
            <a:pPr marL="1051560" lvl="1" indent="-685800">
              <a:buFontTx/>
              <a:buChar char="-"/>
            </a:pPr>
            <a:r>
              <a:rPr lang="it-IT" sz="4800" dirty="0"/>
              <a:t>in alcuni casi è chiesta una quota progetto.</a:t>
            </a:r>
          </a:p>
          <a:p>
            <a:pPr marL="365760" lvl="1" indent="0">
              <a:buNone/>
            </a:pPr>
            <a:endParaRPr lang="it-IT" sz="4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86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781CEA-3F41-402F-9A8F-42265AB5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70" y="424070"/>
            <a:ext cx="11648660" cy="1139687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Volontari UE per l'aiuto umanitario(2010)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F832D5-90B5-44E5-AC19-303118FD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" y="1563757"/>
            <a:ext cx="11529391" cy="5294243"/>
          </a:xfrm>
        </p:spPr>
        <p:txBody>
          <a:bodyPr>
            <a:normAutofit/>
          </a:bodyPr>
          <a:lstStyle/>
          <a:p>
            <a:r>
              <a:rPr lang="it-IT" b="1" dirty="0"/>
              <a:t>Destinazioni</a:t>
            </a:r>
            <a:r>
              <a:rPr lang="it-IT" dirty="0"/>
              <a:t>: Tutto il mondo, tranne paesi con guerre in corso</a:t>
            </a:r>
          </a:p>
          <a:p>
            <a:r>
              <a:rPr lang="it-IT" sz="2800" b="1" spc="-5" dirty="0">
                <a:cs typeface="Arial"/>
              </a:rPr>
              <a:t>Età: </a:t>
            </a:r>
            <a:r>
              <a:rPr lang="it-IT" sz="2800" spc="-5" dirty="0">
                <a:cs typeface="Arial"/>
              </a:rPr>
              <a:t>dai 18 in su, a</a:t>
            </a:r>
            <a:r>
              <a:rPr lang="it-IT" dirty="0"/>
              <a:t>nche adulti</a:t>
            </a:r>
          </a:p>
          <a:p>
            <a:r>
              <a:rPr lang="it-IT" b="1" dirty="0"/>
              <a:t>Attività: </a:t>
            </a:r>
            <a:r>
              <a:rPr lang="it-IT" dirty="0"/>
              <a:t>gestione del rischio nelle emergenze, promozione dei diritti delle donne, contesti di cambiamento climatico, amministrazione o comunicazione. Opportunità anche di </a:t>
            </a:r>
            <a:r>
              <a:rPr lang="it-IT" u="sng" dirty="0"/>
              <a:t>volontariato online</a:t>
            </a:r>
            <a:r>
              <a:rPr lang="it-IT" dirty="0"/>
              <a:t> (traduzioni, creazioni siti internet…)</a:t>
            </a:r>
          </a:p>
          <a:p>
            <a:r>
              <a:rPr lang="it-IT" b="1" dirty="0"/>
              <a:t>Durata</a:t>
            </a:r>
            <a:r>
              <a:rPr lang="it-IT" dirty="0"/>
              <a:t>: Da 1 a 18 mesi, durata scelta da organizzazioni ospitanti</a:t>
            </a:r>
          </a:p>
          <a:p>
            <a:r>
              <a:rPr lang="it-IT" dirty="0"/>
              <a:t>Copertura: formazione, volo, visto, assicurazione, vitto e alloggio, controlli medici prima e dopo partenza, gettone mensile (che varia a seconda del PIL, 540 euro in Libano, Tunisia 230 al mese) </a:t>
            </a:r>
          </a:p>
          <a:p>
            <a:r>
              <a:rPr lang="it-IT" dirty="0"/>
              <a:t>Contatti: GVC (</a:t>
            </a:r>
            <a:r>
              <a:rPr lang="it-IT" dirty="0">
                <a:hlinkClick r:id="rId2"/>
              </a:rPr>
              <a:t>volunteers@gvc-italia.org</a:t>
            </a:r>
            <a:r>
              <a:rPr lang="it-IT" dirty="0"/>
              <a:t>) o su Google «</a:t>
            </a:r>
            <a:r>
              <a:rPr lang="it-IT" dirty="0">
                <a:hlinkClick r:id="rId3"/>
              </a:rPr>
              <a:t>GVC parti con noi</a:t>
            </a:r>
            <a:r>
              <a:rPr lang="it-IT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9135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pasted-image.pdf">
            <a:extLst>
              <a:ext uri="{FF2B5EF4-FFF2-40B4-BE49-F238E27FC236}">
                <a16:creationId xmlns:a16="http://schemas.microsoft.com/office/drawing/2014/main" id="{1B4538D1-AF8A-475E-8CED-442B6B3C4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215" y="284634"/>
            <a:ext cx="1641947" cy="38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Oval 4">
            <a:extLst>
              <a:ext uri="{FF2B5EF4-FFF2-40B4-BE49-F238E27FC236}">
                <a16:creationId xmlns:a16="http://schemas.microsoft.com/office/drawing/2014/main" id="{D8EDA102-0B83-4B70-80D6-48447EAF2956}"/>
              </a:ext>
            </a:extLst>
          </p:cNvPr>
          <p:cNvSpPr>
            <a:spLocks/>
          </p:cNvSpPr>
          <p:nvPr/>
        </p:nvSpPr>
        <p:spPr bwMode="auto">
          <a:xfrm>
            <a:off x="10423550" y="196454"/>
            <a:ext cx="485551" cy="485552"/>
          </a:xfrm>
          <a:prstGeom prst="ellipse">
            <a:avLst/>
          </a:prstGeom>
          <a:solidFill>
            <a:srgbClr val="ED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2147" rIns="32147"/>
          <a:lstStyle>
            <a:lvl1pPr>
              <a:defRPr sz="1200">
                <a:solidFill>
                  <a:srgbClr val="000000"/>
                </a:solidFill>
                <a:latin typeface="Gill Sans" pitchFamily="6" charset="0"/>
                <a:ea typeface="MS PGothic" panose="020B0600070205080204" pitchFamily="34" charset="-128"/>
                <a:sym typeface="Gill Sans" pitchFamily="6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pitchFamily="6" charset="0"/>
                <a:ea typeface="MS PGothic" panose="020B0600070205080204" pitchFamily="34" charset="-128"/>
                <a:sym typeface="Gill Sans" pitchFamily="6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pitchFamily="6" charset="0"/>
                <a:ea typeface="MS PGothic" panose="020B0600070205080204" pitchFamily="34" charset="-128"/>
                <a:sym typeface="Gill Sans" pitchFamily="6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pitchFamily="6" charset="0"/>
                <a:ea typeface="MS PGothic" panose="020B0600070205080204" pitchFamily="34" charset="-128"/>
                <a:sym typeface="Gill Sans" pitchFamily="6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pitchFamily="6" charset="0"/>
                <a:ea typeface="MS PGothic" panose="020B0600070205080204" pitchFamily="34" charset="-128"/>
                <a:sym typeface="Gill Sans" pitchFamily="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6" charset="0"/>
                <a:ea typeface="MS PGothic" panose="020B0600070205080204" pitchFamily="34" charset="-128"/>
                <a:sym typeface="Gill Sans" pitchFamily="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6" charset="0"/>
                <a:ea typeface="MS PGothic" panose="020B0600070205080204" pitchFamily="34" charset="-128"/>
                <a:sym typeface="Gill Sans" pitchFamily="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6" charset="0"/>
                <a:ea typeface="MS PGothic" panose="020B0600070205080204" pitchFamily="34" charset="-128"/>
                <a:sym typeface="Gill Sans" pitchFamily="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6" charset="0"/>
                <a:ea typeface="MS PGothic" panose="020B0600070205080204" pitchFamily="34" charset="-128"/>
                <a:sym typeface="Gill Sans" pitchFamily="6" charset="0"/>
              </a:defRPr>
            </a:lvl9pPr>
          </a:lstStyle>
          <a:p>
            <a:pPr eaLnBrk="1"/>
            <a:endParaRPr lang="it-IT" altLang="it-IT" sz="844"/>
          </a:p>
        </p:txBody>
      </p:sp>
      <p:sp>
        <p:nvSpPr>
          <p:cNvPr id="8196" name="Rectangle 1">
            <a:extLst>
              <a:ext uri="{FF2B5EF4-FFF2-40B4-BE49-F238E27FC236}">
                <a16:creationId xmlns:a16="http://schemas.microsoft.com/office/drawing/2014/main" id="{3B8D7D5B-F36A-406D-8A9E-FD673FDCE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4209" y="618381"/>
            <a:ext cx="8850995" cy="162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800"/>
              </a:spcBef>
              <a:buSzPct val="171000"/>
              <a:buFont typeface="Gill Sans" pitchFamily="6" charset="0"/>
              <a:buChar char="•"/>
              <a:defRPr sz="4200">
                <a:solidFill>
                  <a:srgbClr val="000000"/>
                </a:solidFill>
                <a:latin typeface="Gill Sans" pitchFamily="6" charset="0"/>
                <a:ea typeface="MS PGothic" panose="020B0600070205080204" pitchFamily="34" charset="-128"/>
                <a:cs typeface="Gill Sans" pitchFamily="6" charset="0"/>
                <a:sym typeface="Gill Sans" pitchFamily="6" charset="0"/>
              </a:defRPr>
            </a:lvl1pPr>
            <a:lvl2pPr marL="1282700" indent="-571500">
              <a:spcBef>
                <a:spcPts val="4800"/>
              </a:spcBef>
              <a:buSzPct val="171000"/>
              <a:buFont typeface="Gill Sans" pitchFamily="6" charset="0"/>
              <a:buChar char="•"/>
              <a:defRPr sz="4200">
                <a:solidFill>
                  <a:srgbClr val="000000"/>
                </a:solidFill>
                <a:latin typeface="Gill Sans" pitchFamily="6" charset="0"/>
                <a:ea typeface="Gill Sans" pitchFamily="6" charset="0"/>
                <a:cs typeface="Gill Sans" pitchFamily="6" charset="0"/>
                <a:sym typeface="Gill Sans" pitchFamily="6" charset="0"/>
              </a:defRPr>
            </a:lvl2pPr>
            <a:lvl3pPr marL="1727200" indent="-571500">
              <a:spcBef>
                <a:spcPts val="4800"/>
              </a:spcBef>
              <a:buSzPct val="171000"/>
              <a:buFont typeface="Gill Sans" pitchFamily="6" charset="0"/>
              <a:buChar char="•"/>
              <a:defRPr sz="4200">
                <a:solidFill>
                  <a:srgbClr val="000000"/>
                </a:solidFill>
                <a:latin typeface="Gill Sans" pitchFamily="6" charset="0"/>
                <a:ea typeface="Gill Sans" pitchFamily="6" charset="0"/>
                <a:cs typeface="Gill Sans" pitchFamily="6" charset="0"/>
                <a:sym typeface="Gill Sans" pitchFamily="6" charset="0"/>
              </a:defRPr>
            </a:lvl3pPr>
            <a:lvl4pPr marL="2171700" indent="-571500">
              <a:spcBef>
                <a:spcPts val="4800"/>
              </a:spcBef>
              <a:buSzPct val="171000"/>
              <a:buFont typeface="Gill Sans" pitchFamily="6" charset="0"/>
              <a:buChar char="•"/>
              <a:defRPr sz="4200">
                <a:solidFill>
                  <a:srgbClr val="000000"/>
                </a:solidFill>
                <a:latin typeface="Gill Sans" pitchFamily="6" charset="0"/>
                <a:ea typeface="Gill Sans" pitchFamily="6" charset="0"/>
                <a:cs typeface="Gill Sans" pitchFamily="6" charset="0"/>
                <a:sym typeface="Gill Sans" pitchFamily="6" charset="0"/>
              </a:defRPr>
            </a:lvl4pPr>
            <a:lvl5pPr marL="2616200" indent="-571500">
              <a:spcBef>
                <a:spcPts val="4800"/>
              </a:spcBef>
              <a:buSzPct val="171000"/>
              <a:buFont typeface="Gill Sans" pitchFamily="6" charset="0"/>
              <a:buChar char="•"/>
              <a:defRPr sz="4200">
                <a:solidFill>
                  <a:srgbClr val="000000"/>
                </a:solidFill>
                <a:latin typeface="Gill Sans" pitchFamily="6" charset="0"/>
                <a:ea typeface="Gill Sans" pitchFamily="6" charset="0"/>
                <a:cs typeface="Gill Sans" pitchFamily="6" charset="0"/>
                <a:sym typeface="Gill Sans" pitchFamily="6" charset="0"/>
              </a:defRPr>
            </a:lvl5pPr>
            <a:lvl6pPr marL="3073400" indent="-5715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Font typeface="Gill Sans" pitchFamily="6" charset="0"/>
              <a:buChar char="•"/>
              <a:defRPr sz="4200">
                <a:solidFill>
                  <a:srgbClr val="000000"/>
                </a:solidFill>
                <a:latin typeface="Gill Sans" pitchFamily="6" charset="0"/>
                <a:ea typeface="Gill Sans" pitchFamily="6" charset="0"/>
                <a:cs typeface="Gill Sans" pitchFamily="6" charset="0"/>
                <a:sym typeface="Gill Sans" pitchFamily="6" charset="0"/>
              </a:defRPr>
            </a:lvl6pPr>
            <a:lvl7pPr marL="3530600" indent="-5715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Font typeface="Gill Sans" pitchFamily="6" charset="0"/>
              <a:buChar char="•"/>
              <a:defRPr sz="4200">
                <a:solidFill>
                  <a:srgbClr val="000000"/>
                </a:solidFill>
                <a:latin typeface="Gill Sans" pitchFamily="6" charset="0"/>
                <a:ea typeface="Gill Sans" pitchFamily="6" charset="0"/>
                <a:cs typeface="Gill Sans" pitchFamily="6" charset="0"/>
                <a:sym typeface="Gill Sans" pitchFamily="6" charset="0"/>
              </a:defRPr>
            </a:lvl7pPr>
            <a:lvl8pPr marL="3987800" indent="-5715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Font typeface="Gill Sans" pitchFamily="6" charset="0"/>
              <a:buChar char="•"/>
              <a:defRPr sz="4200">
                <a:solidFill>
                  <a:srgbClr val="000000"/>
                </a:solidFill>
                <a:latin typeface="Gill Sans" pitchFamily="6" charset="0"/>
                <a:ea typeface="Gill Sans" pitchFamily="6" charset="0"/>
                <a:cs typeface="Gill Sans" pitchFamily="6" charset="0"/>
                <a:sym typeface="Gill Sans" pitchFamily="6" charset="0"/>
              </a:defRPr>
            </a:lvl8pPr>
            <a:lvl9pPr marL="4445000" indent="-5715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Font typeface="Gill Sans" pitchFamily="6" charset="0"/>
              <a:buChar char="•"/>
              <a:defRPr sz="4200">
                <a:solidFill>
                  <a:srgbClr val="000000"/>
                </a:solidFill>
                <a:latin typeface="Gill Sans" pitchFamily="6" charset="0"/>
                <a:ea typeface="Gill Sans" pitchFamily="6" charset="0"/>
                <a:cs typeface="Gill Sans" pitchFamily="6" charset="0"/>
                <a:sym typeface="Gill Sans" pitchFamily="6" charset="0"/>
              </a:defRPr>
            </a:lvl9pPr>
          </a:lstStyle>
          <a:p>
            <a:pPr eaLnBrk="1">
              <a:spcBef>
                <a:spcPct val="0"/>
              </a:spcBef>
              <a:buSzTx/>
              <a:buFontTx/>
              <a:buNone/>
            </a:pPr>
            <a:r>
              <a:rPr lang="it-IT" altLang="it-IT" sz="4219" b="1" dirty="0">
                <a:latin typeface="Arial" panose="020B0604020202020204" pitchFamily="34" charset="0"/>
                <a:cs typeface="Arial" panose="020B0604020202020204" pitchFamily="34" charset="0"/>
                <a:sym typeface="Amatic SC Bold" pitchFamily="6" charset="0"/>
              </a:rPr>
              <a:t>EU </a:t>
            </a:r>
            <a:r>
              <a:rPr lang="it-IT" altLang="it-IT" sz="4219" b="1" dirty="0" err="1">
                <a:latin typeface="Arial" panose="020B0604020202020204" pitchFamily="34" charset="0"/>
                <a:cs typeface="Arial" panose="020B0604020202020204" pitchFamily="34" charset="0"/>
                <a:sym typeface="Amatic SC Bold" pitchFamily="6" charset="0"/>
              </a:rPr>
              <a:t>aid</a:t>
            </a:r>
            <a:r>
              <a:rPr lang="it-IT" altLang="it-IT" sz="4219" b="1" dirty="0">
                <a:latin typeface="Arial" panose="020B0604020202020204" pitchFamily="34" charset="0"/>
                <a:cs typeface="Arial" panose="020B0604020202020204" pitchFamily="34" charset="0"/>
                <a:sym typeface="Amatic SC Bold" pitchFamily="6" charset="0"/>
              </a:rPr>
              <a:t> </a:t>
            </a:r>
            <a:r>
              <a:rPr lang="it-IT" altLang="it-IT" sz="4219" b="1" dirty="0" err="1">
                <a:latin typeface="Arial" panose="020B0604020202020204" pitchFamily="34" charset="0"/>
                <a:cs typeface="Arial" panose="020B0604020202020204" pitchFamily="34" charset="0"/>
                <a:sym typeface="Amatic SC Bold" pitchFamily="6" charset="0"/>
              </a:rPr>
              <a:t>initiative</a:t>
            </a:r>
            <a:endParaRPr lang="it-IT" altLang="it-IT" sz="4219" b="1" dirty="0">
              <a:latin typeface="Arial" panose="020B0604020202020204" pitchFamily="34" charset="0"/>
              <a:cs typeface="Arial" panose="020B0604020202020204" pitchFamily="34" charset="0"/>
              <a:sym typeface="Amatic SC Bold" pitchFamily="6" charset="0"/>
            </a:endParaRPr>
          </a:p>
          <a:p>
            <a:pPr eaLnBrk="1">
              <a:spcBef>
                <a:spcPct val="0"/>
              </a:spcBef>
              <a:buSzTx/>
              <a:buFontTx/>
              <a:buNone/>
            </a:pPr>
            <a:r>
              <a:rPr lang="it-IT" altLang="it-IT" sz="4219" b="1" dirty="0">
                <a:latin typeface="Arial" panose="020B0604020202020204" pitchFamily="34" charset="0"/>
                <a:cs typeface="Arial" panose="020B0604020202020204" pitchFamily="34" charset="0"/>
                <a:sym typeface="Amatic SC Bold" pitchFamily="6" charset="0"/>
              </a:rPr>
              <a:t>Volontari/e </a:t>
            </a:r>
            <a:r>
              <a:rPr lang="it-IT" altLang="it-IT" sz="2531" dirty="0">
                <a:latin typeface="Arial" panose="020B0604020202020204" pitchFamily="34" charset="0"/>
                <a:cs typeface="Arial" panose="020B0604020202020204" pitchFamily="34" charset="0"/>
                <a:sym typeface="Amatic SC Bold" pitchFamily="6" charset="0"/>
              </a:rPr>
              <a:t>2016-2018</a:t>
            </a:r>
          </a:p>
          <a:p>
            <a:pPr eaLnBrk="1">
              <a:spcBef>
                <a:spcPct val="0"/>
              </a:spcBef>
              <a:buSzTx/>
              <a:buFontTx/>
              <a:buNone/>
            </a:pPr>
            <a:endParaRPr lang="it-IT" altLang="it-IT" sz="2531" dirty="0">
              <a:latin typeface="Arial" panose="020B0604020202020204" pitchFamily="34" charset="0"/>
              <a:cs typeface="Arial" panose="020B0604020202020204" pitchFamily="34" charset="0"/>
              <a:sym typeface="Amatic SC Bold" pitchFamily="6" charset="0"/>
            </a:endParaRPr>
          </a:p>
          <a:p>
            <a:pPr eaLnBrk="1">
              <a:spcBef>
                <a:spcPct val="0"/>
              </a:spcBef>
              <a:buSzTx/>
              <a:buFontTx/>
              <a:buNone/>
            </a:pPr>
            <a:endParaRPr lang="it-IT" altLang="it-IT" sz="2531" dirty="0">
              <a:latin typeface="Arial" panose="020B0604020202020204" pitchFamily="34" charset="0"/>
              <a:cs typeface="Arial" panose="020B0604020202020204" pitchFamily="34" charset="0"/>
              <a:sym typeface="Amatic SC Bold" pitchFamily="6" charset="0"/>
            </a:endParaRPr>
          </a:p>
          <a:p>
            <a:pPr eaLnBrk="1">
              <a:spcBef>
                <a:spcPct val="0"/>
              </a:spcBef>
              <a:buSzTx/>
              <a:buFontTx/>
              <a:buNone/>
            </a:pPr>
            <a:endParaRPr lang="it-IT" altLang="it-IT" sz="2531" dirty="0">
              <a:latin typeface="Arial" panose="020B0604020202020204" pitchFamily="34" charset="0"/>
              <a:cs typeface="Arial" panose="020B0604020202020204" pitchFamily="34" charset="0"/>
              <a:sym typeface="Amatic SC Bold" pitchFamily="6" charset="0"/>
            </a:endParaRPr>
          </a:p>
        </p:txBody>
      </p:sp>
      <p:pic>
        <p:nvPicPr>
          <p:cNvPr id="8197" name="Picture 6">
            <a:extLst>
              <a:ext uri="{FF2B5EF4-FFF2-40B4-BE49-F238E27FC236}">
                <a16:creationId xmlns:a16="http://schemas.microsoft.com/office/drawing/2014/main" id="{FFC1B4B2-CF8B-4307-9236-4974F337C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65" y="1908049"/>
            <a:ext cx="8097077" cy="511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Immagine 1">
            <a:extLst>
              <a:ext uri="{FF2B5EF4-FFF2-40B4-BE49-F238E27FC236}">
                <a16:creationId xmlns:a16="http://schemas.microsoft.com/office/drawing/2014/main" id="{D1AA990E-F122-4A31-8DF7-D55124E58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4" r="2994" b="16666"/>
          <a:stretch>
            <a:fillRect/>
          </a:stretch>
        </p:blipFill>
        <p:spPr bwMode="auto">
          <a:xfrm>
            <a:off x="973150" y="378395"/>
            <a:ext cx="1796554" cy="215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74194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30663A-4A32-4B6B-8B4A-F6571A51A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776">
            <a:off x="8460131" y="988068"/>
            <a:ext cx="3259027" cy="230234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1500" y="1085088"/>
            <a:ext cx="10972800" cy="1143000"/>
          </a:xfrm>
        </p:spPr>
        <p:txBody>
          <a:bodyPr/>
          <a:lstStyle/>
          <a:p>
            <a:pPr algn="ctr"/>
            <a:r>
              <a:rPr lang="it-IT" dirty="0"/>
              <a:t>LE OPPORTUNITA’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9591" y="2732741"/>
            <a:ext cx="10972800" cy="1625600"/>
          </a:xfrm>
        </p:spPr>
        <p:txBody>
          <a:bodyPr/>
          <a:lstStyle/>
          <a:p>
            <a:pPr algn="ctr"/>
            <a:r>
              <a:rPr lang="it-IT" dirty="0"/>
              <a:t>Volontariato e scambi giovanili</a:t>
            </a:r>
          </a:p>
          <a:p>
            <a:pPr algn="ctr"/>
            <a:r>
              <a:rPr lang="it-IT" dirty="0"/>
              <a:t>Formazione (studio e tirocini)</a:t>
            </a:r>
          </a:p>
          <a:p>
            <a:pPr algn="ctr"/>
            <a:r>
              <a:rPr lang="it-IT" dirty="0"/>
              <a:t>Lavoro (</a:t>
            </a:r>
            <a:r>
              <a:rPr lang="it-IT" dirty="0" err="1"/>
              <a:t>summer</a:t>
            </a:r>
            <a:r>
              <a:rPr lang="it-IT" dirty="0"/>
              <a:t> </a:t>
            </a:r>
            <a:r>
              <a:rPr lang="it-IT" dirty="0" err="1"/>
              <a:t>jobs</a:t>
            </a:r>
            <a:r>
              <a:rPr lang="it-IT" dirty="0"/>
              <a:t> e lavoro a lungo temine)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BEBDF2F-8FC2-43C6-87ED-3A6B8EA06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996">
            <a:off x="320260" y="1894275"/>
            <a:ext cx="2638229" cy="19850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95CA64-7DC3-42FD-8F15-F02835256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68">
            <a:off x="5142065" y="4482241"/>
            <a:ext cx="3901440" cy="202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1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C23FA766-093B-42A5-B383-19C131EAA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216" y="3842094"/>
            <a:ext cx="1219200" cy="124777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17AFBFB-9927-4928-8029-05E7FBF96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5" y="62177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it-IT" sz="4800" dirty="0"/>
              <a:t>LAVORARE E FORMARSI ALL’ESTERO</a:t>
            </a:r>
            <a:br>
              <a:rPr lang="it-IT" sz="4800" dirty="0"/>
            </a:br>
            <a:r>
              <a:rPr lang="it-IT" sz="4800" dirty="0"/>
              <a:t>A chi rivolgersi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721E276-A46E-4D49-A979-229F460B1EB3}"/>
              </a:ext>
            </a:extLst>
          </p:cNvPr>
          <p:cNvSpPr txBox="1"/>
          <p:nvPr/>
        </p:nvSpPr>
        <p:spPr>
          <a:xfrm>
            <a:off x="7805530" y="1351895"/>
            <a:ext cx="4169074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err="1"/>
              <a:t>Mobilitas</a:t>
            </a:r>
            <a:endParaRPr lang="it-IT" dirty="0"/>
          </a:p>
          <a:p>
            <a:r>
              <a:rPr lang="it-IT" dirty="0"/>
              <a:t>Contatti:</a:t>
            </a:r>
          </a:p>
          <a:p>
            <a:r>
              <a:rPr lang="it-IT" dirty="0">
                <a:hlinkClick r:id="rId4"/>
              </a:rPr>
              <a:t>info@mobilitasonline.net</a:t>
            </a:r>
            <a:endParaRPr lang="it-IT" dirty="0"/>
          </a:p>
          <a:p>
            <a:r>
              <a:rPr lang="it-IT" dirty="0">
                <a:hlinkClick r:id="rId5"/>
              </a:rPr>
              <a:t>www.mobilitasonline.net</a:t>
            </a:r>
            <a:endParaRPr lang="it-IT" dirty="0"/>
          </a:p>
          <a:p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64A9ACB-FAEA-4D62-8D67-3B7403808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512" y="1462901"/>
            <a:ext cx="1431843" cy="143184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70301A8-E8CB-44D9-944D-44A76781AD60}"/>
              </a:ext>
            </a:extLst>
          </p:cNvPr>
          <p:cNvSpPr txBox="1"/>
          <p:nvPr/>
        </p:nvSpPr>
        <p:spPr>
          <a:xfrm>
            <a:off x="3952560" y="1961490"/>
            <a:ext cx="3663008" cy="446276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/>
              <a:t>SPORTELLO EUROPE DIRECT </a:t>
            </a:r>
          </a:p>
          <a:p>
            <a:r>
              <a:rPr lang="it-IT" sz="2400" dirty="0"/>
              <a:t>presso il Comune di Piacenza</a:t>
            </a:r>
            <a:r>
              <a:rPr lang="it-IT" dirty="0"/>
              <a:t>:</a:t>
            </a:r>
            <a:br>
              <a:rPr lang="it-IT" dirty="0"/>
            </a:br>
            <a:r>
              <a:rPr lang="it-IT" dirty="0"/>
              <a:t>Piazza Cavalli </a:t>
            </a:r>
            <a:br>
              <a:rPr lang="it-IT" dirty="0"/>
            </a:br>
            <a:r>
              <a:rPr lang="it-IT" dirty="0"/>
              <a:t>(cortile di Palazzo Gotico)</a:t>
            </a:r>
            <a:br>
              <a:rPr lang="it-IT" dirty="0"/>
            </a:br>
            <a:r>
              <a:rPr lang="it-IT" dirty="0"/>
              <a:t>  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Email: </a:t>
            </a:r>
          </a:p>
          <a:p>
            <a:r>
              <a:rPr lang="it-IT" dirty="0"/>
              <a:t>sportelloeuropedirect@comune.piacenza.it Tel</a:t>
            </a:r>
            <a:r>
              <a:rPr lang="it-IT" b="1" dirty="0"/>
              <a:t> </a:t>
            </a:r>
            <a:r>
              <a:rPr lang="it-IT" dirty="0"/>
              <a:t>+39 0523 49 2223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F1B6973-946D-44E0-B8B3-7A28463292E7}"/>
              </a:ext>
            </a:extLst>
          </p:cNvPr>
          <p:cNvSpPr txBox="1"/>
          <p:nvPr/>
        </p:nvSpPr>
        <p:spPr>
          <a:xfrm>
            <a:off x="7805529" y="3092090"/>
            <a:ext cx="4169075" cy="19697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 anchor="t">
            <a:spAutoFit/>
          </a:bodyPr>
          <a:lstStyle/>
          <a:p>
            <a:r>
              <a:rPr lang="it-IT" dirty="0"/>
              <a:t> </a:t>
            </a:r>
            <a:r>
              <a:rPr lang="it-IT" sz="3200" dirty="0" err="1"/>
              <a:t>Younet</a:t>
            </a:r>
            <a:r>
              <a:rPr lang="it-IT" sz="3200" dirty="0"/>
              <a:t> </a:t>
            </a:r>
            <a:r>
              <a:rPr lang="it-IT" dirty="0"/>
              <a:t>è un’associazione che si occupa di mobilità e scambi giovanili</a:t>
            </a:r>
          </a:p>
          <a:p>
            <a:endParaRPr lang="it-IT" dirty="0"/>
          </a:p>
          <a:p>
            <a:r>
              <a:rPr lang="it-IT" dirty="0"/>
              <a:t>Contatti: </a:t>
            </a:r>
          </a:p>
          <a:p>
            <a:r>
              <a:rPr lang="it-IT" dirty="0">
                <a:hlinkClick r:id="rId7"/>
              </a:rPr>
              <a:t>info@you-net.eu</a:t>
            </a:r>
            <a:endParaRPr lang="it-IT" dirty="0"/>
          </a:p>
          <a:p>
            <a:r>
              <a:rPr lang="it-IT" dirty="0">
                <a:hlinkClick r:id="rId8"/>
              </a:rPr>
              <a:t>http://www.you-net.eu</a:t>
            </a:r>
            <a:r>
              <a:rPr lang="it-IT" dirty="0"/>
              <a:t> 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414F706-6C47-42F1-AE23-4AA560CD7C90}"/>
              </a:ext>
            </a:extLst>
          </p:cNvPr>
          <p:cNvSpPr/>
          <p:nvPr/>
        </p:nvSpPr>
        <p:spPr>
          <a:xfrm>
            <a:off x="7991107" y="5317838"/>
            <a:ext cx="3983497" cy="136737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353760E-38D1-432F-94A7-7F3FBF11AA7F}"/>
              </a:ext>
            </a:extLst>
          </p:cNvPr>
          <p:cNvSpPr txBox="1"/>
          <p:nvPr/>
        </p:nvSpPr>
        <p:spPr>
          <a:xfrm>
            <a:off x="10493512" y="5403281"/>
            <a:ext cx="1698488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Su Instagram:</a:t>
            </a:r>
          </a:p>
          <a:p>
            <a:r>
              <a:rPr lang="it-IT" dirty="0" err="1"/>
              <a:t>esn_iulm</a:t>
            </a:r>
            <a:endParaRPr lang="it-IT" dirty="0"/>
          </a:p>
          <a:p>
            <a:r>
              <a:rPr lang="it-IT" dirty="0" err="1"/>
              <a:t>esnpolimi</a:t>
            </a:r>
            <a:endParaRPr lang="it-IT" dirty="0"/>
          </a:p>
          <a:p>
            <a:r>
              <a:rPr lang="it-IT" dirty="0" err="1"/>
              <a:t>esnassiparma</a:t>
            </a:r>
            <a:endParaRPr lang="it-IT" dirty="0"/>
          </a:p>
        </p:txBody>
      </p:sp>
      <p:pic>
        <p:nvPicPr>
          <p:cNvPr id="1026" name="Picture 2" descr="Risultati immagini per esn">
            <a:extLst>
              <a:ext uri="{FF2B5EF4-FFF2-40B4-BE49-F238E27FC236}">
                <a16:creationId xmlns:a16="http://schemas.microsoft.com/office/drawing/2014/main" id="{1610BA58-2787-4661-AD3D-4BB5AEE79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643" y="5456733"/>
            <a:ext cx="2504800" cy="10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comune.piacenza.it/temi/europa/europedirect/immagini/europedirectlogo.jpg">
            <a:extLst>
              <a:ext uri="{FF2B5EF4-FFF2-40B4-BE49-F238E27FC236}">
                <a16:creationId xmlns:a16="http://schemas.microsoft.com/office/drawing/2014/main" id="{ED004441-2A45-4878-91DA-D1E91F07B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13" y="3804188"/>
            <a:ext cx="1739795" cy="150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F58CD79-3A41-42E7-8A47-47611F45FEF2}"/>
              </a:ext>
            </a:extLst>
          </p:cNvPr>
          <p:cNvSpPr txBox="1"/>
          <p:nvPr/>
        </p:nvSpPr>
        <p:spPr>
          <a:xfrm>
            <a:off x="219880" y="1889473"/>
            <a:ext cx="3542718" cy="32316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/>
              <a:t>SVEP </a:t>
            </a:r>
            <a:r>
              <a:rPr lang="it-IT" sz="2400" dirty="0"/>
              <a:t>- </a:t>
            </a:r>
            <a:r>
              <a:rPr lang="it-IT" dirty="0"/>
              <a:t>Centro di </a:t>
            </a:r>
            <a:r>
              <a:rPr lang="it-IT" b="1" dirty="0"/>
              <a:t>Servizio per il Volontariato di Piacenza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Via Capra 14/c - 29121 Piacenza - Tel. 0523.306120 - Fax 0523.336525 - E-mail: </a:t>
            </a:r>
            <a:r>
              <a:rPr lang="it-IT" b="1" dirty="0">
                <a:hlinkClick r:id="rId11"/>
              </a:rPr>
              <a:t>info@svep.piacenza.it</a:t>
            </a:r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B51EE25-8EC6-4D3B-84FF-36DE14D803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340" y="2766070"/>
            <a:ext cx="3414258" cy="1123401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D2E0282-EA6C-4D6A-AEC7-10B0A97904FF}"/>
              </a:ext>
            </a:extLst>
          </p:cNvPr>
          <p:cNvSpPr txBox="1"/>
          <p:nvPr/>
        </p:nvSpPr>
        <p:spPr>
          <a:xfrm>
            <a:off x="284108" y="5212894"/>
            <a:ext cx="3414259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/>
              <a:t>Sciara Progetti</a:t>
            </a:r>
            <a:r>
              <a:rPr lang="it-IT" dirty="0"/>
              <a:t>, Piacenza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r>
              <a:rPr lang="it-IT" u="sng" dirty="0"/>
              <a:t> </a:t>
            </a:r>
            <a:r>
              <a:rPr lang="it-IT" u="sng" dirty="0">
                <a:hlinkClick r:id="rId13"/>
              </a:rPr>
              <a:t>info@sciaraprogetti.com</a:t>
            </a:r>
            <a:endParaRPr lang="it-IT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C2F73D2C-7C3B-475C-8B24-3D5901657D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105" y="5710869"/>
            <a:ext cx="2539439" cy="57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5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E8A1A3-2FC9-4C75-BE7C-615E9DF7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8" y="695739"/>
            <a:ext cx="11396870" cy="878603"/>
          </a:xfrm>
        </p:spPr>
        <p:txBody>
          <a:bodyPr>
            <a:normAutofit/>
          </a:bodyPr>
          <a:lstStyle/>
          <a:p>
            <a:r>
              <a:rPr lang="it-IT" dirty="0"/>
              <a:t>Erasmus</a:t>
            </a:r>
            <a:r>
              <a:rPr lang="it-IT" sz="5400" dirty="0"/>
              <a:t> Plus: Che cos’è?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17B381-B3F2-4646-A5A0-226BE3619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8" y="1733368"/>
            <a:ext cx="11502887" cy="5380383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it-IT" sz="3600" dirty="0"/>
              <a:t>Programma dell’Unione Europea per l’</a:t>
            </a:r>
            <a:r>
              <a:rPr lang="it-IT" sz="3600" b="1" dirty="0"/>
              <a:t>Istruzione</a:t>
            </a:r>
            <a:r>
              <a:rPr lang="it-IT" sz="3600" dirty="0"/>
              <a:t>, la </a:t>
            </a:r>
            <a:r>
              <a:rPr lang="it-IT" sz="3600" b="1" dirty="0"/>
              <a:t>Formazione</a:t>
            </a:r>
            <a:r>
              <a:rPr lang="it-IT" sz="3600" dirty="0"/>
              <a:t>, la </a:t>
            </a:r>
            <a:r>
              <a:rPr lang="it-IT" sz="3600" b="1" dirty="0"/>
              <a:t>Gioventù</a:t>
            </a:r>
            <a:r>
              <a:rPr lang="it-IT" sz="3600" dirty="0"/>
              <a:t> e lo </a:t>
            </a:r>
            <a:r>
              <a:rPr lang="it-IT" sz="3600" b="1" dirty="0"/>
              <a:t>Sport </a:t>
            </a:r>
            <a:r>
              <a:rPr lang="it-IT" sz="3600" dirty="0"/>
              <a:t>2014-2020. Offre </a:t>
            </a:r>
            <a:r>
              <a:rPr lang="it-IT" sz="3600" b="1" dirty="0"/>
              <a:t>opportunità</a:t>
            </a:r>
            <a:r>
              <a:rPr lang="it-IT" sz="3600" dirty="0"/>
              <a:t> di </a:t>
            </a:r>
            <a:r>
              <a:rPr lang="it-IT" sz="3600" b="1" dirty="0"/>
              <a:t>studio</a:t>
            </a:r>
            <a:r>
              <a:rPr lang="it-IT" sz="3600" dirty="0"/>
              <a:t>, </a:t>
            </a:r>
            <a:r>
              <a:rPr lang="it-IT" sz="3600" b="1" dirty="0"/>
              <a:t>formazione, esperienze lavorative </a:t>
            </a:r>
            <a:r>
              <a:rPr lang="it-IT" sz="3600" dirty="0"/>
              <a:t>o </a:t>
            </a:r>
            <a:r>
              <a:rPr lang="it-IT" sz="3600" b="1" dirty="0"/>
              <a:t>volontariato all’estero</a:t>
            </a:r>
            <a:r>
              <a:rPr lang="it-IT" sz="3600" dirty="0"/>
              <a:t>.   </a:t>
            </a:r>
          </a:p>
          <a:p>
            <a:pPr marL="0" indent="0" algn="just">
              <a:buNone/>
            </a:pPr>
            <a:endParaRPr lang="it-IT" sz="3100" dirty="0"/>
          </a:p>
          <a:p>
            <a:pPr marL="0" indent="0" algn="just">
              <a:buNone/>
            </a:pPr>
            <a:r>
              <a:rPr lang="it-IT" sz="3600" dirty="0"/>
              <a:t>Prevede finanziamenti per:</a:t>
            </a:r>
          </a:p>
          <a:p>
            <a:pPr lvl="0" algn="just">
              <a:lnSpc>
                <a:spcPct val="120000"/>
              </a:lnSpc>
            </a:pPr>
            <a:r>
              <a:rPr lang="it-IT" sz="3600" b="1" dirty="0"/>
              <a:t>Mobilità degli individui ai fini dell’apprendimento - KA1</a:t>
            </a:r>
            <a:r>
              <a:rPr lang="it-IT" sz="3600" dirty="0"/>
              <a:t> (studenti, tirocinanti, personale docente, scambi di giovani, animatori giovanili e volontari)</a:t>
            </a:r>
            <a:r>
              <a:rPr lang="it-IT" sz="3600" b="1" dirty="0"/>
              <a:t> </a:t>
            </a:r>
            <a:r>
              <a:rPr lang="it-IT" sz="3600" dirty="0"/>
              <a:t>.</a:t>
            </a:r>
          </a:p>
          <a:p>
            <a:pPr lvl="0" algn="just">
              <a:lnSpc>
                <a:spcPct val="120000"/>
              </a:lnSpc>
            </a:pPr>
            <a:r>
              <a:rPr lang="it-IT" sz="3600" b="1" dirty="0"/>
              <a:t>Cooperazione per l’innovazione e le buone pratiche - KA2 </a:t>
            </a:r>
            <a:r>
              <a:rPr lang="it-IT" sz="3600" dirty="0"/>
              <a:t>(partenariati tra istituzioni e organizzazioni nei settori dell’istruzione, formazione, giovani e il mondo del lavoro)</a:t>
            </a:r>
          </a:p>
          <a:p>
            <a:pPr lvl="0" algn="just">
              <a:lnSpc>
                <a:spcPct val="120000"/>
              </a:lnSpc>
            </a:pPr>
            <a:r>
              <a:rPr lang="it-IT" sz="3600" b="1" dirty="0"/>
              <a:t>Riforma delle politiche - KA3 </a:t>
            </a:r>
            <a:r>
              <a:rPr lang="it-IT" sz="3600" dirty="0"/>
              <a:t>(dialogo e informazioni per la riforma dei sistemi di istruzione, formazione e assistenza ai giovani) </a:t>
            </a:r>
            <a:r>
              <a:rPr lang="it-IT" dirty="0"/>
              <a:t> 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E06FBE-AB83-4159-B92D-A2929B029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48" y="2365009"/>
            <a:ext cx="3902653" cy="111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2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1A2122B-C5AF-4BC6-8C29-077710AA5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16">
            <a:off x="7636590" y="171260"/>
            <a:ext cx="2719427" cy="17074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6E03264-EDF2-4874-A69A-A9A91A073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4" y="1227851"/>
            <a:ext cx="9236766" cy="543340"/>
          </a:xfrm>
        </p:spPr>
        <p:txBody>
          <a:bodyPr>
            <a:normAutofit fontScale="90000"/>
          </a:bodyPr>
          <a:lstStyle/>
          <a:p>
            <a:r>
              <a:rPr lang="it-IT" dirty="0"/>
              <a:t>Erasmus Plus: i numeri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48C6CF-ACAC-4DAA-8239-7BA2CFC6A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83" y="1946029"/>
            <a:ext cx="10972800" cy="47873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Secondo l’Erasmus Impact </a:t>
            </a:r>
            <a:r>
              <a:rPr lang="it-IT" dirty="0" err="1"/>
              <a:t>Study</a:t>
            </a:r>
            <a:r>
              <a:rPr lang="it-IT" dirty="0"/>
              <a:t> della Commissione, </a:t>
            </a:r>
            <a:r>
              <a:rPr lang="it-IT" b="1" u="sng" dirty="0"/>
              <a:t>chi fa l’Erasmus</a:t>
            </a:r>
            <a:r>
              <a:rPr lang="it-IT" b="1" dirty="0"/>
              <a:t>:​</a:t>
            </a:r>
          </a:p>
          <a:p>
            <a:r>
              <a:rPr lang="it-IT" dirty="0"/>
              <a:t>​a un anno dalla laurea, ha il </a:t>
            </a:r>
            <a:r>
              <a:rPr lang="it-IT" b="1" dirty="0"/>
              <a:t>doppio delle possibilità </a:t>
            </a:r>
            <a:r>
              <a:rPr lang="it-IT" dirty="0"/>
              <a:t>di essere occupato rispetto a chi non lo fa. ​A cinque anni dalla laurea, risulta avere il 23% in più di probabilità di essere occupato.​ Il </a:t>
            </a:r>
            <a:r>
              <a:rPr lang="it-IT" b="1" dirty="0"/>
              <a:t>64% dei datori </a:t>
            </a:r>
            <a:r>
              <a:rPr lang="it-IT" dirty="0"/>
              <a:t>di lavoro </a:t>
            </a:r>
            <a:r>
              <a:rPr lang="it-IT" b="1" dirty="0"/>
              <a:t>considera l’esperienza internazionale come importante </a:t>
            </a:r>
            <a:r>
              <a:rPr lang="it-IT" dirty="0"/>
              <a:t>per le assunzioni!</a:t>
            </a:r>
          </a:p>
          <a:p>
            <a:r>
              <a:rPr lang="it-IT" dirty="0"/>
              <a:t>rafforza </a:t>
            </a:r>
            <a:r>
              <a:rPr lang="it-IT" b="1" dirty="0"/>
              <a:t>apertura mentale, conoscenza di sé stessi, abilità a risolvere problemi, capacità di prendere decisioni, curiosità, fiducia in sé stessi</a:t>
            </a:r>
            <a:r>
              <a:rPr lang="it-IT" dirty="0"/>
              <a:t>. </a:t>
            </a:r>
            <a:r>
              <a:rPr lang="it-IT" u="sng" dirty="0"/>
              <a:t>Il 92% dei datori di lavoro ricerca queste qualità!</a:t>
            </a:r>
          </a:p>
          <a:p>
            <a:r>
              <a:rPr lang="it-IT" dirty="0"/>
              <a:t>Il 33% ha un partner di un’altra nazionalità, contro il 13% di chi non ha fatto esperienze all’estero.</a:t>
            </a:r>
          </a:p>
        </p:txBody>
      </p:sp>
    </p:spTree>
    <p:extLst>
      <p:ext uri="{BB962C8B-B14F-4D97-AF65-F5344CB8AC3E}">
        <p14:creationId xmlns:p14="http://schemas.microsoft.com/office/powerpoint/2010/main" val="12231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C35C58-9514-454F-8816-01CC5DC46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8" y="372784"/>
            <a:ext cx="10972800" cy="1143000"/>
          </a:xfrm>
        </p:spPr>
        <p:txBody>
          <a:bodyPr/>
          <a:lstStyle/>
          <a:p>
            <a:r>
              <a:rPr lang="it-IT" dirty="0"/>
              <a:t>Erasmus Plus: Studio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A20B71-A2F0-4DD9-8463-CC43D7D5D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8" y="1303749"/>
            <a:ext cx="10972800" cy="4964530"/>
          </a:xfrm>
        </p:spPr>
        <p:txBody>
          <a:bodyPr>
            <a:normAutofit fontScale="92500" lnSpcReduction="10000"/>
          </a:bodyPr>
          <a:lstStyle/>
          <a:p>
            <a:endParaRPr lang="it-IT" dirty="0"/>
          </a:p>
          <a:p>
            <a:pPr lvl="0"/>
            <a:r>
              <a:rPr lang="it-IT" dirty="0"/>
              <a:t>Per </a:t>
            </a:r>
            <a:r>
              <a:rPr lang="it-IT" b="1" dirty="0"/>
              <a:t>studenti universitari </a:t>
            </a:r>
            <a:r>
              <a:rPr lang="it-IT" dirty="0"/>
              <a:t>a partire dal secondo anno di studi.</a:t>
            </a:r>
          </a:p>
          <a:p>
            <a:pPr lvl="0"/>
            <a:r>
              <a:rPr lang="it-IT" dirty="0"/>
              <a:t>Permette di effettuare un periodo all’estero presso un Istituto universitario europeo dove lo studente può </a:t>
            </a:r>
            <a:r>
              <a:rPr lang="it-IT" b="1" dirty="0"/>
              <a:t>sostenere esami </a:t>
            </a:r>
            <a:r>
              <a:rPr lang="it-IT" dirty="0"/>
              <a:t>o </a:t>
            </a:r>
            <a:r>
              <a:rPr lang="it-IT" b="1" dirty="0"/>
              <a:t>fare ricerca tesi</a:t>
            </a:r>
            <a:r>
              <a:rPr lang="it-IT" dirty="0"/>
              <a:t>.</a:t>
            </a:r>
          </a:p>
          <a:p>
            <a:pPr lvl="0"/>
            <a:r>
              <a:rPr lang="it-IT" b="1" dirty="0"/>
              <a:t>Durata:</a:t>
            </a:r>
            <a:r>
              <a:rPr lang="it-IT" dirty="0"/>
              <a:t> dai </a:t>
            </a:r>
            <a:r>
              <a:rPr lang="it-IT" b="1" dirty="0"/>
              <a:t>3 </a:t>
            </a:r>
            <a:r>
              <a:rPr lang="it-IT" dirty="0"/>
              <a:t>ai </a:t>
            </a:r>
            <a:r>
              <a:rPr lang="it-IT" b="1" dirty="0"/>
              <a:t>12</a:t>
            </a:r>
            <a:r>
              <a:rPr lang="it-IT" dirty="0"/>
              <a:t> </a:t>
            </a:r>
            <a:r>
              <a:rPr lang="it-IT" b="1" dirty="0"/>
              <a:t>mesi</a:t>
            </a:r>
            <a:r>
              <a:rPr lang="it-IT" dirty="0"/>
              <a:t>; lo studente può </a:t>
            </a:r>
            <a:r>
              <a:rPr lang="it-IT" b="1" dirty="0"/>
              <a:t>partire più volte </a:t>
            </a:r>
            <a:r>
              <a:rPr lang="it-IT" dirty="0"/>
              <a:t>nel corso della carriera universitaria ma non superare i 12 mesi di mobilità complessivi per ogni ciclo di studio (1° ciclo, 2° ciclo e 3° ciclo) </a:t>
            </a:r>
          </a:p>
          <a:p>
            <a:pPr lvl="0"/>
            <a:r>
              <a:rPr lang="it-IT" b="1" dirty="0" err="1"/>
              <a:t>Programme</a:t>
            </a:r>
            <a:r>
              <a:rPr lang="it-IT" b="1" dirty="0"/>
              <a:t> </a:t>
            </a:r>
            <a:r>
              <a:rPr lang="it-IT" b="1" dirty="0" err="1"/>
              <a:t>Countries</a:t>
            </a:r>
            <a:r>
              <a:rPr lang="it-IT" dirty="0"/>
              <a:t>: I 28 Paesi dell’UE, Norvegia, Islanda, </a:t>
            </a:r>
            <a:r>
              <a:rPr lang="it-IT" dirty="0" err="1"/>
              <a:t>Liecthtenstein</a:t>
            </a:r>
            <a:r>
              <a:rPr lang="it-IT" dirty="0"/>
              <a:t>, Turchia, ex Repubblica Jugoslava di Macedonia;</a:t>
            </a:r>
          </a:p>
          <a:p>
            <a:r>
              <a:rPr lang="it-IT" dirty="0"/>
              <a:t>È previsto un</a:t>
            </a:r>
            <a:r>
              <a:rPr lang="it-IT" b="1" dirty="0"/>
              <a:t> contributo comunitario </a:t>
            </a:r>
            <a:r>
              <a:rPr lang="it-IT" dirty="0"/>
              <a:t>differenziato in base al costo della vita del Paese di destinazione (</a:t>
            </a:r>
            <a:r>
              <a:rPr lang="it-IT" b="1" dirty="0"/>
              <a:t>280€ o 230€ al mese</a:t>
            </a:r>
            <a:r>
              <a:rPr lang="it-IT" dirty="0"/>
              <a:t>);</a:t>
            </a:r>
          </a:p>
          <a:p>
            <a:pPr marL="0" indent="0" algn="just">
              <a:buNone/>
            </a:pPr>
            <a:endParaRPr lang="it-IT" dirty="0"/>
          </a:p>
          <a:p>
            <a:r>
              <a:rPr lang="it-IT" u="sng" dirty="0">
                <a:hlinkClick r:id="rId3"/>
              </a:rPr>
              <a:t>https://www.youtube.com/watch?v=mucLl6Btdyk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188ED89-1B8B-4AD9-A96A-5CE3797C6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721">
            <a:off x="8523899" y="5083775"/>
            <a:ext cx="2283217" cy="15215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3EF770-B5AA-4EC3-BD46-EF7891E53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160">
            <a:off x="8005729" y="663779"/>
            <a:ext cx="3319556" cy="94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9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E5AD444-C5F8-4F4D-8379-3690ACD24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2" t="607" r="4662" b="9697"/>
          <a:stretch/>
        </p:blipFill>
        <p:spPr>
          <a:xfrm rot="378479">
            <a:off x="8317995" y="5039106"/>
            <a:ext cx="3151105" cy="166072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42887DA-ED07-4158-9D69-C51233830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74" y="240012"/>
            <a:ext cx="10972800" cy="1143000"/>
          </a:xfrm>
        </p:spPr>
        <p:txBody>
          <a:bodyPr/>
          <a:lstStyle/>
          <a:p>
            <a:r>
              <a:rPr lang="it-IT" dirty="0"/>
              <a:t>Erasmus Plus: Tirocinio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684FB6-8781-44D1-B020-4E1A31341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996" y="1588053"/>
            <a:ext cx="10972800" cy="4389120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Per </a:t>
            </a:r>
            <a:r>
              <a:rPr lang="it-IT" sz="2400" b="1" dirty="0"/>
              <a:t>studenti universitari </a:t>
            </a:r>
            <a:r>
              <a:rPr lang="it-IT" sz="2400" dirty="0"/>
              <a:t>dal primo anno di studi</a:t>
            </a:r>
            <a:r>
              <a:rPr lang="it-IT" sz="2400" b="1" dirty="0"/>
              <a:t> </a:t>
            </a:r>
            <a:r>
              <a:rPr lang="it-IT" sz="2400" dirty="0"/>
              <a:t>e </a:t>
            </a:r>
            <a:r>
              <a:rPr lang="it-IT" sz="2400" b="1" dirty="0"/>
              <a:t>neolaureati</a:t>
            </a:r>
            <a:r>
              <a:rPr lang="it-IT" sz="2400" dirty="0"/>
              <a:t>;</a:t>
            </a:r>
          </a:p>
          <a:p>
            <a:pPr algn="just"/>
            <a:r>
              <a:rPr lang="it-IT" sz="2400" dirty="0"/>
              <a:t>Permette di </a:t>
            </a:r>
            <a:r>
              <a:rPr lang="it-IT" sz="2400" b="1" dirty="0"/>
              <a:t>svolgere un tirocinio presso un’impresa all’estero</a:t>
            </a:r>
            <a:r>
              <a:rPr lang="it-IT" sz="2400" dirty="0"/>
              <a:t>, pubblica o privata;</a:t>
            </a:r>
          </a:p>
          <a:p>
            <a:pPr algn="just"/>
            <a:r>
              <a:rPr lang="it-IT" sz="2400" b="1" dirty="0"/>
              <a:t>Durata</a:t>
            </a:r>
            <a:r>
              <a:rPr lang="it-IT" sz="2400" dirty="0"/>
              <a:t>: dai </a:t>
            </a:r>
            <a:r>
              <a:rPr lang="it-IT" sz="2400" b="1" dirty="0"/>
              <a:t>2</a:t>
            </a:r>
            <a:r>
              <a:rPr lang="it-IT" sz="2400" dirty="0"/>
              <a:t> ai </a:t>
            </a:r>
            <a:r>
              <a:rPr lang="it-IT" sz="2400" b="1" dirty="0"/>
              <a:t>12 mesi</a:t>
            </a:r>
            <a:r>
              <a:rPr lang="it-IT" sz="2400" dirty="0"/>
              <a:t>; lo studente può </a:t>
            </a:r>
            <a:r>
              <a:rPr lang="it-IT" sz="2400" b="1" dirty="0"/>
              <a:t>partire più volte </a:t>
            </a:r>
            <a:r>
              <a:rPr lang="it-IT" sz="2400" dirty="0"/>
              <a:t>nel corso della carriera universitaria ma non superare i 12 mesi di mobilità complessivi per ogni ciclo di studio;</a:t>
            </a:r>
          </a:p>
          <a:p>
            <a:pPr algn="just"/>
            <a:r>
              <a:rPr lang="it-IT" sz="2400" b="1" dirty="0" err="1"/>
              <a:t>Programme</a:t>
            </a:r>
            <a:r>
              <a:rPr lang="it-IT" sz="2400" b="1" dirty="0"/>
              <a:t> </a:t>
            </a:r>
            <a:r>
              <a:rPr lang="it-IT" sz="2400" b="1" dirty="0" err="1"/>
              <a:t>Countries</a:t>
            </a:r>
            <a:r>
              <a:rPr lang="it-IT" sz="2400" dirty="0"/>
              <a:t>: I 28 Paesi dell’UE, Norvegia, Islanda, </a:t>
            </a:r>
            <a:r>
              <a:rPr lang="it-IT" sz="2400" dirty="0" err="1"/>
              <a:t>Liecthtenstein</a:t>
            </a:r>
            <a:r>
              <a:rPr lang="it-IT" sz="2400" dirty="0"/>
              <a:t>, Turchia, ex Repubblica Jugoslava di Macedonia;</a:t>
            </a:r>
          </a:p>
          <a:p>
            <a:pPr algn="just"/>
            <a:r>
              <a:rPr lang="it-IT" sz="2400" dirty="0"/>
              <a:t>È previsto un</a:t>
            </a:r>
            <a:r>
              <a:rPr lang="it-IT" sz="2400" b="1" dirty="0"/>
              <a:t> contributo comunitario </a:t>
            </a:r>
            <a:r>
              <a:rPr lang="it-IT" sz="2400" dirty="0"/>
              <a:t>differenziato in base al costo della vita del Paese di destinazione (</a:t>
            </a:r>
            <a:r>
              <a:rPr lang="it-IT" sz="2400" b="1" dirty="0"/>
              <a:t>480€ o 430€ al mese</a:t>
            </a:r>
            <a:r>
              <a:rPr lang="it-IT" sz="2400" dirty="0"/>
              <a:t>);</a:t>
            </a:r>
          </a:p>
          <a:p>
            <a:endParaRPr lang="it-IT" sz="2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E459C38-F1FC-4EBB-BA35-08D3E1E23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2369">
            <a:off x="8768226" y="214630"/>
            <a:ext cx="3233088" cy="144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8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3712AB-33C7-4C78-A18C-839BEF103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8792"/>
            <a:ext cx="10972800" cy="1143000"/>
          </a:xfrm>
        </p:spPr>
        <p:txBody>
          <a:bodyPr/>
          <a:lstStyle/>
          <a:p>
            <a:r>
              <a:rPr lang="it-IT" dirty="0"/>
              <a:t>Erasmus Plus: Tirocinio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C34539-A8DE-44C1-B943-EC8189D14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080" y="1701792"/>
            <a:ext cx="10972800" cy="4856496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Alcuni dati su </a:t>
            </a:r>
            <a:r>
              <a:rPr lang="it-IT" b="1" dirty="0"/>
              <a:t>Occupazione e Carriera </a:t>
            </a:r>
            <a:r>
              <a:rPr lang="it-IT" dirty="0"/>
              <a:t>dall’Erasmus Impact </a:t>
            </a:r>
            <a:r>
              <a:rPr lang="it-IT" dirty="0" err="1"/>
              <a:t>Study</a:t>
            </a:r>
            <a:r>
              <a:rPr lang="it-IT" dirty="0"/>
              <a:t> (2014) della Commissione Europea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FD04FA9A-D71A-4120-8C84-603836DA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76" y="2592338"/>
            <a:ext cx="9304550" cy="413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82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C7B3AB-2DD4-4770-9363-394F905EE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9404" y="741847"/>
            <a:ext cx="10972800" cy="982317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Il nostro Erasmus… </a:t>
            </a:r>
            <a:br>
              <a:rPr lang="it-IT" dirty="0"/>
            </a:br>
            <a:endParaRPr lang="it-IT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2EBCEB2A-89E4-490F-8CDF-557CEC2D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239">
            <a:off x="681457" y="1667361"/>
            <a:ext cx="6173628" cy="463022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C440FF8-F79F-42DB-A15A-33FB38E8A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432" y="1208804"/>
            <a:ext cx="3564117" cy="532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C7B3AB-2DD4-4770-9363-394F905EE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15" y="980386"/>
            <a:ext cx="10972800" cy="982317"/>
          </a:xfrm>
        </p:spPr>
        <p:txBody>
          <a:bodyPr>
            <a:normAutofit fontScale="90000"/>
          </a:bodyPr>
          <a:lstStyle/>
          <a:p>
            <a:r>
              <a:rPr lang="it-IT" dirty="0"/>
              <a:t>Il nostro Erasmus… </a:t>
            </a:r>
            <a:br>
              <a:rPr lang="it-IT" dirty="0"/>
            </a:b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52B153-4B0B-4AF4-BC0F-F9111F4F7CB6}"/>
              </a:ext>
            </a:extLst>
          </p:cNvPr>
          <p:cNvSpPr txBox="1"/>
          <p:nvPr/>
        </p:nvSpPr>
        <p:spPr>
          <a:xfrm>
            <a:off x="4250482" y="1549505"/>
            <a:ext cx="23593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Sopot</a:t>
            </a:r>
            <a:r>
              <a:rPr lang="it-IT" dirty="0"/>
              <a:t>, Polonia, Novembre 2013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D219A9-B7D9-4F98-BCC7-EA6D5A60C964}"/>
              </a:ext>
            </a:extLst>
          </p:cNvPr>
          <p:cNvSpPr txBox="1"/>
          <p:nvPr/>
        </p:nvSpPr>
        <p:spPr>
          <a:xfrm>
            <a:off x="593799" y="3145436"/>
            <a:ext cx="43599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Flat</a:t>
            </a:r>
            <a:r>
              <a:rPr lang="it-IT" dirty="0"/>
              <a:t> Party, Varsavia, Ottobre 2013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1BFF49B-D4CA-472C-BC71-893D7C25D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47" y="3584902"/>
            <a:ext cx="6530158" cy="3169189"/>
          </a:xfrm>
        </p:spPr>
      </p:pic>
      <p:pic>
        <p:nvPicPr>
          <p:cNvPr id="17" name="Immagine 9">
            <a:extLst>
              <a:ext uri="{FF2B5EF4-FFF2-40B4-BE49-F238E27FC236}">
                <a16:creationId xmlns:a16="http://schemas.microsoft.com/office/drawing/2014/main" id="{A9E53116-07DA-4494-8C54-89688775D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47" y="176579"/>
            <a:ext cx="5930828" cy="333818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1F31009-BDAF-404F-B152-F29603F90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74" y="3584902"/>
            <a:ext cx="4211133" cy="280283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E88B4C5-EC1F-4049-8BA1-C85EF3340217}"/>
              </a:ext>
            </a:extLst>
          </p:cNvPr>
          <p:cNvSpPr txBox="1"/>
          <p:nvPr/>
        </p:nvSpPr>
        <p:spPr>
          <a:xfrm>
            <a:off x="8044069" y="6457871"/>
            <a:ext cx="252024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/>
              <a:t>Cracovia, Ottobre 2013</a:t>
            </a:r>
          </a:p>
        </p:txBody>
      </p:sp>
    </p:spTree>
    <p:extLst>
      <p:ext uri="{BB962C8B-B14F-4D97-AF65-F5344CB8AC3E}">
        <p14:creationId xmlns:p14="http://schemas.microsoft.com/office/powerpoint/2010/main" val="39662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zione su brainstorming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870481_TF03460637.potx" id="{B172A954-4B65-47F1-93E4-2A1D7E2A1C1A}" vid="{0B806E4B-3BD6-44D8-A071-4901A173E33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d_Commenti xmlns="ca63f79c-00a3-41ea-ba10-6c004559318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C064EBCB8B36E4C936AD203606F78F7" ma:contentTypeVersion="3" ma:contentTypeDescription="Creare un nuovo documento." ma:contentTypeScope="" ma:versionID="586da504d4c8fd59f360b623a53358de">
  <xsd:schema xmlns:xsd="http://www.w3.org/2001/XMLSchema" xmlns:xs="http://www.w3.org/2001/XMLSchema" xmlns:p="http://schemas.microsoft.com/office/2006/metadata/properties" xmlns:ns2="ca63f79c-00a3-41ea-ba10-6c004559318f" xmlns:ns3="b83b51fa-0077-45d5-a5fb-b0a7d92e3730" targetNamespace="http://schemas.microsoft.com/office/2006/metadata/properties" ma:root="true" ma:fieldsID="cac45b8961a1393b86fc2f2233373ebf" ns2:_="" ns3:_="">
    <xsd:import namespace="ca63f79c-00a3-41ea-ba10-6c004559318f"/>
    <xsd:import namespace="b83b51fa-0077-45d5-a5fb-b0a7d92e3730"/>
    <xsd:element name="properties">
      <xsd:complexType>
        <xsd:sequence>
          <xsd:element name="documentManagement">
            <xsd:complexType>
              <xsd:all>
                <xsd:element ref="ns2:_sd_Commenti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63f79c-00a3-41ea-ba10-6c004559318f" elementFormDefault="qualified">
    <xsd:import namespace="http://schemas.microsoft.com/office/2006/documentManagement/types"/>
    <xsd:import namespace="http://schemas.microsoft.com/office/infopath/2007/PartnerControls"/>
    <xsd:element name="_sd_Commenti" ma:index="8" nillable="true" ma:displayName="Commenti" ma:internalName="_sd_Commenti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b51fa-0077-45d5-a5fb-b0a7d92e3730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Condivis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ShareDocEditForm</Display>
  <Edit>ShareDocEditForm</Edit>
</FormTemplates>
</file>

<file path=customXml/itemProps1.xml><?xml version="1.0" encoding="utf-8"?>
<ds:datastoreItem xmlns:ds="http://schemas.openxmlformats.org/officeDocument/2006/customXml" ds:itemID="{A88B830F-162C-4E98-87B5-8F1F0587CE14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83b51fa-0077-45d5-a5fb-b0a7d92e3730"/>
    <ds:schemaRef ds:uri="http://purl.org/dc/elements/1.1/"/>
    <ds:schemaRef ds:uri="http://schemas.microsoft.com/office/2006/metadata/properties"/>
    <ds:schemaRef ds:uri="ca63f79c-00a3-41ea-ba10-6c004559318f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2967ACD-31A6-45D7-92E4-D628E36F5E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63f79c-00a3-41ea-ba10-6c004559318f"/>
    <ds:schemaRef ds:uri="b83b51fa-0077-45d5-a5fb-b0a7d92e37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C9C6DB-B8AA-4F35-A8E0-0B42C9B996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su brainstorming aziendale</Template>
  <TotalTime>2421</TotalTime>
  <Words>1193</Words>
  <Application>Microsoft Office PowerPoint</Application>
  <PresentationFormat>Widescreen</PresentationFormat>
  <Paragraphs>148</Paragraphs>
  <Slides>20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0" baseType="lpstr">
      <vt:lpstr>MS PGothic</vt:lpstr>
      <vt:lpstr>Amatic SC Bold</vt:lpstr>
      <vt:lpstr>Arial</vt:lpstr>
      <vt:lpstr>Calibri</vt:lpstr>
      <vt:lpstr>Century Gothic</vt:lpstr>
      <vt:lpstr>Gill Sans</vt:lpstr>
      <vt:lpstr>Helvetica Neue</vt:lpstr>
      <vt:lpstr>Palatino Linotype</vt:lpstr>
      <vt:lpstr>Wingdings 2</vt:lpstr>
      <vt:lpstr>Presentazione su brainstorming</vt:lpstr>
      <vt:lpstr>OPPORTUNITA’ DI MOBILITA’</vt:lpstr>
      <vt:lpstr>LE OPPORTUNITA’</vt:lpstr>
      <vt:lpstr>Erasmus Plus: Che cos’è?</vt:lpstr>
      <vt:lpstr>Erasmus Plus: i numeri  </vt:lpstr>
      <vt:lpstr>Erasmus Plus: Studio</vt:lpstr>
      <vt:lpstr>Erasmus Plus: Tirocinio</vt:lpstr>
      <vt:lpstr>Erasmus Plus: Tirocinio</vt:lpstr>
      <vt:lpstr>Il nostro Erasmus…  </vt:lpstr>
      <vt:lpstr>Il nostro Erasmus…  </vt:lpstr>
      <vt:lpstr>Il nostro Erasmus...</vt:lpstr>
      <vt:lpstr>Il nostro Erasmus…</vt:lpstr>
      <vt:lpstr>Il nostro Erasmus…</vt:lpstr>
      <vt:lpstr>Il nostro Erasmus…</vt:lpstr>
      <vt:lpstr>SCAMBI GIOVANILI</vt:lpstr>
      <vt:lpstr>SERVIZIO VOLONTARIO EUROPEO (SVE)</vt:lpstr>
      <vt:lpstr>CORPO EUROPEO DI SOLIDARIETÁ</vt:lpstr>
      <vt:lpstr>CAMPI DI VOLONTARIATO INTERNAZIONALE</vt:lpstr>
      <vt:lpstr>Volontari UE per l'aiuto umanitario(2010)</vt:lpstr>
      <vt:lpstr>Presentazione standard di PowerPoint</vt:lpstr>
      <vt:lpstr>LAVORARE E FORMARSI ALL’ESTERO A chi rivolgersi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OPPORTUNITA’ DI MOBILITA’</dc:title>
  <dc:creator>Raite' Laura</dc:creator>
  <cp:lastModifiedBy>Girotti Elena</cp:lastModifiedBy>
  <cp:revision>70</cp:revision>
  <dcterms:created xsi:type="dcterms:W3CDTF">2018-03-09T07:43:21Z</dcterms:created>
  <dcterms:modified xsi:type="dcterms:W3CDTF">2018-04-09T12:10:08Z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0x0101005C064EBCB8B36E4C936AD203606F78F7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