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notesMasterIdLst>
    <p:notesMasterId r:id="rId29"/>
  </p:notesMasterIdLst>
  <p:handoutMasterIdLst>
    <p:handoutMasterId r:id="rId30"/>
  </p:handoutMasterIdLst>
  <p:sldIdLst>
    <p:sldId id="289" r:id="rId5"/>
    <p:sldId id="267" r:id="rId6"/>
    <p:sldId id="290" r:id="rId7"/>
    <p:sldId id="294" r:id="rId8"/>
    <p:sldId id="295" r:id="rId9"/>
    <p:sldId id="298" r:id="rId10"/>
    <p:sldId id="296" r:id="rId11"/>
    <p:sldId id="297" r:id="rId12"/>
    <p:sldId id="299" r:id="rId13"/>
    <p:sldId id="283" r:id="rId14"/>
    <p:sldId id="292" r:id="rId15"/>
    <p:sldId id="260" r:id="rId16"/>
    <p:sldId id="270" r:id="rId17"/>
    <p:sldId id="287" r:id="rId18"/>
    <p:sldId id="288" r:id="rId19"/>
    <p:sldId id="269" r:id="rId20"/>
    <p:sldId id="280" r:id="rId21"/>
    <p:sldId id="293" r:id="rId22"/>
    <p:sldId id="281" r:id="rId23"/>
    <p:sldId id="300" r:id="rId24"/>
    <p:sldId id="277" r:id="rId25"/>
    <p:sldId id="302" r:id="rId26"/>
    <p:sldId id="273" r:id="rId27"/>
    <p:sldId id="265" r:id="rId2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22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6" y="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F80BC-9327-4917-A293-20DB5054A1A7}" type="datetimeFigureOut">
              <a:rPr lang="it-IT" smtClean="0"/>
              <a:t>20/03/2018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CE4DD-270A-441C-A529-14EA9AB429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4435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303E5-80BC-46B8-B960-875E925CE2A4}" type="datetimeFigureOut">
              <a:rPr lang="it-IT" smtClean="0"/>
              <a:t>20/03/2018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3EDC0-3A59-4290-B3FD-AD4DC07813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835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3EDC0-3A59-4290-B3FD-AD4DC07813A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9532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3EDC0-3A59-4290-B3FD-AD4DC07813A2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6453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3EDC0-3A59-4290-B3FD-AD4DC07813A2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4161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3EDC0-3A59-4290-B3FD-AD4DC07813A2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2237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3EDC0-3A59-4290-B3FD-AD4DC07813A2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8018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>
                <a:latin typeface="Calibri"/>
              </a:rPr>
              <a:t>Breve spiegazione Erasmus</a:t>
            </a:r>
          </a:p>
          <a:p>
            <a:r>
              <a:rPr lang="it-IT">
                <a:latin typeface="Calibri"/>
              </a:rPr>
              <a:t>Effetti erasmus , valide per esperienze di mobilità varie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3EDC0-3A59-4290-B3FD-AD4DC07813A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7860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rgbClr val="404040"/>
                </a:solidFill>
                <a:latin typeface="Trebuchet MS"/>
              </a:rPr>
              <a:t>Circa i tre quarti di coloro che si laureano in Europa trovano un primo impiego entro tre mesi dalla laurea, però chi fa l’Erasmus:​</a:t>
            </a:r>
          </a:p>
          <a:p>
            <a:r>
              <a:rPr lang="it-IT" dirty="0">
                <a:solidFill>
                  <a:srgbClr val="404040"/>
                </a:solidFill>
                <a:latin typeface="Trebuchet MS"/>
              </a:rPr>
              <a:t>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04040"/>
                </a:solidFill>
                <a:latin typeface="Trebuchet MS"/>
              </a:rPr>
              <a:t>a un anno dalla laurea, ha il doppio delle possibilità di essere occupato rispetto a chi non lo fa. 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04040"/>
                </a:solidFill>
                <a:latin typeface="Trebuchet MS"/>
              </a:rPr>
              <a:t>a cinque anni dalla laurea, il tasso di disoccupazione tra gli ex Erasmus è più basso del 23 per cento rispetto agli altri.​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04040"/>
                </a:solidFill>
                <a:latin typeface="Trebuchet MS"/>
              </a:rPr>
              <a:t>il 70% di chi ha fatto l’Erasmus risulta poi avere un impiego con caratteristiche internazionali, contro il 64 per cento di chi non è mai partito.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3EDC0-3A59-4290-B3FD-AD4DC07813A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2578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>
              <a:solidFill>
                <a:srgbClr val="404040"/>
              </a:solidFill>
              <a:latin typeface="Trebuchet M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04040"/>
                </a:solidFill>
                <a:latin typeface="Trebuchet MS"/>
              </a:rPr>
              <a:t>Erasmus tirocinio: a più di un tirocinante Erasmus su tre viene offerto un posto nell'azienda dove si è svolto il tirocinio. 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04040"/>
                </a:solidFill>
                <a:latin typeface="Trebuchet MS"/>
              </a:rPr>
              <a:t>Più attitudini imprenditoriali degli Erasmus tirocinanti rispetto a chi è rimasto a casa: uno su dieci avvia una propria azienda e più di tre su quattro prevedono, o non escludono, di farlo. 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04040"/>
                </a:solidFill>
                <a:latin typeface="Trebuchet MS"/>
              </a:rPr>
              <a:t>Avanzamenti di carriera più veloci: il 64% dei datori di lavoro attribuisce maggiori responsabilità al personale con esperienza internazionale.​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3EDC0-3A59-4290-B3FD-AD4DC07813A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3656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Trebuchet MS"/>
              </a:rPr>
              <a:t>Il 92% dei datori di lavoro ricerca nei candidati i tratti della personalità che sono potenziati dal programma, quali la tolleranza, la fiducia in se stessi, le abilità di </a:t>
            </a:r>
            <a:r>
              <a:rPr lang="it-IT" dirty="0" err="1">
                <a:latin typeface="Trebuchet MS"/>
              </a:rPr>
              <a:t>problem</a:t>
            </a:r>
            <a:r>
              <a:rPr lang="it-IT" dirty="0">
                <a:latin typeface="Trebuchet MS"/>
              </a:rPr>
              <a:t> solving, la curiosità, la consapevolezza dei propri punti di forza e di debolezza, e la risolutezza. ​</a:t>
            </a:r>
          </a:p>
          <a:p>
            <a:r>
              <a:rPr lang="it-IT" dirty="0">
                <a:latin typeface="Trebuchet MS"/>
              </a:rPr>
              <a:t>​</a:t>
            </a:r>
          </a:p>
          <a:p>
            <a:r>
              <a:rPr lang="it-IT" dirty="0">
                <a:latin typeface="Trebuchet MS"/>
              </a:rPr>
              <a:t>Chi torna dall’Erasmus mostra in media un aumento quasi doppio (42%) di questi tratti della personalità rispetto agli altri studenti.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3EDC0-3A59-4290-B3FD-AD4DC07813A2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3396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3EDC0-3A59-4290-B3FD-AD4DC07813A2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8711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04040"/>
                </a:solidFill>
                <a:latin typeface="Trebuchet MS"/>
              </a:rPr>
              <a:t>Il 33% degli ex studenti Erasmus ha un partner di un'altra nazionalità, a fronte del 13% di chi rimane a casa​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04040"/>
                </a:solidFill>
                <a:latin typeface="Trebuchet MS"/>
              </a:rPr>
              <a:t>Il 27% degli studenti Erasmus ha incontrato il proprio partner fisso durante il periodo di scambio. 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404040"/>
                </a:solidFill>
                <a:latin typeface="Trebuchet MS"/>
              </a:rPr>
              <a:t>la Commissione stima che dal 1987 in poi siano nati circa un milione di bambini figli di coppie Erasmus.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3EDC0-3A59-4290-B3FD-AD4DC07813A2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1687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2753-B672-4B6A-8ABD-821BFA42C5C5}" type="datetimeFigureOut">
              <a:rPr lang="it-IT" smtClean="0"/>
              <a:t>20/03/2018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6378-6E6D-485E-9123-B90D835CE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8080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2753-B672-4B6A-8ABD-821BFA42C5C5}" type="datetimeFigureOut">
              <a:rPr lang="it-IT" smtClean="0"/>
              <a:t>20/03/2018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6378-6E6D-485E-9123-B90D835CE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5910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2753-B672-4B6A-8ABD-821BFA42C5C5}" type="datetimeFigureOut">
              <a:rPr lang="it-IT" smtClean="0"/>
              <a:t>20/03/2018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6378-6E6D-485E-9123-B90D835CE371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8756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2753-B672-4B6A-8ABD-821BFA42C5C5}" type="datetimeFigureOut">
              <a:rPr lang="it-IT" smtClean="0"/>
              <a:t>20/03/2018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6378-6E6D-485E-9123-B90D835CE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2061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2753-B672-4B6A-8ABD-821BFA42C5C5}" type="datetimeFigureOut">
              <a:rPr lang="it-IT" smtClean="0"/>
              <a:t>20/03/2018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6378-6E6D-485E-9123-B90D835CE371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7142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2753-B672-4B6A-8ABD-821BFA42C5C5}" type="datetimeFigureOut">
              <a:rPr lang="it-IT" smtClean="0"/>
              <a:t>20/03/2018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6378-6E6D-485E-9123-B90D835CE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4456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2753-B672-4B6A-8ABD-821BFA42C5C5}" type="datetimeFigureOut">
              <a:rPr lang="it-IT" smtClean="0"/>
              <a:t>20/03/2018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6378-6E6D-485E-9123-B90D835CE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9751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2753-B672-4B6A-8ABD-821BFA42C5C5}" type="datetimeFigureOut">
              <a:rPr lang="it-IT" smtClean="0"/>
              <a:t>20/03/2018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6378-6E6D-485E-9123-B90D835CE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4898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2753-B672-4B6A-8ABD-821BFA42C5C5}" type="datetimeFigureOut">
              <a:rPr lang="it-IT" smtClean="0"/>
              <a:t>20/03/2018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6378-6E6D-485E-9123-B90D835CE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112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2753-B672-4B6A-8ABD-821BFA42C5C5}" type="datetimeFigureOut">
              <a:rPr lang="it-IT" smtClean="0"/>
              <a:t>20/03/2018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6378-6E6D-485E-9123-B90D835CE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358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2753-B672-4B6A-8ABD-821BFA42C5C5}" type="datetimeFigureOut">
              <a:rPr lang="it-IT" smtClean="0"/>
              <a:t>20/03/2018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6378-6E6D-485E-9123-B90D835CE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7407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2753-B672-4B6A-8ABD-821BFA42C5C5}" type="datetimeFigureOut">
              <a:rPr lang="it-IT" smtClean="0"/>
              <a:t>20/03/2018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6378-6E6D-485E-9123-B90D835CE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827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2753-B672-4B6A-8ABD-821BFA42C5C5}" type="datetimeFigureOut">
              <a:rPr lang="it-IT" smtClean="0"/>
              <a:t>20/03/2018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6378-6E6D-485E-9123-B90D835CE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814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2753-B672-4B6A-8ABD-821BFA42C5C5}" type="datetimeFigureOut">
              <a:rPr lang="it-IT" smtClean="0"/>
              <a:t>20/03/2018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6378-6E6D-485E-9123-B90D835CE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1383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2753-B672-4B6A-8ABD-821BFA42C5C5}" type="datetimeFigureOut">
              <a:rPr lang="it-IT" smtClean="0"/>
              <a:t>20/03/2018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6378-6E6D-485E-9123-B90D835CE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8326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6378-6E6D-485E-9123-B90D835CE371}" type="slidenum">
              <a:rPr lang="it-IT" smtClean="0"/>
              <a:t>‹N›</a:t>
            </a:fld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2753-B672-4B6A-8ABD-821BFA42C5C5}" type="datetimeFigureOut">
              <a:rPr lang="it-IT" smtClean="0"/>
              <a:t>20/03/2018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14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F2753-B672-4B6A-8ABD-821BFA42C5C5}" type="datetimeFigureOut">
              <a:rPr lang="it-IT" smtClean="0"/>
              <a:t>20/03/2018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01F6378-6E6D-485E-9123-B90D835CE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640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t/url?sa=i&amp;rct=j&amp;q=&amp;esrc=s&amp;source=images&amp;cd=&amp;cad=rja&amp;uact=8&amp;ved=0ahUKEwjDqJmwnKXZAhXKwBQKHQifAl0QjRwIBw&amp;url=https://www.earthmagazine.org/whereonearth/submit&amp;psig=AOvVaw1T3P2s9pAetOobyWMkhSgK&amp;ust=151869128731157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s://www.google.it/url?sa=i&amp;rct=j&amp;q=&amp;esrc=s&amp;source=images&amp;cd=&amp;ved=0ahUKEwiG9fDOnKXZAhVRsBQKHShMBZUQjRwIBw&amp;url=https://www.physio-pedia.com/Where_to_Start?&amp;psig=AOvVaw1T3P2s9pAetOobyWMkhSgK&amp;ust=1518691287311573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it/url?sa=i&amp;rct=j&amp;q=&amp;esrc=s&amp;source=images&amp;cd=&amp;ved=0ahUKEwiF-Z_jnqXZAhVSsBQKHQK5CrUQjRwIBw&amp;url=http://www.scuola-parola.it/&amp;psig=AOvVaw1TeQWztrZ2wiyXaX6ezCuI&amp;ust=1518692004127317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europass.cedefop.europa.eu/it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mbeo.com/" TargetMode="External"/><Relationship Id="rId2" Type="http://schemas.openxmlformats.org/officeDocument/2006/relationships/hyperlink" Target="http://www.expatistan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0ahUKEwi8waz3nKXZAhWGyRQKHcjXDu0QjRwIBw&amp;url=http://www.portaleaustralia.com/andare-allestero-7-ottime-ragioni/&amp;psig=AOvVaw0Iiszpl2SI_tbgDNamzh3I&amp;ust=151869150369447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81179" y="860467"/>
            <a:ext cx="7766936" cy="1646302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/>
              <a:t>PREPARARSI </a:t>
            </a:r>
            <a:br>
              <a:rPr lang="it-IT" dirty="0"/>
            </a:br>
            <a:r>
              <a:rPr lang="it-IT" dirty="0"/>
              <a:t>ALLA MOBILITÀ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038168" y="3215148"/>
            <a:ext cx="5840361" cy="2566220"/>
          </a:xfrm>
        </p:spPr>
        <p:txBody>
          <a:bodyPr>
            <a:normAutofit/>
          </a:bodyPr>
          <a:lstStyle/>
          <a:p>
            <a:pPr algn="r"/>
            <a:r>
              <a:rPr lang="it-IT" sz="1800" b="1" dirty="0"/>
              <a:t>CROSSING EUROPE </a:t>
            </a:r>
          </a:p>
          <a:p>
            <a:pPr algn="r"/>
            <a:r>
              <a:rPr lang="it-IT" sz="1800" b="1" dirty="0"/>
              <a:t>Per conoscere, comunicare e partecipare in Europa</a:t>
            </a:r>
          </a:p>
          <a:p>
            <a:pPr algn="r"/>
            <a:r>
              <a:rPr lang="it-IT" sz="1400" dirty="0"/>
              <a:t>Raitè Laura</a:t>
            </a:r>
          </a:p>
          <a:p>
            <a:pPr algn="r"/>
            <a:r>
              <a:rPr lang="it-IT" sz="1400" dirty="0"/>
              <a:t>Cucconi Riccardo</a:t>
            </a:r>
          </a:p>
          <a:p>
            <a:pPr algn="r"/>
            <a:r>
              <a:rPr lang="it-IT" sz="1400" dirty="0"/>
              <a:t>Tugnoli Irene</a:t>
            </a:r>
          </a:p>
          <a:p>
            <a:pPr algn="r"/>
            <a:r>
              <a:rPr lang="it-IT" sz="1400" dirty="0"/>
              <a:t>Europe Direct Emilia Romagna</a:t>
            </a:r>
          </a:p>
          <a:p>
            <a:pPr algn="r"/>
            <a:r>
              <a:rPr lang="it-IT" sz="1400" dirty="0"/>
              <a:t>Anno scolastico 2017-2018</a:t>
            </a:r>
          </a:p>
        </p:txBody>
      </p:sp>
      <p:pic>
        <p:nvPicPr>
          <p:cNvPr id="4" name="Picture 4" descr="Risultati immagini per wher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5174">
            <a:off x="534912" y="3935275"/>
            <a:ext cx="2428534" cy="223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Risultati immagini per wher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815" y="0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275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1" r="27039"/>
          <a:stretch/>
        </p:blipFill>
        <p:spPr>
          <a:xfrm>
            <a:off x="6073347" y="2339462"/>
            <a:ext cx="2507396" cy="348615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68787" y="591703"/>
            <a:ext cx="6918085" cy="1320800"/>
          </a:xfrm>
        </p:spPr>
        <p:txBody>
          <a:bodyPr>
            <a:noAutofit/>
          </a:bodyPr>
          <a:lstStyle/>
          <a:p>
            <a:r>
              <a:rPr lang="it-IT" sz="4800" dirty="0"/>
              <a:t>CHE TIPO DI ESPERIENZA VOGLIO FARE			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19660" y="2839014"/>
            <a:ext cx="3865169" cy="2986598"/>
          </a:xfrm>
        </p:spPr>
        <p:txBody>
          <a:bodyPr>
            <a:normAutofit fontScale="92500"/>
          </a:bodyPr>
          <a:lstStyle/>
          <a:p>
            <a:r>
              <a:rPr lang="it-IT" sz="4000" dirty="0"/>
              <a:t>STUDIO</a:t>
            </a:r>
          </a:p>
          <a:p>
            <a:r>
              <a:rPr lang="it-IT" sz="4000" dirty="0"/>
              <a:t>TIROCINIO</a:t>
            </a:r>
          </a:p>
          <a:p>
            <a:r>
              <a:rPr lang="it-IT" sz="4000" dirty="0"/>
              <a:t>LAVORO</a:t>
            </a:r>
          </a:p>
          <a:p>
            <a:r>
              <a:rPr lang="it-IT" sz="4000" dirty="0"/>
              <a:t>VOLONTARIATO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74" y="118628"/>
            <a:ext cx="200977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66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784603" y="444979"/>
            <a:ext cx="4514699" cy="1320800"/>
          </a:xfrm>
        </p:spPr>
        <p:txBody>
          <a:bodyPr anchor="t">
            <a:normAutofit/>
          </a:bodyPr>
          <a:lstStyle/>
          <a:p>
            <a:pPr algn="ctr"/>
            <a:r>
              <a:rPr lang="it-IT" sz="5400" dirty="0"/>
              <a:t> DURATA</a:t>
            </a:r>
          </a:p>
        </p:txBody>
      </p:sp>
      <p:pic>
        <p:nvPicPr>
          <p:cNvPr id="3" name="Picture 2" descr="C:\Users\Irene\AppData\Local\Microsoft\Windows\Temporary Internet Files\Content.IE5\LLXXS3G1\proroga-termini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30" y="2865515"/>
            <a:ext cx="4360236" cy="296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628595" y="2024296"/>
            <a:ext cx="4694413" cy="1459240"/>
          </a:xfrm>
        </p:spPr>
        <p:txBody>
          <a:bodyPr>
            <a:normAutofit fontScale="92500"/>
          </a:bodyPr>
          <a:lstStyle/>
          <a:p>
            <a:r>
              <a:rPr lang="it-IT" sz="2400" dirty="0"/>
              <a:t>BREVE TERMINE– fino a un mese</a:t>
            </a:r>
          </a:p>
          <a:p>
            <a:r>
              <a:rPr lang="it-IT" sz="2400" dirty="0"/>
              <a:t>MEDIO TERMINE– fino a 3 mesi</a:t>
            </a:r>
          </a:p>
          <a:p>
            <a:r>
              <a:rPr lang="it-IT" sz="2400" dirty="0"/>
              <a:t>LUNGO TERMINE</a:t>
            </a:r>
          </a:p>
        </p:txBody>
      </p:sp>
    </p:spTree>
    <p:extLst>
      <p:ext uri="{BB962C8B-B14F-4D97-AF65-F5344CB8AC3E}">
        <p14:creationId xmlns:p14="http://schemas.microsoft.com/office/powerpoint/2010/main" val="322088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1" b="40313"/>
          <a:stretch/>
        </p:blipFill>
        <p:spPr>
          <a:xfrm>
            <a:off x="0" y="0"/>
            <a:ext cx="11135032" cy="345547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6418" y="3864077"/>
            <a:ext cx="6254408" cy="1320800"/>
          </a:xfrm>
        </p:spPr>
        <p:txBody>
          <a:bodyPr>
            <a:normAutofit/>
          </a:bodyPr>
          <a:lstStyle/>
          <a:p>
            <a:pPr algn="ctr"/>
            <a:r>
              <a:rPr lang="it-IT" sz="8000" dirty="0"/>
              <a:t>LA LINGUA</a:t>
            </a:r>
          </a:p>
        </p:txBody>
      </p:sp>
    </p:spTree>
    <p:extLst>
      <p:ext uri="{BB962C8B-B14F-4D97-AF65-F5344CB8AC3E}">
        <p14:creationId xmlns:p14="http://schemas.microsoft.com/office/powerpoint/2010/main" val="2015430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94113" y="324464"/>
            <a:ext cx="7766936" cy="1260271"/>
          </a:xfrm>
        </p:spPr>
        <p:txBody>
          <a:bodyPr/>
          <a:lstStyle/>
          <a:p>
            <a:pPr algn="ctr"/>
            <a:r>
              <a:rPr lang="it-IT" sz="3600" dirty="0"/>
              <a:t>Quadro comune europeo per le lingue: griglia di autovalutazione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826" y="1864163"/>
            <a:ext cx="7228806" cy="409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63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94113" y="324464"/>
            <a:ext cx="7766936" cy="1260271"/>
          </a:xfrm>
        </p:spPr>
        <p:txBody>
          <a:bodyPr/>
          <a:lstStyle/>
          <a:p>
            <a:pPr algn="ctr"/>
            <a:r>
              <a:rPr lang="it-IT" sz="3600" dirty="0"/>
              <a:t>Quadro comune europeo per le lingue: griglia di autovalutazione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6"/>
          <a:stretch/>
        </p:blipFill>
        <p:spPr>
          <a:xfrm>
            <a:off x="1060816" y="1698172"/>
            <a:ext cx="7306871" cy="4620898"/>
          </a:xfrm>
        </p:spPr>
      </p:pic>
    </p:spTree>
    <p:extLst>
      <p:ext uri="{BB962C8B-B14F-4D97-AF65-F5344CB8AC3E}">
        <p14:creationId xmlns:p14="http://schemas.microsoft.com/office/powerpoint/2010/main" val="681278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rene\AppData\Local\Microsoft\Windows\Temporary Internet Files\Content.IE5\LLXXS3G1\6231641551_541c96e583_b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" t="7349" r="5802" b="13410"/>
          <a:stretch/>
        </p:blipFill>
        <p:spPr bwMode="auto">
          <a:xfrm rot="793378">
            <a:off x="8062753" y="488757"/>
            <a:ext cx="3474752" cy="20228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22670" y="486697"/>
            <a:ext cx="8551331" cy="5554665"/>
          </a:xfrm>
        </p:spPr>
        <p:txBody>
          <a:bodyPr>
            <a:normAutofit/>
          </a:bodyPr>
          <a:lstStyle/>
          <a:p>
            <a:endParaRPr lang="it-IT" dirty="0"/>
          </a:p>
          <a:p>
            <a:pPr marL="0" indent="0" algn="ctr">
              <a:buNone/>
            </a:pPr>
            <a:r>
              <a:rPr lang="it-IT" sz="4800" dirty="0"/>
              <a:t>ASCOLTO</a:t>
            </a:r>
          </a:p>
          <a:p>
            <a:r>
              <a:rPr lang="it-IT" dirty="0"/>
              <a:t>A1</a:t>
            </a:r>
          </a:p>
          <a:p>
            <a:pPr marL="0" indent="0">
              <a:buNone/>
            </a:pPr>
            <a:r>
              <a:rPr lang="it-IT" b="1" dirty="0"/>
              <a:t>Riesco a riconoscere parole che mi sono familiari ed espressioni molto semplici </a:t>
            </a:r>
            <a:r>
              <a:rPr lang="it-IT" dirty="0"/>
              <a:t>riferite a me stesso, alla mia famiglia e al mio ambiente, purché le persone parlino lentamente e chiaramente.</a:t>
            </a:r>
          </a:p>
          <a:p>
            <a:r>
              <a:rPr lang="it-IT" b="1" dirty="0"/>
              <a:t>B2</a:t>
            </a:r>
          </a:p>
          <a:p>
            <a:pPr marL="0" indent="0">
              <a:buNone/>
            </a:pPr>
            <a:r>
              <a:rPr lang="it-IT" b="1" dirty="0"/>
              <a:t>Riesco a capire discorsi di una certa lunghezza e conferenze </a:t>
            </a:r>
            <a:r>
              <a:rPr lang="it-IT" dirty="0"/>
              <a:t>e a seguire argomentazioni anche complesse purché il tema mi sia relativamente familiare. Riesco a capire la maggior parte dei notiziari e delle trasmissioni TV che riguardano fatti d’attualità e la maggior parte dei film in lingua standard.</a:t>
            </a:r>
          </a:p>
          <a:p>
            <a:r>
              <a:rPr lang="it-IT" b="1" dirty="0"/>
              <a:t>C2</a:t>
            </a:r>
          </a:p>
          <a:p>
            <a:pPr marL="0" indent="0">
              <a:buNone/>
            </a:pPr>
            <a:r>
              <a:rPr lang="it-IT" b="1" dirty="0"/>
              <a:t>Non ho nessuna difficoltà a capire </a:t>
            </a:r>
            <a:r>
              <a:rPr lang="it-IT" dirty="0"/>
              <a:t>qualsiasi lingua parlata, sia dal vivo sia trasmessa, </a:t>
            </a:r>
            <a:r>
              <a:rPr lang="it-IT" b="1" dirty="0"/>
              <a:t>anche se il discorso è tenuto in modo veloce da un madrelingua</a:t>
            </a:r>
            <a:r>
              <a:rPr lang="it-IT" dirty="0"/>
              <a:t>, purché abbia il tempo di abituarmi all’accento.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1736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magine correlat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03" y="200304"/>
            <a:ext cx="3056173" cy="2243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71180" y="882396"/>
            <a:ext cx="4366614" cy="1351935"/>
          </a:xfrm>
        </p:spPr>
        <p:txBody>
          <a:bodyPr>
            <a:normAutofit/>
          </a:bodyPr>
          <a:lstStyle/>
          <a:p>
            <a:pPr algn="ctr"/>
            <a:r>
              <a:rPr lang="it-IT" sz="6600" dirty="0"/>
              <a:t>LA LINGUA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48266" y="2685144"/>
            <a:ext cx="8596668" cy="3300829"/>
          </a:xfrm>
        </p:spPr>
        <p:txBody>
          <a:bodyPr>
            <a:normAutofit lnSpcReduction="10000"/>
          </a:bodyPr>
          <a:lstStyle/>
          <a:p>
            <a:endParaRPr lang="it-IT" dirty="0"/>
          </a:p>
          <a:p>
            <a:r>
              <a:rPr lang="it-IT" sz="4000" dirty="0"/>
              <a:t>Autovalutazione</a:t>
            </a:r>
          </a:p>
          <a:p>
            <a:r>
              <a:rPr lang="it-IT" sz="4000" dirty="0"/>
              <a:t>Certificazione</a:t>
            </a:r>
          </a:p>
          <a:p>
            <a:r>
              <a:rPr lang="it-IT" sz="4000" dirty="0"/>
              <a:t>Test </a:t>
            </a:r>
          </a:p>
          <a:p>
            <a:r>
              <a:rPr lang="it-IT" sz="4000" dirty="0"/>
              <a:t>Corsi universitari: in genere A2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4968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3010" y="667148"/>
            <a:ext cx="8596668" cy="975121"/>
          </a:xfrm>
        </p:spPr>
        <p:txBody>
          <a:bodyPr>
            <a:normAutofit/>
          </a:bodyPr>
          <a:lstStyle/>
          <a:p>
            <a:pPr algn="ctr"/>
            <a:r>
              <a:rPr lang="it-IT" sz="4800" dirty="0"/>
              <a:t>COME IMPARO LA LINGUA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3010" y="2208815"/>
            <a:ext cx="4185623" cy="864393"/>
          </a:xfrm>
        </p:spPr>
        <p:txBody>
          <a:bodyPr/>
          <a:lstStyle/>
          <a:p>
            <a:r>
              <a:rPr lang="it-IT" dirty="0"/>
              <a:t>APPRENDIMENTO </a:t>
            </a:r>
          </a:p>
          <a:p>
            <a:r>
              <a:rPr lang="it-IT" dirty="0"/>
              <a:t>FORMALE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72120" y="3142800"/>
            <a:ext cx="4185623" cy="3304117"/>
          </a:xfrm>
        </p:spPr>
        <p:txBody>
          <a:bodyPr/>
          <a:lstStyle/>
          <a:p>
            <a:r>
              <a:rPr lang="it-IT" dirty="0"/>
              <a:t>«A scuola»</a:t>
            </a:r>
          </a:p>
          <a:p>
            <a:r>
              <a:rPr lang="it-IT" dirty="0"/>
              <a:t>Scuole di lingua in Italia e all’estero</a:t>
            </a:r>
          </a:p>
          <a:p>
            <a:r>
              <a:rPr lang="it-IT" dirty="0"/>
              <a:t>Più costoso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88383" y="2103239"/>
            <a:ext cx="4185618" cy="806845"/>
          </a:xfrm>
        </p:spPr>
        <p:txBody>
          <a:bodyPr/>
          <a:lstStyle/>
          <a:p>
            <a:r>
              <a:rPr lang="it-IT" dirty="0"/>
              <a:t>APPRENDIMENTO INFORMALE/NON FORMALE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88384" y="3091207"/>
            <a:ext cx="4185617" cy="3304117"/>
          </a:xfrm>
        </p:spPr>
        <p:txBody>
          <a:bodyPr>
            <a:normAutofit lnSpcReduction="10000"/>
          </a:bodyPr>
          <a:lstStyle/>
          <a:p>
            <a:r>
              <a:rPr lang="it-IT" dirty="0"/>
              <a:t>In contesti della vita quotidiana</a:t>
            </a:r>
          </a:p>
          <a:p>
            <a:r>
              <a:rPr lang="it-IT" dirty="0"/>
              <a:t>Meno costoso o gratuito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/>
              <a:t>Volontariato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/>
              <a:t>Scambi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/>
              <a:t>Lavoro alla pari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 err="1"/>
              <a:t>App</a:t>
            </a:r>
            <a:endParaRPr lang="it-IT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/>
              <a:t>Risorse on line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/>
              <a:t>Serie Tv con sottotitoli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/>
              <a:t>Musica</a:t>
            </a:r>
          </a:p>
          <a:p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860">
            <a:off x="8444655" y="522719"/>
            <a:ext cx="3364769" cy="223910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991" y="5319147"/>
            <a:ext cx="3638550" cy="12573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9" y="4880849"/>
            <a:ext cx="301942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07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15605" y="726437"/>
            <a:ext cx="6369589" cy="1779639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COMPETENZE PROFESSIONALI </a:t>
            </a:r>
            <a:br>
              <a:rPr lang="it-IT" dirty="0"/>
            </a:br>
            <a:r>
              <a:rPr lang="it-IT" dirty="0"/>
              <a:t>Curriculum Vitae</a:t>
            </a:r>
            <a:br>
              <a:rPr lang="it-IT" dirty="0"/>
            </a:b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941" y="2709276"/>
            <a:ext cx="5436919" cy="361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76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521" y="335794"/>
            <a:ext cx="4449379" cy="6144382"/>
          </a:xfrm>
        </p:spPr>
      </p:pic>
    </p:spTree>
    <p:extLst>
      <p:ext uri="{BB962C8B-B14F-4D97-AF65-F5344CB8AC3E}">
        <p14:creationId xmlns:p14="http://schemas.microsoft.com/office/powerpoint/2010/main" val="978367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PERCHE’ ANDARE ALL’ESTERO ?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l="15409" t="31505" r="19155" b="20866"/>
          <a:stretch/>
        </p:blipFill>
        <p:spPr>
          <a:xfrm>
            <a:off x="1931250" y="2089337"/>
            <a:ext cx="5609581" cy="326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93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899" t="9950" r="17323" b="9416"/>
          <a:stretch/>
        </p:blipFill>
        <p:spPr>
          <a:xfrm>
            <a:off x="923081" y="2067308"/>
            <a:ext cx="5497000" cy="433614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774" y="49357"/>
            <a:ext cx="6084335" cy="201795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0109" y="3328034"/>
            <a:ext cx="4915597" cy="181469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506733">
            <a:off x="7479963" y="-29450"/>
            <a:ext cx="3724979" cy="2969009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6540109" y="5005555"/>
            <a:ext cx="44181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Suggerimenti per la compilazione del cv:</a:t>
            </a:r>
          </a:p>
          <a:p>
            <a:r>
              <a:rPr lang="it-IT" dirty="0"/>
              <a:t>http://www.yourfirsteuresjob.eu/en/tips_on_how_to_fill_your_cv_it</a:t>
            </a:r>
          </a:p>
        </p:txBody>
      </p:sp>
    </p:spTree>
    <p:extLst>
      <p:ext uri="{BB962C8B-B14F-4D97-AF65-F5344CB8AC3E}">
        <p14:creationId xmlns:p14="http://schemas.microsoft.com/office/powerpoint/2010/main" val="2013372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11593" y="639095"/>
            <a:ext cx="6328150" cy="1396181"/>
          </a:xfrm>
        </p:spPr>
        <p:txBody>
          <a:bodyPr>
            <a:normAutofit/>
          </a:bodyPr>
          <a:lstStyle/>
          <a:p>
            <a:pPr algn="ctr"/>
            <a:r>
              <a:rPr lang="it-IT" sz="5400" dirty="0"/>
              <a:t>LE ALTRE VARIABILI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1903923"/>
            <a:ext cx="8596668" cy="3237320"/>
          </a:xfrm>
        </p:spPr>
        <p:txBody>
          <a:bodyPr>
            <a:normAutofit fontScale="92500" lnSpcReduction="10000"/>
          </a:bodyPr>
          <a:lstStyle/>
          <a:p>
            <a:r>
              <a:rPr lang="it-IT" sz="5100" dirty="0"/>
              <a:t>L’ALLOGGIO</a:t>
            </a:r>
          </a:p>
          <a:p>
            <a:r>
              <a:rPr lang="it-IT" sz="5100" dirty="0"/>
              <a:t>AREA GEOGRAFICA</a:t>
            </a:r>
          </a:p>
          <a:p>
            <a:r>
              <a:rPr lang="it-IT" sz="5100" dirty="0"/>
              <a:t>L’ASSICURAZIONE SANITARIA</a:t>
            </a:r>
          </a:p>
          <a:p>
            <a:r>
              <a:rPr lang="it-IT" sz="5100" dirty="0"/>
              <a:t> IL BUDGET </a:t>
            </a:r>
          </a:p>
          <a:p>
            <a:endParaRPr lang="it-IT" sz="5100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2508">
            <a:off x="9258679" y="515071"/>
            <a:ext cx="2286000" cy="200025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4776">
            <a:off x="8992719" y="3520513"/>
            <a:ext cx="2817921" cy="19907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1657">
            <a:off x="1017840" y="5325255"/>
            <a:ext cx="1770574" cy="115346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168" y="5338761"/>
            <a:ext cx="34575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03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SOLDI NON SONO TUTTO MA….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677334" y="2206171"/>
            <a:ext cx="8330573" cy="33501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indent="0">
              <a:lnSpc>
                <a:spcPts val="2650"/>
              </a:lnSpc>
              <a:spcBef>
                <a:spcPts val="100"/>
              </a:spcBef>
              <a:buNone/>
              <a:tabLst>
                <a:tab pos="354965" algn="l"/>
                <a:tab pos="356235" algn="l"/>
              </a:tabLst>
            </a:pPr>
            <a:r>
              <a:rPr sz="2400" b="1" spc="-5" dirty="0">
                <a:latin typeface="Arial"/>
                <a:cs typeface="Arial"/>
              </a:rPr>
              <a:t>EXPATISTAN</a:t>
            </a:r>
            <a:endParaRPr sz="2400" dirty="0">
              <a:latin typeface="Arial"/>
              <a:cs typeface="Arial"/>
            </a:endParaRPr>
          </a:p>
          <a:p>
            <a:pPr marL="12065" indent="0">
              <a:lnSpc>
                <a:spcPts val="1714"/>
              </a:lnSpc>
              <a:buNone/>
            </a:pPr>
            <a:r>
              <a:rPr sz="1800" u="heavy" spc="-5" dirty="0">
                <a:solidFill>
                  <a:srgbClr val="009999"/>
                </a:solidFill>
                <a:latin typeface="Arial"/>
                <a:cs typeface="Arial"/>
                <a:hlinkClick r:id="rId2"/>
              </a:rPr>
              <a:t>www.expatistan.com</a:t>
            </a:r>
            <a:endParaRPr sz="1800" dirty="0">
              <a:latin typeface="Arial"/>
              <a:cs typeface="Arial"/>
            </a:endParaRPr>
          </a:p>
          <a:p>
            <a:pPr marL="354965" marR="5080">
              <a:lnSpc>
                <a:spcPct val="79900"/>
              </a:lnSpc>
              <a:spcBef>
                <a:spcPts val="215"/>
              </a:spcBef>
            </a:pPr>
            <a:r>
              <a:rPr sz="1800" spc="-10" dirty="0">
                <a:latin typeface="Arial"/>
                <a:cs typeface="Arial"/>
              </a:rPr>
              <a:t>"quanti </a:t>
            </a:r>
            <a:r>
              <a:rPr sz="1800" spc="-5" dirty="0">
                <a:latin typeface="Arial"/>
                <a:cs typeface="Arial"/>
              </a:rPr>
              <a:t>soldi mi serviranno </a:t>
            </a:r>
            <a:r>
              <a:rPr sz="1800" spc="-10" dirty="0">
                <a:latin typeface="Arial"/>
                <a:cs typeface="Arial"/>
              </a:rPr>
              <a:t>per </a:t>
            </a:r>
            <a:r>
              <a:rPr sz="1800" spc="-5" dirty="0">
                <a:latin typeface="Arial"/>
                <a:cs typeface="Arial"/>
              </a:rPr>
              <a:t>..."il mio </a:t>
            </a:r>
            <a:r>
              <a:rPr sz="1800" spc="-10" dirty="0">
                <a:latin typeface="Arial"/>
                <a:cs typeface="Arial"/>
              </a:rPr>
              <a:t>stipendio </a:t>
            </a:r>
            <a:r>
              <a:rPr sz="1800" spc="-5" dirty="0">
                <a:latin typeface="Arial"/>
                <a:cs typeface="Arial"/>
              </a:rPr>
              <a:t>mi permetterà di vivere con gli  </a:t>
            </a:r>
            <a:r>
              <a:rPr sz="1800" spc="-10" dirty="0">
                <a:latin typeface="Arial"/>
                <a:cs typeface="Arial"/>
              </a:rPr>
              <a:t>standard </a:t>
            </a:r>
            <a:r>
              <a:rPr sz="1800" spc="-5" dirty="0">
                <a:latin typeface="Arial"/>
                <a:cs typeface="Arial"/>
              </a:rPr>
              <a:t>che </a:t>
            </a:r>
            <a:r>
              <a:rPr sz="1800" dirty="0">
                <a:latin typeface="Arial"/>
                <a:cs typeface="Arial"/>
              </a:rPr>
              <a:t>ho </a:t>
            </a:r>
            <a:r>
              <a:rPr sz="1800" spc="-10" dirty="0">
                <a:latin typeface="Arial"/>
                <a:cs typeface="Arial"/>
              </a:rPr>
              <a:t>adesso?", </a:t>
            </a:r>
            <a:r>
              <a:rPr sz="1800" spc="-5" dirty="0">
                <a:latin typeface="Arial"/>
                <a:cs typeface="Arial"/>
              </a:rPr>
              <a:t>quanto costa il cibo, la sistemazione, il vestiario, </a:t>
            </a:r>
            <a:r>
              <a:rPr sz="1800" dirty="0">
                <a:latin typeface="Arial"/>
                <a:cs typeface="Arial"/>
              </a:rPr>
              <a:t>i  </a:t>
            </a:r>
            <a:r>
              <a:rPr sz="1800" spc="-5" dirty="0">
                <a:latin typeface="Arial"/>
                <a:cs typeface="Arial"/>
              </a:rPr>
              <a:t>trasporti, la salute? Questo sito </a:t>
            </a:r>
            <a:r>
              <a:rPr sz="1800" dirty="0">
                <a:latin typeface="Arial"/>
                <a:cs typeface="Arial"/>
              </a:rPr>
              <a:t>è </a:t>
            </a:r>
            <a:r>
              <a:rPr sz="1800" spc="-5" dirty="0">
                <a:latin typeface="Arial"/>
                <a:cs typeface="Arial"/>
              </a:rPr>
              <a:t>dedicato agli espatriati di tutto il </a:t>
            </a:r>
            <a:r>
              <a:rPr sz="1800" spc="-10" dirty="0">
                <a:latin typeface="Arial"/>
                <a:cs typeface="Arial"/>
              </a:rPr>
              <a:t>mondo </a:t>
            </a:r>
            <a:r>
              <a:rPr sz="1800" dirty="0">
                <a:latin typeface="Arial"/>
                <a:cs typeface="Arial"/>
              </a:rPr>
              <a:t>e </a:t>
            </a:r>
            <a:r>
              <a:rPr sz="1800" spc="-10" dirty="0">
                <a:latin typeface="Arial"/>
                <a:cs typeface="Arial"/>
              </a:rPr>
              <a:t>vuole  </a:t>
            </a:r>
            <a:r>
              <a:rPr sz="1800" spc="-5" dirty="0">
                <a:latin typeface="Arial"/>
                <a:cs typeface="Arial"/>
              </a:rPr>
              <a:t>essere una fonte di informazioni molto concreta </a:t>
            </a:r>
            <a:r>
              <a:rPr sz="1800" dirty="0">
                <a:latin typeface="Arial"/>
                <a:cs typeface="Arial"/>
              </a:rPr>
              <a:t>e </a:t>
            </a:r>
            <a:r>
              <a:rPr sz="1800" spc="-10" dirty="0">
                <a:latin typeface="Arial"/>
                <a:cs typeface="Arial"/>
              </a:rPr>
              <a:t>realistica, </a:t>
            </a:r>
            <a:r>
              <a:rPr sz="1800" spc="-5" dirty="0">
                <a:latin typeface="Arial"/>
                <a:cs typeface="Arial"/>
              </a:rPr>
              <a:t>libera </a:t>
            </a:r>
            <a:r>
              <a:rPr sz="1800" dirty="0">
                <a:latin typeface="Arial"/>
                <a:cs typeface="Arial"/>
              </a:rPr>
              <a:t>e di </a:t>
            </a:r>
            <a:r>
              <a:rPr sz="1800" spc="-5" dirty="0">
                <a:latin typeface="Arial"/>
                <a:cs typeface="Arial"/>
              </a:rPr>
              <a:t>facile utilizzo,  nata dalle persone </a:t>
            </a:r>
            <a:r>
              <a:rPr sz="1800" spc="-10" dirty="0">
                <a:latin typeface="Arial"/>
                <a:cs typeface="Arial"/>
              </a:rPr>
              <a:t>per </a:t>
            </a:r>
            <a:r>
              <a:rPr sz="1800" dirty="0">
                <a:latin typeface="Arial"/>
                <a:cs typeface="Arial"/>
              </a:rPr>
              <a:t>le </a:t>
            </a:r>
            <a:r>
              <a:rPr sz="1800" spc="-10" dirty="0" err="1">
                <a:latin typeface="Arial"/>
                <a:cs typeface="Arial"/>
              </a:rPr>
              <a:t>persone</a:t>
            </a:r>
            <a:r>
              <a:rPr sz="1800" spc="-10" dirty="0">
                <a:latin typeface="Arial"/>
                <a:cs typeface="Arial"/>
              </a:rPr>
              <a:t>.</a:t>
            </a:r>
            <a:endParaRPr sz="1850" dirty="0">
              <a:latin typeface="Times New Roman"/>
              <a:cs typeface="Times New Roman"/>
            </a:endParaRPr>
          </a:p>
          <a:p>
            <a:pPr marL="12700" indent="0">
              <a:lnSpc>
                <a:spcPts val="2660"/>
              </a:lnSpc>
              <a:buNone/>
              <a:tabLst>
                <a:tab pos="354965" algn="l"/>
                <a:tab pos="356235" algn="l"/>
              </a:tabLst>
            </a:pPr>
            <a:r>
              <a:rPr sz="2400" b="1" spc="-5" dirty="0">
                <a:latin typeface="Arial"/>
                <a:cs typeface="Arial"/>
              </a:rPr>
              <a:t>NUMBEO</a:t>
            </a:r>
            <a:endParaRPr sz="2400" dirty="0">
              <a:latin typeface="Arial"/>
              <a:cs typeface="Arial"/>
            </a:endParaRPr>
          </a:p>
          <a:p>
            <a:pPr marL="12065" indent="0">
              <a:lnSpc>
                <a:spcPts val="1714"/>
              </a:lnSpc>
              <a:buNone/>
            </a:pPr>
            <a:r>
              <a:rPr sz="1800" u="heavy" spc="-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www.numbeo.com</a:t>
            </a:r>
            <a:endParaRPr sz="1800" dirty="0">
              <a:latin typeface="Arial"/>
              <a:cs typeface="Arial"/>
            </a:endParaRPr>
          </a:p>
          <a:p>
            <a:pPr marL="354965" marR="572135">
              <a:lnSpc>
                <a:spcPct val="80000"/>
              </a:lnSpc>
              <a:spcBef>
                <a:spcPts val="210"/>
              </a:spcBef>
            </a:pPr>
            <a:r>
              <a:rPr sz="1800" spc="-5" dirty="0">
                <a:latin typeface="Arial"/>
                <a:cs typeface="Arial"/>
              </a:rPr>
              <a:t>E' il più </a:t>
            </a:r>
            <a:r>
              <a:rPr sz="1800" spc="-10" dirty="0">
                <a:latin typeface="Arial"/>
                <a:cs typeface="Arial"/>
              </a:rPr>
              <a:t>grande database </a:t>
            </a:r>
            <a:r>
              <a:rPr sz="1800" spc="-5" dirty="0">
                <a:latin typeface="Arial"/>
                <a:cs typeface="Arial"/>
              </a:rPr>
              <a:t>mondiale implementato da </a:t>
            </a:r>
            <a:r>
              <a:rPr sz="1800" spc="-10" dirty="0">
                <a:latin typeface="Arial"/>
                <a:cs typeface="Arial"/>
              </a:rPr>
              <a:t>dati </a:t>
            </a:r>
            <a:r>
              <a:rPr sz="1800" spc="-5" dirty="0">
                <a:latin typeface="Arial"/>
                <a:cs typeface="Arial"/>
              </a:rPr>
              <a:t>forniti dagli utilizzatori  relativi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tutte </a:t>
            </a:r>
            <a:r>
              <a:rPr sz="1800" dirty="0">
                <a:latin typeface="Arial"/>
                <a:cs typeface="Arial"/>
              </a:rPr>
              <a:t>le </a:t>
            </a:r>
            <a:r>
              <a:rPr sz="1800" spc="-5" dirty="0">
                <a:latin typeface="Arial"/>
                <a:cs typeface="Arial"/>
              </a:rPr>
              <a:t>città </a:t>
            </a:r>
            <a:r>
              <a:rPr sz="1800" spc="-10" dirty="0">
                <a:latin typeface="Arial"/>
                <a:cs typeface="Arial"/>
              </a:rPr>
              <a:t>del mondo: </a:t>
            </a:r>
            <a:r>
              <a:rPr sz="1800" spc="-5" dirty="0">
                <a:latin typeface="Arial"/>
                <a:cs typeface="Arial"/>
              </a:rPr>
              <a:t>costo della vita, sistemazioni, </a:t>
            </a:r>
            <a:r>
              <a:rPr sz="1800" spc="-10" dirty="0">
                <a:latin typeface="Arial"/>
                <a:cs typeface="Arial"/>
              </a:rPr>
              <a:t>salute, </a:t>
            </a:r>
            <a:r>
              <a:rPr sz="1800" spc="-5" dirty="0">
                <a:latin typeface="Arial"/>
                <a:cs typeface="Arial"/>
              </a:rPr>
              <a:t>traffico,  criminalità, </a:t>
            </a:r>
            <a:r>
              <a:rPr sz="1800" spc="-10" dirty="0">
                <a:latin typeface="Arial"/>
                <a:cs typeface="Arial"/>
              </a:rPr>
              <a:t>inquinamento, </a:t>
            </a:r>
            <a:r>
              <a:rPr sz="1800" spc="-5" dirty="0">
                <a:latin typeface="Arial"/>
                <a:cs typeface="Arial"/>
              </a:rPr>
              <a:t>qualità della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vita</a:t>
            </a:r>
            <a:endParaRPr lang="it-IT" sz="1800" spc="-5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5233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462115"/>
            <a:ext cx="8596668" cy="2126177"/>
          </a:xfrm>
        </p:spPr>
        <p:txBody>
          <a:bodyPr>
            <a:normAutofit fontScale="90000"/>
          </a:bodyPr>
          <a:lstStyle/>
          <a:p>
            <a:r>
              <a:rPr lang="it-IT" dirty="0"/>
              <a:t>L’esperienza all’estero non si improvvisa</a:t>
            </a:r>
            <a:br>
              <a:rPr lang="it-IT" dirty="0"/>
            </a:br>
            <a:br>
              <a:rPr lang="it-IT" dirty="0"/>
            </a:br>
            <a:r>
              <a:rPr lang="it-IT" dirty="0"/>
              <a:t>PRENDERSI DEL TEMPO PER COSTRUIRE L’ESPERIENZA PIU’ ADATTA</a:t>
            </a:r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3" y="2588293"/>
            <a:ext cx="7891479" cy="3606030"/>
          </a:xfrm>
        </p:spPr>
        <p:txBody>
          <a:bodyPr>
            <a:normAutofit/>
          </a:bodyPr>
          <a:lstStyle/>
          <a:p>
            <a:r>
              <a:rPr lang="it-IT" sz="2800" dirty="0"/>
              <a:t>Obbiettivi/Motivazione/Aspettative</a:t>
            </a:r>
          </a:p>
          <a:p>
            <a:r>
              <a:rPr lang="it-IT" sz="2800" dirty="0"/>
              <a:t>Capacità e competenze</a:t>
            </a:r>
          </a:p>
          <a:p>
            <a:r>
              <a:rPr lang="it-IT" sz="2800" dirty="0"/>
              <a:t>Risorse disponibili/necessarie (soldi/tempo/….)</a:t>
            </a:r>
          </a:p>
          <a:p>
            <a:r>
              <a:rPr lang="it-IT" sz="2800" dirty="0"/>
              <a:t>Vicoli (devo tornare entro, la mia ragazza vive in spagna… )</a:t>
            </a:r>
          </a:p>
          <a:p>
            <a:r>
              <a:rPr lang="it-IT" sz="2800" dirty="0"/>
              <a:t>Ci vuole tempo</a:t>
            </a:r>
          </a:p>
        </p:txBody>
      </p:sp>
    </p:spTree>
    <p:extLst>
      <p:ext uri="{BB962C8B-B14F-4D97-AF65-F5344CB8AC3E}">
        <p14:creationId xmlns:p14="http://schemas.microsoft.com/office/powerpoint/2010/main" val="127110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15" y="1456841"/>
            <a:ext cx="4497838" cy="4497838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30938" y="734745"/>
            <a:ext cx="3176589" cy="3880773"/>
          </a:xfrm>
        </p:spPr>
        <p:txBody>
          <a:bodyPr>
            <a:noAutofit/>
          </a:bodyPr>
          <a:lstStyle/>
          <a:p>
            <a:r>
              <a:rPr lang="it-IT" sz="3200" dirty="0"/>
              <a:t>Motivazione </a:t>
            </a:r>
          </a:p>
          <a:p>
            <a:r>
              <a:rPr lang="it-IT" sz="3200" dirty="0"/>
              <a:t>Curiosità</a:t>
            </a:r>
          </a:p>
          <a:p>
            <a:r>
              <a:rPr lang="it-IT" sz="3200" dirty="0"/>
              <a:t>Flessibilità</a:t>
            </a:r>
          </a:p>
          <a:p>
            <a:r>
              <a:rPr lang="it-IT" sz="3200" dirty="0"/>
              <a:t>Perseveranza</a:t>
            </a:r>
          </a:p>
          <a:p>
            <a:r>
              <a:rPr lang="it-IT" sz="3200" dirty="0"/>
              <a:t>Coraggio</a:t>
            </a:r>
          </a:p>
          <a:p>
            <a:r>
              <a:rPr lang="it-IT" sz="3200" dirty="0"/>
              <a:t>Spirito di sacrificio</a:t>
            </a:r>
          </a:p>
          <a:p>
            <a:r>
              <a:rPr lang="it-IT" sz="3200" dirty="0"/>
              <a:t>Adattabilità</a:t>
            </a:r>
          </a:p>
          <a:p>
            <a:r>
              <a:rPr lang="it-IT" sz="3200" dirty="0"/>
              <a:t>Pazienza</a:t>
            </a:r>
          </a:p>
        </p:txBody>
      </p:sp>
    </p:spTree>
    <p:extLst>
      <p:ext uri="{BB962C8B-B14F-4D97-AF65-F5344CB8AC3E}">
        <p14:creationId xmlns:p14="http://schemas.microsoft.com/office/powerpoint/2010/main" val="2536996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490847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it-IT" dirty="0"/>
              <a:t>PERCHE’ ANDARE ALL’ESTERO</a:t>
            </a:r>
            <a:br>
              <a:rPr lang="it-IT" dirty="0"/>
            </a:br>
            <a:r>
              <a:rPr lang="it-IT" dirty="0"/>
              <a:t>Rifletti sui motivi per i quali voi fare questa esperienza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Perché tanto in Italia non ci sono prospettive</a:t>
            </a:r>
          </a:p>
          <a:p>
            <a:r>
              <a:rPr lang="it-IT" dirty="0"/>
              <a:t>Perché sono stanco di questo paese</a:t>
            </a:r>
          </a:p>
          <a:p>
            <a:r>
              <a:rPr lang="it-IT" dirty="0"/>
              <a:t>Perché all’estero le cose vanno meglio</a:t>
            </a:r>
          </a:p>
          <a:p>
            <a:r>
              <a:rPr lang="it-IT" dirty="0"/>
              <a:t>Perché pagano di più</a:t>
            </a:r>
          </a:p>
          <a:p>
            <a:r>
              <a:rPr lang="it-IT" dirty="0"/>
              <a:t>PER ACQUISIRE NUOVE COMPETENZE</a:t>
            </a:r>
          </a:p>
          <a:p>
            <a:r>
              <a:rPr lang="it-IT" dirty="0"/>
              <a:t>PER IMPARARE UNA LINGUA</a:t>
            </a:r>
          </a:p>
          <a:p>
            <a:r>
              <a:rPr lang="it-IT" dirty="0"/>
              <a:t>PER confrontarsi con un nuovo contesto</a:t>
            </a:r>
          </a:p>
          <a:p>
            <a:r>
              <a:rPr lang="it-IT" dirty="0"/>
              <a:t>Fare un esperienza di vita</a:t>
            </a:r>
          </a:p>
          <a:p>
            <a:r>
              <a:rPr lang="it-IT" dirty="0"/>
              <a:t>Per mettermi alla prova</a:t>
            </a:r>
          </a:p>
          <a:p>
            <a:r>
              <a:rPr lang="it-IT" dirty="0"/>
              <a:t>PER STUDIARE/LAVORARE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Picture 2" descr="Risultati immagini per andare all'estero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" r="10558" b="12480"/>
          <a:stretch/>
        </p:blipFill>
        <p:spPr bwMode="auto">
          <a:xfrm rot="486662">
            <a:off x="6037943" y="2809215"/>
            <a:ext cx="4406537" cy="2583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604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magin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" t="8601" r="11348" b="27527"/>
          <a:stretch>
            <a:fillRect/>
          </a:stretch>
        </p:blipFill>
        <p:spPr bwMode="auto">
          <a:xfrm>
            <a:off x="1747838" y="3008313"/>
            <a:ext cx="5688012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Immagin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1" t="12473" r="37154" b="5806"/>
          <a:stretch>
            <a:fillRect/>
          </a:stretch>
        </p:blipFill>
        <p:spPr bwMode="auto">
          <a:xfrm rot="594379">
            <a:off x="5326063" y="755650"/>
            <a:ext cx="4217987" cy="56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Immagin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5" t="9248" r="16508" b="33333"/>
          <a:stretch>
            <a:fillRect/>
          </a:stretch>
        </p:blipFill>
        <p:spPr bwMode="auto">
          <a:xfrm rot="-612137">
            <a:off x="457200" y="531813"/>
            <a:ext cx="44386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881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>
          <a:xfrm>
            <a:off x="2177141" y="463847"/>
            <a:ext cx="7102249" cy="1586864"/>
          </a:xfrm>
        </p:spPr>
        <p:txBody>
          <a:bodyPr>
            <a:normAutofit/>
          </a:bodyPr>
          <a:lstStyle/>
          <a:p>
            <a:pPr algn="ctr"/>
            <a:r>
              <a:rPr lang="it-IT" altLang="IT-IT" b="1" dirty="0">
                <a:solidFill>
                  <a:srgbClr val="5FCBEF"/>
                </a:solidFill>
                <a:latin typeface="Trebuchet MS"/>
              </a:rPr>
              <a:t>OCCUPAZIONE E CARRIERA</a:t>
            </a:r>
            <a:br>
              <a:rPr lang="it-IT" altLang="IT-IT" dirty="0">
                <a:solidFill>
                  <a:srgbClr val="5FCBEF"/>
                </a:solidFill>
                <a:latin typeface="Trebuchet MS"/>
              </a:rPr>
            </a:br>
            <a:r>
              <a:rPr lang="it-IT" altLang="it-IT" sz="2400" dirty="0"/>
              <a:t>Erasmus Impact </a:t>
            </a:r>
            <a:r>
              <a:rPr lang="it-IT" altLang="it-IT" sz="2400" dirty="0" err="1"/>
              <a:t>Study</a:t>
            </a:r>
            <a:r>
              <a:rPr lang="it-IT" altLang="it-IT" sz="2400" dirty="0"/>
              <a:t> (2014)</a:t>
            </a:r>
            <a:br>
              <a:rPr lang="it-IT" altLang="it-IT" sz="2400" dirty="0"/>
            </a:br>
            <a:r>
              <a:rPr lang="it-IT" altLang="IT-IT" sz="2400" dirty="0">
                <a:solidFill>
                  <a:srgbClr val="5FCBEF"/>
                </a:solidFill>
              </a:rPr>
              <a:t>Commissione Europea</a:t>
            </a:r>
            <a:endParaRPr lang="it-IT" altLang="IT-IT" sz="2400" dirty="0">
              <a:solidFill>
                <a:srgbClr val="5FCBEF"/>
              </a:solidFill>
              <a:latin typeface="Trebuchet M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6525" y="2160588"/>
            <a:ext cx="10836275" cy="388143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endParaRPr lang="it-IT" altLang="it-IT" dirty="0"/>
          </a:p>
          <a:p>
            <a:pPr eaLnBrk="1" hangingPunct="1">
              <a:defRPr/>
            </a:pP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t="13126"/>
          <a:stretch/>
        </p:blipFill>
        <p:spPr>
          <a:xfrm>
            <a:off x="2350841" y="2160588"/>
            <a:ext cx="6754848" cy="447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40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>
          <a:xfrm>
            <a:off x="1088572" y="711200"/>
            <a:ext cx="7939314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it-IT" altLang="IT-IT" sz="4000" b="1" dirty="0">
                <a:solidFill>
                  <a:srgbClr val="5FCBEF"/>
                </a:solidFill>
              </a:rPr>
              <a:t>OCCUPAZIONE E CARRIERA</a:t>
            </a:r>
            <a:br>
              <a:rPr lang="it-IT" altLang="IT-IT" dirty="0">
                <a:solidFill>
                  <a:srgbClr val="5FCBEF"/>
                </a:solidFill>
              </a:rPr>
            </a:br>
            <a:r>
              <a:rPr lang="it-IT" altLang="it-IT" sz="2700" dirty="0"/>
              <a:t>Erasmus Impact </a:t>
            </a:r>
            <a:r>
              <a:rPr lang="it-IT" altLang="it-IT" sz="2700" dirty="0" err="1"/>
              <a:t>Study</a:t>
            </a:r>
            <a:r>
              <a:rPr lang="it-IT" altLang="it-IT" sz="2700" dirty="0"/>
              <a:t> (2014)</a:t>
            </a:r>
            <a:br>
              <a:rPr lang="it-IT" altLang="it-IT" sz="2700" dirty="0"/>
            </a:br>
            <a:r>
              <a:rPr lang="it-IT" altLang="IT-IT" sz="2700" dirty="0">
                <a:solidFill>
                  <a:srgbClr val="5FCBEF"/>
                </a:solidFill>
              </a:rPr>
              <a:t>Commissione Europea</a:t>
            </a:r>
            <a:endParaRPr lang="it-IT" altLang="it-IT" sz="2700" dirty="0"/>
          </a:p>
        </p:txBody>
      </p:sp>
      <p:pic>
        <p:nvPicPr>
          <p:cNvPr id="11268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252" y="2197063"/>
            <a:ext cx="7802934" cy="346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482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>
          <a:xfrm>
            <a:off x="1644650" y="422283"/>
            <a:ext cx="6947768" cy="1724017"/>
          </a:xfrm>
        </p:spPr>
        <p:txBody>
          <a:bodyPr>
            <a:normAutofit/>
          </a:bodyPr>
          <a:lstStyle/>
          <a:p>
            <a:pPr algn="ctr"/>
            <a:r>
              <a:rPr lang="it-IT" altLang="IT-IT" b="1" dirty="0">
                <a:solidFill>
                  <a:srgbClr val="5FCBEF"/>
                </a:solidFill>
              </a:rPr>
              <a:t>PERSONALITA’ E CARRIERA</a:t>
            </a:r>
            <a:br>
              <a:rPr lang="it-IT" altLang="IT-IT" dirty="0">
                <a:solidFill>
                  <a:srgbClr val="5FCBEF"/>
                </a:solidFill>
              </a:rPr>
            </a:br>
            <a:r>
              <a:rPr lang="it-IT" altLang="it-IT" sz="2400" dirty="0"/>
              <a:t>Erasmus Impact </a:t>
            </a:r>
            <a:r>
              <a:rPr lang="it-IT" altLang="it-IT" sz="2400" dirty="0" err="1"/>
              <a:t>Study</a:t>
            </a:r>
            <a:r>
              <a:rPr lang="it-IT" altLang="it-IT" sz="2400" dirty="0"/>
              <a:t> (2014)</a:t>
            </a:r>
            <a:br>
              <a:rPr lang="it-IT" altLang="it-IT" sz="2400" dirty="0"/>
            </a:br>
            <a:r>
              <a:rPr lang="it-IT" altLang="IT-IT" sz="2400" dirty="0">
                <a:solidFill>
                  <a:srgbClr val="5FCBEF"/>
                </a:solidFill>
              </a:rPr>
              <a:t>Commissione Europea</a:t>
            </a:r>
            <a:endParaRPr lang="it-IT" altLang="IT-IT" sz="2400" dirty="0">
              <a:solidFill>
                <a:srgbClr val="002060"/>
              </a:solidFill>
            </a:endParaRPr>
          </a:p>
        </p:txBody>
      </p:sp>
      <p:sp>
        <p:nvSpPr>
          <p:cNvPr id="9220" name="CasellaDiTesto 4"/>
          <p:cNvSpPr txBox="1">
            <a:spLocks noChangeArrowheads="1"/>
          </p:cNvSpPr>
          <p:nvPr/>
        </p:nvSpPr>
        <p:spPr bwMode="auto">
          <a:xfrm>
            <a:off x="5895975" y="2146300"/>
            <a:ext cx="41624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dirty="0">
              <a:solidFill>
                <a:schemeClr val="tx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882" y="1946831"/>
            <a:ext cx="4941016" cy="4929509"/>
          </a:xfrm>
          <a:prstGeom prst="rect">
            <a:avLst/>
          </a:prstGeom>
        </p:spPr>
      </p:pic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5731" y="2326017"/>
            <a:ext cx="6124575" cy="3686175"/>
          </a:xfrm>
        </p:spPr>
      </p:pic>
      <p:sp>
        <p:nvSpPr>
          <p:cNvPr id="4" name="CasellaDiTesto 3"/>
          <p:cNvSpPr txBox="1"/>
          <p:nvPr/>
        </p:nvSpPr>
        <p:spPr>
          <a:xfrm>
            <a:off x="4572000" y="3200400"/>
            <a:ext cx="30480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357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>
          <a:xfrm>
            <a:off x="1984149" y="450850"/>
            <a:ext cx="6840537" cy="1550989"/>
          </a:xfrm>
        </p:spPr>
        <p:txBody>
          <a:bodyPr>
            <a:normAutofit/>
          </a:bodyPr>
          <a:lstStyle/>
          <a:p>
            <a:pPr algn="ctr"/>
            <a:r>
              <a:rPr lang="it-IT" altLang="IT-IT" b="1" dirty="0">
                <a:solidFill>
                  <a:srgbClr val="5FCBEF"/>
                </a:solidFill>
              </a:rPr>
              <a:t>IDENTITA’ EUROPEA</a:t>
            </a:r>
            <a:br>
              <a:rPr lang="it-IT" altLang="IT-IT" dirty="0">
                <a:solidFill>
                  <a:srgbClr val="5FCBEF"/>
                </a:solidFill>
              </a:rPr>
            </a:br>
            <a:r>
              <a:rPr lang="it-IT" altLang="it-IT" sz="2400" dirty="0"/>
              <a:t>Erasmus Impact </a:t>
            </a:r>
            <a:r>
              <a:rPr lang="it-IT" altLang="it-IT" sz="2400" dirty="0" err="1"/>
              <a:t>Study</a:t>
            </a:r>
            <a:r>
              <a:rPr lang="it-IT" altLang="it-IT" sz="2400" dirty="0"/>
              <a:t> (2014)</a:t>
            </a:r>
            <a:br>
              <a:rPr lang="it-IT" altLang="it-IT" sz="2400" dirty="0"/>
            </a:br>
            <a:r>
              <a:rPr lang="it-IT" altLang="IT-IT" sz="2400" dirty="0">
                <a:solidFill>
                  <a:srgbClr val="5FCBEF"/>
                </a:solidFill>
              </a:rPr>
              <a:t>Commissione Europea</a:t>
            </a:r>
            <a:endParaRPr lang="it-IT" altLang="it-IT" sz="2400" dirty="0">
              <a:solidFill>
                <a:srgbClr val="002060"/>
              </a:solidFill>
              <a:latin typeface="Trebuchet MS" charset="0"/>
            </a:endParaRPr>
          </a:p>
        </p:txBody>
      </p:sp>
      <p:sp>
        <p:nvSpPr>
          <p:cNvPr id="1024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altLang="it-IT" dirty="0"/>
          </a:p>
        </p:txBody>
      </p:sp>
      <p:pic>
        <p:nvPicPr>
          <p:cNvPr id="10244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2478088"/>
            <a:ext cx="11168062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29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>
          <a:xfrm>
            <a:off x="1985130" y="609600"/>
            <a:ext cx="6782480" cy="1550988"/>
          </a:xfrm>
        </p:spPr>
        <p:txBody>
          <a:bodyPr>
            <a:normAutofit/>
          </a:bodyPr>
          <a:lstStyle/>
          <a:p>
            <a:pPr algn="ctr"/>
            <a:r>
              <a:rPr lang="it-IT" altLang="IT-IT" b="1" dirty="0">
                <a:solidFill>
                  <a:srgbClr val="5FCBEF"/>
                </a:solidFill>
              </a:rPr>
              <a:t>VITA INTERNAZIONALE</a:t>
            </a:r>
            <a:br>
              <a:rPr lang="it-IT" altLang="IT-IT" dirty="0">
                <a:solidFill>
                  <a:srgbClr val="5FCBEF"/>
                </a:solidFill>
              </a:rPr>
            </a:br>
            <a:r>
              <a:rPr lang="it-IT" altLang="it-IT" sz="2400" dirty="0"/>
              <a:t>Erasmus Impact </a:t>
            </a:r>
            <a:r>
              <a:rPr lang="it-IT" altLang="it-IT" sz="2400" dirty="0" err="1"/>
              <a:t>Study</a:t>
            </a:r>
            <a:r>
              <a:rPr lang="it-IT" altLang="it-IT" sz="2400" dirty="0"/>
              <a:t> (2014)</a:t>
            </a:r>
            <a:br>
              <a:rPr lang="it-IT" altLang="it-IT" sz="2400" dirty="0"/>
            </a:br>
            <a:r>
              <a:rPr lang="it-IT" altLang="IT-IT" sz="2400" dirty="0">
                <a:solidFill>
                  <a:srgbClr val="5FCBEF"/>
                </a:solidFill>
              </a:rPr>
              <a:t>Commissione Europea</a:t>
            </a:r>
            <a:endParaRPr lang="it-IT" altLang="it-IT" sz="2400" dirty="0"/>
          </a:p>
        </p:txBody>
      </p:sp>
      <p:sp>
        <p:nvSpPr>
          <p:cNvPr id="12291" name="Segnaposto contenuto 2"/>
          <p:cNvSpPr>
            <a:spLocks noGrp="1"/>
          </p:cNvSpPr>
          <p:nvPr>
            <p:ph idx="1"/>
          </p:nvPr>
        </p:nvSpPr>
        <p:spPr>
          <a:xfrm>
            <a:off x="677863" y="2160588"/>
            <a:ext cx="10117137" cy="43910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/>
            <a:endParaRPr lang="it-IT" altLang="it-IT" dirty="0"/>
          </a:p>
          <a:p>
            <a:pPr eaLnBrk="1" hangingPunct="1"/>
            <a:endParaRPr lang="it-IT" altLang="it-IT" dirty="0"/>
          </a:p>
          <a:p>
            <a:pPr eaLnBrk="1" hangingPunct="1"/>
            <a:endParaRPr lang="it-IT" altLang="it-IT" dirty="0"/>
          </a:p>
          <a:p>
            <a:pPr eaLnBrk="1" hangingPunct="1"/>
            <a:endParaRPr lang="it-IT" altLang="it-IT" dirty="0"/>
          </a:p>
          <a:p>
            <a:pPr eaLnBrk="1" hangingPunct="1"/>
            <a:endParaRPr lang="it-IT" altLang="it-IT" dirty="0"/>
          </a:p>
          <a:p>
            <a:pPr eaLnBrk="1" hangingPunct="1"/>
            <a:endParaRPr lang="it-IT" altLang="it-IT" dirty="0"/>
          </a:p>
          <a:p>
            <a:endParaRPr lang="it-IT" altLang="it-IT" dirty="0"/>
          </a:p>
        </p:txBody>
      </p:sp>
      <p:pic>
        <p:nvPicPr>
          <p:cNvPr id="12292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3"/>
          <a:stretch/>
        </p:blipFill>
        <p:spPr bwMode="auto">
          <a:xfrm>
            <a:off x="1153853" y="2714171"/>
            <a:ext cx="8445035" cy="263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019487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d_Commenti xmlns="ca63f79c-00a3-41ea-ba10-6c004559318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C064EBCB8B36E4C936AD203606F78F7" ma:contentTypeVersion="3" ma:contentTypeDescription="Creare un nuovo documento." ma:contentTypeScope="" ma:versionID="586da504d4c8fd59f360b623a53358de">
  <xsd:schema xmlns:xsd="http://www.w3.org/2001/XMLSchema" xmlns:xs="http://www.w3.org/2001/XMLSchema" xmlns:p="http://schemas.microsoft.com/office/2006/metadata/properties" xmlns:ns2="ca63f79c-00a3-41ea-ba10-6c004559318f" xmlns:ns3="b83b51fa-0077-45d5-a5fb-b0a7d92e3730" targetNamespace="http://schemas.microsoft.com/office/2006/metadata/properties" ma:root="true" ma:fieldsID="cac45b8961a1393b86fc2f2233373ebf" ns2:_="" ns3:_="">
    <xsd:import namespace="ca63f79c-00a3-41ea-ba10-6c004559318f"/>
    <xsd:import namespace="b83b51fa-0077-45d5-a5fb-b0a7d92e3730"/>
    <xsd:element name="properties">
      <xsd:complexType>
        <xsd:sequence>
          <xsd:element name="documentManagement">
            <xsd:complexType>
              <xsd:all>
                <xsd:element ref="ns2:_sd_Commenti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63f79c-00a3-41ea-ba10-6c004559318f" elementFormDefault="qualified">
    <xsd:import namespace="http://schemas.microsoft.com/office/2006/documentManagement/types"/>
    <xsd:import namespace="http://schemas.microsoft.com/office/infopath/2007/PartnerControls"/>
    <xsd:element name="_sd_Commenti" ma:index="8" nillable="true" ma:displayName="Commenti" ma:internalName="_sd_Commenti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b51fa-0077-45d5-a5fb-b0a7d92e3730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ShareDocEditForm</Display>
  <Edit>ShareDocEditForm</Edit>
</FormTemplates>
</file>

<file path=customXml/itemProps1.xml><?xml version="1.0" encoding="utf-8"?>
<ds:datastoreItem xmlns:ds="http://schemas.openxmlformats.org/officeDocument/2006/customXml" ds:itemID="{99F40F48-0E53-47C4-861C-112D5BA5CC17}">
  <ds:schemaRefs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b83b51fa-0077-45d5-a5fb-b0a7d92e3730"/>
    <ds:schemaRef ds:uri="http://schemas.microsoft.com/office/infopath/2007/PartnerControls"/>
    <ds:schemaRef ds:uri="http://purl.org/dc/terms/"/>
    <ds:schemaRef ds:uri="ca63f79c-00a3-41ea-ba10-6c004559318f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784BA96-2EB8-4435-806F-3CCB51A304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63f79c-00a3-41ea-ba10-6c004559318f"/>
    <ds:schemaRef ds:uri="b83b51fa-0077-45d5-a5fb-b0a7d92e37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A883DB-073F-4240-8B30-C3CC8EA0F3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1184</TotalTime>
  <Words>684</Words>
  <Application>Microsoft Office PowerPoint</Application>
  <PresentationFormat>Widescreen</PresentationFormat>
  <Paragraphs>129</Paragraphs>
  <Slides>24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0" baseType="lpstr">
      <vt:lpstr>Arial</vt:lpstr>
      <vt:lpstr>Calibri</vt:lpstr>
      <vt:lpstr>Times New Roman</vt:lpstr>
      <vt:lpstr>Trebuchet MS</vt:lpstr>
      <vt:lpstr>Wingdings 3</vt:lpstr>
      <vt:lpstr>Sfaccettatura</vt:lpstr>
      <vt:lpstr>PREPARARSI  ALLA MOBILITÀ</vt:lpstr>
      <vt:lpstr>PERCHE’ ANDARE ALL’ESTERO ?</vt:lpstr>
      <vt:lpstr>PERCHE’ ANDARE ALL’ESTERO Rifletti sui motivi per i quali voi fare questa esperienza</vt:lpstr>
      <vt:lpstr>Presentazione standard di PowerPoint</vt:lpstr>
      <vt:lpstr>OCCUPAZIONE E CARRIERA Erasmus Impact Study (2014) Commissione Europea</vt:lpstr>
      <vt:lpstr>OCCUPAZIONE E CARRIERA Erasmus Impact Study (2014) Commissione Europea</vt:lpstr>
      <vt:lpstr>PERSONALITA’ E CARRIERA Erasmus Impact Study (2014) Commissione Europea</vt:lpstr>
      <vt:lpstr>IDENTITA’ EUROPEA Erasmus Impact Study (2014) Commissione Europea</vt:lpstr>
      <vt:lpstr>VITA INTERNAZIONALE Erasmus Impact Study (2014) Commissione Europea</vt:lpstr>
      <vt:lpstr>CHE TIPO DI ESPERIENZA VOGLIO FARE   </vt:lpstr>
      <vt:lpstr> DURATA</vt:lpstr>
      <vt:lpstr>LA LINGUA</vt:lpstr>
      <vt:lpstr>Quadro comune europeo per le lingue: griglia di autovalutazione</vt:lpstr>
      <vt:lpstr>Quadro comune europeo per le lingue: griglia di autovalutazione</vt:lpstr>
      <vt:lpstr>Presentazione standard di PowerPoint</vt:lpstr>
      <vt:lpstr>LA LINGUA</vt:lpstr>
      <vt:lpstr>COME IMPARO LA LINGUA</vt:lpstr>
      <vt:lpstr>COMPETENZE PROFESSIONALI  Curriculum Vitae </vt:lpstr>
      <vt:lpstr>Presentazione standard di PowerPoint</vt:lpstr>
      <vt:lpstr>Presentazione standard di PowerPoint</vt:lpstr>
      <vt:lpstr>LE ALTRE VARIABILI</vt:lpstr>
      <vt:lpstr>I SOLDI NON SONO TUTTO MA….</vt:lpstr>
      <vt:lpstr>L’esperienza all’estero non si improvvisa  PRENDERSI DEL TEMPO PER COSTRUIRE L’ESPERIENZA PIU’ ADATTA 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Prepararsi alla mobilità</dc:title>
  <dc:creator>Raitè Laura</dc:creator>
  <cp:lastModifiedBy>Raite' Laura</cp:lastModifiedBy>
  <cp:revision>85</cp:revision>
  <cp:lastPrinted>2018-02-16T09:37:39Z</cp:lastPrinted>
  <dcterms:created xsi:type="dcterms:W3CDTF">2017-11-13T11:34:53Z</dcterms:created>
  <dcterms:modified xsi:type="dcterms:W3CDTF">2018-03-20T08:48:21Z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0x0101005C064EBCB8B36E4C936AD203606F78F7</vt:lpwstr>
  </property>
</Properties>
</file>