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72" r:id="rId5"/>
    <p:sldId id="273" r:id="rId6"/>
    <p:sldId id="291" r:id="rId7"/>
    <p:sldId id="275" r:id="rId8"/>
    <p:sldId id="276" r:id="rId9"/>
    <p:sldId id="290" r:id="rId10"/>
    <p:sldId id="277" r:id="rId11"/>
    <p:sldId id="281" r:id="rId12"/>
    <p:sldId id="289" r:id="rId13"/>
    <p:sldId id="287" r:id="rId14"/>
    <p:sldId id="282" r:id="rId15"/>
    <p:sldId id="283" r:id="rId16"/>
    <p:sldId id="285" r:id="rId17"/>
    <p:sldId id="284" r:id="rId18"/>
    <p:sldId id="286" r:id="rId19"/>
    <p:sldId id="288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993B1-6FEE-4D57-BD94-31E82EFB5096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42F5-7310-42FE-B844-BE81B56BFC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3446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8B3716-9743-4870-A9D8-25DD9621E8B1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988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736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494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65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015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1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410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738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6056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082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ttangolo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cxnSp>
          <p:nvCxnSpPr>
            <p:cNvPr id="7" name="Connettore diritto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nettore diritto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kumimoji="0" lang="it-IT" dirty="0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kumimoji="0" lang="it-IT" dirty="0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0C05B-37E8-40F7-90C8-2A301CDD4761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kumimoji="0"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92F033-6C04-4F91-8D9A-E6BB86D08D33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kumimoji="0"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4BEC85-A1BF-4387-9612-7A7B600E864C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kumimoji="0"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9D8B0-B605-4847-90E9-4CBF9FD5CCF2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kumimoji="0"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7119D-D266-476F-8FF0-B23A1372D195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kumimoji="0"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DAEC3B-3E75-421B-A026-522FEF774298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kumimoji="0"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6324B-2A47-4634-BBD0-5FC50A37D0DE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kumimoji="0"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3B33D2-C8D9-4ECA-B895-59BAC44129D9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D9A0D0-2A6A-418F-96AD-A6BA3BD6C117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kumimoji="0"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  <a:p>
            <a:pPr lvl="1" rtl="0" eaLnBrk="1" latinLnBrk="0" hangingPunct="1"/>
            <a:r>
              <a:rPr lang="it-IT"/>
              <a:t>Secondo livello</a:t>
            </a:r>
          </a:p>
          <a:p>
            <a:pPr lvl="2" rtl="0" eaLnBrk="1" latinLnBrk="0" hangingPunct="1"/>
            <a:r>
              <a:rPr lang="it-IT"/>
              <a:t>Terzo livello</a:t>
            </a:r>
          </a:p>
          <a:p>
            <a:pPr lvl="3" rtl="0" eaLnBrk="1" latinLnBrk="0" hangingPunct="1"/>
            <a:r>
              <a:rPr lang="it-IT"/>
              <a:t>Quarto livello</a:t>
            </a:r>
          </a:p>
          <a:p>
            <a:pPr lvl="4" rtl="0" eaLnBrk="1" latinLnBrk="0" hangingPunct="1"/>
            <a:r>
              <a:rPr lang="it-IT"/>
              <a:t>Quinto livello</a:t>
            </a:r>
            <a:endParaRPr kumimoji="0"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15886A-5D77-42B2-AC31-3FF426A24660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un angolo ritagliato e uno arrotondat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kumimoji="0"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it-IT"/>
              <a:t>Fare clic sull'icona per inserire un'immagine</a:t>
            </a:r>
            <a:endParaRPr kumimoji="0"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94B1E-A97F-49F2-98C6-441CC88D3A60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it-IT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it-IT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ttangolo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igura a mano libera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it-IT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igura a mano libera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it-IT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uppo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igura a mano libera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it-IT" sz="1800" dirty="0"/>
                </a:p>
              </p:txBody>
            </p:sp>
            <p:sp>
              <p:nvSpPr>
                <p:cNvPr id="33" name="Figura a mano libera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it-IT" sz="1800" dirty="0"/>
                </a:p>
              </p:txBody>
            </p:sp>
          </p:grpSp>
        </p:grpSp>
      </p:grp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  <a:endParaRPr kumimoji="0" lang="it-IT" dirty="0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it-IT" dirty="0"/>
              <a:t>Fare clic per modificare gli stili del testo dello schema</a:t>
            </a:r>
          </a:p>
          <a:p>
            <a:pPr lvl="1" rtl="0" eaLnBrk="1" latinLnBrk="0" hangingPunct="1"/>
            <a:r>
              <a:rPr lang="it-IT" dirty="0"/>
              <a:t>Secondo livello</a:t>
            </a:r>
          </a:p>
          <a:p>
            <a:pPr lvl="2" rtl="0" eaLnBrk="1" latinLnBrk="0" hangingPunct="1"/>
            <a:r>
              <a:rPr lang="it-IT" dirty="0"/>
              <a:t>Terzo livello</a:t>
            </a:r>
          </a:p>
          <a:p>
            <a:pPr lvl="3" rtl="0" eaLnBrk="1" latinLnBrk="0" hangingPunct="1"/>
            <a:r>
              <a:rPr lang="it-IT" dirty="0"/>
              <a:t>Quarto livello</a:t>
            </a:r>
          </a:p>
          <a:p>
            <a:pPr lvl="4" rtl="0" eaLnBrk="1" latinLnBrk="0" hangingPunct="1"/>
            <a:r>
              <a:rPr lang="it-IT" dirty="0"/>
              <a:t>Quinto livello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BB896FFF-5A54-4070-BA0A-AD12230ED0F7}" type="datetime1">
              <a:rPr lang="it-IT" smtClean="0"/>
              <a:t>22/03/2018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es/public/it/jobseekers-dashboard?lang=it&amp;app=1.8.1p6-build-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uk/jobsearch" TargetMode="External"/><Relationship Id="rId13" Type="http://schemas.openxmlformats.org/officeDocument/2006/relationships/hyperlink" Target="https://www.eurojobs.com/" TargetMode="External"/><Relationship Id="rId3" Type="http://schemas.openxmlformats.org/officeDocument/2006/relationships/hyperlink" Target="http://www.portaledeigiovani.it/" TargetMode="External"/><Relationship Id="rId7" Type="http://schemas.openxmlformats.org/officeDocument/2006/relationships/hyperlink" Target="http://www.sognandolondra.com/" TargetMode="External"/><Relationship Id="rId12" Type="http://schemas.openxmlformats.org/officeDocument/2006/relationships/hyperlink" Target="https://www.eurocultura.it/partire/lavoro-all-estero/colti-al-volo-lavoro-all-ester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andcoffee.com/" TargetMode="External"/><Relationship Id="rId11" Type="http://schemas.openxmlformats.org/officeDocument/2006/relationships/hyperlink" Target="https://www.seasonworkers.com/" TargetMode="External"/><Relationship Id="rId5" Type="http://schemas.openxmlformats.org/officeDocument/2006/relationships/hyperlink" Target="http://www.ingermania.it/" TargetMode="External"/><Relationship Id="rId10" Type="http://schemas.openxmlformats.org/officeDocument/2006/relationships/hyperlink" Target="http://www.scambieuropei.info/" TargetMode="External"/><Relationship Id="rId4" Type="http://schemas.openxmlformats.org/officeDocument/2006/relationships/hyperlink" Target="http://www.eurocultura.it/" TargetMode="External"/><Relationship Id="rId9" Type="http://schemas.openxmlformats.org/officeDocument/2006/relationships/hyperlink" Target="http://www.jobs-ete.com/" TargetMode="External"/><Relationship Id="rId14" Type="http://schemas.openxmlformats.org/officeDocument/2006/relationships/hyperlink" Target="https://www.infojobs.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you-net.eu" TargetMode="External"/><Relationship Id="rId3" Type="http://schemas.openxmlformats.org/officeDocument/2006/relationships/image" Target="../media/image11.jpg"/><Relationship Id="rId7" Type="http://schemas.openxmlformats.org/officeDocument/2006/relationships/hyperlink" Target="mailto:SportelloEuropeDirect@comune.bologna.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jpeg"/><Relationship Id="rId5" Type="http://schemas.openxmlformats.org/officeDocument/2006/relationships/hyperlink" Target="mailto:yfej@mobilitasonline.net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hyperlink" Target="http://www.you-net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XdqTWuSnH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5YB0kTah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a.eu/!Mk67w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enred.com/en/edenste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my3dWXvKcA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https/www.youtube.com/watch?v=emy3dWXvKc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15264" y="1066800"/>
            <a:ext cx="10468864" cy="1828800"/>
          </a:xfrm>
        </p:spPr>
        <p:txBody>
          <a:bodyPr rtlCol="0"/>
          <a:lstStyle/>
          <a:p>
            <a:pPr rtl="0"/>
            <a:r>
              <a:rPr lang="it-IT" dirty="0"/>
              <a:t>OPPORTUNITA’ DI MOBILITA’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r>
              <a:rPr lang="it-IT" sz="3600" b="1" dirty="0"/>
              <a:t>Formazione, lavoro e volontariato all’estero</a:t>
            </a:r>
          </a:p>
          <a:p>
            <a:r>
              <a:rPr lang="it-IT" sz="2800" dirty="0"/>
              <a:t>Raitè Laura</a:t>
            </a:r>
          </a:p>
          <a:p>
            <a:r>
              <a:rPr lang="it-IT" sz="2800" dirty="0"/>
              <a:t>Girotti Elena</a:t>
            </a:r>
          </a:p>
          <a:p>
            <a:r>
              <a:rPr lang="it-IT" sz="2800" dirty="0"/>
              <a:t>Cucconi Riccardo</a:t>
            </a:r>
          </a:p>
          <a:p>
            <a:r>
              <a:rPr lang="it-IT" sz="2800" dirty="0"/>
              <a:t>Europe Direct Emilia Romagna</a:t>
            </a:r>
          </a:p>
          <a:p>
            <a:r>
              <a:rPr lang="it-IT" sz="2800" dirty="0"/>
              <a:t>Anno scolastico 2017-2018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38F219-A9ED-4756-86AE-46D9A6C4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967409"/>
            <a:ext cx="10972800" cy="1065210"/>
          </a:xfrm>
        </p:spPr>
        <p:txBody>
          <a:bodyPr>
            <a:normAutofit fontScale="90000"/>
          </a:bodyPr>
          <a:lstStyle/>
          <a:p>
            <a:r>
              <a:rPr lang="it-IT" dirty="0"/>
              <a:t>TIROCINIO ALL’ESTERO</a:t>
            </a:r>
            <a:br>
              <a:rPr lang="it-IT" dirty="0"/>
            </a:br>
            <a:r>
              <a:rPr lang="it-IT" dirty="0"/>
              <a:t>Digital </a:t>
            </a:r>
            <a:r>
              <a:rPr lang="it-IT" dirty="0" err="1"/>
              <a:t>Opportunity</a:t>
            </a:r>
            <a:r>
              <a:rPr lang="it-IT" dirty="0"/>
              <a:t> </a:t>
            </a:r>
            <a:r>
              <a:rPr lang="it-IT" dirty="0" err="1"/>
              <a:t>traineeships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237CBA-588D-4204-AB22-20CBF939B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258957"/>
            <a:ext cx="12085983" cy="5599043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endParaRPr lang="it-IT" b="1" dirty="0"/>
          </a:p>
          <a:p>
            <a:pPr marL="0" indent="0" algn="just" fontAlgn="base">
              <a:buNone/>
            </a:pPr>
            <a:r>
              <a:rPr lang="it-IT" b="1" dirty="0"/>
              <a:t>Digital </a:t>
            </a:r>
            <a:r>
              <a:rPr lang="it-IT" b="1" dirty="0" err="1"/>
              <a:t>Opportunity</a:t>
            </a:r>
            <a:r>
              <a:rPr lang="it-IT" b="1" dirty="0"/>
              <a:t> </a:t>
            </a:r>
            <a:r>
              <a:rPr lang="it-IT" dirty="0"/>
              <a:t>è un progetto pilota destinato a creare, nel periodo 2018-2020, fino a </a:t>
            </a:r>
            <a:r>
              <a:rPr lang="it-IT" b="1" dirty="0"/>
              <a:t>6000 tirocini transfrontalieri </a:t>
            </a:r>
            <a:r>
              <a:rPr lang="it-IT" dirty="0"/>
              <a:t>per studenti e neo-laureati. </a:t>
            </a:r>
          </a:p>
          <a:p>
            <a:pPr marL="0" indent="0" algn="just" fontAlgn="base">
              <a:buNone/>
            </a:pPr>
            <a:r>
              <a:rPr lang="it-IT" dirty="0"/>
              <a:t>I tirocinanti potranno </a:t>
            </a:r>
            <a:r>
              <a:rPr lang="it-IT" b="1" dirty="0"/>
              <a:t>migliorare le proprie competenze informatiche </a:t>
            </a:r>
            <a:r>
              <a:rPr lang="it-IT" dirty="0"/>
              <a:t>in campi quali: </a:t>
            </a:r>
          </a:p>
          <a:p>
            <a:pPr marL="0" indent="0" algn="just" fontAlgn="base">
              <a:buNone/>
            </a:pPr>
            <a:r>
              <a:rPr lang="it-IT" dirty="0"/>
              <a:t>- la</a:t>
            </a:r>
            <a:r>
              <a:rPr lang="it-IT" b="1" dirty="0"/>
              <a:t> sicurezza informatica</a:t>
            </a:r>
            <a:r>
              <a:rPr lang="it-IT" dirty="0"/>
              <a:t>, </a:t>
            </a:r>
          </a:p>
          <a:p>
            <a:pPr marL="0" indent="0" algn="just" fontAlgn="base">
              <a:buNone/>
            </a:pPr>
            <a:r>
              <a:rPr lang="it-IT" dirty="0"/>
              <a:t>- i</a:t>
            </a:r>
            <a:r>
              <a:rPr lang="it-IT" b="1" dirty="0"/>
              <a:t> </a:t>
            </a:r>
            <a:r>
              <a:rPr lang="it-IT" b="1" dirty="0" err="1"/>
              <a:t>megadati</a:t>
            </a:r>
            <a:r>
              <a:rPr lang="it-IT" b="1" dirty="0"/>
              <a:t> (big data)</a:t>
            </a:r>
            <a:r>
              <a:rPr lang="it-IT" dirty="0"/>
              <a:t>, </a:t>
            </a:r>
          </a:p>
          <a:p>
            <a:pPr marL="0" indent="0" algn="just" fontAlgn="base">
              <a:buNone/>
            </a:pPr>
            <a:r>
              <a:rPr lang="it-IT" dirty="0"/>
              <a:t>- la</a:t>
            </a:r>
            <a:r>
              <a:rPr lang="it-IT" b="1" dirty="0"/>
              <a:t> tecnologia quantistica</a:t>
            </a:r>
            <a:r>
              <a:rPr lang="it-IT" dirty="0"/>
              <a:t>, </a:t>
            </a:r>
          </a:p>
          <a:p>
            <a:pPr marL="0" indent="0" algn="just" fontAlgn="base">
              <a:buNone/>
            </a:pPr>
            <a:r>
              <a:rPr lang="it-IT" dirty="0"/>
              <a:t>- l’</a:t>
            </a:r>
            <a:r>
              <a:rPr lang="it-IT" b="1" dirty="0"/>
              <a:t>apprendimento automatico</a:t>
            </a:r>
            <a:r>
              <a:rPr lang="it-IT" dirty="0"/>
              <a:t>, </a:t>
            </a:r>
          </a:p>
          <a:p>
            <a:pPr marL="0" indent="0" algn="just" fontAlgn="base">
              <a:buNone/>
            </a:pPr>
            <a:r>
              <a:rPr lang="it-IT" dirty="0"/>
              <a:t>- il</a:t>
            </a:r>
            <a:r>
              <a:rPr lang="it-IT" b="1" dirty="0"/>
              <a:t> marketing digitale</a:t>
            </a:r>
            <a:r>
              <a:rPr lang="it-IT" dirty="0"/>
              <a:t>,</a:t>
            </a:r>
          </a:p>
          <a:p>
            <a:pPr marL="0" indent="0" algn="just" fontAlgn="base">
              <a:buNone/>
            </a:pPr>
            <a:r>
              <a:rPr lang="it-IT" dirty="0"/>
              <a:t>- lo </a:t>
            </a:r>
            <a:r>
              <a:rPr lang="it-IT" b="1" dirty="0"/>
              <a:t>sviluppo di software</a:t>
            </a:r>
            <a:r>
              <a:rPr lang="it-IT" dirty="0"/>
              <a:t>.</a:t>
            </a:r>
          </a:p>
          <a:p>
            <a:pPr marL="0" indent="0" algn="just" fontAlgn="base">
              <a:buNone/>
            </a:pPr>
            <a:r>
              <a:rPr lang="it-IT" dirty="0"/>
              <a:t> Il primo tirocinio avrà inizio a giugno 2018 e i partecipanti riceveranno </a:t>
            </a:r>
            <a:r>
              <a:rPr lang="it-IT" b="1" dirty="0"/>
              <a:t>un’indennità di 500 € al mese</a:t>
            </a:r>
            <a:r>
              <a:rPr lang="it-IT" dirty="0"/>
              <a:t>. </a:t>
            </a:r>
          </a:p>
          <a:p>
            <a:pPr marL="0" indent="0" algn="just" fontAlgn="base">
              <a:buNone/>
            </a:pPr>
            <a:endParaRPr lang="it-IT" sz="2200" dirty="0"/>
          </a:p>
          <a:p>
            <a:pPr marL="0" indent="0" algn="just" fontAlgn="base">
              <a:buNone/>
            </a:pPr>
            <a:r>
              <a:rPr lang="it-IT" sz="2200" dirty="0"/>
              <a:t>Scopri qui i Digital </a:t>
            </a:r>
            <a:r>
              <a:rPr lang="it-IT" sz="2200" dirty="0" err="1"/>
              <a:t>Opportunity</a:t>
            </a:r>
            <a:r>
              <a:rPr lang="it-IT" sz="2200" dirty="0"/>
              <a:t> </a:t>
            </a:r>
            <a:r>
              <a:rPr lang="it-IT" sz="2200" dirty="0" err="1"/>
              <a:t>traineeships</a:t>
            </a:r>
            <a:r>
              <a:rPr lang="it-IT" sz="2200" dirty="0"/>
              <a:t>:</a:t>
            </a:r>
          </a:p>
          <a:p>
            <a:pPr marL="0" indent="0" algn="just" fontAlgn="base">
              <a:buNone/>
            </a:pPr>
            <a:r>
              <a:rPr lang="it-IT" sz="2200" dirty="0"/>
              <a:t>https://ec.europa.eu/eures/eures-apps/opp/page/main?lang=en#/opportunity-search?keywords=Digital%20Opportunity%20Traineeships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0A5243-CB0A-4312-8D05-1AE6A3093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5">
            <a:off x="7980951" y="2812875"/>
            <a:ext cx="3068123" cy="19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2C52630-534B-4792-BCF7-9593A1D84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604328">
            <a:off x="387027" y="1828660"/>
            <a:ext cx="5911295" cy="357237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925814F-A3D3-467F-867C-E6C2AE51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6279"/>
            <a:ext cx="11118574" cy="1707807"/>
          </a:xfrm>
        </p:spPr>
        <p:txBody>
          <a:bodyPr>
            <a:normAutofit fontScale="90000"/>
          </a:bodyPr>
          <a:lstStyle/>
          <a:p>
            <a:r>
              <a:rPr lang="it-IT" dirty="0"/>
              <a:t>LAVORO ALL’ESTERO:</a:t>
            </a:r>
            <a:br>
              <a:rPr lang="it-IT" dirty="0"/>
            </a:br>
            <a:r>
              <a:rPr lang="it-IT" dirty="0"/>
              <a:t>EURES, Il Portale Europeo della Mobilità Professionale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D44358-5622-4E13-BF60-BBC7FB45575F}"/>
              </a:ext>
            </a:extLst>
          </p:cNvPr>
          <p:cNvSpPr txBox="1"/>
          <p:nvPr/>
        </p:nvSpPr>
        <p:spPr>
          <a:xfrm>
            <a:off x="6831123" y="1290804"/>
            <a:ext cx="4751277" cy="49859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Nel </a:t>
            </a:r>
            <a:r>
              <a:rPr lang="it-IT" sz="2000" dirty="0">
                <a:hlinkClick r:id="rId4"/>
              </a:rPr>
              <a:t>portale EURES</a:t>
            </a:r>
            <a:r>
              <a:rPr lang="it-IT" sz="2000" dirty="0"/>
              <a:t>, alla sezione Trova lavoro, potete: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- </a:t>
            </a:r>
            <a:r>
              <a:rPr lang="it-IT" sz="2000" b="1" dirty="0"/>
              <a:t>Consultare</a:t>
            </a:r>
            <a:r>
              <a:rPr lang="it-IT" sz="2000" dirty="0"/>
              <a:t> </a:t>
            </a:r>
            <a:r>
              <a:rPr lang="it-IT" sz="2000" b="1" dirty="0"/>
              <a:t>offerte di lavoro in tanti settori e in diversi paesi dell’UE.</a:t>
            </a:r>
          </a:p>
          <a:p>
            <a:pPr indent="-285750" algn="just">
              <a:buFontTx/>
              <a:buChar char="-"/>
            </a:pPr>
            <a:endParaRPr lang="it-IT" sz="2000" b="1" dirty="0"/>
          </a:p>
          <a:p>
            <a:pPr indent="-285750" algn="just">
              <a:buFontTx/>
              <a:buChar char="-"/>
            </a:pPr>
            <a:r>
              <a:rPr lang="it-IT" sz="2000" b="1" dirty="0"/>
              <a:t>Iscrivervi e creare il vostro CV online</a:t>
            </a:r>
            <a:r>
              <a:rPr lang="it-IT" sz="2000" dirty="0"/>
              <a:t>, o caricare il vostro CV </a:t>
            </a:r>
            <a:r>
              <a:rPr lang="it-IT" sz="2000" dirty="0" err="1"/>
              <a:t>Europass</a:t>
            </a:r>
            <a:r>
              <a:rPr lang="it-IT" sz="2000" dirty="0"/>
              <a:t>, accessibile ai datori di lavoro iscritti e ai consulenti EURES</a:t>
            </a:r>
          </a:p>
          <a:p>
            <a:pPr marL="285750" indent="-285750" algn="just">
              <a:buFontTx/>
              <a:buChar char="-"/>
            </a:pPr>
            <a:endParaRPr lang="it-IT" sz="2000" b="1" dirty="0"/>
          </a:p>
          <a:p>
            <a:pPr marL="285750" indent="-285750" algn="just">
              <a:buFontTx/>
              <a:buChar char="-"/>
            </a:pPr>
            <a:r>
              <a:rPr lang="it-IT" sz="2000" b="1" dirty="0"/>
              <a:t>Trovare</a:t>
            </a:r>
            <a:r>
              <a:rPr lang="it-IT" sz="2000" dirty="0"/>
              <a:t> </a:t>
            </a:r>
            <a:r>
              <a:rPr lang="it-IT" sz="2000" b="1" dirty="0"/>
              <a:t>informazioni </a:t>
            </a:r>
            <a:r>
              <a:rPr lang="it-IT" sz="2000" dirty="0"/>
              <a:t>sulla vita e il lavoro nei diversi paesi dell’UE</a:t>
            </a:r>
          </a:p>
          <a:p>
            <a:pPr marL="285750" indent="-285750" algn="just">
              <a:buFontTx/>
              <a:buChar char="-"/>
            </a:pPr>
            <a:endParaRPr lang="it-IT" sz="2000" b="1" dirty="0"/>
          </a:p>
          <a:p>
            <a:pPr marL="285750" indent="-285750" algn="just">
              <a:buFontTx/>
              <a:buChar char="-"/>
            </a:pPr>
            <a:r>
              <a:rPr lang="it-IT" sz="2000" b="1" dirty="0"/>
              <a:t>Contattare</a:t>
            </a:r>
            <a:r>
              <a:rPr lang="it-IT" sz="2000" dirty="0"/>
              <a:t> un consulente EURES</a:t>
            </a:r>
          </a:p>
          <a:p>
            <a:pPr marL="285750" indent="-285750">
              <a:buFontTx/>
              <a:buChar char="-"/>
            </a:pPr>
            <a:endParaRPr lang="it-IT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B573C2-C443-47C2-A70C-1C77B555D06E}"/>
              </a:ext>
            </a:extLst>
          </p:cNvPr>
          <p:cNvSpPr txBox="1"/>
          <p:nvPr/>
        </p:nvSpPr>
        <p:spPr>
          <a:xfrm rot="10800000" flipH="1" flipV="1">
            <a:off x="121907" y="6276784"/>
            <a:ext cx="109856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https://ec.europa.eu/eures/public/it/jobseekers-dashboard?lang=it&amp;app=1.8.1p6-build-0</a:t>
            </a:r>
          </a:p>
        </p:txBody>
      </p:sp>
    </p:spTree>
    <p:extLst>
      <p:ext uri="{BB962C8B-B14F-4D97-AF65-F5344CB8AC3E}">
        <p14:creationId xmlns:p14="http://schemas.microsoft.com/office/powerpoint/2010/main" val="15424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1EEA29A8-6894-4B4C-92E6-64B6515B4951}"/>
              </a:ext>
            </a:extLst>
          </p:cNvPr>
          <p:cNvSpPr/>
          <p:nvPr/>
        </p:nvSpPr>
        <p:spPr>
          <a:xfrm>
            <a:off x="583259" y="107152"/>
            <a:ext cx="2436107" cy="1503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E69130-0A94-45EB-BB8B-D1249B08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965" y="854775"/>
            <a:ext cx="5889891" cy="618623"/>
          </a:xfrm>
        </p:spPr>
        <p:txBody>
          <a:bodyPr>
            <a:normAutofit fontScale="90000"/>
          </a:bodyPr>
          <a:lstStyle/>
          <a:p>
            <a:r>
              <a:rPr lang="it-IT" dirty="0"/>
              <a:t>LAVORO ALL’ESTERO</a:t>
            </a:r>
            <a:br>
              <a:rPr lang="it-IT" dirty="0"/>
            </a:br>
            <a:r>
              <a:rPr lang="it-IT" dirty="0" err="1"/>
              <a:t>Summer</a:t>
            </a:r>
            <a:r>
              <a:rPr lang="it-IT" dirty="0"/>
              <a:t> </a:t>
            </a:r>
            <a:r>
              <a:rPr lang="it-IT" dirty="0" err="1"/>
              <a:t>jobs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DEEDE7-567D-44C4-940D-5C7542D1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677575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Lavori di </a:t>
            </a:r>
            <a:r>
              <a:rPr lang="it-IT" b="1" dirty="0"/>
              <a:t>brevi periodi (stagionali)</a:t>
            </a:r>
            <a:r>
              <a:rPr lang="it-IT" dirty="0"/>
              <a:t>, utili per </a:t>
            </a:r>
            <a:r>
              <a:rPr lang="it-IT" b="1" dirty="0"/>
              <a:t>migliorare </a:t>
            </a:r>
            <a:r>
              <a:rPr lang="it-IT" dirty="0"/>
              <a:t>o </a:t>
            </a:r>
            <a:r>
              <a:rPr lang="it-IT" b="1" dirty="0"/>
              <a:t>imparare una lingua </a:t>
            </a:r>
            <a:r>
              <a:rPr lang="it-IT" dirty="0"/>
              <a:t>e </a:t>
            </a:r>
            <a:r>
              <a:rPr lang="it-IT" b="1" dirty="0"/>
              <a:t>arricchire il cv</a:t>
            </a:r>
            <a:r>
              <a:rPr lang="it-IT" dirty="0"/>
              <a:t>, soprattutto nel </a:t>
            </a:r>
            <a:r>
              <a:rPr lang="it-IT" b="1" dirty="0"/>
              <a:t>settore del turismo </a:t>
            </a:r>
            <a:r>
              <a:rPr lang="it-IT" dirty="0"/>
              <a:t>e </a:t>
            </a:r>
            <a:r>
              <a:rPr lang="it-IT" b="1" dirty="0"/>
              <a:t>dell’accoglienza.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FCE163-0B1B-4803-B9DF-526699C52C66}"/>
              </a:ext>
            </a:extLst>
          </p:cNvPr>
          <p:cNvSpPr txBox="1"/>
          <p:nvPr/>
        </p:nvSpPr>
        <p:spPr>
          <a:xfrm rot="21480000">
            <a:off x="328587" y="3088351"/>
            <a:ext cx="2959165" cy="36830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99900"/>
              </a:lnSpc>
              <a:spcBef>
                <a:spcPts val="105"/>
              </a:spcBef>
            </a:pPr>
            <a:r>
              <a:rPr lang="it-IT" sz="2000" spc="-5" dirty="0">
                <a:cs typeface="Arial"/>
              </a:rPr>
              <a:t>Lavori nei </a:t>
            </a:r>
            <a:r>
              <a:rPr lang="it-IT" sz="2000" b="1" spc="-5" dirty="0">
                <a:cs typeface="Arial"/>
              </a:rPr>
              <a:t>bar, </a:t>
            </a:r>
            <a:r>
              <a:rPr lang="it-IT" sz="2000" b="1" spc="-10" dirty="0">
                <a:cs typeface="Arial"/>
              </a:rPr>
              <a:t>pub, ristoranti,  </a:t>
            </a:r>
            <a:r>
              <a:rPr lang="it-IT" sz="2000" b="1" spc="-5" dirty="0">
                <a:cs typeface="Arial"/>
              </a:rPr>
              <a:t>alberghi, </a:t>
            </a:r>
            <a:r>
              <a:rPr lang="it-IT" sz="2000" b="1" spc="-10" dirty="0">
                <a:cs typeface="Arial"/>
              </a:rPr>
              <a:t>campeggi, </a:t>
            </a:r>
            <a:r>
              <a:rPr lang="it-IT" sz="2000" b="1" spc="-5" dirty="0">
                <a:cs typeface="Arial"/>
              </a:rPr>
              <a:t>strutture turistiche, villaggi  vacanza, ostelli, parchi naturali, parchi </a:t>
            </a:r>
            <a:r>
              <a:rPr lang="it-IT" sz="2000" b="1" dirty="0">
                <a:cs typeface="Arial"/>
              </a:rPr>
              <a:t>a  </a:t>
            </a:r>
            <a:r>
              <a:rPr lang="it-IT" sz="2000" b="1" spc="-10" dirty="0">
                <a:cs typeface="Arial"/>
              </a:rPr>
              <a:t>soggetto, </a:t>
            </a:r>
            <a:r>
              <a:rPr lang="it-IT" sz="2000" b="1" spc="-5" dirty="0">
                <a:cs typeface="Arial"/>
              </a:rPr>
              <a:t>piscine</a:t>
            </a:r>
            <a:r>
              <a:rPr lang="it-IT" sz="2000" spc="-5" dirty="0">
                <a:cs typeface="Arial"/>
              </a:rPr>
              <a:t>, </a:t>
            </a:r>
            <a:r>
              <a:rPr lang="it-IT" sz="2000" spc="-5" dirty="0" err="1">
                <a:cs typeface="Arial"/>
              </a:rPr>
              <a:t>ecc</a:t>
            </a:r>
            <a:endParaRPr lang="it-IT" sz="2000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765"/>
              </a:spcBef>
            </a:pPr>
            <a:r>
              <a:rPr lang="it-IT" sz="2000" spc="-5" dirty="0">
                <a:cs typeface="Arial"/>
              </a:rPr>
              <a:t>Altre </a:t>
            </a:r>
            <a:r>
              <a:rPr lang="it-IT" sz="2000" spc="-10" dirty="0">
                <a:cs typeface="Arial"/>
              </a:rPr>
              <a:t>opportunità </a:t>
            </a:r>
            <a:r>
              <a:rPr lang="it-IT" sz="2000" spc="-5" dirty="0">
                <a:cs typeface="Arial"/>
              </a:rPr>
              <a:t>nel settore</a:t>
            </a:r>
            <a:r>
              <a:rPr lang="it-IT" sz="2000" spc="-20" dirty="0">
                <a:cs typeface="Arial"/>
              </a:rPr>
              <a:t> </a:t>
            </a:r>
            <a:r>
              <a:rPr lang="it-IT" sz="2000" spc="-5" dirty="0">
                <a:cs typeface="Arial"/>
              </a:rPr>
              <a:t>dell’</a:t>
            </a:r>
            <a:r>
              <a:rPr lang="it-IT" sz="2000" b="1" spc="-5" dirty="0">
                <a:cs typeface="Arial"/>
              </a:rPr>
              <a:t>agricoltura</a:t>
            </a:r>
          </a:p>
          <a:p>
            <a:pPr marL="12700" algn="ctr">
              <a:lnSpc>
                <a:spcPct val="100000"/>
              </a:lnSpc>
              <a:spcBef>
                <a:spcPts val="765"/>
              </a:spcBef>
            </a:pPr>
            <a:r>
              <a:rPr lang="it-IT" sz="2000" spc="-5" dirty="0">
                <a:cs typeface="Arial"/>
              </a:rPr>
              <a:t>(WWOOF: http://wwoof.net/).</a:t>
            </a:r>
            <a:endParaRPr lang="it-IT" sz="2000" dirty="0"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348A3F-A2AB-43FF-872B-D9B0A8BFD3AC}"/>
              </a:ext>
            </a:extLst>
          </p:cNvPr>
          <p:cNvSpPr txBox="1"/>
          <p:nvPr/>
        </p:nvSpPr>
        <p:spPr>
          <a:xfrm rot="348696">
            <a:off x="3692889" y="2950181"/>
            <a:ext cx="7990694" cy="342914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6830">
              <a:spcBef>
                <a:spcPts val="100"/>
              </a:spcBef>
            </a:pPr>
            <a:r>
              <a:rPr lang="it-IT" spc="-5" dirty="0"/>
              <a:t>Lavoro nei </a:t>
            </a:r>
            <a:r>
              <a:rPr lang="it-IT" b="1" spc="-5" dirty="0"/>
              <a:t>villaggi</a:t>
            </a:r>
            <a:r>
              <a:rPr lang="it-IT" b="1" spc="-40" dirty="0"/>
              <a:t> </a:t>
            </a:r>
            <a:r>
              <a:rPr lang="it-IT" b="1" spc="-5" dirty="0"/>
              <a:t>turistici </a:t>
            </a:r>
            <a:r>
              <a:rPr lang="it-IT" spc="-5" dirty="0"/>
              <a:t>come:</a:t>
            </a:r>
          </a:p>
          <a:p>
            <a:pPr marL="36830">
              <a:spcBef>
                <a:spcPts val="100"/>
              </a:spcBef>
            </a:pPr>
            <a:r>
              <a:rPr lang="it-IT" dirty="0">
                <a:cs typeface="Arial"/>
              </a:rPr>
              <a:t>-</a:t>
            </a:r>
            <a:r>
              <a:rPr lang="it-IT" spc="5" dirty="0">
                <a:cs typeface="Arial"/>
              </a:rPr>
              <a:t> </a:t>
            </a:r>
            <a:r>
              <a:rPr lang="it-IT" b="1" spc="-10" dirty="0"/>
              <a:t>ANIMATORI</a:t>
            </a:r>
            <a:r>
              <a:rPr lang="it-IT" spc="-10" dirty="0"/>
              <a:t> (</a:t>
            </a:r>
            <a:r>
              <a:rPr lang="it-IT" spc="-5" dirty="0">
                <a:cs typeface="Arial"/>
              </a:rPr>
              <a:t>animatore musicista </a:t>
            </a:r>
            <a:r>
              <a:rPr lang="it-IT" dirty="0">
                <a:cs typeface="Arial"/>
              </a:rPr>
              <a:t>e </a:t>
            </a:r>
            <a:r>
              <a:rPr lang="it-IT" spc="-5" dirty="0">
                <a:cs typeface="Arial"/>
              </a:rPr>
              <a:t>teatrale, animatore responsabile ristorante,  animatore assistente, animatore per</a:t>
            </a:r>
            <a:r>
              <a:rPr lang="it-IT" spc="-30" dirty="0">
                <a:cs typeface="Arial"/>
              </a:rPr>
              <a:t> </a:t>
            </a:r>
            <a:r>
              <a:rPr lang="it-IT" spc="-5" dirty="0">
                <a:cs typeface="Arial"/>
              </a:rPr>
              <a:t>bambini);</a:t>
            </a:r>
            <a:br>
              <a:rPr lang="it-IT" spc="-5" dirty="0">
                <a:cs typeface="Arial"/>
              </a:rPr>
            </a:br>
            <a:r>
              <a:rPr lang="it-IT" spc="-5" dirty="0">
                <a:cs typeface="Arial"/>
              </a:rPr>
              <a:t>-</a:t>
            </a:r>
            <a:r>
              <a:rPr lang="it-IT" b="1" spc="-10" dirty="0"/>
              <a:t>TECNICI-ARTISTI</a:t>
            </a:r>
            <a:r>
              <a:rPr lang="it-IT" spc="-10" dirty="0"/>
              <a:t> (</a:t>
            </a:r>
            <a:r>
              <a:rPr lang="it-IT" spc="-10" dirty="0">
                <a:cs typeface="Arial"/>
              </a:rPr>
              <a:t>coreografo/a, </a:t>
            </a:r>
            <a:r>
              <a:rPr lang="it-IT" spc="-5" dirty="0">
                <a:cs typeface="Arial"/>
              </a:rPr>
              <a:t>costumista, grafico, tecnico del suono </a:t>
            </a:r>
            <a:r>
              <a:rPr lang="it-IT" dirty="0">
                <a:cs typeface="Arial"/>
              </a:rPr>
              <a:t>e </a:t>
            </a:r>
            <a:r>
              <a:rPr lang="it-IT" spc="-5" dirty="0">
                <a:cs typeface="Arial"/>
              </a:rPr>
              <a:t>delle </a:t>
            </a:r>
            <a:r>
              <a:rPr lang="it-IT" spc="-10" dirty="0">
                <a:cs typeface="Arial"/>
              </a:rPr>
              <a:t>luci, </a:t>
            </a:r>
            <a:r>
              <a:rPr lang="it-IT" spc="-5" dirty="0">
                <a:cs typeface="Arial"/>
              </a:rPr>
              <a:t>disc-  </a:t>
            </a:r>
            <a:r>
              <a:rPr lang="it-IT" spc="-10" dirty="0">
                <a:cs typeface="Arial"/>
              </a:rPr>
              <a:t>jockey);</a:t>
            </a:r>
            <a:endParaRPr lang="it-IT" dirty="0">
              <a:cs typeface="Arial"/>
            </a:endParaRPr>
          </a:p>
          <a:p>
            <a:pPr marL="120650" indent="-107950">
              <a:buChar char="-"/>
              <a:tabLst>
                <a:tab pos="121285" algn="l"/>
              </a:tabLst>
            </a:pPr>
            <a:r>
              <a:rPr lang="it-IT" b="1" spc="-10" dirty="0"/>
              <a:t>INSEGNANTI</a:t>
            </a:r>
            <a:r>
              <a:rPr lang="it-IT" spc="-10" dirty="0"/>
              <a:t> (</a:t>
            </a:r>
            <a:r>
              <a:rPr lang="it-IT" spc="-10" dirty="0">
                <a:cs typeface="Arial"/>
              </a:rPr>
              <a:t>informatica, tennis, golf, </a:t>
            </a:r>
            <a:r>
              <a:rPr lang="it-IT" spc="-5" dirty="0">
                <a:cs typeface="Arial"/>
              </a:rPr>
              <a:t>nuoto, </a:t>
            </a:r>
            <a:r>
              <a:rPr lang="it-IT" spc="-10" dirty="0">
                <a:cs typeface="Arial"/>
              </a:rPr>
              <a:t>canoa, vela, </a:t>
            </a:r>
            <a:r>
              <a:rPr lang="it-IT" spc="-5" dirty="0" err="1">
                <a:cs typeface="Arial"/>
              </a:rPr>
              <a:t>wind</a:t>
            </a:r>
            <a:r>
              <a:rPr lang="it-IT" spc="-5" dirty="0">
                <a:cs typeface="Arial"/>
              </a:rPr>
              <a:t>-surf, sci nautico, sub, </a:t>
            </a:r>
            <a:r>
              <a:rPr lang="it-IT" spc="-10" dirty="0">
                <a:cs typeface="Arial"/>
              </a:rPr>
              <a:t>scherma, </a:t>
            </a:r>
            <a:r>
              <a:rPr lang="it-IT" spc="-5" dirty="0">
                <a:cs typeface="Arial"/>
              </a:rPr>
              <a:t>equitazione, tiro </a:t>
            </a:r>
            <a:r>
              <a:rPr lang="it-IT" dirty="0">
                <a:cs typeface="Arial"/>
              </a:rPr>
              <a:t>con  </a:t>
            </a:r>
            <a:r>
              <a:rPr lang="it-IT" spc="-10" dirty="0">
                <a:cs typeface="Arial"/>
              </a:rPr>
              <a:t>l'arco, </a:t>
            </a:r>
            <a:r>
              <a:rPr lang="it-IT" dirty="0">
                <a:cs typeface="Arial"/>
              </a:rPr>
              <a:t>sci</a:t>
            </a:r>
            <a:r>
              <a:rPr lang="it-IT" spc="-20" dirty="0">
                <a:cs typeface="Arial"/>
              </a:rPr>
              <a:t> </a:t>
            </a:r>
            <a:r>
              <a:rPr lang="it-IT" spc="-5" dirty="0">
                <a:cs typeface="Arial"/>
              </a:rPr>
              <a:t>alpino);</a:t>
            </a:r>
            <a:endParaRPr lang="it-IT" dirty="0">
              <a:cs typeface="Arial"/>
            </a:endParaRPr>
          </a:p>
          <a:p>
            <a:pPr marL="121920" indent="-109220">
              <a:buChar char="-"/>
              <a:tabLst>
                <a:tab pos="122555" algn="l"/>
              </a:tabLst>
            </a:pPr>
            <a:r>
              <a:rPr lang="it-IT" b="1" spc="-10" dirty="0"/>
              <a:t>PROFESSIONALITA' </a:t>
            </a:r>
            <a:r>
              <a:rPr lang="it-IT" b="1" spc="-5" dirty="0"/>
              <a:t>DELLA</a:t>
            </a:r>
            <a:r>
              <a:rPr lang="it-IT" b="1" spc="-10" dirty="0"/>
              <a:t> </a:t>
            </a:r>
            <a:r>
              <a:rPr lang="it-IT" b="1" spc="-5" dirty="0"/>
              <a:t>RISTORAZIONE </a:t>
            </a:r>
            <a:r>
              <a:rPr lang="it-IT" spc="-5" dirty="0"/>
              <a:t>(</a:t>
            </a:r>
            <a:r>
              <a:rPr lang="it-IT" spc="-10" dirty="0">
                <a:cs typeface="Arial"/>
              </a:rPr>
              <a:t>chef/capo-partita, </a:t>
            </a:r>
            <a:r>
              <a:rPr lang="it-IT" spc="-5" dirty="0">
                <a:cs typeface="Arial"/>
              </a:rPr>
              <a:t>pasticciere, chef di bar </a:t>
            </a:r>
            <a:r>
              <a:rPr lang="it-IT" dirty="0">
                <a:cs typeface="Arial"/>
              </a:rPr>
              <a:t>e </a:t>
            </a:r>
            <a:r>
              <a:rPr lang="it-IT" spc="-5" dirty="0">
                <a:cs typeface="Arial"/>
              </a:rPr>
              <a:t>di</a:t>
            </a:r>
            <a:r>
              <a:rPr lang="it-IT" spc="-40" dirty="0">
                <a:cs typeface="Arial"/>
              </a:rPr>
              <a:t> </a:t>
            </a:r>
            <a:r>
              <a:rPr lang="it-IT" spc="-5" dirty="0">
                <a:cs typeface="Arial"/>
              </a:rPr>
              <a:t>sala);</a:t>
            </a:r>
            <a:endParaRPr lang="it-IT" dirty="0">
              <a:cs typeface="Arial"/>
            </a:endParaRPr>
          </a:p>
          <a:p>
            <a:pPr marL="123825" indent="-111125">
              <a:buChar char="-"/>
              <a:tabLst>
                <a:tab pos="124460" algn="l"/>
              </a:tabLst>
            </a:pPr>
            <a:r>
              <a:rPr lang="it-IT" b="1" spc="-15" dirty="0"/>
              <a:t>ALTRE</a:t>
            </a:r>
            <a:r>
              <a:rPr lang="it-IT" spc="-15" dirty="0"/>
              <a:t> (</a:t>
            </a:r>
            <a:r>
              <a:rPr lang="it-IT" spc="-5" dirty="0">
                <a:cs typeface="Arial"/>
              </a:rPr>
              <a:t>hostess, commessa </a:t>
            </a:r>
            <a:r>
              <a:rPr lang="it-IT" spc="-10" dirty="0">
                <a:cs typeface="Arial"/>
              </a:rPr>
              <a:t>boutique, </a:t>
            </a:r>
            <a:r>
              <a:rPr lang="it-IT" spc="-5" dirty="0">
                <a:cs typeface="Arial"/>
              </a:rPr>
              <a:t>autista traffico, guida turistica, </a:t>
            </a:r>
            <a:r>
              <a:rPr lang="it-IT" spc="-10" dirty="0">
                <a:cs typeface="Arial"/>
              </a:rPr>
              <a:t>amministratore, p.r., infermiere, manutentore,  </a:t>
            </a:r>
            <a:r>
              <a:rPr lang="it-IT" spc="-5" dirty="0">
                <a:cs typeface="Arial"/>
              </a:rPr>
              <a:t>perito industriale, elettricista,</a:t>
            </a:r>
            <a:r>
              <a:rPr lang="it-IT" spc="-15" dirty="0">
                <a:cs typeface="Arial"/>
              </a:rPr>
              <a:t> </a:t>
            </a:r>
            <a:r>
              <a:rPr lang="it-IT" spc="-10" dirty="0">
                <a:cs typeface="Arial"/>
              </a:rPr>
              <a:t>governante).</a:t>
            </a:r>
            <a:endParaRPr lang="it-IT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6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7069F8-31CA-42E8-A2CA-6E4AAE2D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160748"/>
            <a:ext cx="10972800" cy="1143000"/>
          </a:xfrm>
        </p:spPr>
        <p:txBody>
          <a:bodyPr>
            <a:noAutofit/>
          </a:bodyPr>
          <a:lstStyle/>
          <a:p>
            <a:r>
              <a:rPr lang="it-IT" sz="4000" dirty="0"/>
              <a:t>LAVORO ALL’ESTERO</a:t>
            </a:r>
            <a:br>
              <a:rPr lang="it-IT" sz="4000" dirty="0"/>
            </a:br>
            <a:r>
              <a:rPr lang="it-IT" sz="4000" dirty="0" err="1"/>
              <a:t>Summer</a:t>
            </a:r>
            <a:r>
              <a:rPr lang="it-IT" sz="4000" dirty="0"/>
              <a:t> </a:t>
            </a:r>
            <a:r>
              <a:rPr lang="it-IT" sz="4000" dirty="0" err="1"/>
              <a:t>jobs</a:t>
            </a:r>
            <a:r>
              <a:rPr lang="it-IT" sz="4000" dirty="0"/>
              <a:t>: qualche link utile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68F8C9-0931-4293-8BA0-A6CBE69BD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" y="1303748"/>
            <a:ext cx="11065565" cy="4942398"/>
          </a:xfrm>
        </p:spPr>
        <p:txBody>
          <a:bodyPr>
            <a:normAutofit fontScale="70000" lnSpcReduction="20000"/>
          </a:bodyPr>
          <a:lstStyle/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spc="-5" dirty="0">
                <a:cs typeface="Arial"/>
              </a:rPr>
              <a:t>PORTALE DEI GIOVANI </a:t>
            </a:r>
            <a:r>
              <a:rPr lang="it-IT" sz="3300" dirty="0">
                <a:cs typeface="Arial"/>
              </a:rPr>
              <a:t>-</a:t>
            </a:r>
            <a:r>
              <a:rPr lang="it-IT" sz="3300" spc="-20" dirty="0">
                <a:solidFill>
                  <a:srgbClr val="009999"/>
                </a:solidFill>
                <a:cs typeface="Arial"/>
              </a:rPr>
              <a:t>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3"/>
              </a:rPr>
              <a:t>http://www.portaledeigiovani.it/</a:t>
            </a:r>
            <a:endParaRPr lang="it-IT" sz="3300" dirty="0">
              <a:cs typeface="Arial"/>
            </a:endParaRPr>
          </a:p>
          <a:p>
            <a:pPr marL="12700" indent="0">
              <a:lnSpc>
                <a:spcPct val="100000"/>
              </a:lnSpc>
              <a:buSzPct val="80000"/>
              <a:buNone/>
              <a:tabLst>
                <a:tab pos="140970" algn="l"/>
              </a:tabLst>
            </a:pPr>
            <a:r>
              <a:rPr lang="it-IT" sz="3300" dirty="0">
                <a:cs typeface="Arial"/>
              </a:rPr>
              <a:t>EURES </a:t>
            </a:r>
            <a:r>
              <a:rPr lang="it-IT" sz="3300" spc="-5" dirty="0">
                <a:cs typeface="Arial"/>
              </a:rPr>
              <a:t>-</a:t>
            </a:r>
            <a:r>
              <a:rPr lang="it-IT" sz="3300" spc="-110" dirty="0">
                <a:solidFill>
                  <a:srgbClr val="009999"/>
                </a:solidFill>
                <a:cs typeface="Arial"/>
              </a:rPr>
              <a:t> </a:t>
            </a:r>
            <a:r>
              <a:rPr lang="it-IT" sz="3300" u="heavy" spc="-5" dirty="0">
                <a:solidFill>
                  <a:srgbClr val="009999"/>
                </a:solidFill>
                <a:cs typeface="Arial"/>
              </a:rPr>
              <a:t>https://ec.europa.eu/eures/public/it/homepage</a:t>
            </a:r>
            <a:endParaRPr lang="it-IT" sz="3300" dirty="0"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dirty="0">
                <a:cs typeface="Arial"/>
              </a:rPr>
              <a:t>EUROCULTURA -</a:t>
            </a:r>
            <a:r>
              <a:rPr lang="it-IT" sz="3300" spc="-15" dirty="0">
                <a:solidFill>
                  <a:srgbClr val="009999"/>
                </a:solidFill>
                <a:cs typeface="Arial"/>
              </a:rPr>
              <a:t>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4"/>
              </a:rPr>
              <a:t>http://www.eurocultura.it</a:t>
            </a:r>
            <a:endParaRPr lang="it-IT" sz="3300" dirty="0"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spc="-5" dirty="0">
                <a:cs typeface="Arial"/>
              </a:rPr>
              <a:t>INGERMANIA </a:t>
            </a:r>
            <a:r>
              <a:rPr lang="it-IT" sz="3300" dirty="0">
                <a:cs typeface="Arial"/>
              </a:rPr>
              <a:t>-</a:t>
            </a:r>
            <a:r>
              <a:rPr lang="it-IT" sz="3300" spc="-5" dirty="0">
                <a:solidFill>
                  <a:srgbClr val="009999"/>
                </a:solidFill>
                <a:cs typeface="Arial"/>
              </a:rPr>
              <a:t>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5"/>
              </a:rPr>
              <a:t>http://www.ingermania.it</a:t>
            </a:r>
            <a:endParaRPr lang="it-IT" sz="3300" dirty="0"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spc="-5" dirty="0" err="1">
                <a:cs typeface="Arial"/>
              </a:rPr>
              <a:t>CV&amp;Coffee</a:t>
            </a:r>
            <a:r>
              <a:rPr lang="it-IT" sz="3300" spc="-5" dirty="0">
                <a:cs typeface="Arial"/>
              </a:rPr>
              <a:t> </a:t>
            </a:r>
            <a:r>
              <a:rPr lang="it-IT" sz="3300" dirty="0">
                <a:cs typeface="Arial"/>
              </a:rPr>
              <a:t>-</a:t>
            </a:r>
            <a:r>
              <a:rPr lang="it-IT" sz="3300" spc="-25" dirty="0">
                <a:solidFill>
                  <a:srgbClr val="009999"/>
                </a:solidFill>
                <a:cs typeface="Arial"/>
              </a:rPr>
              <a:t>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6"/>
              </a:rPr>
              <a:t>http://www.cvandcoffee.com/</a:t>
            </a:r>
            <a:endParaRPr lang="it-IT" sz="3300" dirty="0"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spc="-5" dirty="0">
                <a:cs typeface="Arial"/>
              </a:rPr>
              <a:t>SOGNANDOLONDRA.com </a:t>
            </a:r>
            <a:r>
              <a:rPr lang="it-IT" sz="3300" dirty="0">
                <a:cs typeface="Arial"/>
              </a:rPr>
              <a:t>-</a:t>
            </a:r>
            <a:r>
              <a:rPr lang="it-IT" sz="3300" spc="-20" dirty="0">
                <a:solidFill>
                  <a:srgbClr val="009999"/>
                </a:solidFill>
                <a:cs typeface="Arial"/>
              </a:rPr>
              <a:t>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7"/>
              </a:rPr>
              <a:t>http://www.sognandolondra.com</a:t>
            </a:r>
            <a:endParaRPr lang="it-IT" sz="3300" dirty="0"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spc="-5" dirty="0">
                <a:cs typeface="Arial"/>
              </a:rPr>
              <a:t>JOB </a:t>
            </a:r>
            <a:r>
              <a:rPr lang="it-IT" sz="3300" dirty="0">
                <a:cs typeface="Arial"/>
              </a:rPr>
              <a:t>CENTRE PLUS -</a:t>
            </a:r>
            <a:r>
              <a:rPr lang="it-IT" sz="3300" spc="-30" dirty="0">
                <a:solidFill>
                  <a:srgbClr val="009999"/>
                </a:solidFill>
                <a:cs typeface="Arial"/>
              </a:rPr>
              <a:t>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8"/>
              </a:rPr>
              <a:t>www.gov.uk/jobsearch</a:t>
            </a:r>
            <a:endParaRPr lang="it-IT" sz="3300" dirty="0"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spc="-5" dirty="0">
                <a:cs typeface="Arial"/>
              </a:rPr>
              <a:t>JOBS D'ETE </a:t>
            </a:r>
            <a:r>
              <a:rPr lang="it-IT" sz="3300" dirty="0">
                <a:cs typeface="Arial"/>
              </a:rPr>
              <a:t>-</a:t>
            </a:r>
            <a:r>
              <a:rPr lang="it-IT" sz="3300" spc="-5" dirty="0">
                <a:solidFill>
                  <a:srgbClr val="009999"/>
                </a:solidFill>
                <a:cs typeface="Arial"/>
              </a:rPr>
              <a:t>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9"/>
              </a:rPr>
              <a:t>www.jobs-ete.com/</a:t>
            </a:r>
            <a:endParaRPr lang="it-IT" sz="3300" dirty="0"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spc="-5" dirty="0">
                <a:cs typeface="Arial"/>
              </a:rPr>
              <a:t>SCAMBIEUROPEI </a:t>
            </a:r>
            <a:r>
              <a:rPr lang="it-IT" sz="3300" dirty="0">
                <a:cs typeface="Arial"/>
              </a:rPr>
              <a:t>-</a:t>
            </a:r>
            <a:r>
              <a:rPr lang="it-IT" sz="3300" spc="-5" dirty="0">
                <a:solidFill>
                  <a:srgbClr val="009999"/>
                </a:solidFill>
                <a:cs typeface="Arial"/>
              </a:rPr>
              <a:t>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10"/>
              </a:rPr>
              <a:t>http://www.scambieuropei.info/</a:t>
            </a:r>
            <a:endParaRPr lang="it-IT" sz="3300" u="heavy" spc="-5" dirty="0">
              <a:solidFill>
                <a:srgbClr val="009999"/>
              </a:solidFill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spc="-5" dirty="0">
                <a:cs typeface="Arial"/>
              </a:rPr>
              <a:t>SEASON WORKERS -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11"/>
              </a:rPr>
              <a:t>https://www.seasonworkers.com/</a:t>
            </a:r>
            <a:endParaRPr lang="it-IT" sz="3300" u="heavy" spc="-5" dirty="0">
              <a:solidFill>
                <a:srgbClr val="009999"/>
              </a:solidFill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spc="-5" dirty="0">
                <a:cs typeface="Arial"/>
              </a:rPr>
              <a:t>EUROCULTURA -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12"/>
              </a:rPr>
              <a:t>https://www.eurocultura.it/partire/lavoro-all-estero/colti-al-volo-lavoro-all-estero</a:t>
            </a:r>
            <a:endParaRPr lang="it-IT" sz="3300" u="heavy" spc="-5" dirty="0">
              <a:solidFill>
                <a:srgbClr val="009999"/>
              </a:solidFill>
              <a:cs typeface="Arial"/>
            </a:endParaRP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spc="-5" dirty="0">
                <a:cs typeface="Arial"/>
              </a:rPr>
              <a:t>EUROJOBS - </a:t>
            </a:r>
            <a:r>
              <a:rPr lang="it-IT" sz="3300" u="heavy" spc="-5" dirty="0">
                <a:solidFill>
                  <a:srgbClr val="009999"/>
                </a:solidFill>
                <a:cs typeface="Arial"/>
                <a:hlinkClick r:id="rId13"/>
              </a:rPr>
              <a:t>https://www.eurojobs.com/</a:t>
            </a:r>
            <a:r>
              <a:rPr lang="it-IT" sz="3300" u="heavy" spc="-5" dirty="0">
                <a:solidFill>
                  <a:srgbClr val="009999"/>
                </a:solidFill>
                <a:cs typeface="Arial"/>
              </a:rPr>
              <a:t> </a:t>
            </a:r>
          </a:p>
          <a:p>
            <a:pPr marL="12700" indent="0">
              <a:lnSpc>
                <a:spcPct val="100000"/>
              </a:lnSpc>
              <a:buNone/>
              <a:tabLst>
                <a:tab pos="171450" algn="l"/>
              </a:tabLst>
            </a:pPr>
            <a:r>
              <a:rPr lang="it-IT" sz="3300" dirty="0">
                <a:cs typeface="Arial"/>
              </a:rPr>
              <a:t>INFOJOBS - </a:t>
            </a:r>
            <a:r>
              <a:rPr lang="it-IT" sz="3300" dirty="0">
                <a:cs typeface="Arial"/>
                <a:hlinkClick r:id="rId14"/>
              </a:rPr>
              <a:t>https://www.infojobs.it/</a:t>
            </a:r>
            <a:r>
              <a:rPr lang="it-IT" sz="3300" dirty="0">
                <a:cs typeface="Arial"/>
              </a:rPr>
              <a:t>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>
            <a:extLst>
              <a:ext uri="{FF2B5EF4-FFF2-40B4-BE49-F238E27FC236}">
                <a16:creationId xmlns:a16="http://schemas.microsoft.com/office/drawing/2014/main" id="{479212E3-964B-4163-B6B8-EC2490CDFB2A}"/>
              </a:ext>
            </a:extLst>
          </p:cNvPr>
          <p:cNvSpPr/>
          <p:nvPr/>
        </p:nvSpPr>
        <p:spPr>
          <a:xfrm rot="325895">
            <a:off x="9345625" y="260931"/>
            <a:ext cx="2436107" cy="1503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0299A1-3F89-484F-9960-C18614CC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4760"/>
            <a:ext cx="10972800" cy="1143000"/>
          </a:xfrm>
        </p:spPr>
        <p:txBody>
          <a:bodyPr>
            <a:noAutofit/>
          </a:bodyPr>
          <a:lstStyle/>
          <a:p>
            <a:r>
              <a:rPr lang="it-IT" sz="3600" dirty="0"/>
              <a:t>LAVORO ALL’ESTERO</a:t>
            </a:r>
            <a:br>
              <a:rPr lang="it-IT" sz="3600" dirty="0"/>
            </a:br>
            <a:r>
              <a:rPr lang="it-IT" sz="3600" dirty="0" err="1"/>
              <a:t>Summer</a:t>
            </a:r>
            <a:r>
              <a:rPr lang="it-IT" sz="3600" dirty="0"/>
              <a:t> </a:t>
            </a:r>
            <a:r>
              <a:rPr lang="it-IT" sz="3600" dirty="0" err="1"/>
              <a:t>jobs</a:t>
            </a:r>
            <a:r>
              <a:rPr lang="it-IT" sz="3600" dirty="0"/>
              <a:t>: qualche link utile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46203D-146E-447C-AB57-5D333402C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6" y="1012900"/>
            <a:ext cx="11529390" cy="584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Agenzie di servizi:</a:t>
            </a:r>
          </a:p>
          <a:p>
            <a:pPr marL="0" indent="0">
              <a:buNone/>
            </a:pPr>
            <a:r>
              <a:rPr lang="it-IT" sz="1800" b="1" dirty="0"/>
              <a:t>EWEP - </a:t>
            </a:r>
            <a:r>
              <a:rPr lang="it-IT" sz="1800" b="1" dirty="0" err="1"/>
              <a:t>European</a:t>
            </a:r>
            <a:r>
              <a:rPr lang="it-IT" sz="1800" b="1" dirty="0"/>
              <a:t> Work Experience </a:t>
            </a:r>
            <a:r>
              <a:rPr lang="it-IT" sz="1800" b="1" dirty="0" err="1"/>
              <a:t>Programme</a:t>
            </a:r>
            <a:r>
              <a:rPr lang="it-IT" sz="1800" b="1" dirty="0"/>
              <a:t> Ltd (</a:t>
            </a:r>
            <a:r>
              <a:rPr lang="it-IT" sz="1800" dirty="0"/>
              <a:t>www.ewep.com)  </a:t>
            </a:r>
          </a:p>
          <a:p>
            <a:pPr marL="0" indent="0">
              <a:buNone/>
            </a:pPr>
            <a:r>
              <a:rPr lang="it-IT" sz="1800" dirty="0"/>
              <a:t>Servizi: </a:t>
            </a:r>
            <a:r>
              <a:rPr lang="it-IT" sz="1800" b="1" dirty="0"/>
              <a:t>Ricerca di lavoro </a:t>
            </a:r>
            <a:r>
              <a:rPr lang="it-IT" sz="1800" dirty="0"/>
              <a:t>(colloqui per i candidati selezionati), </a:t>
            </a:r>
            <a:r>
              <a:rPr lang="it-IT" sz="1800" b="1" dirty="0"/>
              <a:t>sistemazione</a:t>
            </a:r>
            <a:r>
              <a:rPr lang="it-IT" sz="1800" dirty="0"/>
              <a:t> (anche presso  famiglie), </a:t>
            </a:r>
            <a:r>
              <a:rPr lang="it-IT" sz="1800" b="1" dirty="0"/>
              <a:t>corsi di lingua</a:t>
            </a:r>
            <a:r>
              <a:rPr lang="it-IT" sz="1800" dirty="0"/>
              <a:t>; </a:t>
            </a:r>
          </a:p>
          <a:p>
            <a:pPr marL="0" indent="0">
              <a:buNone/>
            </a:pPr>
            <a:r>
              <a:rPr lang="it-IT" sz="1800" b="1" dirty="0"/>
              <a:t>Assistenza amministrativa</a:t>
            </a:r>
            <a:r>
              <a:rPr lang="it-IT" sz="1800" dirty="0"/>
              <a:t>: iscrizione al Servizio Sanitario  Nazionale, apertura di un conto corrente, pratiche per il rimborso delle tasse, help line.</a:t>
            </a:r>
          </a:p>
          <a:p>
            <a:pPr marL="0" indent="0">
              <a:buNone/>
            </a:pPr>
            <a:r>
              <a:rPr lang="it-IT" sz="1800" dirty="0"/>
              <a:t>Il lavoro è nei </a:t>
            </a:r>
            <a:r>
              <a:rPr lang="it-IT" sz="1800" b="1" dirty="0"/>
              <a:t>settori del commercio, accoglienza, ristorazione</a:t>
            </a:r>
            <a:r>
              <a:rPr lang="it-IT" sz="1800" dirty="0"/>
              <a:t>.</a:t>
            </a:r>
          </a:p>
          <a:p>
            <a:pPr marL="0" indent="0">
              <a:buNone/>
            </a:pPr>
            <a:r>
              <a:rPr lang="it-IT" sz="1800" b="1" dirty="0"/>
              <a:t>Costi</a:t>
            </a:r>
            <a:r>
              <a:rPr lang="it-IT" sz="1800" dirty="0"/>
              <a:t>: £272.00/ circa 300€ (£30.00/ 33€ iscrizione + £242.00/ circa 270€ quota agenzia, servizio di collocamento).</a:t>
            </a:r>
          </a:p>
          <a:p>
            <a:pPr marL="0" indent="0">
              <a:buNone/>
            </a:pPr>
            <a:r>
              <a:rPr lang="it-IT" sz="1800" dirty="0"/>
              <a:t>Requisiti: </a:t>
            </a:r>
            <a:r>
              <a:rPr lang="it-IT" sz="1800" b="1" dirty="0"/>
              <a:t>età superiore a 18 anni</a:t>
            </a:r>
            <a:r>
              <a:rPr lang="it-IT" sz="1800" dirty="0"/>
              <a:t>, disponibilità a lavorare per un </a:t>
            </a:r>
            <a:r>
              <a:rPr lang="it-IT" sz="1800" b="1" dirty="0"/>
              <a:t>periodo minimo di 2  mesi</a:t>
            </a:r>
            <a:r>
              <a:rPr lang="it-IT" sz="1800" dirty="0"/>
              <a:t>, buona conoscenza dell</a:t>
            </a:r>
            <a:r>
              <a:rPr lang="it-IT" sz="1800" b="1" dirty="0"/>
              <a:t>'inglese</a:t>
            </a:r>
            <a:r>
              <a:rPr lang="it-IT" sz="1800" dirty="0"/>
              <a:t>, </a:t>
            </a:r>
            <a:r>
              <a:rPr lang="it-IT" sz="1800" b="1" dirty="0"/>
              <a:t>cittadinanza europea</a:t>
            </a:r>
          </a:p>
          <a:p>
            <a:pPr marL="0" indent="0">
              <a:buNone/>
            </a:pPr>
            <a:r>
              <a:rPr lang="it-IT" sz="1800" dirty="0"/>
              <a:t>Tutte le informazioni dettagliate nel sito.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b="1" dirty="0"/>
              <a:t>HOLIDAYS EMPIRE</a:t>
            </a:r>
            <a:r>
              <a:rPr lang="it-IT" sz="1800" dirty="0"/>
              <a:t> (www.holidaysempire.com)</a:t>
            </a:r>
          </a:p>
          <a:p>
            <a:pPr marL="0" indent="0">
              <a:buNone/>
            </a:pPr>
            <a:r>
              <a:rPr lang="it-IT" sz="1800" dirty="0"/>
              <a:t>Propone diversi "</a:t>
            </a:r>
            <a:r>
              <a:rPr lang="it-IT" sz="1800" b="1" dirty="0"/>
              <a:t>pacchetti</a:t>
            </a:r>
            <a:r>
              <a:rPr lang="it-IT" sz="1800" dirty="0"/>
              <a:t>" tra cui uno dei più conosciuti è "Project </a:t>
            </a:r>
            <a:r>
              <a:rPr lang="it-IT" sz="1800" dirty="0" err="1"/>
              <a:t>London</a:t>
            </a:r>
            <a:r>
              <a:rPr lang="it-IT" sz="1800" dirty="0"/>
              <a:t>": opportunità  di lavoro, ricerca di sistemazione + eventuale corso di inglese.</a:t>
            </a:r>
          </a:p>
          <a:p>
            <a:pPr marL="0" indent="0">
              <a:buNone/>
            </a:pPr>
            <a:r>
              <a:rPr lang="it-IT" sz="1800" dirty="0"/>
              <a:t>Costi: 229 euro (+ 30 in alta stagione)</a:t>
            </a:r>
          </a:p>
          <a:p>
            <a:pPr marL="0" indent="0">
              <a:buNone/>
            </a:pPr>
            <a:r>
              <a:rPr lang="it-IT" sz="1800" dirty="0"/>
              <a:t>Requisiti: </a:t>
            </a:r>
            <a:r>
              <a:rPr lang="it-IT" sz="1800" b="1" dirty="0"/>
              <a:t>minimo 2 mesi di permanenza </a:t>
            </a:r>
            <a:r>
              <a:rPr lang="it-IT" sz="1800" dirty="0"/>
              <a:t>+ eventuali settimane di </a:t>
            </a:r>
            <a:r>
              <a:rPr lang="it-IT" sz="1800" b="1" dirty="0"/>
              <a:t>corso di inglese</a:t>
            </a:r>
            <a:r>
              <a:rPr lang="it-IT" sz="1800" dirty="0"/>
              <a:t>,  </a:t>
            </a:r>
            <a:r>
              <a:rPr lang="it-IT" sz="1800" b="1" dirty="0"/>
              <a:t>cittadinanza europea</a:t>
            </a:r>
            <a:r>
              <a:rPr lang="it-IT" sz="1800" dirty="0"/>
              <a:t>, </a:t>
            </a:r>
            <a:r>
              <a:rPr lang="it-IT" sz="1800" b="1" dirty="0"/>
              <a:t>età massima 35 anni.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367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5B45E-EF87-469E-85BF-2FF8663F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4788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it-IT" sz="4900" dirty="0"/>
              <a:t>LAVORO ALL’ESTERO</a:t>
            </a:r>
            <a:br>
              <a:rPr lang="it-IT" sz="5400" dirty="0"/>
            </a:br>
            <a:r>
              <a:rPr lang="it-IT" sz="5400" dirty="0" err="1"/>
              <a:t>Summer</a:t>
            </a:r>
            <a:r>
              <a:rPr lang="it-IT" sz="5400" dirty="0"/>
              <a:t> </a:t>
            </a:r>
            <a:r>
              <a:rPr lang="it-IT" sz="5400" dirty="0" err="1"/>
              <a:t>jobs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1DE1B3D-88D4-4CFE-AA6B-485C33662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831606">
            <a:off x="352389" y="1975857"/>
            <a:ext cx="5173400" cy="376013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B75CF9-146F-4D3E-B62A-DC76265010B0}"/>
              </a:ext>
            </a:extLst>
          </p:cNvPr>
          <p:cNvSpPr txBox="1"/>
          <p:nvPr/>
        </p:nvSpPr>
        <p:spPr>
          <a:xfrm>
            <a:off x="5878179" y="1218740"/>
            <a:ext cx="5942759" cy="6278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WORKAWAY:</a:t>
            </a:r>
          </a:p>
          <a:p>
            <a:r>
              <a:rPr lang="it-IT" dirty="0"/>
              <a:t>https://www.workaway.info/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È una piattaforma mondiale che contiene un enorme database di “Host” che cercano qualcuno che </a:t>
            </a:r>
            <a:r>
              <a:rPr lang="it-IT" b="1" dirty="0"/>
              <a:t>lavori</a:t>
            </a:r>
            <a:r>
              <a:rPr lang="it-IT" dirty="0"/>
              <a:t> per loro </a:t>
            </a:r>
            <a:r>
              <a:rPr lang="it-IT" b="1" dirty="0"/>
              <a:t>in cambio di sistemazione</a:t>
            </a:r>
            <a:r>
              <a:rPr lang="it-IT" dirty="0"/>
              <a:t>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 contattarli e utilizzare il servizio bisogna </a:t>
            </a:r>
            <a:r>
              <a:rPr lang="it-IT" b="1" dirty="0"/>
              <a:t>registrarsi</a:t>
            </a:r>
            <a:r>
              <a:rPr lang="it-IT" dirty="0"/>
              <a:t> e pagare un’iscrizione annuale di 32€ per l’account singolo oppure 42€ per un account di coppia. </a:t>
            </a:r>
            <a:r>
              <a:rPr lang="it-IT" b="1" dirty="0"/>
              <a:t>Non c’è un limite massimo di età </a:t>
            </a:r>
            <a:r>
              <a:rPr lang="it-IT" dirty="0"/>
              <a:t>ma il limite minimo è 18 anni.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Ci sono </a:t>
            </a:r>
            <a:r>
              <a:rPr lang="it-IT" b="1" dirty="0"/>
              <a:t>lavori nel turismo, nell’allevamento o nell’agricoltura</a:t>
            </a:r>
            <a:r>
              <a:rPr lang="it-IT" dirty="0"/>
              <a:t>, o si può lavorare come </a:t>
            </a:r>
            <a:r>
              <a:rPr lang="it-IT" b="1" i="1" dirty="0" err="1"/>
              <a:t>au</a:t>
            </a:r>
            <a:r>
              <a:rPr lang="it-IT" b="1" i="1" dirty="0"/>
              <a:t> </a:t>
            </a:r>
            <a:r>
              <a:rPr lang="it-IT" b="1" i="1" dirty="0" err="1"/>
              <a:t>pair</a:t>
            </a:r>
            <a:r>
              <a:rPr lang="it-IT" dirty="0"/>
              <a:t> in </a:t>
            </a:r>
            <a:r>
              <a:rPr lang="it-IT" b="1" dirty="0"/>
              <a:t>famiglia</a:t>
            </a:r>
            <a:r>
              <a:rPr lang="it-IT" dirty="0"/>
              <a:t>, </a:t>
            </a:r>
            <a:r>
              <a:rPr lang="it-IT" b="1" dirty="0"/>
              <a:t>in progetti artistici di pittura</a:t>
            </a:r>
            <a:r>
              <a:rPr lang="it-IT" dirty="0"/>
              <a:t>, </a:t>
            </a:r>
            <a:r>
              <a:rPr lang="it-IT" b="1" dirty="0"/>
              <a:t>teatro</a:t>
            </a:r>
            <a:r>
              <a:rPr lang="it-IT" dirty="0"/>
              <a:t>, </a:t>
            </a:r>
            <a:r>
              <a:rPr lang="it-IT" b="1" dirty="0"/>
              <a:t>musica</a:t>
            </a:r>
            <a:r>
              <a:rPr lang="it-IT" dirty="0"/>
              <a:t>, </a:t>
            </a:r>
            <a:r>
              <a:rPr lang="it-IT" b="1" dirty="0"/>
              <a:t>nell’insegnamento dello yoga o dello sport</a:t>
            </a:r>
            <a:r>
              <a:rPr lang="it-IT" dirty="0"/>
              <a:t>, in </a:t>
            </a:r>
            <a:r>
              <a:rPr lang="it-IT" b="1" dirty="0"/>
              <a:t>scuole estive</a:t>
            </a:r>
            <a:r>
              <a:rPr lang="it-IT" dirty="0"/>
              <a:t>.</a:t>
            </a:r>
          </a:p>
          <a:p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 err="1"/>
          </a:p>
        </p:txBody>
      </p:sp>
    </p:spTree>
    <p:extLst>
      <p:ext uri="{BB962C8B-B14F-4D97-AF65-F5344CB8AC3E}">
        <p14:creationId xmlns:p14="http://schemas.microsoft.com/office/powerpoint/2010/main" val="26201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AD892552-3C78-4449-BA7A-48D0E535F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59" y="4825437"/>
            <a:ext cx="2014909" cy="176182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17AFBFB-9927-4928-8029-05E7FBF9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 dirty="0"/>
              <a:t>LAVORARE E FORMARSI ALL’ESTERO</a:t>
            </a:r>
            <a:br>
              <a:rPr lang="it-IT" sz="4800" dirty="0"/>
            </a:br>
            <a:r>
              <a:rPr lang="it-IT" sz="4800" dirty="0"/>
              <a:t>A chi rivolgersi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2CFBA60-ADC4-4389-9888-4C6CE95E2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15797" y="1193874"/>
            <a:ext cx="3255232" cy="7903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3F87C0-41C7-453E-850A-BE4467F38D41}"/>
              </a:ext>
            </a:extLst>
          </p:cNvPr>
          <p:cNvSpPr txBox="1"/>
          <p:nvPr/>
        </p:nvSpPr>
        <p:spPr>
          <a:xfrm>
            <a:off x="5083583" y="1654097"/>
            <a:ext cx="418768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è una cooperativa sociale che offre servizi per la mobilità formativa sin dal 1998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E2058E6-C257-486A-9B94-1EF6BFF39F4B}"/>
              </a:ext>
            </a:extLst>
          </p:cNvPr>
          <p:cNvCxnSpPr>
            <a:cxnSpLocks/>
          </p:cNvCxnSpPr>
          <p:nvPr/>
        </p:nvCxnSpPr>
        <p:spPr>
          <a:xfrm flipH="1">
            <a:off x="7992590" y="1524000"/>
            <a:ext cx="467110" cy="217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28593D5-D4DD-48A5-8F3E-6166FEFC2938}"/>
              </a:ext>
            </a:extLst>
          </p:cNvPr>
          <p:cNvCxnSpPr>
            <a:cxnSpLocks/>
          </p:cNvCxnSpPr>
          <p:nvPr/>
        </p:nvCxnSpPr>
        <p:spPr>
          <a:xfrm>
            <a:off x="6983815" y="2234262"/>
            <a:ext cx="514361" cy="288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21E276-A46E-4D49-A979-229F460B1EB3}"/>
              </a:ext>
            </a:extLst>
          </p:cNvPr>
          <p:cNvSpPr txBox="1"/>
          <p:nvPr/>
        </p:nvSpPr>
        <p:spPr>
          <a:xfrm>
            <a:off x="6998521" y="2438466"/>
            <a:ext cx="4977566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Grazie alla piattaforma </a:t>
            </a:r>
            <a:r>
              <a:rPr lang="it-IT" sz="2000" b="1" dirty="0" err="1"/>
              <a:t>Mobilitas</a:t>
            </a:r>
            <a:r>
              <a:rPr lang="it-IT" dirty="0"/>
              <a:t>, offre orientamento e accompagnamento per esperienze lavorative e formative all’estero.</a:t>
            </a:r>
          </a:p>
          <a:p>
            <a:endParaRPr lang="it-IT" dirty="0"/>
          </a:p>
          <a:p>
            <a:r>
              <a:rPr lang="it-IT" dirty="0"/>
              <a:t>Contatti: </a:t>
            </a:r>
            <a:r>
              <a:rPr lang="it-IT" b="1" dirty="0">
                <a:hlinkClick r:id="rId5"/>
              </a:rPr>
              <a:t>yfej@mobilitasonline.net</a:t>
            </a:r>
            <a:endParaRPr lang="it-IT" dirty="0"/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4A9ACB-FAEA-4D62-8D67-3B7403808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972" y="2577427"/>
            <a:ext cx="1431843" cy="14318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70301A8-E8CB-44D9-944D-44A76781AD60}"/>
              </a:ext>
            </a:extLst>
          </p:cNvPr>
          <p:cNvSpPr txBox="1"/>
          <p:nvPr/>
        </p:nvSpPr>
        <p:spPr>
          <a:xfrm>
            <a:off x="181534" y="1927189"/>
            <a:ext cx="4589250" cy="47705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/>
              <a:t>SPORTELLO EUROPE DIRECT </a:t>
            </a:r>
          </a:p>
          <a:p>
            <a:r>
              <a:rPr lang="it-IT" sz="2400" dirty="0"/>
              <a:t>presso il Comune di Bologna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Piazza Maggiore, 6 </a:t>
            </a:r>
            <a:br>
              <a:rPr lang="it-IT" dirty="0"/>
            </a:br>
            <a:r>
              <a:rPr lang="it-IT" dirty="0"/>
              <a:t>40121 Bologna </a:t>
            </a:r>
          </a:p>
          <a:p>
            <a:endParaRPr lang="it-IT" dirty="0"/>
          </a:p>
          <a:p>
            <a:r>
              <a:rPr lang="it-IT" dirty="0"/>
              <a:t>Email: </a:t>
            </a:r>
          </a:p>
          <a:p>
            <a:r>
              <a:rPr lang="it-IT" dirty="0">
                <a:hlinkClick r:id="rId7"/>
              </a:rPr>
              <a:t>SportelloEuropeDirect@comune.bologna.it</a:t>
            </a:r>
            <a:endParaRPr lang="it-IT" dirty="0"/>
          </a:p>
          <a:p>
            <a:r>
              <a:rPr lang="de-DE" dirty="0"/>
              <a:t>Tel: + 39 051 219 3158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1B6973-946D-44E0-B8B3-7A28463292E7}"/>
              </a:ext>
            </a:extLst>
          </p:cNvPr>
          <p:cNvSpPr txBox="1"/>
          <p:nvPr/>
        </p:nvSpPr>
        <p:spPr>
          <a:xfrm>
            <a:off x="4969565" y="4063782"/>
            <a:ext cx="7010400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t">
            <a:spAutoFit/>
          </a:bodyPr>
          <a:lstStyle/>
          <a:p>
            <a:r>
              <a:rPr lang="it-IT" dirty="0"/>
              <a:t>	       </a:t>
            </a:r>
            <a:r>
              <a:rPr lang="it-IT" sz="3200" dirty="0" err="1"/>
              <a:t>Younet</a:t>
            </a:r>
            <a:r>
              <a:rPr lang="it-IT" sz="3200" dirty="0"/>
              <a:t> </a:t>
            </a:r>
            <a:r>
              <a:rPr lang="it-IT" dirty="0"/>
              <a:t>è un’associazione che si 				occupa di mobilità e scambi 				giovanili</a:t>
            </a:r>
          </a:p>
          <a:p>
            <a:endParaRPr lang="it-IT" dirty="0"/>
          </a:p>
          <a:p>
            <a:r>
              <a:rPr lang="it-IT" dirty="0"/>
              <a:t>Contatti: </a:t>
            </a:r>
          </a:p>
          <a:p>
            <a:r>
              <a:rPr lang="it-IT" dirty="0">
                <a:hlinkClick r:id="rId8"/>
              </a:rPr>
              <a:t>info@you-net.eu</a:t>
            </a:r>
            <a:endParaRPr lang="it-IT" dirty="0"/>
          </a:p>
          <a:p>
            <a:r>
              <a:rPr lang="it-IT" dirty="0">
                <a:hlinkClick r:id="rId9"/>
              </a:rPr>
              <a:t>http://www.you-net.eu</a:t>
            </a:r>
            <a:r>
              <a:rPr lang="it-IT" dirty="0"/>
              <a:t>  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23FA766-093B-42A5-B383-19C131EAA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8693" y="4201549"/>
            <a:ext cx="1219200" cy="124777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414F706-6C47-42F1-AE23-4AA560CD7C90}"/>
              </a:ext>
            </a:extLst>
          </p:cNvPr>
          <p:cNvSpPr/>
          <p:nvPr/>
        </p:nvSpPr>
        <p:spPr>
          <a:xfrm>
            <a:off x="7992590" y="4953909"/>
            <a:ext cx="3983497" cy="13673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53760E-38D1-432F-94A7-7F3FBF11AA7F}"/>
              </a:ext>
            </a:extLst>
          </p:cNvPr>
          <p:cNvSpPr txBox="1"/>
          <p:nvPr/>
        </p:nvSpPr>
        <p:spPr>
          <a:xfrm>
            <a:off x="10493512" y="5022574"/>
            <a:ext cx="1698488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Su Facebook:</a:t>
            </a:r>
          </a:p>
          <a:p>
            <a:r>
              <a:rPr lang="it-IT" dirty="0"/>
              <a:t>ESN Bologna</a:t>
            </a:r>
          </a:p>
          <a:p>
            <a:r>
              <a:rPr lang="it-IT" dirty="0"/>
              <a:t>ESN Modena</a:t>
            </a:r>
          </a:p>
          <a:p>
            <a:r>
              <a:rPr lang="it-IT" dirty="0"/>
              <a:t>ESN Ferrara</a:t>
            </a:r>
          </a:p>
        </p:txBody>
      </p:sp>
      <p:pic>
        <p:nvPicPr>
          <p:cNvPr id="1026" name="Picture 2" descr="Risultati immagini per esn">
            <a:extLst>
              <a:ext uri="{FF2B5EF4-FFF2-40B4-BE49-F238E27FC236}">
                <a16:creationId xmlns:a16="http://schemas.microsoft.com/office/drawing/2014/main" id="{1610BA58-2787-4661-AD3D-4BB5AEE7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12" y="5092804"/>
            <a:ext cx="2504800" cy="10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1085088"/>
            <a:ext cx="10972800" cy="1143000"/>
          </a:xfrm>
        </p:spPr>
        <p:txBody>
          <a:bodyPr/>
          <a:lstStyle/>
          <a:p>
            <a:pPr algn="ctr"/>
            <a:r>
              <a:rPr lang="it-IT" dirty="0"/>
              <a:t>LE OPPORTUNITA’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2600" y="2908300"/>
            <a:ext cx="10972800" cy="1625600"/>
          </a:xfrm>
        </p:spPr>
        <p:txBody>
          <a:bodyPr/>
          <a:lstStyle/>
          <a:p>
            <a:pPr algn="ctr"/>
            <a:r>
              <a:rPr lang="it-IT" dirty="0"/>
              <a:t>Volontariato e scambi giovanili</a:t>
            </a:r>
          </a:p>
          <a:p>
            <a:pPr algn="ctr"/>
            <a:r>
              <a:rPr lang="it-IT" dirty="0"/>
              <a:t>Formazione (studio e tirocini)</a:t>
            </a:r>
          </a:p>
          <a:p>
            <a:pPr algn="ctr"/>
            <a:r>
              <a:rPr lang="it-IT" dirty="0"/>
              <a:t>Lavoro (</a:t>
            </a:r>
            <a:r>
              <a:rPr lang="it-IT" dirty="0" err="1"/>
              <a:t>summer</a:t>
            </a:r>
            <a:r>
              <a:rPr lang="it-IT" dirty="0"/>
              <a:t> </a:t>
            </a:r>
            <a:r>
              <a:rPr lang="it-IT" dirty="0" err="1"/>
              <a:t>jobs</a:t>
            </a:r>
            <a:r>
              <a:rPr lang="it-IT" dirty="0"/>
              <a:t> e lavoro a lungo temine)</a:t>
            </a:r>
          </a:p>
        </p:txBody>
      </p:sp>
    </p:spTree>
    <p:extLst>
      <p:ext uri="{BB962C8B-B14F-4D97-AF65-F5344CB8AC3E}">
        <p14:creationId xmlns:p14="http://schemas.microsoft.com/office/powerpoint/2010/main" val="24856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A9D8E-7FBE-490A-B5A1-DD852846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185530"/>
            <a:ext cx="11039061" cy="1166192"/>
          </a:xfrm>
        </p:spPr>
        <p:txBody>
          <a:bodyPr/>
          <a:lstStyle/>
          <a:p>
            <a:pPr algn="ctr"/>
            <a:r>
              <a:rPr lang="it-IT" dirty="0"/>
              <a:t>SCAMBI GIOVANILI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A4781E-2642-4611-AA8B-A0BDF1C6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243"/>
            <a:ext cx="10972800" cy="5009322"/>
          </a:xfrm>
        </p:spPr>
        <p:txBody>
          <a:bodyPr>
            <a:normAutofit fontScale="92500"/>
          </a:bodyPr>
          <a:lstStyle/>
          <a:p>
            <a:r>
              <a:rPr lang="it-IT" dirty="0"/>
              <a:t>Progetto che riunisce giovani (13-30 anni) di vari Paesi per scambiare idee, confrontarsi, acquisire conoscenze e coscienza di altri Paesi e culture europee  </a:t>
            </a:r>
          </a:p>
          <a:p>
            <a:r>
              <a:rPr lang="it-IT" dirty="0"/>
              <a:t>Durata: 5 – 21 giorni </a:t>
            </a:r>
          </a:p>
          <a:p>
            <a:r>
              <a:rPr lang="it-IT" dirty="0"/>
              <a:t>Rimborsi per viaggio, vitto e alloggio</a:t>
            </a:r>
          </a:p>
          <a:p>
            <a:r>
              <a:rPr lang="it-IT" dirty="0"/>
              <a:t>Settori: cultura, gioventù, sociale, arte, tempo libero, media e comunicazione, ambiente, sviluppo rurale, cooperazione </a:t>
            </a:r>
          </a:p>
          <a:p>
            <a:r>
              <a:rPr lang="it-IT" dirty="0"/>
              <a:t>Lingua inglese</a:t>
            </a:r>
          </a:p>
          <a:p>
            <a:r>
              <a:rPr lang="it-IT" dirty="0"/>
              <a:t>Educazione non formale (esercitazioni, giochi di ruolo e laboratori artistici e creativi, attività pratiche, escursioni culturali, simulazioni, attività sportive…)</a:t>
            </a:r>
          </a:p>
          <a:p>
            <a:r>
              <a:rPr lang="it-IT" dirty="0"/>
              <a:t>Opportunità con</a:t>
            </a:r>
          </a:p>
          <a:p>
            <a:pPr marL="0" indent="0">
              <a:buNone/>
            </a:pPr>
            <a:r>
              <a:rPr lang="it-IT" dirty="0" err="1"/>
              <a:t>YouNet</a:t>
            </a:r>
            <a:r>
              <a:rPr lang="it-IT" dirty="0"/>
              <a:t>, Passi Società Cooperativa, Net in Action…</a:t>
            </a:r>
          </a:p>
        </p:txBody>
      </p:sp>
      <p:pic>
        <p:nvPicPr>
          <p:cNvPr id="4" name="Immagine 3">
            <a:hlinkClick r:id="rId2"/>
            <a:extLst>
              <a:ext uri="{FF2B5EF4-FFF2-40B4-BE49-F238E27FC236}">
                <a16:creationId xmlns:a16="http://schemas.microsoft.com/office/drawing/2014/main" id="{BF175892-CB13-4C99-93CB-32D75A832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4" t="16667" r="42444" b="48148"/>
          <a:stretch/>
        </p:blipFill>
        <p:spPr>
          <a:xfrm>
            <a:off x="8521148" y="5272960"/>
            <a:ext cx="2650435" cy="1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4500" y="636104"/>
            <a:ext cx="10972800" cy="87464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SERVIZIO VOLONTARIO EUROPEO (SVE)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" y="1630017"/>
            <a:ext cx="9026386" cy="4961283"/>
          </a:xfrm>
        </p:spPr>
        <p:txBody>
          <a:bodyPr>
            <a:normAutofit/>
          </a:bodyPr>
          <a:lstStyle/>
          <a:p>
            <a:pPr marR="5080">
              <a:lnSpc>
                <a:spcPct val="100000"/>
              </a:lnSpc>
            </a:pPr>
            <a:r>
              <a:rPr lang="it-IT" dirty="0"/>
              <a:t>Per giovani 18-30 anni</a:t>
            </a:r>
          </a:p>
          <a:p>
            <a:pPr marR="5080"/>
            <a:r>
              <a:rPr lang="it-IT" dirty="0"/>
              <a:t>Progetti di volontariato in settori quali cultura, gioventù, sociale, arte, tempo libero, media e comunicazione, ambiente, sviluppo rurale e cooperazione</a:t>
            </a:r>
          </a:p>
          <a:p>
            <a:pPr marR="5080">
              <a:lnSpc>
                <a:spcPct val="100000"/>
              </a:lnSpc>
            </a:pPr>
            <a:r>
              <a:rPr lang="it-IT" dirty="0"/>
              <a:t>Durata: 2 settimane – 12 mesi</a:t>
            </a:r>
          </a:p>
          <a:p>
            <a:r>
              <a:rPr lang="it-IT" dirty="0"/>
              <a:t>C</a:t>
            </a:r>
            <a:r>
              <a:rPr lang="it-IT" b="1" dirty="0"/>
              <a:t>ompletamente gratuito</a:t>
            </a:r>
            <a:r>
              <a:rPr lang="it-IT" dirty="0"/>
              <a:t> per chi partecipa. Rimborsi per: viaggio, vitto e alloggio, pocket money mensile, assicurazione sanitaria, corso di lingue</a:t>
            </a:r>
          </a:p>
          <a:p>
            <a:r>
              <a:rPr lang="it-IT" dirty="0"/>
              <a:t>Ricerca progetti: il primo link su Google cercando «database SVE»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9655">
            <a:off x="8919537" y="2370227"/>
            <a:ext cx="2334970" cy="1658256"/>
          </a:xfrm>
          <a:prstGeom prst="rect">
            <a:avLst/>
          </a:prstGeom>
        </p:spPr>
      </p:pic>
      <p:pic>
        <p:nvPicPr>
          <p:cNvPr id="5" name="Immagin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7630" t="16667" r="42148" b="48333"/>
          <a:stretch/>
        </p:blipFill>
        <p:spPr>
          <a:xfrm>
            <a:off x="8628763" y="4887963"/>
            <a:ext cx="24601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91549"/>
            <a:ext cx="10972800" cy="1086677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CAMPI DI VOLONTARIATO INTERNAZIONALE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0330" y="1378226"/>
            <a:ext cx="11383618" cy="5314121"/>
          </a:xfrm>
        </p:spPr>
        <p:txBody>
          <a:bodyPr>
            <a:normAutofit fontScale="40000" lnSpcReduction="20000"/>
          </a:bodyPr>
          <a:lstStyle/>
          <a:p>
            <a:r>
              <a:rPr lang="it-IT" sz="4800" dirty="0"/>
              <a:t>Esperienza breve in cui si vive e si lavora su progetti di solidarietà insieme ad un piccolo gruppo di volontari provenienti da tutto il mondo. Per il 2018 oltre 2000 campi di lavoro in 60+ paesi </a:t>
            </a:r>
            <a:r>
              <a:rPr lang="it-IT" sz="4800" u="sng" dirty="0"/>
              <a:t>del mondo</a:t>
            </a:r>
            <a:r>
              <a:rPr lang="it-IT" sz="4800" dirty="0"/>
              <a:t>! </a:t>
            </a:r>
          </a:p>
          <a:p>
            <a:pPr marL="0" indent="0">
              <a:buNone/>
            </a:pPr>
            <a:endParaRPr lang="it-IT" sz="4800" dirty="0"/>
          </a:p>
          <a:p>
            <a:r>
              <a:rPr lang="it-IT" sz="4800" b="1" dirty="0"/>
              <a:t>Durata</a:t>
            </a:r>
            <a:r>
              <a:rPr lang="it-IT" sz="4800" dirty="0"/>
              <a:t>: dalle 2 alle 4 settimane. Il lavoro dura dalle 4 alle 7 ore al giorno, a seconda del progetto del campo di volontariato.</a:t>
            </a:r>
          </a:p>
          <a:p>
            <a:r>
              <a:rPr lang="it-IT" sz="4800" b="1" spc="-5" dirty="0">
                <a:cs typeface="Arial"/>
              </a:rPr>
              <a:t>Destinatari</a:t>
            </a:r>
            <a:r>
              <a:rPr lang="it-IT" sz="4800" spc="-5" dirty="0">
                <a:cs typeface="Arial"/>
              </a:rPr>
              <a:t>: persone di  tutte le </a:t>
            </a:r>
            <a:r>
              <a:rPr lang="it-IT" sz="4800" spc="-10" dirty="0">
                <a:cs typeface="Arial"/>
              </a:rPr>
              <a:t>età, </a:t>
            </a:r>
            <a:r>
              <a:rPr lang="it-IT" sz="4800" spc="-5" dirty="0">
                <a:cs typeface="Arial"/>
              </a:rPr>
              <a:t>a partire dai 16-17</a:t>
            </a:r>
            <a:r>
              <a:rPr lang="it-IT" sz="4800" spc="55" dirty="0">
                <a:cs typeface="Arial"/>
              </a:rPr>
              <a:t> </a:t>
            </a:r>
            <a:r>
              <a:rPr lang="it-IT" sz="4800" spc="-5" dirty="0">
                <a:cs typeface="Arial"/>
              </a:rPr>
              <a:t>anni</a:t>
            </a:r>
            <a:endParaRPr lang="it-IT" sz="4800" dirty="0">
              <a:cs typeface="Arial"/>
            </a:endParaRPr>
          </a:p>
          <a:p>
            <a:r>
              <a:rPr lang="it-IT" sz="4800" b="1" dirty="0"/>
              <a:t>Settori</a:t>
            </a:r>
            <a:r>
              <a:rPr lang="it-IT" sz="4800" dirty="0"/>
              <a:t>: Cultura, gioventù, sport, assistenza sociale, patrimonio culturale, arte, tempo libero, protezione civile, ambiente, sviluppo cooperativo, ecc.</a:t>
            </a:r>
            <a:endParaRPr lang="it-IT" sz="4800" spc="-5" dirty="0">
              <a:cs typeface="Arial"/>
            </a:endParaRPr>
          </a:p>
          <a:p>
            <a:r>
              <a:rPr lang="it-IT" sz="4800" b="1" spc="-5" dirty="0">
                <a:cs typeface="Arial"/>
              </a:rPr>
              <a:t>Attività</a:t>
            </a:r>
            <a:r>
              <a:rPr lang="it-IT" sz="4800" spc="-5" dirty="0">
                <a:cs typeface="Arial"/>
              </a:rPr>
              <a:t>: costruzione, restauro, animazione ed educazione non formale, formazione alla  pace e ai diritti umani, assistenza, tutela dell’ambiente, </a:t>
            </a:r>
            <a:r>
              <a:rPr lang="it-IT" sz="4800" spc="-5" dirty="0" err="1">
                <a:cs typeface="Arial"/>
              </a:rPr>
              <a:t>ecc</a:t>
            </a:r>
            <a:r>
              <a:rPr lang="it-IT" sz="4800" spc="-5" dirty="0">
                <a:cs typeface="Arial"/>
              </a:rPr>
              <a:t> </a:t>
            </a:r>
          </a:p>
          <a:p>
            <a:r>
              <a:rPr lang="it-IT" sz="4800" b="1" dirty="0"/>
              <a:t>Costi di partecipazione</a:t>
            </a:r>
            <a:r>
              <a:rPr lang="it-IT" sz="4800" dirty="0"/>
              <a:t>: NON è Erasmus+! </a:t>
            </a:r>
          </a:p>
          <a:p>
            <a:pPr marL="1051560" lvl="1" indent="-685800">
              <a:buFontTx/>
              <a:buChar char="-"/>
            </a:pPr>
            <a:r>
              <a:rPr lang="it-IT" sz="4800" dirty="0"/>
              <a:t>i campi sono organizzati da associazioni che chiedono un contributo per coprire le spese di gestione del progetto.</a:t>
            </a:r>
          </a:p>
          <a:p>
            <a:pPr marL="1051560" lvl="1" indent="-685800">
              <a:buFontTx/>
              <a:buChar char="-"/>
            </a:pPr>
            <a:r>
              <a:rPr lang="it-IT" sz="4800" dirty="0"/>
              <a:t>quota associativa</a:t>
            </a:r>
          </a:p>
          <a:p>
            <a:pPr marL="1051560" lvl="1" indent="-685800">
              <a:buFontTx/>
              <a:buChar char="-"/>
            </a:pPr>
            <a:r>
              <a:rPr lang="it-IT" sz="4800" dirty="0"/>
              <a:t>spese di viaggio a carico del partecipante</a:t>
            </a:r>
          </a:p>
          <a:p>
            <a:pPr marL="1051560" lvl="1" indent="-685800">
              <a:buFontTx/>
              <a:buChar char="-"/>
            </a:pPr>
            <a:r>
              <a:rPr lang="it-IT" sz="4800" dirty="0"/>
              <a:t>in alcuni casi è chiesta una quota progetto.</a:t>
            </a:r>
          </a:p>
          <a:p>
            <a:pPr marL="365760" lvl="1" indent="0">
              <a:buNone/>
            </a:pPr>
            <a:endParaRPr lang="it-IT" sz="4800" dirty="0"/>
          </a:p>
          <a:p>
            <a:r>
              <a:rPr lang="it-IT" sz="4800" b="1" dirty="0"/>
              <a:t>Enti che promuovono campi di volontariato</a:t>
            </a:r>
            <a:r>
              <a:rPr lang="it-IT" sz="4800" dirty="0"/>
              <a:t> (lista non esaustiva): </a:t>
            </a:r>
          </a:p>
          <a:p>
            <a:pPr marL="0" indent="0">
              <a:buNone/>
            </a:pPr>
            <a:r>
              <a:rPr lang="it-IT" sz="4800" dirty="0"/>
              <a:t>SCI-Italia, Lunaria, Legambiente, YAP.it, </a:t>
            </a:r>
            <a:r>
              <a:rPr lang="it-IT" sz="4800" dirty="0" err="1"/>
              <a:t>Ibo</a:t>
            </a:r>
            <a:r>
              <a:rPr lang="it-IT" sz="4800" dirty="0"/>
              <a:t> Italia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86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67B12-FFA5-4BCE-A0E1-9B81FD01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63757"/>
          </a:xfrm>
        </p:spPr>
        <p:txBody>
          <a:bodyPr/>
          <a:lstStyle/>
          <a:p>
            <a:pPr algn="ctr"/>
            <a:r>
              <a:rPr lang="it-IT" dirty="0"/>
              <a:t>CORPO EUROPEO DI SOLIDARIETÁ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D4ACEA-DE8C-4017-984B-B18120B0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3757"/>
            <a:ext cx="10972800" cy="4760843"/>
          </a:xfrm>
        </p:spPr>
        <p:txBody>
          <a:bodyPr>
            <a:normAutofit lnSpcReduction="10000"/>
          </a:bodyPr>
          <a:lstStyle/>
          <a:p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Nuova iniziativa dell'Unione europea che offre ai 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giovani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opportunità di tirocinio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o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di volontariato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tra i 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2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e i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12 mesi 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nell'ambito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di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progetti destinati ad aiutare 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comunità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o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popolazioni in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Europa (es: Norcia: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  <a:hlinkClick r:id="rId2"/>
              </a:rPr>
              <a:t>http://europa.eu/!Mk67wU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). </a:t>
            </a:r>
          </a:p>
          <a:p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Settori: 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protezione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dell'ambiente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e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della</a:t>
            </a:r>
            <a:r>
              <a:rPr lang="it-IT" sz="2800" kern="0" spc="-1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natura, inclusione accoglienza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e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integrazione dei rifugiati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e 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dei</a:t>
            </a:r>
            <a:r>
              <a:rPr lang="it-IT" sz="2800" kern="0" spc="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migranti, s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port, prevenzione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e 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gestione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delle</a:t>
            </a:r>
            <a:r>
              <a:rPr lang="it-IT" sz="2800" kern="0" spc="-1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catastrofi, salute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benessere, istruzione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formazione, occupazione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imprenditorialità, creatività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cultura…</a:t>
            </a:r>
          </a:p>
          <a:p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Età: almeno 18 anni e massimo 30 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per poter </a:t>
            </a:r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iniziare </a:t>
            </a:r>
            <a:r>
              <a:rPr lang="it-IT"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il </a:t>
            </a:r>
            <a:r>
              <a:rPr lang="it-IT"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progetto. </a:t>
            </a:r>
          </a:p>
          <a:p>
            <a:r>
              <a:rPr lang="it-IT" sz="2800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Google: Corpo europeo solidarietà </a:t>
            </a:r>
            <a:endParaRPr lang="it-IT" sz="28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2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1516" y="904153"/>
            <a:ext cx="7319211" cy="799859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TIROCINI ALL'ESTERO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2188143"/>
            <a:ext cx="6104021" cy="4538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Destinatari:  </a:t>
            </a:r>
          </a:p>
          <a:p>
            <a:pPr marL="0" indent="0">
              <a:buNone/>
            </a:pPr>
            <a:r>
              <a:rPr lang="it-IT" dirty="0"/>
              <a:t>studenti, laureati e disoccupati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Durata: breve e lungo termine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Entri promotori: istituzioni europee, organizzazioni internazionali, enti pubblici e privati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84306" y="2188143"/>
            <a:ext cx="4238298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Offerta di </a:t>
            </a:r>
            <a:r>
              <a:rPr lang="it-IT" b="1" dirty="0" err="1"/>
              <a:t>Edenred</a:t>
            </a:r>
            <a:endParaRPr lang="it-IT" b="1" dirty="0"/>
          </a:p>
          <a:p>
            <a:r>
              <a:rPr lang="it-IT" b="1" dirty="0"/>
              <a:t>Mansioni:</a:t>
            </a:r>
            <a:r>
              <a:rPr lang="it-IT" dirty="0"/>
              <a:t> Programma di stage all'estero presso azienda multinazionale in business, marketing e digitale</a:t>
            </a:r>
          </a:p>
          <a:p>
            <a:r>
              <a:rPr lang="it-IT" b="1" dirty="0"/>
              <a:t>Città:</a:t>
            </a:r>
            <a:r>
              <a:rPr lang="it-IT" dirty="0"/>
              <a:t> Paris (France)</a:t>
            </a:r>
          </a:p>
          <a:p>
            <a:r>
              <a:rPr lang="it-IT" b="1" dirty="0"/>
              <a:t>Note:</a:t>
            </a:r>
            <a:r>
              <a:rPr lang="it-IT" dirty="0"/>
              <a:t> </a:t>
            </a:r>
            <a:r>
              <a:rPr lang="it-IT" u="sng" dirty="0">
                <a:hlinkClick r:id="rId4"/>
              </a:rPr>
              <a:t>https://www.edenred.com/en/edenstep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84306" y="4387872"/>
            <a:ext cx="4238298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/>
              <a:t>Offerta di Access Partnership</a:t>
            </a:r>
          </a:p>
          <a:p>
            <a:r>
              <a:rPr lang="it-IT" sz="1600" b="1" dirty="0"/>
              <a:t>Mansioni:</a:t>
            </a:r>
            <a:r>
              <a:rPr lang="it-IT" sz="1600" dirty="0"/>
              <a:t> Tirocinio in market access e </a:t>
            </a:r>
            <a:r>
              <a:rPr lang="it-IT" sz="1600" dirty="0" err="1"/>
              <a:t>compliance</a:t>
            </a:r>
            <a:r>
              <a:rPr lang="it-IT" sz="1600" dirty="0"/>
              <a:t>, settore regolamentazione delle tecnologie di informazione e comunicazione</a:t>
            </a:r>
          </a:p>
          <a:p>
            <a:r>
              <a:rPr lang="it-IT" sz="1600" b="1" dirty="0"/>
              <a:t>Città:</a:t>
            </a:r>
            <a:r>
              <a:rPr lang="it-IT" sz="1600" dirty="0"/>
              <a:t> Westminster, </a:t>
            </a:r>
            <a:r>
              <a:rPr lang="it-IT" sz="1600" dirty="0" err="1"/>
              <a:t>London</a:t>
            </a:r>
            <a:r>
              <a:rPr lang="it-IT" sz="1600" dirty="0"/>
              <a:t> (</a:t>
            </a:r>
            <a:r>
              <a:rPr lang="it-IT" sz="1600" dirty="0" err="1"/>
              <a:t>United</a:t>
            </a:r>
            <a:r>
              <a:rPr lang="it-IT" sz="1600" dirty="0"/>
              <a:t> Kingdom)</a:t>
            </a:r>
          </a:p>
          <a:p>
            <a:r>
              <a:rPr lang="it-IT" sz="1600" b="1" dirty="0"/>
              <a:t>Note:</a:t>
            </a:r>
            <a:r>
              <a:rPr lang="it-IT" sz="1600" dirty="0"/>
              <a:t> </a:t>
            </a:r>
            <a:r>
              <a:rPr lang="it-IT" sz="1600" u="sng" dirty="0"/>
              <a:t>https://www.accesspartnership.com/careers/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78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EBED46-3014-4E33-BE73-686DA504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822" y="912059"/>
            <a:ext cx="9157252" cy="515112"/>
          </a:xfrm>
        </p:spPr>
        <p:txBody>
          <a:bodyPr>
            <a:normAutofit fontScale="90000"/>
          </a:bodyPr>
          <a:lstStyle/>
          <a:p>
            <a:r>
              <a:rPr lang="it-IT" dirty="0"/>
              <a:t>TIROCINI E LAVORO ALL’ESTERO:</a:t>
            </a:r>
            <a:br>
              <a:rPr lang="it-IT" dirty="0"/>
            </a:br>
            <a:r>
              <a:rPr lang="it-IT" dirty="0"/>
              <a:t>Your First EURES Job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9BE3FF-C99D-40E8-8626-BA2465FA5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5111"/>
            <a:ext cx="11118574" cy="5522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È un programma di </a:t>
            </a:r>
            <a:r>
              <a:rPr lang="it-IT" b="1" dirty="0"/>
              <a:t>mobilità lavorativa </a:t>
            </a:r>
            <a:r>
              <a:rPr lang="it-IT" dirty="0"/>
              <a:t>finalizzato ad </a:t>
            </a:r>
            <a:r>
              <a:rPr lang="it-IT" b="1" dirty="0"/>
              <a:t>aiutare i giovani </a:t>
            </a:r>
            <a:r>
              <a:rPr lang="it-IT" dirty="0"/>
              <a:t>cittadini dell'UE </a:t>
            </a:r>
            <a:r>
              <a:rPr lang="it-IT"/>
              <a:t>a svolgere </a:t>
            </a:r>
            <a:r>
              <a:rPr lang="it-IT" dirty="0"/>
              <a:t>un'opportunità di </a:t>
            </a:r>
            <a:r>
              <a:rPr lang="it-IT" b="1" dirty="0"/>
              <a:t>lavoro, tirocinio o apprendistato </a:t>
            </a:r>
            <a:r>
              <a:rPr lang="it-IT" dirty="0"/>
              <a:t>in un altro paese dell'UE, e a fornire supporto a</a:t>
            </a:r>
            <a:r>
              <a:rPr lang="it-IT" b="1" dirty="0"/>
              <a:t>i datori di lavoro</a:t>
            </a:r>
            <a:r>
              <a:rPr lang="it-IT" dirty="0"/>
              <a:t> alla ricerca di </a:t>
            </a:r>
            <a:r>
              <a:rPr lang="it-IT" b="1" dirty="0"/>
              <a:t>manodopera qualificata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				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A11488-54FC-4B19-ABB0-01E091859D05}"/>
              </a:ext>
            </a:extLst>
          </p:cNvPr>
          <p:cNvSpPr txBox="1"/>
          <p:nvPr/>
        </p:nvSpPr>
        <p:spPr>
          <a:xfrm>
            <a:off x="260307" y="2977030"/>
            <a:ext cx="2862470" cy="8309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Si rivolge a giovani </a:t>
            </a:r>
          </a:p>
          <a:p>
            <a:pPr algn="just"/>
            <a:r>
              <a:rPr lang="it-IT" sz="2400" dirty="0"/>
              <a:t>dai </a:t>
            </a:r>
            <a:r>
              <a:rPr lang="it-IT" sz="2400" b="1" dirty="0"/>
              <a:t>18 ai 35 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BD8BBD-3136-4C44-8146-7A174588188B}"/>
              </a:ext>
            </a:extLst>
          </p:cNvPr>
          <p:cNvSpPr txBox="1"/>
          <p:nvPr/>
        </p:nvSpPr>
        <p:spPr>
          <a:xfrm>
            <a:off x="9069690" y="2472282"/>
            <a:ext cx="2822712" cy="12003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Prevede </a:t>
            </a:r>
            <a:r>
              <a:rPr lang="it-IT" sz="2400" b="1" dirty="0"/>
              <a:t>orientamento e supporto gratuiti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74F750-33F5-4E17-BF2D-D70C1E5396FF}"/>
              </a:ext>
            </a:extLst>
          </p:cNvPr>
          <p:cNvSpPr txBox="1"/>
          <p:nvPr/>
        </p:nvSpPr>
        <p:spPr>
          <a:xfrm>
            <a:off x="6886029" y="3808027"/>
            <a:ext cx="5178291" cy="184665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Fornisce </a:t>
            </a:r>
            <a:r>
              <a:rPr lang="it-IT" sz="2400" b="1" dirty="0"/>
              <a:t>contributi economici per colloquio e trasferimento </a:t>
            </a:r>
            <a:r>
              <a:rPr lang="it-IT" sz="2400" b="1"/>
              <a:t>all’estero</a:t>
            </a:r>
            <a:r>
              <a:rPr lang="it-IT" sz="2400"/>
              <a:t> </a:t>
            </a:r>
            <a:r>
              <a:rPr lang="it-IT" sz="2400" b="1"/>
              <a:t>per</a:t>
            </a:r>
            <a:r>
              <a:rPr lang="it-IT" sz="2400"/>
              <a:t> </a:t>
            </a:r>
            <a:r>
              <a:rPr lang="it-IT" sz="2400" b="1" dirty="0"/>
              <a:t>contratti di lavoro, tirocinio e apprendistato </a:t>
            </a:r>
            <a:r>
              <a:rPr lang="it-IT" sz="2400" dirty="0"/>
              <a:t>fino a 1270€</a:t>
            </a:r>
          </a:p>
          <a:p>
            <a:pPr algn="just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881F45-D070-4FC6-B76A-60542562AE2E}"/>
              </a:ext>
            </a:extLst>
          </p:cNvPr>
          <p:cNvSpPr txBox="1"/>
          <p:nvPr/>
        </p:nvSpPr>
        <p:spPr>
          <a:xfrm>
            <a:off x="655779" y="4368135"/>
            <a:ext cx="3193775" cy="221599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Fornisce contributi economici per </a:t>
            </a:r>
            <a:r>
              <a:rPr lang="it-IT" sz="2400" b="1" dirty="0"/>
              <a:t>corsi di lingua e riconoscimento titoli </a:t>
            </a:r>
            <a:r>
              <a:rPr lang="it-IT" sz="2400" dirty="0"/>
              <a:t>fino a 1270€</a:t>
            </a:r>
          </a:p>
          <a:p>
            <a:endParaRPr lang="it-IT" dirty="0" err="1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19EF5F-B7EC-468E-A289-87F057B5FBD1}"/>
              </a:ext>
            </a:extLst>
          </p:cNvPr>
          <p:cNvSpPr txBox="1"/>
          <p:nvPr/>
        </p:nvSpPr>
        <p:spPr>
          <a:xfrm>
            <a:off x="4182935" y="3219385"/>
            <a:ext cx="2027183" cy="193899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Prevede </a:t>
            </a:r>
            <a:r>
              <a:rPr lang="it-IT" sz="2400" b="1" dirty="0"/>
              <a:t>contributi economici </a:t>
            </a:r>
            <a:r>
              <a:rPr lang="it-IT" sz="2400" dirty="0"/>
              <a:t>per </a:t>
            </a:r>
            <a:r>
              <a:rPr lang="it-IT" sz="2400" b="1" dirty="0"/>
              <a:t>l’azienda che assume</a:t>
            </a:r>
          </a:p>
        </p:txBody>
      </p:sp>
      <p:pic>
        <p:nvPicPr>
          <p:cNvPr id="9" name="Elementi multimediali online 8">
            <a:hlinkClick r:id="rId4"/>
            <a:extLst>
              <a:ext uri="{FF2B5EF4-FFF2-40B4-BE49-F238E27FC236}">
                <a16:creationId xmlns:a16="http://schemas.microsoft.com/office/drawing/2014/main" id="{79EBB9CA-C82A-4A3F-A87F-095A842DDF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84358" y="5175259"/>
            <a:ext cx="2170763" cy="1628072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0911FB6-BD28-4FF4-A921-060609DFAD07}"/>
              </a:ext>
            </a:extLst>
          </p:cNvPr>
          <p:cNvCxnSpPr>
            <a:cxnSpLocks/>
          </p:cNvCxnSpPr>
          <p:nvPr/>
        </p:nvCxnSpPr>
        <p:spPr>
          <a:xfrm>
            <a:off x="7441355" y="2544662"/>
            <a:ext cx="1556352" cy="222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D216291-1FD4-42F8-9764-B2FB1B35C46E}"/>
              </a:ext>
            </a:extLst>
          </p:cNvPr>
          <p:cNvCxnSpPr>
            <a:cxnSpLocks/>
          </p:cNvCxnSpPr>
          <p:nvPr/>
        </p:nvCxnSpPr>
        <p:spPr>
          <a:xfrm flipH="1">
            <a:off x="3248761" y="2793835"/>
            <a:ext cx="446618" cy="4198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0F0C009-2ACA-4308-A2E6-201A86AA2442}"/>
              </a:ext>
            </a:extLst>
          </p:cNvPr>
          <p:cNvCxnSpPr>
            <a:cxnSpLocks/>
          </p:cNvCxnSpPr>
          <p:nvPr/>
        </p:nvCxnSpPr>
        <p:spPr>
          <a:xfrm flipH="1">
            <a:off x="3224747" y="2910222"/>
            <a:ext cx="758838" cy="13911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0B747CE-3E46-459C-B611-E214C55BA962}"/>
              </a:ext>
            </a:extLst>
          </p:cNvPr>
          <p:cNvCxnSpPr>
            <a:cxnSpLocks/>
          </p:cNvCxnSpPr>
          <p:nvPr/>
        </p:nvCxnSpPr>
        <p:spPr>
          <a:xfrm>
            <a:off x="5196527" y="2793835"/>
            <a:ext cx="202277" cy="3587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F7AD2CD-BB50-485A-AB4E-FBC1F75AC183}"/>
              </a:ext>
            </a:extLst>
          </p:cNvPr>
          <p:cNvCxnSpPr>
            <a:cxnSpLocks/>
          </p:cNvCxnSpPr>
          <p:nvPr/>
        </p:nvCxnSpPr>
        <p:spPr>
          <a:xfrm>
            <a:off x="6334540" y="2793835"/>
            <a:ext cx="459123" cy="1336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D0DAFAA-4C78-4B65-BEB2-EC6A22568ACD}"/>
              </a:ext>
            </a:extLst>
          </p:cNvPr>
          <p:cNvSpPr txBox="1"/>
          <p:nvPr/>
        </p:nvSpPr>
        <p:spPr>
          <a:xfrm>
            <a:off x="6267242" y="5632146"/>
            <a:ext cx="5460931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Qui maggiori info</a:t>
            </a:r>
            <a:r>
              <a:rPr lang="it-IT" sz="2000" dirty="0"/>
              <a:t>: http://www.mobilitasonline.net/page/your-first-eures-job</a:t>
            </a:r>
          </a:p>
          <a:p>
            <a:endParaRPr lang="it-IT" dirty="0" err="1"/>
          </a:p>
        </p:txBody>
      </p:sp>
    </p:spTree>
    <p:extLst>
      <p:ext uri="{BB962C8B-B14F-4D97-AF65-F5344CB8AC3E}">
        <p14:creationId xmlns:p14="http://schemas.microsoft.com/office/powerpoint/2010/main" val="37674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Century Gothic" charset="0"/>
              </a:rPr>
              <a:t>TIROCI</a:t>
            </a:r>
            <a:r>
              <a:rPr lang="it-IT" dirty="0">
                <a:solidFill>
                  <a:srgbClr val="455F51"/>
                </a:solidFill>
                <a:latin typeface="Century Gothic" charset="0"/>
              </a:rPr>
              <a:t>NI</a:t>
            </a:r>
            <a:r>
              <a:rPr lang="it-IT" dirty="0">
                <a:solidFill>
                  <a:srgbClr val="86A795"/>
                </a:solidFill>
                <a:latin typeface="Century Gothic" charset="0"/>
              </a:rPr>
              <a:t> </a:t>
            </a:r>
            <a:r>
              <a:rPr lang="it-IT" dirty="0">
                <a:solidFill>
                  <a:srgbClr val="455F51"/>
                </a:solidFill>
                <a:latin typeface="Century Gothic" charset="0"/>
              </a:rPr>
              <a:t>E LAVORO ALL’ESTERO: </a:t>
            </a:r>
            <a:br>
              <a:rPr lang="it-IT" dirty="0">
                <a:latin typeface="Century Gothic" charset="0"/>
              </a:rPr>
            </a:br>
            <a:r>
              <a:rPr lang="it-IT" dirty="0">
                <a:solidFill>
                  <a:srgbClr val="455F51"/>
                </a:solidFill>
                <a:latin typeface="Century Gothic" charset="0"/>
              </a:rPr>
              <a:t>Your First EURES Job</a:t>
            </a:r>
            <a:r>
              <a:rPr lang="it-IT" dirty="0">
                <a:latin typeface="Century Gothic" charset="0"/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Paesi eleggibili: i </a:t>
            </a:r>
            <a:r>
              <a:rPr lang="it-IT" b="1" dirty="0"/>
              <a:t>28 paesi dell’UE </a:t>
            </a:r>
            <a:r>
              <a:rPr lang="it-IT" dirty="0"/>
              <a:t>+ </a:t>
            </a:r>
            <a:r>
              <a:rPr lang="it-IT" b="1" dirty="0"/>
              <a:t>Norvegia</a:t>
            </a:r>
            <a:r>
              <a:rPr lang="it-IT" dirty="0"/>
              <a:t> e </a:t>
            </a:r>
            <a:r>
              <a:rPr lang="it-IT" b="1" dirty="0"/>
              <a:t>Islanda</a:t>
            </a:r>
          </a:p>
          <a:p>
            <a:pPr algn="just"/>
            <a:r>
              <a:rPr lang="it-IT" dirty="0"/>
              <a:t>Possono partecipare i </a:t>
            </a:r>
            <a:r>
              <a:rPr lang="it-IT" b="1" dirty="0"/>
              <a:t>giovani tra i 18-35 anni </a:t>
            </a:r>
            <a:r>
              <a:rPr lang="it-IT" dirty="0"/>
              <a:t>che siano </a:t>
            </a:r>
            <a:r>
              <a:rPr lang="it-IT" b="1" dirty="0"/>
              <a:t>cittadini e legalmente residenti di uno dei 28 paesi UE + Norvegia e Islanda</a:t>
            </a:r>
          </a:p>
          <a:p>
            <a:pPr algn="just"/>
            <a:r>
              <a:rPr lang="it-IT" dirty="0"/>
              <a:t>I partecipanti devono essere </a:t>
            </a:r>
            <a:r>
              <a:rPr lang="it-IT" b="1" dirty="0"/>
              <a:t>disponibili</a:t>
            </a:r>
            <a:r>
              <a:rPr lang="it-IT" dirty="0"/>
              <a:t> ad avviare un contratto di lavoro o apprendistato </a:t>
            </a:r>
            <a:r>
              <a:rPr lang="it-IT" b="1" dirty="0"/>
              <a:t>per almeno 6 mesi, </a:t>
            </a:r>
            <a:r>
              <a:rPr lang="it-IT" dirty="0"/>
              <a:t>o di tirocinio </a:t>
            </a:r>
            <a:r>
              <a:rPr lang="it-IT" b="1" dirty="0"/>
              <a:t>per almeno 3 mesi</a:t>
            </a:r>
          </a:p>
          <a:p>
            <a:pPr algn="just"/>
            <a:r>
              <a:rPr lang="it-IT" dirty="0"/>
              <a:t>Al momento di inizio il candidato deve essere </a:t>
            </a:r>
            <a:r>
              <a:rPr lang="it-IT" b="1" dirty="0"/>
              <a:t>disoccupato</a:t>
            </a:r>
            <a:r>
              <a:rPr lang="it-IT" dirty="0"/>
              <a:t> nel Paese di residenza o altrove</a:t>
            </a:r>
          </a:p>
          <a:p>
            <a:pPr algn="just"/>
            <a:r>
              <a:rPr lang="it-IT" dirty="0"/>
              <a:t>È necessario sostenere un </a:t>
            </a:r>
            <a:r>
              <a:rPr lang="it-IT" b="1" dirty="0"/>
              <a:t>colloquio di orientamento e accompagnamento</a:t>
            </a:r>
            <a:r>
              <a:rPr lang="it-IT" dirty="0"/>
              <a:t> con un operatore, finalizzato alla ricerca, valutazione e validazione di opportunità professionali all’estero</a:t>
            </a:r>
          </a:p>
        </p:txBody>
      </p:sp>
    </p:spTree>
    <p:extLst>
      <p:ext uri="{BB962C8B-B14F-4D97-AF65-F5344CB8AC3E}">
        <p14:creationId xmlns:p14="http://schemas.microsoft.com/office/powerpoint/2010/main" val="10984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 su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481_TF03460637.potx" id="{B172A954-4B65-47F1-93E4-2A1D7E2A1C1A}" vid="{0B806E4B-3BD6-44D8-A071-4901A173E33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ShareDocEditForm</Display>
  <Edit>ShareDocEditForm</Edit>
</FormTemplates>
</file>

<file path=customXml/itemProps1.xml><?xml version="1.0" encoding="utf-8"?>
<ds:datastoreItem xmlns:ds="http://schemas.openxmlformats.org/officeDocument/2006/customXml" ds:itemID="{A88B830F-162C-4E98-87B5-8F1F0587CE14}">
  <ds:schemaRefs>
    <ds:schemaRef ds:uri="http://schemas.microsoft.com/office/infopath/2007/PartnerControls"/>
    <ds:schemaRef ds:uri="b83b51fa-0077-45d5-a5fb-b0a7d92e3730"/>
    <ds:schemaRef ds:uri="http://purl.org/dc/elements/1.1/"/>
    <ds:schemaRef ds:uri="http://schemas.microsoft.com/office/2006/metadata/properties"/>
    <ds:schemaRef ds:uri="ca63f79c-00a3-41ea-ba10-6c00455931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967ACD-31A6-45D7-92E4-D628E36F5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C9C6DB-B8AA-4F35-A8E0-0B42C9B996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su brainstorming aziendale</Template>
  <TotalTime>1644</TotalTime>
  <Words>1649</Words>
  <Application>Microsoft Office PowerPoint</Application>
  <PresentationFormat>Widescreen</PresentationFormat>
  <Paragraphs>195</Paragraphs>
  <Slides>16</Slides>
  <Notes>11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Palatino Linotype</vt:lpstr>
      <vt:lpstr>Wingdings 2</vt:lpstr>
      <vt:lpstr>Presentazione su brainstorming</vt:lpstr>
      <vt:lpstr>OPPORTUNITA’ DI MOBILITA’</vt:lpstr>
      <vt:lpstr>LE OPPORTUNITA’</vt:lpstr>
      <vt:lpstr>SCAMBI GIOVANILI</vt:lpstr>
      <vt:lpstr>SERVIZIO VOLONTARIO EUROPEO (SVE)</vt:lpstr>
      <vt:lpstr>CAMPI DI VOLONTARIATO INTERNAZIONALE</vt:lpstr>
      <vt:lpstr>CORPO EUROPEO DI SOLIDARIETÁ</vt:lpstr>
      <vt:lpstr>TIROCINI ALL'ESTERO</vt:lpstr>
      <vt:lpstr>TIROCINI E LAVORO ALL’ESTERO: Your First EURES Job</vt:lpstr>
      <vt:lpstr>TIROCINI E LAVORO ALL’ESTERO:  Your First EURES Job </vt:lpstr>
      <vt:lpstr>TIROCINIO ALL’ESTERO Digital Opportunity traineeships </vt:lpstr>
      <vt:lpstr>LAVORO ALL’ESTERO: EURES, Il Portale Europeo della Mobilità Professionale</vt:lpstr>
      <vt:lpstr>LAVORO ALL’ESTERO Summer jobs</vt:lpstr>
      <vt:lpstr>LAVORO ALL’ESTERO Summer jobs: qualche link utile</vt:lpstr>
      <vt:lpstr>LAVORO ALL’ESTERO Summer jobs: qualche link utile</vt:lpstr>
      <vt:lpstr>LAVORO ALL’ESTERO Summer jobs</vt:lpstr>
      <vt:lpstr>LAVORARE E FORMARSI ALL’ESTERO A chi rivolgersi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OPPORTUNITA’ DI MOBILITA’</dc:title>
  <dc:creator>Raite' Laura</dc:creator>
  <cp:lastModifiedBy>Girotti Elena</cp:lastModifiedBy>
  <cp:revision>44</cp:revision>
  <dcterms:created xsi:type="dcterms:W3CDTF">2018-03-09T07:43:21Z</dcterms:created>
  <dcterms:modified xsi:type="dcterms:W3CDTF">2018-03-22T11:43:30Z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