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5"/>
  </p:notesMasterIdLst>
  <p:sldIdLst>
    <p:sldId id="256" r:id="rId5"/>
    <p:sldId id="322" r:id="rId6"/>
    <p:sldId id="407" r:id="rId7"/>
    <p:sldId id="327" r:id="rId8"/>
    <p:sldId id="286" r:id="rId9"/>
    <p:sldId id="328" r:id="rId10"/>
    <p:sldId id="391" r:id="rId11"/>
    <p:sldId id="267" r:id="rId12"/>
    <p:sldId id="394" r:id="rId13"/>
    <p:sldId id="287" r:id="rId14"/>
    <p:sldId id="323" r:id="rId15"/>
    <p:sldId id="324" r:id="rId16"/>
    <p:sldId id="325" r:id="rId17"/>
    <p:sldId id="326" r:id="rId18"/>
    <p:sldId id="292" r:id="rId19"/>
    <p:sldId id="293" r:id="rId20"/>
    <p:sldId id="294" r:id="rId21"/>
    <p:sldId id="295" r:id="rId22"/>
    <p:sldId id="296" r:id="rId23"/>
    <p:sldId id="297" r:id="rId24"/>
    <p:sldId id="298" r:id="rId25"/>
    <p:sldId id="397" r:id="rId26"/>
    <p:sldId id="398" r:id="rId27"/>
    <p:sldId id="258" r:id="rId28"/>
    <p:sldId id="399" r:id="rId29"/>
    <p:sldId id="262" r:id="rId30"/>
    <p:sldId id="400" r:id="rId31"/>
    <p:sldId id="404" r:id="rId32"/>
    <p:sldId id="405" r:id="rId33"/>
    <p:sldId id="406" r:id="rId34"/>
    <p:sldId id="347" r:id="rId35"/>
    <p:sldId id="264" r:id="rId36"/>
    <p:sldId id="261" r:id="rId37"/>
    <p:sldId id="283" r:id="rId38"/>
    <p:sldId id="266" r:id="rId39"/>
    <p:sldId id="331" r:id="rId40"/>
    <p:sldId id="329" r:id="rId41"/>
    <p:sldId id="334" r:id="rId42"/>
    <p:sldId id="335" r:id="rId43"/>
    <p:sldId id="333" r:id="rId44"/>
    <p:sldId id="336" r:id="rId45"/>
    <p:sldId id="337" r:id="rId46"/>
    <p:sldId id="338" r:id="rId47"/>
    <p:sldId id="340" r:id="rId48"/>
    <p:sldId id="342" r:id="rId49"/>
    <p:sldId id="343" r:id="rId50"/>
    <p:sldId id="272" r:id="rId51"/>
    <p:sldId id="273" r:id="rId52"/>
    <p:sldId id="344" r:id="rId53"/>
    <p:sldId id="284" r:id="rId54"/>
    <p:sldId id="277" r:id="rId55"/>
    <p:sldId id="278" r:id="rId56"/>
    <p:sldId id="279" r:id="rId57"/>
    <p:sldId id="280" r:id="rId58"/>
    <p:sldId id="288" r:id="rId59"/>
    <p:sldId id="395" r:id="rId60"/>
    <p:sldId id="281" r:id="rId61"/>
    <p:sldId id="282" r:id="rId62"/>
    <p:sldId id="350" r:id="rId63"/>
    <p:sldId id="259"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gnoli Irene" initials="TI" lastIdx="1" clrIdx="0">
    <p:extLst>
      <p:ext uri="{19B8F6BF-5375-455C-9EA6-DF929625EA0E}">
        <p15:presenceInfo xmlns:p15="http://schemas.microsoft.com/office/powerpoint/2012/main" userId="S-1-5-21-530726339-931938001-1011632211-83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76623" autoAdjust="0"/>
  </p:normalViewPr>
  <p:slideViewPr>
    <p:cSldViewPr snapToGrid="0">
      <p:cViewPr varScale="1">
        <p:scale>
          <a:sx n="55" d="100"/>
          <a:sy n="55" d="100"/>
        </p:scale>
        <p:origin x="13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ssilli Elia" userId="cd5599d2-ec77-4ace-97cd-b622bc660d2a" providerId="ADAL" clId="{FF894547-3ED3-4148-9ECB-EF6981C9B3FD}"/>
    <pc:docChg chg="undo custSel addSld modSld modMainMaster">
      <pc:chgData name="Grassilli Elia" userId="cd5599d2-ec77-4ace-97cd-b622bc660d2a" providerId="ADAL" clId="{FF894547-3ED3-4148-9ECB-EF6981C9B3FD}" dt="2019-02-07T09:51:06.485" v="748" actId="14734"/>
      <pc:docMkLst>
        <pc:docMk/>
      </pc:docMkLst>
      <pc:sldChg chg="addSp delSp modSp add">
        <pc:chgData name="Grassilli Elia" userId="cd5599d2-ec77-4ace-97cd-b622bc660d2a" providerId="ADAL" clId="{FF894547-3ED3-4148-9ECB-EF6981C9B3FD}" dt="2019-01-24T14:52:54.002" v="21"/>
        <pc:sldMkLst>
          <pc:docMk/>
          <pc:sldMk cId="1328503736" sldId="256"/>
        </pc:sldMkLst>
        <pc:picChg chg="add del mod modCrop">
          <ac:chgData name="Grassilli Elia" userId="cd5599d2-ec77-4ace-97cd-b622bc660d2a" providerId="ADAL" clId="{FF894547-3ED3-4148-9ECB-EF6981C9B3FD}" dt="2019-01-24T14:52:54.002" v="21"/>
          <ac:picMkLst>
            <pc:docMk/>
            <pc:sldMk cId="1328503736" sldId="256"/>
            <ac:picMk id="5" creationId="{076227FC-1D68-41A0-A2E6-2B1D0ABF9528}"/>
          </ac:picMkLst>
        </pc:picChg>
      </pc:sldChg>
      <pc:sldChg chg="add">
        <pc:chgData name="Grassilli Elia" userId="cd5599d2-ec77-4ace-97cd-b622bc660d2a" providerId="ADAL" clId="{FF894547-3ED3-4148-9ECB-EF6981C9B3FD}" dt="2019-01-24T14:47:28.102" v="9"/>
        <pc:sldMkLst>
          <pc:docMk/>
          <pc:sldMk cId="57411433" sldId="257"/>
        </pc:sldMkLst>
      </pc:sldChg>
      <pc:sldChg chg="add">
        <pc:chgData name="Grassilli Elia" userId="cd5599d2-ec77-4ace-97cd-b622bc660d2a" providerId="ADAL" clId="{FF894547-3ED3-4148-9ECB-EF6981C9B3FD}" dt="2019-01-24T14:56:38.401" v="39"/>
        <pc:sldMkLst>
          <pc:docMk/>
          <pc:sldMk cId="4030222587" sldId="258"/>
        </pc:sldMkLst>
      </pc:sldChg>
      <pc:sldChg chg="addSp delSp modSp add">
        <pc:chgData name="Grassilli Elia" userId="cd5599d2-ec77-4ace-97cd-b622bc660d2a" providerId="ADAL" clId="{FF894547-3ED3-4148-9ECB-EF6981C9B3FD}" dt="2019-02-07T09:51:06.485" v="748" actId="14734"/>
        <pc:sldMkLst>
          <pc:docMk/>
          <pc:sldMk cId="2049493989" sldId="259"/>
        </pc:sldMkLst>
        <pc:spChg chg="mod">
          <ac:chgData name="Grassilli Elia" userId="cd5599d2-ec77-4ace-97cd-b622bc660d2a" providerId="ADAL" clId="{FF894547-3ED3-4148-9ECB-EF6981C9B3FD}" dt="2019-02-07T09:47:25.087" v="685" actId="1076"/>
          <ac:spMkLst>
            <pc:docMk/>
            <pc:sldMk cId="2049493989" sldId="259"/>
            <ac:spMk id="2" creationId="{805B3185-9FB1-4A7C-ADF5-6207401C1EAD}"/>
          </ac:spMkLst>
        </pc:spChg>
        <pc:spChg chg="del">
          <ac:chgData name="Grassilli Elia" userId="cd5599d2-ec77-4ace-97cd-b622bc660d2a" providerId="ADAL" clId="{FF894547-3ED3-4148-9ECB-EF6981C9B3FD}" dt="2019-02-07T08:46:50.110" v="68" actId="1032"/>
          <ac:spMkLst>
            <pc:docMk/>
            <pc:sldMk cId="2049493989" sldId="259"/>
            <ac:spMk id="3" creationId="{BC7199E2-7216-4657-8BAD-4B9CDD4CF85B}"/>
          </ac:spMkLst>
        </pc:spChg>
        <pc:spChg chg="add del mod">
          <ac:chgData name="Grassilli Elia" userId="cd5599d2-ec77-4ace-97cd-b622bc660d2a" providerId="ADAL" clId="{FF894547-3ED3-4148-9ECB-EF6981C9B3FD}" dt="2019-02-07T09:15:03.998" v="254" actId="478"/>
          <ac:spMkLst>
            <pc:docMk/>
            <pc:sldMk cId="2049493989" sldId="259"/>
            <ac:spMk id="7" creationId="{BF33E450-E7C3-4B6B-9933-7A1776B99F29}"/>
          </ac:spMkLst>
        </pc:spChg>
        <pc:spChg chg="add del mod">
          <ac:chgData name="Grassilli Elia" userId="cd5599d2-ec77-4ace-97cd-b622bc660d2a" providerId="ADAL" clId="{FF894547-3ED3-4148-9ECB-EF6981C9B3FD}" dt="2019-02-07T09:24:47.696" v="450" actId="478"/>
          <ac:spMkLst>
            <pc:docMk/>
            <pc:sldMk cId="2049493989" sldId="259"/>
            <ac:spMk id="8" creationId="{E7B6A611-E627-4825-89B3-99AA4C7D21FE}"/>
          </ac:spMkLst>
        </pc:spChg>
        <pc:spChg chg="add del mod">
          <ac:chgData name="Grassilli Elia" userId="cd5599d2-ec77-4ace-97cd-b622bc660d2a" providerId="ADAL" clId="{FF894547-3ED3-4148-9ECB-EF6981C9B3FD}" dt="2019-02-07T09:22:01.146" v="410" actId="478"/>
          <ac:spMkLst>
            <pc:docMk/>
            <pc:sldMk cId="2049493989" sldId="259"/>
            <ac:spMk id="10" creationId="{640D8DAD-75C6-4774-9BDD-5375156D0385}"/>
          </ac:spMkLst>
        </pc:spChg>
        <pc:graphicFrameChg chg="add mod">
          <ac:chgData name="Grassilli Elia" userId="cd5599d2-ec77-4ace-97cd-b622bc660d2a" providerId="ADAL" clId="{FF894547-3ED3-4148-9ECB-EF6981C9B3FD}" dt="2019-02-07T09:16:38.241" v="304" actId="1076"/>
          <ac:graphicFrameMkLst>
            <pc:docMk/>
            <pc:sldMk cId="2049493989" sldId="259"/>
            <ac:graphicFrameMk id="4" creationId="{D80A4F6E-D87E-4207-80D9-148CEB501224}"/>
          </ac:graphicFrameMkLst>
        </pc:graphicFrameChg>
        <pc:graphicFrameChg chg="add mod">
          <ac:chgData name="Grassilli Elia" userId="cd5599d2-ec77-4ace-97cd-b622bc660d2a" providerId="ADAL" clId="{FF894547-3ED3-4148-9ECB-EF6981C9B3FD}" dt="2019-02-07T09:13:52.617" v="236" actId="1076"/>
          <ac:graphicFrameMkLst>
            <pc:docMk/>
            <pc:sldMk cId="2049493989" sldId="259"/>
            <ac:graphicFrameMk id="5" creationId="{EFB62ECC-6A52-464B-9F51-09B6F54F28F8}"/>
          </ac:graphicFrameMkLst>
        </pc:graphicFrameChg>
        <pc:graphicFrameChg chg="add del mod">
          <ac:chgData name="Grassilli Elia" userId="cd5599d2-ec77-4ace-97cd-b622bc660d2a" providerId="ADAL" clId="{FF894547-3ED3-4148-9ECB-EF6981C9B3FD}" dt="2019-02-07T09:47:17.268" v="682" actId="478"/>
          <ac:graphicFrameMkLst>
            <pc:docMk/>
            <pc:sldMk cId="2049493989" sldId="259"/>
            <ac:graphicFrameMk id="6" creationId="{25722895-7AE1-4912-AA17-49CF00C3ED0D}"/>
          </ac:graphicFrameMkLst>
        </pc:graphicFrameChg>
        <pc:graphicFrameChg chg="add mod modGraphic">
          <ac:chgData name="Grassilli Elia" userId="cd5599d2-ec77-4ace-97cd-b622bc660d2a" providerId="ADAL" clId="{FF894547-3ED3-4148-9ECB-EF6981C9B3FD}" dt="2019-02-07T09:51:06.485" v="748" actId="14734"/>
          <ac:graphicFrameMkLst>
            <pc:docMk/>
            <pc:sldMk cId="2049493989" sldId="259"/>
            <ac:graphicFrameMk id="9" creationId="{4F66BC35-2C2F-4F67-846A-3E02BA41D037}"/>
          </ac:graphicFrameMkLst>
        </pc:graphicFrameChg>
        <pc:graphicFrameChg chg="add mod">
          <ac:chgData name="Grassilli Elia" userId="cd5599d2-ec77-4ace-97cd-b622bc660d2a" providerId="ADAL" clId="{FF894547-3ED3-4148-9ECB-EF6981C9B3FD}" dt="2019-02-07T09:49:46.186" v="717" actId="404"/>
          <ac:graphicFrameMkLst>
            <pc:docMk/>
            <pc:sldMk cId="2049493989" sldId="259"/>
            <ac:graphicFrameMk id="11" creationId="{3D3C151F-7DB9-4E4E-93EC-C4C17A87FA86}"/>
          </ac:graphicFrameMkLst>
        </pc:graphicFrameChg>
        <pc:picChg chg="add mod">
          <ac:chgData name="Grassilli Elia" userId="cd5599d2-ec77-4ace-97cd-b622bc660d2a" providerId="ADAL" clId="{FF894547-3ED3-4148-9ECB-EF6981C9B3FD}" dt="2019-02-07T09:49:13.605" v="712" actId="14100"/>
          <ac:picMkLst>
            <pc:docMk/>
            <pc:sldMk cId="2049493989" sldId="259"/>
            <ac:picMk id="13" creationId="{DCF31284-8C18-4B3E-AA09-22335747B5B2}"/>
          </ac:picMkLst>
        </pc:picChg>
      </pc:sldChg>
      <pc:sldMasterChg chg="addSp delSp modSp modSldLayout">
        <pc:chgData name="Grassilli Elia" userId="cd5599d2-ec77-4ace-97cd-b622bc660d2a" providerId="ADAL" clId="{FF894547-3ED3-4148-9ECB-EF6981C9B3FD}" dt="2019-01-24T14:54:41.984" v="38"/>
        <pc:sldMasterMkLst>
          <pc:docMk/>
          <pc:sldMasterMk cId="3484764088" sldId="2147483660"/>
        </pc:sldMasterMkLst>
        <pc:picChg chg="add del mod">
          <ac:chgData name="Grassilli Elia" userId="cd5599d2-ec77-4ace-97cd-b622bc660d2a" providerId="ADAL" clId="{FF894547-3ED3-4148-9ECB-EF6981C9B3FD}" dt="2019-01-24T14:46:01.179" v="3" actId="478"/>
          <ac:picMkLst>
            <pc:docMk/>
            <pc:sldMasterMk cId="3484764088" sldId="2147483660"/>
            <ac:picMk id="9" creationId="{01CD4823-F8DC-43B1-8068-2D395194AE69}"/>
          </ac:picMkLst>
        </pc:picChg>
        <pc:picChg chg="add mod">
          <ac:chgData name="Grassilli Elia" userId="cd5599d2-ec77-4ace-97cd-b622bc660d2a" providerId="ADAL" clId="{FF894547-3ED3-4148-9ECB-EF6981C9B3FD}" dt="2019-01-24T14:54:05.293" v="28" actId="14100"/>
          <ac:picMkLst>
            <pc:docMk/>
            <pc:sldMasterMk cId="3484764088" sldId="2147483660"/>
            <ac:picMk id="11" creationId="{7EFEA591-DD7C-464A-966E-34EBF057F25E}"/>
          </ac:picMkLst>
        </pc:picChg>
        <pc:picChg chg="add del mod">
          <ac:chgData name="Grassilli Elia" userId="cd5599d2-ec77-4ace-97cd-b622bc660d2a" providerId="ADAL" clId="{FF894547-3ED3-4148-9ECB-EF6981C9B3FD}" dt="2019-01-24T14:48:29.600" v="11" actId="478"/>
          <ac:picMkLst>
            <pc:docMk/>
            <pc:sldMasterMk cId="3484764088" sldId="2147483660"/>
            <ac:picMk id="13" creationId="{3EB2D97B-F932-4580-95AD-52C9D1282BC8}"/>
          </ac:picMkLst>
        </pc:picChg>
        <pc:picChg chg="add del mod">
          <ac:chgData name="Grassilli Elia" userId="cd5599d2-ec77-4ace-97cd-b622bc660d2a" providerId="ADAL" clId="{FF894547-3ED3-4148-9ECB-EF6981C9B3FD}" dt="2019-01-24T14:49:59.260" v="14" actId="478"/>
          <ac:picMkLst>
            <pc:docMk/>
            <pc:sldMasterMk cId="3484764088" sldId="2147483660"/>
            <ac:picMk id="15" creationId="{EDFECA62-5639-4802-824E-F214DABB11C6}"/>
          </ac:picMkLst>
        </pc:picChg>
        <pc:picChg chg="add del mod">
          <ac:chgData name="Grassilli Elia" userId="cd5599d2-ec77-4ace-97cd-b622bc660d2a" providerId="ADAL" clId="{FF894547-3ED3-4148-9ECB-EF6981C9B3FD}" dt="2019-01-24T14:54:30.127" v="35" actId="478"/>
          <ac:picMkLst>
            <pc:docMk/>
            <pc:sldMasterMk cId="3484764088" sldId="2147483660"/>
            <ac:picMk id="30" creationId="{3C5455D8-5936-4800-A736-9CBDAA993B84}"/>
          </ac:picMkLst>
        </pc:picChg>
        <pc:picChg chg="add del">
          <ac:chgData name="Grassilli Elia" userId="cd5599d2-ec77-4ace-97cd-b622bc660d2a" providerId="ADAL" clId="{FF894547-3ED3-4148-9ECB-EF6981C9B3FD}" dt="2019-01-24T14:54:27.753" v="34" actId="478"/>
          <ac:picMkLst>
            <pc:docMk/>
            <pc:sldMasterMk cId="3484764088" sldId="2147483660"/>
            <ac:picMk id="31" creationId="{ED711F2C-3125-4E1A-94F5-AA941A6CA648}"/>
          </ac:picMkLst>
        </pc:picChg>
        <pc:picChg chg="add">
          <ac:chgData name="Grassilli Elia" userId="cd5599d2-ec77-4ace-97cd-b622bc660d2a" providerId="ADAL" clId="{FF894547-3ED3-4148-9ECB-EF6981C9B3FD}" dt="2019-01-24T14:54:30.954" v="36"/>
          <ac:picMkLst>
            <pc:docMk/>
            <pc:sldMasterMk cId="3484764088" sldId="2147483660"/>
            <ac:picMk id="32" creationId="{47BAEC3B-F2D4-4F14-B788-7CA986014118}"/>
          </ac:picMkLst>
        </pc:picChg>
        <pc:sldLayoutChg chg="addSp delSp modSp">
          <pc:chgData name="Grassilli Elia" userId="cd5599d2-ec77-4ace-97cd-b622bc660d2a" providerId="ADAL" clId="{FF894547-3ED3-4148-9ECB-EF6981C9B3FD}" dt="2019-01-24T14:54:41.984" v="38"/>
          <pc:sldLayoutMkLst>
            <pc:docMk/>
            <pc:sldMasterMk cId="3484764088" sldId="2147483660"/>
            <pc:sldLayoutMk cId="713109053" sldId="2147483661"/>
          </pc:sldLayoutMkLst>
          <pc:picChg chg="add del mod">
            <ac:chgData name="Grassilli Elia" userId="cd5599d2-ec77-4ace-97cd-b622bc660d2a" providerId="ADAL" clId="{FF894547-3ED3-4148-9ECB-EF6981C9B3FD}" dt="2019-01-24T14:54:41.514" v="37" actId="478"/>
            <ac:picMkLst>
              <pc:docMk/>
              <pc:sldMasterMk cId="3484764088" sldId="2147483660"/>
              <pc:sldLayoutMk cId="713109053" sldId="2147483661"/>
              <ac:picMk id="18" creationId="{C3F5C040-E054-4DCC-AD97-4CA09867A6A1}"/>
            </ac:picMkLst>
          </pc:picChg>
          <pc:picChg chg="add mod">
            <ac:chgData name="Grassilli Elia" userId="cd5599d2-ec77-4ace-97cd-b622bc660d2a" providerId="ADAL" clId="{FF894547-3ED3-4148-9ECB-EF6981C9B3FD}" dt="2019-01-24T14:53:31.357" v="25" actId="1076"/>
            <ac:picMkLst>
              <pc:docMk/>
              <pc:sldMasterMk cId="3484764088" sldId="2147483660"/>
              <pc:sldLayoutMk cId="713109053" sldId="2147483661"/>
              <ac:picMk id="20" creationId="{008BDACF-36C2-4382-AA60-92125C0D2BD3}"/>
            </ac:picMkLst>
          </pc:picChg>
          <pc:picChg chg="add">
            <ac:chgData name="Grassilli Elia" userId="cd5599d2-ec77-4ace-97cd-b622bc660d2a" providerId="ADAL" clId="{FF894547-3ED3-4148-9ECB-EF6981C9B3FD}" dt="2019-01-24T14:54:41.984" v="38"/>
            <ac:picMkLst>
              <pc:docMk/>
              <pc:sldMasterMk cId="3484764088" sldId="2147483660"/>
              <pc:sldLayoutMk cId="713109053" sldId="2147483661"/>
              <ac:picMk id="22" creationId="{0DBD3CDC-21AD-4F89-8932-04B9958056F0}"/>
            </ac:picMkLst>
          </pc:picChg>
        </pc:sldLayoutChg>
      </pc:sldMasterChg>
    </pc:docChg>
  </pc:docChgLst>
</pc:chgInfo>
</file>

<file path=ppt/diagrams/_rels/data17.xml.rels><?xml version="1.0" encoding="UTF-8" standalone="yes"?>
<Relationships xmlns="http://schemas.openxmlformats.org/package/2006/relationships"><Relationship Id="rId1" Type="http://schemas.openxmlformats.org/officeDocument/2006/relationships/hyperlink" Target="https://goo.gl/maps/cFu54QiS9P5t5KxZ7"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www.instagram.com/europedirectER/" TargetMode="External"/><Relationship Id="rId7" Type="http://schemas.openxmlformats.org/officeDocument/2006/relationships/hyperlink" Target="http://flickr.com/photos/thecampbells/7842096300/in/photostream" TargetMode="External"/><Relationship Id="rId2" Type="http://schemas.openxmlformats.org/officeDocument/2006/relationships/hyperlink" Target="https://twitter.com/europedirectER" TargetMode="External"/><Relationship Id="rId1" Type="http://schemas.openxmlformats.org/officeDocument/2006/relationships/hyperlink" Target="https://www.facebook.com/europedirectER/" TargetMode="External"/><Relationship Id="rId6" Type="http://schemas.openxmlformats.org/officeDocument/2006/relationships/image" Target="../media/image83.jpg"/><Relationship Id="rId5" Type="http://schemas.openxmlformats.org/officeDocument/2006/relationships/hyperlink" Target="https://commons.wikimedia.org/wiki/File:Facebook_icon_2013.svg" TargetMode="External"/><Relationship Id="rId4" Type="http://schemas.openxmlformats.org/officeDocument/2006/relationships/image" Target="../media/image82.png"/><Relationship Id="rId9" Type="http://schemas.openxmlformats.org/officeDocument/2006/relationships/hyperlink" Target="https://fr.wikipedia.org/wiki/Instagram" TargetMode="External"/></Relationships>
</file>

<file path=ppt/diagrams/_rels/data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s://commons.wikimedia.org/wiki/File:Circle-icons-mail.svg" TargetMode="External"/><Relationship Id="rId1" Type="http://schemas.openxmlformats.org/officeDocument/2006/relationships/image" Target="../media/image85.png"/><Relationship Id="rId5" Type="http://schemas.openxmlformats.org/officeDocument/2006/relationships/hyperlink" Target="https://oscuento.wordpress.com/2010/11/06/solo-2-de-cada-10-empresas-de-servicios-basicos-tiene-telefonos-gratuitos-para-la-atencion-al-cliente/" TargetMode="External"/><Relationship Id="rId4" Type="http://schemas.openxmlformats.org/officeDocument/2006/relationships/image" Target="../media/image87.gif"/></Relationships>
</file>

<file path=ppt/diagrams/_rels/drawing17.xml.rels><?xml version="1.0" encoding="UTF-8" standalone="yes"?>
<Relationships xmlns="http://schemas.openxmlformats.org/package/2006/relationships"><Relationship Id="rId1" Type="http://schemas.openxmlformats.org/officeDocument/2006/relationships/hyperlink" Target="https://goo.gl/maps/cFu54QiS9P5t5KxZ7"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commons.wikimedia.org/wiki/File:Facebook_icon_2013.svg" TargetMode="External"/><Relationship Id="rId7" Type="http://schemas.openxmlformats.org/officeDocument/2006/relationships/hyperlink" Target="https://www.instagram.com/europedirectER/" TargetMode="External"/><Relationship Id="rId2" Type="http://schemas.openxmlformats.org/officeDocument/2006/relationships/image" Target="../media/image82.png"/><Relationship Id="rId1" Type="http://schemas.openxmlformats.org/officeDocument/2006/relationships/hyperlink" Target="https://www.facebook.com/europedirectER/" TargetMode="External"/><Relationship Id="rId6" Type="http://schemas.openxmlformats.org/officeDocument/2006/relationships/hyperlink" Target="http://flickr.com/photos/thecampbells/7842096300/in/photostream" TargetMode="External"/><Relationship Id="rId5" Type="http://schemas.openxmlformats.org/officeDocument/2006/relationships/image" Target="../media/image83.jpg"/><Relationship Id="rId4" Type="http://schemas.openxmlformats.org/officeDocument/2006/relationships/hyperlink" Target="https://twitter.com/europedirectER" TargetMode="External"/><Relationship Id="rId9" Type="http://schemas.openxmlformats.org/officeDocument/2006/relationships/hyperlink" Target="https://fr.wikipedia.org/wiki/Instagram" TargetMode="External"/></Relationships>
</file>

<file path=ppt/diagrams/_rels/drawing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s://commons.wikimedia.org/wiki/File:Circle-icons-mail.svg" TargetMode="External"/><Relationship Id="rId1" Type="http://schemas.openxmlformats.org/officeDocument/2006/relationships/image" Target="../media/image85.png"/><Relationship Id="rId5" Type="http://schemas.openxmlformats.org/officeDocument/2006/relationships/hyperlink" Target="https://oscuento.wordpress.com/2010/11/06/solo-2-de-cada-10-empresas-de-servicios-basicos-tiene-telefonos-gratuitos-para-la-atencion-al-cliente/" TargetMode="External"/><Relationship Id="rId4" Type="http://schemas.openxmlformats.org/officeDocument/2006/relationships/image" Target="../media/image87.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E0C4B-781D-4917-ABB9-6683B59F8DCA}"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it-IT"/>
        </a:p>
      </dgm:t>
    </dgm:pt>
    <dgm:pt modelId="{217B3BFB-B7D9-4FEA-850B-FB859DD86ACD}">
      <dgm:prSet phldrT="[Testo]" custT="1"/>
      <dgm:spPr/>
      <dgm:t>
        <a:bodyPr/>
        <a:lstStyle/>
        <a:p>
          <a:r>
            <a:rPr lang="it-IT" sz="2400" dirty="0">
              <a:solidFill>
                <a:schemeClr val="tx1"/>
              </a:solidFill>
            </a:rPr>
            <a:t>È molto più facile che in passato grazie alla normativa </a:t>
          </a:r>
          <a:r>
            <a:rPr lang="it-IT" sz="2400" b="1" dirty="0">
              <a:solidFill>
                <a:schemeClr val="tx1"/>
              </a:solidFill>
            </a:rPr>
            <a:t>Schengen</a:t>
          </a:r>
          <a:r>
            <a:rPr lang="it-IT" sz="2400" dirty="0">
              <a:solidFill>
                <a:schemeClr val="tx1"/>
              </a:solidFill>
            </a:rPr>
            <a:t> </a:t>
          </a:r>
        </a:p>
      </dgm:t>
    </dgm:pt>
    <dgm:pt modelId="{7195A847-FC1D-437C-9F1C-4984E7F4CA4F}" type="parTrans" cxnId="{AB950C2A-DEBB-4A5B-9FF7-8DCF3B6F04BE}">
      <dgm:prSet/>
      <dgm:spPr/>
      <dgm:t>
        <a:bodyPr/>
        <a:lstStyle/>
        <a:p>
          <a:endParaRPr lang="it-IT" dirty="0"/>
        </a:p>
      </dgm:t>
    </dgm:pt>
    <dgm:pt modelId="{1135195D-26D1-44DF-A642-600AA6CD3503}" type="sibTrans" cxnId="{AB950C2A-DEBB-4A5B-9FF7-8DCF3B6F04BE}">
      <dgm:prSet/>
      <dgm:spPr/>
      <dgm:t>
        <a:bodyPr/>
        <a:lstStyle/>
        <a:p>
          <a:endParaRPr lang="it-IT"/>
        </a:p>
      </dgm:t>
    </dgm:pt>
    <dgm:pt modelId="{8546D49B-70E3-4AF3-BC6A-CDC88D77A518}" type="pres">
      <dgm:prSet presAssocID="{EE5E0C4B-781D-4917-ABB9-6683B59F8DCA}" presName="Name0" presStyleCnt="0">
        <dgm:presLayoutVars>
          <dgm:chMax val="1"/>
          <dgm:dir/>
          <dgm:animLvl val="ctr"/>
          <dgm:resizeHandles val="exact"/>
        </dgm:presLayoutVars>
      </dgm:prSet>
      <dgm:spPr/>
    </dgm:pt>
    <dgm:pt modelId="{1C15BFAA-5742-4D46-86E6-DA221D6D8FB8}" type="pres">
      <dgm:prSet presAssocID="{217B3BFB-B7D9-4FEA-850B-FB859DD86ACD}" presName="centerShape" presStyleLbl="node0" presStyleIdx="0" presStyleCnt="1" custScaleX="348477" custScaleY="66344" custLinFactNeighborX="1723" custLinFactNeighborY="-2056"/>
      <dgm:spPr/>
    </dgm:pt>
  </dgm:ptLst>
  <dgm:cxnLst>
    <dgm:cxn modelId="{A9C4AD19-CBEF-4C63-BCB2-151196BE6248}" type="presOf" srcId="{217B3BFB-B7D9-4FEA-850B-FB859DD86ACD}" destId="{1C15BFAA-5742-4D46-86E6-DA221D6D8FB8}" srcOrd="0" destOrd="0" presId="urn:microsoft.com/office/officeart/2005/8/layout/radial5"/>
    <dgm:cxn modelId="{AB950C2A-DEBB-4A5B-9FF7-8DCF3B6F04BE}" srcId="{EE5E0C4B-781D-4917-ABB9-6683B59F8DCA}" destId="{217B3BFB-B7D9-4FEA-850B-FB859DD86ACD}" srcOrd="0" destOrd="0" parTransId="{7195A847-FC1D-437C-9F1C-4984E7F4CA4F}" sibTransId="{1135195D-26D1-44DF-A642-600AA6CD3503}"/>
    <dgm:cxn modelId="{30381259-5B52-4051-BD9A-A5C0734DC69A}" type="presOf" srcId="{EE5E0C4B-781D-4917-ABB9-6683B59F8DCA}" destId="{8546D49B-70E3-4AF3-BC6A-CDC88D77A518}" srcOrd="0" destOrd="0" presId="urn:microsoft.com/office/officeart/2005/8/layout/radial5"/>
    <dgm:cxn modelId="{A0958AAA-DF3D-44D6-87AA-14EE79D98373}" type="presParOf" srcId="{8546D49B-70E3-4AF3-BC6A-CDC88D77A518}" destId="{1C15BFAA-5742-4D46-86E6-DA221D6D8FB8}" srcOrd="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Commissione europea</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Dove? </a:t>
          </a:r>
          <a:r>
            <a:rPr lang="it-IT" b="0" dirty="0"/>
            <a:t>Bruxelles</a:t>
          </a:r>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Y="5021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Commissione europea</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Chi?</a:t>
          </a:r>
          <a:r>
            <a:rPr lang="it-IT" b="0" dirty="0"/>
            <a:t> I 28 (27) commissari europei, </a:t>
          </a:r>
          <a:r>
            <a:rPr lang="it-IT" dirty="0"/>
            <a:t>uno per ciascun paese dell’UE</a:t>
          </a:r>
          <a:endParaRPr lang="it-IT" b="0" dirty="0"/>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Y="1727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Parlamento europeo</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Dove? </a:t>
          </a:r>
          <a:r>
            <a:rPr lang="it-IT" b="0" dirty="0"/>
            <a:t>Bruxelles, 5 volte l’anno</a:t>
          </a:r>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Y="5021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Parlamento europeo</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custLinFactNeighborY="-8304">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Dove? </a:t>
          </a:r>
          <a:r>
            <a:rPr lang="it-IT" b="0" dirty="0">
              <a:hlinkClick xmlns:r="http://schemas.openxmlformats.org/officeDocument/2006/relationships" r:id="rId1"/>
            </a:rPr>
            <a:t>Strasburgo</a:t>
          </a:r>
          <a:endParaRPr lang="it-IT" b="0" dirty="0"/>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Ang="0" custScaleY="50211" custLinFactY="-56411"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Parlamento europeo</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Come?</a:t>
          </a:r>
          <a:endParaRPr lang="it-IT" b="0" dirty="0"/>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X="100000" custScaleY="26499" custLinFactY="-52855" custLinFactNeighborX="0"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977F09-2EB7-4848-956D-D63D8004BD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B7BA862-4C2A-49F8-8AC2-7910F8047C94}">
      <dgm:prSet/>
      <dgm:spPr/>
      <dgm:t>
        <a:bodyPr/>
        <a:lstStyle/>
        <a:p>
          <a:r>
            <a:rPr lang="it-IT" dirty="0"/>
            <a:t>Non è uno Stato federale, ma è qualcosa di più di una confederazione</a:t>
          </a:r>
          <a:endParaRPr lang="en-US" dirty="0"/>
        </a:p>
      </dgm:t>
    </dgm:pt>
    <dgm:pt modelId="{203AE4FA-A479-41EE-9D4A-03CBC6669C45}" type="parTrans" cxnId="{1FF80D86-C5B2-42C1-897E-235B379E3F57}">
      <dgm:prSet/>
      <dgm:spPr/>
      <dgm:t>
        <a:bodyPr/>
        <a:lstStyle/>
        <a:p>
          <a:endParaRPr lang="en-US"/>
        </a:p>
      </dgm:t>
    </dgm:pt>
    <dgm:pt modelId="{B5C89FFC-11B9-4BF9-AC6D-076EEF118F27}" type="sibTrans" cxnId="{1FF80D86-C5B2-42C1-897E-235B379E3F57}">
      <dgm:prSet/>
      <dgm:spPr/>
      <dgm:t>
        <a:bodyPr/>
        <a:lstStyle/>
        <a:p>
          <a:endParaRPr lang="en-US"/>
        </a:p>
      </dgm:t>
    </dgm:pt>
    <dgm:pt modelId="{6326515E-3AAF-423D-981B-2F5996C827BE}">
      <dgm:prSet/>
      <dgm:spPr/>
      <dgm:t>
        <a:bodyPr/>
        <a:lstStyle/>
        <a:p>
          <a:r>
            <a:rPr lang="it-IT" dirty="0"/>
            <a:t>Fenomeno storicamente unico nel mondo: la sua struttura non rientra in nessuna categoria giuridica classica. </a:t>
          </a:r>
          <a:endParaRPr lang="en-US" dirty="0"/>
        </a:p>
      </dgm:t>
    </dgm:pt>
    <dgm:pt modelId="{A27D72CE-56D9-4087-9D71-0D3C34A4FA33}" type="parTrans" cxnId="{CE5CD724-CC98-465F-B413-5101EA2A64F5}">
      <dgm:prSet/>
      <dgm:spPr/>
      <dgm:t>
        <a:bodyPr/>
        <a:lstStyle/>
        <a:p>
          <a:endParaRPr lang="en-US"/>
        </a:p>
      </dgm:t>
    </dgm:pt>
    <dgm:pt modelId="{9C461A0A-1AB8-4083-8E8B-EF2BCDB9EEE8}" type="sibTrans" cxnId="{CE5CD724-CC98-465F-B413-5101EA2A64F5}">
      <dgm:prSet/>
      <dgm:spPr/>
      <dgm:t>
        <a:bodyPr/>
        <a:lstStyle/>
        <a:p>
          <a:endParaRPr lang="en-US"/>
        </a:p>
      </dgm:t>
    </dgm:pt>
    <dgm:pt modelId="{07B7EC28-1B95-404A-BD47-723DEEA02595}">
      <dgm:prSet/>
      <dgm:spPr/>
      <dgm:t>
        <a:bodyPr/>
        <a:lstStyle/>
        <a:p>
          <a:r>
            <a:rPr lang="it-IT"/>
            <a:t>E’ un sistema di governo:</a:t>
          </a:r>
          <a:endParaRPr lang="en-US"/>
        </a:p>
      </dgm:t>
    </dgm:pt>
    <dgm:pt modelId="{0604078F-2294-4063-A117-0C86ADFD2D53}" type="parTrans" cxnId="{40CBE457-9D47-483A-8BD6-D3099F813CBF}">
      <dgm:prSet/>
      <dgm:spPr/>
      <dgm:t>
        <a:bodyPr/>
        <a:lstStyle/>
        <a:p>
          <a:endParaRPr lang="en-US"/>
        </a:p>
      </dgm:t>
    </dgm:pt>
    <dgm:pt modelId="{E3F99A55-82CD-4904-9B79-97388FE2E992}" type="sibTrans" cxnId="{40CBE457-9D47-483A-8BD6-D3099F813CBF}">
      <dgm:prSet/>
      <dgm:spPr/>
      <dgm:t>
        <a:bodyPr/>
        <a:lstStyle/>
        <a:p>
          <a:endParaRPr lang="en-US"/>
        </a:p>
      </dgm:t>
    </dgm:pt>
    <dgm:pt modelId="{8D990E54-EB1E-4929-AB55-7DEB181915E4}">
      <dgm:prSet/>
      <dgm:spPr/>
      <dgm:t>
        <a:bodyPr/>
        <a:lstStyle/>
        <a:p>
          <a:r>
            <a:rPr lang="it-IT" dirty="0"/>
            <a:t>democratico</a:t>
          </a:r>
          <a:endParaRPr lang="en-US" dirty="0"/>
        </a:p>
      </dgm:t>
    </dgm:pt>
    <dgm:pt modelId="{5680E8B9-EF05-44BC-BB28-0B0474CA30CE}" type="parTrans" cxnId="{B465E7C7-3244-40E0-AC52-DCC85A5125FD}">
      <dgm:prSet/>
      <dgm:spPr/>
      <dgm:t>
        <a:bodyPr/>
        <a:lstStyle/>
        <a:p>
          <a:endParaRPr lang="en-US"/>
        </a:p>
      </dgm:t>
    </dgm:pt>
    <dgm:pt modelId="{461FEFC5-12E1-4ED8-811C-F079F27A79BE}" type="sibTrans" cxnId="{B465E7C7-3244-40E0-AC52-DCC85A5125FD}">
      <dgm:prSet/>
      <dgm:spPr/>
      <dgm:t>
        <a:bodyPr/>
        <a:lstStyle/>
        <a:p>
          <a:endParaRPr lang="en-US"/>
        </a:p>
      </dgm:t>
    </dgm:pt>
    <dgm:pt modelId="{9443CDF6-F223-4449-9EC7-246EFAB4C1F5}">
      <dgm:prSet/>
      <dgm:spPr/>
      <dgm:t>
        <a:bodyPr/>
        <a:lstStyle/>
        <a:p>
          <a:r>
            <a:rPr lang="it-IT" dirty="0"/>
            <a:t>storicamente molto nuovo </a:t>
          </a:r>
          <a:endParaRPr lang="en-US" dirty="0"/>
        </a:p>
      </dgm:t>
    </dgm:pt>
    <dgm:pt modelId="{71EF9371-5683-4EC7-8529-FBDAA8E70C14}" type="parTrans" cxnId="{8D69F959-2D10-4157-82C4-40909ABA7FDF}">
      <dgm:prSet/>
      <dgm:spPr/>
      <dgm:t>
        <a:bodyPr/>
        <a:lstStyle/>
        <a:p>
          <a:endParaRPr lang="en-US"/>
        </a:p>
      </dgm:t>
    </dgm:pt>
    <dgm:pt modelId="{5E32293D-4E22-4A0E-86E0-913437AD6EA7}" type="sibTrans" cxnId="{8D69F959-2D10-4157-82C4-40909ABA7FDF}">
      <dgm:prSet/>
      <dgm:spPr/>
      <dgm:t>
        <a:bodyPr/>
        <a:lstStyle/>
        <a:p>
          <a:endParaRPr lang="en-US"/>
        </a:p>
      </dgm:t>
    </dgm:pt>
    <dgm:pt modelId="{E47D4A2D-E78C-4861-BAD2-083EA03A4B6B}">
      <dgm:prSet/>
      <dgm:spPr/>
      <dgm:t>
        <a:bodyPr/>
        <a:lstStyle/>
        <a:p>
          <a:r>
            <a:rPr lang="it-IT" dirty="0"/>
            <a:t>In continua evoluzione</a:t>
          </a:r>
          <a:endParaRPr lang="en-US" dirty="0"/>
        </a:p>
      </dgm:t>
    </dgm:pt>
    <dgm:pt modelId="{61B45DD6-D350-437E-9B2F-37AC29F74D61}" type="parTrans" cxnId="{97BD3B26-5F2C-4D6A-B043-109FFF6D9FC3}">
      <dgm:prSet/>
      <dgm:spPr/>
      <dgm:t>
        <a:bodyPr/>
        <a:lstStyle/>
        <a:p>
          <a:endParaRPr lang="en-US"/>
        </a:p>
      </dgm:t>
    </dgm:pt>
    <dgm:pt modelId="{DAA733F8-D7EA-4F35-91C0-ED1626583D10}" type="sibTrans" cxnId="{97BD3B26-5F2C-4D6A-B043-109FFF6D9FC3}">
      <dgm:prSet/>
      <dgm:spPr/>
      <dgm:t>
        <a:bodyPr/>
        <a:lstStyle/>
        <a:p>
          <a:endParaRPr lang="en-US"/>
        </a:p>
      </dgm:t>
    </dgm:pt>
    <dgm:pt modelId="{C4B5A711-BD36-469F-9E63-1F5EB122217F}" type="pres">
      <dgm:prSet presAssocID="{B3977F09-2EB7-4848-956D-D63D8004BD83}" presName="root" presStyleCnt="0">
        <dgm:presLayoutVars>
          <dgm:dir/>
          <dgm:resizeHandles val="exact"/>
        </dgm:presLayoutVars>
      </dgm:prSet>
      <dgm:spPr/>
    </dgm:pt>
    <dgm:pt modelId="{43D1BA94-61C0-40DD-BA37-247141884BAD}" type="pres">
      <dgm:prSet presAssocID="{BB7BA862-4C2A-49F8-8AC2-7910F8047C94}" presName="compNode" presStyleCnt="0"/>
      <dgm:spPr/>
    </dgm:pt>
    <dgm:pt modelId="{5D61053F-3112-42E9-A8CA-37DFF1E86BA1}" type="pres">
      <dgm:prSet presAssocID="{BB7BA862-4C2A-49F8-8AC2-7910F8047C94}" presName="bgRect" presStyleLbl="bgShp" presStyleIdx="0" presStyleCnt="3"/>
      <dgm:spPr/>
    </dgm:pt>
    <dgm:pt modelId="{90006715-F4C7-4BDA-971E-76EF3B15B165}" type="pres">
      <dgm:prSet presAssocID="{BB7BA862-4C2A-49F8-8AC2-7910F8047C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orth America"/>
        </a:ext>
      </dgm:extLst>
    </dgm:pt>
    <dgm:pt modelId="{88BAD869-9EBD-43EF-BAD8-79CD0AF6E9CD}" type="pres">
      <dgm:prSet presAssocID="{BB7BA862-4C2A-49F8-8AC2-7910F8047C94}" presName="spaceRect" presStyleCnt="0"/>
      <dgm:spPr/>
    </dgm:pt>
    <dgm:pt modelId="{9D760AAB-100D-4D6A-B242-BE96646A5DCE}" type="pres">
      <dgm:prSet presAssocID="{BB7BA862-4C2A-49F8-8AC2-7910F8047C94}" presName="parTx" presStyleLbl="revTx" presStyleIdx="0" presStyleCnt="4">
        <dgm:presLayoutVars>
          <dgm:chMax val="0"/>
          <dgm:chPref val="0"/>
        </dgm:presLayoutVars>
      </dgm:prSet>
      <dgm:spPr/>
    </dgm:pt>
    <dgm:pt modelId="{679578A7-2BF3-43DC-9787-F0AF878898B5}" type="pres">
      <dgm:prSet presAssocID="{B5C89FFC-11B9-4BF9-AC6D-076EEF118F27}" presName="sibTrans" presStyleCnt="0"/>
      <dgm:spPr/>
    </dgm:pt>
    <dgm:pt modelId="{1EC16F7A-C632-4843-B4D8-D571AB14ABD4}" type="pres">
      <dgm:prSet presAssocID="{6326515E-3AAF-423D-981B-2F5996C827BE}" presName="compNode" presStyleCnt="0"/>
      <dgm:spPr/>
    </dgm:pt>
    <dgm:pt modelId="{27DA58BB-EB03-42B2-92A9-BD8AC78F640A}" type="pres">
      <dgm:prSet presAssocID="{6326515E-3AAF-423D-981B-2F5996C827BE}" presName="bgRect" presStyleLbl="bgShp" presStyleIdx="1" presStyleCnt="3"/>
      <dgm:spPr/>
    </dgm:pt>
    <dgm:pt modelId="{CACDCA18-8048-409B-AAEB-76AC339E1C04}" type="pres">
      <dgm:prSet presAssocID="{6326515E-3AAF-423D-981B-2F5996C827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ano Keys"/>
        </a:ext>
      </dgm:extLst>
    </dgm:pt>
    <dgm:pt modelId="{EEC81D4C-65FC-477F-8C93-B6F2030274BB}" type="pres">
      <dgm:prSet presAssocID="{6326515E-3AAF-423D-981B-2F5996C827BE}" presName="spaceRect" presStyleCnt="0"/>
      <dgm:spPr/>
    </dgm:pt>
    <dgm:pt modelId="{78940E80-47DB-42C1-A4E9-93D1C315F828}" type="pres">
      <dgm:prSet presAssocID="{6326515E-3AAF-423D-981B-2F5996C827BE}" presName="parTx" presStyleLbl="revTx" presStyleIdx="1" presStyleCnt="4">
        <dgm:presLayoutVars>
          <dgm:chMax val="0"/>
          <dgm:chPref val="0"/>
        </dgm:presLayoutVars>
      </dgm:prSet>
      <dgm:spPr/>
    </dgm:pt>
    <dgm:pt modelId="{105C16FB-A104-4DC9-951B-B83C936BD396}" type="pres">
      <dgm:prSet presAssocID="{9C461A0A-1AB8-4083-8E8B-EF2BCDB9EEE8}" presName="sibTrans" presStyleCnt="0"/>
      <dgm:spPr/>
    </dgm:pt>
    <dgm:pt modelId="{2CC20021-D966-4924-830B-CACF2AA9326B}" type="pres">
      <dgm:prSet presAssocID="{07B7EC28-1B95-404A-BD47-723DEEA02595}" presName="compNode" presStyleCnt="0"/>
      <dgm:spPr/>
    </dgm:pt>
    <dgm:pt modelId="{E01AD888-121D-4BA9-8AFF-DEC3C28CE7FD}" type="pres">
      <dgm:prSet presAssocID="{07B7EC28-1B95-404A-BD47-723DEEA02595}" presName="bgRect" presStyleLbl="bgShp" presStyleIdx="2" presStyleCnt="3"/>
      <dgm:spPr/>
    </dgm:pt>
    <dgm:pt modelId="{475E25FE-0A2E-4217-AA78-9F2EEE65D3AF}" type="pres">
      <dgm:prSet presAssocID="{07B7EC28-1B95-404A-BD47-723DEEA0259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E60D7A0F-B72A-4853-BB55-8D5D665AFE9D}" type="pres">
      <dgm:prSet presAssocID="{07B7EC28-1B95-404A-BD47-723DEEA02595}" presName="spaceRect" presStyleCnt="0"/>
      <dgm:spPr/>
    </dgm:pt>
    <dgm:pt modelId="{3F0BE493-77EC-4811-BF79-DD419724DC41}" type="pres">
      <dgm:prSet presAssocID="{07B7EC28-1B95-404A-BD47-723DEEA02595}" presName="parTx" presStyleLbl="revTx" presStyleIdx="2" presStyleCnt="4">
        <dgm:presLayoutVars>
          <dgm:chMax val="0"/>
          <dgm:chPref val="0"/>
        </dgm:presLayoutVars>
      </dgm:prSet>
      <dgm:spPr/>
    </dgm:pt>
    <dgm:pt modelId="{09576C28-231D-41D0-BB16-6C230DEF3D01}" type="pres">
      <dgm:prSet presAssocID="{07B7EC28-1B95-404A-BD47-723DEEA02595}" presName="desTx" presStyleLbl="revTx" presStyleIdx="3" presStyleCnt="4">
        <dgm:presLayoutVars/>
      </dgm:prSet>
      <dgm:spPr/>
    </dgm:pt>
  </dgm:ptLst>
  <dgm:cxnLst>
    <dgm:cxn modelId="{D435B605-DC23-43E5-8766-F242B1DE3389}" type="presOf" srcId="{07B7EC28-1B95-404A-BD47-723DEEA02595}" destId="{3F0BE493-77EC-4811-BF79-DD419724DC41}" srcOrd="0" destOrd="0" presId="urn:microsoft.com/office/officeart/2018/2/layout/IconVerticalSolidList"/>
    <dgm:cxn modelId="{18A8E11B-8016-42FD-9407-A18484A24EC4}" type="presOf" srcId="{6326515E-3AAF-423D-981B-2F5996C827BE}" destId="{78940E80-47DB-42C1-A4E9-93D1C315F828}" srcOrd="0" destOrd="0" presId="urn:microsoft.com/office/officeart/2018/2/layout/IconVerticalSolidList"/>
    <dgm:cxn modelId="{CE5CD724-CC98-465F-B413-5101EA2A64F5}" srcId="{B3977F09-2EB7-4848-956D-D63D8004BD83}" destId="{6326515E-3AAF-423D-981B-2F5996C827BE}" srcOrd="1" destOrd="0" parTransId="{A27D72CE-56D9-4087-9D71-0D3C34A4FA33}" sibTransId="{9C461A0A-1AB8-4083-8E8B-EF2BCDB9EEE8}"/>
    <dgm:cxn modelId="{97BD3B26-5F2C-4D6A-B043-109FFF6D9FC3}" srcId="{07B7EC28-1B95-404A-BD47-723DEEA02595}" destId="{E47D4A2D-E78C-4861-BAD2-083EA03A4B6B}" srcOrd="2" destOrd="0" parTransId="{61B45DD6-D350-437E-9B2F-37AC29F74D61}" sibTransId="{DAA733F8-D7EA-4F35-91C0-ED1626583D10}"/>
    <dgm:cxn modelId="{827B3239-52C5-4A6D-9012-56750E9E04D7}" type="presOf" srcId="{8D990E54-EB1E-4929-AB55-7DEB181915E4}" destId="{09576C28-231D-41D0-BB16-6C230DEF3D01}" srcOrd="0" destOrd="0" presId="urn:microsoft.com/office/officeart/2018/2/layout/IconVerticalSolidList"/>
    <dgm:cxn modelId="{40CBE457-9D47-483A-8BD6-D3099F813CBF}" srcId="{B3977F09-2EB7-4848-956D-D63D8004BD83}" destId="{07B7EC28-1B95-404A-BD47-723DEEA02595}" srcOrd="2" destOrd="0" parTransId="{0604078F-2294-4063-A117-0C86ADFD2D53}" sibTransId="{E3F99A55-82CD-4904-9B79-97388FE2E992}"/>
    <dgm:cxn modelId="{8D69F959-2D10-4157-82C4-40909ABA7FDF}" srcId="{07B7EC28-1B95-404A-BD47-723DEEA02595}" destId="{9443CDF6-F223-4449-9EC7-246EFAB4C1F5}" srcOrd="1" destOrd="0" parTransId="{71EF9371-5683-4EC7-8529-FBDAA8E70C14}" sibTransId="{5E32293D-4E22-4A0E-86E0-913437AD6EA7}"/>
    <dgm:cxn modelId="{1FF80D86-C5B2-42C1-897E-235B379E3F57}" srcId="{B3977F09-2EB7-4848-956D-D63D8004BD83}" destId="{BB7BA862-4C2A-49F8-8AC2-7910F8047C94}" srcOrd="0" destOrd="0" parTransId="{203AE4FA-A479-41EE-9D4A-03CBC6669C45}" sibTransId="{B5C89FFC-11B9-4BF9-AC6D-076EEF118F27}"/>
    <dgm:cxn modelId="{5095268C-C047-4EBB-9CEB-860AB592A7DB}" type="presOf" srcId="{9443CDF6-F223-4449-9EC7-246EFAB4C1F5}" destId="{09576C28-231D-41D0-BB16-6C230DEF3D01}" srcOrd="0" destOrd="1" presId="urn:microsoft.com/office/officeart/2018/2/layout/IconVerticalSolidList"/>
    <dgm:cxn modelId="{115118A7-51EC-4015-A438-031B942170CA}" type="presOf" srcId="{E47D4A2D-E78C-4861-BAD2-083EA03A4B6B}" destId="{09576C28-231D-41D0-BB16-6C230DEF3D01}" srcOrd="0" destOrd="2" presId="urn:microsoft.com/office/officeart/2018/2/layout/IconVerticalSolidList"/>
    <dgm:cxn modelId="{96CBDAC1-0674-4B8D-95E8-AB376A986CBE}" type="presOf" srcId="{BB7BA862-4C2A-49F8-8AC2-7910F8047C94}" destId="{9D760AAB-100D-4D6A-B242-BE96646A5DCE}" srcOrd="0" destOrd="0" presId="urn:microsoft.com/office/officeart/2018/2/layout/IconVerticalSolidList"/>
    <dgm:cxn modelId="{B465E7C7-3244-40E0-AC52-DCC85A5125FD}" srcId="{07B7EC28-1B95-404A-BD47-723DEEA02595}" destId="{8D990E54-EB1E-4929-AB55-7DEB181915E4}" srcOrd="0" destOrd="0" parTransId="{5680E8B9-EF05-44BC-BB28-0B0474CA30CE}" sibTransId="{461FEFC5-12E1-4ED8-811C-F079F27A79BE}"/>
    <dgm:cxn modelId="{F27F06EF-E5E1-4FEB-B03A-5E7E0D1B3CDA}" type="presOf" srcId="{B3977F09-2EB7-4848-956D-D63D8004BD83}" destId="{C4B5A711-BD36-469F-9E63-1F5EB122217F}" srcOrd="0" destOrd="0" presId="urn:microsoft.com/office/officeart/2018/2/layout/IconVerticalSolidList"/>
    <dgm:cxn modelId="{2458A489-99BC-4EFE-BC44-73C7A169B004}" type="presParOf" srcId="{C4B5A711-BD36-469F-9E63-1F5EB122217F}" destId="{43D1BA94-61C0-40DD-BA37-247141884BAD}" srcOrd="0" destOrd="0" presId="urn:microsoft.com/office/officeart/2018/2/layout/IconVerticalSolidList"/>
    <dgm:cxn modelId="{ED8BA5D3-2D2D-401B-80BC-B334B3F161F8}" type="presParOf" srcId="{43D1BA94-61C0-40DD-BA37-247141884BAD}" destId="{5D61053F-3112-42E9-A8CA-37DFF1E86BA1}" srcOrd="0" destOrd="0" presId="urn:microsoft.com/office/officeart/2018/2/layout/IconVerticalSolidList"/>
    <dgm:cxn modelId="{B330E0BC-86BB-466B-A1A6-92F080E6D10B}" type="presParOf" srcId="{43D1BA94-61C0-40DD-BA37-247141884BAD}" destId="{90006715-F4C7-4BDA-971E-76EF3B15B165}" srcOrd="1" destOrd="0" presId="urn:microsoft.com/office/officeart/2018/2/layout/IconVerticalSolidList"/>
    <dgm:cxn modelId="{D6BA8465-3817-4176-BC06-99BD211BDB0C}" type="presParOf" srcId="{43D1BA94-61C0-40DD-BA37-247141884BAD}" destId="{88BAD869-9EBD-43EF-BAD8-79CD0AF6E9CD}" srcOrd="2" destOrd="0" presId="urn:microsoft.com/office/officeart/2018/2/layout/IconVerticalSolidList"/>
    <dgm:cxn modelId="{E4694967-77BD-4325-98D2-585A750E6896}" type="presParOf" srcId="{43D1BA94-61C0-40DD-BA37-247141884BAD}" destId="{9D760AAB-100D-4D6A-B242-BE96646A5DCE}" srcOrd="3" destOrd="0" presId="urn:microsoft.com/office/officeart/2018/2/layout/IconVerticalSolidList"/>
    <dgm:cxn modelId="{CCA6B400-A568-48AB-A9CF-FB5AF881B187}" type="presParOf" srcId="{C4B5A711-BD36-469F-9E63-1F5EB122217F}" destId="{679578A7-2BF3-43DC-9787-F0AF878898B5}" srcOrd="1" destOrd="0" presId="urn:microsoft.com/office/officeart/2018/2/layout/IconVerticalSolidList"/>
    <dgm:cxn modelId="{79DC8D1F-1B65-4581-90F1-FD25BBCB98B7}" type="presParOf" srcId="{C4B5A711-BD36-469F-9E63-1F5EB122217F}" destId="{1EC16F7A-C632-4843-B4D8-D571AB14ABD4}" srcOrd="2" destOrd="0" presId="urn:microsoft.com/office/officeart/2018/2/layout/IconVerticalSolidList"/>
    <dgm:cxn modelId="{0AB408C9-73F8-4002-8072-DF26EBC180B7}" type="presParOf" srcId="{1EC16F7A-C632-4843-B4D8-D571AB14ABD4}" destId="{27DA58BB-EB03-42B2-92A9-BD8AC78F640A}" srcOrd="0" destOrd="0" presId="urn:microsoft.com/office/officeart/2018/2/layout/IconVerticalSolidList"/>
    <dgm:cxn modelId="{B60424CF-6994-407A-B647-4DC427BD5382}" type="presParOf" srcId="{1EC16F7A-C632-4843-B4D8-D571AB14ABD4}" destId="{CACDCA18-8048-409B-AAEB-76AC339E1C04}" srcOrd="1" destOrd="0" presId="urn:microsoft.com/office/officeart/2018/2/layout/IconVerticalSolidList"/>
    <dgm:cxn modelId="{AC146967-65BE-4EAD-B0B1-37FBFA91DD29}" type="presParOf" srcId="{1EC16F7A-C632-4843-B4D8-D571AB14ABD4}" destId="{EEC81D4C-65FC-477F-8C93-B6F2030274BB}" srcOrd="2" destOrd="0" presId="urn:microsoft.com/office/officeart/2018/2/layout/IconVerticalSolidList"/>
    <dgm:cxn modelId="{11ACDE05-EB58-400A-8632-C0FB2E530A24}" type="presParOf" srcId="{1EC16F7A-C632-4843-B4D8-D571AB14ABD4}" destId="{78940E80-47DB-42C1-A4E9-93D1C315F828}" srcOrd="3" destOrd="0" presId="urn:microsoft.com/office/officeart/2018/2/layout/IconVerticalSolidList"/>
    <dgm:cxn modelId="{D41D7329-6991-4575-BE27-4979F40EDFAB}" type="presParOf" srcId="{C4B5A711-BD36-469F-9E63-1F5EB122217F}" destId="{105C16FB-A104-4DC9-951B-B83C936BD396}" srcOrd="3" destOrd="0" presId="urn:microsoft.com/office/officeart/2018/2/layout/IconVerticalSolidList"/>
    <dgm:cxn modelId="{B6FDFD47-80D2-4373-BB0E-9DF201DCF1B7}" type="presParOf" srcId="{C4B5A711-BD36-469F-9E63-1F5EB122217F}" destId="{2CC20021-D966-4924-830B-CACF2AA9326B}" srcOrd="4" destOrd="0" presId="urn:microsoft.com/office/officeart/2018/2/layout/IconVerticalSolidList"/>
    <dgm:cxn modelId="{8FC95676-CC80-455C-BEA5-20CFB198E618}" type="presParOf" srcId="{2CC20021-D966-4924-830B-CACF2AA9326B}" destId="{E01AD888-121D-4BA9-8AFF-DEC3C28CE7FD}" srcOrd="0" destOrd="0" presId="urn:microsoft.com/office/officeart/2018/2/layout/IconVerticalSolidList"/>
    <dgm:cxn modelId="{F4D7FF07-C9CA-47ED-B30F-43AC04FDF89E}" type="presParOf" srcId="{2CC20021-D966-4924-830B-CACF2AA9326B}" destId="{475E25FE-0A2E-4217-AA78-9F2EEE65D3AF}" srcOrd="1" destOrd="0" presId="urn:microsoft.com/office/officeart/2018/2/layout/IconVerticalSolidList"/>
    <dgm:cxn modelId="{5405CC0C-12BF-404D-9BB2-5146B3BDD133}" type="presParOf" srcId="{2CC20021-D966-4924-830B-CACF2AA9326B}" destId="{E60D7A0F-B72A-4853-BB55-8D5D665AFE9D}" srcOrd="2" destOrd="0" presId="urn:microsoft.com/office/officeart/2018/2/layout/IconVerticalSolidList"/>
    <dgm:cxn modelId="{8B28F2B8-FC51-4F2D-9B08-4BFA6F23B5AA}" type="presParOf" srcId="{2CC20021-D966-4924-830B-CACF2AA9326B}" destId="{3F0BE493-77EC-4811-BF79-DD419724DC41}" srcOrd="3" destOrd="0" presId="urn:microsoft.com/office/officeart/2018/2/layout/IconVerticalSolidList"/>
    <dgm:cxn modelId="{1D6B7236-A8F1-49EE-9F69-0F6B809D79CA}" type="presParOf" srcId="{2CC20021-D966-4924-830B-CACF2AA9326B}" destId="{09576C28-231D-41D0-BB16-6C230DEF3D0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5C81D36-E455-4BB2-80E8-1DD7CC1E0684}"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it-IT"/>
        </a:p>
      </dgm:t>
    </dgm:pt>
    <dgm:pt modelId="{DB61214E-BBE5-4F60-9644-C34CE68A90E0}" type="pres">
      <dgm:prSet presAssocID="{35C81D36-E455-4BB2-80E8-1DD7CC1E0684}" presName="linear" presStyleCnt="0">
        <dgm:presLayoutVars>
          <dgm:animLvl val="lvl"/>
          <dgm:resizeHandles val="exact"/>
        </dgm:presLayoutVars>
      </dgm:prSet>
      <dgm:spPr/>
    </dgm:pt>
  </dgm:ptLst>
  <dgm:cxnLst>
    <dgm:cxn modelId="{24D46429-7AC7-477E-B312-D1D43D95EC77}" type="presOf" srcId="{35C81D36-E455-4BB2-80E8-1DD7CC1E0684}" destId="{DB61214E-BBE5-4F60-9644-C34CE68A90E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2354693-34A5-4C10-A34F-BA0F29490307}" type="doc">
      <dgm:prSet loTypeId="urn:microsoft.com/office/officeart/2005/8/layout/vList3" loCatId="list" qsTypeId="urn:microsoft.com/office/officeart/2005/8/quickstyle/simple1" qsCatId="simple" csTypeId="urn:microsoft.com/office/officeart/2005/8/colors/accent1_2" csCatId="accent1" phldr="1"/>
      <dgm:spPr/>
    </dgm:pt>
    <dgm:pt modelId="{28940879-79B0-4D11-A726-B8F86FA27EBA}">
      <dgm:prSet phldrT="[Testo]"/>
      <dgm:spPr/>
      <dgm:t>
        <a:bodyPr/>
        <a:lstStyle/>
        <a:p>
          <a:r>
            <a:rPr lang="it-IT" b="0" i="0" dirty="0">
              <a:hlinkClick xmlns:r="http://schemas.openxmlformats.org/officeDocument/2006/relationships" r:id="rId1"/>
            </a:rPr>
            <a:t>@</a:t>
          </a:r>
          <a:r>
            <a:rPr lang="it-IT" b="0" i="0" dirty="0" err="1">
              <a:hlinkClick xmlns:r="http://schemas.openxmlformats.org/officeDocument/2006/relationships" r:id="rId1"/>
            </a:rPr>
            <a:t>europedirectER</a:t>
          </a:r>
          <a:endParaRPr lang="it-IT" dirty="0"/>
        </a:p>
      </dgm:t>
    </dgm:pt>
    <dgm:pt modelId="{760DDE06-559E-46A9-B7AB-9C2067CD9482}" type="parTrans" cxnId="{3ED5853D-C2F6-4A6E-878F-311C2E27C24A}">
      <dgm:prSet/>
      <dgm:spPr/>
      <dgm:t>
        <a:bodyPr/>
        <a:lstStyle/>
        <a:p>
          <a:endParaRPr lang="it-IT"/>
        </a:p>
      </dgm:t>
    </dgm:pt>
    <dgm:pt modelId="{0B15AF5C-104A-4ECB-A803-427A052D1259}" type="sibTrans" cxnId="{3ED5853D-C2F6-4A6E-878F-311C2E27C24A}">
      <dgm:prSet/>
      <dgm:spPr/>
      <dgm:t>
        <a:bodyPr/>
        <a:lstStyle/>
        <a:p>
          <a:endParaRPr lang="it-IT"/>
        </a:p>
      </dgm:t>
    </dgm:pt>
    <dgm:pt modelId="{5ACE0802-1051-4D64-B4E6-D80FA1DC9D99}">
      <dgm:prSet phldrT="[Testo]"/>
      <dgm:spPr/>
      <dgm:t>
        <a:bodyPr/>
        <a:lstStyle/>
        <a:p>
          <a:r>
            <a:rPr lang="it-IT" b="0" i="0" dirty="0">
              <a:hlinkClick xmlns:r="http://schemas.openxmlformats.org/officeDocument/2006/relationships" r:id="rId2"/>
            </a:rPr>
            <a:t>@</a:t>
          </a:r>
          <a:r>
            <a:rPr lang="it-IT" b="0" i="0" dirty="0" err="1">
              <a:hlinkClick xmlns:r="http://schemas.openxmlformats.org/officeDocument/2006/relationships" r:id="rId2"/>
            </a:rPr>
            <a:t>europedirectER</a:t>
          </a:r>
          <a:endParaRPr lang="it-IT" dirty="0"/>
        </a:p>
      </dgm:t>
    </dgm:pt>
    <dgm:pt modelId="{BC4039C4-1073-4CB9-BB0A-9D414BFE1216}" type="parTrans" cxnId="{D93BD3F8-92AE-4ECD-8A08-E2DAB36B8D4F}">
      <dgm:prSet/>
      <dgm:spPr/>
      <dgm:t>
        <a:bodyPr/>
        <a:lstStyle/>
        <a:p>
          <a:endParaRPr lang="it-IT"/>
        </a:p>
      </dgm:t>
    </dgm:pt>
    <dgm:pt modelId="{B90EE9AC-390C-42B1-B62D-7F89E66B9970}" type="sibTrans" cxnId="{D93BD3F8-92AE-4ECD-8A08-E2DAB36B8D4F}">
      <dgm:prSet/>
      <dgm:spPr/>
      <dgm:t>
        <a:bodyPr/>
        <a:lstStyle/>
        <a:p>
          <a:endParaRPr lang="it-IT"/>
        </a:p>
      </dgm:t>
    </dgm:pt>
    <dgm:pt modelId="{F59974C6-3A98-44F7-80A0-B195FDC8A339}">
      <dgm:prSet phldrT="[Testo]"/>
      <dgm:spPr/>
      <dgm:t>
        <a:bodyPr/>
        <a:lstStyle/>
        <a:p>
          <a:r>
            <a:rPr lang="it-IT" b="0" i="0" dirty="0">
              <a:hlinkClick xmlns:r="http://schemas.openxmlformats.org/officeDocument/2006/relationships" r:id="rId3"/>
            </a:rPr>
            <a:t>@</a:t>
          </a:r>
          <a:r>
            <a:rPr lang="it-IT" b="0" i="0" dirty="0" err="1">
              <a:hlinkClick xmlns:r="http://schemas.openxmlformats.org/officeDocument/2006/relationships" r:id="rId3"/>
            </a:rPr>
            <a:t>europedirectER</a:t>
          </a:r>
          <a:endParaRPr lang="it-IT" dirty="0"/>
        </a:p>
      </dgm:t>
    </dgm:pt>
    <dgm:pt modelId="{5B26BC06-5395-4C69-BDCD-015DA175BB4A}" type="parTrans" cxnId="{E7F80460-37CF-4233-ABD1-7D99C6DB5FE2}">
      <dgm:prSet/>
      <dgm:spPr/>
      <dgm:t>
        <a:bodyPr/>
        <a:lstStyle/>
        <a:p>
          <a:endParaRPr lang="it-IT"/>
        </a:p>
      </dgm:t>
    </dgm:pt>
    <dgm:pt modelId="{C00D4E40-4CD9-4662-94B5-6F39BD0B7850}" type="sibTrans" cxnId="{E7F80460-37CF-4233-ABD1-7D99C6DB5FE2}">
      <dgm:prSet/>
      <dgm:spPr/>
      <dgm:t>
        <a:bodyPr/>
        <a:lstStyle/>
        <a:p>
          <a:endParaRPr lang="it-IT"/>
        </a:p>
      </dgm:t>
    </dgm:pt>
    <dgm:pt modelId="{E19CD0F1-8ACD-4FC7-8A79-A27B9B352337}" type="pres">
      <dgm:prSet presAssocID="{02354693-34A5-4C10-A34F-BA0F29490307}" presName="linearFlow" presStyleCnt="0">
        <dgm:presLayoutVars>
          <dgm:dir/>
          <dgm:resizeHandles val="exact"/>
        </dgm:presLayoutVars>
      </dgm:prSet>
      <dgm:spPr/>
    </dgm:pt>
    <dgm:pt modelId="{C6F01C62-61A4-4C02-8652-E80C7319B1C1}" type="pres">
      <dgm:prSet presAssocID="{28940879-79B0-4D11-A726-B8F86FA27EBA}" presName="composite" presStyleCnt="0"/>
      <dgm:spPr/>
    </dgm:pt>
    <dgm:pt modelId="{C735315C-D1F5-4A22-BA70-6378944882D6}" type="pres">
      <dgm:prSet presAssocID="{28940879-79B0-4D11-A726-B8F86FA27EBA}" presName="imgShp" presStyleLbl="fgImgPlace1" presStyleIdx="0" presStyleCnt="3"/>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dgm:spPr>
    </dgm:pt>
    <dgm:pt modelId="{99DE6C0D-61F6-4559-A0CF-A37EF1F4D24A}" type="pres">
      <dgm:prSet presAssocID="{28940879-79B0-4D11-A726-B8F86FA27EBA}" presName="txShp" presStyleLbl="node1" presStyleIdx="0" presStyleCnt="3">
        <dgm:presLayoutVars>
          <dgm:bulletEnabled val="1"/>
        </dgm:presLayoutVars>
      </dgm:prSet>
      <dgm:spPr/>
    </dgm:pt>
    <dgm:pt modelId="{1A4143DB-AACA-414E-A54D-BEA17E34AB93}" type="pres">
      <dgm:prSet presAssocID="{0B15AF5C-104A-4ECB-A803-427A052D1259}" presName="spacing" presStyleCnt="0"/>
      <dgm:spPr/>
    </dgm:pt>
    <dgm:pt modelId="{EE060DBE-20D3-42FC-89FA-F117EC46FA36}" type="pres">
      <dgm:prSet presAssocID="{5ACE0802-1051-4D64-B4E6-D80FA1DC9D99}" presName="composite" presStyleCnt="0"/>
      <dgm:spPr/>
    </dgm:pt>
    <dgm:pt modelId="{B387C65A-F6CE-4FBF-89F9-70B2CB228C80}" type="pres">
      <dgm:prSet presAssocID="{5ACE0802-1051-4D64-B4E6-D80FA1DC9D99}" presName="imgShp" presStyleLbl="fgImgPlace1" presStyleIdx="1" presStyleCnt="3"/>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17000" r="-17000"/>
          </a:stretch>
        </a:blipFill>
      </dgm:spPr>
    </dgm:pt>
    <dgm:pt modelId="{137B0731-54CF-4248-8F9B-4E2FC513BE85}" type="pres">
      <dgm:prSet presAssocID="{5ACE0802-1051-4D64-B4E6-D80FA1DC9D99}" presName="txShp" presStyleLbl="node1" presStyleIdx="1" presStyleCnt="3">
        <dgm:presLayoutVars>
          <dgm:bulletEnabled val="1"/>
        </dgm:presLayoutVars>
      </dgm:prSet>
      <dgm:spPr/>
    </dgm:pt>
    <dgm:pt modelId="{B6FF354A-2839-4273-884C-C7F7A8A00BB6}" type="pres">
      <dgm:prSet presAssocID="{B90EE9AC-390C-42B1-B62D-7F89E66B9970}" presName="spacing" presStyleCnt="0"/>
      <dgm:spPr/>
    </dgm:pt>
    <dgm:pt modelId="{18949012-34B4-4C74-A75C-171FE51BC41E}" type="pres">
      <dgm:prSet presAssocID="{F59974C6-3A98-44F7-80A0-B195FDC8A339}" presName="composite" presStyleCnt="0"/>
      <dgm:spPr/>
    </dgm:pt>
    <dgm:pt modelId="{8FA52F61-CCDE-45BD-B922-347C10E21652}" type="pres">
      <dgm:prSet presAssocID="{F59974C6-3A98-44F7-80A0-B195FDC8A339}" presName="imgShp" presStyleLbl="fgImgPlace1" presStyleIdx="2" presStyleCnt="3"/>
      <dgm:spPr>
        <a:blipFill>
          <a:blip xmlns:r="http://schemas.openxmlformats.org/officeDocument/2006/relationships"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dgm:spPr>
    </dgm:pt>
    <dgm:pt modelId="{E0859826-C393-4AF8-8656-7773BBB4E50B}" type="pres">
      <dgm:prSet presAssocID="{F59974C6-3A98-44F7-80A0-B195FDC8A339}" presName="txShp" presStyleLbl="node1" presStyleIdx="2" presStyleCnt="3">
        <dgm:presLayoutVars>
          <dgm:bulletEnabled val="1"/>
        </dgm:presLayoutVars>
      </dgm:prSet>
      <dgm:spPr/>
    </dgm:pt>
  </dgm:ptLst>
  <dgm:cxnLst>
    <dgm:cxn modelId="{70BCCA1A-1B32-44CA-AB45-ABC3E1725927}" type="presOf" srcId="{F59974C6-3A98-44F7-80A0-B195FDC8A339}" destId="{E0859826-C393-4AF8-8656-7773BBB4E50B}" srcOrd="0" destOrd="0" presId="urn:microsoft.com/office/officeart/2005/8/layout/vList3"/>
    <dgm:cxn modelId="{3ED5853D-C2F6-4A6E-878F-311C2E27C24A}" srcId="{02354693-34A5-4C10-A34F-BA0F29490307}" destId="{28940879-79B0-4D11-A726-B8F86FA27EBA}" srcOrd="0" destOrd="0" parTransId="{760DDE06-559E-46A9-B7AB-9C2067CD9482}" sibTransId="{0B15AF5C-104A-4ECB-A803-427A052D1259}"/>
    <dgm:cxn modelId="{E7F80460-37CF-4233-ABD1-7D99C6DB5FE2}" srcId="{02354693-34A5-4C10-A34F-BA0F29490307}" destId="{F59974C6-3A98-44F7-80A0-B195FDC8A339}" srcOrd="2" destOrd="0" parTransId="{5B26BC06-5395-4C69-BDCD-015DA175BB4A}" sibTransId="{C00D4E40-4CD9-4662-94B5-6F39BD0B7850}"/>
    <dgm:cxn modelId="{A9BA4288-6A89-406A-8E2D-074D6CAFBA21}" type="presOf" srcId="{5ACE0802-1051-4D64-B4E6-D80FA1DC9D99}" destId="{137B0731-54CF-4248-8F9B-4E2FC513BE85}" srcOrd="0" destOrd="0" presId="urn:microsoft.com/office/officeart/2005/8/layout/vList3"/>
    <dgm:cxn modelId="{A75F13A5-7C5B-47FE-891D-52F566D248E1}" type="presOf" srcId="{28940879-79B0-4D11-A726-B8F86FA27EBA}" destId="{99DE6C0D-61F6-4559-A0CF-A37EF1F4D24A}" srcOrd="0" destOrd="0" presId="urn:microsoft.com/office/officeart/2005/8/layout/vList3"/>
    <dgm:cxn modelId="{FBA0F0B4-B1C2-40F7-94AA-51477C64BC95}" type="presOf" srcId="{02354693-34A5-4C10-A34F-BA0F29490307}" destId="{E19CD0F1-8ACD-4FC7-8A79-A27B9B352337}" srcOrd="0" destOrd="0" presId="urn:microsoft.com/office/officeart/2005/8/layout/vList3"/>
    <dgm:cxn modelId="{D93BD3F8-92AE-4ECD-8A08-E2DAB36B8D4F}" srcId="{02354693-34A5-4C10-A34F-BA0F29490307}" destId="{5ACE0802-1051-4D64-B4E6-D80FA1DC9D99}" srcOrd="1" destOrd="0" parTransId="{BC4039C4-1073-4CB9-BB0A-9D414BFE1216}" sibTransId="{B90EE9AC-390C-42B1-B62D-7F89E66B9970}"/>
    <dgm:cxn modelId="{56EE5FCA-1FC2-4359-9FA8-8600B96EBD8C}" type="presParOf" srcId="{E19CD0F1-8ACD-4FC7-8A79-A27B9B352337}" destId="{C6F01C62-61A4-4C02-8652-E80C7319B1C1}" srcOrd="0" destOrd="0" presId="urn:microsoft.com/office/officeart/2005/8/layout/vList3"/>
    <dgm:cxn modelId="{F18EDD91-6458-4A40-906E-28439922BD5E}" type="presParOf" srcId="{C6F01C62-61A4-4C02-8652-E80C7319B1C1}" destId="{C735315C-D1F5-4A22-BA70-6378944882D6}" srcOrd="0" destOrd="0" presId="urn:microsoft.com/office/officeart/2005/8/layout/vList3"/>
    <dgm:cxn modelId="{AE2EC3C8-F8BD-45C2-957C-E27D75BB3AB7}" type="presParOf" srcId="{C6F01C62-61A4-4C02-8652-E80C7319B1C1}" destId="{99DE6C0D-61F6-4559-A0CF-A37EF1F4D24A}" srcOrd="1" destOrd="0" presId="urn:microsoft.com/office/officeart/2005/8/layout/vList3"/>
    <dgm:cxn modelId="{65CE9B63-F816-4489-B054-B182D13DA80C}" type="presParOf" srcId="{E19CD0F1-8ACD-4FC7-8A79-A27B9B352337}" destId="{1A4143DB-AACA-414E-A54D-BEA17E34AB93}" srcOrd="1" destOrd="0" presId="urn:microsoft.com/office/officeart/2005/8/layout/vList3"/>
    <dgm:cxn modelId="{8366E34C-922E-44EB-BD0C-205A3951E8F9}" type="presParOf" srcId="{E19CD0F1-8ACD-4FC7-8A79-A27B9B352337}" destId="{EE060DBE-20D3-42FC-89FA-F117EC46FA36}" srcOrd="2" destOrd="0" presId="urn:microsoft.com/office/officeart/2005/8/layout/vList3"/>
    <dgm:cxn modelId="{60B66CDE-A506-43E8-9F56-5DF761A64589}" type="presParOf" srcId="{EE060DBE-20D3-42FC-89FA-F117EC46FA36}" destId="{B387C65A-F6CE-4FBF-89F9-70B2CB228C80}" srcOrd="0" destOrd="0" presId="urn:microsoft.com/office/officeart/2005/8/layout/vList3"/>
    <dgm:cxn modelId="{96BC15D5-79EB-4BE1-B409-5553C7A97828}" type="presParOf" srcId="{EE060DBE-20D3-42FC-89FA-F117EC46FA36}" destId="{137B0731-54CF-4248-8F9B-4E2FC513BE85}" srcOrd="1" destOrd="0" presId="urn:microsoft.com/office/officeart/2005/8/layout/vList3"/>
    <dgm:cxn modelId="{F0E65B8F-86FB-4059-96A4-16355EBA707A}" type="presParOf" srcId="{E19CD0F1-8ACD-4FC7-8A79-A27B9B352337}" destId="{B6FF354A-2839-4273-884C-C7F7A8A00BB6}" srcOrd="3" destOrd="0" presId="urn:microsoft.com/office/officeart/2005/8/layout/vList3"/>
    <dgm:cxn modelId="{CAF2A30B-C6BA-48C4-A2D5-14FD7805B56A}" type="presParOf" srcId="{E19CD0F1-8ACD-4FC7-8A79-A27B9B352337}" destId="{18949012-34B4-4C74-A75C-171FE51BC41E}" srcOrd="4" destOrd="0" presId="urn:microsoft.com/office/officeart/2005/8/layout/vList3"/>
    <dgm:cxn modelId="{CB0D0A28-E674-4B73-B1CD-F3459C5EAC94}" type="presParOf" srcId="{18949012-34B4-4C74-A75C-171FE51BC41E}" destId="{8FA52F61-CCDE-45BD-B922-347C10E21652}" srcOrd="0" destOrd="0" presId="urn:microsoft.com/office/officeart/2005/8/layout/vList3"/>
    <dgm:cxn modelId="{4D118B6C-9E53-4567-BEAD-2D571A328E73}" type="presParOf" srcId="{18949012-34B4-4C74-A75C-171FE51BC41E}" destId="{E0859826-C393-4AF8-8656-7773BBB4E50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369A288-B79A-49A6-8B4B-E4B0BD9DD56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it-IT"/>
        </a:p>
      </dgm:t>
    </dgm:pt>
    <dgm:pt modelId="{421E36EE-093C-4FB2-97DB-C5F8AC96F54A}" type="pres">
      <dgm:prSet presAssocID="{6369A288-B79A-49A6-8B4B-E4B0BD9DD56F}" presName="linear" presStyleCnt="0">
        <dgm:presLayoutVars>
          <dgm:dir/>
          <dgm:resizeHandles val="exact"/>
        </dgm:presLayoutVars>
      </dgm:prSet>
      <dgm:spPr/>
    </dgm:pt>
  </dgm:ptLst>
  <dgm:cxnLst>
    <dgm:cxn modelId="{64321BD6-6793-4590-B1C5-B14922AAC898}" type="presOf" srcId="{6369A288-B79A-49A6-8B4B-E4B0BD9DD56F}" destId="{421E36EE-093C-4FB2-97DB-C5F8AC96F54A}" srcOrd="0"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B4E5BF0-5C93-4CB2-B737-4C53637223D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it-IT"/>
        </a:p>
      </dgm:t>
    </dgm:pt>
    <dgm:pt modelId="{FCC287A5-9A49-4460-B925-35CC34B96848}">
      <dgm:prSet phldrT="[Testo]" custT="1"/>
      <dgm:spPr>
        <a:solidFill>
          <a:schemeClr val="accent4"/>
        </a:solidFill>
      </dgm:spPr>
      <dgm:t>
        <a:bodyPr/>
        <a:lstStyle/>
        <a:p>
          <a:r>
            <a:rPr lang="it-IT" sz="900" dirty="0"/>
            <a:t>europedirect@regione.emilia-romagna.it</a:t>
          </a:r>
        </a:p>
      </dgm:t>
    </dgm:pt>
    <dgm:pt modelId="{575E5444-8972-4E40-A0C6-9447C41AD691}" type="parTrans" cxnId="{34F18805-7BF3-4BB2-A299-129FADDC16B1}">
      <dgm:prSet/>
      <dgm:spPr/>
      <dgm:t>
        <a:bodyPr/>
        <a:lstStyle/>
        <a:p>
          <a:endParaRPr lang="it-IT" sz="1000"/>
        </a:p>
      </dgm:t>
    </dgm:pt>
    <dgm:pt modelId="{8973DB79-68AB-401E-BB78-045B5A24E615}" type="sibTrans" cxnId="{34F18805-7BF3-4BB2-A299-129FADDC16B1}">
      <dgm:prSet/>
      <dgm:spPr/>
      <dgm:t>
        <a:bodyPr/>
        <a:lstStyle/>
        <a:p>
          <a:endParaRPr lang="it-IT" sz="1000"/>
        </a:p>
      </dgm:t>
    </dgm:pt>
    <dgm:pt modelId="{0CEDB1CA-1312-46EE-88F8-0D67A10E5CC7}">
      <dgm:prSet phldrT="[Testo]" custT="1"/>
      <dgm:spPr>
        <a:solidFill>
          <a:schemeClr val="accent4"/>
        </a:solidFill>
      </dgm:spPr>
      <dgm:t>
        <a:bodyPr/>
        <a:lstStyle/>
        <a:p>
          <a:pPr algn="l"/>
          <a:r>
            <a:rPr lang="it-IT" sz="950" b="0" i="0" dirty="0"/>
            <a:t>Piazza Maggiore, 6, 40124 Bologna BO</a:t>
          </a:r>
          <a:endParaRPr lang="it-IT" sz="950" dirty="0"/>
        </a:p>
      </dgm:t>
    </dgm:pt>
    <dgm:pt modelId="{B3B7FBF7-E37B-41C5-9672-B738D1A06620}" type="parTrans" cxnId="{85379B70-1B29-4AEA-8F8F-C34AC8A37588}">
      <dgm:prSet/>
      <dgm:spPr/>
      <dgm:t>
        <a:bodyPr/>
        <a:lstStyle/>
        <a:p>
          <a:endParaRPr lang="it-IT" sz="1000"/>
        </a:p>
      </dgm:t>
    </dgm:pt>
    <dgm:pt modelId="{B9D1411A-BED3-4454-8214-BF4FE2043FE5}" type="sibTrans" cxnId="{85379B70-1B29-4AEA-8F8F-C34AC8A37588}">
      <dgm:prSet/>
      <dgm:spPr/>
      <dgm:t>
        <a:bodyPr/>
        <a:lstStyle/>
        <a:p>
          <a:endParaRPr lang="it-IT" sz="1000"/>
        </a:p>
      </dgm:t>
    </dgm:pt>
    <dgm:pt modelId="{09C44C9E-58D5-4CF9-A461-330CA08CCD17}">
      <dgm:prSet phldrT="[Testo]" custT="1"/>
      <dgm:spPr>
        <a:solidFill>
          <a:schemeClr val="accent4"/>
        </a:solidFill>
      </dgm:spPr>
      <dgm:t>
        <a:bodyPr/>
        <a:lstStyle/>
        <a:p>
          <a:r>
            <a:rPr lang="it-IT" sz="1600" b="0" i="0" dirty="0"/>
            <a:t>051 2193158</a:t>
          </a:r>
          <a:endParaRPr lang="it-IT" sz="1600" dirty="0"/>
        </a:p>
      </dgm:t>
    </dgm:pt>
    <dgm:pt modelId="{D3D22715-94BD-42F2-AC38-32518E95917E}" type="parTrans" cxnId="{6AFCD74D-558D-47D5-ADC9-7823B240A20E}">
      <dgm:prSet/>
      <dgm:spPr/>
      <dgm:t>
        <a:bodyPr/>
        <a:lstStyle/>
        <a:p>
          <a:endParaRPr lang="it-IT" sz="1000"/>
        </a:p>
      </dgm:t>
    </dgm:pt>
    <dgm:pt modelId="{B91E2733-E280-4741-A784-24D879D16F59}" type="sibTrans" cxnId="{6AFCD74D-558D-47D5-ADC9-7823B240A20E}">
      <dgm:prSet/>
      <dgm:spPr/>
      <dgm:t>
        <a:bodyPr/>
        <a:lstStyle/>
        <a:p>
          <a:endParaRPr lang="it-IT" sz="1000"/>
        </a:p>
      </dgm:t>
    </dgm:pt>
    <dgm:pt modelId="{8FB4EF71-B28F-4DB8-A38E-A55339E754AF}" type="pres">
      <dgm:prSet presAssocID="{3B4E5BF0-5C93-4CB2-B737-4C53637223D5}" presName="linearFlow" presStyleCnt="0">
        <dgm:presLayoutVars>
          <dgm:dir/>
          <dgm:resizeHandles val="exact"/>
        </dgm:presLayoutVars>
      </dgm:prSet>
      <dgm:spPr/>
    </dgm:pt>
    <dgm:pt modelId="{38DB06C0-5284-4772-8EA0-5F23E434E5DD}" type="pres">
      <dgm:prSet presAssocID="{FCC287A5-9A49-4460-B925-35CC34B96848}" presName="composite" presStyleCnt="0"/>
      <dgm:spPr/>
    </dgm:pt>
    <dgm:pt modelId="{380BA22D-01EF-4245-99BD-593AC006D4D5}" type="pres">
      <dgm:prSet presAssocID="{FCC287A5-9A49-4460-B925-35CC34B96848}"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D67F2849-90F5-4736-AE93-1C2A7901CC6B}" type="pres">
      <dgm:prSet presAssocID="{FCC287A5-9A49-4460-B925-35CC34B96848}" presName="txShp" presStyleLbl="node1" presStyleIdx="0" presStyleCnt="3">
        <dgm:presLayoutVars>
          <dgm:bulletEnabled val="1"/>
        </dgm:presLayoutVars>
      </dgm:prSet>
      <dgm:spPr/>
    </dgm:pt>
    <dgm:pt modelId="{6B511CAC-7EA8-401C-8836-DD035CBE6704}" type="pres">
      <dgm:prSet presAssocID="{8973DB79-68AB-401E-BB78-045B5A24E615}" presName="spacing" presStyleCnt="0"/>
      <dgm:spPr/>
    </dgm:pt>
    <dgm:pt modelId="{7E95F4D8-1CCB-42AB-9E01-544511884A68}" type="pres">
      <dgm:prSet presAssocID="{0CEDB1CA-1312-46EE-88F8-0D67A10E5CC7}" presName="composite" presStyleCnt="0"/>
      <dgm:spPr/>
    </dgm:pt>
    <dgm:pt modelId="{770CA1EB-7DF0-438B-9227-F3A2B9307DE5}" type="pres">
      <dgm:prSet presAssocID="{0CEDB1CA-1312-46EE-88F8-0D67A10E5CC7}"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pt>
    <dgm:pt modelId="{9A954829-A218-44B1-9925-034AD923BB34}" type="pres">
      <dgm:prSet presAssocID="{0CEDB1CA-1312-46EE-88F8-0D67A10E5CC7}" presName="txShp" presStyleLbl="node1" presStyleIdx="1" presStyleCnt="3">
        <dgm:presLayoutVars>
          <dgm:bulletEnabled val="1"/>
        </dgm:presLayoutVars>
      </dgm:prSet>
      <dgm:spPr/>
    </dgm:pt>
    <dgm:pt modelId="{C64EC8F5-4CAE-4B95-8BB0-4330BE2E07B7}" type="pres">
      <dgm:prSet presAssocID="{B9D1411A-BED3-4454-8214-BF4FE2043FE5}" presName="spacing" presStyleCnt="0"/>
      <dgm:spPr/>
    </dgm:pt>
    <dgm:pt modelId="{7CC932C9-3681-4B97-AB36-42F0F261FF7C}" type="pres">
      <dgm:prSet presAssocID="{09C44C9E-58D5-4CF9-A461-330CA08CCD17}" presName="composite" presStyleCnt="0"/>
      <dgm:spPr/>
    </dgm:pt>
    <dgm:pt modelId="{1EDCC37A-040B-4657-960A-568F2368DC7C}" type="pres">
      <dgm:prSet presAssocID="{09C44C9E-58D5-4CF9-A461-330CA08CCD17}" presName="imgShp"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dgm:spPr>
    </dgm:pt>
    <dgm:pt modelId="{48FABAE1-CC93-45F1-AF30-ACBCC6AC6D4B}" type="pres">
      <dgm:prSet presAssocID="{09C44C9E-58D5-4CF9-A461-330CA08CCD17}" presName="txShp" presStyleLbl="node1" presStyleIdx="2" presStyleCnt="3">
        <dgm:presLayoutVars>
          <dgm:bulletEnabled val="1"/>
        </dgm:presLayoutVars>
      </dgm:prSet>
      <dgm:spPr/>
    </dgm:pt>
  </dgm:ptLst>
  <dgm:cxnLst>
    <dgm:cxn modelId="{34F18805-7BF3-4BB2-A299-129FADDC16B1}" srcId="{3B4E5BF0-5C93-4CB2-B737-4C53637223D5}" destId="{FCC287A5-9A49-4460-B925-35CC34B96848}" srcOrd="0" destOrd="0" parTransId="{575E5444-8972-4E40-A0C6-9447C41AD691}" sibTransId="{8973DB79-68AB-401E-BB78-045B5A24E615}"/>
    <dgm:cxn modelId="{60084C0D-2320-4A2C-BEA2-8A8018854F21}" type="presOf" srcId="{3B4E5BF0-5C93-4CB2-B737-4C53637223D5}" destId="{8FB4EF71-B28F-4DB8-A38E-A55339E754AF}" srcOrd="0" destOrd="0" presId="urn:microsoft.com/office/officeart/2005/8/layout/vList3"/>
    <dgm:cxn modelId="{6AFCD74D-558D-47D5-ADC9-7823B240A20E}" srcId="{3B4E5BF0-5C93-4CB2-B737-4C53637223D5}" destId="{09C44C9E-58D5-4CF9-A461-330CA08CCD17}" srcOrd="2" destOrd="0" parTransId="{D3D22715-94BD-42F2-AC38-32518E95917E}" sibTransId="{B91E2733-E280-4741-A784-24D879D16F59}"/>
    <dgm:cxn modelId="{85379B70-1B29-4AEA-8F8F-C34AC8A37588}" srcId="{3B4E5BF0-5C93-4CB2-B737-4C53637223D5}" destId="{0CEDB1CA-1312-46EE-88F8-0D67A10E5CC7}" srcOrd="1" destOrd="0" parTransId="{B3B7FBF7-E37B-41C5-9672-B738D1A06620}" sibTransId="{B9D1411A-BED3-4454-8214-BF4FE2043FE5}"/>
    <dgm:cxn modelId="{CFF363B8-9B39-45D3-B4E8-321B82CD0AF5}" type="presOf" srcId="{0CEDB1CA-1312-46EE-88F8-0D67A10E5CC7}" destId="{9A954829-A218-44B1-9925-034AD923BB34}" srcOrd="0" destOrd="0" presId="urn:microsoft.com/office/officeart/2005/8/layout/vList3"/>
    <dgm:cxn modelId="{120931BF-E43F-4F8B-BD6F-89B117EB4913}" type="presOf" srcId="{FCC287A5-9A49-4460-B925-35CC34B96848}" destId="{D67F2849-90F5-4736-AE93-1C2A7901CC6B}" srcOrd="0" destOrd="0" presId="urn:microsoft.com/office/officeart/2005/8/layout/vList3"/>
    <dgm:cxn modelId="{0FCBFDD8-6C51-46F1-8B93-3221823B2E9E}" type="presOf" srcId="{09C44C9E-58D5-4CF9-A461-330CA08CCD17}" destId="{48FABAE1-CC93-45F1-AF30-ACBCC6AC6D4B}" srcOrd="0" destOrd="0" presId="urn:microsoft.com/office/officeart/2005/8/layout/vList3"/>
    <dgm:cxn modelId="{6A47B0BA-37F0-4802-82DD-F5969E3B2E0D}" type="presParOf" srcId="{8FB4EF71-B28F-4DB8-A38E-A55339E754AF}" destId="{38DB06C0-5284-4772-8EA0-5F23E434E5DD}" srcOrd="0" destOrd="0" presId="urn:microsoft.com/office/officeart/2005/8/layout/vList3"/>
    <dgm:cxn modelId="{C96CDF95-A796-45F5-AB09-04AF337E06A7}" type="presParOf" srcId="{38DB06C0-5284-4772-8EA0-5F23E434E5DD}" destId="{380BA22D-01EF-4245-99BD-593AC006D4D5}" srcOrd="0" destOrd="0" presId="urn:microsoft.com/office/officeart/2005/8/layout/vList3"/>
    <dgm:cxn modelId="{51FB39A6-262C-4570-8B49-1B3B0CAD0540}" type="presParOf" srcId="{38DB06C0-5284-4772-8EA0-5F23E434E5DD}" destId="{D67F2849-90F5-4736-AE93-1C2A7901CC6B}" srcOrd="1" destOrd="0" presId="urn:microsoft.com/office/officeart/2005/8/layout/vList3"/>
    <dgm:cxn modelId="{10F6E4A7-3861-475A-81E7-DCCB0F771C4E}" type="presParOf" srcId="{8FB4EF71-B28F-4DB8-A38E-A55339E754AF}" destId="{6B511CAC-7EA8-401C-8836-DD035CBE6704}" srcOrd="1" destOrd="0" presId="urn:microsoft.com/office/officeart/2005/8/layout/vList3"/>
    <dgm:cxn modelId="{4DCA7454-9CE1-4D5C-9704-0AC68110A973}" type="presParOf" srcId="{8FB4EF71-B28F-4DB8-A38E-A55339E754AF}" destId="{7E95F4D8-1CCB-42AB-9E01-544511884A68}" srcOrd="2" destOrd="0" presId="urn:microsoft.com/office/officeart/2005/8/layout/vList3"/>
    <dgm:cxn modelId="{F4BD1A82-BC93-4911-8A91-9382AAF7AEB8}" type="presParOf" srcId="{7E95F4D8-1CCB-42AB-9E01-544511884A68}" destId="{770CA1EB-7DF0-438B-9227-F3A2B9307DE5}" srcOrd="0" destOrd="0" presId="urn:microsoft.com/office/officeart/2005/8/layout/vList3"/>
    <dgm:cxn modelId="{73C84CCA-BF03-42A7-B913-298269142C06}" type="presParOf" srcId="{7E95F4D8-1CCB-42AB-9E01-544511884A68}" destId="{9A954829-A218-44B1-9925-034AD923BB34}" srcOrd="1" destOrd="0" presId="urn:microsoft.com/office/officeart/2005/8/layout/vList3"/>
    <dgm:cxn modelId="{098EC550-8A3E-49C3-A8F6-F0152E862267}" type="presParOf" srcId="{8FB4EF71-B28F-4DB8-A38E-A55339E754AF}" destId="{C64EC8F5-4CAE-4B95-8BB0-4330BE2E07B7}" srcOrd="3" destOrd="0" presId="urn:microsoft.com/office/officeart/2005/8/layout/vList3"/>
    <dgm:cxn modelId="{BB972A7F-5C33-49DD-A269-5D29594A7C37}" type="presParOf" srcId="{8FB4EF71-B28F-4DB8-A38E-A55339E754AF}" destId="{7CC932C9-3681-4B97-AB36-42F0F261FF7C}" srcOrd="4" destOrd="0" presId="urn:microsoft.com/office/officeart/2005/8/layout/vList3"/>
    <dgm:cxn modelId="{7F2BF036-100B-46C3-96A2-A220F7F000F4}" type="presParOf" srcId="{7CC932C9-3681-4B97-AB36-42F0F261FF7C}" destId="{1EDCC37A-040B-4657-960A-568F2368DC7C}" srcOrd="0" destOrd="0" presId="urn:microsoft.com/office/officeart/2005/8/layout/vList3"/>
    <dgm:cxn modelId="{40CA5814-0E6C-4A20-8FFA-89592C76767C}" type="presParOf" srcId="{7CC932C9-3681-4B97-AB36-42F0F261FF7C}" destId="{48FABAE1-CC93-45F1-AF30-ACBCC6AC6D4B}"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3A27E9-B104-42D4-9E21-DE75CAB9EAB8}"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it-IT"/>
        </a:p>
      </dgm:t>
    </dgm:pt>
    <dgm:pt modelId="{CF7D1883-8155-452A-9C2A-EDCF672713B8}">
      <dgm:prSet/>
      <dgm:spPr/>
      <dgm:t>
        <a:bodyPr/>
        <a:lstStyle/>
        <a:p>
          <a:pPr algn="ctr" rtl="0"/>
          <a:r>
            <a:rPr lang="it-IT" b="1" cap="none" spc="0">
              <a:ln w="12700">
                <a:prstDash val="solid"/>
              </a:ln>
              <a:effectLst>
                <a:outerShdw blurRad="41275" dist="20320" dir="1800000" algn="tl" rotWithShape="0">
                  <a:srgbClr val="000000">
                    <a:alpha val="40000"/>
                  </a:srgbClr>
                </a:outerShdw>
              </a:effectLst>
            </a:rPr>
            <a:t>Labirinto </a:t>
          </a:r>
        </a:p>
      </dgm:t>
    </dgm:pt>
    <dgm:pt modelId="{44AA0849-6B1B-4A38-AD2A-B10238E07E5F}" type="parTrans" cxnId="{982F9BAA-A66B-487F-A338-3E47BCA3CDD7}">
      <dgm:prSet/>
      <dgm:spPr/>
      <dgm:t>
        <a:bodyPr/>
        <a:lstStyle/>
        <a:p>
          <a:endParaRPr lang="it-IT"/>
        </a:p>
      </dgm:t>
    </dgm:pt>
    <dgm:pt modelId="{631C5C6E-31C9-47F2-AB20-8FD41F4F667E}" type="sibTrans" cxnId="{982F9BAA-A66B-487F-A338-3E47BCA3CDD7}">
      <dgm:prSet/>
      <dgm:spPr/>
      <dgm:t>
        <a:bodyPr/>
        <a:lstStyle/>
        <a:p>
          <a:endParaRPr lang="it-IT"/>
        </a:p>
      </dgm:t>
    </dgm:pt>
    <dgm:pt modelId="{70FF0EF3-CA28-47D4-9A2E-48786AB400CA}" type="pres">
      <dgm:prSet presAssocID="{073A27E9-B104-42D4-9E21-DE75CAB9EAB8}" presName="linear" presStyleCnt="0">
        <dgm:presLayoutVars>
          <dgm:animLvl val="lvl"/>
          <dgm:resizeHandles val="exact"/>
        </dgm:presLayoutVars>
      </dgm:prSet>
      <dgm:spPr/>
    </dgm:pt>
    <dgm:pt modelId="{88DD39E4-A535-4CF2-BD78-83F79EBDBFCF}" type="pres">
      <dgm:prSet presAssocID="{CF7D1883-8155-452A-9C2A-EDCF672713B8}" presName="parentText" presStyleLbl="node1" presStyleIdx="0" presStyleCnt="1">
        <dgm:presLayoutVars>
          <dgm:chMax val="0"/>
          <dgm:bulletEnabled val="1"/>
        </dgm:presLayoutVars>
      </dgm:prSet>
      <dgm:spPr/>
    </dgm:pt>
  </dgm:ptLst>
  <dgm:cxnLst>
    <dgm:cxn modelId="{5FE6331B-F889-490D-96A2-D50A6B1FD775}" type="presOf" srcId="{CF7D1883-8155-452A-9C2A-EDCF672713B8}" destId="{88DD39E4-A535-4CF2-BD78-83F79EBDBFCF}" srcOrd="0" destOrd="0" presId="urn:microsoft.com/office/officeart/2005/8/layout/vList2"/>
    <dgm:cxn modelId="{982F9BAA-A66B-487F-A338-3E47BCA3CDD7}" srcId="{073A27E9-B104-42D4-9E21-DE75CAB9EAB8}" destId="{CF7D1883-8155-452A-9C2A-EDCF672713B8}" srcOrd="0" destOrd="0" parTransId="{44AA0849-6B1B-4A38-AD2A-B10238E07E5F}" sibTransId="{631C5C6E-31C9-47F2-AB20-8FD41F4F667E}"/>
    <dgm:cxn modelId="{F48BA4CC-D97E-4C52-AE8E-878403C64CF9}" type="presOf" srcId="{073A27E9-B104-42D4-9E21-DE75CAB9EAB8}" destId="{70FF0EF3-CA28-47D4-9A2E-48786AB400CA}" srcOrd="0" destOrd="0" presId="urn:microsoft.com/office/officeart/2005/8/layout/vList2"/>
    <dgm:cxn modelId="{5A747F81-F50F-4014-8516-4DD33E0900BD}" type="presParOf" srcId="{70FF0EF3-CA28-47D4-9A2E-48786AB400CA}" destId="{88DD39E4-A535-4CF2-BD78-83F79EBDBFC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94D9BF-EBEF-47D6-8A38-23CDE6352B95}"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it-IT"/>
        </a:p>
      </dgm:t>
    </dgm:pt>
    <dgm:pt modelId="{B05CC90B-45A9-4A08-BFCB-2FFC56C15ECF}">
      <dgm:prSet/>
      <dgm:spPr>
        <a:noFill/>
      </dgm:spPr>
      <dgm:t>
        <a:bodyPr/>
        <a:lstStyle/>
        <a:p>
          <a:pPr rtl="0"/>
          <a:r>
            <a:rPr lang="it-IT" dirty="0"/>
            <a:t>Cerchiamo </a:t>
          </a:r>
        </a:p>
        <a:p>
          <a:pPr rtl="0"/>
          <a:r>
            <a:rPr lang="it-IT" dirty="0"/>
            <a:t>di capirci </a:t>
          </a:r>
        </a:p>
        <a:p>
          <a:pPr rtl="0"/>
          <a:r>
            <a:rPr lang="it-IT" dirty="0"/>
            <a:t>qualcosa…. </a:t>
          </a:r>
        </a:p>
      </dgm:t>
    </dgm:pt>
    <dgm:pt modelId="{C3A97FBE-6BF2-4AE4-9060-0D408A85084E}" type="parTrans" cxnId="{99732232-6F30-4D85-9B07-0151FDEAFC47}">
      <dgm:prSet/>
      <dgm:spPr/>
      <dgm:t>
        <a:bodyPr/>
        <a:lstStyle/>
        <a:p>
          <a:endParaRPr lang="it-IT"/>
        </a:p>
      </dgm:t>
    </dgm:pt>
    <dgm:pt modelId="{B36EE90B-CD44-4F31-98D9-EAFA2CB351AB}" type="sibTrans" cxnId="{99732232-6F30-4D85-9B07-0151FDEAFC47}">
      <dgm:prSet/>
      <dgm:spPr/>
      <dgm:t>
        <a:bodyPr/>
        <a:lstStyle/>
        <a:p>
          <a:endParaRPr lang="it-IT"/>
        </a:p>
      </dgm:t>
    </dgm:pt>
    <dgm:pt modelId="{C379F066-F218-4B35-807B-D8E2DDC8FC35}" type="pres">
      <dgm:prSet presAssocID="{C594D9BF-EBEF-47D6-8A38-23CDE6352B95}" presName="linear" presStyleCnt="0">
        <dgm:presLayoutVars>
          <dgm:animLvl val="lvl"/>
          <dgm:resizeHandles val="exact"/>
        </dgm:presLayoutVars>
      </dgm:prSet>
      <dgm:spPr/>
    </dgm:pt>
    <dgm:pt modelId="{88D045BE-E22C-4AD7-A5CB-6921F1652F75}" type="pres">
      <dgm:prSet presAssocID="{B05CC90B-45A9-4A08-BFCB-2FFC56C15ECF}" presName="parentText" presStyleLbl="node1" presStyleIdx="0" presStyleCnt="1" custLinFactNeighborY="-23576">
        <dgm:presLayoutVars>
          <dgm:chMax val="0"/>
          <dgm:bulletEnabled val="1"/>
        </dgm:presLayoutVars>
      </dgm:prSet>
      <dgm:spPr/>
    </dgm:pt>
  </dgm:ptLst>
  <dgm:cxnLst>
    <dgm:cxn modelId="{731AC61B-8A09-4B49-9EAD-759BA867DFC2}" type="presOf" srcId="{B05CC90B-45A9-4A08-BFCB-2FFC56C15ECF}" destId="{88D045BE-E22C-4AD7-A5CB-6921F1652F75}" srcOrd="0" destOrd="0" presId="urn:microsoft.com/office/officeart/2005/8/layout/vList2"/>
    <dgm:cxn modelId="{99732232-6F30-4D85-9B07-0151FDEAFC47}" srcId="{C594D9BF-EBEF-47D6-8A38-23CDE6352B95}" destId="{B05CC90B-45A9-4A08-BFCB-2FFC56C15ECF}" srcOrd="0" destOrd="0" parTransId="{C3A97FBE-6BF2-4AE4-9060-0D408A85084E}" sibTransId="{B36EE90B-CD44-4F31-98D9-EAFA2CB351AB}"/>
    <dgm:cxn modelId="{02312895-7AEE-4673-9875-5527525768E4}" type="presOf" srcId="{C594D9BF-EBEF-47D6-8A38-23CDE6352B95}" destId="{C379F066-F218-4B35-807B-D8E2DDC8FC35}" srcOrd="0" destOrd="0" presId="urn:microsoft.com/office/officeart/2005/8/layout/vList2"/>
    <dgm:cxn modelId="{FAD92CC0-345A-438E-A301-DC82955EC06A}" type="presParOf" srcId="{C379F066-F218-4B35-807B-D8E2DDC8FC35}" destId="{88D045BE-E22C-4AD7-A5CB-6921F1652F75}"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EC5BBA-F252-4C1E-86DD-5950B99DF5DC}"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it-IT"/>
        </a:p>
      </dgm:t>
    </dgm:pt>
    <dgm:pt modelId="{452CE165-369D-4E90-99E6-B803115B1401}">
      <dgm:prSet/>
      <dgm:spPr/>
      <dgm:t>
        <a:bodyPr/>
        <a:lstStyle/>
        <a:p>
          <a:pPr algn="ctr"/>
          <a:r>
            <a:rPr lang="it-IT" dirty="0"/>
            <a:t>Come si fanno le leggi</a:t>
          </a:r>
        </a:p>
      </dgm:t>
    </dgm:pt>
    <dgm:pt modelId="{B8F417BA-43BF-44B8-8E16-D2F481987BE1}" type="parTrans" cxnId="{08102567-6E83-45C0-BF9C-765139484072}">
      <dgm:prSet/>
      <dgm:spPr/>
      <dgm:t>
        <a:bodyPr/>
        <a:lstStyle/>
        <a:p>
          <a:pPr algn="ctr"/>
          <a:endParaRPr lang="it-IT"/>
        </a:p>
      </dgm:t>
    </dgm:pt>
    <dgm:pt modelId="{122768AA-B890-4DA2-8B49-555E901B6365}" type="sibTrans" cxnId="{08102567-6E83-45C0-BF9C-765139484072}">
      <dgm:prSet/>
      <dgm:spPr/>
      <dgm:t>
        <a:bodyPr/>
        <a:lstStyle/>
        <a:p>
          <a:pPr algn="ctr"/>
          <a:endParaRPr lang="it-IT"/>
        </a:p>
      </dgm:t>
    </dgm:pt>
    <dgm:pt modelId="{B63400C3-9EA2-42C4-9808-A89146FECA63}" type="pres">
      <dgm:prSet presAssocID="{6AEC5BBA-F252-4C1E-86DD-5950B99DF5DC}" presName="linear" presStyleCnt="0">
        <dgm:presLayoutVars>
          <dgm:animLvl val="lvl"/>
          <dgm:resizeHandles val="exact"/>
        </dgm:presLayoutVars>
      </dgm:prSet>
      <dgm:spPr/>
    </dgm:pt>
    <dgm:pt modelId="{A5B15739-9014-4D40-99D7-7635215C1CCF}" type="pres">
      <dgm:prSet presAssocID="{452CE165-369D-4E90-99E6-B803115B1401}" presName="parentText" presStyleLbl="node1" presStyleIdx="0" presStyleCnt="1" custScaleX="100000" custScaleY="112171">
        <dgm:presLayoutVars>
          <dgm:chMax val="0"/>
          <dgm:bulletEnabled val="1"/>
        </dgm:presLayoutVars>
      </dgm:prSet>
      <dgm:spPr/>
    </dgm:pt>
  </dgm:ptLst>
  <dgm:cxnLst>
    <dgm:cxn modelId="{0D02C05C-1F08-4A8B-A8C9-E52ACF87A3C9}" type="presOf" srcId="{6AEC5BBA-F252-4C1E-86DD-5950B99DF5DC}" destId="{B63400C3-9EA2-42C4-9808-A89146FECA63}" srcOrd="0" destOrd="0" presId="urn:microsoft.com/office/officeart/2005/8/layout/vList2"/>
    <dgm:cxn modelId="{08102567-6E83-45C0-BF9C-765139484072}" srcId="{6AEC5BBA-F252-4C1E-86DD-5950B99DF5DC}" destId="{452CE165-369D-4E90-99E6-B803115B1401}" srcOrd="0" destOrd="0" parTransId="{B8F417BA-43BF-44B8-8E16-D2F481987BE1}" sibTransId="{122768AA-B890-4DA2-8B49-555E901B6365}"/>
    <dgm:cxn modelId="{AF662DFB-780F-44FB-B085-2566172FD8A2}" type="presOf" srcId="{452CE165-369D-4E90-99E6-B803115B1401}" destId="{A5B15739-9014-4D40-99D7-7635215C1CCF}" srcOrd="0" destOrd="0" presId="urn:microsoft.com/office/officeart/2005/8/layout/vList2"/>
    <dgm:cxn modelId="{B81633E1-FA3D-4C04-B244-42E3501137B8}" type="presParOf" srcId="{B63400C3-9EA2-42C4-9808-A89146FECA63}" destId="{A5B15739-9014-4D40-99D7-7635215C1CC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Consiglio europeo </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pPr algn="l"/>
          <a:r>
            <a:rPr lang="it-IT" b="1" dirty="0"/>
            <a:t>Dove? </a:t>
          </a:r>
          <a:r>
            <a:rPr lang="it-IT" b="0" dirty="0"/>
            <a:t>Bruxelles</a:t>
          </a:r>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X="98382" custScaleY="5021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E2E03F-4747-49E3-99B9-A2901509855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394823CC-6C2C-45D4-9D3E-80E3416AD945}">
      <dgm:prSet custT="1"/>
      <dgm:spPr/>
      <dgm:t>
        <a:bodyPr anchor="t"/>
        <a:lstStyle/>
        <a:p>
          <a:pPr algn="ctr"/>
          <a:r>
            <a:rPr lang="it-IT" sz="4400" b="1" dirty="0"/>
            <a:t>Consiglio europeo </a:t>
          </a:r>
          <a:endParaRPr lang="it-IT" sz="3300" dirty="0"/>
        </a:p>
      </dgm:t>
    </dgm:pt>
    <dgm:pt modelId="{6B28E18F-AAF8-4827-AB1D-1A8F6421F6CF}" type="parTrans" cxnId="{8284D456-E830-4688-921E-E62CC6FB6C48}">
      <dgm:prSet/>
      <dgm:spPr/>
      <dgm:t>
        <a:bodyPr/>
        <a:lstStyle/>
        <a:p>
          <a:endParaRPr lang="it-IT"/>
        </a:p>
      </dgm:t>
    </dgm:pt>
    <dgm:pt modelId="{96518E51-2C6B-48EA-80E5-3DE1C9A5E02D}" type="sibTrans" cxnId="{8284D456-E830-4688-921E-E62CC6FB6C48}">
      <dgm:prSet/>
      <dgm:spPr/>
      <dgm:t>
        <a:bodyPr/>
        <a:lstStyle/>
        <a:p>
          <a:endParaRPr lang="it-IT"/>
        </a:p>
      </dgm:t>
    </dgm:pt>
    <dgm:pt modelId="{F96738A7-0FF8-462F-AAEA-226D5F372246}" type="pres">
      <dgm:prSet presAssocID="{AEE2E03F-4747-49E3-99B9-A29015098550}" presName="linear" presStyleCnt="0">
        <dgm:presLayoutVars>
          <dgm:animLvl val="lvl"/>
          <dgm:resizeHandles val="exact"/>
        </dgm:presLayoutVars>
      </dgm:prSet>
      <dgm:spPr/>
    </dgm:pt>
    <dgm:pt modelId="{DC0D204E-23DD-4EEF-8446-2C0555B75B03}" type="pres">
      <dgm:prSet presAssocID="{394823CC-6C2C-45D4-9D3E-80E3416AD945}" presName="parentText" presStyleLbl="node1" presStyleIdx="0" presStyleCnt="1">
        <dgm:presLayoutVars>
          <dgm:chMax val="0"/>
          <dgm:bulletEnabled val="1"/>
        </dgm:presLayoutVars>
      </dgm:prSet>
      <dgm:spPr/>
    </dgm:pt>
  </dgm:ptLst>
  <dgm:cxnLst>
    <dgm:cxn modelId="{D0DE8530-EE2B-4F0D-A880-4BB0CA2DD683}" type="presOf" srcId="{AEE2E03F-4747-49E3-99B9-A29015098550}" destId="{F96738A7-0FF8-462F-AAEA-226D5F372246}" srcOrd="0" destOrd="0" presId="urn:microsoft.com/office/officeart/2005/8/layout/vList2"/>
    <dgm:cxn modelId="{8284D456-E830-4688-921E-E62CC6FB6C48}" srcId="{AEE2E03F-4747-49E3-99B9-A29015098550}" destId="{394823CC-6C2C-45D4-9D3E-80E3416AD945}" srcOrd="0" destOrd="0" parTransId="{6B28E18F-AAF8-4827-AB1D-1A8F6421F6CF}" sibTransId="{96518E51-2C6B-48EA-80E5-3DE1C9A5E02D}"/>
    <dgm:cxn modelId="{CC2FC2EF-C08B-4AC3-ADBF-D35BBCD242BE}" type="presOf" srcId="{394823CC-6C2C-45D4-9D3E-80E3416AD945}" destId="{DC0D204E-23DD-4EEF-8446-2C0555B75B03}" srcOrd="0" destOrd="0" presId="urn:microsoft.com/office/officeart/2005/8/layout/vList2"/>
    <dgm:cxn modelId="{704C86D1-8D46-4FB2-9CDB-8B9794D0FF95}" type="presParOf" srcId="{F96738A7-0FF8-462F-AAEA-226D5F372246}" destId="{DC0D204E-23DD-4EEF-8446-2C0555B75B0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E94C0C-FFC1-41DD-9EA9-46750A37DACD}"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it-IT"/>
        </a:p>
      </dgm:t>
    </dgm:pt>
    <dgm:pt modelId="{1D847DF3-8507-4E4E-A786-09CBB034C812}">
      <dgm:prSet/>
      <dgm:spPr/>
      <dgm:t>
        <a:bodyPr/>
        <a:lstStyle/>
        <a:p>
          <a:r>
            <a:rPr lang="it-IT" b="1" dirty="0"/>
            <a:t>Dove? </a:t>
          </a:r>
          <a:r>
            <a:rPr lang="it-IT" b="0" dirty="0"/>
            <a:t>Bruxelles</a:t>
          </a:r>
          <a:endParaRPr lang="it-IT" dirty="0"/>
        </a:p>
      </dgm:t>
    </dgm:pt>
    <dgm:pt modelId="{12A9A3F8-9986-4D15-8E9F-58DF842D0AAA}" type="parTrans" cxnId="{C04B97FD-E72C-480E-A65E-8082F32FED22}">
      <dgm:prSet/>
      <dgm:spPr/>
      <dgm:t>
        <a:bodyPr/>
        <a:lstStyle/>
        <a:p>
          <a:endParaRPr lang="it-IT"/>
        </a:p>
      </dgm:t>
    </dgm:pt>
    <dgm:pt modelId="{52563533-7CB5-403E-9AB6-C1FBF2D83811}" type="sibTrans" cxnId="{C04B97FD-E72C-480E-A65E-8082F32FED22}">
      <dgm:prSet/>
      <dgm:spPr/>
      <dgm:t>
        <a:bodyPr/>
        <a:lstStyle/>
        <a:p>
          <a:endParaRPr lang="it-IT"/>
        </a:p>
      </dgm:t>
    </dgm:pt>
    <dgm:pt modelId="{F96DB30D-25C9-4A1F-A77A-8C926615EA58}" type="pres">
      <dgm:prSet presAssocID="{88E94C0C-FFC1-41DD-9EA9-46750A37DACD}" presName="linear" presStyleCnt="0">
        <dgm:presLayoutVars>
          <dgm:animLvl val="lvl"/>
          <dgm:resizeHandles val="exact"/>
        </dgm:presLayoutVars>
      </dgm:prSet>
      <dgm:spPr/>
    </dgm:pt>
    <dgm:pt modelId="{30BF6E83-FBB2-4684-93DB-655747F5C0D2}" type="pres">
      <dgm:prSet presAssocID="{1D847DF3-8507-4E4E-A786-09CBB034C812}" presName="parentText" presStyleLbl="node1" presStyleIdx="0" presStyleCnt="1" custScaleY="50211" custLinFactY="-29229" custLinFactNeighborY="-100000">
        <dgm:presLayoutVars>
          <dgm:chMax val="0"/>
          <dgm:bulletEnabled val="1"/>
        </dgm:presLayoutVars>
      </dgm:prSet>
      <dgm:spPr/>
    </dgm:pt>
  </dgm:ptLst>
  <dgm:cxnLst>
    <dgm:cxn modelId="{99CDC9DA-1379-4963-8956-7D6B9D930319}" type="presOf" srcId="{88E94C0C-FFC1-41DD-9EA9-46750A37DACD}" destId="{F96DB30D-25C9-4A1F-A77A-8C926615EA58}" srcOrd="0" destOrd="0" presId="urn:microsoft.com/office/officeart/2005/8/layout/vList2"/>
    <dgm:cxn modelId="{71F6B6EB-AAE8-4BDB-AE19-6E354D795244}" type="presOf" srcId="{1D847DF3-8507-4E4E-A786-09CBB034C812}" destId="{30BF6E83-FBB2-4684-93DB-655747F5C0D2}" srcOrd="0" destOrd="0" presId="urn:microsoft.com/office/officeart/2005/8/layout/vList2"/>
    <dgm:cxn modelId="{C04B97FD-E72C-480E-A65E-8082F32FED22}" srcId="{88E94C0C-FFC1-41DD-9EA9-46750A37DACD}" destId="{1D847DF3-8507-4E4E-A786-09CBB034C812}" srcOrd="0" destOrd="0" parTransId="{12A9A3F8-9986-4D15-8E9F-58DF842D0AAA}" sibTransId="{52563533-7CB5-403E-9AB6-C1FBF2D83811}"/>
    <dgm:cxn modelId="{DCB5EB8A-F13D-4E39-A57E-8EC876C97FE1}" type="presParOf" srcId="{F96DB30D-25C9-4A1F-A77A-8C926615EA58}" destId="{30BF6E83-FBB2-4684-93DB-655747F5C0D2}"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5BFAA-5742-4D46-86E6-DA221D6D8FB8}">
      <dsp:nvSpPr>
        <dsp:cNvPr id="0" name=""/>
        <dsp:cNvSpPr/>
      </dsp:nvSpPr>
      <dsp:spPr>
        <a:xfrm>
          <a:off x="1465071" y="0"/>
          <a:ext cx="5870911" cy="111772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chemeClr val="tx1"/>
              </a:solidFill>
            </a:rPr>
            <a:t>È molto più facile che in passato grazie alla normativa </a:t>
          </a:r>
          <a:r>
            <a:rPr lang="it-IT" sz="2400" b="1" kern="1200" dirty="0">
              <a:solidFill>
                <a:schemeClr val="tx1"/>
              </a:solidFill>
            </a:rPr>
            <a:t>Schengen</a:t>
          </a:r>
          <a:r>
            <a:rPr lang="it-IT" sz="2400" kern="1200" dirty="0">
              <a:solidFill>
                <a:schemeClr val="tx1"/>
              </a:solidFill>
            </a:rPr>
            <a:t> </a:t>
          </a:r>
        </a:p>
      </dsp:txBody>
      <dsp:txXfrm>
        <a:off x="2324846" y="163686"/>
        <a:ext cx="4151361" cy="7903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572130"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Commissione europea</a:t>
          </a:r>
          <a:endParaRPr lang="it-IT" sz="3300" kern="1200" dirty="0"/>
        </a:p>
      </dsp:txBody>
      <dsp:txXfrm>
        <a:off x="59399" y="113780"/>
        <a:ext cx="8453332"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176264"/>
          <a:ext cx="10515600" cy="75195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t-IT" sz="3200" b="1" kern="1200" dirty="0"/>
            <a:t>Dove? </a:t>
          </a:r>
          <a:r>
            <a:rPr lang="it-IT" sz="3200" b="0" kern="1200" dirty="0"/>
            <a:t>Bruxelles</a:t>
          </a:r>
        </a:p>
      </dsp:txBody>
      <dsp:txXfrm>
        <a:off x="36708" y="212972"/>
        <a:ext cx="10442184" cy="6785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536619"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Commissione europea</a:t>
          </a:r>
          <a:endParaRPr lang="it-IT" sz="3300" kern="1200" dirty="0"/>
        </a:p>
      </dsp:txBody>
      <dsp:txXfrm>
        <a:off x="59399" y="113780"/>
        <a:ext cx="8417821"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0"/>
          <a:ext cx="10515600" cy="581963"/>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b="1" kern="1200" dirty="0"/>
            <a:t>Chi?</a:t>
          </a:r>
          <a:r>
            <a:rPr lang="it-IT" sz="2500" b="0" kern="1200" dirty="0"/>
            <a:t> I 28 (27) commissari europei, </a:t>
          </a:r>
          <a:r>
            <a:rPr lang="it-IT" sz="2500" kern="1200" dirty="0"/>
            <a:t>uno per ciascun paese dell’UE</a:t>
          </a:r>
          <a:endParaRPr lang="it-IT" sz="2500" b="0" kern="1200" dirty="0"/>
        </a:p>
      </dsp:txBody>
      <dsp:txXfrm>
        <a:off x="28409" y="28409"/>
        <a:ext cx="10458782" cy="52514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483353"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dsp:txBody>
      <dsp:txXfrm>
        <a:off x="59399" y="113780"/>
        <a:ext cx="8364555"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0"/>
          <a:ext cx="10515600" cy="1240733"/>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it-IT" sz="5300" b="1" kern="1200" dirty="0"/>
            <a:t>Dove? </a:t>
          </a:r>
          <a:r>
            <a:rPr lang="it-IT" sz="5300" b="0" kern="1200" dirty="0"/>
            <a:t>Bruxelles, 5 volte l’anno</a:t>
          </a:r>
        </a:p>
      </dsp:txBody>
      <dsp:txXfrm>
        <a:off x="60568" y="60568"/>
        <a:ext cx="10394464" cy="11195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0"/>
          <a:ext cx="8536619"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dsp:txBody>
      <dsp:txXfrm>
        <a:off x="59399" y="59399"/>
        <a:ext cx="8417821"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0"/>
          <a:ext cx="10515600" cy="75195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t-IT" sz="3200" b="1" kern="1200" dirty="0"/>
            <a:t>Dove? </a:t>
          </a:r>
          <a:r>
            <a:rPr lang="it-IT" sz="3200" b="0" kern="1200" dirty="0">
              <a:hlinkClick xmlns:r="http://schemas.openxmlformats.org/officeDocument/2006/relationships" r:id="rId1"/>
            </a:rPr>
            <a:t>Strasburgo</a:t>
          </a:r>
          <a:endParaRPr lang="it-IT" sz="3200" b="0" kern="1200" dirty="0"/>
        </a:p>
      </dsp:txBody>
      <dsp:txXfrm>
        <a:off x="36708" y="36708"/>
        <a:ext cx="10442184" cy="6785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475492"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dsp:txBody>
      <dsp:txXfrm>
        <a:off x="59399" y="113780"/>
        <a:ext cx="8356694" cy="10980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0"/>
          <a:ext cx="10515600" cy="39684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b="1" kern="1200" dirty="0"/>
            <a:t>Come?</a:t>
          </a:r>
          <a:endParaRPr lang="it-IT" sz="1700" b="0" kern="1200" dirty="0"/>
        </a:p>
      </dsp:txBody>
      <dsp:txXfrm>
        <a:off x="19373" y="19373"/>
        <a:ext cx="10476854" cy="35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1053F-3112-42E9-A8CA-37DFF1E86BA1}">
      <dsp:nvSpPr>
        <dsp:cNvPr id="0" name=""/>
        <dsp:cNvSpPr/>
      </dsp:nvSpPr>
      <dsp:spPr>
        <a:xfrm>
          <a:off x="0" y="607"/>
          <a:ext cx="5915257" cy="14223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006715-F4C7-4BDA-971E-76EF3B15B165}">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D760AAB-100D-4D6A-B242-BE96646A5DCE}">
      <dsp:nvSpPr>
        <dsp:cNvPr id="0" name=""/>
        <dsp:cNvSpPr/>
      </dsp:nvSpPr>
      <dsp:spPr>
        <a:xfrm>
          <a:off x="1642860" y="607"/>
          <a:ext cx="4272396"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933450">
            <a:lnSpc>
              <a:spcPct val="90000"/>
            </a:lnSpc>
            <a:spcBef>
              <a:spcPct val="0"/>
            </a:spcBef>
            <a:spcAft>
              <a:spcPct val="35000"/>
            </a:spcAft>
            <a:buNone/>
          </a:pPr>
          <a:r>
            <a:rPr lang="it-IT" sz="2100" kern="1200" dirty="0"/>
            <a:t>Non è uno Stato federale, ma è qualcosa di più di una confederazione</a:t>
          </a:r>
          <a:endParaRPr lang="en-US" sz="2100" kern="1200" dirty="0"/>
        </a:p>
      </dsp:txBody>
      <dsp:txXfrm>
        <a:off x="1642860" y="607"/>
        <a:ext cx="4272396" cy="1422390"/>
      </dsp:txXfrm>
    </dsp:sp>
    <dsp:sp modelId="{27DA58BB-EB03-42B2-92A9-BD8AC78F640A}">
      <dsp:nvSpPr>
        <dsp:cNvPr id="0" name=""/>
        <dsp:cNvSpPr/>
      </dsp:nvSpPr>
      <dsp:spPr>
        <a:xfrm>
          <a:off x="0" y="1778595"/>
          <a:ext cx="5915257" cy="14223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DCA18-8048-409B-AAEB-76AC339E1C04}">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8940E80-47DB-42C1-A4E9-93D1C315F828}">
      <dsp:nvSpPr>
        <dsp:cNvPr id="0" name=""/>
        <dsp:cNvSpPr/>
      </dsp:nvSpPr>
      <dsp:spPr>
        <a:xfrm>
          <a:off x="1642860" y="1778595"/>
          <a:ext cx="4272396"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933450">
            <a:lnSpc>
              <a:spcPct val="90000"/>
            </a:lnSpc>
            <a:spcBef>
              <a:spcPct val="0"/>
            </a:spcBef>
            <a:spcAft>
              <a:spcPct val="35000"/>
            </a:spcAft>
            <a:buNone/>
          </a:pPr>
          <a:r>
            <a:rPr lang="it-IT" sz="2100" kern="1200" dirty="0"/>
            <a:t>Fenomeno storicamente unico nel mondo: la sua struttura non rientra in nessuna categoria giuridica classica. </a:t>
          </a:r>
          <a:endParaRPr lang="en-US" sz="2100" kern="1200" dirty="0"/>
        </a:p>
      </dsp:txBody>
      <dsp:txXfrm>
        <a:off x="1642860" y="1778595"/>
        <a:ext cx="4272396" cy="1422390"/>
      </dsp:txXfrm>
    </dsp:sp>
    <dsp:sp modelId="{E01AD888-121D-4BA9-8AFF-DEC3C28CE7FD}">
      <dsp:nvSpPr>
        <dsp:cNvPr id="0" name=""/>
        <dsp:cNvSpPr/>
      </dsp:nvSpPr>
      <dsp:spPr>
        <a:xfrm>
          <a:off x="0" y="3556583"/>
          <a:ext cx="5915257" cy="14223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E25FE-0A2E-4217-AA78-9F2EEE65D3AF}">
      <dsp:nvSpPr>
        <dsp:cNvPr id="0" name=""/>
        <dsp:cNvSpPr/>
      </dsp:nvSpPr>
      <dsp:spPr>
        <a:xfrm>
          <a:off x="430272" y="3876620"/>
          <a:ext cx="782314" cy="782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F0BE493-77EC-4811-BF79-DD419724DC41}">
      <dsp:nvSpPr>
        <dsp:cNvPr id="0" name=""/>
        <dsp:cNvSpPr/>
      </dsp:nvSpPr>
      <dsp:spPr>
        <a:xfrm>
          <a:off x="1642860" y="3556583"/>
          <a:ext cx="2661865"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933450">
            <a:lnSpc>
              <a:spcPct val="90000"/>
            </a:lnSpc>
            <a:spcBef>
              <a:spcPct val="0"/>
            </a:spcBef>
            <a:spcAft>
              <a:spcPct val="35000"/>
            </a:spcAft>
            <a:buNone/>
          </a:pPr>
          <a:r>
            <a:rPr lang="it-IT" sz="2100" kern="1200"/>
            <a:t>E’ un sistema di governo:</a:t>
          </a:r>
          <a:endParaRPr lang="en-US" sz="2100" kern="1200"/>
        </a:p>
      </dsp:txBody>
      <dsp:txXfrm>
        <a:off x="1642860" y="3556583"/>
        <a:ext cx="2661865" cy="1422390"/>
      </dsp:txXfrm>
    </dsp:sp>
    <dsp:sp modelId="{09576C28-231D-41D0-BB16-6C230DEF3D01}">
      <dsp:nvSpPr>
        <dsp:cNvPr id="0" name=""/>
        <dsp:cNvSpPr/>
      </dsp:nvSpPr>
      <dsp:spPr>
        <a:xfrm>
          <a:off x="4304726" y="3556583"/>
          <a:ext cx="1610530"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622300">
            <a:lnSpc>
              <a:spcPct val="90000"/>
            </a:lnSpc>
            <a:spcBef>
              <a:spcPct val="0"/>
            </a:spcBef>
            <a:spcAft>
              <a:spcPct val="35000"/>
            </a:spcAft>
            <a:buNone/>
          </a:pPr>
          <a:r>
            <a:rPr lang="it-IT" sz="1400" kern="1200" dirty="0"/>
            <a:t>democratico</a:t>
          </a:r>
          <a:endParaRPr lang="en-US" sz="1400" kern="1200" dirty="0"/>
        </a:p>
        <a:p>
          <a:pPr marL="0" lvl="0" indent="0" algn="l" defTabSz="622300">
            <a:lnSpc>
              <a:spcPct val="90000"/>
            </a:lnSpc>
            <a:spcBef>
              <a:spcPct val="0"/>
            </a:spcBef>
            <a:spcAft>
              <a:spcPct val="35000"/>
            </a:spcAft>
            <a:buNone/>
          </a:pPr>
          <a:r>
            <a:rPr lang="it-IT" sz="1400" kern="1200" dirty="0"/>
            <a:t>storicamente molto nuovo </a:t>
          </a:r>
          <a:endParaRPr lang="en-US" sz="1400" kern="1200" dirty="0"/>
        </a:p>
        <a:p>
          <a:pPr marL="0" lvl="0" indent="0" algn="l" defTabSz="622300">
            <a:lnSpc>
              <a:spcPct val="90000"/>
            </a:lnSpc>
            <a:spcBef>
              <a:spcPct val="0"/>
            </a:spcBef>
            <a:spcAft>
              <a:spcPct val="35000"/>
            </a:spcAft>
            <a:buNone/>
          </a:pPr>
          <a:r>
            <a:rPr lang="it-IT" sz="1400" kern="1200" dirty="0"/>
            <a:t>In continua evoluzione</a:t>
          </a:r>
          <a:endParaRPr lang="en-US" sz="1400" kern="1200" dirty="0"/>
        </a:p>
      </dsp:txBody>
      <dsp:txXfrm>
        <a:off x="4304726" y="3556583"/>
        <a:ext cx="1610530" cy="14223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6C0D-61F6-4559-A0CF-A37EF1F4D24A}">
      <dsp:nvSpPr>
        <dsp:cNvPr id="0" name=""/>
        <dsp:cNvSpPr/>
      </dsp:nvSpPr>
      <dsp:spPr>
        <a:xfrm rot="10800000">
          <a:off x="831778" y="165"/>
          <a:ext cx="2917959" cy="38721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752" tIns="68580" rIns="128016"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hlinkClick xmlns:r="http://schemas.openxmlformats.org/officeDocument/2006/relationships" r:id="rId1"/>
            </a:rPr>
            <a:t>@</a:t>
          </a:r>
          <a:r>
            <a:rPr lang="it-IT" sz="1800" b="0" i="0" kern="1200" dirty="0" err="1">
              <a:hlinkClick xmlns:r="http://schemas.openxmlformats.org/officeDocument/2006/relationships" r:id="rId1"/>
            </a:rPr>
            <a:t>europedirectER</a:t>
          </a:r>
          <a:endParaRPr lang="it-IT" sz="1800" kern="1200" dirty="0"/>
        </a:p>
      </dsp:txBody>
      <dsp:txXfrm rot="10800000">
        <a:off x="928582" y="165"/>
        <a:ext cx="2821155" cy="387216"/>
      </dsp:txXfrm>
    </dsp:sp>
    <dsp:sp modelId="{C735315C-D1F5-4A22-BA70-6378944882D6}">
      <dsp:nvSpPr>
        <dsp:cNvPr id="0" name=""/>
        <dsp:cNvSpPr/>
      </dsp:nvSpPr>
      <dsp:spPr>
        <a:xfrm>
          <a:off x="638170" y="165"/>
          <a:ext cx="387216" cy="387216"/>
        </a:xfrm>
        <a:prstGeom prst="ellipse">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7B0731-54CF-4248-8F9B-4E2FC513BE85}">
      <dsp:nvSpPr>
        <dsp:cNvPr id="0" name=""/>
        <dsp:cNvSpPr/>
      </dsp:nvSpPr>
      <dsp:spPr>
        <a:xfrm rot="10800000">
          <a:off x="831778" y="484186"/>
          <a:ext cx="2917959" cy="38721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752" tIns="68580" rIns="128016"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hlinkClick xmlns:r="http://schemas.openxmlformats.org/officeDocument/2006/relationships" r:id="rId4"/>
            </a:rPr>
            <a:t>@</a:t>
          </a:r>
          <a:r>
            <a:rPr lang="it-IT" sz="1800" b="0" i="0" kern="1200" dirty="0" err="1">
              <a:hlinkClick xmlns:r="http://schemas.openxmlformats.org/officeDocument/2006/relationships" r:id="rId4"/>
            </a:rPr>
            <a:t>europedirectER</a:t>
          </a:r>
          <a:endParaRPr lang="it-IT" sz="1800" kern="1200" dirty="0"/>
        </a:p>
      </dsp:txBody>
      <dsp:txXfrm rot="10800000">
        <a:off x="928582" y="484186"/>
        <a:ext cx="2821155" cy="387216"/>
      </dsp:txXfrm>
    </dsp:sp>
    <dsp:sp modelId="{B387C65A-F6CE-4FBF-89F9-70B2CB228C80}">
      <dsp:nvSpPr>
        <dsp:cNvPr id="0" name=""/>
        <dsp:cNvSpPr/>
      </dsp:nvSpPr>
      <dsp:spPr>
        <a:xfrm>
          <a:off x="638170" y="484186"/>
          <a:ext cx="387216" cy="387216"/>
        </a:xfrm>
        <a:prstGeom prst="ellipse">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859826-C393-4AF8-8656-7773BBB4E50B}">
      <dsp:nvSpPr>
        <dsp:cNvPr id="0" name=""/>
        <dsp:cNvSpPr/>
      </dsp:nvSpPr>
      <dsp:spPr>
        <a:xfrm rot="10800000">
          <a:off x="831778" y="968207"/>
          <a:ext cx="2917959" cy="38721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752" tIns="68580" rIns="128016"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hlinkClick xmlns:r="http://schemas.openxmlformats.org/officeDocument/2006/relationships" r:id="rId7"/>
            </a:rPr>
            <a:t>@</a:t>
          </a:r>
          <a:r>
            <a:rPr lang="it-IT" sz="1800" b="0" i="0" kern="1200" dirty="0" err="1">
              <a:hlinkClick xmlns:r="http://schemas.openxmlformats.org/officeDocument/2006/relationships" r:id="rId7"/>
            </a:rPr>
            <a:t>europedirectER</a:t>
          </a:r>
          <a:endParaRPr lang="it-IT" sz="1800" kern="1200" dirty="0"/>
        </a:p>
      </dsp:txBody>
      <dsp:txXfrm rot="10800000">
        <a:off x="928582" y="968207"/>
        <a:ext cx="2821155" cy="387216"/>
      </dsp:txXfrm>
    </dsp:sp>
    <dsp:sp modelId="{8FA52F61-CCDE-45BD-B922-347C10E21652}">
      <dsp:nvSpPr>
        <dsp:cNvPr id="0" name=""/>
        <dsp:cNvSpPr/>
      </dsp:nvSpPr>
      <dsp:spPr>
        <a:xfrm>
          <a:off x="638170" y="968207"/>
          <a:ext cx="387216" cy="387216"/>
        </a:xfrm>
        <a:prstGeom prst="ellipse">
          <a:avLst/>
        </a:prstGeom>
        <a:blipFill>
          <a:blip xmlns:r="http://schemas.openxmlformats.org/officeDocument/2006/relationships"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F2849-90F5-4736-AE93-1C2A7901CC6B}">
      <dsp:nvSpPr>
        <dsp:cNvPr id="0" name=""/>
        <dsp:cNvSpPr/>
      </dsp:nvSpPr>
      <dsp:spPr>
        <a:xfrm rot="10800000">
          <a:off x="750279" y="859"/>
          <a:ext cx="2525007" cy="457123"/>
        </a:xfrm>
        <a:prstGeom prst="homePlate">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579" tIns="34290" rIns="64008" bIns="34290" numCol="1" spcCol="1270" anchor="ctr" anchorCtr="0">
          <a:noAutofit/>
        </a:bodyPr>
        <a:lstStyle/>
        <a:p>
          <a:pPr marL="0" lvl="0" indent="0" algn="ctr" defTabSz="400050">
            <a:lnSpc>
              <a:spcPct val="90000"/>
            </a:lnSpc>
            <a:spcBef>
              <a:spcPct val="0"/>
            </a:spcBef>
            <a:spcAft>
              <a:spcPct val="35000"/>
            </a:spcAft>
            <a:buNone/>
          </a:pPr>
          <a:r>
            <a:rPr lang="it-IT" sz="900" kern="1200" dirty="0"/>
            <a:t>europedirect@regione.emilia-romagna.it</a:t>
          </a:r>
        </a:p>
      </dsp:txBody>
      <dsp:txXfrm rot="10800000">
        <a:off x="864560" y="859"/>
        <a:ext cx="2410726" cy="457123"/>
      </dsp:txXfrm>
    </dsp:sp>
    <dsp:sp modelId="{380BA22D-01EF-4245-99BD-593AC006D4D5}">
      <dsp:nvSpPr>
        <dsp:cNvPr id="0" name=""/>
        <dsp:cNvSpPr/>
      </dsp:nvSpPr>
      <dsp:spPr>
        <a:xfrm>
          <a:off x="521717" y="859"/>
          <a:ext cx="457123" cy="457123"/>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54829-A218-44B1-9925-034AD923BB34}">
      <dsp:nvSpPr>
        <dsp:cNvPr id="0" name=""/>
        <dsp:cNvSpPr/>
      </dsp:nvSpPr>
      <dsp:spPr>
        <a:xfrm rot="10800000">
          <a:off x="750279" y="594437"/>
          <a:ext cx="2525007" cy="457123"/>
        </a:xfrm>
        <a:prstGeom prst="homePlate">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579" tIns="38100" rIns="71120" bIns="38100" numCol="1" spcCol="1270" anchor="ctr" anchorCtr="0">
          <a:noAutofit/>
        </a:bodyPr>
        <a:lstStyle/>
        <a:p>
          <a:pPr marL="0" lvl="0" indent="0" algn="l" defTabSz="422275">
            <a:lnSpc>
              <a:spcPct val="90000"/>
            </a:lnSpc>
            <a:spcBef>
              <a:spcPct val="0"/>
            </a:spcBef>
            <a:spcAft>
              <a:spcPct val="35000"/>
            </a:spcAft>
            <a:buNone/>
          </a:pPr>
          <a:r>
            <a:rPr lang="it-IT" sz="950" b="0" i="0" kern="1200" dirty="0"/>
            <a:t>Piazza Maggiore, 6, 40124 Bologna BO</a:t>
          </a:r>
          <a:endParaRPr lang="it-IT" sz="950" kern="1200" dirty="0"/>
        </a:p>
      </dsp:txBody>
      <dsp:txXfrm rot="10800000">
        <a:off x="864560" y="594437"/>
        <a:ext cx="2410726" cy="457123"/>
      </dsp:txXfrm>
    </dsp:sp>
    <dsp:sp modelId="{770CA1EB-7DF0-438B-9227-F3A2B9307DE5}">
      <dsp:nvSpPr>
        <dsp:cNvPr id="0" name=""/>
        <dsp:cNvSpPr/>
      </dsp:nvSpPr>
      <dsp:spPr>
        <a:xfrm>
          <a:off x="521717" y="594437"/>
          <a:ext cx="457123" cy="45712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FABAE1-CC93-45F1-AF30-ACBCC6AC6D4B}">
      <dsp:nvSpPr>
        <dsp:cNvPr id="0" name=""/>
        <dsp:cNvSpPr/>
      </dsp:nvSpPr>
      <dsp:spPr>
        <a:xfrm rot="10800000">
          <a:off x="750279" y="1188016"/>
          <a:ext cx="2525007" cy="457123"/>
        </a:xfrm>
        <a:prstGeom prst="homePlate">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579" tIns="60960" rIns="113792" bIns="60960" numCol="1" spcCol="1270" anchor="ctr" anchorCtr="0">
          <a:noAutofit/>
        </a:bodyPr>
        <a:lstStyle/>
        <a:p>
          <a:pPr marL="0" lvl="0" indent="0" algn="ctr" defTabSz="711200">
            <a:lnSpc>
              <a:spcPct val="90000"/>
            </a:lnSpc>
            <a:spcBef>
              <a:spcPct val="0"/>
            </a:spcBef>
            <a:spcAft>
              <a:spcPct val="35000"/>
            </a:spcAft>
            <a:buNone/>
          </a:pPr>
          <a:r>
            <a:rPr lang="it-IT" sz="1600" b="0" i="0" kern="1200" dirty="0"/>
            <a:t>051 2193158</a:t>
          </a:r>
          <a:endParaRPr lang="it-IT" sz="1600" kern="1200" dirty="0"/>
        </a:p>
      </dsp:txBody>
      <dsp:txXfrm rot="10800000">
        <a:off x="864560" y="1188016"/>
        <a:ext cx="2410726" cy="457123"/>
      </dsp:txXfrm>
    </dsp:sp>
    <dsp:sp modelId="{1EDCC37A-040B-4657-960A-568F2368DC7C}">
      <dsp:nvSpPr>
        <dsp:cNvPr id="0" name=""/>
        <dsp:cNvSpPr/>
      </dsp:nvSpPr>
      <dsp:spPr>
        <a:xfrm>
          <a:off x="521717" y="1188016"/>
          <a:ext cx="457123" cy="457123"/>
        </a:xfrm>
        <a:prstGeom prst="ellipse">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D39E4-A535-4CF2-BD78-83F79EBDBFCF}">
      <dsp:nvSpPr>
        <dsp:cNvPr id="0" name=""/>
        <dsp:cNvSpPr/>
      </dsp:nvSpPr>
      <dsp:spPr>
        <a:xfrm>
          <a:off x="0" y="7581"/>
          <a:ext cx="8403454" cy="1310400"/>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r>
            <a:rPr lang="it-IT" sz="5600" b="1" kern="1200" cap="none" spc="0">
              <a:ln w="12700">
                <a:prstDash val="solid"/>
              </a:ln>
              <a:effectLst>
                <a:outerShdw blurRad="41275" dist="20320" dir="1800000" algn="tl" rotWithShape="0">
                  <a:srgbClr val="000000">
                    <a:alpha val="40000"/>
                  </a:srgbClr>
                </a:outerShdw>
              </a:effectLst>
            </a:rPr>
            <a:t>Labirinto </a:t>
          </a:r>
        </a:p>
      </dsp:txBody>
      <dsp:txXfrm>
        <a:off x="63968" y="71549"/>
        <a:ext cx="8275518" cy="1182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045BE-E22C-4AD7-A5CB-6921F1652F75}">
      <dsp:nvSpPr>
        <dsp:cNvPr id="0" name=""/>
        <dsp:cNvSpPr/>
      </dsp:nvSpPr>
      <dsp:spPr>
        <a:xfrm>
          <a:off x="0" y="0"/>
          <a:ext cx="3973497" cy="3088800"/>
        </a:xfrm>
        <a:prstGeom prst="round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None/>
          </a:pPr>
          <a:r>
            <a:rPr lang="it-IT" sz="4800" kern="1200" dirty="0"/>
            <a:t>Cerchiamo </a:t>
          </a:r>
        </a:p>
        <a:p>
          <a:pPr marL="0" lvl="0" indent="0" algn="l" defTabSz="2133600" rtl="0">
            <a:lnSpc>
              <a:spcPct val="90000"/>
            </a:lnSpc>
            <a:spcBef>
              <a:spcPct val="0"/>
            </a:spcBef>
            <a:spcAft>
              <a:spcPct val="35000"/>
            </a:spcAft>
            <a:buNone/>
          </a:pPr>
          <a:r>
            <a:rPr lang="it-IT" sz="4800" kern="1200" dirty="0"/>
            <a:t>di capirci </a:t>
          </a:r>
        </a:p>
        <a:p>
          <a:pPr marL="0" lvl="0" indent="0" algn="l" defTabSz="2133600" rtl="0">
            <a:lnSpc>
              <a:spcPct val="90000"/>
            </a:lnSpc>
            <a:spcBef>
              <a:spcPct val="0"/>
            </a:spcBef>
            <a:spcAft>
              <a:spcPct val="35000"/>
            </a:spcAft>
            <a:buNone/>
          </a:pPr>
          <a:r>
            <a:rPr lang="it-IT" sz="4800" kern="1200" dirty="0"/>
            <a:t>qualcosa…. </a:t>
          </a:r>
        </a:p>
      </dsp:txBody>
      <dsp:txXfrm>
        <a:off x="150783" y="150783"/>
        <a:ext cx="3671931" cy="27872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15739-9014-4D40-99D7-7635215C1CCF}">
      <dsp:nvSpPr>
        <dsp:cNvPr id="0" name=""/>
        <dsp:cNvSpPr/>
      </dsp:nvSpPr>
      <dsp:spPr>
        <a:xfrm>
          <a:off x="0" y="10129"/>
          <a:ext cx="3601278" cy="1602441"/>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it-IT" sz="3700" kern="1200" dirty="0"/>
            <a:t>Come si fanno le leggi</a:t>
          </a:r>
        </a:p>
      </dsp:txBody>
      <dsp:txXfrm>
        <a:off x="78225" y="88354"/>
        <a:ext cx="3444828" cy="14459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598763"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Consiglio europeo </a:t>
          </a:r>
          <a:endParaRPr lang="it-IT" sz="3300" kern="1200" dirty="0"/>
        </a:p>
      </dsp:txBody>
      <dsp:txXfrm>
        <a:off x="59399" y="113780"/>
        <a:ext cx="8479965"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85071" y="176264"/>
          <a:ext cx="10345457" cy="75195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t-IT" sz="3200" b="1" kern="1200" dirty="0"/>
            <a:t>Dove? </a:t>
          </a:r>
          <a:r>
            <a:rPr lang="it-IT" sz="3200" b="0" kern="1200" dirty="0"/>
            <a:t>Bruxelles</a:t>
          </a:r>
        </a:p>
      </dsp:txBody>
      <dsp:txXfrm>
        <a:off x="121779" y="212972"/>
        <a:ext cx="10272041" cy="6785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D204E-23DD-4EEF-8446-2C0555B75B03}">
      <dsp:nvSpPr>
        <dsp:cNvPr id="0" name=""/>
        <dsp:cNvSpPr/>
      </dsp:nvSpPr>
      <dsp:spPr>
        <a:xfrm>
          <a:off x="0" y="54381"/>
          <a:ext cx="8589885" cy="1216800"/>
        </a:xfrm>
        <a:prstGeom prst="round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Consiglio europeo </a:t>
          </a:r>
          <a:endParaRPr lang="it-IT" sz="3300" kern="1200" dirty="0"/>
        </a:p>
      </dsp:txBody>
      <dsp:txXfrm>
        <a:off x="59399" y="113780"/>
        <a:ext cx="8471087"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6E83-FBB2-4684-93DB-655747F5C0D2}">
      <dsp:nvSpPr>
        <dsp:cNvPr id="0" name=""/>
        <dsp:cNvSpPr/>
      </dsp:nvSpPr>
      <dsp:spPr>
        <a:xfrm>
          <a:off x="0" y="176264"/>
          <a:ext cx="10515600" cy="751959"/>
        </a:xfrm>
        <a:prstGeom prst="round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t-IT" sz="3200" b="1" kern="1200" dirty="0"/>
            <a:t>Dove? </a:t>
          </a:r>
          <a:r>
            <a:rPr lang="it-IT" sz="3200" b="0" kern="1200" dirty="0"/>
            <a:t>Bruxelles</a:t>
          </a:r>
          <a:endParaRPr lang="it-IT" sz="3200" kern="1200" dirty="0"/>
        </a:p>
      </dsp:txBody>
      <dsp:txXfrm>
        <a:off x="36708" y="212972"/>
        <a:ext cx="10442184" cy="678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4F184-AB8F-4A5C-A2F9-57F00D03027C}" type="datetimeFigureOut">
              <a:rPr lang="it-IT" smtClean="0"/>
              <a:t>22/03/2020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48D19-A81E-4D7B-A8D4-51AAA8D9A35A}" type="slidenum">
              <a:rPr lang="it-IT" smtClean="0"/>
              <a:t>‹N›</a:t>
            </a:fld>
            <a:endParaRPr lang="it-IT"/>
          </a:p>
        </p:txBody>
      </p:sp>
    </p:spTree>
    <p:extLst>
      <p:ext uri="{BB962C8B-B14F-4D97-AF65-F5344CB8AC3E}">
        <p14:creationId xmlns:p14="http://schemas.microsoft.com/office/powerpoint/2010/main" val="149575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uropa.eu/european-union/about-eu/money/euro_i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ssemblea.emr.it/europedirect/formazione/a-scuola-d-europa/i-nostri-percorsi-didattici/percorsi-didattici-2018-2019/insegnanti/europa-futuro-plurale/stefania-schede-approfondimento/note/la-carta-dei-diritti-fondamentali-dellunione-europe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c.europa.eu/social/main.jsp?catId=706&amp;langId=it&amp;intPageId=205" TargetMode="External"/><Relationship Id="rId7" Type="http://schemas.openxmlformats.org/officeDocument/2006/relationships/hyperlink" Target="http://ec.europa.eu/social/main.jsp?catId=148&amp;langId=i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eur-lex.europa.eu/legal-content/IT/TXT/?uri=legissum:dh0001" TargetMode="External"/><Relationship Id="rId5" Type="http://schemas.openxmlformats.org/officeDocument/2006/relationships/hyperlink" Target="https://eur-lex.europa.eu/legal-content/IT/TXT/?uri=legissum:em0031" TargetMode="External"/><Relationship Id="rId4" Type="http://schemas.openxmlformats.org/officeDocument/2006/relationships/hyperlink" Target="http://ec.europa.eu/social/main.jsp?catId=849&amp;langId=i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europarl.europa.eu/external/html/legislativeprocedure/default_it.ht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it.ly/2OeM6I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t.wikipedia.org/wiki/Lussemburgo" TargetMode="External"/><Relationship Id="rId7" Type="http://schemas.openxmlformats.org/officeDocument/2006/relationships/hyperlink" Target="https://it.wikipedia.org/wiki/Robert_Schuman#cite_note-autogenerato1-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it.wikipedia.org/wiki/Prussia" TargetMode="External"/><Relationship Id="rId5" Type="http://schemas.openxmlformats.org/officeDocument/2006/relationships/hyperlink" Target="https://it.wikipedia.org/wiki/Lorena_(regione_francese)" TargetMode="External"/><Relationship Id="rId4" Type="http://schemas.openxmlformats.org/officeDocument/2006/relationships/hyperlink" Target="https://it.wikipedia.org/wiki/Robert_Schuman#cite_note-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Slides di presentazione del percorso didattico 2019/2020 «Crossing Europe - </a:t>
            </a:r>
            <a:r>
              <a:rPr lang="it-IT" sz="1200" b="0" i="0" kern="1200" dirty="0">
                <a:solidFill>
                  <a:schemeClr val="tx1"/>
                </a:solidFill>
                <a:effectLst/>
                <a:latin typeface="+mn-lt"/>
                <a:ea typeface="+mn-ea"/>
                <a:cs typeface="+mn-cs"/>
              </a:rPr>
              <a:t>La Mia UE: cos’è l’Unione europea, perché è importante nella vita quotidiana dei giovani, il funzionamento delle istituzioni europee</a:t>
            </a:r>
            <a:r>
              <a:rPr lang="it-IT" dirty="0"/>
              <a:t>». La presentazione è volutamente lasciata in PowerPoint per la sua possibilità di personalizzazione ed alcune funzioni esclusive rispetto al PDF (a patto di avere una versione di PowerPoint e di Windows compatibile a propria volta). </a:t>
            </a:r>
          </a:p>
        </p:txBody>
      </p:sp>
      <p:sp>
        <p:nvSpPr>
          <p:cNvPr id="4" name="Segnaposto numero diapositiva 3"/>
          <p:cNvSpPr>
            <a:spLocks noGrp="1"/>
          </p:cNvSpPr>
          <p:nvPr>
            <p:ph type="sldNum" sz="quarter" idx="5"/>
          </p:nvPr>
        </p:nvSpPr>
        <p:spPr/>
        <p:txBody>
          <a:bodyPr/>
          <a:lstStyle/>
          <a:p>
            <a:fld id="{FCC48D19-A81E-4D7B-A8D4-51AAA8D9A35A}" type="slidenum">
              <a:rPr lang="it-IT" smtClean="0"/>
              <a:t>1</a:t>
            </a:fld>
            <a:endParaRPr lang="it-IT"/>
          </a:p>
        </p:txBody>
      </p:sp>
    </p:spTree>
    <p:extLst>
      <p:ext uri="{BB962C8B-B14F-4D97-AF65-F5344CB8AC3E}">
        <p14:creationId xmlns:p14="http://schemas.microsoft.com/office/powerpoint/2010/main" val="2777566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Membri fondatori della CECA: Belgio, Francia*, Italia, Lussemburgo, </a:t>
            </a:r>
            <a:r>
              <a:rPr lang="it-IT" sz="1200" b="1" i="0" u="sng" kern="1200" dirty="0">
                <a:solidFill>
                  <a:schemeClr val="tx1"/>
                </a:solidFill>
                <a:effectLst/>
                <a:latin typeface="+mn-lt"/>
                <a:ea typeface="+mn-ea"/>
                <a:cs typeface="+mn-cs"/>
              </a:rPr>
              <a:t>Germania Ovest</a:t>
            </a:r>
            <a:r>
              <a:rPr lang="it-IT" sz="1200" b="0" i="0" kern="1200" dirty="0">
                <a:solidFill>
                  <a:schemeClr val="tx1"/>
                </a:solidFill>
                <a:effectLst/>
                <a:latin typeface="+mn-lt"/>
                <a:ea typeface="+mn-ea"/>
                <a:cs typeface="+mn-cs"/>
              </a:rPr>
              <a:t>, Paesi Bassi (*l'Algeria fu parte integrante della Francia fino al 1962). NOI SIAMO quindi UNO STATO FONDATORE, l’Europa l’abbiamo voluta, non ci è stata imposta (e tutti i Trattati successivi li abbiamo firmati e ratificati, cioè assorbiti nella nostra legislazione nazionale).</a:t>
            </a:r>
          </a:p>
          <a:p>
            <a:r>
              <a:rPr lang="it-IT" sz="1200" b="0" i="0" kern="1200" dirty="0">
                <a:solidFill>
                  <a:schemeClr val="tx1"/>
                </a:solidFill>
                <a:effectLst/>
                <a:latin typeface="+mn-lt"/>
                <a:ea typeface="+mn-ea"/>
                <a:cs typeface="+mn-cs"/>
              </a:rPr>
              <a:t>Dal 1957, con i Trattati di Roma, alla CECA si affianca la CEE (Comunità economica europea). </a:t>
            </a:r>
            <a:r>
              <a:rPr lang="it-IT" altLang="it-IT" dirty="0"/>
              <a:t>Ampliare il terreno di collaborazione in campo economico con la creazione di un mercato comune. L’idea di fondo corrisponde a reali esigenze delle popolazioni europee: per garantire sviluppo e benessere ai cittadini era necessario far si che si passasse dai mercati nazionali nei quali gli stati adottavano politiche protezioniste (dazi doganali </a:t>
            </a:r>
            <a:r>
              <a:rPr lang="it-IT" altLang="it-IT" dirty="0" err="1"/>
              <a:t>ecc</a:t>
            </a:r>
            <a:r>
              <a:rPr lang="it-IT" altLang="it-IT" dirty="0"/>
              <a:t>…) ad un mercato comune, più grande e quindi più competitivo a livello mondiale, dove merci, beni e persone potessero circolare liberamente. La costruzione del mercato comune si fonda sulle cosiddette quattro libertà: circolazione dei beni, delle persone, dei capitali e dei servizi. Si realizza inoltre sulla base del progressivo ravvicinamento delle politiche economiche, alla sorveglianza permanente del mercato al rispetto delle regole di concorrenza e di trasparenza dei prezzi, al sostegno all’ammodernamento dei settori produttivi ed alla riconversione.</a:t>
            </a:r>
          </a:p>
          <a:p>
            <a:r>
              <a:rPr lang="it-IT" altLang="it-IT" dirty="0"/>
              <a:t>Nascono le politiche comuni: politica agricola comune (PAC), politica dei trasporti, politica commerciale comune. Nasce il Fondo Sociale Europeo (FSE). La Comunità economica europea diviene con il passare del tempo il polo principale intorno al quale si organizza la costruzione europea.</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10</a:t>
            </a:fld>
            <a:endParaRPr lang="it-IT"/>
          </a:p>
        </p:txBody>
      </p:sp>
    </p:spTree>
    <p:extLst>
      <p:ext uri="{BB962C8B-B14F-4D97-AF65-F5344CB8AC3E}">
        <p14:creationId xmlns:p14="http://schemas.microsoft.com/office/powerpoint/2010/main" val="324776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1973 – Primo allargamento: Danimarca, Irlanda, </a:t>
            </a:r>
            <a:r>
              <a:rPr lang="it-IT" sz="1200" b="0" i="0" u="none" strike="noStrike" kern="1200" dirty="0">
                <a:solidFill>
                  <a:schemeClr val="tx1"/>
                </a:solidFill>
                <a:effectLst/>
                <a:latin typeface="+mn-lt"/>
                <a:ea typeface="+mn-ea"/>
                <a:cs typeface="+mn-cs"/>
              </a:rPr>
              <a:t>Regno Unito</a:t>
            </a:r>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11</a:t>
            </a:fld>
            <a:endParaRPr lang="it-IT"/>
          </a:p>
        </p:txBody>
      </p:sp>
    </p:spTree>
    <p:extLst>
      <p:ext uri="{BB962C8B-B14F-4D97-AF65-F5344CB8AC3E}">
        <p14:creationId xmlns:p14="http://schemas.microsoft.com/office/powerpoint/2010/main" val="4047676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1981 – Grecia (superato il regime dei colonnelli)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12</a:t>
            </a:fld>
            <a:endParaRPr lang="it-IT"/>
          </a:p>
        </p:txBody>
      </p:sp>
    </p:spTree>
    <p:extLst>
      <p:ext uri="{BB962C8B-B14F-4D97-AF65-F5344CB8AC3E}">
        <p14:creationId xmlns:p14="http://schemas.microsoft.com/office/powerpoint/2010/main" val="403296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1986 - Portogallo e Spagna (una volta superate le dittature) </a:t>
            </a:r>
          </a:p>
          <a:p>
            <a:r>
              <a:rPr lang="it-IT" dirty="0"/>
              <a:t>+ Fuoriuscita Groenlandia, unico precedente alla brexit (referendum: https://it.wikipedia.org/wiki/Referendum_groenlandese_sull%27adesione_alla_Comunit%C3%A0_Economica_Europea_del_1982 )</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13</a:t>
            </a:fld>
            <a:endParaRPr lang="it-IT"/>
          </a:p>
        </p:txBody>
      </p:sp>
    </p:spTree>
    <p:extLst>
      <p:ext uri="{BB962C8B-B14F-4D97-AF65-F5344CB8AC3E}">
        <p14:creationId xmlns:p14="http://schemas.microsoft.com/office/powerpoint/2010/main" val="3452015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dirty="0">
                <a:solidFill>
                  <a:schemeClr val="tx1"/>
                </a:solidFill>
                <a:effectLst/>
                <a:latin typeface="+mn-lt"/>
                <a:ea typeface="+mn-ea"/>
                <a:cs typeface="+mn-cs"/>
              </a:rPr>
              <a:t>1990: estensione alla Germania Est</a:t>
            </a:r>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14</a:t>
            </a:fld>
            <a:endParaRPr lang="it-IT"/>
          </a:p>
        </p:txBody>
      </p:sp>
    </p:spTree>
    <p:extLst>
      <p:ext uri="{BB962C8B-B14F-4D97-AF65-F5344CB8AC3E}">
        <p14:creationId xmlns:p14="http://schemas.microsoft.com/office/powerpoint/2010/main" val="2110008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cambio di colore sulla mappa indica il superamento della Comunità economica europea, assorbita dall’Unione europea. </a:t>
            </a:r>
          </a:p>
          <a:p>
            <a:r>
              <a:rPr lang="it-IT" dirty="0"/>
              <a:t>+ scioglimento dell’Unione sovietica in tanti piccoli stati indipendenti</a:t>
            </a:r>
          </a:p>
          <a:p>
            <a:r>
              <a:rPr lang="it-IT" dirty="0"/>
              <a:t>Cristina d’Avena e la sigla del suo telefilm per celebrare la nascita dell’UE: https://www.youtube.com/watch?v=pm08uqCvg_U</a:t>
            </a:r>
          </a:p>
          <a:p>
            <a:endParaRPr lang="it-IT" altLang="it-IT" dirty="0"/>
          </a:p>
          <a:p>
            <a:r>
              <a:rPr lang="it-IT" altLang="it-IT" dirty="0"/>
              <a:t>Con l’entrata in vigore del </a:t>
            </a:r>
            <a:r>
              <a:rPr lang="it-IT" altLang="it-IT" b="1" dirty="0"/>
              <a:t>Trattato di Maastricht</a:t>
            </a:r>
            <a:r>
              <a:rPr lang="it-IT" altLang="it-IT" dirty="0"/>
              <a:t> il 1 novembre </a:t>
            </a:r>
            <a:r>
              <a:rPr lang="it-IT" altLang="it-IT" b="1" dirty="0"/>
              <a:t>1993</a:t>
            </a:r>
            <a:r>
              <a:rPr lang="it-IT" altLang="it-IT" dirty="0"/>
              <a:t> la costruzione europea assume una nuova dimensione. La Comunità europea, essenzialmente economica per ambizioni e contenuto, diviene </a:t>
            </a:r>
            <a:r>
              <a:rPr lang="it-IT" altLang="it-IT" b="1" dirty="0"/>
              <a:t>Unione Europea</a:t>
            </a:r>
            <a:r>
              <a:rPr lang="it-IT" altLang="it-IT" dirty="0"/>
              <a:t>.</a:t>
            </a:r>
          </a:p>
          <a:p>
            <a:r>
              <a:rPr lang="it-IT" altLang="it-IT" dirty="0"/>
              <a:t>Il Trattato sull’Unione europea segna una tappa importante nell’integrazione europea poiché </a:t>
            </a:r>
            <a:r>
              <a:rPr lang="it-IT" altLang="it-IT" b="1" dirty="0"/>
              <a:t>consente di avviare l’integrazione politica</a:t>
            </a:r>
            <a:r>
              <a:rPr lang="it-IT" altLang="it-IT" dirty="0"/>
              <a:t>.</a:t>
            </a:r>
          </a:p>
          <a:p>
            <a:r>
              <a:rPr lang="it-IT" altLang="it-IT" dirty="0"/>
              <a:t>L’Unione europea da esso creata è sostenuta da tre pilastri (chiamato "Il tempio greco).</a:t>
            </a:r>
          </a:p>
          <a:p>
            <a:r>
              <a:rPr lang="it-IT" altLang="it-IT" b="1" dirty="0"/>
              <a:t>Questi tre pilastri sono</a:t>
            </a:r>
            <a:r>
              <a:rPr lang="it-IT" altLang="it-IT" dirty="0"/>
              <a:t>:</a:t>
            </a:r>
          </a:p>
          <a:p>
            <a:r>
              <a:rPr lang="it-IT" altLang="it-IT" b="1" dirty="0"/>
              <a:t>le comunità europee</a:t>
            </a:r>
            <a:r>
              <a:rPr lang="it-IT" altLang="it-IT" dirty="0"/>
              <a:t>: Il fulcro della CE è rappresentato dal mercato interno con le sue libertà fondamentali. Vi si applica il cosiddetto processo del metodo comunitario, ossia proposta della Commissione europea, adozione da parte del Consiglio e del Parlamento europeo (</a:t>
            </a:r>
            <a:r>
              <a:rPr lang="it-IT" altLang="it-IT" dirty="0" err="1"/>
              <a:t>colegislazione</a:t>
            </a:r>
            <a:r>
              <a:rPr lang="it-IT" altLang="it-IT" dirty="0"/>
              <a:t>) e controllo del rispetto del diritto comunitario da parte della Corte di giustizia.</a:t>
            </a:r>
          </a:p>
          <a:p>
            <a:r>
              <a:rPr lang="it-IT" altLang="it-IT" b="1" dirty="0"/>
              <a:t>la cooperazione in materia di politica estera e di sicurezza comune (PESC</a:t>
            </a:r>
            <a:r>
              <a:rPr lang="it-IT" altLang="it-IT" dirty="0"/>
              <a:t>). Dopo la caduta del muro di Berlino scoppiano conflitti regionali e si intensificano gli attacchi del terrorismo internazionale. Alla base della politica estera e di sicurezza comune dell’UE c’è il cosiddetto "soft power", che consiste nell’uso della diplomazia, facendo leva se necessario sul commercio, gli aiuti e i contingenti di pace per risolvere i conflitti e promuovere la concordia a livello internazionale. La cooperazione in questi settori non presuppone cessione di sovranità ma solo cooperazione intergovernativa.</a:t>
            </a:r>
          </a:p>
          <a:p>
            <a:r>
              <a:rPr lang="it-IT" altLang="it-IT" b="1" dirty="0"/>
              <a:t>la cooperazione in materia di giustizia e di polizia (GA</a:t>
            </a:r>
            <a:r>
              <a:rPr lang="it-IT" altLang="it-IT" dirty="0"/>
              <a:t>I). I cittadini europei sono oggi liberi di viaggiare, lavorare e vivere in qualsiasi parte dell’UE. Per godere appieno di questa possibilità senza precedenti essi devono però essere certi di potersi muovere e attendere alle loro occupazioni in tutta sicurezza. La cooperazione negli affari interni e giudiziari intende assicurare a tutti i cittadini uno spazio di libertà, sicurezza e giustizia, adottando misure comuni in materia di prevenzione e di lotta contro la criminalità, il razzismo e la xenofobia. Anche in questo caso il processo decisionale è intergovernativo.</a:t>
            </a:r>
          </a:p>
          <a:p>
            <a:r>
              <a:rPr lang="it-IT" altLang="it-IT" b="1" dirty="0"/>
              <a:t>In sintesi il Trattato di Maastricht: </a:t>
            </a:r>
            <a:endParaRPr lang="it-IT" altLang="it-IT" dirty="0"/>
          </a:p>
          <a:p>
            <a:r>
              <a:rPr lang="it-IT" altLang="it-IT" dirty="0"/>
              <a:t>rafforza ulteriormente i poteri del Parlamento europeo;</a:t>
            </a:r>
          </a:p>
          <a:p>
            <a:r>
              <a:rPr lang="it-IT" altLang="it-IT" dirty="0"/>
              <a:t>istituisce una cittadinanza europea, che si aggiunge a quella nazionale;</a:t>
            </a:r>
          </a:p>
          <a:p>
            <a:r>
              <a:rPr lang="it-IT" altLang="it-IT" dirty="0"/>
              <a:t>vara l’unione economica e monetaria (UEM) e definisce precise norme relative alla Moneta unica e questioni relative alla cooperazione economica (parametri di Maastricht sui bilanci degli stati membri);</a:t>
            </a:r>
          </a:p>
          <a:p>
            <a:r>
              <a:rPr lang="it-IT" altLang="it-IT" dirty="0"/>
              <a:t>Istituisce la politica estera e di sicurezza;</a:t>
            </a:r>
          </a:p>
          <a:p>
            <a:r>
              <a:rPr lang="it-IT" altLang="it-IT" dirty="0"/>
              <a:t>Istituisce una più stretta cooperazione in materia di giustizia e affari interni.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15</a:t>
            </a:fld>
            <a:endParaRPr lang="it-IT"/>
          </a:p>
        </p:txBody>
      </p:sp>
    </p:spTree>
    <p:extLst>
      <p:ext uri="{BB962C8B-B14F-4D97-AF65-F5344CB8AC3E}">
        <p14:creationId xmlns:p14="http://schemas.microsoft.com/office/powerpoint/2010/main" val="3888429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1995 – Allargamento «nord»: Austria, Finlandia, Svezia</a:t>
            </a:r>
          </a:p>
          <a:p>
            <a:endParaRPr lang="it-IT" sz="1200" b="0" i="0" kern="1200" dirty="0">
              <a:solidFill>
                <a:schemeClr val="tx1"/>
              </a:solidFill>
              <a:effectLst/>
              <a:latin typeface="+mn-lt"/>
              <a:ea typeface="+mn-ea"/>
              <a:cs typeface="+mn-cs"/>
            </a:endParaRPr>
          </a:p>
          <a:p>
            <a:r>
              <a:rPr lang="it-IT" altLang="it-IT" dirty="0"/>
              <a:t>Il 1º gennaio 1999 viene introdotto l’Euro in undici paesi (ai quali si aggiungerà la Grecia nel 2001) esclusivamente per le transazioni commerciali e finanziarie. Nel 2002 l’euro si è sostituito completamente alle varie valute nazionali. L’introduzione della moneta unica è una delle tappe più significative della storia dell’integrazione europea. A completamento del mercato interno, l’Unione economica e monetaria costituisce un vero e proprio salto politico nel processo di unificazione europea. Riunire le monete, vale a dire ciò che per molti secoli ha rappresentato per i Paesi europei il simbolo e lo strumento della loro sovranità, è stata un’impresa che non ha avuto precedenti nella nostra storia dopo l’impero romano né equivalenti nel mondo.</a:t>
            </a:r>
          </a:p>
          <a:p>
            <a:r>
              <a:rPr lang="it-IT" altLang="it-IT" dirty="0"/>
              <a:t>L</a:t>
            </a:r>
            <a:r>
              <a:rPr lang="it-IT" altLang="it-IT" b="1" dirty="0"/>
              <a:t>a na</a:t>
            </a:r>
            <a:r>
              <a:rPr lang="it-IT" altLang="it-IT" dirty="0"/>
              <a:t>s</a:t>
            </a:r>
            <a:r>
              <a:rPr lang="it-IT" altLang="it-IT" b="1" dirty="0"/>
              <a:t>cita d</a:t>
            </a:r>
            <a:r>
              <a:rPr lang="it-IT" altLang="it-IT" dirty="0"/>
              <a:t>e</a:t>
            </a:r>
            <a:r>
              <a:rPr lang="it-IT" altLang="it-IT" b="1" dirty="0"/>
              <a:t>ll’Euro </a:t>
            </a:r>
            <a:r>
              <a:rPr lang="it-IT" altLang="it-IT" dirty="0"/>
              <a:t>è il risultato di una lunga e paziente evoluzione. Già nel 1970 era stato proposto la creazione di un’Unione economica e monetaria, ma solo ora gli Stati membri raggiungono un accordo per dare l’avvio alla nascita di una moneta unica.</a:t>
            </a:r>
            <a:r>
              <a:rPr lang="it-IT" altLang="it-IT" b="1" dirty="0">
                <a:hlinkClick r:id="rId3"/>
              </a:rPr>
              <a:t> L'euro (€)</a:t>
            </a:r>
            <a:r>
              <a:rPr lang="it-IT" altLang="it-IT" b="1" dirty="0"/>
              <a:t> </a:t>
            </a:r>
            <a:r>
              <a:rPr lang="it-IT" altLang="it-IT" dirty="0"/>
              <a:t>è oggi la valuta ufficiale di 19 paesi membri dell'UE. Questi paesi costituiscono la cosiddetta area dell'euro (o eurozona). </a:t>
            </a:r>
          </a:p>
          <a:p>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16</a:t>
            </a:fld>
            <a:endParaRPr lang="it-IT"/>
          </a:p>
        </p:txBody>
      </p:sp>
    </p:spTree>
    <p:extLst>
      <p:ext uri="{BB962C8B-B14F-4D97-AF65-F5344CB8AC3E}">
        <p14:creationId xmlns:p14="http://schemas.microsoft.com/office/powerpoint/2010/main" val="190530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2004 – il cosiddetto «Grande allargamento ad est»: Repubblica Ceca, Cipro, Estonia, Ungheria, Lettonia, Lituania, Malta, Polonia, Slovacchia, Slovenia</a:t>
            </a:r>
          </a:p>
          <a:p>
            <a:endParaRPr lang="it-IT" dirty="0"/>
          </a:p>
          <a:p>
            <a:pPr algn="just" eaLnBrk="1" hangingPunct="1"/>
            <a:r>
              <a:rPr lang="it-IT" altLang="it-IT" b="1" dirty="0">
                <a:latin typeface="Calisto MT" panose="02040603050505030304" pitchFamily="18" charset="0"/>
              </a:rPr>
              <a:t>GLI ANNI DUEMILA PER L’UE</a:t>
            </a:r>
          </a:p>
          <a:p>
            <a:pPr algn="just" eaLnBrk="1" hangingPunct="1"/>
            <a:r>
              <a:rPr lang="it-IT" altLang="it-IT" b="1" dirty="0">
                <a:latin typeface="Calisto MT" panose="02040603050505030304" pitchFamily="18" charset="0"/>
              </a:rPr>
              <a:t>Il Trattato di Nizza l’11 dicembre 2000</a:t>
            </a:r>
            <a:r>
              <a:rPr lang="it-IT" altLang="it-IT" dirty="0">
                <a:latin typeface="Calisto MT" panose="02040603050505030304" pitchFamily="18" charset="0"/>
              </a:rPr>
              <a:t> doveva essere il passo successivo prima del più grande allargamento che l’Unione abbia mai concepito, adattando il funzionamento delle istituzioni europee per consentire loro di accogliere nuovi Stati membri. </a:t>
            </a:r>
          </a:p>
          <a:p>
            <a:pPr algn="just" eaLnBrk="1" hangingPunct="1"/>
            <a:r>
              <a:rPr lang="it-IT" altLang="it-IT" dirty="0">
                <a:latin typeface="Calisto MT" panose="02040603050505030304" pitchFamily="18" charset="0"/>
              </a:rPr>
              <a:t>Un sistema nel quale l'unanimità era la regola e il voto a maggioranza l'eccezione si sarebbe immediatamente inceppato. Occorreva inoltre fissare i diritti fondamentali dell’UE, di modo che l’adesione di un paese all’Unione, comprendesse necessariamente l’adesione ai principi dello stato di diritto oltre che ai diritti fondamentali da riconoscersi ad ogni uomo</a:t>
            </a:r>
          </a:p>
          <a:p>
            <a:r>
              <a:rPr lang="it-IT" altLang="it-IT" b="1" dirty="0"/>
              <a:t>Il Trattato di Nizza in particolare introduce:</a:t>
            </a:r>
          </a:p>
          <a:p>
            <a:r>
              <a:rPr lang="it-IT" altLang="it-IT" dirty="0"/>
              <a:t>una nuova ponderazione dei voti nel Consiglio dell’Unione europea</a:t>
            </a:r>
          </a:p>
          <a:p>
            <a:r>
              <a:rPr lang="it-IT" altLang="it-IT" dirty="0"/>
              <a:t>la modifica della composizione della Commissione europea,</a:t>
            </a:r>
          </a:p>
          <a:p>
            <a:r>
              <a:rPr lang="it-IT" altLang="it-IT" dirty="0"/>
              <a:t>l'estensione della procedura di codecisione e la modifica del numero di deputati al Parlamento europeo per ogni Stato membro</a:t>
            </a:r>
          </a:p>
          <a:p>
            <a:r>
              <a:rPr lang="it-IT" altLang="it-IT" dirty="0"/>
              <a:t>l'estensione del voto a maggioranza qualificata per una trentina di nuovi titoli.</a:t>
            </a:r>
          </a:p>
          <a:p>
            <a:r>
              <a:rPr lang="it-IT" altLang="it-IT" dirty="0"/>
              <a:t>una riforma per rendere più flessibile il sistema delle cooperazioni rafforzate</a:t>
            </a:r>
          </a:p>
          <a:p>
            <a:r>
              <a:rPr lang="it-IT" altLang="it-IT" dirty="0"/>
              <a:t>una nuova ripartizione delle competenze tra Corte e Tribunale</a:t>
            </a:r>
          </a:p>
          <a:p>
            <a:r>
              <a:rPr lang="it-IT" altLang="it-IT" dirty="0"/>
              <a:t>Nell’ambito del Consiglio europeo di Nizza è stata solennemente proclamata la </a:t>
            </a:r>
            <a:r>
              <a:rPr lang="it-IT" altLang="it-IT" b="1" dirty="0">
                <a:hlinkClick r:id="rId3"/>
              </a:rPr>
              <a:t>Carta dei diritti fondamentali dell’Unione europea</a:t>
            </a:r>
            <a:r>
              <a:rPr lang="it-IT" altLang="it-IT" dirty="0"/>
              <a:t>, che però non è entrata a far parte del trattato.  Il lavoro sulla Carta dei diritti fondamentali intendeva dare un'anima a questa nuova Europa, un'anima fondata come per ogni stato nazionale democratico, sui diritti e doveri dei propri cittadini.</a:t>
            </a:r>
          </a:p>
          <a:p>
            <a:endParaRPr lang="it-IT" altLang="it-IT" dirty="0"/>
          </a:p>
          <a:p>
            <a:r>
              <a:rPr lang="it-IT" altLang="it-IT" dirty="0"/>
              <a:t>La Costituzione europea</a:t>
            </a:r>
          </a:p>
          <a:p>
            <a:r>
              <a:rPr lang="it-IT" altLang="it-IT" dirty="0"/>
              <a:t>Dopo Nizza comincia un lungo percorso per dotare l’Unione europea di istituzioni che siano in grado di governare una unione non più di 15 stati ma prima di 25 e poi di 27 e soprattutto di quasi 500 milioni di abitanti. Non è un percorso facile. A fronte di una dimostrata fortissima attrazione del modello europeo, l’Europa sconta una grande difficoltà ad adeguare le proprie istituzioni e a far capire agli europei l’importanza di questo processo.</a:t>
            </a:r>
          </a:p>
          <a:p>
            <a:r>
              <a:rPr lang="it-IT" altLang="it-IT" dirty="0"/>
              <a:t>Il 29 ottobre 2004 i 25 paesi dell’UE firmano un </a:t>
            </a:r>
            <a:r>
              <a:rPr lang="it-IT" altLang="it-IT" b="1" dirty="0"/>
              <a:t>trattato che istituisce una Costituzione per l’Europa</a:t>
            </a:r>
            <a:r>
              <a:rPr lang="it-IT" altLang="it-IT" dirty="0"/>
              <a:t>. L’obiettivo è di semplificare il processo democratico decisionale e la gestione di un’Unione di 25 e più paesi. Prima di entrare in vigore, il trattato deve essere ratificato da tutti i 25 paesi.</a:t>
            </a:r>
          </a:p>
          <a:p>
            <a:r>
              <a:rPr lang="it-IT" altLang="it-IT" dirty="0"/>
              <a:t>Il percorso di ratifica però si arresta. La Costituzione viene respinta con un referendum prima in Francia (29 maggio 2005) e poi nei Paesi Bassi (1 giugno 2005). Le istituzioni europee interrompono il percorso e decidono che occorre cercare un dialogo con i cittadini europei e lanciano il Piano D (Democrazia, Dialogo, Dibattito) con l’intento di lanciare a livello europeo un dibattito fra i cittadini sul futuro dell’Unione europea</a:t>
            </a:r>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17</a:t>
            </a:fld>
            <a:endParaRPr lang="it-IT"/>
          </a:p>
        </p:txBody>
      </p:sp>
    </p:spTree>
    <p:extLst>
      <p:ext uri="{BB962C8B-B14F-4D97-AF65-F5344CB8AC3E}">
        <p14:creationId xmlns:p14="http://schemas.microsoft.com/office/powerpoint/2010/main" val="1372613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2007: Secondo allargamento ad est con Bulgaria, Romania</a:t>
            </a:r>
          </a:p>
          <a:p>
            <a:endParaRPr lang="it-IT" dirty="0"/>
          </a:p>
          <a:p>
            <a:r>
              <a:rPr lang="it-IT" dirty="0"/>
              <a:t>Nel 2009 viene approvato il Trattato di Lisbona, ad oggi la più recente revisione dei Trattati dell’UE. </a:t>
            </a:r>
          </a:p>
          <a:p>
            <a:r>
              <a:rPr lang="it-IT" altLang="it-IT" dirty="0"/>
              <a:t>Rispetto al precedente Trattato nel TFUE vengono introdotte delle novità importanti, fra le quali:</a:t>
            </a:r>
          </a:p>
          <a:p>
            <a:r>
              <a:rPr lang="it-IT" altLang="it-IT" dirty="0"/>
              <a:t>nuovi obiettivi: fra i quali la pace, la piena occupazione, lo sviluppo sostenibile, la tutela delle diversità culturale, la solidarietà, la coesione e la protezione dei cittadini</a:t>
            </a:r>
          </a:p>
          <a:p>
            <a:r>
              <a:rPr lang="it-IT" altLang="it-IT" dirty="0"/>
              <a:t>sono estesi i settori nei quali si può votare a maggioranza qualificata</a:t>
            </a:r>
          </a:p>
          <a:p>
            <a:r>
              <a:rPr lang="it-IT" altLang="it-IT" dirty="0"/>
              <a:t>quasi tutti gli atti europei sono presi con la procedura di codecisione (nuova procedura legislativa ordinaria)</a:t>
            </a:r>
          </a:p>
          <a:p>
            <a:r>
              <a:rPr lang="it-IT" altLang="it-IT" dirty="0"/>
              <a:t>si chiarisce la distinzione fra atti legislativi ed atti non legislativi</a:t>
            </a:r>
          </a:p>
          <a:p>
            <a:r>
              <a:rPr lang="it-IT" altLang="it-IT" dirty="0"/>
              <a:t>è introdotta la clausola di recesso dall’Unione (su richiesta del Regno Unito, che ne «beneficerà» successivamente)</a:t>
            </a:r>
          </a:p>
          <a:p>
            <a:r>
              <a:rPr lang="it-IT" altLang="it-IT" dirty="0"/>
              <a:t>Il trattato sull’Unione europea contiene una disposizione che consente la revisione dei trattati: l’articolo 48 prevede che qualsiasi Stato membro, il Parlamento europeo o la Commissione possano sottoporre al Consiglio progetti intesi a modificare i trattati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18</a:t>
            </a:fld>
            <a:endParaRPr lang="it-IT"/>
          </a:p>
        </p:txBody>
      </p:sp>
    </p:spTree>
    <p:extLst>
      <p:ext uri="{BB962C8B-B14F-4D97-AF65-F5344CB8AC3E}">
        <p14:creationId xmlns:p14="http://schemas.microsoft.com/office/powerpoint/2010/main" val="4213691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2013 – l’ingresso più recente: la Croazia</a:t>
            </a:r>
          </a:p>
        </p:txBody>
      </p:sp>
      <p:sp>
        <p:nvSpPr>
          <p:cNvPr id="4" name="Segnaposto numero diapositiva 3"/>
          <p:cNvSpPr>
            <a:spLocks noGrp="1"/>
          </p:cNvSpPr>
          <p:nvPr>
            <p:ph type="sldNum" sz="quarter" idx="10"/>
          </p:nvPr>
        </p:nvSpPr>
        <p:spPr/>
        <p:txBody>
          <a:bodyPr/>
          <a:lstStyle/>
          <a:p>
            <a:fld id="{FBAA93E1-7E6F-43C3-94D7-B63E28CAA377}" type="slidenum">
              <a:rPr lang="it-IT" smtClean="0"/>
              <a:t>19</a:t>
            </a:fld>
            <a:endParaRPr lang="it-IT"/>
          </a:p>
        </p:txBody>
      </p:sp>
    </p:spTree>
    <p:extLst>
      <p:ext uri="{BB962C8B-B14F-4D97-AF65-F5344CB8AC3E}">
        <p14:creationId xmlns:p14="http://schemas.microsoft.com/office/powerpoint/2010/main" val="116466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u="none" strike="noStrike" kern="1200" dirty="0">
                <a:solidFill>
                  <a:schemeClr val="tx1"/>
                </a:solidFill>
                <a:effectLst/>
                <a:latin typeface="+mn-lt"/>
                <a:ea typeface="+mn-ea"/>
                <a:cs typeface="+mn-cs"/>
              </a:rPr>
              <a:t>Mappa interattiva realizzata con il tool </a:t>
            </a:r>
            <a:r>
              <a:rPr lang="it-IT" sz="1200" u="none" strike="noStrike" kern="1200" dirty="0" err="1">
                <a:solidFill>
                  <a:schemeClr val="tx1"/>
                </a:solidFill>
                <a:effectLst/>
                <a:latin typeface="+mn-lt"/>
                <a:ea typeface="+mn-ea"/>
                <a:cs typeface="+mn-cs"/>
              </a:rPr>
              <a:t>Storymap</a:t>
            </a:r>
            <a:r>
              <a:rPr lang="it-IT" sz="1200" u="none" strike="noStrike" kern="1200" dirty="0">
                <a:solidFill>
                  <a:schemeClr val="tx1"/>
                </a:solidFill>
                <a:effectLst/>
                <a:latin typeface="+mn-lt"/>
                <a:ea typeface="+mn-ea"/>
                <a:cs typeface="+mn-cs"/>
              </a:rPr>
              <a:t> (la prima parte riguarda i confini, la seconda una panoramica di stati membri o non membri UE meno conosciuti) : </a:t>
            </a:r>
            <a:r>
              <a:rPr lang="it-IT" sz="1200" u="sng" kern="1200" dirty="0">
                <a:solidFill>
                  <a:schemeClr val="tx1"/>
                </a:solidFill>
                <a:effectLst/>
                <a:latin typeface="+mn-lt"/>
                <a:ea typeface="+mn-ea"/>
                <a:cs typeface="+mn-cs"/>
              </a:rPr>
              <a:t>https://url.emr.it/dh470p4k </a:t>
            </a:r>
          </a:p>
        </p:txBody>
      </p:sp>
      <p:sp>
        <p:nvSpPr>
          <p:cNvPr id="4" name="Segnaposto numero diapositiva 3"/>
          <p:cNvSpPr>
            <a:spLocks noGrp="1"/>
          </p:cNvSpPr>
          <p:nvPr>
            <p:ph type="sldNum" sz="quarter" idx="10"/>
          </p:nvPr>
        </p:nvSpPr>
        <p:spPr/>
        <p:txBody>
          <a:bodyPr/>
          <a:lstStyle/>
          <a:p>
            <a:fld id="{FBAA93E1-7E6F-43C3-94D7-B63E28CAA377}" type="slidenum">
              <a:rPr lang="it-IT" smtClean="0"/>
              <a:t>2</a:t>
            </a:fld>
            <a:endParaRPr lang="it-IT"/>
          </a:p>
        </p:txBody>
      </p:sp>
    </p:spTree>
    <p:extLst>
      <p:ext uri="{BB962C8B-B14F-4D97-AF65-F5344CB8AC3E}">
        <p14:creationId xmlns:p14="http://schemas.microsoft.com/office/powerpoint/2010/main" val="1019874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Nel 2020, a Brexit formalmente avvenuta, l’Unione europea conta 27 stati membri (in blu) + gli stati in azzurro sono al momento i candidati all’adesione futura.</a:t>
            </a:r>
          </a:p>
          <a:p>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20</a:t>
            </a:fld>
            <a:endParaRPr lang="it-IT"/>
          </a:p>
        </p:txBody>
      </p:sp>
    </p:spTree>
    <p:extLst>
      <p:ext uri="{BB962C8B-B14F-4D97-AF65-F5344CB8AC3E}">
        <p14:creationId xmlns:p14="http://schemas.microsoft.com/office/powerpoint/2010/main" val="2104148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 fatto, la Turchia (oggi molto lontana dall’adesione) e i Balcani (Albania e Macedonia del nord stanno facendo significativi passi avanti).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21</a:t>
            </a:fld>
            <a:endParaRPr lang="it-IT"/>
          </a:p>
        </p:txBody>
      </p:sp>
    </p:spTree>
    <p:extLst>
      <p:ext uri="{BB962C8B-B14F-4D97-AF65-F5344CB8AC3E}">
        <p14:creationId xmlns:p14="http://schemas.microsoft.com/office/powerpoint/2010/main" val="1060736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Presentazione orientata a far capire che alcuni diritti e benefici della cittadinanza dell'UE (spesso dati per scontati) sono stati resi possibili solo grazie a un lavoro comune di tanti paesi europei nelle istituzioni europee. I grafici </a:t>
            </a:r>
            <a:r>
              <a:rPr lang="it-IT" b="0" dirty="0"/>
              <a:t>presenti nelle slides vengono spiegati e approfonditi nelle note sottostanti.</a:t>
            </a:r>
          </a:p>
          <a:p>
            <a:r>
              <a:rPr lang="it-IT" b="0" dirty="0"/>
              <a:t>Iniziamo con un quiz interattivo: https://play.kahoot.it/#/k/84860d67-fa11-4582-a632-28655115401d</a:t>
            </a:r>
          </a:p>
          <a:p>
            <a:r>
              <a:rPr lang="it-IT" sz="1200" b="0" i="0" kern="1200" dirty="0">
                <a:solidFill>
                  <a:schemeClr val="tx1"/>
                </a:solidFill>
                <a:effectLst/>
              </a:rPr>
              <a:t>Per altri aspetti di interesse dell'insegnante: https://www.what-europe-does-for-me.eu/it/portal/2/0</a:t>
            </a:r>
          </a:p>
          <a:p>
            <a:br>
              <a:rPr lang="it-IT" b="0" dirty="0"/>
            </a:br>
            <a:endParaRPr lang="it-IT" b="0" dirty="0"/>
          </a:p>
        </p:txBody>
      </p:sp>
      <p:sp>
        <p:nvSpPr>
          <p:cNvPr id="4" name="Segnaposto numero diapositiva 3"/>
          <p:cNvSpPr>
            <a:spLocks noGrp="1"/>
          </p:cNvSpPr>
          <p:nvPr>
            <p:ph type="sldNum" sz="quarter" idx="10"/>
          </p:nvPr>
        </p:nvSpPr>
        <p:spPr/>
        <p:txBody>
          <a:bodyPr/>
          <a:lstStyle/>
          <a:p>
            <a:fld id="{BA4DE806-2398-4799-9E4E-E94889C3B405}" type="slidenum">
              <a:rPr lang="it-IT" smtClean="0"/>
              <a:t>22</a:t>
            </a:fld>
            <a:endParaRPr lang="it-IT"/>
          </a:p>
        </p:txBody>
      </p:sp>
    </p:spTree>
    <p:extLst>
      <p:ext uri="{BB962C8B-B14F-4D97-AF65-F5344CB8AC3E}">
        <p14:creationId xmlns:p14="http://schemas.microsoft.com/office/powerpoint/2010/main" val="61688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Per approfondire: https://europa.eu/euandme/passion/travel_it</a:t>
            </a:r>
          </a:p>
          <a:p>
            <a:pPr marL="171450" indent="-171450">
              <a:buFontTx/>
              <a:buChar char="-"/>
            </a:pPr>
            <a:r>
              <a:rPr lang="it-IT" dirty="0">
                <a:latin typeface="+mn-lt"/>
              </a:rPr>
              <a:t>Confini aboliti: vedi slide 3 (al confine tra Polonia e Ucraina, ad esempio, sono necessarie ore e ore di coda in automobile per ricevere i controlli... un tempo succedeva per tutti i paesi europei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dirty="0">
                <a:latin typeface="+mn-lt"/>
              </a:rPr>
              <a:t>Voli più economici: vedi slide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dirty="0">
                <a:latin typeface="+mn-lt"/>
              </a:rPr>
              <a:t>112 numero di emergenza valido in tutta l'UE</a:t>
            </a:r>
          </a:p>
          <a:p>
            <a:r>
              <a:rPr lang="it-IT" dirty="0">
                <a:latin typeface="+mn-lt"/>
              </a:rPr>
              <a:t>- Tessera europea di assicurazione malattia: https://europa.eu/euandme/passion/medical-treatment_it</a:t>
            </a:r>
          </a:p>
          <a:p>
            <a:r>
              <a:rPr lang="it-IT" dirty="0">
                <a:latin typeface="+mn-lt"/>
              </a:rPr>
              <a:t>- Patente europea (riporta il simbolo dell'UE): https://europa.eu/youreurope/citizens/travel/driving-abroad/driving-licence-and-insurance/index_it.htm</a:t>
            </a:r>
          </a:p>
          <a:p>
            <a:pPr marL="171450" indent="-171450">
              <a:buFontTx/>
              <a:buChar char="-"/>
            </a:pPr>
            <a:r>
              <a:rPr lang="it-IT" dirty="0">
                <a:latin typeface="+mn-lt"/>
              </a:rPr>
              <a:t>Libero accesso ai propri abbonamenti: https://europa.eu/youreurope/citizens/consumers/internet-telecoms/access-online-content-abroad/index_it.htm</a:t>
            </a:r>
          </a:p>
          <a:p>
            <a:pPr marL="171450" indent="-171450">
              <a:buFontTx/>
              <a:buChar char="-"/>
            </a:pPr>
            <a:r>
              <a:rPr lang="it-IT" dirty="0">
                <a:latin typeface="+mn-lt"/>
              </a:rPr>
              <a:t>Abolizione roaming dal giugno 2017: qualche limite  ai GB ancora c’è in qualche Paese, ma comunque molto meglio di prima (es. Vodafone </a:t>
            </a:r>
            <a:r>
              <a:rPr lang="it-IT" dirty="0" err="1">
                <a:latin typeface="+mn-lt"/>
              </a:rPr>
              <a:t>Smartpass</a:t>
            </a:r>
            <a:r>
              <a:rPr lang="it-IT" dirty="0">
                <a:latin typeface="+mn-lt"/>
              </a:rPr>
              <a:t>, al primo msg ricevuto su </a:t>
            </a:r>
            <a:r>
              <a:rPr lang="it-IT" dirty="0" err="1">
                <a:latin typeface="+mn-lt"/>
              </a:rPr>
              <a:t>whatsapp</a:t>
            </a:r>
            <a:r>
              <a:rPr lang="it-IT" dirty="0">
                <a:latin typeface="+mn-lt"/>
              </a:rPr>
              <a:t> all’estero scattavano 3 euro ogni giorno)</a:t>
            </a:r>
          </a:p>
          <a:p>
            <a:pPr marL="171450" indent="-171450">
              <a:buFontTx/>
              <a:buChar char="-"/>
            </a:pPr>
            <a:r>
              <a:rPr lang="it-IT" dirty="0" err="1">
                <a:latin typeface="+mn-lt"/>
              </a:rPr>
              <a:t>DiscoverEU</a:t>
            </a:r>
            <a:r>
              <a:rPr lang="it-IT" dirty="0">
                <a:latin typeface="+mn-lt"/>
              </a:rPr>
              <a:t>: https://www.interrail.eu/it/discovereu-alla-scoperta-delleuropa</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23</a:t>
            </a:fld>
            <a:endParaRPr lang="it-IT"/>
          </a:p>
        </p:txBody>
      </p:sp>
    </p:spTree>
    <p:extLst>
      <p:ext uri="{BB962C8B-B14F-4D97-AF65-F5344CB8AC3E}">
        <p14:creationId xmlns:p14="http://schemas.microsoft.com/office/powerpoint/2010/main" val="305316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A4DE806-2398-4799-9E4E-E94889C3B405}" type="slidenum">
              <a:rPr lang="it-IT" smtClean="0"/>
              <a:t>24</a:t>
            </a:fld>
            <a:endParaRPr lang="it-IT"/>
          </a:p>
        </p:txBody>
      </p:sp>
    </p:spTree>
    <p:extLst>
      <p:ext uri="{BB962C8B-B14F-4D97-AF65-F5344CB8AC3E}">
        <p14:creationId xmlns:p14="http://schemas.microsoft.com/office/powerpoint/2010/main" val="3935514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video: https://www.youtube.com/watch?v=mtnDMNGT-jk&amp;t=2s</a:t>
            </a:r>
          </a:p>
          <a:p>
            <a:r>
              <a:rPr lang="it-IT" dirty="0"/>
              <a:t>Approfondimento: https://ec.europa.eu/italy/news/euromyths_20180227_LowCost_it</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25</a:t>
            </a:fld>
            <a:endParaRPr lang="it-IT"/>
          </a:p>
        </p:txBody>
      </p:sp>
    </p:spTree>
    <p:extLst>
      <p:ext uri="{BB962C8B-B14F-4D97-AF65-F5344CB8AC3E}">
        <p14:creationId xmlns:p14="http://schemas.microsoft.com/office/powerpoint/2010/main" val="4072595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video: https://www.youtube.com/watch?v=totwR06x4AM</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26</a:t>
            </a:fld>
            <a:endParaRPr lang="it-IT"/>
          </a:p>
        </p:txBody>
      </p:sp>
    </p:spTree>
    <p:extLst>
      <p:ext uri="{BB962C8B-B14F-4D97-AF65-F5344CB8AC3E}">
        <p14:creationId xmlns:p14="http://schemas.microsoft.com/office/powerpoint/2010/main" val="2173996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Per approfondimenti sulle varie opportunità di mobilità, rimandare i ragazzi ai due link riportati in basso a destra: </a:t>
            </a:r>
            <a:r>
              <a:rPr lang="it-IT" dirty="0" err="1">
                <a:latin typeface="+mn-lt"/>
              </a:rPr>
              <a:t>YouMob</a:t>
            </a:r>
            <a:r>
              <a:rPr lang="it-IT" dirty="0">
                <a:latin typeface="+mn-lt"/>
              </a:rPr>
              <a:t> è un servizio del Comune di Bologna </a:t>
            </a:r>
            <a:r>
              <a:rPr lang="it-IT" dirty="0" err="1">
                <a:latin typeface="+mn-lt"/>
              </a:rPr>
              <a:t>sottoforma</a:t>
            </a:r>
            <a:r>
              <a:rPr lang="it-IT" dirty="0">
                <a:latin typeface="+mn-lt"/>
              </a:rPr>
              <a:t> di sportello informativo per il pubblico, mentre </a:t>
            </a:r>
            <a:r>
              <a:rPr lang="it-IT" dirty="0" err="1">
                <a:latin typeface="+mn-lt"/>
              </a:rPr>
              <a:t>Mobilitas</a:t>
            </a:r>
            <a:r>
              <a:rPr lang="it-IT" dirty="0">
                <a:latin typeface="+mn-lt"/>
              </a:rPr>
              <a:t> è il servizio della Regione che orienta tramite Skype o telefonate il ragazzo interessato alla mobilità in UE.</a:t>
            </a:r>
          </a:p>
          <a:p>
            <a:endParaRPr lang="it-IT" dirty="0">
              <a:latin typeface="+mn-lt"/>
            </a:endParaRPr>
          </a:p>
          <a:p>
            <a:r>
              <a:rPr lang="it-IT" dirty="0">
                <a:latin typeface="+mn-lt"/>
              </a:rPr>
              <a:t>Per approfondire in generale l’argomento: https://europa.eu/euandme/passion/work-and-live-abroad_it </a:t>
            </a:r>
          </a:p>
          <a:p>
            <a:r>
              <a:rPr lang="it-IT" dirty="0">
                <a:latin typeface="+mn-lt"/>
              </a:rPr>
              <a:t>Erasmus+: sottolineare che sono SOLDI per i giovani. http://ec.europa.eu/programmes/erasmus-plus/opportunities/overview_it</a:t>
            </a:r>
          </a:p>
          <a:p>
            <a:r>
              <a:rPr lang="it-IT" dirty="0">
                <a:latin typeface="+mn-lt"/>
              </a:rPr>
              <a:t>Erasmus </a:t>
            </a:r>
            <a:r>
              <a:rPr lang="it-IT" dirty="0" err="1">
                <a:latin typeface="+mn-lt"/>
              </a:rPr>
              <a:t>Mundus</a:t>
            </a:r>
            <a:r>
              <a:rPr lang="it-IT" dirty="0">
                <a:latin typeface="+mn-lt"/>
              </a:rPr>
              <a:t>: https://ec.europa.eu/programmes/erasmus-plus/opportunities/individuals/students/erasmus-mundus-joint-master-degrees_it</a:t>
            </a:r>
          </a:p>
          <a:p>
            <a:r>
              <a:rPr lang="it-IT" dirty="0">
                <a:latin typeface="+mn-lt"/>
              </a:rPr>
              <a:t>EURES: https://ec.europa.eu/eures/public/it/what-can-eures-do-for-you-</a:t>
            </a:r>
          </a:p>
          <a:p>
            <a:endParaRPr lang="it-IT" dirty="0"/>
          </a:p>
          <a:p>
            <a:r>
              <a:rPr lang="it-IT" dirty="0"/>
              <a:t>Diritti dei lavoratori: da </a:t>
            </a:r>
            <a:r>
              <a:rPr lang="it-IT" dirty="0" err="1"/>
              <a:t>EUandME</a:t>
            </a:r>
            <a:r>
              <a:rPr lang="it-IT" dirty="0"/>
              <a:t> «</a:t>
            </a:r>
            <a:r>
              <a:rPr lang="it-IT" sz="1200" b="0" i="0" kern="1200" dirty="0">
                <a:solidFill>
                  <a:schemeClr val="tx1"/>
                </a:solidFill>
                <a:effectLst/>
                <a:latin typeface="+mn-lt"/>
                <a:ea typeface="+mn-ea"/>
                <a:cs typeface="+mn-cs"/>
              </a:rPr>
              <a:t>Nell’UE tutti i lavoratori in trasferta ottengono automaticamente gli stessi diritti fondamentali dei lavoratori del Paese ospitante, ad esempio un salario minimo. » </a:t>
            </a:r>
            <a:r>
              <a:rPr lang="it-IT" dirty="0">
                <a:latin typeface="+mn-lt"/>
              </a:rPr>
              <a:t>https://europa.eu/euandme/passion/social-rights_it</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lavorare nell’UE mi dà diritto a un minimo di 4 settimane di </a:t>
            </a:r>
            <a:r>
              <a:rPr lang="it-IT" sz="1200" b="0" i="0" u="none" strike="noStrike" kern="1200" dirty="0">
                <a:solidFill>
                  <a:schemeClr val="tx1"/>
                </a:solidFill>
                <a:effectLst/>
                <a:latin typeface="+mn-lt"/>
                <a:ea typeface="+mn-ea"/>
                <a:cs typeface="+mn-cs"/>
                <a:hlinkClick r:id="rId3"/>
              </a:rPr>
              <a:t>ferie retribuite</a:t>
            </a:r>
            <a:r>
              <a:rPr lang="it-IT" sz="1200" b="0" i="0" kern="1200" dirty="0">
                <a:solidFill>
                  <a:schemeClr val="tx1"/>
                </a:solidFill>
                <a:effectLst/>
                <a:latin typeface="+mn-lt"/>
                <a:ea typeface="+mn-ea"/>
                <a:cs typeface="+mn-cs"/>
              </a:rPr>
              <a:t> all’anno</a:t>
            </a:r>
          </a:p>
          <a:p>
            <a:r>
              <a:rPr lang="it-IT" sz="1200" b="0" i="0" kern="1200" dirty="0">
                <a:solidFill>
                  <a:schemeClr val="tx1"/>
                </a:solidFill>
                <a:effectLst/>
                <a:latin typeface="+mn-lt"/>
                <a:ea typeface="+mn-ea"/>
                <a:cs typeface="+mn-cs"/>
              </a:rPr>
              <a:t>in qualità di cittadino dell’UE ho diritto a </a:t>
            </a:r>
            <a:r>
              <a:rPr lang="it-IT" sz="1200" b="0" i="0" u="sng" kern="1200" dirty="0">
                <a:solidFill>
                  <a:schemeClr val="tx1"/>
                </a:solidFill>
                <a:effectLst/>
                <a:latin typeface="+mn-lt"/>
                <a:ea typeface="+mn-ea"/>
                <a:cs typeface="+mn-cs"/>
                <a:hlinkClick r:id="rId4"/>
              </a:rPr>
              <a:t>forme di previdenza sociale</a:t>
            </a:r>
            <a:r>
              <a:rPr lang="it-IT" sz="1200" b="0" i="0" kern="1200" dirty="0">
                <a:solidFill>
                  <a:schemeClr val="tx1"/>
                </a:solidFill>
                <a:effectLst/>
                <a:latin typeface="+mn-lt"/>
                <a:ea typeface="+mn-ea"/>
                <a:cs typeface="+mn-cs"/>
              </a:rPr>
              <a:t>, quali l’indennità di malattia o di disoccupazione</a:t>
            </a:r>
          </a:p>
          <a:p>
            <a:r>
              <a:rPr lang="it-IT" sz="1200" b="0" i="0" kern="1200" dirty="0">
                <a:solidFill>
                  <a:schemeClr val="tx1"/>
                </a:solidFill>
                <a:effectLst/>
                <a:latin typeface="+mn-lt"/>
                <a:ea typeface="+mn-ea"/>
                <a:cs typeface="+mn-cs"/>
              </a:rPr>
              <a:t>donne e uomini hanno diritto a 4 mesi di </a:t>
            </a:r>
            <a:r>
              <a:rPr lang="it-IT" sz="1200" b="0" i="0" u="none" strike="noStrike" kern="1200" dirty="0">
                <a:solidFill>
                  <a:schemeClr val="tx1"/>
                </a:solidFill>
                <a:effectLst/>
                <a:latin typeface="+mn-lt"/>
                <a:ea typeface="+mn-ea"/>
                <a:cs typeface="+mn-cs"/>
                <a:hlinkClick r:id="rId5"/>
              </a:rPr>
              <a:t>congedo parentale</a:t>
            </a:r>
            <a:r>
              <a:rPr lang="it-IT" sz="1200" b="0" i="0" kern="1200" dirty="0">
                <a:solidFill>
                  <a:schemeClr val="tx1"/>
                </a:solidFill>
                <a:effectLst/>
                <a:latin typeface="+mn-lt"/>
                <a:ea typeface="+mn-ea"/>
                <a:cs typeface="+mn-cs"/>
              </a:rPr>
              <a:t> e tutte le donne in dolce attesa hanno diritto ad almeno 14 settimane di congedo di maternità retribuito. </a:t>
            </a:r>
          </a:p>
          <a:p>
            <a:r>
              <a:rPr lang="it-IT" sz="1200" b="0" i="0" u="none" strike="noStrike" kern="1200" dirty="0">
                <a:solidFill>
                  <a:schemeClr val="tx1"/>
                </a:solidFill>
                <a:effectLst/>
                <a:latin typeface="+mn-lt"/>
                <a:ea typeface="+mn-ea"/>
                <a:cs typeface="+mn-cs"/>
                <a:hlinkClick r:id="rId6"/>
              </a:rPr>
              <a:t>Pari opportunità</a:t>
            </a:r>
            <a:r>
              <a:rPr lang="it-IT" sz="1200" b="0" i="0" kern="1200" dirty="0">
                <a:solidFill>
                  <a:schemeClr val="tx1"/>
                </a:solidFill>
                <a:effectLst/>
                <a:latin typeface="+mn-lt"/>
                <a:ea typeface="+mn-ea"/>
                <a:cs typeface="+mn-cs"/>
              </a:rPr>
              <a:t> tra uomo e donna</a:t>
            </a:r>
          </a:p>
          <a:p>
            <a:r>
              <a:rPr lang="it-IT" sz="1200" b="0" i="0" kern="1200" dirty="0">
                <a:solidFill>
                  <a:schemeClr val="tx1"/>
                </a:solidFill>
                <a:effectLst/>
                <a:latin typeface="+mn-lt"/>
                <a:ea typeface="+mn-ea"/>
                <a:cs typeface="+mn-cs"/>
              </a:rPr>
              <a:t>Per tutelare la sicurezza sul posto di lavoro, l’UE ha predisposto alcuni </a:t>
            </a:r>
            <a:r>
              <a:rPr lang="it-IT" sz="1200" b="0" i="0" u="none" strike="noStrike" kern="1200" dirty="0">
                <a:solidFill>
                  <a:schemeClr val="tx1"/>
                </a:solidFill>
                <a:effectLst/>
                <a:latin typeface="+mn-lt"/>
                <a:ea typeface="+mn-ea"/>
                <a:cs typeface="+mn-cs"/>
                <a:hlinkClick r:id="rId7"/>
              </a:rPr>
              <a:t>requisiti di sicurezza</a:t>
            </a:r>
            <a:r>
              <a:rPr lang="it-IT" sz="1200" b="0" i="0" kern="1200" dirty="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5"/>
          </p:nvPr>
        </p:nvSpPr>
        <p:spPr/>
        <p:txBody>
          <a:bodyPr/>
          <a:lstStyle/>
          <a:p>
            <a:fld id="{E6346780-C62C-4F7C-B0A1-59B5F7E37B59}" type="slidenum">
              <a:rPr lang="it-IT" smtClean="0"/>
              <a:t>27</a:t>
            </a:fld>
            <a:endParaRPr lang="it-IT"/>
          </a:p>
        </p:txBody>
      </p:sp>
    </p:spTree>
    <p:extLst>
      <p:ext uri="{BB962C8B-B14F-4D97-AF65-F5344CB8AC3E}">
        <p14:creationId xmlns:p14="http://schemas.microsoft.com/office/powerpoint/2010/main" val="1167891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Elezioni e leggi di iniziativa popolare: https://europa.eu/euandme/passion/citizens-rights_it</a:t>
            </a:r>
          </a:p>
          <a:p>
            <a:r>
              <a:rPr lang="it-IT" dirty="0">
                <a:latin typeface="+mn-lt"/>
              </a:rPr>
              <a:t>Diritti fondamentali: https://europa.eu/euandme/passion/fundamental-rights_it</a:t>
            </a:r>
          </a:p>
          <a:p>
            <a:r>
              <a:rPr lang="it-IT" dirty="0">
                <a:latin typeface="+mn-lt"/>
              </a:rPr>
              <a:t>Diritti dei passeggeri: https://europa.eu/euandme/passion/passenger-rights_it</a:t>
            </a:r>
          </a:p>
          <a:p>
            <a:r>
              <a:rPr lang="it-IT" dirty="0">
                <a:latin typeface="+mn-lt"/>
              </a:rPr>
              <a:t>Diritti dei consumatori: https://europa.eu/euandme/passion/consumer-rights_it (un video: http://it.euronews.com/2012/04/27/acquisti-online-i-diritti-del-consumatore-europeo). C</a:t>
            </a:r>
            <a:r>
              <a:rPr lang="it-IT" dirty="0">
                <a:latin typeface="Gill Sans MT"/>
              </a:rPr>
              <a:t>ome cittadini UE, </a:t>
            </a:r>
            <a:r>
              <a:rPr lang="it-IT" b="1" dirty="0">
                <a:latin typeface="Gill Sans MT"/>
              </a:rPr>
              <a:t>quando facciamo acquisti, anche online</a:t>
            </a:r>
            <a:r>
              <a:rPr lang="it-IT" dirty="0">
                <a:latin typeface="Gill Sans MT"/>
              </a:rPr>
              <a:t>, siamo </a:t>
            </a:r>
            <a:r>
              <a:rPr lang="it-IT" b="1" dirty="0">
                <a:latin typeface="Gill Sans MT"/>
              </a:rPr>
              <a:t>tutelati da leggi </a:t>
            </a:r>
            <a:r>
              <a:rPr lang="it-IT" dirty="0">
                <a:latin typeface="Gill Sans MT"/>
              </a:rPr>
              <a:t>di ogni tipo. ​</a:t>
            </a:r>
          </a:p>
          <a:p>
            <a:r>
              <a:rPr lang="it-IT" dirty="0">
                <a:latin typeface="Gill Sans MT"/>
              </a:rPr>
              <a:t>​</a:t>
            </a:r>
          </a:p>
          <a:p>
            <a:pPr marL="171450" indent="-171450">
              <a:buFont typeface="Arial" panose="020B0604020202020204" pitchFamily="34" charset="0"/>
              <a:buChar char="•"/>
            </a:pPr>
            <a:r>
              <a:rPr lang="it-IT" dirty="0">
                <a:latin typeface="Gill Sans MT"/>
              </a:rPr>
              <a:t>Abbiamo </a:t>
            </a:r>
            <a:r>
              <a:rPr lang="it-IT" b="1" dirty="0">
                <a:latin typeface="Gill Sans MT"/>
              </a:rPr>
              <a:t>diritto a una garanzia di almeno 2 anni sui prodotti acquistati nell’UE</a:t>
            </a:r>
            <a:r>
              <a:rPr lang="it-IT" dirty="0">
                <a:latin typeface="Gill Sans MT"/>
              </a:rPr>
              <a:t>​</a:t>
            </a:r>
          </a:p>
          <a:p>
            <a:pPr marL="171450" indent="-171450">
              <a:buFont typeface="Arial" panose="020B0604020202020204" pitchFamily="34" charset="0"/>
              <a:buChar char="•"/>
            </a:pPr>
            <a:r>
              <a:rPr lang="it-IT" dirty="0">
                <a:latin typeface="Gill Sans MT"/>
              </a:rPr>
              <a:t>Posso acquistare merci online da un altro paese dell’UE </a:t>
            </a:r>
            <a:r>
              <a:rPr lang="it-IT" b="1" dirty="0">
                <a:latin typeface="Gill Sans MT"/>
              </a:rPr>
              <a:t>senza dover pagare i dazi doganali</a:t>
            </a:r>
            <a:r>
              <a:rPr lang="it-IT" dirty="0">
                <a:latin typeface="Gill Sans MT"/>
              </a:rPr>
              <a:t>.​</a:t>
            </a:r>
          </a:p>
          <a:p>
            <a:pPr marL="171450" indent="-171450">
              <a:buFont typeface="Arial" panose="020B0604020202020204" pitchFamily="34" charset="0"/>
              <a:buChar char="•"/>
            </a:pPr>
            <a:r>
              <a:rPr lang="it-IT" dirty="0">
                <a:latin typeface="Gill Sans MT"/>
              </a:rPr>
              <a:t>Abbiamo , grazie a una legge UE, </a:t>
            </a:r>
            <a:r>
              <a:rPr lang="it-IT" b="1" dirty="0">
                <a:latin typeface="Gill Sans MT"/>
              </a:rPr>
              <a:t>14 giorni di tempo per decidere se restituire le merci acquistate online </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28</a:t>
            </a:fld>
            <a:endParaRPr lang="it-IT"/>
          </a:p>
        </p:txBody>
      </p:sp>
    </p:spTree>
    <p:extLst>
      <p:ext uri="{BB962C8B-B14F-4D97-AF65-F5344CB8AC3E}">
        <p14:creationId xmlns:p14="http://schemas.microsoft.com/office/powerpoint/2010/main" val="1276971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video: https://www.youtube.com/watch?v=6jASnEiDx0Q</a:t>
            </a:r>
          </a:p>
          <a:p>
            <a:r>
              <a:rPr lang="it-IT" dirty="0"/>
              <a:t>Approfondimento: https://ec.europa.eu/italy/news/euromyths_20180208_Ue_uccide_prodotti_titpici_italiani_UEverofalso_it</a:t>
            </a:r>
          </a:p>
        </p:txBody>
      </p:sp>
      <p:sp>
        <p:nvSpPr>
          <p:cNvPr id="4" name="Segnaposto numero diapositiva 3"/>
          <p:cNvSpPr>
            <a:spLocks noGrp="1"/>
          </p:cNvSpPr>
          <p:nvPr>
            <p:ph type="sldNum" sz="quarter" idx="10"/>
          </p:nvPr>
        </p:nvSpPr>
        <p:spPr/>
        <p:txBody>
          <a:bodyPr/>
          <a:lstStyle/>
          <a:p>
            <a:fld id="{BA4DE806-2398-4799-9E4E-E94889C3B405}" type="slidenum">
              <a:rPr lang="it-IT" smtClean="0"/>
              <a:t>29</a:t>
            </a:fld>
            <a:endParaRPr lang="it-IT"/>
          </a:p>
        </p:txBody>
      </p:sp>
    </p:spTree>
    <p:extLst>
      <p:ext uri="{BB962C8B-B14F-4D97-AF65-F5344CB8AC3E}">
        <p14:creationId xmlns:p14="http://schemas.microsoft.com/office/powerpoint/2010/main" val="194134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Precedenti esempi di «unioni europee»: l’impero Romano</a:t>
            </a:r>
          </a:p>
        </p:txBody>
      </p:sp>
      <p:sp>
        <p:nvSpPr>
          <p:cNvPr id="4" name="Segnaposto numero diapositiva 3"/>
          <p:cNvSpPr>
            <a:spLocks noGrp="1"/>
          </p:cNvSpPr>
          <p:nvPr>
            <p:ph type="sldNum" sz="quarter" idx="5"/>
          </p:nvPr>
        </p:nvSpPr>
        <p:spPr/>
        <p:txBody>
          <a:bodyPr/>
          <a:lstStyle/>
          <a:p>
            <a:fld id="{FCC48D19-A81E-4D7B-A8D4-51AAA8D9A35A}" type="slidenum">
              <a:rPr lang="it-IT" smtClean="0"/>
              <a:t>3</a:t>
            </a:fld>
            <a:endParaRPr lang="it-IT"/>
          </a:p>
        </p:txBody>
      </p:sp>
    </p:spTree>
    <p:extLst>
      <p:ext uri="{BB962C8B-B14F-4D97-AF65-F5344CB8AC3E}">
        <p14:creationId xmlns:p14="http://schemas.microsoft.com/office/powerpoint/2010/main" val="1518836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Natura protetta: https://europa.eu/euandme/passion/protected-nature_it</a:t>
            </a:r>
          </a:p>
          <a:p>
            <a:r>
              <a:rPr lang="it-IT" dirty="0">
                <a:latin typeface="+mn-lt"/>
              </a:rPr>
              <a:t>Lotta contro i cambiamenti climatici: https://europa.eu/euandme/passion/fighting-climate-change_it</a:t>
            </a:r>
          </a:p>
          <a:p>
            <a:r>
              <a:rPr lang="it-IT" dirty="0">
                <a:latin typeface="+mn-lt"/>
              </a:rPr>
              <a:t>Società verde: https://europa.eu/euandme/passion/green-society_it</a:t>
            </a:r>
          </a:p>
          <a:p>
            <a:r>
              <a:rPr lang="it-IT" dirty="0">
                <a:latin typeface="+mn-lt"/>
              </a:rPr>
              <a:t>Cibo sano: https://europa.eu/euandme/passion/healthy-food_it</a:t>
            </a:r>
          </a:p>
          <a:p>
            <a:r>
              <a:rPr lang="it-IT" dirty="0">
                <a:latin typeface="+mn-lt"/>
              </a:rPr>
              <a:t>Tecnologia: https://europa.eu/euandme/passion/sustainable-technology_it</a:t>
            </a:r>
          </a:p>
          <a:p>
            <a:endParaRPr lang="it-IT" dirty="0">
              <a:latin typeface="+mn-lt"/>
            </a:endParaRPr>
          </a:p>
          <a:p>
            <a:r>
              <a:rPr lang="it-IT" dirty="0">
                <a:latin typeface="+mn-lt"/>
              </a:rPr>
              <a:t>Un </a:t>
            </a:r>
            <a:r>
              <a:rPr lang="it-IT" dirty="0" err="1">
                <a:latin typeface="+mn-lt"/>
              </a:rPr>
              <a:t>approfondimento:https</a:t>
            </a:r>
            <a:r>
              <a:rPr lang="it-IT" dirty="0">
                <a:latin typeface="+mn-lt"/>
              </a:rPr>
              <a:t>:// ec.europa.eu/</a:t>
            </a:r>
            <a:r>
              <a:rPr lang="it-IT" dirty="0" err="1">
                <a:latin typeface="+mn-lt"/>
              </a:rPr>
              <a:t>italy</a:t>
            </a:r>
            <a:r>
              <a:rPr lang="it-IT" dirty="0">
                <a:latin typeface="+mn-lt"/>
              </a:rPr>
              <a:t>/news/euromyths_20180221_Ue_obbliga_il_pagamento_sacchetti_frutta_Ueverofalso_it</a:t>
            </a:r>
          </a:p>
        </p:txBody>
      </p:sp>
      <p:sp>
        <p:nvSpPr>
          <p:cNvPr id="4" name="Segnaposto numero diapositiva 3"/>
          <p:cNvSpPr>
            <a:spLocks noGrp="1"/>
          </p:cNvSpPr>
          <p:nvPr>
            <p:ph type="sldNum" sz="quarter" idx="10"/>
          </p:nvPr>
        </p:nvSpPr>
        <p:spPr/>
        <p:txBody>
          <a:bodyPr/>
          <a:lstStyle/>
          <a:p>
            <a:fld id="{BA4DE806-2398-4799-9E4E-E94889C3B405}" type="slidenum">
              <a:rPr lang="it-IT" smtClean="0"/>
              <a:t>30</a:t>
            </a:fld>
            <a:endParaRPr lang="it-IT"/>
          </a:p>
        </p:txBody>
      </p:sp>
    </p:spTree>
    <p:extLst>
      <p:ext uri="{BB962C8B-B14F-4D97-AF65-F5344CB8AC3E}">
        <p14:creationId xmlns:p14="http://schemas.microsoft.com/office/powerpoint/2010/main" val="3959171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procedura legislativa ordinaria dell’UE ridotta all’osso: i progetti di legge sono proposti dalla Commissione europea (che segue comunque le indicazioni ricevute dal consiglio europeo) e emendati, respinti o adottati congiuntamente dal Parlamento europeo e dal Consiglio dell’UE. In forma semplificata, potrebbe essere paragonato al sistema italiano in cui il Governo propone le leggi (come tutti gli esecutivi) e Camera e Senato devono proporre modifiche (emendamenti) accordarsi per arrivare a un unico testo condiviso.</a:t>
            </a:r>
          </a:p>
        </p:txBody>
      </p:sp>
      <p:sp>
        <p:nvSpPr>
          <p:cNvPr id="4" name="Segnaposto numero diapositiva 3"/>
          <p:cNvSpPr>
            <a:spLocks noGrp="1"/>
          </p:cNvSpPr>
          <p:nvPr>
            <p:ph type="sldNum" sz="quarter" idx="5"/>
          </p:nvPr>
        </p:nvSpPr>
        <p:spPr/>
        <p:txBody>
          <a:bodyPr/>
          <a:lstStyle/>
          <a:p>
            <a:fld id="{FCC48D19-A81E-4D7B-A8D4-51AAA8D9A35A}" type="slidenum">
              <a:rPr lang="it-IT" smtClean="0"/>
              <a:t>34</a:t>
            </a:fld>
            <a:endParaRPr lang="it-IT"/>
          </a:p>
        </p:txBody>
      </p:sp>
    </p:spTree>
    <p:extLst>
      <p:ext uri="{BB962C8B-B14F-4D97-AF65-F5344CB8AC3E}">
        <p14:creationId xmlns:p14="http://schemas.microsoft.com/office/powerpoint/2010/main" val="2579733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90000"/>
              </a:lnSpc>
            </a:pPr>
            <a:r>
              <a:rPr lang="it-IT" sz="1200" dirty="0"/>
              <a:t>Il Consiglio europeo fu creato nel 1974 con l’intento di istituire una sede informale di discussione tra i Capi di Stato o di governo. Uno status formale gli è stato conferito dal trattato di Maastricht nel 1992, che sancisce che "il Consiglio europeo dà all'Unione l'impulso necessario al suo sviluppo e ne definisce gli orientamenti politici generali". </a:t>
            </a:r>
          </a:p>
          <a:p>
            <a:pPr>
              <a:lnSpc>
                <a:spcPct val="90000"/>
              </a:lnSpc>
            </a:pPr>
            <a:r>
              <a:rPr lang="it-IT" sz="1200" dirty="0"/>
              <a:t>Dal 1º dicembre 2009, a norma del trattato di Lisbona, è divenuto una delle istituzioni dell'Unione</a:t>
            </a:r>
          </a:p>
          <a:p>
            <a:pPr>
              <a:lnSpc>
                <a:spcPct val="90000"/>
              </a:lnSpc>
            </a:pPr>
            <a:r>
              <a:rPr lang="it-IT" sz="1200" dirty="0"/>
              <a:t>Composto dai capi di Stato e di governo e dal Presidente della Commissione europea</a:t>
            </a:r>
          </a:p>
          <a:p>
            <a:pPr>
              <a:lnSpc>
                <a:spcPct val="90000"/>
              </a:lnSpc>
            </a:pPr>
            <a:r>
              <a:rPr lang="it-IT" sz="1200" dirty="0"/>
              <a:t>Fissa gli obiettivi dell’UE e stabilisce il percorso per perseguirli . Affronta i problemi internazionali attraverso la politica estera e di sicurezza comune.</a:t>
            </a:r>
          </a:p>
          <a:p>
            <a:pPr>
              <a:lnSpc>
                <a:spcPct val="90000"/>
              </a:lnSpc>
            </a:pPr>
            <a:r>
              <a:rPr lang="it-IT" sz="1200" dirty="0"/>
              <a:t>Si riunisce normalmente 4 volte l’anno</a:t>
            </a:r>
          </a:p>
          <a:p>
            <a:pPr>
              <a:lnSpc>
                <a:spcPct val="90000"/>
              </a:lnSpc>
            </a:pPr>
            <a:r>
              <a:rPr lang="it-IT" sz="1200" dirty="0"/>
              <a:t>Ha un presidente permanente che viene eletto con voto a maggioranza qualificata per due anni e mezzo e può essere rieletto per una volta</a:t>
            </a:r>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37</a:t>
            </a:fld>
            <a:endParaRPr lang="it-IT"/>
          </a:p>
        </p:txBody>
      </p:sp>
    </p:spTree>
    <p:extLst>
      <p:ext uri="{BB962C8B-B14F-4D97-AF65-F5344CB8AC3E}">
        <p14:creationId xmlns:p14="http://schemas.microsoft.com/office/powerpoint/2010/main" val="3988162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Commissione Von </a:t>
            </a:r>
            <a:r>
              <a:rPr lang="it-IT" dirty="0" err="1"/>
              <a:t>Der</a:t>
            </a:r>
            <a:r>
              <a:rPr lang="it-IT" dirty="0"/>
              <a:t> </a:t>
            </a:r>
            <a:r>
              <a:rPr lang="it-IT" dirty="0" err="1"/>
              <a:t>Leyen</a:t>
            </a:r>
            <a:r>
              <a:rPr lang="it-IT" dirty="0"/>
              <a:t>. Dov’è il Commissario europeo che esprime l’Italia?</a:t>
            </a:r>
          </a:p>
        </p:txBody>
      </p:sp>
      <p:sp>
        <p:nvSpPr>
          <p:cNvPr id="4" name="Segnaposto numero diapositiva 3"/>
          <p:cNvSpPr>
            <a:spLocks noGrp="1"/>
          </p:cNvSpPr>
          <p:nvPr>
            <p:ph type="sldNum" sz="quarter" idx="5"/>
          </p:nvPr>
        </p:nvSpPr>
        <p:spPr/>
        <p:txBody>
          <a:bodyPr/>
          <a:lstStyle/>
          <a:p>
            <a:fld id="{FCC48D19-A81E-4D7B-A8D4-51AAA8D9A35A}" type="slidenum">
              <a:rPr lang="it-IT" smtClean="0"/>
              <a:t>39</a:t>
            </a:fld>
            <a:endParaRPr lang="it-IT"/>
          </a:p>
        </p:txBody>
      </p:sp>
    </p:spTree>
    <p:extLst>
      <p:ext uri="{BB962C8B-B14F-4D97-AF65-F5344CB8AC3E}">
        <p14:creationId xmlns:p14="http://schemas.microsoft.com/office/powerpoint/2010/main" val="2366178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90000"/>
              </a:lnSpc>
            </a:pPr>
            <a:r>
              <a:rPr lang="it-IT" sz="1600" dirty="0"/>
              <a:t>La Commissione europea è </a:t>
            </a:r>
            <a:r>
              <a:rPr lang="it-IT" sz="1600" b="1" dirty="0"/>
              <a:t>l’organo esecutivo dell’UE </a:t>
            </a:r>
            <a:r>
              <a:rPr lang="it-IT" sz="1600" b="0" dirty="0"/>
              <a:t>(in parole povere: il governo dell’UE)</a:t>
            </a:r>
            <a:r>
              <a:rPr lang="it-IT" sz="1600" dirty="0"/>
              <a:t>. Difende gli interessi dell’Europa nel suo complesso e vigila affinché tutti i paesi europei rispettino i Trattati e la legislazione dell’UE</a:t>
            </a:r>
          </a:p>
          <a:p>
            <a:pPr>
              <a:lnSpc>
                <a:spcPct val="90000"/>
              </a:lnSpc>
            </a:pPr>
            <a:r>
              <a:rPr lang="it-IT" sz="1600" dirty="0"/>
              <a:t>Il </a:t>
            </a:r>
            <a:r>
              <a:rPr lang="it-IT" sz="1600" b="1" dirty="0"/>
              <a:t>collegio dei commissari </a:t>
            </a:r>
            <a:r>
              <a:rPr lang="it-IT" sz="1600" dirty="0"/>
              <a:t>è composto da un membro per ogni stato (27), dal presidente della Commissione e l’Alto rappresentante dell’UE per gli affari esteri e la politica di sicurezza. </a:t>
            </a:r>
          </a:p>
          <a:p>
            <a:pPr>
              <a:lnSpc>
                <a:spcPct val="90000"/>
              </a:lnSpc>
            </a:pPr>
            <a:r>
              <a:rPr lang="it-IT" sz="1600" dirty="0"/>
              <a:t>I commissari rappresentano l’UE nel suo insieme e non il proprio stato di provenienza</a:t>
            </a:r>
          </a:p>
          <a:p>
            <a:pPr>
              <a:lnSpc>
                <a:spcPct val="90000"/>
              </a:lnSpc>
            </a:pPr>
            <a:r>
              <a:rPr lang="it-IT" sz="1600" dirty="0"/>
              <a:t>Resta in carica 5 anni e risponde del suo operato al PE</a:t>
            </a:r>
          </a:p>
          <a:p>
            <a:pPr>
              <a:lnSpc>
                <a:spcPct val="90000"/>
              </a:lnSpc>
            </a:pPr>
            <a:endParaRPr lang="it-IT" sz="1600" dirty="0"/>
          </a:p>
          <a:p>
            <a:pPr>
              <a:lnSpc>
                <a:spcPct val="90000"/>
              </a:lnSpc>
            </a:pPr>
            <a:r>
              <a:rPr lang="it-IT" sz="1600" dirty="0"/>
              <a:t>Inizio legislatura: </a:t>
            </a:r>
          </a:p>
          <a:p>
            <a:pPr>
              <a:lnSpc>
                <a:spcPct val="90000"/>
              </a:lnSpc>
            </a:pPr>
            <a:r>
              <a:rPr lang="it-IT" dirty="0"/>
              <a:t>Dinanzi al PE il candidato presidente presenta le sue priorità e sulla base di queste chiede la fiducia</a:t>
            </a:r>
          </a:p>
          <a:p>
            <a:pPr>
              <a:lnSpc>
                <a:spcPct val="90000"/>
              </a:lnSpc>
            </a:pPr>
            <a:r>
              <a:rPr lang="it-IT" dirty="0"/>
              <a:t>Le priorità saranno la base per il lavoro della Commissione UE  dei restanti 5 anni</a:t>
            </a:r>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40</a:t>
            </a:fld>
            <a:endParaRPr lang="it-IT"/>
          </a:p>
        </p:txBody>
      </p:sp>
    </p:spTree>
    <p:extLst>
      <p:ext uri="{BB962C8B-B14F-4D97-AF65-F5344CB8AC3E}">
        <p14:creationId xmlns:p14="http://schemas.microsoft.com/office/powerpoint/2010/main" val="4097172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L'ingresso principale della sede di Bruxelles del Parlamento europeo è dedicato all'italiano Altiero Spinelli: https://europa.eu/european-union/sites/europaeu/files/docs/body/altiero_spinelli_it.pdf </a:t>
            </a:r>
          </a:p>
          <a:p>
            <a:r>
              <a:rPr lang="it-IT" dirty="0"/>
              <a:t>A Bruxelles ha sede la Commissione europea e le commissioni parlamentari (vedi slides 11). L’emiciclo nella foto è usato poco frequentemente.</a:t>
            </a:r>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41</a:t>
            </a:fld>
            <a:endParaRPr lang="it-IT"/>
          </a:p>
        </p:txBody>
      </p:sp>
    </p:spTree>
    <p:extLst>
      <p:ext uri="{BB962C8B-B14F-4D97-AF65-F5344CB8AC3E}">
        <p14:creationId xmlns:p14="http://schemas.microsoft.com/office/powerpoint/2010/main" val="1813334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eurodeputati e i funzionari del Parlamento si recano qui quattro giorni ogni mese per le sessioni plenarie </a:t>
            </a:r>
          </a:p>
        </p:txBody>
      </p:sp>
      <p:sp>
        <p:nvSpPr>
          <p:cNvPr id="4" name="Segnaposto numero diapositiva 3"/>
          <p:cNvSpPr>
            <a:spLocks noGrp="1"/>
          </p:cNvSpPr>
          <p:nvPr>
            <p:ph type="sldNum" sz="quarter" idx="5"/>
          </p:nvPr>
        </p:nvSpPr>
        <p:spPr/>
        <p:txBody>
          <a:bodyPr/>
          <a:lstStyle/>
          <a:p>
            <a:fld id="{FCC48D19-A81E-4D7B-A8D4-51AAA8D9A35A}" type="slidenum">
              <a:rPr lang="it-IT" smtClean="0"/>
              <a:t>42</a:t>
            </a:fld>
            <a:endParaRPr lang="it-IT"/>
          </a:p>
        </p:txBody>
      </p:sp>
    </p:spTree>
    <p:extLst>
      <p:ext uri="{BB962C8B-B14F-4D97-AF65-F5344CB8AC3E}">
        <p14:creationId xmlns:p14="http://schemas.microsoft.com/office/powerpoint/2010/main" val="3096629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Cosa </a:t>
            </a:r>
            <a:r>
              <a:rPr lang="it-IT" dirty="0"/>
              <a:t>significa il grafico arancione, rispetto a quello azzurro? Con la Brexit, i Parlamentari del Regno Unito hanno lasciato i loro seggi, che sono stati in parte tenuti liberi per futuri paesi che aderiranno all’UE e in parte redistribuiti tra i 27 paesi rimanenti. L’Italia ha guadagnato ad esempio 3 europarlamentari.</a:t>
            </a:r>
          </a:p>
        </p:txBody>
      </p:sp>
      <p:sp>
        <p:nvSpPr>
          <p:cNvPr id="4" name="Segnaposto numero diapositiva 3"/>
          <p:cNvSpPr>
            <a:spLocks noGrp="1"/>
          </p:cNvSpPr>
          <p:nvPr>
            <p:ph type="sldNum" sz="quarter" idx="5"/>
          </p:nvPr>
        </p:nvSpPr>
        <p:spPr/>
        <p:txBody>
          <a:bodyPr/>
          <a:lstStyle/>
          <a:p>
            <a:fld id="{FCC48D19-A81E-4D7B-A8D4-51AAA8D9A35A}" type="slidenum">
              <a:rPr lang="it-IT" smtClean="0"/>
              <a:t>44</a:t>
            </a:fld>
            <a:endParaRPr lang="it-IT"/>
          </a:p>
        </p:txBody>
      </p:sp>
    </p:spTree>
    <p:extLst>
      <p:ext uri="{BB962C8B-B14F-4D97-AF65-F5344CB8AC3E}">
        <p14:creationId xmlns:p14="http://schemas.microsoft.com/office/powerpoint/2010/main" val="476362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SLIDE A SCORRIMENTO (visualizzare in modalità Presentazione). </a:t>
            </a:r>
          </a:p>
          <a:p>
            <a:r>
              <a:rPr lang="it-IT" dirty="0"/>
              <a:t>I gruppi politici europei attualmente presenti in Parlamento europeo compaiono all’esterno del semicerchio, al cui scorrimento nella slide compare, dove presente, il partito politico italiano che vi aderisce.</a:t>
            </a:r>
          </a:p>
          <a:p>
            <a:r>
              <a:rPr lang="it-IT" dirty="0"/>
              <a:t>Il Movimento 5 stelle è finito nel gruppo dei non-iscritti (in grigio all’estrema destra): </a:t>
            </a:r>
            <a:r>
              <a:rPr lang="it-IT" sz="1200" b="0" i="0" kern="1200" dirty="0">
                <a:solidFill>
                  <a:schemeClr val="tx1"/>
                </a:solidFill>
                <a:effectLst/>
                <a:latin typeface="+mn-lt"/>
                <a:ea typeface="+mn-ea"/>
                <a:cs typeface="+mn-cs"/>
              </a:rPr>
              <a:t>per essere riconosciuto, infatti, un gruppo politico deve essere composto da almeno 25 deputati eletti in sette Stati membri (almeno un quarto dei paesi). Fonte: http://www.europarl.europa.eu/italy/it/scoprire-l-europa/i-gruppi-politici-al-pe</a:t>
            </a:r>
          </a:p>
          <a:p>
            <a:r>
              <a:rPr lang="it-IT" dirty="0"/>
              <a:t>Il gruppo dei Non iscritti ha meno possibilità di incidere nei lavori del Parlamento europeo.</a:t>
            </a:r>
          </a:p>
        </p:txBody>
      </p:sp>
      <p:sp>
        <p:nvSpPr>
          <p:cNvPr id="4" name="Segnaposto numero diapositiva 3"/>
          <p:cNvSpPr>
            <a:spLocks noGrp="1"/>
          </p:cNvSpPr>
          <p:nvPr>
            <p:ph type="sldNum" sz="quarter" idx="5"/>
          </p:nvPr>
        </p:nvSpPr>
        <p:spPr/>
        <p:txBody>
          <a:bodyPr/>
          <a:lstStyle/>
          <a:p>
            <a:fld id="{FCC48D19-A81E-4D7B-A8D4-51AAA8D9A35A}" type="slidenum">
              <a:rPr lang="it-IT" smtClean="0"/>
              <a:t>45</a:t>
            </a:fld>
            <a:endParaRPr lang="it-IT"/>
          </a:p>
        </p:txBody>
      </p:sp>
    </p:spTree>
    <p:extLst>
      <p:ext uri="{BB962C8B-B14F-4D97-AF65-F5344CB8AC3E}">
        <p14:creationId xmlns:p14="http://schemas.microsoft.com/office/powerpoint/2010/main" val="1748653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mn-lt"/>
              </a:rPr>
              <a:t>I neo-eletti parlamentari europei si dividono in 20 commissioni e due sottocommissioni, ognuna delle quali si occupa di un determinato settore. Le commissioni esaminano le proposte di legge ricevute dalla Commissione europea (il "governo" dell'UE). I singoli eurodeputati e/o i gruppi politici insieme possono presentare emendamenti (modifiche di testo) o respingerle. Le proposte sono prima discusse all'interno dei gruppi politici.​</a:t>
            </a:r>
          </a:p>
          <a:p>
            <a:r>
              <a:rPr lang="it-IT" dirty="0">
                <a:latin typeface="+mn-lt"/>
              </a:rPr>
              <a:t>Le commissioni: http://www.europarl.europa.eu/committees/it/parliamentary-committees.html</a:t>
            </a:r>
          </a:p>
          <a:p>
            <a:r>
              <a:rPr lang="it-IT" dirty="0">
                <a:latin typeface="+mn-lt"/>
              </a:rPr>
              <a:t>Video con focus sulle commissioni parlamentari: https://multimedia.europarl.europa.eu/en/parliamentary-committees_B001-0161_ev (sottotitoli in ita in basso a dx)</a:t>
            </a:r>
          </a:p>
          <a:p>
            <a:endParaRPr lang="it-IT"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46</a:t>
            </a:fld>
            <a:endParaRPr lang="it-IT"/>
          </a:p>
        </p:txBody>
      </p:sp>
    </p:spTree>
    <p:extLst>
      <p:ext uri="{BB962C8B-B14F-4D97-AF65-F5344CB8AC3E}">
        <p14:creationId xmlns:p14="http://schemas.microsoft.com/office/powerpoint/2010/main" val="319423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L’impero Napoleonico</a:t>
            </a:r>
          </a:p>
        </p:txBody>
      </p:sp>
      <p:sp>
        <p:nvSpPr>
          <p:cNvPr id="4" name="Segnaposto numero diapositiva 3"/>
          <p:cNvSpPr>
            <a:spLocks noGrp="1"/>
          </p:cNvSpPr>
          <p:nvPr>
            <p:ph type="sldNum" sz="quarter" idx="5"/>
          </p:nvPr>
        </p:nvSpPr>
        <p:spPr/>
        <p:txBody>
          <a:bodyPr/>
          <a:lstStyle/>
          <a:p>
            <a:fld id="{FCC48D19-A81E-4D7B-A8D4-51AAA8D9A35A}" type="slidenum">
              <a:rPr lang="it-IT" smtClean="0"/>
              <a:t>4</a:t>
            </a:fld>
            <a:endParaRPr lang="it-IT"/>
          </a:p>
        </p:txBody>
      </p:sp>
    </p:spTree>
    <p:extLst>
      <p:ext uri="{BB962C8B-B14F-4D97-AF65-F5344CB8AC3E}">
        <p14:creationId xmlns:p14="http://schemas.microsoft.com/office/powerpoint/2010/main" val="3868056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90000"/>
              </a:lnSpc>
            </a:pPr>
            <a:r>
              <a:rPr lang="it-IT" sz="1200" dirty="0"/>
              <a:t>E’ l’istituzione che dà voce in ambito europeo agli interessi nazionali e quindi agli Stati. Sono infatti gli Stati membri a designare i propri rappresenti in Consiglio fra i ministri del proprio governo nazionale.</a:t>
            </a:r>
          </a:p>
          <a:p>
            <a:pPr>
              <a:lnSpc>
                <a:spcPct val="90000"/>
              </a:lnSpc>
            </a:pPr>
            <a:r>
              <a:rPr lang="it-IT" sz="1200" dirty="0"/>
              <a:t>Ad ogni riunione del consiglio partecipa un ministro per ogni stato in funzione dei temi da trattare (affari esteri; agricoltura; istruzione; industria; trasporti; ambiente; economia e finanza </a:t>
            </a:r>
            <a:r>
              <a:rPr lang="it-IT" sz="1200" dirty="0" err="1"/>
              <a:t>ecc</a:t>
            </a:r>
            <a:r>
              <a:rPr lang="it-IT" sz="1200" dirty="0"/>
              <a:t>….)</a:t>
            </a:r>
          </a:p>
          <a:p>
            <a:pPr>
              <a:lnSpc>
                <a:spcPct val="90000"/>
              </a:lnSpc>
            </a:pPr>
            <a:r>
              <a:rPr lang="it-IT" sz="1200" dirty="0"/>
              <a:t>Approva gli atti legislativi dell’UE ed adotta il Bilancio europeo, insieme al PE</a:t>
            </a:r>
          </a:p>
          <a:p>
            <a:pPr>
              <a:lnSpc>
                <a:spcPct val="90000"/>
              </a:lnSpc>
            </a:pPr>
            <a:r>
              <a:rPr lang="it-IT" sz="1200" dirty="0"/>
              <a:t>Sottoscrive gli accordi internazionali precedentemente negoziati dalla Commissione</a:t>
            </a:r>
          </a:p>
          <a:p>
            <a:pPr>
              <a:lnSpc>
                <a:spcPct val="90000"/>
              </a:lnSpc>
            </a:pPr>
            <a:r>
              <a:rPr lang="it-IT" sz="1200" dirty="0"/>
              <a:t>Delibera a maggioranza semplice, qualificata o all’unanimità a seconda della materia in discussione (Trattato di Lisbona)</a:t>
            </a:r>
          </a:p>
          <a:p>
            <a:pPr>
              <a:lnSpc>
                <a:spcPct val="90000"/>
              </a:lnSpc>
            </a:pPr>
            <a:r>
              <a:rPr lang="it-IT" sz="1200" dirty="0"/>
              <a:t>Unanimità - esempi:  modifica dei Trattati; fisco; avvio di una nuova politica comune; adesione di un nuovo stato all’UE</a:t>
            </a:r>
          </a:p>
          <a:p>
            <a:pPr>
              <a:lnSpc>
                <a:spcPct val="90000"/>
              </a:lnSpc>
            </a:pPr>
            <a:r>
              <a:rPr lang="it-IT" sz="1200" dirty="0"/>
              <a:t>Per lo più maggioranza qualificata (voto ponderato sulla popolazione ) Da Lisbona: 55% degli stati che rappresentano almeno il 65% della popolazione UE</a:t>
            </a:r>
          </a:p>
          <a:p>
            <a:pPr>
              <a:lnSpc>
                <a:spcPct val="90000"/>
              </a:lnSpc>
            </a:pPr>
            <a:endParaRPr lang="it-IT" sz="1200" dirty="0"/>
          </a:p>
        </p:txBody>
      </p:sp>
      <p:sp>
        <p:nvSpPr>
          <p:cNvPr id="4" name="Segnaposto numero diapositiva 3"/>
          <p:cNvSpPr>
            <a:spLocks noGrp="1"/>
          </p:cNvSpPr>
          <p:nvPr>
            <p:ph type="sldNum" sz="quarter" idx="5"/>
          </p:nvPr>
        </p:nvSpPr>
        <p:spPr/>
        <p:txBody>
          <a:bodyPr/>
          <a:lstStyle/>
          <a:p>
            <a:fld id="{FCC48D19-A81E-4D7B-A8D4-51AAA8D9A35A}" type="slidenum">
              <a:rPr lang="it-IT" smtClean="0"/>
              <a:t>49</a:t>
            </a:fld>
            <a:endParaRPr lang="it-IT"/>
          </a:p>
        </p:txBody>
      </p:sp>
    </p:spTree>
    <p:extLst>
      <p:ext uri="{BB962C8B-B14F-4D97-AF65-F5344CB8AC3E}">
        <p14:creationId xmlns:p14="http://schemas.microsoft.com/office/powerpoint/2010/main" val="1067692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http://www.europarl.europa.eu/external/html/legislativeprocedure/default_it.htm</a:t>
            </a:r>
            <a:r>
              <a:rPr lang="it-IT" dirty="0"/>
              <a:t> </a:t>
            </a:r>
          </a:p>
          <a:p>
            <a:endParaRPr lang="it-IT" dirty="0"/>
          </a:p>
          <a:p>
            <a:r>
              <a:rPr lang="it-IT" dirty="0"/>
              <a:t>Le istituzioni europee sono tutte elette, direttamente (il Parlamento) o indirettamente (Commissione e Consiglio dell’UE – nei nostri Paesi eleggiamo direttamente il governo?). Ecco perché nel </a:t>
            </a:r>
            <a:r>
              <a:rPr lang="it-IT" dirty="0" err="1"/>
              <a:t>Kahoot</a:t>
            </a:r>
            <a:r>
              <a:rPr lang="it-IT" dirty="0"/>
              <a:t> avevamo inserito domande di educazione civica di questo genere.</a:t>
            </a:r>
          </a:p>
        </p:txBody>
      </p:sp>
      <p:sp>
        <p:nvSpPr>
          <p:cNvPr id="4" name="Segnaposto numero diapositiva 3"/>
          <p:cNvSpPr>
            <a:spLocks noGrp="1"/>
          </p:cNvSpPr>
          <p:nvPr>
            <p:ph type="sldNum" sz="quarter" idx="5"/>
          </p:nvPr>
        </p:nvSpPr>
        <p:spPr/>
        <p:txBody>
          <a:bodyPr/>
          <a:lstStyle/>
          <a:p>
            <a:fld id="{FCC48D19-A81E-4D7B-A8D4-51AAA8D9A35A}" type="slidenum">
              <a:rPr lang="it-IT" smtClean="0"/>
              <a:t>50</a:t>
            </a:fld>
            <a:endParaRPr lang="it-IT"/>
          </a:p>
        </p:txBody>
      </p:sp>
    </p:spTree>
    <p:extLst>
      <p:ext uri="{BB962C8B-B14F-4D97-AF65-F5344CB8AC3E}">
        <p14:creationId xmlns:p14="http://schemas.microsoft.com/office/powerpoint/2010/main" val="92307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L’Europa nel 1942, sotto il reich tedesco.</a:t>
            </a:r>
          </a:p>
        </p:txBody>
      </p:sp>
      <p:sp>
        <p:nvSpPr>
          <p:cNvPr id="4" name="Segnaposto numero diapositiva 3"/>
          <p:cNvSpPr>
            <a:spLocks noGrp="1"/>
          </p:cNvSpPr>
          <p:nvPr>
            <p:ph type="sldNum" sz="quarter" idx="5"/>
          </p:nvPr>
        </p:nvSpPr>
        <p:spPr/>
        <p:txBody>
          <a:bodyPr/>
          <a:lstStyle/>
          <a:p>
            <a:fld id="{9EE9A98A-1FA2-4C87-82FA-409585B49ACC}" type="slidenum">
              <a:rPr lang="it-IT" smtClean="0"/>
              <a:t>5</a:t>
            </a:fld>
            <a:endParaRPr lang="it-IT"/>
          </a:p>
        </p:txBody>
      </p:sp>
    </p:spTree>
    <p:extLst>
      <p:ext uri="{BB962C8B-B14F-4D97-AF65-F5344CB8AC3E}">
        <p14:creationId xmlns:p14="http://schemas.microsoft.com/office/powerpoint/2010/main" val="44362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Oggi siamo 27 paesi, a Brexit avvenuta. </a:t>
            </a:r>
          </a:p>
          <a:p>
            <a:r>
              <a:rPr lang="it-IT" dirty="0"/>
              <a:t>Gli esempi precedenti erano tutti esempi di dominazione del continente europeo da parte di una potenza, con la forza militare. </a:t>
            </a:r>
          </a:p>
          <a:p>
            <a:r>
              <a:rPr lang="it-IT" dirty="0"/>
              <a:t>L’Unione europea è invece un’adesione volontaria (e infatti se ne può uscire! Vedi brexit)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Se non si è utilizzata la mappa interattiva di </a:t>
            </a:r>
            <a:r>
              <a:rPr lang="it-IT" dirty="0" err="1"/>
              <a:t>StoryMaps</a:t>
            </a:r>
            <a:r>
              <a:rPr lang="it-IT" dirty="0"/>
              <a:t> (</a:t>
            </a:r>
            <a:r>
              <a:rPr lang="it-IT" sz="1200" u="sng" kern="1200" dirty="0">
                <a:solidFill>
                  <a:schemeClr val="tx1"/>
                </a:solidFill>
                <a:effectLst/>
                <a:latin typeface="+mn-lt"/>
                <a:ea typeface="+mn-ea"/>
                <a:cs typeface="+mn-cs"/>
                <a:hlinkClick r:id="rId3"/>
              </a:rPr>
              <a:t>https://bit.ly/2OeM6IF</a:t>
            </a:r>
            <a:r>
              <a:rPr lang="it-IT" sz="1200" u="sng" kern="1200" dirty="0">
                <a:solidFill>
                  <a:schemeClr val="tx1"/>
                </a:solidFill>
                <a:effectLst/>
                <a:latin typeface="+mn-lt"/>
                <a:ea typeface="+mn-ea"/>
                <a:cs typeface="+mn-cs"/>
              </a:rPr>
              <a:t>)</a:t>
            </a:r>
            <a:r>
              <a:rPr lang="it-IT" dirty="0"/>
              <a:t> segnalata nella slide precedente, possiamo adesso ricordare gli stati membri UE più remoti (Cipro, Malta, Lussemburgo) + quelli che non sono membri (Svizzera, stati vari nei Balcani, Islanda, Norvegia, Ucraina e Bielorussia)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6</a:t>
            </a:fld>
            <a:endParaRPr lang="it-IT"/>
          </a:p>
        </p:txBody>
      </p:sp>
    </p:spTree>
    <p:extLst>
      <p:ext uri="{BB962C8B-B14F-4D97-AF65-F5344CB8AC3E}">
        <p14:creationId xmlns:p14="http://schemas.microsoft.com/office/powerpoint/2010/main" val="22579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dirty="0"/>
              <a:t>A cavallo delle due guerre mondiali, che hanno messo a ferro e fuoco il vecchio continente, iniziò a maturare in diversi ambienti l’idea di unificare l’Europa e i suoi popoli non più attraverso l’uso della forza e delle armi, ma attraverso un processo democratico, frutto della libera volontà dei popoli di stare insieme all’interno di un’unica grande casa europea. </a:t>
            </a:r>
          </a:p>
          <a:p>
            <a:r>
              <a:rPr lang="it-IT" dirty="0"/>
              <a:t>Storia del Manifesto di Ventotene, grande contributo italiano all’integrazione europea: https://it.wikipedia.org/wiki/Manifesto_di_Ventotene</a:t>
            </a:r>
          </a:p>
          <a:p>
            <a:r>
              <a:rPr lang="it-IT" dirty="0"/>
              <a:t>Localizzazione del Carcere Borbonico di Ventotene, dove fu scritto il manifesto (cliccando la foto, ne compaiono anche altre di com’è il carcere ora): https://goo.gl/maps/XfRx51S8dsP2</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L’ingresso principale del Parlamento europeo di Bruxelles è intitolato a Altiero Spinelli.</a:t>
            </a:r>
          </a:p>
          <a:p>
            <a:r>
              <a:rPr lang="it-IT" dirty="0"/>
              <a:t>Film Rai sulla storia del Manifesto di Ventotene: https://www.raiplay.it/programmi/unmondonuovo/</a:t>
            </a:r>
          </a:p>
        </p:txBody>
      </p:sp>
      <p:sp>
        <p:nvSpPr>
          <p:cNvPr id="4" name="Segnaposto numero diapositiva 3"/>
          <p:cNvSpPr>
            <a:spLocks noGrp="1"/>
          </p:cNvSpPr>
          <p:nvPr>
            <p:ph type="sldNum" sz="quarter" idx="5"/>
          </p:nvPr>
        </p:nvSpPr>
        <p:spPr/>
        <p:txBody>
          <a:bodyPr/>
          <a:lstStyle/>
          <a:p>
            <a:fld id="{FCC48D19-A81E-4D7B-A8D4-51AAA8D9A35A}" type="slidenum">
              <a:rPr lang="it-IT" smtClean="0"/>
              <a:t>7</a:t>
            </a:fld>
            <a:endParaRPr lang="it-IT"/>
          </a:p>
        </p:txBody>
      </p:sp>
    </p:spTree>
    <p:extLst>
      <p:ext uri="{BB962C8B-B14F-4D97-AF65-F5344CB8AC3E}">
        <p14:creationId xmlns:p14="http://schemas.microsoft.com/office/powerpoint/2010/main" val="70069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PADRI FONDATORI</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Schuman nacque a </a:t>
            </a:r>
            <a:r>
              <a:rPr lang="it-IT" sz="1200" b="0" i="0" u="none" strike="noStrike" kern="1200" dirty="0">
                <a:solidFill>
                  <a:schemeClr val="tx1"/>
                </a:solidFill>
                <a:effectLst/>
                <a:latin typeface="+mn-lt"/>
                <a:ea typeface="+mn-ea"/>
                <a:cs typeface="+mn-cs"/>
                <a:hlinkClick r:id="rId3" tooltip="Lussemburgo"/>
              </a:rPr>
              <a:t>Lussemburgo</a:t>
            </a:r>
            <a:r>
              <a:rPr lang="it-IT" sz="1200" b="0" i="0" u="none" strike="noStrike" kern="1200" baseline="30000" dirty="0">
                <a:solidFill>
                  <a:schemeClr val="tx1"/>
                </a:solidFill>
                <a:effectLst/>
                <a:latin typeface="+mn-lt"/>
                <a:ea typeface="+mn-ea"/>
                <a:cs typeface="+mn-cs"/>
                <a:hlinkClick r:id="rId4"/>
              </a:rPr>
              <a:t>[1]</a:t>
            </a:r>
            <a:r>
              <a:rPr lang="it-IT" sz="1200" b="0" i="0" kern="1200" dirty="0">
                <a:solidFill>
                  <a:schemeClr val="tx1"/>
                </a:solidFill>
                <a:effectLst/>
                <a:latin typeface="+mn-lt"/>
                <a:ea typeface="+mn-ea"/>
                <a:cs typeface="+mn-cs"/>
              </a:rPr>
              <a:t> da padre </a:t>
            </a:r>
            <a:r>
              <a:rPr lang="it-IT" sz="1200" b="0" i="0" u="none" strike="noStrike" kern="1200" dirty="0" err="1">
                <a:solidFill>
                  <a:schemeClr val="tx1"/>
                </a:solidFill>
                <a:effectLst/>
                <a:latin typeface="+mn-lt"/>
                <a:ea typeface="+mn-ea"/>
                <a:cs typeface="+mn-cs"/>
                <a:hlinkClick r:id="rId5" tooltip="Lorena (regione francese)"/>
              </a:rPr>
              <a:t>loreno</a:t>
            </a:r>
            <a:r>
              <a:rPr lang="it-IT" sz="1200" b="0" i="0" kern="1200" dirty="0">
                <a:solidFill>
                  <a:schemeClr val="tx1"/>
                </a:solidFill>
                <a:effectLst/>
                <a:latin typeface="+mn-lt"/>
                <a:ea typeface="+mn-ea"/>
                <a:cs typeface="+mn-cs"/>
              </a:rPr>
              <a:t> di nascita francese, diventato cittadino tedesco dopo l'annessione della Lorena alla </a:t>
            </a:r>
            <a:r>
              <a:rPr lang="it-IT" sz="1200" b="0" i="0" u="none" strike="noStrike" kern="1200" dirty="0">
                <a:solidFill>
                  <a:schemeClr val="tx1"/>
                </a:solidFill>
                <a:effectLst/>
                <a:latin typeface="+mn-lt"/>
                <a:ea typeface="+mn-ea"/>
                <a:cs typeface="+mn-cs"/>
                <a:hlinkClick r:id="rId6" tooltip="Prussia"/>
              </a:rPr>
              <a:t>Prussia</a:t>
            </a:r>
            <a:r>
              <a:rPr lang="it-IT" sz="1200" b="0" i="0" kern="1200" dirty="0">
                <a:solidFill>
                  <a:schemeClr val="tx1"/>
                </a:solidFill>
                <a:effectLst/>
                <a:latin typeface="+mn-lt"/>
                <a:ea typeface="+mn-ea"/>
                <a:cs typeface="+mn-cs"/>
              </a:rPr>
              <a:t> nel 1871. La madre era </a:t>
            </a:r>
            <a:r>
              <a:rPr lang="it-IT" sz="1200" b="0" i="0" u="none" strike="noStrike" kern="1200" dirty="0">
                <a:solidFill>
                  <a:schemeClr val="tx1"/>
                </a:solidFill>
                <a:effectLst/>
                <a:latin typeface="+mn-lt"/>
                <a:ea typeface="+mn-ea"/>
                <a:cs typeface="+mn-cs"/>
                <a:hlinkClick r:id="rId3" tooltip="Lussemburgo"/>
              </a:rPr>
              <a:t>lussemburghese</a:t>
            </a:r>
            <a:r>
              <a:rPr lang="it-IT" sz="1200" b="0" i="0" u="none" strike="noStrike" kern="1200" baseline="30000" dirty="0">
                <a:solidFill>
                  <a:schemeClr val="tx1"/>
                </a:solidFill>
                <a:effectLst/>
                <a:latin typeface="+mn-lt"/>
                <a:ea typeface="+mn-ea"/>
                <a:cs typeface="+mn-cs"/>
                <a:hlinkClick r:id="rId7"/>
              </a:rPr>
              <a:t>[2]</a:t>
            </a:r>
            <a:r>
              <a:rPr lang="it-IT" sz="1200" b="0" i="0" kern="1200" dirty="0">
                <a:solidFill>
                  <a:schemeClr val="tx1"/>
                </a:solidFill>
                <a:effectLst/>
                <a:latin typeface="+mn-lt"/>
                <a:ea typeface="+mn-ea"/>
                <a:cs typeface="+mn-cs"/>
              </a:rPr>
              <a:t>, ma acquisì la cittadinanza tedesca sposando il padre di Robert Schuman.</a:t>
            </a:r>
          </a:p>
          <a:p>
            <a:r>
              <a:rPr lang="it-IT" sz="1200" b="0" i="0" kern="1200" dirty="0">
                <a:solidFill>
                  <a:schemeClr val="tx1"/>
                </a:solidFill>
                <a:effectLst/>
                <a:latin typeface="+mn-lt"/>
                <a:ea typeface="+mn-ea"/>
                <a:cs typeface="+mn-cs"/>
              </a:rPr>
              <a:t>Dichiarazione del 9 maggio e CECA: https://www.youtube.com/watch?v=eliFC0cG8Kw </a:t>
            </a:r>
            <a:endParaRPr lang="it-IT" dirty="0"/>
          </a:p>
          <a:p>
            <a:r>
              <a:rPr lang="it-IT" dirty="0"/>
              <a:t>Quando iniziò la Seconda Guerra Mondiale Schuman era un giovane sottosegretario del governo francese. Prese parte attiva I padri fondatori dell’UE Schuman che tiene il suo famoso discorso il 9 maggio 1950, data oggi celebrata quale compleanno della UE. nella resistenza francese durante la guerra e fu preso prigioniero. Evitando per poco la deportazione nel campo di concentramento di Dachau, è importante sottolineare la sua scelta di tendere una mano alla Germania, invece che di cercare vendetta, per l’«eliminazione del contrasto secolare tra Germania e Francia»</a:t>
            </a:r>
          </a:p>
          <a:p>
            <a:r>
              <a:rPr lang="it-IT" dirty="0"/>
              <a:t>Nella seconda foto, è seduto con Jean Monnet (francese), che diventerà il primo presidente dell’alta autorità della CECA. Sua citazione: </a:t>
            </a:r>
            <a:r>
              <a:rPr lang="it-IT" sz="1200" b="0" i="0" kern="1200" dirty="0">
                <a:solidFill>
                  <a:schemeClr val="tx1"/>
                </a:solidFill>
                <a:effectLst/>
                <a:latin typeface="+mn-lt"/>
                <a:ea typeface="+mn-ea"/>
                <a:cs typeface="+mn-cs"/>
              </a:rPr>
              <a:t>"</a:t>
            </a:r>
            <a:r>
              <a:rPr lang="it-IT" sz="1200" b="1" i="0" kern="1200" dirty="0">
                <a:solidFill>
                  <a:schemeClr val="tx1"/>
                </a:solidFill>
                <a:effectLst/>
                <a:latin typeface="+mn-lt"/>
                <a:ea typeface="+mn-ea"/>
                <a:cs typeface="+mn-cs"/>
              </a:rPr>
              <a:t>È meglio combattere</a:t>
            </a:r>
            <a:r>
              <a:rPr lang="it-IT" sz="1200" b="0" i="0" kern="1200" dirty="0">
                <a:solidFill>
                  <a:schemeClr val="tx1"/>
                </a:solidFill>
                <a:effectLst/>
                <a:latin typeface="+mn-lt"/>
                <a:ea typeface="+mn-ea"/>
                <a:cs typeface="+mn-cs"/>
              </a:rPr>
              <a:t> attorno ad un tavolo che sul campo di battaglia"</a:t>
            </a:r>
            <a:endParaRPr lang="it-IT" dirty="0"/>
          </a:p>
        </p:txBody>
      </p:sp>
      <p:sp>
        <p:nvSpPr>
          <p:cNvPr id="4" name="Segnaposto numero diapositiva 3"/>
          <p:cNvSpPr>
            <a:spLocks noGrp="1"/>
          </p:cNvSpPr>
          <p:nvPr>
            <p:ph type="sldNum" sz="quarter" idx="10"/>
          </p:nvPr>
        </p:nvSpPr>
        <p:spPr/>
        <p:txBody>
          <a:bodyPr/>
          <a:lstStyle/>
          <a:p>
            <a:fld id="{FBAA93E1-7E6F-43C3-94D7-B63E28CAA377}" type="slidenum">
              <a:rPr lang="it-IT" smtClean="0"/>
              <a:t>8</a:t>
            </a:fld>
            <a:endParaRPr lang="it-IT"/>
          </a:p>
        </p:txBody>
      </p:sp>
    </p:spTree>
    <p:extLst>
      <p:ext uri="{BB962C8B-B14F-4D97-AF65-F5344CB8AC3E}">
        <p14:creationId xmlns:p14="http://schemas.microsoft.com/office/powerpoint/2010/main" val="846338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Trattato istitutivo della CECA, primissimo embrione dell’attuale Unione europea: https://eur-lex.europa.eu/legal-content/IT/TXT/?uri=legissum%3Axy0022</a:t>
            </a:r>
          </a:p>
          <a:p>
            <a:r>
              <a:rPr lang="it-IT" dirty="0"/>
              <a:t>Sei stelle sulla bandiera della CECA: chi</a:t>
            </a:r>
            <a:r>
              <a:rPr lang="it-IT" baseline="0" dirty="0"/>
              <a:t> erano i sei fondatori? Risposta nella prossima slide, da cui inizia il progressivo percorso di allargamento dell’integrazione europea a sempre più stati</a:t>
            </a:r>
          </a:p>
        </p:txBody>
      </p:sp>
      <p:sp>
        <p:nvSpPr>
          <p:cNvPr id="4" name="Segnaposto numero diapositiva 3"/>
          <p:cNvSpPr>
            <a:spLocks noGrp="1"/>
          </p:cNvSpPr>
          <p:nvPr>
            <p:ph type="sldNum" sz="quarter" idx="10"/>
          </p:nvPr>
        </p:nvSpPr>
        <p:spPr/>
        <p:txBody>
          <a:bodyPr/>
          <a:lstStyle/>
          <a:p>
            <a:fld id="{FBAA93E1-7E6F-43C3-94D7-B63E28CAA377}" type="slidenum">
              <a:rPr lang="it-IT" smtClean="0"/>
              <a:t>9</a:t>
            </a:fld>
            <a:endParaRPr lang="it-IT"/>
          </a:p>
        </p:txBody>
      </p:sp>
    </p:spTree>
    <p:extLst>
      <p:ext uri="{BB962C8B-B14F-4D97-AF65-F5344CB8AC3E}">
        <p14:creationId xmlns:p14="http://schemas.microsoft.com/office/powerpoint/2010/main" val="2642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pic>
        <p:nvPicPr>
          <p:cNvPr id="20" name="Immagine 19">
            <a:extLst>
              <a:ext uri="{FF2B5EF4-FFF2-40B4-BE49-F238E27FC236}">
                <a16:creationId xmlns:a16="http://schemas.microsoft.com/office/drawing/2014/main" id="{008BDACF-36C2-4382-AA60-92125C0D2B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727" t="30975" r="41453" b="37435"/>
          <a:stretch/>
        </p:blipFill>
        <p:spPr>
          <a:xfrm>
            <a:off x="9842358" y="0"/>
            <a:ext cx="2106395" cy="2027404"/>
          </a:xfrm>
          <a:prstGeom prst="rect">
            <a:avLst/>
          </a:prstGeom>
        </p:spPr>
      </p:pic>
      <p:pic>
        <p:nvPicPr>
          <p:cNvPr id="22" name="Immagine 21">
            <a:extLst>
              <a:ext uri="{FF2B5EF4-FFF2-40B4-BE49-F238E27FC236}">
                <a16:creationId xmlns:a16="http://schemas.microsoft.com/office/drawing/2014/main" id="{0DBD3CDC-21AD-4F89-8932-04B9958056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7593" y="6198190"/>
            <a:ext cx="2298687" cy="525598"/>
          </a:xfrm>
          <a:prstGeom prst="rect">
            <a:avLst/>
          </a:prstGeom>
        </p:spPr>
      </p:pic>
    </p:spTree>
    <p:extLst>
      <p:ext uri="{BB962C8B-B14F-4D97-AF65-F5344CB8AC3E}">
        <p14:creationId xmlns:p14="http://schemas.microsoft.com/office/powerpoint/2010/main" val="713109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94046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15282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213652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01867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2185032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130775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295290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30664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F1A5E60-B856-421A-9E0D-4F69C9B33D33}" type="datetimeFigureOut">
              <a:rPr lang="it-IT" smtClean="0"/>
              <a:t>22/03/2020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9758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F1A5E60-B856-421A-9E0D-4F69C9B33D33}" type="datetimeFigureOut">
              <a:rPr lang="it-IT" smtClean="0"/>
              <a:t>22/03/2020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24430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F1A5E60-B856-421A-9E0D-4F69C9B33D33}" type="datetimeFigureOut">
              <a:rPr lang="it-IT" smtClean="0"/>
              <a:t>22/03/2020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21736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F1A5E60-B856-421A-9E0D-4F69C9B33D33}" type="datetimeFigureOut">
              <a:rPr lang="it-IT" smtClean="0"/>
              <a:t>22/03/2020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23583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A5E60-B856-421A-9E0D-4F69C9B33D33}" type="datetimeFigureOut">
              <a:rPr lang="it-IT" smtClean="0"/>
              <a:t>22/03/2020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2497265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F1A5E60-B856-421A-9E0D-4F69C9B33D33}" type="datetimeFigureOut">
              <a:rPr lang="it-IT" smtClean="0"/>
              <a:t>22/03/2020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36257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F1A5E60-B856-421A-9E0D-4F69C9B33D33}" type="datetimeFigureOut">
              <a:rPr lang="it-IT" smtClean="0"/>
              <a:t>22/03/2020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399DF4-A5F1-409C-A16F-46561018E531}" type="slidenum">
              <a:rPr lang="it-IT" smtClean="0"/>
              <a:t>‹N›</a:t>
            </a:fld>
            <a:endParaRPr lang="it-IT"/>
          </a:p>
        </p:txBody>
      </p:sp>
    </p:spTree>
    <p:extLst>
      <p:ext uri="{BB962C8B-B14F-4D97-AF65-F5344CB8AC3E}">
        <p14:creationId xmlns:p14="http://schemas.microsoft.com/office/powerpoint/2010/main" val="105501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1A5E60-B856-421A-9E0D-4F69C9B33D33}" type="datetimeFigureOut">
              <a:rPr lang="it-IT" smtClean="0"/>
              <a:t>22/03/2020</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7399DF4-A5F1-409C-A16F-46561018E531}" type="slidenum">
              <a:rPr lang="it-IT" smtClean="0"/>
              <a:t>‹N›</a:t>
            </a:fld>
            <a:endParaRPr lang="it-IT"/>
          </a:p>
        </p:txBody>
      </p:sp>
      <p:pic>
        <p:nvPicPr>
          <p:cNvPr id="11" name="Immagine 10">
            <a:extLst>
              <a:ext uri="{FF2B5EF4-FFF2-40B4-BE49-F238E27FC236}">
                <a16:creationId xmlns:a16="http://schemas.microsoft.com/office/drawing/2014/main" id="{7EFEA591-DD7C-464A-966E-34EBF057F25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47593" y="6198190"/>
            <a:ext cx="2298687" cy="525598"/>
          </a:xfrm>
          <a:prstGeom prst="rect">
            <a:avLst/>
          </a:prstGeom>
        </p:spPr>
      </p:pic>
      <p:pic>
        <p:nvPicPr>
          <p:cNvPr id="32" name="Immagine 31">
            <a:extLst>
              <a:ext uri="{FF2B5EF4-FFF2-40B4-BE49-F238E27FC236}">
                <a16:creationId xmlns:a16="http://schemas.microsoft.com/office/drawing/2014/main" id="{47BAEC3B-F2D4-4F14-B788-7CA986014118}"/>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25727" t="30975" r="41453" b="37435"/>
          <a:stretch/>
        </p:blipFill>
        <p:spPr>
          <a:xfrm>
            <a:off x="9842358" y="0"/>
            <a:ext cx="2106395" cy="2027404"/>
          </a:xfrm>
          <a:prstGeom prst="rect">
            <a:avLst/>
          </a:prstGeom>
        </p:spPr>
      </p:pic>
    </p:spTree>
    <p:extLst>
      <p:ext uri="{BB962C8B-B14F-4D97-AF65-F5344CB8AC3E}">
        <p14:creationId xmlns:p14="http://schemas.microsoft.com/office/powerpoint/2010/main" val="3484764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it.ly/2OeM6I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net.eu/youmob/"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www.mobilitasonline.ne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43.jpe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47.jpe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46.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49.jpe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8.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image" Target="../media/image52.jpeg"/><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51.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53.jpe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54.jpe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55.jpeg"/></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56.jpg"/><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image" Target="../media/image57.jpeg"/></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image" Target="../media/image74.jpeg"/><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hyperlink" Target="https://europa.eu/european-union/about-eu/institutions-bodies/council-eu_it" TargetMode="Externa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image" Target="../media/image75.jpeg"/></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78.jpeg"/><Relationship Id="rId7" Type="http://schemas.openxmlformats.org/officeDocument/2006/relationships/diagramColors" Target="../diagrams/colors20.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51.xml.rels><?xml version="1.0" encoding="UTF-8" standalone="yes"?>
<Relationships xmlns="http://schemas.openxmlformats.org/package/2006/relationships"><Relationship Id="rId3" Type="http://schemas.openxmlformats.org/officeDocument/2006/relationships/hyperlink" Target="https://curia.europa.eu/jcms/jcms/j_6/it/" TargetMode="External"/><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ecb.europa.eu/ecb/html/index.it.html" TargetMode="External"/><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cor.europa.eu/it/" TargetMode="External"/><Relationship Id="rId2" Type="http://schemas.openxmlformats.org/officeDocument/2006/relationships/hyperlink" Target="https://www.eesc.europa.eu/i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europa.eu/european-union/about-eu/agencies/decentralised-agencies_it" TargetMode="External"/><Relationship Id="rId2" Type="http://schemas.openxmlformats.org/officeDocument/2006/relationships/hyperlink" Target="https://europa.eu/european-union/about-eu/institutions-bodies/european-investment-bank_i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diagramLayout" Target="../diagrams/layout23.xml"/><Relationship Id="rId3" Type="http://schemas.openxmlformats.org/officeDocument/2006/relationships/diagramLayout" Target="../diagrams/layout21.xml"/><Relationship Id="rId7" Type="http://schemas.openxmlformats.org/officeDocument/2006/relationships/diagramData" Target="../diagrams/data22.xml"/><Relationship Id="rId12" Type="http://schemas.openxmlformats.org/officeDocument/2006/relationships/diagramData" Target="../diagrams/data23.xml"/><Relationship Id="rId17" Type="http://schemas.openxmlformats.org/officeDocument/2006/relationships/image" Target="../media/image88.PNG"/><Relationship Id="rId2" Type="http://schemas.openxmlformats.org/officeDocument/2006/relationships/diagramData" Target="../diagrams/data21.xml"/><Relationship Id="rId16" Type="http://schemas.microsoft.com/office/2007/relationships/diagramDrawing" Target="../diagrams/drawing23.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5" Type="http://schemas.openxmlformats.org/officeDocument/2006/relationships/diagramColors" Target="../diagrams/colors23.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 Id="rId14" Type="http://schemas.openxmlformats.org/officeDocument/2006/relationships/diagramQuickStyle" Target="../diagrams/quickStyle2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B7D8AB-8C63-4725-9145-0A33CBCEE08F}"/>
              </a:ext>
            </a:extLst>
          </p:cNvPr>
          <p:cNvSpPr>
            <a:spLocks noGrp="1"/>
          </p:cNvSpPr>
          <p:nvPr>
            <p:ph type="ctrTitle"/>
          </p:nvPr>
        </p:nvSpPr>
        <p:spPr>
          <a:xfrm>
            <a:off x="1507067" y="5673011"/>
            <a:ext cx="7766936" cy="979715"/>
          </a:xfrm>
        </p:spPr>
        <p:txBody>
          <a:bodyPr/>
          <a:lstStyle/>
          <a:p>
            <a:r>
              <a:rPr lang="it-IT" dirty="0"/>
              <a:t>Le istituzioni dell’Unione europea</a:t>
            </a:r>
          </a:p>
        </p:txBody>
      </p:sp>
      <p:sp>
        <p:nvSpPr>
          <p:cNvPr id="3" name="Sottotitolo 2">
            <a:extLst>
              <a:ext uri="{FF2B5EF4-FFF2-40B4-BE49-F238E27FC236}">
                <a16:creationId xmlns:a16="http://schemas.microsoft.com/office/drawing/2014/main" id="{B66201DD-40CC-4990-BC80-3708CA06714E}"/>
              </a:ext>
            </a:extLst>
          </p:cNvPr>
          <p:cNvSpPr>
            <a:spLocks noGrp="1"/>
          </p:cNvSpPr>
          <p:nvPr>
            <p:ph type="subTitle" idx="1"/>
          </p:nvPr>
        </p:nvSpPr>
        <p:spPr>
          <a:xfrm>
            <a:off x="1507067" y="4504266"/>
            <a:ext cx="8107450" cy="442635"/>
          </a:xfrm>
        </p:spPr>
        <p:txBody>
          <a:bodyPr>
            <a:normAutofit/>
          </a:bodyPr>
          <a:lstStyle/>
          <a:p>
            <a:r>
              <a:rPr lang="it-IT" dirty="0"/>
              <a:t>Riccardo Cucconi</a:t>
            </a:r>
          </a:p>
        </p:txBody>
      </p:sp>
      <p:pic>
        <p:nvPicPr>
          <p:cNvPr id="4" name="Immagine 3">
            <a:extLst>
              <a:ext uri="{FF2B5EF4-FFF2-40B4-BE49-F238E27FC236}">
                <a16:creationId xmlns:a16="http://schemas.microsoft.com/office/drawing/2014/main" id="{16A132D7-FBE9-4827-A669-E6397D01417C}"/>
              </a:ext>
            </a:extLst>
          </p:cNvPr>
          <p:cNvPicPr>
            <a:picLocks noChangeAspect="1"/>
          </p:cNvPicPr>
          <p:nvPr/>
        </p:nvPicPr>
        <p:blipFill>
          <a:blip r:embed="rId3"/>
          <a:stretch>
            <a:fillRect/>
          </a:stretch>
        </p:blipFill>
        <p:spPr>
          <a:xfrm>
            <a:off x="1831063" y="423717"/>
            <a:ext cx="4693299" cy="4523185"/>
          </a:xfrm>
          <a:prstGeom prst="rect">
            <a:avLst/>
          </a:prstGeom>
        </p:spPr>
      </p:pic>
    </p:spTree>
    <p:extLst>
      <p:ext uri="{BB962C8B-B14F-4D97-AF65-F5344CB8AC3E}">
        <p14:creationId xmlns:p14="http://schemas.microsoft.com/office/powerpoint/2010/main" val="132850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Comunità (economica) europea (1957)</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11C66716-EEC0-485F-ACB0-1C333E5B8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5547"/>
            <a:ext cx="6983773" cy="5017516"/>
          </a:xfrm>
          <a:prstGeom prst="rect">
            <a:avLst/>
          </a:prstGeom>
        </p:spPr>
      </p:pic>
    </p:spTree>
    <p:extLst>
      <p:ext uri="{BB962C8B-B14F-4D97-AF65-F5344CB8AC3E}">
        <p14:creationId xmlns:p14="http://schemas.microsoft.com/office/powerpoint/2010/main" val="319520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I successivi ingressi (1973)</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8" name="Segnaposto contenuto 4">
            <a:extLst>
              <a:ext uri="{FF2B5EF4-FFF2-40B4-BE49-F238E27FC236}">
                <a16:creationId xmlns:a16="http://schemas.microsoft.com/office/drawing/2014/main" id="{032AFAC5-CF28-44A5-BFFA-59EC7C8DC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0" y="1269999"/>
            <a:ext cx="6983773" cy="5013063"/>
          </a:xfrm>
          <a:prstGeom prst="rect">
            <a:avLst/>
          </a:prstGeom>
        </p:spPr>
      </p:pic>
    </p:spTree>
    <p:extLst>
      <p:ext uri="{BB962C8B-B14F-4D97-AF65-F5344CB8AC3E}">
        <p14:creationId xmlns:p14="http://schemas.microsoft.com/office/powerpoint/2010/main" val="187287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I successivi ingressi (1981)</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4838AA3D-FBF6-4348-BB55-F1A415763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392536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I successivi ingressi (1986)</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8" name="Segnaposto contenuto 4">
            <a:extLst>
              <a:ext uri="{FF2B5EF4-FFF2-40B4-BE49-F238E27FC236}">
                <a16:creationId xmlns:a16="http://schemas.microsoft.com/office/drawing/2014/main" id="{DD68C930-9685-446D-AB2F-6C3C83E2E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4034406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I successivi ingressi (1990)</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F4C84858-3F31-48CB-8B4D-38282BCD5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0" y="1269999"/>
            <a:ext cx="6983773" cy="5013063"/>
          </a:xfrm>
          <a:prstGeom prst="rect">
            <a:avLst/>
          </a:prstGeom>
        </p:spPr>
      </p:pic>
    </p:spTree>
    <p:extLst>
      <p:ext uri="{BB962C8B-B14F-4D97-AF65-F5344CB8AC3E}">
        <p14:creationId xmlns:p14="http://schemas.microsoft.com/office/powerpoint/2010/main" val="160880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Trattato di Maastricht: nasce l’UE (1992)</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8" name="Segnaposto contenuto 4">
            <a:extLst>
              <a:ext uri="{FF2B5EF4-FFF2-40B4-BE49-F238E27FC236}">
                <a16:creationId xmlns:a16="http://schemas.microsoft.com/office/drawing/2014/main" id="{828C23D5-4FDA-4972-B5F6-46E3BAB18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2915666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Unione europea (1995)</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AD024E88-2334-42AC-9CF3-751319CAE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0" y="1269999"/>
            <a:ext cx="6983773" cy="5013063"/>
          </a:xfrm>
          <a:prstGeom prst="rect">
            <a:avLst/>
          </a:prstGeom>
        </p:spPr>
      </p:pic>
    </p:spTree>
    <p:extLst>
      <p:ext uri="{BB962C8B-B14F-4D97-AF65-F5344CB8AC3E}">
        <p14:creationId xmlns:p14="http://schemas.microsoft.com/office/powerpoint/2010/main" val="3879538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Unione europea (2004)</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8" name="Immagine 7">
            <a:extLst>
              <a:ext uri="{FF2B5EF4-FFF2-40B4-BE49-F238E27FC236}">
                <a16:creationId xmlns:a16="http://schemas.microsoft.com/office/drawing/2014/main" id="{BCE3EC3F-D284-4C0D-9546-2F3AE012C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1730152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Unione europea (2007)</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Segnaposto contenuto 4">
            <a:extLst>
              <a:ext uri="{FF2B5EF4-FFF2-40B4-BE49-F238E27FC236}">
                <a16:creationId xmlns:a16="http://schemas.microsoft.com/office/drawing/2014/main" id="{22F66826-BF4C-4598-B1D6-248206F1C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2795745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p:txBody>
          <a:bodyPr/>
          <a:lstStyle/>
          <a:p>
            <a:pPr algn="ctr"/>
            <a:r>
              <a:rPr lang="it-IT" dirty="0">
                <a:solidFill>
                  <a:srgbClr val="002060"/>
                </a:solidFill>
              </a:rPr>
              <a:t>Unione europea (2013)</a:t>
            </a:r>
          </a:p>
        </p:txBody>
      </p:sp>
      <p:graphicFrame>
        <p:nvGraphicFramePr>
          <p:cNvPr id="3" name="Tabella 2">
            <a:extLst>
              <a:ext uri="{FF2B5EF4-FFF2-40B4-BE49-F238E27FC236}">
                <a16:creationId xmlns:a16="http://schemas.microsoft.com/office/drawing/2014/main" id="{42BA21D1-DFBA-4F24-AF76-1EE1369F4A8C}"/>
              </a:ext>
            </a:extLst>
          </p:cNvPr>
          <p:cNvGraphicFramePr>
            <a:graphicFrameLocks noGrp="1"/>
          </p:cNvGraphicFramePr>
          <p:nvPr/>
        </p:nvGraphicFramePr>
        <p:xfrm>
          <a:off x="1456841" y="1269999"/>
          <a:ext cx="6983773" cy="5013063"/>
        </p:xfrm>
        <a:graphic>
          <a:graphicData uri="http://schemas.openxmlformats.org/drawingml/2006/table">
            <a:tbl>
              <a:tblPr firstRow="1" bandRow="1">
                <a:tableStyleId>{5C22544A-7EE6-4342-B048-85BDC9FD1C3A}</a:tableStyleId>
              </a:tblPr>
              <a:tblGrid>
                <a:gridCol w="6983773">
                  <a:extLst>
                    <a:ext uri="{9D8B030D-6E8A-4147-A177-3AD203B41FA5}">
                      <a16:colId xmlns:a16="http://schemas.microsoft.com/office/drawing/2014/main" val="1882293191"/>
                    </a:ext>
                  </a:extLst>
                </a:gridCol>
              </a:tblGrid>
              <a:tr h="5013063">
                <a:tc>
                  <a:txBody>
                    <a:bodyPr/>
                    <a:lstStyle/>
                    <a:p>
                      <a:endParaRPr lang="it-IT" dirty="0"/>
                    </a:p>
                  </a:txBody>
                  <a:tcPr/>
                </a:tc>
                <a:extLst>
                  <a:ext uri="{0D108BD9-81ED-4DB2-BD59-A6C34878D82A}">
                    <a16:rowId xmlns:a16="http://schemas.microsoft.com/office/drawing/2014/main" val="1758430486"/>
                  </a:ext>
                </a:extLst>
              </a:tr>
            </a:tbl>
          </a:graphicData>
        </a:graphic>
      </p:graphicFrame>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9" name="Segnaposto contenuto 4">
            <a:extLst>
              <a:ext uri="{FF2B5EF4-FFF2-40B4-BE49-F238E27FC236}">
                <a16:creationId xmlns:a16="http://schemas.microsoft.com/office/drawing/2014/main" id="{6394613D-A595-4EA8-956D-517E4322E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41" y="1269999"/>
            <a:ext cx="6983773" cy="5013063"/>
          </a:xfrm>
          <a:prstGeom prst="rect">
            <a:avLst/>
          </a:prstGeom>
        </p:spPr>
      </p:pic>
    </p:spTree>
    <p:extLst>
      <p:ext uri="{BB962C8B-B14F-4D97-AF65-F5344CB8AC3E}">
        <p14:creationId xmlns:p14="http://schemas.microsoft.com/office/powerpoint/2010/main" val="204201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ABC85-0337-443F-AA38-B81A35CEA058}"/>
              </a:ext>
            </a:extLst>
          </p:cNvPr>
          <p:cNvSpPr>
            <a:spLocks noGrp="1"/>
          </p:cNvSpPr>
          <p:nvPr>
            <p:ph type="title"/>
          </p:nvPr>
        </p:nvSpPr>
        <p:spPr>
          <a:xfrm>
            <a:off x="393895" y="295422"/>
            <a:ext cx="10142807" cy="1153551"/>
          </a:xfrm>
        </p:spPr>
        <p:txBody>
          <a:bodyPr/>
          <a:lstStyle/>
          <a:p>
            <a:pPr algn="ctr"/>
            <a:r>
              <a:rPr lang="it-IT" dirty="0">
                <a:solidFill>
                  <a:srgbClr val="002060"/>
                </a:solidFill>
              </a:rPr>
              <a:t>Europa </a:t>
            </a:r>
            <a:r>
              <a:rPr lang="it-IT" dirty="0">
                <a:solidFill>
                  <a:srgbClr val="0070C0"/>
                </a:solidFill>
                <a:latin typeface="arial" panose="020B0604020202020204" pitchFamily="34" charset="0"/>
              </a:rPr>
              <a:t>≠</a:t>
            </a:r>
            <a:r>
              <a:rPr lang="it-IT" dirty="0">
                <a:solidFill>
                  <a:srgbClr val="002060"/>
                </a:solidFill>
              </a:rPr>
              <a:t> Unione europea </a:t>
            </a:r>
          </a:p>
        </p:txBody>
      </p:sp>
      <p:sp>
        <p:nvSpPr>
          <p:cNvPr id="3" name="Segnaposto contenuto 2">
            <a:extLst>
              <a:ext uri="{FF2B5EF4-FFF2-40B4-BE49-F238E27FC236}">
                <a16:creationId xmlns:a16="http://schemas.microsoft.com/office/drawing/2014/main" id="{C0F73E11-1CF6-45BB-A541-41EC89C7D03C}"/>
              </a:ext>
            </a:extLst>
          </p:cNvPr>
          <p:cNvSpPr>
            <a:spLocks noGrp="1"/>
          </p:cNvSpPr>
          <p:nvPr>
            <p:ph idx="1"/>
          </p:nvPr>
        </p:nvSpPr>
        <p:spPr>
          <a:xfrm>
            <a:off x="677334" y="1702191"/>
            <a:ext cx="8596668" cy="4339171"/>
          </a:xfrm>
        </p:spPr>
        <p:txBody>
          <a:bodyPr/>
          <a:lstStyle/>
          <a:p>
            <a:endParaRPr lang="it-IT" dirty="0"/>
          </a:p>
        </p:txBody>
      </p:sp>
      <p:pic>
        <p:nvPicPr>
          <p:cNvPr id="5122" name="Picture 2" descr="Risultati immagini per europa cartina fisica">
            <a:hlinkClick r:id="rId3"/>
            <a:extLst>
              <a:ext uri="{FF2B5EF4-FFF2-40B4-BE49-F238E27FC236}">
                <a16:creationId xmlns:a16="http://schemas.microsoft.com/office/drawing/2014/main" id="{7D67FC08-3F0D-4FA9-A407-E682FEBD8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716" y="1027671"/>
            <a:ext cx="7807862" cy="553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731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558-87D9-4CA5-A689-CC36494D2A1C}"/>
              </a:ext>
            </a:extLst>
          </p:cNvPr>
          <p:cNvSpPr>
            <a:spLocks noGrp="1"/>
          </p:cNvSpPr>
          <p:nvPr>
            <p:ph type="title"/>
          </p:nvPr>
        </p:nvSpPr>
        <p:spPr>
          <a:xfrm>
            <a:off x="677334" y="338667"/>
            <a:ext cx="8596668" cy="1591733"/>
          </a:xfrm>
        </p:spPr>
        <p:txBody>
          <a:bodyPr/>
          <a:lstStyle/>
          <a:p>
            <a:pPr algn="ctr"/>
            <a:r>
              <a:rPr lang="it-IT" dirty="0">
                <a:solidFill>
                  <a:srgbClr val="002060"/>
                </a:solidFill>
              </a:rPr>
              <a:t>L’Unione europea oggi</a:t>
            </a:r>
          </a:p>
        </p:txBody>
      </p:sp>
      <p:sp>
        <p:nvSpPr>
          <p:cNvPr id="6" name="Segnaposto contenuto 5">
            <a:extLst>
              <a:ext uri="{FF2B5EF4-FFF2-40B4-BE49-F238E27FC236}">
                <a16:creationId xmlns:a16="http://schemas.microsoft.com/office/drawing/2014/main" id="{C8B04EC4-3EEB-4CFF-8485-3689D3E5F502}"/>
              </a:ext>
            </a:extLst>
          </p:cNvPr>
          <p:cNvSpPr>
            <a:spLocks noGrp="1"/>
          </p:cNvSpPr>
          <p:nvPr>
            <p:ph idx="1"/>
          </p:nvPr>
        </p:nvSpPr>
        <p:spPr/>
        <p:txBody>
          <a:bodyPr/>
          <a:lstStyle/>
          <a:p>
            <a:endParaRPr lang="it-IT" dirty="0"/>
          </a:p>
        </p:txBody>
      </p:sp>
      <p:pic>
        <p:nvPicPr>
          <p:cNvPr id="7" name="Picture 2" descr="EU-candidate countries map.svg">
            <a:extLst>
              <a:ext uri="{FF2B5EF4-FFF2-40B4-BE49-F238E27FC236}">
                <a16:creationId xmlns:a16="http://schemas.microsoft.com/office/drawing/2014/main" id="{E1AB4945-8596-4F87-8303-5FCD77B4B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841" y="1286359"/>
            <a:ext cx="6983773" cy="5021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1F36563-A051-4EC2-B966-AA8D73EB9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840" y="1286359"/>
            <a:ext cx="6983774" cy="502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9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3CF3CA-5D55-4907-9110-2A5B28136E5A}"/>
              </a:ext>
            </a:extLst>
          </p:cNvPr>
          <p:cNvSpPr>
            <a:spLocks noGrp="1"/>
          </p:cNvSpPr>
          <p:nvPr>
            <p:ph type="title"/>
          </p:nvPr>
        </p:nvSpPr>
        <p:spPr/>
        <p:txBody>
          <a:bodyPr/>
          <a:lstStyle/>
          <a:p>
            <a:pPr algn="ctr"/>
            <a:r>
              <a:rPr lang="it-IT" dirty="0">
                <a:solidFill>
                  <a:srgbClr val="002060"/>
                </a:solidFill>
              </a:rPr>
              <a:t>C’è chi viene…</a:t>
            </a:r>
            <a:br>
              <a:rPr lang="it-IT" dirty="0">
                <a:solidFill>
                  <a:srgbClr val="002060"/>
                </a:solidFill>
              </a:rPr>
            </a:br>
            <a:r>
              <a:rPr lang="it-IT" dirty="0">
                <a:solidFill>
                  <a:srgbClr val="002060"/>
                </a:solidFill>
              </a:rPr>
              <a:t>Paesi candidati ad aderire all’UE</a:t>
            </a:r>
          </a:p>
        </p:txBody>
      </p:sp>
      <p:sp>
        <p:nvSpPr>
          <p:cNvPr id="3" name="Segnaposto contenuto 2">
            <a:extLst>
              <a:ext uri="{FF2B5EF4-FFF2-40B4-BE49-F238E27FC236}">
                <a16:creationId xmlns:a16="http://schemas.microsoft.com/office/drawing/2014/main" id="{64347A36-E69A-4C58-BEA0-429F15197A5B}"/>
              </a:ext>
            </a:extLst>
          </p:cNvPr>
          <p:cNvSpPr>
            <a:spLocks noGrp="1"/>
          </p:cNvSpPr>
          <p:nvPr>
            <p:ph idx="1"/>
          </p:nvPr>
        </p:nvSpPr>
        <p:spPr/>
        <p:txBody>
          <a:bodyPr/>
          <a:lstStyle/>
          <a:p>
            <a:endParaRPr lang="it-IT" dirty="0"/>
          </a:p>
        </p:txBody>
      </p:sp>
      <p:graphicFrame>
        <p:nvGraphicFramePr>
          <p:cNvPr id="4" name="Tabella 3">
            <a:extLst>
              <a:ext uri="{FF2B5EF4-FFF2-40B4-BE49-F238E27FC236}">
                <a16:creationId xmlns:a16="http://schemas.microsoft.com/office/drawing/2014/main" id="{B478CF6D-675D-40DD-B9A2-593BA0DC5509}"/>
              </a:ext>
            </a:extLst>
          </p:cNvPr>
          <p:cNvGraphicFramePr>
            <a:graphicFrameLocks noGrp="1"/>
          </p:cNvGraphicFramePr>
          <p:nvPr>
            <p:extLst>
              <p:ext uri="{D42A27DB-BD31-4B8C-83A1-F6EECF244321}">
                <p14:modId xmlns:p14="http://schemas.microsoft.com/office/powerpoint/2010/main" val="2346486068"/>
              </p:ext>
            </p:extLst>
          </p:nvPr>
        </p:nvGraphicFramePr>
        <p:xfrm>
          <a:off x="928601" y="2086343"/>
          <a:ext cx="8094133" cy="4388302"/>
        </p:xfrm>
        <a:graphic>
          <a:graphicData uri="http://schemas.openxmlformats.org/drawingml/2006/table">
            <a:tbl>
              <a:tblPr/>
              <a:tblGrid>
                <a:gridCol w="2030766">
                  <a:extLst>
                    <a:ext uri="{9D8B030D-6E8A-4147-A177-3AD203B41FA5}">
                      <a16:colId xmlns:a16="http://schemas.microsoft.com/office/drawing/2014/main" val="4168712226"/>
                    </a:ext>
                  </a:extLst>
                </a:gridCol>
                <a:gridCol w="2626359">
                  <a:extLst>
                    <a:ext uri="{9D8B030D-6E8A-4147-A177-3AD203B41FA5}">
                      <a16:colId xmlns:a16="http://schemas.microsoft.com/office/drawing/2014/main" val="690393753"/>
                    </a:ext>
                  </a:extLst>
                </a:gridCol>
                <a:gridCol w="3437008">
                  <a:extLst>
                    <a:ext uri="{9D8B030D-6E8A-4147-A177-3AD203B41FA5}">
                      <a16:colId xmlns:a16="http://schemas.microsoft.com/office/drawing/2014/main" val="1519705574"/>
                    </a:ext>
                  </a:extLst>
                </a:gridCol>
              </a:tblGrid>
              <a:tr h="776614">
                <a:tc>
                  <a:txBody>
                    <a:bodyPr/>
                    <a:lstStyle/>
                    <a:p>
                      <a:pPr algn="ctr"/>
                      <a:r>
                        <a:rPr lang="it-IT" sz="1500" dirty="0">
                          <a:solidFill>
                            <a:schemeClr val="accent2">
                              <a:lumMod val="50000"/>
                            </a:schemeClr>
                          </a:solidFill>
                          <a:effectLst/>
                        </a:rPr>
                        <a:t>Stato</a:t>
                      </a:r>
                    </a:p>
                  </a:txBody>
                  <a:tcPr marL="16013" marR="84066"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it-IT" sz="1500" dirty="0">
                          <a:solidFill>
                            <a:schemeClr val="accent2">
                              <a:lumMod val="50000"/>
                            </a:schemeClr>
                          </a:solidFill>
                          <a:effectLst/>
                        </a:rPr>
                        <a:t>Domanda di adesione</a:t>
                      </a:r>
                    </a:p>
                  </a:txBody>
                  <a:tcPr marL="16013" marR="84066"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it-IT" sz="1500" dirty="0">
                          <a:solidFill>
                            <a:schemeClr val="accent2">
                              <a:lumMod val="50000"/>
                            </a:schemeClr>
                          </a:solidFill>
                          <a:effectLst/>
                        </a:rPr>
                        <a:t>Status di candidato</a:t>
                      </a:r>
                    </a:p>
                  </a:txBody>
                  <a:tcPr marL="16013" marR="84066"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612175291"/>
                  </a:ext>
                </a:extLst>
              </a:tr>
              <a:tr h="579375">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Turchia</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14 aprile </a:t>
                      </a:r>
                      <a:r>
                        <a:rPr lang="it-IT" sz="1500" u="none" strike="noStrike" dirty="0">
                          <a:solidFill>
                            <a:schemeClr val="accent2">
                              <a:lumMod val="50000"/>
                            </a:schemeClr>
                          </a:solidFill>
                          <a:effectLst/>
                        </a:rPr>
                        <a:t>1987</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12 dicembre </a:t>
                      </a:r>
                      <a:r>
                        <a:rPr lang="it-IT" sz="1500" u="none" strike="noStrike" dirty="0">
                          <a:solidFill>
                            <a:schemeClr val="accent2">
                              <a:lumMod val="50000"/>
                            </a:schemeClr>
                          </a:solidFill>
                          <a:effectLst/>
                        </a:rPr>
                        <a:t>1999</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69382492"/>
                  </a:ext>
                </a:extLst>
              </a:tr>
              <a:tr h="579375">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Macedonia del Nord</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22 marzo 2004</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12 dicembre 2005</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29994051"/>
                  </a:ext>
                </a:extLst>
              </a:tr>
              <a:tr h="714813">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Montenegro</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15 dicembre </a:t>
                      </a:r>
                      <a:r>
                        <a:rPr lang="it-IT" sz="1500" u="none" strike="noStrike" dirty="0">
                          <a:solidFill>
                            <a:schemeClr val="accent2">
                              <a:lumMod val="50000"/>
                            </a:schemeClr>
                          </a:solidFill>
                          <a:effectLst/>
                        </a:rPr>
                        <a:t>2008</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17 dicembre 2010</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36200494"/>
                  </a:ext>
                </a:extLst>
              </a:tr>
              <a:tr h="579375">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Serbia</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a:solidFill>
                            <a:schemeClr val="accent2">
                              <a:lumMod val="50000"/>
                            </a:schemeClr>
                          </a:solidFill>
                          <a:effectLst/>
                        </a:rPr>
                        <a:t>22 dicembre 2009</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1º marzo </a:t>
                      </a:r>
                      <a:r>
                        <a:rPr lang="it-IT" sz="1500" u="none" strike="noStrike" dirty="0">
                          <a:solidFill>
                            <a:schemeClr val="accent2">
                              <a:lumMod val="50000"/>
                            </a:schemeClr>
                          </a:solidFill>
                          <a:effectLst/>
                        </a:rPr>
                        <a:t>2012</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3398336"/>
                  </a:ext>
                </a:extLst>
              </a:tr>
              <a:tr h="579375">
                <a:tc>
                  <a:txBody>
                    <a:bodyPr/>
                    <a:lstStyle/>
                    <a:p>
                      <a:r>
                        <a:rPr lang="it-IT" sz="1500" dirty="0">
                          <a:solidFill>
                            <a:schemeClr val="accent2">
                              <a:lumMod val="50000"/>
                            </a:schemeClr>
                          </a:solidFill>
                          <a:effectLst/>
                        </a:rPr>
                        <a:t> </a:t>
                      </a:r>
                      <a:r>
                        <a:rPr lang="it-IT" sz="1500" u="none" strike="noStrike" dirty="0">
                          <a:solidFill>
                            <a:schemeClr val="accent2">
                              <a:lumMod val="50000"/>
                            </a:schemeClr>
                          </a:solidFill>
                          <a:effectLst/>
                        </a:rPr>
                        <a:t>Albania</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a:solidFill>
                            <a:schemeClr val="accent2">
                              <a:lumMod val="50000"/>
                            </a:schemeClr>
                          </a:solidFill>
                          <a:effectLst/>
                        </a:rPr>
                        <a:t>22 dicembre 2009</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27 giugno </a:t>
                      </a:r>
                      <a:r>
                        <a:rPr lang="it-IT" sz="1500" u="none" strike="noStrike" dirty="0">
                          <a:solidFill>
                            <a:schemeClr val="accent2">
                              <a:lumMod val="50000"/>
                            </a:schemeClr>
                          </a:solidFill>
                          <a:effectLst/>
                        </a:rPr>
                        <a:t>2014</a:t>
                      </a:r>
                      <a:endParaRPr lang="it-IT" sz="1500" dirty="0">
                        <a:solidFill>
                          <a:schemeClr val="accent2">
                            <a:lumMod val="50000"/>
                          </a:schemeClr>
                        </a:solidFill>
                        <a:effectLst/>
                      </a:endParaRP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25665728"/>
                  </a:ext>
                </a:extLst>
              </a:tr>
              <a:tr h="579375">
                <a:tc>
                  <a:txBody>
                    <a:bodyPr/>
                    <a:lstStyle/>
                    <a:p>
                      <a:r>
                        <a:rPr lang="it-IT" sz="1500" dirty="0">
                          <a:solidFill>
                            <a:schemeClr val="accent2">
                              <a:lumMod val="50000"/>
                            </a:schemeClr>
                          </a:solidFill>
                          <a:effectLst/>
                        </a:rPr>
                        <a:t>Bosnia-Erzegovina</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15 febbraio 2016</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it-IT" sz="1500" dirty="0">
                          <a:solidFill>
                            <a:schemeClr val="accent2">
                              <a:lumMod val="50000"/>
                            </a:schemeClr>
                          </a:solidFill>
                          <a:effectLst/>
                        </a:rPr>
                        <a:t>Non ancora concesso</a:t>
                      </a:r>
                    </a:p>
                  </a:txBody>
                  <a:tcPr marL="16013" marR="16013" marT="16013" marB="1601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20591231"/>
                  </a:ext>
                </a:extLst>
              </a:tr>
            </a:tbl>
          </a:graphicData>
        </a:graphic>
      </p:graphicFrame>
    </p:spTree>
    <p:extLst>
      <p:ext uri="{BB962C8B-B14F-4D97-AF65-F5344CB8AC3E}">
        <p14:creationId xmlns:p14="http://schemas.microsoft.com/office/powerpoint/2010/main" val="107558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86AB468-CDD3-4D3A-BA6C-6280917D4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80456">
            <a:off x="599239" y="3725107"/>
            <a:ext cx="3379038" cy="2252692"/>
          </a:xfrm>
          <a:prstGeom prst="rect">
            <a:avLst/>
          </a:prstGeom>
        </p:spPr>
      </p:pic>
      <p:sp>
        <p:nvSpPr>
          <p:cNvPr id="2" name="Titolo 1">
            <a:extLst>
              <a:ext uri="{FF2B5EF4-FFF2-40B4-BE49-F238E27FC236}">
                <a16:creationId xmlns:a16="http://schemas.microsoft.com/office/drawing/2014/main" id="{5439B52E-44C5-4FB6-9A4D-73F505053984}"/>
              </a:ext>
            </a:extLst>
          </p:cNvPr>
          <p:cNvSpPr>
            <a:spLocks noGrp="1"/>
          </p:cNvSpPr>
          <p:nvPr>
            <p:ph type="ctrTitle"/>
          </p:nvPr>
        </p:nvSpPr>
        <p:spPr>
          <a:xfrm>
            <a:off x="4319307" y="662290"/>
            <a:ext cx="4440646" cy="4092590"/>
          </a:xfrm>
        </p:spPr>
        <p:txBody>
          <a:bodyPr>
            <a:normAutofit/>
          </a:bodyPr>
          <a:lstStyle/>
          <a:p>
            <a:br>
              <a:rPr lang="it-IT" dirty="0"/>
            </a:br>
            <a:endParaRPr lang="it-IT" sz="4900" dirty="0"/>
          </a:p>
        </p:txBody>
      </p:sp>
      <p:sp>
        <p:nvSpPr>
          <p:cNvPr id="3" name="Sottotitolo 2">
            <a:extLst>
              <a:ext uri="{FF2B5EF4-FFF2-40B4-BE49-F238E27FC236}">
                <a16:creationId xmlns:a16="http://schemas.microsoft.com/office/drawing/2014/main" id="{485B78F0-DB7B-4725-98EC-1E1E5F4E3DDF}"/>
              </a:ext>
            </a:extLst>
          </p:cNvPr>
          <p:cNvSpPr>
            <a:spLocks noGrp="1"/>
          </p:cNvSpPr>
          <p:nvPr>
            <p:ph type="subTitle" idx="1"/>
          </p:nvPr>
        </p:nvSpPr>
        <p:spPr>
          <a:xfrm>
            <a:off x="7872693" y="5417172"/>
            <a:ext cx="4022224" cy="636156"/>
          </a:xfrm>
        </p:spPr>
        <p:txBody>
          <a:bodyPr>
            <a:normAutofit lnSpcReduction="10000"/>
          </a:bodyPr>
          <a:lstStyle/>
          <a:p>
            <a:pPr algn="r"/>
            <a:r>
              <a:rPr lang="it-IT" dirty="0"/>
              <a:t>Realizzato da Elena Girotti e Riccardo Cucconi </a:t>
            </a:r>
          </a:p>
        </p:txBody>
      </p:sp>
      <p:pic>
        <p:nvPicPr>
          <p:cNvPr id="9" name="Immagine 8">
            <a:extLst>
              <a:ext uri="{FF2B5EF4-FFF2-40B4-BE49-F238E27FC236}">
                <a16:creationId xmlns:a16="http://schemas.microsoft.com/office/drawing/2014/main" id="{178FAFB0-3274-45A6-BAE6-C61ACEF9D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49582">
            <a:off x="1406010" y="295672"/>
            <a:ext cx="2668381" cy="3597817"/>
          </a:xfrm>
          <a:prstGeom prst="rect">
            <a:avLst/>
          </a:prstGeom>
        </p:spPr>
      </p:pic>
      <p:sp>
        <p:nvSpPr>
          <p:cNvPr id="4" name="CasellaDiTesto 3">
            <a:extLst>
              <a:ext uri="{FF2B5EF4-FFF2-40B4-BE49-F238E27FC236}">
                <a16:creationId xmlns:a16="http://schemas.microsoft.com/office/drawing/2014/main" id="{21B4679E-F541-4573-AC1E-CC0A4FC731D6}"/>
              </a:ext>
            </a:extLst>
          </p:cNvPr>
          <p:cNvSpPr txBox="1"/>
          <p:nvPr/>
        </p:nvSpPr>
        <p:spPr>
          <a:xfrm>
            <a:off x="4187952" y="2359152"/>
            <a:ext cx="6199632" cy="3016210"/>
          </a:xfrm>
          <a:prstGeom prst="rect">
            <a:avLst/>
          </a:prstGeom>
          <a:noFill/>
        </p:spPr>
        <p:txBody>
          <a:bodyPr wrap="square" rtlCol="0">
            <a:spAutoFit/>
          </a:bodyPr>
          <a:lstStyle/>
          <a:p>
            <a:pPr algn="ctr"/>
            <a:r>
              <a:rPr lang="it-IT" sz="4000" dirty="0">
                <a:solidFill>
                  <a:schemeClr val="accent1">
                    <a:lumMod val="50000"/>
                  </a:schemeClr>
                </a:solidFill>
              </a:rPr>
              <a:t>Perché l’UE </a:t>
            </a:r>
          </a:p>
          <a:p>
            <a:pPr algn="ctr"/>
            <a:r>
              <a:rPr lang="it-IT" sz="4000" dirty="0">
                <a:solidFill>
                  <a:schemeClr val="accent1">
                    <a:lumMod val="50000"/>
                  </a:schemeClr>
                </a:solidFill>
              </a:rPr>
              <a:t>è importante </a:t>
            </a:r>
            <a:br>
              <a:rPr lang="it-IT" sz="4000" dirty="0">
                <a:solidFill>
                  <a:schemeClr val="accent1">
                    <a:lumMod val="50000"/>
                  </a:schemeClr>
                </a:solidFill>
              </a:rPr>
            </a:br>
            <a:r>
              <a:rPr lang="it-IT" sz="4000" dirty="0">
                <a:solidFill>
                  <a:schemeClr val="accent1">
                    <a:lumMod val="50000"/>
                  </a:schemeClr>
                </a:solidFill>
              </a:rPr>
              <a:t>per la vostra </a:t>
            </a:r>
          </a:p>
          <a:p>
            <a:pPr algn="ctr"/>
            <a:r>
              <a:rPr lang="it-IT" sz="4000" dirty="0">
                <a:solidFill>
                  <a:schemeClr val="accent1">
                    <a:lumMod val="50000"/>
                  </a:schemeClr>
                </a:solidFill>
              </a:rPr>
              <a:t>vita quotidiana?</a:t>
            </a:r>
            <a:br>
              <a:rPr lang="it-IT" sz="3000" dirty="0"/>
            </a:br>
            <a:endParaRPr lang="it-IT" sz="3000" dirty="0"/>
          </a:p>
        </p:txBody>
      </p:sp>
    </p:spTree>
    <p:extLst>
      <p:ext uri="{BB962C8B-B14F-4D97-AF65-F5344CB8AC3E}">
        <p14:creationId xmlns:p14="http://schemas.microsoft.com/office/powerpoint/2010/main" val="3475888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B76B1C95-A685-491E-9C1F-A4004612A451}"/>
              </a:ext>
            </a:extLst>
          </p:cNvPr>
          <p:cNvSpPr/>
          <p:nvPr/>
        </p:nvSpPr>
        <p:spPr>
          <a:xfrm>
            <a:off x="4170357" y="2373923"/>
            <a:ext cx="3482467" cy="2110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a16="http://schemas.microsoft.com/office/drawing/2014/main" id="{9739243C-FB55-4CC7-85D0-0E62ABB4F8DA}"/>
              </a:ext>
            </a:extLst>
          </p:cNvPr>
          <p:cNvCxnSpPr>
            <a:cxnSpLocks/>
            <a:stCxn id="5" idx="2"/>
          </p:cNvCxnSpPr>
          <p:nvPr/>
        </p:nvCxnSpPr>
        <p:spPr>
          <a:xfrm flipH="1">
            <a:off x="3010487" y="3429000"/>
            <a:ext cx="115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2EA42AD-B27D-4604-9416-D8AA73F75928}"/>
              </a:ext>
            </a:extLst>
          </p:cNvPr>
          <p:cNvCxnSpPr>
            <a:cxnSpLocks/>
            <a:stCxn id="5" idx="6"/>
          </p:cNvCxnSpPr>
          <p:nvPr/>
        </p:nvCxnSpPr>
        <p:spPr>
          <a:xfrm>
            <a:off x="7652824" y="3429000"/>
            <a:ext cx="1252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B76DA450-2BE5-405A-9B72-E35F21CF9B6C}"/>
              </a:ext>
            </a:extLst>
          </p:cNvPr>
          <p:cNvCxnSpPr>
            <a:cxnSpLocks/>
          </p:cNvCxnSpPr>
          <p:nvPr/>
        </p:nvCxnSpPr>
        <p:spPr>
          <a:xfrm>
            <a:off x="5930347" y="4512369"/>
            <a:ext cx="39560" cy="847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C6B2CFA-8EAE-40EB-AA87-8B93D539C6FD}"/>
              </a:ext>
            </a:extLst>
          </p:cNvPr>
          <p:cNvCxnSpPr>
            <a:cxnSpLocks/>
          </p:cNvCxnSpPr>
          <p:nvPr/>
        </p:nvCxnSpPr>
        <p:spPr>
          <a:xfrm>
            <a:off x="5920153" y="1709224"/>
            <a:ext cx="0" cy="664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31123117-5A9E-4CDD-B17E-1B31D4C69846}"/>
              </a:ext>
            </a:extLst>
          </p:cNvPr>
          <p:cNvCxnSpPr>
            <a:cxnSpLocks/>
            <a:stCxn id="5" idx="3"/>
          </p:cNvCxnSpPr>
          <p:nvPr/>
        </p:nvCxnSpPr>
        <p:spPr>
          <a:xfrm flipH="1">
            <a:off x="3505906" y="4175051"/>
            <a:ext cx="1174446" cy="8641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A6902040-9206-4C00-A56B-768AED768BAA}"/>
              </a:ext>
            </a:extLst>
          </p:cNvPr>
          <p:cNvCxnSpPr>
            <a:cxnSpLocks/>
          </p:cNvCxnSpPr>
          <p:nvPr/>
        </p:nvCxnSpPr>
        <p:spPr>
          <a:xfrm>
            <a:off x="7189093" y="4175051"/>
            <a:ext cx="1225688" cy="56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91E494B9-14AF-4F8A-8FE5-27E96D914E43}"/>
              </a:ext>
            </a:extLst>
          </p:cNvPr>
          <p:cNvCxnSpPr>
            <a:cxnSpLocks/>
            <a:stCxn id="5" idx="1"/>
            <a:endCxn id="42" idx="5"/>
          </p:cNvCxnSpPr>
          <p:nvPr/>
        </p:nvCxnSpPr>
        <p:spPr>
          <a:xfrm flipH="1" flipV="1">
            <a:off x="4292580" y="2003932"/>
            <a:ext cx="387772" cy="679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011161EE-8A59-417C-B313-FA107A31CCD2}"/>
              </a:ext>
            </a:extLst>
          </p:cNvPr>
          <p:cNvCxnSpPr>
            <a:cxnSpLocks/>
            <a:stCxn id="5" idx="7"/>
            <a:endCxn id="36" idx="3"/>
          </p:cNvCxnSpPr>
          <p:nvPr/>
        </p:nvCxnSpPr>
        <p:spPr>
          <a:xfrm flipV="1">
            <a:off x="7142829" y="1848603"/>
            <a:ext cx="761964" cy="834345"/>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5EF10F2-8D99-4672-BC02-E3F1BBAFDBF2}"/>
              </a:ext>
            </a:extLst>
          </p:cNvPr>
          <p:cNvSpPr/>
          <p:nvPr/>
        </p:nvSpPr>
        <p:spPr>
          <a:xfrm>
            <a:off x="4872207" y="136464"/>
            <a:ext cx="2170920" cy="15727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t>Frontiere abolite</a:t>
            </a:r>
          </a:p>
        </p:txBody>
      </p:sp>
      <p:sp>
        <p:nvSpPr>
          <p:cNvPr id="36" name="Ovale 35">
            <a:extLst>
              <a:ext uri="{FF2B5EF4-FFF2-40B4-BE49-F238E27FC236}">
                <a16:creationId xmlns:a16="http://schemas.microsoft.com/office/drawing/2014/main" id="{5231D96D-5503-458D-9847-47E03FE1977A}"/>
              </a:ext>
            </a:extLst>
          </p:cNvPr>
          <p:cNvSpPr/>
          <p:nvPr/>
        </p:nvSpPr>
        <p:spPr>
          <a:xfrm>
            <a:off x="7490556" y="674118"/>
            <a:ext cx="2828585" cy="1375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900" dirty="0"/>
              <a:t>Voli più economici</a:t>
            </a:r>
          </a:p>
        </p:txBody>
      </p:sp>
      <p:sp>
        <p:nvSpPr>
          <p:cNvPr id="37" name="Ovale 36">
            <a:extLst>
              <a:ext uri="{FF2B5EF4-FFF2-40B4-BE49-F238E27FC236}">
                <a16:creationId xmlns:a16="http://schemas.microsoft.com/office/drawing/2014/main" id="{437AC1C4-6A53-4701-B5FB-9FA785841C20}"/>
              </a:ext>
            </a:extLst>
          </p:cNvPr>
          <p:cNvSpPr/>
          <p:nvPr/>
        </p:nvSpPr>
        <p:spPr>
          <a:xfrm>
            <a:off x="8904849" y="2792436"/>
            <a:ext cx="1899138" cy="1273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t>112</a:t>
            </a:r>
          </a:p>
        </p:txBody>
      </p:sp>
      <p:sp>
        <p:nvSpPr>
          <p:cNvPr id="38" name="Ovale 37">
            <a:extLst>
              <a:ext uri="{FF2B5EF4-FFF2-40B4-BE49-F238E27FC236}">
                <a16:creationId xmlns:a16="http://schemas.microsoft.com/office/drawing/2014/main" id="{0BF9939A-6D7B-47A2-96FB-11B57775F3E9}"/>
              </a:ext>
            </a:extLst>
          </p:cNvPr>
          <p:cNvSpPr/>
          <p:nvPr/>
        </p:nvSpPr>
        <p:spPr>
          <a:xfrm>
            <a:off x="8123374" y="4431114"/>
            <a:ext cx="2471053" cy="18571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dirty="0"/>
              <a:t>Tessera europea di assicurazione malattia</a:t>
            </a:r>
          </a:p>
        </p:txBody>
      </p:sp>
      <p:sp>
        <p:nvSpPr>
          <p:cNvPr id="39" name="Ovale 38">
            <a:extLst>
              <a:ext uri="{FF2B5EF4-FFF2-40B4-BE49-F238E27FC236}">
                <a16:creationId xmlns:a16="http://schemas.microsoft.com/office/drawing/2014/main" id="{C8777246-8CFF-458C-9245-61D462EDF7D3}"/>
              </a:ext>
            </a:extLst>
          </p:cNvPr>
          <p:cNvSpPr/>
          <p:nvPr/>
        </p:nvSpPr>
        <p:spPr>
          <a:xfrm>
            <a:off x="4640608" y="5215964"/>
            <a:ext cx="2743867" cy="1572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a:t>Patente e passaporto europeo</a:t>
            </a:r>
            <a:endParaRPr lang="it-IT" sz="2400" dirty="0"/>
          </a:p>
        </p:txBody>
      </p:sp>
      <p:sp>
        <p:nvSpPr>
          <p:cNvPr id="40" name="Ovale 39">
            <a:extLst>
              <a:ext uri="{FF2B5EF4-FFF2-40B4-BE49-F238E27FC236}">
                <a16:creationId xmlns:a16="http://schemas.microsoft.com/office/drawing/2014/main" id="{782D9C6D-9F5C-416D-9034-0F9E49EB57CC}"/>
              </a:ext>
            </a:extLst>
          </p:cNvPr>
          <p:cNvSpPr/>
          <p:nvPr/>
        </p:nvSpPr>
        <p:spPr>
          <a:xfrm>
            <a:off x="1329838" y="4816424"/>
            <a:ext cx="2496796" cy="1471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t>Streaming senza frontiere </a:t>
            </a:r>
          </a:p>
        </p:txBody>
      </p:sp>
      <p:sp>
        <p:nvSpPr>
          <p:cNvPr id="41" name="Ovale 40">
            <a:extLst>
              <a:ext uri="{FF2B5EF4-FFF2-40B4-BE49-F238E27FC236}">
                <a16:creationId xmlns:a16="http://schemas.microsoft.com/office/drawing/2014/main" id="{0C75E326-458A-44FE-8CFA-379BC84EDA36}"/>
              </a:ext>
            </a:extLst>
          </p:cNvPr>
          <p:cNvSpPr/>
          <p:nvPr/>
        </p:nvSpPr>
        <p:spPr>
          <a:xfrm>
            <a:off x="1108077" y="2600557"/>
            <a:ext cx="2225966" cy="1471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a:p>
            <a:pPr algn="ctr"/>
            <a:r>
              <a:rPr lang="it-IT" sz="2700" dirty="0"/>
              <a:t>Roaming abolito</a:t>
            </a:r>
          </a:p>
          <a:p>
            <a:pPr algn="ctr"/>
            <a:endParaRPr lang="it-IT" sz="2200" dirty="0"/>
          </a:p>
        </p:txBody>
      </p:sp>
      <p:sp>
        <p:nvSpPr>
          <p:cNvPr id="42" name="Ovale 41">
            <a:extLst>
              <a:ext uri="{FF2B5EF4-FFF2-40B4-BE49-F238E27FC236}">
                <a16:creationId xmlns:a16="http://schemas.microsoft.com/office/drawing/2014/main" id="{17726F69-C9D0-4BD5-92A6-3045BEFBD8ED}"/>
              </a:ext>
            </a:extLst>
          </p:cNvPr>
          <p:cNvSpPr/>
          <p:nvPr/>
        </p:nvSpPr>
        <p:spPr>
          <a:xfrm>
            <a:off x="1915255" y="602764"/>
            <a:ext cx="2785209" cy="1641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err="1"/>
              <a:t>DiscoverEU</a:t>
            </a:r>
            <a:endParaRPr lang="it-IT" sz="2500" dirty="0"/>
          </a:p>
        </p:txBody>
      </p:sp>
      <p:sp>
        <p:nvSpPr>
          <p:cNvPr id="44" name="CasellaDiTesto 43">
            <a:extLst>
              <a:ext uri="{FF2B5EF4-FFF2-40B4-BE49-F238E27FC236}">
                <a16:creationId xmlns:a16="http://schemas.microsoft.com/office/drawing/2014/main" id="{705FF7CB-3606-47BC-8C52-E1245CC04C01}"/>
              </a:ext>
            </a:extLst>
          </p:cNvPr>
          <p:cNvSpPr txBox="1"/>
          <p:nvPr/>
        </p:nvSpPr>
        <p:spPr>
          <a:xfrm>
            <a:off x="4289282" y="2982351"/>
            <a:ext cx="3482466" cy="1015663"/>
          </a:xfrm>
          <a:prstGeom prst="rect">
            <a:avLst/>
          </a:prstGeom>
          <a:noFill/>
        </p:spPr>
        <p:txBody>
          <a:bodyPr wrap="square" rtlCol="0">
            <a:spAutoFit/>
          </a:bodyPr>
          <a:lstStyle/>
          <a:p>
            <a:r>
              <a:rPr lang="it-IT" sz="6000" dirty="0">
                <a:solidFill>
                  <a:schemeClr val="bg1"/>
                </a:solidFill>
              </a:rPr>
              <a:t>Viaggiare</a:t>
            </a:r>
          </a:p>
        </p:txBody>
      </p:sp>
    </p:spTree>
    <p:extLst>
      <p:ext uri="{BB962C8B-B14F-4D97-AF65-F5344CB8AC3E}">
        <p14:creationId xmlns:p14="http://schemas.microsoft.com/office/powerpoint/2010/main" val="359263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ppt_x"/>
                                          </p:val>
                                        </p:tav>
                                        <p:tav tm="100000">
                                          <p:val>
                                            <p:strVal val="#ppt_x"/>
                                          </p:val>
                                        </p:tav>
                                      </p:tavLst>
                                    </p:anim>
                                    <p:anim calcmode="lin" valueType="num">
                                      <p:cBhvr additive="base">
                                        <p:cTn id="8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additive="base">
                                        <p:cTn id="91" dur="500" fill="hold"/>
                                        <p:tgtEl>
                                          <p:spTgt spid="42"/>
                                        </p:tgtEl>
                                        <p:attrNameLst>
                                          <p:attrName>ppt_x</p:attrName>
                                        </p:attrNameLst>
                                      </p:cBhvr>
                                      <p:tavLst>
                                        <p:tav tm="0">
                                          <p:val>
                                            <p:strVal val="#ppt_x"/>
                                          </p:val>
                                        </p:tav>
                                        <p:tav tm="100000">
                                          <p:val>
                                            <p:strVal val="#ppt_x"/>
                                          </p:val>
                                        </p:tav>
                                      </p:tavLst>
                                    </p:anim>
                                    <p:anim calcmode="lin" valueType="num">
                                      <p:cBhvr additive="base">
                                        <p:cTn id="9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6" grpId="0" animBg="1"/>
      <p:bldP spid="37" grpId="0" animBg="1"/>
      <p:bldP spid="38" grpId="0" animBg="1"/>
      <p:bldP spid="39" grpId="0" animBg="1"/>
      <p:bldP spid="40" grpId="0" animBg="1"/>
      <p:bldP spid="41" grpId="0" animBg="1"/>
      <p:bldP spid="42" grpId="0" animBg="1"/>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8864774-A6FA-4C0E-8CDD-933AFD448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9619">
            <a:off x="8458810" y="420296"/>
            <a:ext cx="3412364" cy="2270773"/>
          </a:xfrm>
          <a:prstGeom prst="rect">
            <a:avLst/>
          </a:prstGeom>
        </p:spPr>
      </p:pic>
      <p:sp>
        <p:nvSpPr>
          <p:cNvPr id="2" name="Titolo 1">
            <a:extLst>
              <a:ext uri="{FF2B5EF4-FFF2-40B4-BE49-F238E27FC236}">
                <a16:creationId xmlns:a16="http://schemas.microsoft.com/office/drawing/2014/main" id="{6A9EF6E1-97DA-4375-A4BF-C0DFF80F1D66}"/>
              </a:ext>
            </a:extLst>
          </p:cNvPr>
          <p:cNvSpPr>
            <a:spLocks noGrp="1"/>
          </p:cNvSpPr>
          <p:nvPr>
            <p:ph type="title"/>
          </p:nvPr>
        </p:nvSpPr>
        <p:spPr>
          <a:xfrm>
            <a:off x="838200" y="365760"/>
            <a:ext cx="10515600" cy="621543"/>
          </a:xfrm>
        </p:spPr>
        <p:txBody>
          <a:bodyPr>
            <a:normAutofit fontScale="90000"/>
          </a:bodyPr>
          <a:lstStyle/>
          <a:p>
            <a:r>
              <a:rPr lang="it-IT" dirty="0"/>
              <a:t> Viaggiare in Europa</a:t>
            </a:r>
            <a:br>
              <a:rPr lang="it-IT" dirty="0"/>
            </a:br>
            <a:endParaRPr lang="it-IT" dirty="0"/>
          </a:p>
        </p:txBody>
      </p:sp>
      <p:graphicFrame>
        <p:nvGraphicFramePr>
          <p:cNvPr id="10" name="Diagramma 9">
            <a:extLst>
              <a:ext uri="{FF2B5EF4-FFF2-40B4-BE49-F238E27FC236}">
                <a16:creationId xmlns:a16="http://schemas.microsoft.com/office/drawing/2014/main" id="{C4866D58-60D9-4A5B-B8B1-0CAE728E55F3}"/>
              </a:ext>
            </a:extLst>
          </p:cNvPr>
          <p:cNvGraphicFramePr/>
          <p:nvPr/>
        </p:nvGraphicFramePr>
        <p:xfrm>
          <a:off x="-626795" y="1046139"/>
          <a:ext cx="8128000" cy="16855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Freccia a destra 10">
            <a:extLst>
              <a:ext uri="{FF2B5EF4-FFF2-40B4-BE49-F238E27FC236}">
                <a16:creationId xmlns:a16="http://schemas.microsoft.com/office/drawing/2014/main" id="{AB1DE4DF-725D-473C-9CE1-E5ED4D326748}"/>
              </a:ext>
            </a:extLst>
          </p:cNvPr>
          <p:cNvSpPr/>
          <p:nvPr/>
        </p:nvSpPr>
        <p:spPr>
          <a:xfrm rot="2297691">
            <a:off x="6359979" y="2031531"/>
            <a:ext cx="797949" cy="285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a:extLst>
              <a:ext uri="{FF2B5EF4-FFF2-40B4-BE49-F238E27FC236}">
                <a16:creationId xmlns:a16="http://schemas.microsoft.com/office/drawing/2014/main" id="{8BD9FA3E-9CF1-4294-9B48-E8A8FCD9A6EE}"/>
              </a:ext>
            </a:extLst>
          </p:cNvPr>
          <p:cNvGrpSpPr/>
          <p:nvPr/>
        </p:nvGrpSpPr>
        <p:grpSpPr>
          <a:xfrm>
            <a:off x="4678291" y="2479761"/>
            <a:ext cx="5870911" cy="1117720"/>
            <a:chOff x="1466087" y="-41298"/>
            <a:chExt cx="5870911" cy="1117720"/>
          </a:xfrm>
        </p:grpSpPr>
        <p:sp>
          <p:nvSpPr>
            <p:cNvPr id="13" name="Ovale 12">
              <a:extLst>
                <a:ext uri="{FF2B5EF4-FFF2-40B4-BE49-F238E27FC236}">
                  <a16:creationId xmlns:a16="http://schemas.microsoft.com/office/drawing/2014/main" id="{00A948CE-636A-4BB2-B1A6-6F67F777EAD1}"/>
                </a:ext>
              </a:extLst>
            </p:cNvPr>
            <p:cNvSpPr/>
            <p:nvPr/>
          </p:nvSpPr>
          <p:spPr>
            <a:xfrm>
              <a:off x="1466087" y="-41298"/>
              <a:ext cx="5870911" cy="111772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e 4">
              <a:extLst>
                <a:ext uri="{FF2B5EF4-FFF2-40B4-BE49-F238E27FC236}">
                  <a16:creationId xmlns:a16="http://schemas.microsoft.com/office/drawing/2014/main" id="{99B11F35-B62A-42A1-A56D-42E21574C97A}"/>
                </a:ext>
              </a:extLst>
            </p:cNvPr>
            <p:cNvSpPr txBox="1"/>
            <p:nvPr/>
          </p:nvSpPr>
          <p:spPr>
            <a:xfrm>
              <a:off x="2213319" y="165713"/>
              <a:ext cx="4151361" cy="7903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dirty="0">
                  <a:solidFill>
                    <a:schemeClr val="tx1"/>
                  </a:solidFill>
                </a:rPr>
                <a:t>Il primo accordo fu firmato nel 1985 e in seguito ampliato </a:t>
              </a:r>
              <a:endParaRPr lang="it-IT" sz="2400" kern="1200" dirty="0">
                <a:solidFill>
                  <a:schemeClr val="tx1"/>
                </a:solidFill>
              </a:endParaRPr>
            </a:p>
          </p:txBody>
        </p:sp>
      </p:grpSp>
      <p:sp>
        <p:nvSpPr>
          <p:cNvPr id="15" name="Ovale 14">
            <a:extLst>
              <a:ext uri="{FF2B5EF4-FFF2-40B4-BE49-F238E27FC236}">
                <a16:creationId xmlns:a16="http://schemas.microsoft.com/office/drawing/2014/main" id="{D5A7BFBB-892F-4C45-9D99-1BADFAD8670A}"/>
              </a:ext>
            </a:extLst>
          </p:cNvPr>
          <p:cNvSpPr/>
          <p:nvPr/>
        </p:nvSpPr>
        <p:spPr>
          <a:xfrm>
            <a:off x="0" y="3804492"/>
            <a:ext cx="5886394" cy="146320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it-IT" sz="2400" dirty="0">
                <a:solidFill>
                  <a:schemeClr val="tx1"/>
                </a:solidFill>
              </a:rPr>
              <a:t>Ha portato </a:t>
            </a:r>
            <a:r>
              <a:rPr lang="it-IT" sz="2400" b="1" dirty="0">
                <a:solidFill>
                  <a:schemeClr val="tx1"/>
                </a:solidFill>
              </a:rPr>
              <a:t>all’abolizione dei controlli reciproci alle frontiere</a:t>
            </a:r>
          </a:p>
        </p:txBody>
      </p:sp>
      <p:sp>
        <p:nvSpPr>
          <p:cNvPr id="16" name="Freccia a destra 15">
            <a:extLst>
              <a:ext uri="{FF2B5EF4-FFF2-40B4-BE49-F238E27FC236}">
                <a16:creationId xmlns:a16="http://schemas.microsoft.com/office/drawing/2014/main" id="{42CD6ED8-8BC5-45D6-9C7E-76CF40ED2A90}"/>
              </a:ext>
            </a:extLst>
          </p:cNvPr>
          <p:cNvSpPr/>
          <p:nvPr/>
        </p:nvSpPr>
        <p:spPr>
          <a:xfrm rot="8752683">
            <a:off x="3665073" y="3340334"/>
            <a:ext cx="1102178" cy="247814"/>
          </a:xfrm>
          <a:prstGeom prst="rightArrow">
            <a:avLst>
              <a:gd name="adj1" fmla="val 5478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8BAA6208-73AE-4F88-9867-6ECDB483E185}"/>
              </a:ext>
            </a:extLst>
          </p:cNvPr>
          <p:cNvSpPr/>
          <p:nvPr/>
        </p:nvSpPr>
        <p:spPr>
          <a:xfrm>
            <a:off x="5525672" y="3804492"/>
            <a:ext cx="6247228" cy="303108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it-IT" sz="2400" dirty="0">
                <a:solidFill>
                  <a:schemeClr val="tx1"/>
                </a:solidFill>
              </a:rPr>
              <a:t>Con un passaporto o una carta d’identità validi potete viaggiare nei </a:t>
            </a:r>
            <a:r>
              <a:rPr lang="it-IT" sz="2400" b="1" dirty="0">
                <a:solidFill>
                  <a:schemeClr val="tx1"/>
                </a:solidFill>
              </a:rPr>
              <a:t>26 paesi Schengen</a:t>
            </a:r>
            <a:r>
              <a:rPr lang="it-IT" sz="2400" dirty="0">
                <a:solidFill>
                  <a:schemeClr val="tx1"/>
                </a:solidFill>
              </a:rPr>
              <a:t>:</a:t>
            </a:r>
          </a:p>
          <a:p>
            <a:pPr algn="ctr"/>
            <a:r>
              <a:rPr lang="it-IT" sz="2400" dirty="0">
                <a:solidFill>
                  <a:schemeClr val="tx1"/>
                </a:solidFill>
              </a:rPr>
              <a:t>-</a:t>
            </a:r>
            <a:r>
              <a:rPr lang="it-IT" sz="2400" b="1" dirty="0">
                <a:solidFill>
                  <a:schemeClr val="tx1"/>
                </a:solidFill>
              </a:rPr>
              <a:t>22 paesi dell’UE</a:t>
            </a:r>
          </a:p>
          <a:p>
            <a:pPr algn="ctr"/>
            <a:r>
              <a:rPr lang="it-IT" sz="2400" dirty="0">
                <a:solidFill>
                  <a:schemeClr val="tx1"/>
                </a:solidFill>
              </a:rPr>
              <a:t>-</a:t>
            </a:r>
            <a:r>
              <a:rPr lang="it-IT" sz="2400" b="1" dirty="0">
                <a:solidFill>
                  <a:schemeClr val="tx1"/>
                </a:solidFill>
              </a:rPr>
              <a:t>Islanda, Liechtenstein, Norvegia e Svizzera</a:t>
            </a:r>
            <a:r>
              <a:rPr lang="it-IT" sz="2400" dirty="0">
                <a:solidFill>
                  <a:schemeClr val="tx1"/>
                </a:solidFill>
              </a:rPr>
              <a:t>. </a:t>
            </a:r>
          </a:p>
        </p:txBody>
      </p:sp>
      <p:pic>
        <p:nvPicPr>
          <p:cNvPr id="18" name="Immagine 17">
            <a:extLst>
              <a:ext uri="{FF2B5EF4-FFF2-40B4-BE49-F238E27FC236}">
                <a16:creationId xmlns:a16="http://schemas.microsoft.com/office/drawing/2014/main" id="{18CB4256-2C87-4358-BA3B-E9F896D8FFD6}"/>
              </a:ext>
            </a:extLst>
          </p:cNvPr>
          <p:cNvPicPr>
            <a:picLocks noChangeAspect="1"/>
          </p:cNvPicPr>
          <p:nvPr/>
        </p:nvPicPr>
        <p:blipFill>
          <a:blip r:embed="rId9"/>
          <a:stretch>
            <a:fillRect/>
          </a:stretch>
        </p:blipFill>
        <p:spPr>
          <a:xfrm rot="13466342">
            <a:off x="4433609" y="4954244"/>
            <a:ext cx="975445" cy="731583"/>
          </a:xfrm>
          <a:prstGeom prst="rect">
            <a:avLst/>
          </a:prstGeom>
        </p:spPr>
      </p:pic>
    </p:spTree>
    <p:extLst>
      <p:ext uri="{BB962C8B-B14F-4D97-AF65-F5344CB8AC3E}">
        <p14:creationId xmlns:p14="http://schemas.microsoft.com/office/powerpoint/2010/main" val="97743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7B77D3FC-6A82-4422-9952-81755A76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347" y="2286001"/>
            <a:ext cx="5563454" cy="3702225"/>
          </a:xfrm>
          <a:prstGeom prst="rect">
            <a:avLst/>
          </a:prstGeom>
        </p:spPr>
      </p:pic>
      <p:sp>
        <p:nvSpPr>
          <p:cNvPr id="2" name="Titolo 1">
            <a:extLst>
              <a:ext uri="{FF2B5EF4-FFF2-40B4-BE49-F238E27FC236}">
                <a16:creationId xmlns:a16="http://schemas.microsoft.com/office/drawing/2014/main" id="{78BAF6F4-05B2-4C97-AFA9-093531D57D61}"/>
              </a:ext>
            </a:extLst>
          </p:cNvPr>
          <p:cNvSpPr>
            <a:spLocks noGrp="1"/>
          </p:cNvSpPr>
          <p:nvPr>
            <p:ph type="title"/>
          </p:nvPr>
        </p:nvSpPr>
        <p:spPr>
          <a:xfrm>
            <a:off x="1251677" y="645105"/>
            <a:ext cx="4357499" cy="1320855"/>
          </a:xfrm>
        </p:spPr>
        <p:txBody>
          <a:bodyPr>
            <a:normAutofit fontScale="90000"/>
          </a:bodyPr>
          <a:lstStyle/>
          <a:p>
            <a:r>
              <a:rPr lang="it-IT" sz="4400" dirty="0"/>
              <a:t>Viaggiare in Europa</a:t>
            </a:r>
          </a:p>
        </p:txBody>
      </p:sp>
      <p:sp>
        <p:nvSpPr>
          <p:cNvPr id="3" name="Segnaposto contenuto 2">
            <a:extLst>
              <a:ext uri="{FF2B5EF4-FFF2-40B4-BE49-F238E27FC236}">
                <a16:creationId xmlns:a16="http://schemas.microsoft.com/office/drawing/2014/main" id="{7D686462-A833-4DF5-8881-784D038E9E97}"/>
              </a:ext>
            </a:extLst>
          </p:cNvPr>
          <p:cNvSpPr>
            <a:spLocks noGrp="1"/>
          </p:cNvSpPr>
          <p:nvPr>
            <p:ph idx="1"/>
          </p:nvPr>
        </p:nvSpPr>
        <p:spPr>
          <a:xfrm>
            <a:off x="1251678" y="2286001"/>
            <a:ext cx="4363595" cy="3593591"/>
          </a:xfrm>
        </p:spPr>
        <p:txBody>
          <a:bodyPr vert="horz" lIns="91440" tIns="45720" rIns="91440" bIns="45720" rtlCol="0" anchor="t">
            <a:normAutofit fontScale="92500" lnSpcReduction="10000"/>
          </a:bodyPr>
          <a:lstStyle/>
          <a:p>
            <a:pPr marL="0" indent="0" algn="just">
              <a:buNone/>
            </a:pPr>
            <a:endParaRPr lang="it-IT" sz="2400" dirty="0">
              <a:solidFill>
                <a:schemeClr val="tx1"/>
              </a:solidFill>
            </a:endParaRPr>
          </a:p>
          <a:p>
            <a:pPr marL="0" indent="0" algn="just">
              <a:buNone/>
            </a:pPr>
            <a:r>
              <a:rPr lang="it-IT" sz="2400" dirty="0">
                <a:solidFill>
                  <a:schemeClr val="tx1"/>
                </a:solidFill>
              </a:rPr>
              <a:t>La creazione di un mercato unico europeo dei trasporti aerei, ha portato a una </a:t>
            </a:r>
            <a:r>
              <a:rPr lang="it-IT" sz="2400" b="1" dirty="0">
                <a:solidFill>
                  <a:schemeClr val="tx1"/>
                </a:solidFill>
              </a:rPr>
              <a:t>maggiore scelta tra compagnie aeree, alcune disponibili a imporre prezzi più bassi</a:t>
            </a:r>
          </a:p>
          <a:p>
            <a:pPr marL="0" indent="0" algn="just">
              <a:buNone/>
            </a:pPr>
            <a:endParaRPr lang="it-IT" sz="2400" b="1" dirty="0">
              <a:solidFill>
                <a:schemeClr val="tx1"/>
              </a:solidFill>
            </a:endParaRPr>
          </a:p>
          <a:p>
            <a:pPr marL="0" indent="0" algn="just">
              <a:buNone/>
            </a:pPr>
            <a:r>
              <a:rPr lang="it-IT" sz="2400" dirty="0">
                <a:solidFill>
                  <a:schemeClr val="tx1"/>
                </a:solidFill>
              </a:rPr>
              <a:t>Provate a cercare qualche volo per l’Albania…</a:t>
            </a:r>
          </a:p>
        </p:txBody>
      </p:sp>
    </p:spTree>
    <p:extLst>
      <p:ext uri="{BB962C8B-B14F-4D97-AF65-F5344CB8AC3E}">
        <p14:creationId xmlns:p14="http://schemas.microsoft.com/office/powerpoint/2010/main" val="673297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AABD9B-BFA8-4535-A92F-262003A86D67}"/>
              </a:ext>
            </a:extLst>
          </p:cNvPr>
          <p:cNvSpPr>
            <a:spLocks noGrp="1"/>
          </p:cNvSpPr>
          <p:nvPr>
            <p:ph type="title"/>
          </p:nvPr>
        </p:nvSpPr>
        <p:spPr>
          <a:xfrm>
            <a:off x="1221197" y="616003"/>
            <a:ext cx="6193494" cy="656068"/>
          </a:xfrm>
        </p:spPr>
        <p:txBody>
          <a:bodyPr>
            <a:normAutofit/>
          </a:bodyPr>
          <a:lstStyle/>
          <a:p>
            <a:r>
              <a:rPr lang="it-IT" dirty="0"/>
              <a:t>Sanità e sicurezza</a:t>
            </a:r>
          </a:p>
        </p:txBody>
      </p:sp>
      <p:sp>
        <p:nvSpPr>
          <p:cNvPr id="4" name="CasellaDiTesto 3">
            <a:extLst>
              <a:ext uri="{FF2B5EF4-FFF2-40B4-BE49-F238E27FC236}">
                <a16:creationId xmlns:a16="http://schemas.microsoft.com/office/drawing/2014/main" id="{524ED6B0-4A9D-4A38-B9C7-0A0AFE5E2EDD}"/>
              </a:ext>
            </a:extLst>
          </p:cNvPr>
          <p:cNvSpPr txBox="1"/>
          <p:nvPr/>
        </p:nvSpPr>
        <p:spPr>
          <a:xfrm>
            <a:off x="1089191" y="1504657"/>
            <a:ext cx="8404386" cy="1846659"/>
          </a:xfrm>
          <a:prstGeom prst="rect">
            <a:avLst/>
          </a:prstGeom>
          <a:noFill/>
        </p:spPr>
        <p:txBody>
          <a:bodyPr wrap="square" rtlCol="0">
            <a:spAutoFit/>
          </a:bodyPr>
          <a:lstStyle/>
          <a:p>
            <a:pPr algn="just" fontAlgn="base"/>
            <a:r>
              <a:rPr lang="it-IT" sz="2400" dirty="0"/>
              <a:t>Se vi ammalate o subite un infortunio mentre vi trovate in un altro paese dell’UE, come cittadini dell’Unione, potete beneficiare dei </a:t>
            </a:r>
            <a:r>
              <a:rPr lang="it-IT" sz="2400" b="1" dirty="0"/>
              <a:t>servizi sanitari pubblici alle stesse condizioni degli abitanti del luogo.</a:t>
            </a:r>
          </a:p>
          <a:p>
            <a:pPr algn="just" fontAlgn="base"/>
            <a:r>
              <a:rPr lang="it-IT" dirty="0"/>
              <a:t> </a:t>
            </a:r>
          </a:p>
        </p:txBody>
      </p:sp>
      <p:grpSp>
        <p:nvGrpSpPr>
          <p:cNvPr id="7" name="Gruppo 6">
            <a:extLst>
              <a:ext uri="{FF2B5EF4-FFF2-40B4-BE49-F238E27FC236}">
                <a16:creationId xmlns:a16="http://schemas.microsoft.com/office/drawing/2014/main" id="{E41765C0-1E85-41F5-B334-67DA0C54D010}"/>
              </a:ext>
            </a:extLst>
          </p:cNvPr>
          <p:cNvGrpSpPr/>
          <p:nvPr/>
        </p:nvGrpSpPr>
        <p:grpSpPr>
          <a:xfrm>
            <a:off x="5559553" y="3323574"/>
            <a:ext cx="4608576" cy="3533527"/>
            <a:chOff x="4995028" y="-2457340"/>
            <a:chExt cx="4670706" cy="4205573"/>
          </a:xfrm>
        </p:grpSpPr>
        <p:sp>
          <p:nvSpPr>
            <p:cNvPr id="8" name="Ovale 7">
              <a:extLst>
                <a:ext uri="{FF2B5EF4-FFF2-40B4-BE49-F238E27FC236}">
                  <a16:creationId xmlns:a16="http://schemas.microsoft.com/office/drawing/2014/main" id="{ADBEA515-1E60-40F4-A077-EEF2564462C3}"/>
                </a:ext>
              </a:extLst>
            </p:cNvPr>
            <p:cNvSpPr/>
            <p:nvPr/>
          </p:nvSpPr>
          <p:spPr>
            <a:xfrm>
              <a:off x="4995028" y="-2457340"/>
              <a:ext cx="4670706" cy="420557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dirty="0"/>
            </a:p>
          </p:txBody>
        </p:sp>
        <p:sp>
          <p:nvSpPr>
            <p:cNvPr id="9" name="Ovale 4">
              <a:extLst>
                <a:ext uri="{FF2B5EF4-FFF2-40B4-BE49-F238E27FC236}">
                  <a16:creationId xmlns:a16="http://schemas.microsoft.com/office/drawing/2014/main" id="{456A1861-E17E-4E84-B972-9390201646D9}"/>
                </a:ext>
              </a:extLst>
            </p:cNvPr>
            <p:cNvSpPr txBox="1"/>
            <p:nvPr/>
          </p:nvSpPr>
          <p:spPr>
            <a:xfrm>
              <a:off x="5295435" y="-646967"/>
              <a:ext cx="3965796" cy="1079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it-IT" sz="2000" dirty="0">
                  <a:solidFill>
                    <a:schemeClr val="tx1"/>
                  </a:solidFill>
                </a:rPr>
                <a:t>Non dimenticate la vostra </a:t>
              </a:r>
              <a:r>
                <a:rPr lang="it-IT" sz="2000" b="1" dirty="0">
                  <a:solidFill>
                    <a:schemeClr val="tx1"/>
                  </a:solidFill>
                </a:rPr>
                <a:t>Tessera Europea di Assicurazione e Malattia (TEAM)!! </a:t>
              </a:r>
              <a:r>
                <a:rPr lang="it-IT" sz="2000" dirty="0">
                  <a:solidFill>
                    <a:schemeClr val="tx1"/>
                  </a:solidFill>
                </a:rPr>
                <a:t>Rilasciata gratuitamente dal SSN, attesta che siete assicurati nei paesi dell’UE e semplifica le procedure e accelera il rimborso delle spese sostenute. </a:t>
              </a:r>
            </a:p>
            <a:p>
              <a:pPr marL="0" lvl="0" indent="0" algn="ctr" defTabSz="1066800">
                <a:lnSpc>
                  <a:spcPct val="90000"/>
                </a:lnSpc>
                <a:spcBef>
                  <a:spcPct val="0"/>
                </a:spcBef>
                <a:spcAft>
                  <a:spcPct val="35000"/>
                </a:spcAft>
                <a:buNone/>
              </a:pPr>
              <a:endParaRPr lang="it-IT" sz="2400" b="1" kern="1200" dirty="0">
                <a:solidFill>
                  <a:schemeClr val="tx1"/>
                </a:solidFill>
              </a:endParaRPr>
            </a:p>
          </p:txBody>
        </p:sp>
      </p:grpSp>
      <p:pic>
        <p:nvPicPr>
          <p:cNvPr id="5" name="Immagine 4">
            <a:extLst>
              <a:ext uri="{FF2B5EF4-FFF2-40B4-BE49-F238E27FC236}">
                <a16:creationId xmlns:a16="http://schemas.microsoft.com/office/drawing/2014/main" id="{DADBD011-B876-470E-8626-7A566AB2D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071" y="3323574"/>
            <a:ext cx="3987530" cy="2834942"/>
          </a:xfrm>
          <a:prstGeom prst="rect">
            <a:avLst/>
          </a:prstGeom>
        </p:spPr>
      </p:pic>
    </p:spTree>
    <p:extLst>
      <p:ext uri="{BB962C8B-B14F-4D97-AF65-F5344CB8AC3E}">
        <p14:creationId xmlns:p14="http://schemas.microsoft.com/office/powerpoint/2010/main" val="1118919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B76B1C95-A685-491E-9C1F-A4004612A451}"/>
              </a:ext>
            </a:extLst>
          </p:cNvPr>
          <p:cNvSpPr/>
          <p:nvPr/>
        </p:nvSpPr>
        <p:spPr>
          <a:xfrm>
            <a:off x="4168725" y="1916075"/>
            <a:ext cx="3502855" cy="2110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dirty="0"/>
              <a:t>Studiare, formarsi, lavorare ovunque in UE</a:t>
            </a:r>
          </a:p>
        </p:txBody>
      </p:sp>
      <p:cxnSp>
        <p:nvCxnSpPr>
          <p:cNvPr id="7" name="Connettore diritto 6">
            <a:extLst>
              <a:ext uri="{FF2B5EF4-FFF2-40B4-BE49-F238E27FC236}">
                <a16:creationId xmlns:a16="http://schemas.microsoft.com/office/drawing/2014/main" id="{9739243C-FB55-4CC7-85D0-0E62ABB4F8DA}"/>
              </a:ext>
            </a:extLst>
          </p:cNvPr>
          <p:cNvCxnSpPr>
            <a:cxnSpLocks/>
            <a:stCxn id="5" idx="2"/>
          </p:cNvCxnSpPr>
          <p:nvPr/>
        </p:nvCxnSpPr>
        <p:spPr>
          <a:xfrm flipH="1">
            <a:off x="3029243" y="2971152"/>
            <a:ext cx="11394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2EA42AD-B27D-4604-9416-D8AA73F75928}"/>
              </a:ext>
            </a:extLst>
          </p:cNvPr>
          <p:cNvCxnSpPr>
            <a:stCxn id="5" idx="6"/>
          </p:cNvCxnSpPr>
          <p:nvPr/>
        </p:nvCxnSpPr>
        <p:spPr>
          <a:xfrm flipV="1">
            <a:off x="7671580" y="2971151"/>
            <a:ext cx="125202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B76DA450-2BE5-405A-9B72-E35F21CF9B6C}"/>
              </a:ext>
            </a:extLst>
          </p:cNvPr>
          <p:cNvCxnSpPr>
            <a:cxnSpLocks/>
          </p:cNvCxnSpPr>
          <p:nvPr/>
        </p:nvCxnSpPr>
        <p:spPr>
          <a:xfrm>
            <a:off x="5912471" y="3740014"/>
            <a:ext cx="0" cy="664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C6B2CFA-8EAE-40EB-AA87-8B93D539C6FD}"/>
              </a:ext>
            </a:extLst>
          </p:cNvPr>
          <p:cNvCxnSpPr>
            <a:cxnSpLocks/>
          </p:cNvCxnSpPr>
          <p:nvPr/>
        </p:nvCxnSpPr>
        <p:spPr>
          <a:xfrm>
            <a:off x="5904789" y="1251376"/>
            <a:ext cx="0" cy="664699"/>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5EF10F2-8D99-4672-BC02-E3F1BBAFDBF2}"/>
              </a:ext>
            </a:extLst>
          </p:cNvPr>
          <p:cNvSpPr/>
          <p:nvPr/>
        </p:nvSpPr>
        <p:spPr>
          <a:xfrm>
            <a:off x="4887895" y="131886"/>
            <a:ext cx="2190822" cy="1273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500" dirty="0"/>
              <a:t>Erasmus+</a:t>
            </a:r>
          </a:p>
        </p:txBody>
      </p:sp>
      <p:sp>
        <p:nvSpPr>
          <p:cNvPr id="37" name="Ovale 36">
            <a:extLst>
              <a:ext uri="{FF2B5EF4-FFF2-40B4-BE49-F238E27FC236}">
                <a16:creationId xmlns:a16="http://schemas.microsoft.com/office/drawing/2014/main" id="{437AC1C4-6A53-4701-B5FB-9FA785841C20}"/>
              </a:ext>
            </a:extLst>
          </p:cNvPr>
          <p:cNvSpPr/>
          <p:nvPr/>
        </p:nvSpPr>
        <p:spPr>
          <a:xfrm>
            <a:off x="8923605" y="2334588"/>
            <a:ext cx="1899138" cy="1273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300" dirty="0"/>
              <a:t>Erasmus Mundus</a:t>
            </a:r>
          </a:p>
        </p:txBody>
      </p:sp>
      <p:sp>
        <p:nvSpPr>
          <p:cNvPr id="39" name="Ovale 38">
            <a:extLst>
              <a:ext uri="{FF2B5EF4-FFF2-40B4-BE49-F238E27FC236}">
                <a16:creationId xmlns:a16="http://schemas.microsoft.com/office/drawing/2014/main" id="{C8777246-8CFF-458C-9245-61D462EDF7D3}"/>
              </a:ext>
            </a:extLst>
          </p:cNvPr>
          <p:cNvSpPr/>
          <p:nvPr/>
        </p:nvSpPr>
        <p:spPr>
          <a:xfrm>
            <a:off x="4745421" y="4404713"/>
            <a:ext cx="2333296" cy="16848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300" dirty="0"/>
              <a:t>EURES (Your 1st EURES JOB)</a:t>
            </a:r>
          </a:p>
        </p:txBody>
      </p:sp>
      <p:sp>
        <p:nvSpPr>
          <p:cNvPr id="41" name="Ovale 40">
            <a:extLst>
              <a:ext uri="{FF2B5EF4-FFF2-40B4-BE49-F238E27FC236}">
                <a16:creationId xmlns:a16="http://schemas.microsoft.com/office/drawing/2014/main" id="{0C75E326-458A-44FE-8CFA-379BC84EDA36}"/>
              </a:ext>
            </a:extLst>
          </p:cNvPr>
          <p:cNvSpPr/>
          <p:nvPr/>
        </p:nvSpPr>
        <p:spPr>
          <a:xfrm>
            <a:off x="1130104" y="2215701"/>
            <a:ext cx="2234887" cy="1510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400" dirty="0"/>
              <a:t>Diritti dei lavoratori </a:t>
            </a:r>
          </a:p>
        </p:txBody>
      </p:sp>
      <p:sp>
        <p:nvSpPr>
          <p:cNvPr id="3" name="Rettangolo con angoli arrotondati 2">
            <a:extLst>
              <a:ext uri="{FF2B5EF4-FFF2-40B4-BE49-F238E27FC236}">
                <a16:creationId xmlns:a16="http://schemas.microsoft.com/office/drawing/2014/main" id="{5364E166-BFEC-4987-A7EB-10A763191A27}"/>
              </a:ext>
            </a:extLst>
          </p:cNvPr>
          <p:cNvSpPr/>
          <p:nvPr/>
        </p:nvSpPr>
        <p:spPr>
          <a:xfrm>
            <a:off x="7898524" y="4835543"/>
            <a:ext cx="3941379" cy="1684826"/>
          </a:xfrm>
          <a:prstGeom prst="round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it-IT" sz="2100" dirty="0">
                <a:hlinkClick r:id="rId3"/>
              </a:rPr>
              <a:t>http://www.you-net.eu/youmob/</a:t>
            </a:r>
            <a:endParaRPr lang="it-IT" sz="2100" dirty="0"/>
          </a:p>
          <a:p>
            <a:r>
              <a:rPr lang="it-IT" sz="2100" dirty="0">
                <a:hlinkClick r:id="rId4"/>
              </a:rPr>
              <a:t>http://www.mobilitasonline.net/</a:t>
            </a:r>
            <a:endParaRPr lang="it-IT" sz="2100" dirty="0"/>
          </a:p>
        </p:txBody>
      </p:sp>
    </p:spTree>
    <p:extLst>
      <p:ext uri="{BB962C8B-B14F-4D97-AF65-F5344CB8AC3E}">
        <p14:creationId xmlns:p14="http://schemas.microsoft.com/office/powerpoint/2010/main" val="191144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9"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B76B1C95-A685-491E-9C1F-A4004612A451}"/>
              </a:ext>
            </a:extLst>
          </p:cNvPr>
          <p:cNvSpPr/>
          <p:nvPr/>
        </p:nvSpPr>
        <p:spPr>
          <a:xfrm>
            <a:off x="4170357" y="2373923"/>
            <a:ext cx="3482467" cy="2110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a16="http://schemas.microsoft.com/office/drawing/2014/main" id="{9739243C-FB55-4CC7-85D0-0E62ABB4F8DA}"/>
              </a:ext>
            </a:extLst>
          </p:cNvPr>
          <p:cNvCxnSpPr>
            <a:cxnSpLocks/>
            <a:stCxn id="5" idx="2"/>
          </p:cNvCxnSpPr>
          <p:nvPr/>
        </p:nvCxnSpPr>
        <p:spPr>
          <a:xfrm flipH="1">
            <a:off x="3010487" y="3429000"/>
            <a:ext cx="115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2EA42AD-B27D-4604-9416-D8AA73F75928}"/>
              </a:ext>
            </a:extLst>
          </p:cNvPr>
          <p:cNvCxnSpPr>
            <a:cxnSpLocks/>
            <a:stCxn id="5" idx="6"/>
          </p:cNvCxnSpPr>
          <p:nvPr/>
        </p:nvCxnSpPr>
        <p:spPr>
          <a:xfrm>
            <a:off x="7652824" y="3429000"/>
            <a:ext cx="1252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C6B2CFA-8EAE-40EB-AA87-8B93D539C6FD}"/>
              </a:ext>
            </a:extLst>
          </p:cNvPr>
          <p:cNvCxnSpPr>
            <a:cxnSpLocks/>
          </p:cNvCxnSpPr>
          <p:nvPr/>
        </p:nvCxnSpPr>
        <p:spPr>
          <a:xfrm>
            <a:off x="5920153" y="1709224"/>
            <a:ext cx="0" cy="664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31123117-5A9E-4CDD-B17E-1B31D4C69846}"/>
              </a:ext>
            </a:extLst>
          </p:cNvPr>
          <p:cNvCxnSpPr>
            <a:cxnSpLocks/>
            <a:stCxn id="5" idx="3"/>
          </p:cNvCxnSpPr>
          <p:nvPr/>
        </p:nvCxnSpPr>
        <p:spPr>
          <a:xfrm flipH="1">
            <a:off x="4029559" y="4175051"/>
            <a:ext cx="650793" cy="104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A6902040-9206-4C00-A56B-768AED768BAA}"/>
              </a:ext>
            </a:extLst>
          </p:cNvPr>
          <p:cNvCxnSpPr>
            <a:cxnSpLocks/>
          </p:cNvCxnSpPr>
          <p:nvPr/>
        </p:nvCxnSpPr>
        <p:spPr>
          <a:xfrm>
            <a:off x="7189092" y="4086987"/>
            <a:ext cx="1089744" cy="770114"/>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5EF10F2-8D99-4672-BC02-E3F1BBAFDBF2}"/>
              </a:ext>
            </a:extLst>
          </p:cNvPr>
          <p:cNvSpPr/>
          <p:nvPr/>
        </p:nvSpPr>
        <p:spPr>
          <a:xfrm>
            <a:off x="4680352" y="136464"/>
            <a:ext cx="2712340" cy="1831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800" dirty="0"/>
              <a:t>Elezioni europee: votare e candidarsi</a:t>
            </a:r>
          </a:p>
        </p:txBody>
      </p:sp>
      <p:sp>
        <p:nvSpPr>
          <p:cNvPr id="37" name="Ovale 36">
            <a:extLst>
              <a:ext uri="{FF2B5EF4-FFF2-40B4-BE49-F238E27FC236}">
                <a16:creationId xmlns:a16="http://schemas.microsoft.com/office/drawing/2014/main" id="{437AC1C4-6A53-4701-B5FB-9FA785841C20}"/>
              </a:ext>
            </a:extLst>
          </p:cNvPr>
          <p:cNvSpPr/>
          <p:nvPr/>
        </p:nvSpPr>
        <p:spPr>
          <a:xfrm>
            <a:off x="8717091" y="2523718"/>
            <a:ext cx="2641388" cy="1810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800" dirty="0"/>
              <a:t>Leggi di iniziativa popolare </a:t>
            </a:r>
          </a:p>
        </p:txBody>
      </p:sp>
      <p:sp>
        <p:nvSpPr>
          <p:cNvPr id="38" name="Ovale 37">
            <a:extLst>
              <a:ext uri="{FF2B5EF4-FFF2-40B4-BE49-F238E27FC236}">
                <a16:creationId xmlns:a16="http://schemas.microsoft.com/office/drawing/2014/main" id="{0BF9939A-6D7B-47A2-96FB-11B57775F3E9}"/>
              </a:ext>
            </a:extLst>
          </p:cNvPr>
          <p:cNvSpPr/>
          <p:nvPr/>
        </p:nvSpPr>
        <p:spPr>
          <a:xfrm>
            <a:off x="7477426" y="4782523"/>
            <a:ext cx="2837005" cy="18571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400" dirty="0"/>
              <a:t>Carta diritti fondamentali</a:t>
            </a:r>
          </a:p>
        </p:txBody>
      </p:sp>
      <p:sp>
        <p:nvSpPr>
          <p:cNvPr id="40" name="Ovale 39">
            <a:extLst>
              <a:ext uri="{FF2B5EF4-FFF2-40B4-BE49-F238E27FC236}">
                <a16:creationId xmlns:a16="http://schemas.microsoft.com/office/drawing/2014/main" id="{782D9C6D-9F5C-416D-9034-0F9E49EB57CC}"/>
              </a:ext>
            </a:extLst>
          </p:cNvPr>
          <p:cNvSpPr/>
          <p:nvPr/>
        </p:nvSpPr>
        <p:spPr>
          <a:xfrm>
            <a:off x="2654381" y="5092504"/>
            <a:ext cx="2496796" cy="1471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dirty="0"/>
              <a:t>Diritti dei passeggeri</a:t>
            </a:r>
          </a:p>
        </p:txBody>
      </p:sp>
      <p:sp>
        <p:nvSpPr>
          <p:cNvPr id="41" name="Ovale 40">
            <a:extLst>
              <a:ext uri="{FF2B5EF4-FFF2-40B4-BE49-F238E27FC236}">
                <a16:creationId xmlns:a16="http://schemas.microsoft.com/office/drawing/2014/main" id="{0C75E326-458A-44FE-8CFA-379BC84EDA36}"/>
              </a:ext>
            </a:extLst>
          </p:cNvPr>
          <p:cNvSpPr/>
          <p:nvPr/>
        </p:nvSpPr>
        <p:spPr>
          <a:xfrm>
            <a:off x="740181" y="2401557"/>
            <a:ext cx="2496796" cy="1932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a:p>
            <a:pPr lvl="0"/>
            <a:r>
              <a:rPr lang="it-IT" sz="2800" dirty="0"/>
              <a:t>Diritti dei lavoratori </a:t>
            </a:r>
          </a:p>
          <a:p>
            <a:pPr algn="ctr"/>
            <a:endParaRPr lang="it-IT" sz="2200" dirty="0"/>
          </a:p>
        </p:txBody>
      </p:sp>
      <p:sp>
        <p:nvSpPr>
          <p:cNvPr id="44" name="CasellaDiTesto 43">
            <a:extLst>
              <a:ext uri="{FF2B5EF4-FFF2-40B4-BE49-F238E27FC236}">
                <a16:creationId xmlns:a16="http://schemas.microsoft.com/office/drawing/2014/main" id="{705FF7CB-3606-47BC-8C52-E1245CC04C01}"/>
              </a:ext>
            </a:extLst>
          </p:cNvPr>
          <p:cNvSpPr txBox="1"/>
          <p:nvPr/>
        </p:nvSpPr>
        <p:spPr>
          <a:xfrm>
            <a:off x="4289282" y="2982351"/>
            <a:ext cx="3239763" cy="1015663"/>
          </a:xfrm>
          <a:prstGeom prst="rect">
            <a:avLst/>
          </a:prstGeom>
          <a:noFill/>
        </p:spPr>
        <p:txBody>
          <a:bodyPr wrap="square" rtlCol="0">
            <a:spAutoFit/>
          </a:bodyPr>
          <a:lstStyle/>
          <a:p>
            <a:pPr algn="ctr"/>
            <a:r>
              <a:rPr lang="it-IT" sz="6000" dirty="0">
                <a:solidFill>
                  <a:schemeClr val="bg1"/>
                </a:solidFill>
              </a:rPr>
              <a:t>Diritti</a:t>
            </a:r>
          </a:p>
        </p:txBody>
      </p:sp>
    </p:spTree>
    <p:extLst>
      <p:ext uri="{BB962C8B-B14F-4D97-AF65-F5344CB8AC3E}">
        <p14:creationId xmlns:p14="http://schemas.microsoft.com/office/powerpoint/2010/main" val="129686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7" grpId="0" animBg="1"/>
      <p:bldP spid="38" grpId="0" animBg="1"/>
      <p:bldP spid="40" grpId="0" animBg="1"/>
      <p:bldP spid="41" grpId="0" animBg="1"/>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0F43C0D-85E0-4BEC-BAD7-5F472C5D0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8023">
            <a:off x="7423945" y="961327"/>
            <a:ext cx="3825300" cy="2550200"/>
          </a:xfrm>
          <a:prstGeom prst="rect">
            <a:avLst/>
          </a:prstGeom>
        </p:spPr>
      </p:pic>
      <p:sp>
        <p:nvSpPr>
          <p:cNvPr id="2" name="Titolo 1">
            <a:extLst>
              <a:ext uri="{FF2B5EF4-FFF2-40B4-BE49-F238E27FC236}">
                <a16:creationId xmlns:a16="http://schemas.microsoft.com/office/drawing/2014/main" id="{B5BA0171-12FA-4C30-AAAA-0260ED689C15}"/>
              </a:ext>
            </a:extLst>
          </p:cNvPr>
          <p:cNvSpPr>
            <a:spLocks noGrp="1"/>
          </p:cNvSpPr>
          <p:nvPr>
            <p:ph type="title"/>
          </p:nvPr>
        </p:nvSpPr>
        <p:spPr/>
        <p:txBody>
          <a:bodyPr/>
          <a:lstStyle/>
          <a:p>
            <a:r>
              <a:rPr lang="it-IT" dirty="0"/>
              <a:t>Sanità e sicurezza</a:t>
            </a:r>
          </a:p>
        </p:txBody>
      </p:sp>
      <p:sp>
        <p:nvSpPr>
          <p:cNvPr id="3" name="Segnaposto contenuto 2">
            <a:extLst>
              <a:ext uri="{FF2B5EF4-FFF2-40B4-BE49-F238E27FC236}">
                <a16:creationId xmlns:a16="http://schemas.microsoft.com/office/drawing/2014/main" id="{FABFDE04-FCEC-4B62-B254-D4C871EB2477}"/>
              </a:ext>
            </a:extLst>
          </p:cNvPr>
          <p:cNvSpPr>
            <a:spLocks noGrp="1"/>
          </p:cNvSpPr>
          <p:nvPr>
            <p:ph idx="1"/>
          </p:nvPr>
        </p:nvSpPr>
        <p:spPr>
          <a:xfrm>
            <a:off x="926818" y="1596685"/>
            <a:ext cx="10318999" cy="4438355"/>
          </a:xfrm>
        </p:spPr>
        <p:txBody>
          <a:bodyPr/>
          <a:lstStyle/>
          <a:p>
            <a:pPr marL="0" indent="0">
              <a:buNone/>
            </a:pPr>
            <a:r>
              <a:rPr lang="it-IT" sz="2400" dirty="0">
                <a:solidFill>
                  <a:schemeClr val="tx1"/>
                </a:solidFill>
              </a:rPr>
              <a:t>Inoltre, l’UE ha istituito </a:t>
            </a:r>
            <a:r>
              <a:rPr lang="it-IT" sz="2400" b="1" dirty="0">
                <a:solidFill>
                  <a:schemeClr val="tx1"/>
                </a:solidFill>
              </a:rPr>
              <a:t>controlli</a:t>
            </a:r>
            <a:r>
              <a:rPr lang="it-IT" sz="2400" dirty="0">
                <a:solidFill>
                  <a:schemeClr val="tx1"/>
                </a:solidFill>
              </a:rPr>
              <a:t> per garantire:</a:t>
            </a:r>
          </a:p>
          <a:p>
            <a:pPr>
              <a:buFontTx/>
              <a:buChar char="-"/>
            </a:pPr>
            <a:r>
              <a:rPr lang="it-IT" sz="2400" dirty="0">
                <a:solidFill>
                  <a:schemeClr val="tx1"/>
                </a:solidFill>
              </a:rPr>
              <a:t>il buono stato di salute di piante e animali</a:t>
            </a:r>
          </a:p>
          <a:p>
            <a:pPr>
              <a:buFontTx/>
              <a:buChar char="-"/>
            </a:pPr>
            <a:r>
              <a:rPr lang="it-IT" sz="2400" dirty="0">
                <a:solidFill>
                  <a:schemeClr val="tx1"/>
                </a:solidFill>
              </a:rPr>
              <a:t>la sicurezza degli alimenti</a:t>
            </a:r>
          </a:p>
          <a:p>
            <a:pPr>
              <a:buFontTx/>
              <a:buChar char="-"/>
            </a:pPr>
            <a:r>
              <a:rPr lang="it-IT" sz="2400" dirty="0">
                <a:solidFill>
                  <a:schemeClr val="tx1"/>
                </a:solidFill>
              </a:rPr>
              <a:t> la corretta etichettatura dei prodotti</a:t>
            </a:r>
          </a:p>
          <a:p>
            <a:pPr marL="0" indent="0">
              <a:buNone/>
            </a:pPr>
            <a:endParaRPr lang="it-IT" dirty="0"/>
          </a:p>
          <a:p>
            <a:pPr marL="0" indent="0" algn="r">
              <a:buNone/>
            </a:pPr>
            <a:r>
              <a:rPr lang="it-IT" dirty="0">
                <a:solidFill>
                  <a:schemeClr val="tx1"/>
                </a:solidFill>
              </a:rPr>
              <a:t>                                                                         </a:t>
            </a:r>
            <a:r>
              <a:rPr lang="it-IT" sz="2400" dirty="0">
                <a:solidFill>
                  <a:schemeClr val="tx1"/>
                </a:solidFill>
              </a:rPr>
              <a:t>I cittadini dell’UE hanno così </a:t>
            </a:r>
            <a:r>
              <a:rPr lang="it-IT" sz="2400" b="1" dirty="0">
                <a:solidFill>
                  <a:schemeClr val="tx1"/>
                </a:solidFill>
              </a:rPr>
              <a:t>accesso</a:t>
            </a:r>
            <a:r>
              <a:rPr lang="it-IT" sz="2400" dirty="0">
                <a:solidFill>
                  <a:schemeClr val="tx1"/>
                </a:solidFill>
              </a:rPr>
              <a:t> ad </a:t>
            </a:r>
            <a:r>
              <a:rPr lang="it-IT" sz="2400" b="1" dirty="0">
                <a:solidFill>
                  <a:schemeClr val="tx1"/>
                </a:solidFill>
              </a:rPr>
              <a:t>alimenti sicuri</a:t>
            </a:r>
            <a:r>
              <a:rPr lang="it-IT" sz="2400" dirty="0">
                <a:solidFill>
                  <a:schemeClr val="tx1"/>
                </a:solidFill>
              </a:rPr>
              <a:t> </a:t>
            </a:r>
          </a:p>
          <a:p>
            <a:pPr marL="0" indent="0" algn="r">
              <a:buNone/>
            </a:pPr>
            <a:r>
              <a:rPr lang="it-IT" sz="2400" dirty="0">
                <a:solidFill>
                  <a:schemeClr val="tx1"/>
                </a:solidFill>
              </a:rPr>
              <a:t>e </a:t>
            </a:r>
            <a:r>
              <a:rPr lang="it-IT" sz="2400" b="1" dirty="0">
                <a:solidFill>
                  <a:schemeClr val="tx1"/>
                </a:solidFill>
              </a:rPr>
              <a:t>opportunamente</a:t>
            </a:r>
            <a:r>
              <a:rPr lang="it-IT" sz="2400" dirty="0">
                <a:solidFill>
                  <a:schemeClr val="tx1"/>
                </a:solidFill>
              </a:rPr>
              <a:t> </a:t>
            </a:r>
            <a:r>
              <a:rPr lang="it-IT" sz="2400" b="1" dirty="0">
                <a:solidFill>
                  <a:schemeClr val="tx1"/>
                </a:solidFill>
              </a:rPr>
              <a:t>etichettati</a:t>
            </a:r>
          </a:p>
        </p:txBody>
      </p:sp>
      <p:sp>
        <p:nvSpPr>
          <p:cNvPr id="4" name="Freccia a destra 3">
            <a:extLst>
              <a:ext uri="{FF2B5EF4-FFF2-40B4-BE49-F238E27FC236}">
                <a16:creationId xmlns:a16="http://schemas.microsoft.com/office/drawing/2014/main" id="{0AD4C88E-CF99-4150-8A92-2B1AA70A3023}"/>
              </a:ext>
            </a:extLst>
          </p:cNvPr>
          <p:cNvSpPr/>
          <p:nvPr/>
        </p:nvSpPr>
        <p:spPr>
          <a:xfrm rot="2270413">
            <a:off x="6128652" y="3584974"/>
            <a:ext cx="797949" cy="300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825D6431-0131-4387-9C71-DDA1DA19B8F5}"/>
              </a:ext>
            </a:extLst>
          </p:cNvPr>
          <p:cNvPicPr>
            <a:picLocks noChangeAspect="1"/>
          </p:cNvPicPr>
          <p:nvPr/>
        </p:nvPicPr>
        <p:blipFill>
          <a:blip r:embed="rId4"/>
          <a:stretch>
            <a:fillRect/>
          </a:stretch>
        </p:blipFill>
        <p:spPr>
          <a:xfrm rot="20713815">
            <a:off x="1775264" y="4486180"/>
            <a:ext cx="1162050" cy="1104900"/>
          </a:xfrm>
          <a:prstGeom prst="rect">
            <a:avLst/>
          </a:prstGeom>
        </p:spPr>
      </p:pic>
      <p:pic>
        <p:nvPicPr>
          <p:cNvPr id="8" name="Immagine 7">
            <a:extLst>
              <a:ext uri="{FF2B5EF4-FFF2-40B4-BE49-F238E27FC236}">
                <a16:creationId xmlns:a16="http://schemas.microsoft.com/office/drawing/2014/main" id="{AABE47A5-8CB0-429E-8280-32CA96AF3206}"/>
              </a:ext>
            </a:extLst>
          </p:cNvPr>
          <p:cNvPicPr>
            <a:picLocks noChangeAspect="1"/>
          </p:cNvPicPr>
          <p:nvPr/>
        </p:nvPicPr>
        <p:blipFill>
          <a:blip r:embed="rId5"/>
          <a:stretch>
            <a:fillRect/>
          </a:stretch>
        </p:blipFill>
        <p:spPr>
          <a:xfrm rot="1776472">
            <a:off x="3546370" y="5210398"/>
            <a:ext cx="1438275" cy="1390650"/>
          </a:xfrm>
          <a:prstGeom prst="rect">
            <a:avLst/>
          </a:prstGeom>
        </p:spPr>
      </p:pic>
      <p:pic>
        <p:nvPicPr>
          <p:cNvPr id="9" name="Immagine 8">
            <a:extLst>
              <a:ext uri="{FF2B5EF4-FFF2-40B4-BE49-F238E27FC236}">
                <a16:creationId xmlns:a16="http://schemas.microsoft.com/office/drawing/2014/main" id="{7957146B-F927-4ABD-85C8-46431BC9CC41}"/>
              </a:ext>
            </a:extLst>
          </p:cNvPr>
          <p:cNvPicPr>
            <a:picLocks noChangeAspect="1"/>
          </p:cNvPicPr>
          <p:nvPr/>
        </p:nvPicPr>
        <p:blipFill>
          <a:blip r:embed="rId6"/>
          <a:stretch>
            <a:fillRect/>
          </a:stretch>
        </p:blipFill>
        <p:spPr>
          <a:xfrm rot="21168203">
            <a:off x="4051197" y="3765469"/>
            <a:ext cx="1343025" cy="1047750"/>
          </a:xfrm>
          <a:prstGeom prst="rect">
            <a:avLst/>
          </a:prstGeom>
        </p:spPr>
      </p:pic>
    </p:spTree>
    <p:extLst>
      <p:ext uri="{BB962C8B-B14F-4D97-AF65-F5344CB8AC3E}">
        <p14:creationId xmlns:p14="http://schemas.microsoft.com/office/powerpoint/2010/main" val="59599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magine correlata">
            <a:extLst>
              <a:ext uri="{FF2B5EF4-FFF2-40B4-BE49-F238E27FC236}">
                <a16:creationId xmlns:a16="http://schemas.microsoft.com/office/drawing/2014/main" id="{EF8E86B0-9ACB-40B3-ABA9-610C48ACE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90" y="387943"/>
            <a:ext cx="8065156" cy="594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785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B76B1C95-A685-491E-9C1F-A4004612A451}"/>
              </a:ext>
            </a:extLst>
          </p:cNvPr>
          <p:cNvSpPr/>
          <p:nvPr/>
        </p:nvSpPr>
        <p:spPr>
          <a:xfrm>
            <a:off x="4170357" y="2373923"/>
            <a:ext cx="3482467" cy="2110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diritto 6">
            <a:extLst>
              <a:ext uri="{FF2B5EF4-FFF2-40B4-BE49-F238E27FC236}">
                <a16:creationId xmlns:a16="http://schemas.microsoft.com/office/drawing/2014/main" id="{9739243C-FB55-4CC7-85D0-0E62ABB4F8DA}"/>
              </a:ext>
            </a:extLst>
          </p:cNvPr>
          <p:cNvCxnSpPr>
            <a:cxnSpLocks/>
            <a:stCxn id="5" idx="2"/>
          </p:cNvCxnSpPr>
          <p:nvPr/>
        </p:nvCxnSpPr>
        <p:spPr>
          <a:xfrm flipH="1">
            <a:off x="3010487" y="3429000"/>
            <a:ext cx="115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2EA42AD-B27D-4604-9416-D8AA73F75928}"/>
              </a:ext>
            </a:extLst>
          </p:cNvPr>
          <p:cNvCxnSpPr>
            <a:cxnSpLocks/>
            <a:stCxn id="5" idx="6"/>
          </p:cNvCxnSpPr>
          <p:nvPr/>
        </p:nvCxnSpPr>
        <p:spPr>
          <a:xfrm>
            <a:off x="7652824" y="3429000"/>
            <a:ext cx="1252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C6B2CFA-8EAE-40EB-AA87-8B93D539C6FD}"/>
              </a:ext>
            </a:extLst>
          </p:cNvPr>
          <p:cNvCxnSpPr>
            <a:cxnSpLocks/>
          </p:cNvCxnSpPr>
          <p:nvPr/>
        </p:nvCxnSpPr>
        <p:spPr>
          <a:xfrm>
            <a:off x="5920153" y="1709224"/>
            <a:ext cx="0" cy="664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31123117-5A9E-4CDD-B17E-1B31D4C69846}"/>
              </a:ext>
            </a:extLst>
          </p:cNvPr>
          <p:cNvCxnSpPr>
            <a:cxnSpLocks/>
            <a:stCxn id="5" idx="3"/>
          </p:cNvCxnSpPr>
          <p:nvPr/>
        </p:nvCxnSpPr>
        <p:spPr>
          <a:xfrm flipH="1">
            <a:off x="4029559" y="4175051"/>
            <a:ext cx="650793" cy="104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A6902040-9206-4C00-A56B-768AED768BAA}"/>
              </a:ext>
            </a:extLst>
          </p:cNvPr>
          <p:cNvCxnSpPr>
            <a:cxnSpLocks/>
          </p:cNvCxnSpPr>
          <p:nvPr/>
        </p:nvCxnSpPr>
        <p:spPr>
          <a:xfrm>
            <a:off x="7189092" y="4086987"/>
            <a:ext cx="1089744" cy="770114"/>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5EF10F2-8D99-4672-BC02-E3F1BBAFDBF2}"/>
              </a:ext>
            </a:extLst>
          </p:cNvPr>
          <p:cNvSpPr/>
          <p:nvPr/>
        </p:nvSpPr>
        <p:spPr>
          <a:xfrm>
            <a:off x="4680352" y="136464"/>
            <a:ext cx="2712340" cy="1831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800" dirty="0"/>
              <a:t>Natura protetta</a:t>
            </a:r>
          </a:p>
        </p:txBody>
      </p:sp>
      <p:sp>
        <p:nvSpPr>
          <p:cNvPr id="37" name="Ovale 36">
            <a:extLst>
              <a:ext uri="{FF2B5EF4-FFF2-40B4-BE49-F238E27FC236}">
                <a16:creationId xmlns:a16="http://schemas.microsoft.com/office/drawing/2014/main" id="{437AC1C4-6A53-4701-B5FB-9FA785841C20}"/>
              </a:ext>
            </a:extLst>
          </p:cNvPr>
          <p:cNvSpPr/>
          <p:nvPr/>
        </p:nvSpPr>
        <p:spPr>
          <a:xfrm>
            <a:off x="8586060" y="2588217"/>
            <a:ext cx="2917091" cy="1746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500" dirty="0"/>
              <a:t>Cambiamenti climatici</a:t>
            </a:r>
          </a:p>
        </p:txBody>
      </p:sp>
      <p:sp>
        <p:nvSpPr>
          <p:cNvPr id="38" name="Ovale 37">
            <a:extLst>
              <a:ext uri="{FF2B5EF4-FFF2-40B4-BE49-F238E27FC236}">
                <a16:creationId xmlns:a16="http://schemas.microsoft.com/office/drawing/2014/main" id="{0BF9939A-6D7B-47A2-96FB-11B57775F3E9}"/>
              </a:ext>
            </a:extLst>
          </p:cNvPr>
          <p:cNvSpPr/>
          <p:nvPr/>
        </p:nvSpPr>
        <p:spPr>
          <a:xfrm>
            <a:off x="7392692" y="4857101"/>
            <a:ext cx="2553682" cy="18571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dirty="0"/>
              <a:t>Società verde</a:t>
            </a:r>
          </a:p>
        </p:txBody>
      </p:sp>
      <p:sp>
        <p:nvSpPr>
          <p:cNvPr id="40" name="Ovale 39">
            <a:extLst>
              <a:ext uri="{FF2B5EF4-FFF2-40B4-BE49-F238E27FC236}">
                <a16:creationId xmlns:a16="http://schemas.microsoft.com/office/drawing/2014/main" id="{782D9C6D-9F5C-416D-9034-0F9E49EB57CC}"/>
              </a:ext>
            </a:extLst>
          </p:cNvPr>
          <p:cNvSpPr/>
          <p:nvPr/>
        </p:nvSpPr>
        <p:spPr>
          <a:xfrm>
            <a:off x="2654381" y="5092504"/>
            <a:ext cx="2496796" cy="1471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400" dirty="0"/>
              <a:t>Cibo sano</a:t>
            </a:r>
          </a:p>
        </p:txBody>
      </p:sp>
      <p:sp>
        <p:nvSpPr>
          <p:cNvPr id="41" name="Ovale 40">
            <a:extLst>
              <a:ext uri="{FF2B5EF4-FFF2-40B4-BE49-F238E27FC236}">
                <a16:creationId xmlns:a16="http://schemas.microsoft.com/office/drawing/2014/main" id="{0C75E326-458A-44FE-8CFA-379BC84EDA36}"/>
              </a:ext>
            </a:extLst>
          </p:cNvPr>
          <p:cNvSpPr/>
          <p:nvPr/>
        </p:nvSpPr>
        <p:spPr>
          <a:xfrm>
            <a:off x="688849" y="2401557"/>
            <a:ext cx="2714699" cy="1932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a:p>
            <a:pPr lvl="0" algn="ctr"/>
            <a:r>
              <a:rPr lang="it-IT" sz="2800" dirty="0"/>
              <a:t>Tecnologia</a:t>
            </a:r>
          </a:p>
          <a:p>
            <a:pPr algn="ctr"/>
            <a:endParaRPr lang="it-IT" sz="2200" dirty="0"/>
          </a:p>
        </p:txBody>
      </p:sp>
      <p:sp>
        <p:nvSpPr>
          <p:cNvPr id="44" name="CasellaDiTesto 43">
            <a:extLst>
              <a:ext uri="{FF2B5EF4-FFF2-40B4-BE49-F238E27FC236}">
                <a16:creationId xmlns:a16="http://schemas.microsoft.com/office/drawing/2014/main" id="{705FF7CB-3606-47BC-8C52-E1245CC04C01}"/>
              </a:ext>
            </a:extLst>
          </p:cNvPr>
          <p:cNvSpPr txBox="1"/>
          <p:nvPr/>
        </p:nvSpPr>
        <p:spPr>
          <a:xfrm>
            <a:off x="4289282" y="2982351"/>
            <a:ext cx="3363537" cy="784830"/>
          </a:xfrm>
          <a:prstGeom prst="rect">
            <a:avLst/>
          </a:prstGeom>
          <a:noFill/>
        </p:spPr>
        <p:txBody>
          <a:bodyPr wrap="square" rtlCol="0">
            <a:spAutoFit/>
          </a:bodyPr>
          <a:lstStyle/>
          <a:p>
            <a:pPr lvl="0" algn="ctr"/>
            <a:r>
              <a:rPr lang="it-IT" sz="4500" dirty="0">
                <a:solidFill>
                  <a:schemeClr val="bg1"/>
                </a:solidFill>
              </a:rPr>
              <a:t>Sostenibilità</a:t>
            </a:r>
          </a:p>
        </p:txBody>
      </p:sp>
    </p:spTree>
    <p:extLst>
      <p:ext uri="{BB962C8B-B14F-4D97-AF65-F5344CB8AC3E}">
        <p14:creationId xmlns:p14="http://schemas.microsoft.com/office/powerpoint/2010/main" val="4073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7" grpId="0" animBg="1"/>
      <p:bldP spid="38" grpId="0" animBg="1"/>
      <p:bldP spid="40" grpId="0" animBg="1"/>
      <p:bldP spid="41" grpId="0" animBg="1"/>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AFC67E-0D26-40A1-BD9B-A3052D6866F7}"/>
              </a:ext>
            </a:extLst>
          </p:cNvPr>
          <p:cNvSpPr>
            <a:spLocks noGrp="1"/>
          </p:cNvSpPr>
          <p:nvPr>
            <p:ph type="title"/>
          </p:nvPr>
        </p:nvSpPr>
        <p:spPr>
          <a:xfrm>
            <a:off x="652481" y="1382486"/>
            <a:ext cx="3547581" cy="4093028"/>
          </a:xfrm>
        </p:spPr>
        <p:txBody>
          <a:bodyPr anchor="ctr">
            <a:normAutofit/>
          </a:bodyPr>
          <a:lstStyle/>
          <a:p>
            <a:r>
              <a:rPr lang="it-IT" sz="4400" b="1" dirty="0">
                <a:solidFill>
                  <a:srgbClr val="0070C0"/>
                </a:solidFill>
              </a:rPr>
              <a:t>Cos’è l’Unione europea?</a:t>
            </a:r>
            <a:br>
              <a:rPr lang="it-IT" sz="4400" b="1" dirty="0"/>
            </a:br>
            <a:endParaRPr lang="it-IT" sz="4400" b="1" dirty="0"/>
          </a:p>
        </p:txBody>
      </p:sp>
      <p:graphicFrame>
        <p:nvGraphicFramePr>
          <p:cNvPr id="28" name="Segnaposto contenuto 2">
            <a:extLst>
              <a:ext uri="{FF2B5EF4-FFF2-40B4-BE49-F238E27FC236}">
                <a16:creationId xmlns:a16="http://schemas.microsoft.com/office/drawing/2014/main" id="{3FA891BD-E361-4D8A-8084-16D03084DD30}"/>
              </a:ext>
            </a:extLst>
          </p:cNvPr>
          <p:cNvGraphicFramePr>
            <a:graphicFrameLocks noGrp="1"/>
          </p:cNvGraphicFramePr>
          <p:nvPr>
            <p:ph idx="1"/>
            <p:extLst>
              <p:ext uri="{D42A27DB-BD31-4B8C-83A1-F6EECF244321}">
                <p14:modId xmlns:p14="http://schemas.microsoft.com/office/powerpoint/2010/main" val="3602653795"/>
              </p:ext>
            </p:extLst>
          </p:nvPr>
        </p:nvGraphicFramePr>
        <p:xfrm>
          <a:off x="3770609" y="939209"/>
          <a:ext cx="5915257"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9285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D2B707-7C00-4B86-9467-27D866D52097}"/>
              </a:ext>
            </a:extLst>
          </p:cNvPr>
          <p:cNvSpPr>
            <a:spLocks noGrp="1"/>
          </p:cNvSpPr>
          <p:nvPr>
            <p:ph type="title"/>
          </p:nvPr>
        </p:nvSpPr>
        <p:spPr>
          <a:xfrm>
            <a:off x="686761" y="1848439"/>
            <a:ext cx="3027400" cy="3161122"/>
          </a:xfrm>
        </p:spPr>
        <p:txBody>
          <a:bodyPr>
            <a:normAutofit/>
          </a:bodyPr>
          <a:lstStyle/>
          <a:p>
            <a:r>
              <a:rPr lang="it-IT" b="1" dirty="0">
                <a:solidFill>
                  <a:srgbClr val="0070C0"/>
                </a:solidFill>
              </a:rPr>
              <a:t>Come funziona l’Unione europea?</a:t>
            </a:r>
            <a:br>
              <a:rPr lang="it-IT" b="1" dirty="0"/>
            </a:br>
            <a:endParaRPr lang="it-IT" b="1" dirty="0"/>
          </a:p>
        </p:txBody>
      </p:sp>
      <p:sp>
        <p:nvSpPr>
          <p:cNvPr id="3" name="Segnaposto contenuto 2">
            <a:extLst>
              <a:ext uri="{FF2B5EF4-FFF2-40B4-BE49-F238E27FC236}">
                <a16:creationId xmlns:a16="http://schemas.microsoft.com/office/drawing/2014/main" id="{0924268C-4750-4F13-8389-DC158E26EB5D}"/>
              </a:ext>
            </a:extLst>
          </p:cNvPr>
          <p:cNvSpPr>
            <a:spLocks noGrp="1"/>
          </p:cNvSpPr>
          <p:nvPr>
            <p:ph idx="1"/>
          </p:nvPr>
        </p:nvSpPr>
        <p:spPr>
          <a:xfrm>
            <a:off x="3978111" y="452487"/>
            <a:ext cx="5295890" cy="6202837"/>
          </a:xfrm>
        </p:spPr>
        <p:txBody>
          <a:bodyPr>
            <a:normAutofit/>
          </a:bodyPr>
          <a:lstStyle/>
          <a:p>
            <a:r>
              <a:rPr lang="it-IT" dirty="0"/>
              <a:t>I capi di stato e di governo si riuniscono in sede di </a:t>
            </a:r>
            <a:r>
              <a:rPr lang="it-IT" b="1" dirty="0">
                <a:solidFill>
                  <a:srgbClr val="0070C0"/>
                </a:solidFill>
              </a:rPr>
              <a:t>Consiglio europeo </a:t>
            </a:r>
            <a:r>
              <a:rPr lang="it-IT" dirty="0"/>
              <a:t>e fissano l’indirizzo politico generale dell’UE e adottano le decisioni più importanti (atto: conclusioni della presidenza)</a:t>
            </a:r>
          </a:p>
          <a:p>
            <a:r>
              <a:rPr lang="it-IT" dirty="0"/>
              <a:t>La </a:t>
            </a:r>
            <a:r>
              <a:rPr lang="it-IT" b="1" dirty="0">
                <a:solidFill>
                  <a:srgbClr val="0070C0"/>
                </a:solidFill>
              </a:rPr>
              <a:t>Commissione europea</a:t>
            </a:r>
            <a:r>
              <a:rPr lang="it-IT" dirty="0"/>
              <a:t>, che rappresenta l’interesse comune dell’UE, è il principale organo esecutivo dell’UE. Presenta le proposte legislative e garantisce la corretta attuazione delle politiche dell’UE (guardiana dei Trattati)</a:t>
            </a:r>
          </a:p>
          <a:p>
            <a:r>
              <a:rPr lang="it-IT" dirty="0"/>
              <a:t>Il </a:t>
            </a:r>
            <a:r>
              <a:rPr lang="it-IT" b="1" dirty="0">
                <a:solidFill>
                  <a:srgbClr val="0070C0"/>
                </a:solidFill>
              </a:rPr>
              <a:t>Parlamento europeo</a:t>
            </a:r>
            <a:r>
              <a:rPr lang="it-IT" dirty="0"/>
              <a:t>, in rappresentanza dei popoli d'Europa, condivide il potere legislativo e di bilancio con il consiglio</a:t>
            </a:r>
          </a:p>
          <a:p>
            <a:r>
              <a:rPr lang="it-IT" dirty="0"/>
              <a:t>Il </a:t>
            </a:r>
            <a:r>
              <a:rPr lang="it-IT" b="1" dirty="0">
                <a:solidFill>
                  <a:srgbClr val="0070C0"/>
                </a:solidFill>
              </a:rPr>
              <a:t>Consiglio dell’Unione europea</a:t>
            </a:r>
            <a:r>
              <a:rPr lang="it-IT" dirty="0"/>
              <a:t> (formato dai ministri degli stati membri dell’UE si riunisce per adottare le decisioni politiche e svolgere l’attività legislativa per conto degli stati che rappresentano)</a:t>
            </a:r>
          </a:p>
        </p:txBody>
      </p:sp>
    </p:spTree>
    <p:extLst>
      <p:ext uri="{BB962C8B-B14F-4D97-AF65-F5344CB8AC3E}">
        <p14:creationId xmlns:p14="http://schemas.microsoft.com/office/powerpoint/2010/main" val="1580560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1253506787"/>
              </p:ext>
            </p:extLst>
          </p:nvPr>
        </p:nvGraphicFramePr>
        <p:xfrm>
          <a:off x="838200" y="365125"/>
          <a:ext cx="8403454"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Irene\AppData\Local\Microsoft\Windows\Temporary Internet Files\Content.IE5\GBCC1YCY\alice-nel-paese-delle-meraviglie-labirinto[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3708" y="2012589"/>
            <a:ext cx="6600092" cy="42488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Segnaposto contenuto 4"/>
          <p:cNvGraphicFramePr>
            <a:graphicFrameLocks noGrp="1"/>
          </p:cNvGraphicFramePr>
          <p:nvPr>
            <p:ph idx="1"/>
            <p:extLst>
              <p:ext uri="{D42A27DB-BD31-4B8C-83A1-F6EECF244321}">
                <p14:modId xmlns:p14="http://schemas.microsoft.com/office/powerpoint/2010/main" val="1885739195"/>
              </p:ext>
            </p:extLst>
          </p:nvPr>
        </p:nvGraphicFramePr>
        <p:xfrm>
          <a:off x="838200" y="2583402"/>
          <a:ext cx="3973497" cy="30894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75294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82E9E40D-15BB-4D12-8DB9-AE888018DAF7}"/>
              </a:ext>
            </a:extLst>
          </p:cNvPr>
          <p:cNvGraphicFramePr/>
          <p:nvPr>
            <p:extLst>
              <p:ext uri="{D42A27DB-BD31-4B8C-83A1-F6EECF244321}">
                <p14:modId xmlns:p14="http://schemas.microsoft.com/office/powerpoint/2010/main" val="1247087761"/>
              </p:ext>
            </p:extLst>
          </p:nvPr>
        </p:nvGraphicFramePr>
        <p:xfrm>
          <a:off x="838200" y="365125"/>
          <a:ext cx="3601278" cy="162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Segnaposto contenuto 5">
            <a:extLst>
              <a:ext uri="{FF2B5EF4-FFF2-40B4-BE49-F238E27FC236}">
                <a16:creationId xmlns:a16="http://schemas.microsoft.com/office/drawing/2014/main" id="{CB9ED84A-DA95-482C-9FED-B421BB4EE4CE}"/>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11355" t="30786" r="10924" b="8256"/>
          <a:stretch/>
        </p:blipFill>
        <p:spPr>
          <a:xfrm>
            <a:off x="4572000" y="132522"/>
            <a:ext cx="6414051" cy="6626087"/>
          </a:xfrm>
        </p:spPr>
      </p:pic>
      <p:pic>
        <p:nvPicPr>
          <p:cNvPr id="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328" y="2858401"/>
            <a:ext cx="28575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358652"/>
      </p:ext>
    </p:extLst>
  </p:cSld>
  <p:clrMapOvr>
    <a:masterClrMapping/>
  </p:clrMapOvr>
  <p:transition spd="slow">
    <p:wheel spokes="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480158241"/>
              </p:ext>
            </p:extLst>
          </p:nvPr>
        </p:nvGraphicFramePr>
        <p:xfrm>
          <a:off x="838200" y="365125"/>
          <a:ext cx="8598763"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1158886513"/>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Immagine correlata">
            <a:extLst>
              <a:ext uri="{FF2B5EF4-FFF2-40B4-BE49-F238E27FC236}">
                <a16:creationId xmlns:a16="http://schemas.microsoft.com/office/drawing/2014/main" id="{AFA78B4F-06C5-4F23-B6E3-3A0F25C9E3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3089424"/>
            <a:ext cx="4696287" cy="3125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isultati immagini per brussels egg building">
            <a:extLst>
              <a:ext uri="{FF2B5EF4-FFF2-40B4-BE49-F238E27FC236}">
                <a16:creationId xmlns:a16="http://schemas.microsoft.com/office/drawing/2014/main" id="{F0BE0CB5-A813-42B3-995A-19A724D8B3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9724" y="2879092"/>
            <a:ext cx="4728839" cy="354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3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1614298645"/>
              </p:ext>
            </p:extLst>
          </p:nvPr>
        </p:nvGraphicFramePr>
        <p:xfrm>
          <a:off x="838200" y="365125"/>
          <a:ext cx="8589885"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3890217418"/>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8" name="Picture 4">
            <a:extLst>
              <a:ext uri="{FF2B5EF4-FFF2-40B4-BE49-F238E27FC236}">
                <a16:creationId xmlns:a16="http://schemas.microsoft.com/office/drawing/2014/main" id="{A564DFF4-1589-4CFE-AC9A-46213E029F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2812065"/>
            <a:ext cx="5154797" cy="3481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brussels egg building by night">
            <a:extLst>
              <a:ext uri="{FF2B5EF4-FFF2-40B4-BE49-F238E27FC236}">
                <a16:creationId xmlns:a16="http://schemas.microsoft.com/office/drawing/2014/main" id="{71BB0F35-01B0-411F-BBBD-52DF7505BA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6503" y="2887705"/>
            <a:ext cx="4541129" cy="340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77333" y="2160589"/>
            <a:ext cx="8697485" cy="4087811"/>
          </a:xfrm>
        </p:spPr>
        <p:txBody>
          <a:bodyPr/>
          <a:lstStyle/>
          <a:p>
            <a:r>
              <a:rPr lang="it-IT" b="1" dirty="0">
                <a:solidFill>
                  <a:schemeClr val="tx1"/>
                </a:solidFill>
              </a:rPr>
              <a:t>Quando?</a:t>
            </a:r>
            <a:r>
              <a:rPr lang="it-IT" dirty="0">
                <a:solidFill>
                  <a:schemeClr val="tx1"/>
                </a:solidFill>
              </a:rPr>
              <a:t> </a:t>
            </a:r>
          </a:p>
          <a:p>
            <a:pPr marL="0" indent="0">
              <a:buNone/>
            </a:pPr>
            <a:r>
              <a:rPr lang="it-IT" dirty="0">
                <a:solidFill>
                  <a:schemeClr val="tx1"/>
                </a:solidFill>
              </a:rPr>
              <a:t>Si riunisce almeno quattro volte all’anno</a:t>
            </a:r>
          </a:p>
          <a:p>
            <a:r>
              <a:rPr lang="it-IT" b="1" dirty="0">
                <a:solidFill>
                  <a:schemeClr val="tx1"/>
                </a:solidFill>
              </a:rPr>
              <a:t>Chi?</a:t>
            </a:r>
            <a:r>
              <a:rPr lang="it-IT" dirty="0">
                <a:solidFill>
                  <a:schemeClr val="tx1"/>
                </a:solidFill>
              </a:rPr>
              <a:t> </a:t>
            </a:r>
          </a:p>
          <a:p>
            <a:pPr marL="0" indent="0">
              <a:buNone/>
            </a:pPr>
            <a:r>
              <a:rPr lang="it-IT" dirty="0">
                <a:solidFill>
                  <a:schemeClr val="tx1"/>
                </a:solidFill>
              </a:rPr>
              <a:t>I capi di Stato o di governo dei Paesi membri + il/la Presidente/</a:t>
            </a:r>
            <a:r>
              <a:rPr lang="it-IT" dirty="0" err="1">
                <a:solidFill>
                  <a:schemeClr val="tx1"/>
                </a:solidFill>
              </a:rPr>
              <a:t>ssa</a:t>
            </a:r>
            <a:r>
              <a:rPr lang="it-IT" dirty="0">
                <a:solidFill>
                  <a:schemeClr val="tx1"/>
                </a:solidFill>
              </a:rPr>
              <a:t> della Commissione europea. L’attuale Presidente del Consiglio europeo è il (ex) Presidente del consiglio del Belgio (Charles Michel).</a:t>
            </a:r>
          </a:p>
          <a:p>
            <a:endParaRPr lang="it-IT" b="1" dirty="0">
              <a:solidFill>
                <a:schemeClr val="tx1"/>
              </a:solidFill>
            </a:endParaRPr>
          </a:p>
          <a:p>
            <a:r>
              <a:rPr lang="it-IT" b="1" dirty="0">
                <a:solidFill>
                  <a:schemeClr val="tx1"/>
                </a:solidFill>
              </a:rPr>
              <a:t>Perché? </a:t>
            </a:r>
          </a:p>
          <a:p>
            <a:pPr marL="0" indent="0">
              <a:buNone/>
            </a:pPr>
            <a:r>
              <a:rPr lang="it-IT" b="1" u="sng" dirty="0">
                <a:solidFill>
                  <a:schemeClr val="tx1"/>
                </a:solidFill>
              </a:rPr>
              <a:t>S</a:t>
            </a:r>
            <a:r>
              <a:rPr lang="it-IT" u="sng" dirty="0">
                <a:solidFill>
                  <a:schemeClr val="tx1"/>
                </a:solidFill>
              </a:rPr>
              <a:t>olo</a:t>
            </a:r>
            <a:r>
              <a:rPr lang="it-IT" dirty="0">
                <a:solidFill>
                  <a:schemeClr val="tx1"/>
                </a:solidFill>
              </a:rPr>
              <a:t> per definire l’orientamento politico generale e le principali priorità dell’Unione europea. </a:t>
            </a:r>
            <a:endParaRPr lang="it-IT" dirty="0"/>
          </a:p>
          <a:p>
            <a:endParaRPr lang="it-IT" dirty="0"/>
          </a:p>
          <a:p>
            <a:endParaRPr lang="it-IT" dirty="0"/>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661600"/>
            <a:ext cx="9024892" cy="1216800"/>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Consiglio europeo </a:t>
              </a:r>
              <a:endParaRPr lang="it-IT" sz="3300" kern="1200" dirty="0"/>
            </a:p>
          </p:txBody>
        </p:sp>
      </p:grpSp>
      <p:pic>
        <p:nvPicPr>
          <p:cNvPr id="4098" name="Picture 2" descr="Charles Michel, 2 luglio 2019">
            <a:extLst>
              <a:ext uri="{FF2B5EF4-FFF2-40B4-BE49-F238E27FC236}">
                <a16:creationId xmlns:a16="http://schemas.microsoft.com/office/drawing/2014/main" id="{67A9FEA9-BC0F-4789-B7E3-16973EDEB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58216">
            <a:off x="8980485" y="2921973"/>
            <a:ext cx="2544796" cy="271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5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 calcmode="lin" valueType="num">
                                      <p:cBhvr additive="base">
                                        <p:cTn id="27" dur="500" fill="hold"/>
                                        <p:tgtEl>
                                          <p:spTgt spid="4098"/>
                                        </p:tgtEl>
                                        <p:attrNameLst>
                                          <p:attrName>ppt_x</p:attrName>
                                        </p:attrNameLst>
                                      </p:cBhvr>
                                      <p:tavLst>
                                        <p:tav tm="0">
                                          <p:val>
                                            <p:strVal val="#ppt_x"/>
                                          </p:val>
                                        </p:tav>
                                        <p:tav tm="100000">
                                          <p:val>
                                            <p:strVal val="#ppt_x"/>
                                          </p:val>
                                        </p:tav>
                                      </p:tavLst>
                                    </p:anim>
                                    <p:anim calcmode="lin" valueType="num">
                                      <p:cBhvr additive="base">
                                        <p:cTn id="2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301094083"/>
              </p:ext>
            </p:extLst>
          </p:nvPr>
        </p:nvGraphicFramePr>
        <p:xfrm>
          <a:off x="838200" y="365125"/>
          <a:ext cx="857213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1692587244"/>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122" name="Picture 2" descr="Risultati immagini per berlaymont">
            <a:extLst>
              <a:ext uri="{FF2B5EF4-FFF2-40B4-BE49-F238E27FC236}">
                <a16:creationId xmlns:a16="http://schemas.microsoft.com/office/drawing/2014/main" id="{F4B64FB6-BF6F-4823-8AE1-BC9DBBF857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357" y="2630130"/>
            <a:ext cx="6439176" cy="47404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sultati immagini per berlaymont">
            <a:extLst>
              <a:ext uri="{FF2B5EF4-FFF2-40B4-BE49-F238E27FC236}">
                <a16:creationId xmlns:a16="http://schemas.microsoft.com/office/drawing/2014/main" id="{D49E1124-975C-4D2D-A43C-83D8EF11CB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5228" y="3016251"/>
            <a:ext cx="3600635" cy="360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5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3984675140"/>
              </p:ext>
            </p:extLst>
          </p:nvPr>
        </p:nvGraphicFramePr>
        <p:xfrm>
          <a:off x="838200" y="365125"/>
          <a:ext cx="8536619"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4133546390"/>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2">
            <a:extLst>
              <a:ext uri="{FF2B5EF4-FFF2-40B4-BE49-F238E27FC236}">
                <a16:creationId xmlns:a16="http://schemas.microsoft.com/office/drawing/2014/main" id="{57EEE79F-9C3C-4E94-A0D1-AFE5181C7E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47378" y="2307115"/>
            <a:ext cx="6605500" cy="440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learning.unite.it/pluginfile.php/24711/mod_resource/content/1/europa%20napoleonica.jpg">
            <a:extLst>
              <a:ext uri="{FF2B5EF4-FFF2-40B4-BE49-F238E27FC236}">
                <a16:creationId xmlns:a16="http://schemas.microsoft.com/office/drawing/2014/main" id="{CD514C9B-D985-4DBE-B26E-BF2B2C0B1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021" y="392416"/>
            <a:ext cx="6469610" cy="607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96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41435" y="2092436"/>
            <a:ext cx="9318923" cy="4318000"/>
          </a:xfrm>
        </p:spPr>
        <p:txBody>
          <a:bodyPr>
            <a:normAutofit fontScale="92500" lnSpcReduction="20000"/>
          </a:bodyPr>
          <a:lstStyle/>
          <a:p>
            <a:r>
              <a:rPr lang="it-IT" b="1" dirty="0">
                <a:solidFill>
                  <a:schemeClr val="tx1"/>
                </a:solidFill>
              </a:rPr>
              <a:t>Chi?</a:t>
            </a:r>
            <a:endParaRPr lang="it-IT" dirty="0">
              <a:solidFill>
                <a:schemeClr val="tx1"/>
              </a:solidFill>
            </a:endParaRPr>
          </a:p>
          <a:p>
            <a:pPr marL="0" indent="0">
              <a:buNone/>
            </a:pPr>
            <a:r>
              <a:rPr lang="it-IT" dirty="0">
                <a:solidFill>
                  <a:schemeClr val="tx1"/>
                </a:solidFill>
              </a:rPr>
              <a:t>27 commissari (Presidente compreso/a) = 1 membro per ciascun paese dell’UE. Ogni membro della Commissione è competente per un determinato settore: sono i Ministri del governo europeo, e il/la Presidente è il/la Presidente del «governo europeo».</a:t>
            </a:r>
          </a:p>
          <a:p>
            <a:pPr marL="0" indent="0">
              <a:buNone/>
            </a:pPr>
            <a:r>
              <a:rPr lang="it-IT" dirty="0">
                <a:solidFill>
                  <a:schemeClr val="tx1"/>
                </a:solidFill>
              </a:rPr>
              <a:t>Qual è il commissario per l’Italia?</a:t>
            </a:r>
          </a:p>
          <a:p>
            <a:endParaRPr lang="it-IT" b="1" dirty="0">
              <a:solidFill>
                <a:schemeClr val="tx1"/>
              </a:solidFill>
            </a:endParaRPr>
          </a:p>
          <a:p>
            <a:r>
              <a:rPr lang="it-IT" b="1" dirty="0">
                <a:solidFill>
                  <a:schemeClr val="tx1"/>
                </a:solidFill>
              </a:rPr>
              <a:t>Quando/quanto?</a:t>
            </a:r>
            <a:r>
              <a:rPr lang="it-IT" dirty="0">
                <a:solidFill>
                  <a:schemeClr val="tx1"/>
                </a:solidFill>
              </a:rPr>
              <a:t> </a:t>
            </a:r>
          </a:p>
          <a:p>
            <a:pPr marL="0" indent="0">
              <a:buNone/>
            </a:pPr>
            <a:r>
              <a:rPr lang="it-IT" dirty="0">
                <a:solidFill>
                  <a:schemeClr val="tx1"/>
                </a:solidFill>
              </a:rPr>
              <a:t>I commissari, nei mesi successivi alle elezioni europee, vengono proposti dai governi dei paesi di appartenenza e </a:t>
            </a:r>
            <a:r>
              <a:rPr lang="it-IT" u="sng" dirty="0">
                <a:solidFill>
                  <a:schemeClr val="tx1"/>
                </a:solidFill>
              </a:rPr>
              <a:t>approvati/bocciati dal Parlamento europeo</a:t>
            </a:r>
            <a:r>
              <a:rPr lang="it-IT" dirty="0">
                <a:solidFill>
                  <a:schemeClr val="tx1"/>
                </a:solidFill>
              </a:rPr>
              <a:t>. Restano in carica 5 anni, di fatto fino alle elezioni europee successive.</a:t>
            </a:r>
          </a:p>
          <a:p>
            <a:pPr marL="0" indent="0">
              <a:buNone/>
            </a:pPr>
            <a:endParaRPr lang="it-IT" b="1" dirty="0">
              <a:solidFill>
                <a:schemeClr val="tx1"/>
              </a:solidFill>
            </a:endParaRPr>
          </a:p>
          <a:p>
            <a:r>
              <a:rPr lang="it-IT" b="1" dirty="0">
                <a:solidFill>
                  <a:schemeClr val="tx1"/>
                </a:solidFill>
              </a:rPr>
              <a:t>Perché? </a:t>
            </a:r>
          </a:p>
          <a:p>
            <a:pPr marL="0" indent="0">
              <a:buNone/>
            </a:pPr>
            <a:r>
              <a:rPr lang="it-IT" dirty="0">
                <a:solidFill>
                  <a:schemeClr val="tx1"/>
                </a:solidFill>
              </a:rPr>
              <a:t>Ha il potere esecutivo: redige e propone le leggi UE, promuovendo l’interesse generale dell’UE. I commissari non rappresentano la posizione del proprio paese d’origine bensì gli interessi comuni dell’Unione.</a:t>
            </a:r>
            <a:endParaRPr lang="it-IT" dirty="0"/>
          </a:p>
          <a:p>
            <a:endParaRPr lang="it-IT" dirty="0"/>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8989381"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Commissione europea </a:t>
              </a:r>
              <a:endParaRPr lang="it-IT" sz="3300" kern="1200" dirty="0"/>
            </a:p>
          </p:txBody>
        </p:sp>
      </p:grpSp>
    </p:spTree>
    <p:extLst>
      <p:ext uri="{BB962C8B-B14F-4D97-AF65-F5344CB8AC3E}">
        <p14:creationId xmlns:p14="http://schemas.microsoft.com/office/powerpoint/2010/main" val="22544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2749606454"/>
              </p:ext>
            </p:extLst>
          </p:nvPr>
        </p:nvGraphicFramePr>
        <p:xfrm>
          <a:off x="838200" y="365125"/>
          <a:ext cx="8483353"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1764222117"/>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4" descr="The European Parliament in Brussels">
            <a:extLst>
              <a:ext uri="{FF2B5EF4-FFF2-40B4-BE49-F238E27FC236}">
                <a16:creationId xmlns:a16="http://schemas.microsoft.com/office/drawing/2014/main" id="{97BB4E6F-A734-4286-A9E2-CAE6277DC0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488" y="2687416"/>
            <a:ext cx="5820261" cy="3880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isultati immagini per parlamento europeo bruxelles">
            <a:extLst>
              <a:ext uri="{FF2B5EF4-FFF2-40B4-BE49-F238E27FC236}">
                <a16:creationId xmlns:a16="http://schemas.microsoft.com/office/drawing/2014/main" id="{4102CC77-2385-4ABC-9451-B44018A3A4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4260" y="2687416"/>
            <a:ext cx="5847740"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0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3397896673"/>
              </p:ext>
            </p:extLst>
          </p:nvPr>
        </p:nvGraphicFramePr>
        <p:xfrm>
          <a:off x="838200" y="365125"/>
          <a:ext cx="8536619"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3696089236"/>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Segnaposto contenuto 8">
            <a:extLst>
              <a:ext uri="{FF2B5EF4-FFF2-40B4-BE49-F238E27FC236}">
                <a16:creationId xmlns:a16="http://schemas.microsoft.com/office/drawing/2014/main" id="{CB3444D6-1A3E-446F-B186-4EBEAAFEC7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922" y="2597462"/>
            <a:ext cx="5680717" cy="4260538"/>
          </a:xfrm>
          <a:prstGeom prst="rect">
            <a:avLst/>
          </a:prstGeom>
        </p:spPr>
      </p:pic>
      <p:pic>
        <p:nvPicPr>
          <p:cNvPr id="7" name="Immagine 6">
            <a:extLst>
              <a:ext uri="{FF2B5EF4-FFF2-40B4-BE49-F238E27FC236}">
                <a16:creationId xmlns:a16="http://schemas.microsoft.com/office/drawing/2014/main" id="{C4BD3DD1-9DE1-4DB9-8656-20D13B97A6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2597046"/>
            <a:ext cx="5681272" cy="4260954"/>
          </a:xfrm>
          <a:prstGeom prst="rect">
            <a:avLst/>
          </a:prstGeom>
        </p:spPr>
      </p:pic>
    </p:spTree>
    <p:extLst>
      <p:ext uri="{BB962C8B-B14F-4D97-AF65-F5344CB8AC3E}">
        <p14:creationId xmlns:p14="http://schemas.microsoft.com/office/powerpoint/2010/main" val="54857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77333" y="1930400"/>
            <a:ext cx="9318923" cy="4701219"/>
          </a:xfrm>
        </p:spPr>
        <p:txBody>
          <a:bodyPr>
            <a:normAutofit/>
          </a:bodyPr>
          <a:lstStyle/>
          <a:p>
            <a:endParaRPr lang="it-IT" b="1" dirty="0">
              <a:solidFill>
                <a:schemeClr val="tx1"/>
              </a:solidFill>
            </a:endParaRPr>
          </a:p>
          <a:p>
            <a:r>
              <a:rPr lang="it-IT" b="1" dirty="0">
                <a:solidFill>
                  <a:schemeClr val="tx1"/>
                </a:solidFill>
              </a:rPr>
              <a:t>Quando/quanto?</a:t>
            </a:r>
            <a:r>
              <a:rPr lang="it-IT" dirty="0">
                <a:solidFill>
                  <a:schemeClr val="tx1"/>
                </a:solidFill>
              </a:rPr>
              <a:t> </a:t>
            </a:r>
          </a:p>
          <a:p>
            <a:pPr marL="0" indent="0">
              <a:buNone/>
            </a:pPr>
            <a:r>
              <a:rPr lang="it-IT" dirty="0">
                <a:solidFill>
                  <a:schemeClr val="tx1"/>
                </a:solidFill>
              </a:rPr>
              <a:t>Il Parlamento europeo dà voce ai cittadini = Rappresenta i cittadini dei paesi dell’UE, che scelgono i deputati europei quando votano </a:t>
            </a:r>
            <a:r>
              <a:rPr lang="it-IT" b="1" dirty="0">
                <a:solidFill>
                  <a:schemeClr val="tx1"/>
                </a:solidFill>
              </a:rPr>
              <a:t>alle elezioni dirette ogni cinque anni</a:t>
            </a:r>
            <a:r>
              <a:rPr lang="it-IT" dirty="0">
                <a:solidFill>
                  <a:schemeClr val="tx1"/>
                </a:solidFill>
              </a:rPr>
              <a:t>.</a:t>
            </a:r>
          </a:p>
          <a:p>
            <a:pPr marL="0" indent="0">
              <a:buNone/>
            </a:pPr>
            <a:endParaRPr lang="it-IT" b="1" dirty="0">
              <a:solidFill>
                <a:schemeClr val="tx1"/>
              </a:solidFill>
            </a:endParaRPr>
          </a:p>
          <a:p>
            <a:r>
              <a:rPr lang="it-IT" b="1" dirty="0">
                <a:solidFill>
                  <a:schemeClr val="tx1"/>
                </a:solidFill>
              </a:rPr>
              <a:t>Perché? </a:t>
            </a:r>
          </a:p>
          <a:p>
            <a:pPr marL="0" indent="0">
              <a:buNone/>
            </a:pPr>
            <a:r>
              <a:rPr lang="it-IT" dirty="0">
                <a:solidFill>
                  <a:schemeClr val="tx1"/>
                </a:solidFill>
              </a:rPr>
              <a:t>Organo legislativo dell’UE: riceve le proposte di legge dalla Commissione, le esamina e le modifica. </a:t>
            </a:r>
          </a:p>
          <a:p>
            <a:pPr marL="0" indent="0">
              <a:buNone/>
            </a:pPr>
            <a:endParaRPr lang="it-IT" dirty="0">
              <a:solidFill>
                <a:schemeClr val="tx1"/>
              </a:solidFill>
            </a:endParaRPr>
          </a:p>
          <a:p>
            <a:r>
              <a:rPr lang="it-IT" b="1" dirty="0">
                <a:solidFill>
                  <a:schemeClr val="tx1"/>
                </a:solidFill>
              </a:rPr>
              <a:t>Chi?</a:t>
            </a:r>
          </a:p>
          <a:p>
            <a:pPr marL="0" indent="0">
              <a:buNone/>
            </a:pPr>
            <a:r>
              <a:rPr lang="it-IT" dirty="0">
                <a:solidFill>
                  <a:schemeClr val="tx1"/>
                </a:solidFill>
              </a:rPr>
              <a:t>Il Parlamento conta </a:t>
            </a:r>
            <a:r>
              <a:rPr lang="it-IT" b="1" dirty="0">
                <a:solidFill>
                  <a:schemeClr val="tx1"/>
                </a:solidFill>
              </a:rPr>
              <a:t>705 deputati</a:t>
            </a:r>
            <a:r>
              <a:rPr lang="it-IT" dirty="0">
                <a:solidFill>
                  <a:schemeClr val="tx1"/>
                </a:solidFill>
              </a:rPr>
              <a:t>, provenienti da tutti i paesi dell’UE. </a:t>
            </a:r>
          </a:p>
          <a:p>
            <a:pPr marL="0" indent="0">
              <a:buNone/>
            </a:pPr>
            <a:r>
              <a:rPr lang="it-IT" dirty="0">
                <a:solidFill>
                  <a:schemeClr val="tx1"/>
                </a:solidFill>
              </a:rPr>
              <a:t>Chi è il Presidente del Parlamento europeo adesso?</a:t>
            </a:r>
          </a:p>
          <a:p>
            <a:pPr marL="0" indent="0">
              <a:buNone/>
            </a:pPr>
            <a:endParaRPr lang="it-IT" dirty="0">
              <a:solidFill>
                <a:schemeClr val="tx1"/>
              </a:solidFill>
            </a:endParaRPr>
          </a:p>
          <a:p>
            <a:pPr marL="0" indent="0">
              <a:buNone/>
            </a:pPr>
            <a:endParaRPr lang="it-IT" dirty="0">
              <a:solidFill>
                <a:schemeClr val="tx1"/>
              </a:solidFill>
            </a:endParaRPr>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8936115"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p:txBody>
        </p:sp>
      </p:grpSp>
      <p:pic>
        <p:nvPicPr>
          <p:cNvPr id="7" name="Picture 2" descr="L'immagine può contenere: 1 persona, con sorriso, occhiali">
            <a:extLst>
              <a:ext uri="{FF2B5EF4-FFF2-40B4-BE49-F238E27FC236}">
                <a16:creationId xmlns:a16="http://schemas.microsoft.com/office/drawing/2014/main" id="{E0CEEABC-DAE5-4123-BA10-D703F848E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179" y="4543843"/>
            <a:ext cx="2242642" cy="224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05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additive="base">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 calcmode="lin" valueType="num">
                                      <p:cBhvr additive="base">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additive="base">
                                        <p:cTn id="3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additive="base">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559293" y="1843688"/>
            <a:ext cx="10049523" cy="4634902"/>
          </a:xfrm>
        </p:spPr>
        <p:txBody>
          <a:bodyPr>
            <a:normAutofit/>
          </a:bodyPr>
          <a:lstStyle/>
          <a:p>
            <a:r>
              <a:rPr lang="it-IT" b="1" dirty="0">
                <a:solidFill>
                  <a:schemeClr val="tx1"/>
                </a:solidFill>
              </a:rPr>
              <a:t>Chi?</a:t>
            </a:r>
          </a:p>
          <a:p>
            <a:pPr marL="0" indent="0">
              <a:buNone/>
            </a:pPr>
            <a:r>
              <a:rPr lang="it-IT" dirty="0">
                <a:solidFill>
                  <a:schemeClr val="tx1"/>
                </a:solidFill>
              </a:rPr>
              <a:t>Il Parlamento conta </a:t>
            </a:r>
            <a:r>
              <a:rPr lang="it-IT" b="1" dirty="0">
                <a:solidFill>
                  <a:schemeClr val="tx1"/>
                </a:solidFill>
              </a:rPr>
              <a:t>705 membri</a:t>
            </a:r>
            <a:r>
              <a:rPr lang="it-IT" dirty="0">
                <a:solidFill>
                  <a:schemeClr val="tx1"/>
                </a:solidFill>
              </a:rPr>
              <a:t>, provenienti da tutti i paesi dell’UE. I paesi di maggiori dimensioni hanno un numero di deputati maggiore rispetto a quelli piccoli. Unica regola: non possono essere meno di 6 o più di 96.</a:t>
            </a:r>
          </a:p>
          <a:p>
            <a:pPr marL="0" indent="0">
              <a:buNone/>
            </a:pPr>
            <a:endParaRPr lang="it-IT" dirty="0"/>
          </a:p>
          <a:p>
            <a:endParaRPr lang="it-IT" dirty="0">
              <a:solidFill>
                <a:schemeClr val="tx1"/>
              </a:solidFill>
            </a:endParaRPr>
          </a:p>
          <a:p>
            <a:endParaRPr lang="it-IT" dirty="0"/>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9007136"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p:txBody>
        </p:sp>
      </p:grpSp>
      <p:pic>
        <p:nvPicPr>
          <p:cNvPr id="7" name="Immagine 6">
            <a:extLst>
              <a:ext uri="{FF2B5EF4-FFF2-40B4-BE49-F238E27FC236}">
                <a16:creationId xmlns:a16="http://schemas.microsoft.com/office/drawing/2014/main" id="{4A33B6F5-A45E-4FD9-9FF2-02FFC248B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3110427"/>
            <a:ext cx="6362312" cy="3137973"/>
          </a:xfrm>
          <a:prstGeom prst="rect">
            <a:avLst/>
          </a:prstGeom>
        </p:spPr>
      </p:pic>
      <p:pic>
        <p:nvPicPr>
          <p:cNvPr id="8" name="Immagine 7">
            <a:extLst>
              <a:ext uri="{FF2B5EF4-FFF2-40B4-BE49-F238E27FC236}">
                <a16:creationId xmlns:a16="http://schemas.microsoft.com/office/drawing/2014/main" id="{27893B71-103F-49F4-9E25-914B4B3FBF26}"/>
              </a:ext>
            </a:extLst>
          </p:cNvPr>
          <p:cNvPicPr>
            <a:picLocks noChangeAspect="1"/>
          </p:cNvPicPr>
          <p:nvPr/>
        </p:nvPicPr>
        <p:blipFill>
          <a:blip r:embed="rId4"/>
          <a:stretch>
            <a:fillRect/>
          </a:stretch>
        </p:blipFill>
        <p:spPr>
          <a:xfrm>
            <a:off x="7750305" y="3256147"/>
            <a:ext cx="2976552" cy="1809984"/>
          </a:xfrm>
          <a:prstGeom prst="rect">
            <a:avLst/>
          </a:prstGeom>
        </p:spPr>
      </p:pic>
    </p:spTree>
    <p:extLst>
      <p:ext uri="{BB962C8B-B14F-4D97-AF65-F5344CB8AC3E}">
        <p14:creationId xmlns:p14="http://schemas.microsoft.com/office/powerpoint/2010/main" val="253095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a:xfrm>
            <a:off x="652816" y="379411"/>
            <a:ext cx="8596668" cy="1320800"/>
          </a:xfrm>
        </p:spPr>
        <p:txBody>
          <a:bodyPr/>
          <a:lstStyle/>
          <a:p>
            <a:r>
              <a:rPr lang="it-IT" dirty="0"/>
              <a:t>1</a:t>
            </a:r>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77333" y="2160589"/>
            <a:ext cx="9318923" cy="4318000"/>
          </a:xfrm>
        </p:spPr>
        <p:txBody>
          <a:bodyPr>
            <a:normAutofit/>
          </a:bodyPr>
          <a:lstStyle/>
          <a:p>
            <a:endParaRPr lang="it-IT" b="1" dirty="0">
              <a:solidFill>
                <a:schemeClr val="tx1"/>
              </a:solidFill>
            </a:endParaRPr>
          </a:p>
          <a:p>
            <a:pPr marL="0" indent="0">
              <a:buNone/>
            </a:pPr>
            <a:endParaRPr lang="it-IT" dirty="0"/>
          </a:p>
          <a:p>
            <a:endParaRPr lang="it-IT" dirty="0">
              <a:solidFill>
                <a:schemeClr val="tx1"/>
              </a:solidFill>
            </a:endParaRPr>
          </a:p>
          <a:p>
            <a:endParaRPr lang="it-IT" dirty="0"/>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9060402"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9" y="113780"/>
              <a:ext cx="10396802"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Parlamento europeo</a:t>
              </a:r>
              <a:endParaRPr lang="it-IT" sz="3300" kern="1200" dirty="0"/>
            </a:p>
          </p:txBody>
        </p:sp>
      </p:grpSp>
      <p:pic>
        <p:nvPicPr>
          <p:cNvPr id="18" name="Immagine 17">
            <a:extLst>
              <a:ext uri="{FF2B5EF4-FFF2-40B4-BE49-F238E27FC236}">
                <a16:creationId xmlns:a16="http://schemas.microsoft.com/office/drawing/2014/main" id="{F416B848-DE39-4D46-BBCB-D5A8FE5A04E7}"/>
              </a:ext>
            </a:extLst>
          </p:cNvPr>
          <p:cNvPicPr>
            <a:picLocks noChangeAspect="1"/>
          </p:cNvPicPr>
          <p:nvPr/>
        </p:nvPicPr>
        <p:blipFill>
          <a:blip r:embed="rId3"/>
          <a:stretch>
            <a:fillRect/>
          </a:stretch>
        </p:blipFill>
        <p:spPr>
          <a:xfrm>
            <a:off x="2311082" y="3221018"/>
            <a:ext cx="5286375" cy="3571875"/>
          </a:xfrm>
          <a:prstGeom prst="rect">
            <a:avLst/>
          </a:prstGeom>
        </p:spPr>
      </p:pic>
      <p:pic>
        <p:nvPicPr>
          <p:cNvPr id="17" name="Picture 2" descr="Logo of the European People's Party in the European Parliament">
            <a:extLst>
              <a:ext uri="{FF2B5EF4-FFF2-40B4-BE49-F238E27FC236}">
                <a16:creationId xmlns:a16="http://schemas.microsoft.com/office/drawing/2014/main" id="{E68BFFB4-BAC3-449A-90AD-A2130DAE6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165" y="2569802"/>
            <a:ext cx="2291089" cy="11327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AEE42D73-8795-41F3-9C65-CBC84DCB6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4808" y="2650364"/>
            <a:ext cx="1436687" cy="6809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isultati immagini per greens european parliament">
            <a:extLst>
              <a:ext uri="{FF2B5EF4-FFF2-40B4-BE49-F238E27FC236}">
                <a16:creationId xmlns:a16="http://schemas.microsoft.com/office/drawing/2014/main" id="{5EA6F492-F0A1-4B3F-91B0-027FCC540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932" y="3051373"/>
            <a:ext cx="944068" cy="7552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amp;D.svg">
            <a:extLst>
              <a:ext uri="{FF2B5EF4-FFF2-40B4-BE49-F238E27FC236}">
                <a16:creationId xmlns:a16="http://schemas.microsoft.com/office/drawing/2014/main" id="{271DF456-F30B-4962-8903-6BFBFFB2DF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0064" y="4138643"/>
            <a:ext cx="784868" cy="784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GUE-NGL logo.svg">
            <a:extLst>
              <a:ext uri="{FF2B5EF4-FFF2-40B4-BE49-F238E27FC236}">
                <a16:creationId xmlns:a16="http://schemas.microsoft.com/office/drawing/2014/main" id="{A12DFD2D-97DD-4F2B-B4BF-F2B247E88B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2298" y="5477522"/>
            <a:ext cx="802337" cy="495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European Conservatives and Reformists logo.png">
            <a:extLst>
              <a:ext uri="{FF2B5EF4-FFF2-40B4-BE49-F238E27FC236}">
                <a16:creationId xmlns:a16="http://schemas.microsoft.com/office/drawing/2014/main" id="{0AA4C0B9-C718-47F1-98F2-2E1EB5B1B4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4875" y="3872235"/>
            <a:ext cx="1335515" cy="641419"/>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a:extLst>
              <a:ext uri="{FF2B5EF4-FFF2-40B4-BE49-F238E27FC236}">
                <a16:creationId xmlns:a16="http://schemas.microsoft.com/office/drawing/2014/main" id="{6457EAB9-56B7-429A-9031-A61F1E2D51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8384" y="5189577"/>
            <a:ext cx="586172" cy="575889"/>
          </a:xfrm>
          <a:prstGeom prst="rect">
            <a:avLst/>
          </a:prstGeom>
        </p:spPr>
      </p:pic>
      <p:pic>
        <p:nvPicPr>
          <p:cNvPr id="22" name="Immagine 21">
            <a:extLst>
              <a:ext uri="{FF2B5EF4-FFF2-40B4-BE49-F238E27FC236}">
                <a16:creationId xmlns:a16="http://schemas.microsoft.com/office/drawing/2014/main" id="{C687AA4A-30C1-4499-A01D-ABEF992CB7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8306" y="4726512"/>
            <a:ext cx="550433" cy="560885"/>
          </a:xfrm>
          <a:prstGeom prst="rect">
            <a:avLst/>
          </a:prstGeom>
        </p:spPr>
      </p:pic>
      <p:pic>
        <p:nvPicPr>
          <p:cNvPr id="23" name="Immagine 22">
            <a:extLst>
              <a:ext uri="{FF2B5EF4-FFF2-40B4-BE49-F238E27FC236}">
                <a16:creationId xmlns:a16="http://schemas.microsoft.com/office/drawing/2014/main" id="{E2EFF311-9134-4B23-A07A-D0D49F55CD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5131" y="5048362"/>
            <a:ext cx="474554" cy="478069"/>
          </a:xfrm>
          <a:prstGeom prst="rect">
            <a:avLst/>
          </a:prstGeom>
        </p:spPr>
      </p:pic>
      <p:pic>
        <p:nvPicPr>
          <p:cNvPr id="8200" name="Picture 8" descr="Immagine correlata">
            <a:extLst>
              <a:ext uri="{FF2B5EF4-FFF2-40B4-BE49-F238E27FC236}">
                <a16:creationId xmlns:a16="http://schemas.microsoft.com/office/drawing/2014/main" id="{33642CDB-CA46-4D1A-AA4D-5B7C5AD4AD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46896" y="4595905"/>
            <a:ext cx="550433" cy="573590"/>
          </a:xfrm>
          <a:prstGeom prst="rect">
            <a:avLst/>
          </a:prstGeom>
          <a:noFill/>
          <a:extLst>
            <a:ext uri="{909E8E84-426E-40DD-AFC4-6F175D3DCCD1}">
              <a14:hiddenFill xmlns:a14="http://schemas.microsoft.com/office/drawing/2010/main">
                <a:solidFill>
                  <a:srgbClr val="FFFFFF"/>
                </a:solidFill>
              </a14:hiddenFill>
            </a:ext>
          </a:extLst>
        </p:spPr>
      </p:pic>
      <p:pic>
        <p:nvPicPr>
          <p:cNvPr id="30" name="Immagine 29">
            <a:extLst>
              <a:ext uri="{FF2B5EF4-FFF2-40B4-BE49-F238E27FC236}">
                <a16:creationId xmlns:a16="http://schemas.microsoft.com/office/drawing/2014/main" id="{E9F3FFBD-8DBC-46DF-ABA0-DCD243EF64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1390" y="5756620"/>
            <a:ext cx="531198" cy="519125"/>
          </a:xfrm>
          <a:prstGeom prst="rect">
            <a:avLst/>
          </a:prstGeom>
        </p:spPr>
      </p:pic>
      <p:cxnSp>
        <p:nvCxnSpPr>
          <p:cNvPr id="24" name="Connettore 2 23">
            <a:extLst>
              <a:ext uri="{FF2B5EF4-FFF2-40B4-BE49-F238E27FC236}">
                <a16:creationId xmlns:a16="http://schemas.microsoft.com/office/drawing/2014/main" id="{6C65C3FF-879D-4DB0-9240-A6BDD2D5C26A}"/>
              </a:ext>
            </a:extLst>
          </p:cNvPr>
          <p:cNvCxnSpPr>
            <a:cxnSpLocks/>
          </p:cNvCxnSpPr>
          <p:nvPr/>
        </p:nvCxnSpPr>
        <p:spPr>
          <a:xfrm flipH="1">
            <a:off x="5747714" y="5408695"/>
            <a:ext cx="544603" cy="388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Immagine 31">
            <a:extLst>
              <a:ext uri="{FF2B5EF4-FFF2-40B4-BE49-F238E27FC236}">
                <a16:creationId xmlns:a16="http://schemas.microsoft.com/office/drawing/2014/main" id="{6BF586F9-39C5-40EE-97F5-C12EC99FC3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93013" y="5927385"/>
            <a:ext cx="424018" cy="424018"/>
          </a:xfrm>
          <a:prstGeom prst="rect">
            <a:avLst/>
          </a:prstGeom>
        </p:spPr>
      </p:pic>
      <p:sp>
        <p:nvSpPr>
          <p:cNvPr id="29" name="CasellaDiTesto 28">
            <a:extLst>
              <a:ext uri="{FF2B5EF4-FFF2-40B4-BE49-F238E27FC236}">
                <a16:creationId xmlns:a16="http://schemas.microsoft.com/office/drawing/2014/main" id="{C9E452EC-8055-4C4B-BBBE-96CFF2BBA593}"/>
              </a:ext>
            </a:extLst>
          </p:cNvPr>
          <p:cNvSpPr txBox="1"/>
          <p:nvPr/>
        </p:nvSpPr>
        <p:spPr>
          <a:xfrm>
            <a:off x="420949" y="1846268"/>
            <a:ext cx="9433264" cy="646331"/>
          </a:xfrm>
          <a:prstGeom prst="rect">
            <a:avLst/>
          </a:prstGeom>
          <a:noFill/>
        </p:spPr>
        <p:txBody>
          <a:bodyPr wrap="square" rtlCol="0">
            <a:spAutoFit/>
          </a:bodyPr>
          <a:lstStyle/>
          <a:p>
            <a:r>
              <a:rPr lang="it-IT" dirty="0"/>
              <a:t>I deputati che hanno opinioni politiche simili lavorano insieme all’interno di gruppi politici, i quali non sono costituiti in base alla nazionalità dei loro membri.</a:t>
            </a:r>
          </a:p>
        </p:txBody>
      </p:sp>
      <p:sp>
        <p:nvSpPr>
          <p:cNvPr id="7" name="CasellaDiTesto 6">
            <a:extLst>
              <a:ext uri="{FF2B5EF4-FFF2-40B4-BE49-F238E27FC236}">
                <a16:creationId xmlns:a16="http://schemas.microsoft.com/office/drawing/2014/main" id="{90C40B8D-CCF8-474E-9857-343972B58189}"/>
              </a:ext>
            </a:extLst>
          </p:cNvPr>
          <p:cNvSpPr txBox="1"/>
          <p:nvPr/>
        </p:nvSpPr>
        <p:spPr>
          <a:xfrm>
            <a:off x="7597457" y="5408695"/>
            <a:ext cx="1335515" cy="369332"/>
          </a:xfrm>
          <a:prstGeom prst="rect">
            <a:avLst/>
          </a:prstGeom>
          <a:noFill/>
        </p:spPr>
        <p:txBody>
          <a:bodyPr wrap="square" rtlCol="0">
            <a:spAutoFit/>
          </a:bodyPr>
          <a:lstStyle/>
          <a:p>
            <a:r>
              <a:rPr lang="it-IT" dirty="0"/>
              <a:t>Non iscritti</a:t>
            </a:r>
          </a:p>
        </p:txBody>
      </p:sp>
    </p:spTree>
    <p:extLst>
      <p:ext uri="{BB962C8B-B14F-4D97-AF65-F5344CB8AC3E}">
        <p14:creationId xmlns:p14="http://schemas.microsoft.com/office/powerpoint/2010/main" val="373738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198"/>
                                        </p:tgtEl>
                                        <p:attrNameLst>
                                          <p:attrName>style.visibility</p:attrName>
                                        </p:attrNameLst>
                                      </p:cBhvr>
                                      <p:to>
                                        <p:strVal val="visible"/>
                                      </p:to>
                                    </p:set>
                                    <p:anim calcmode="lin" valueType="num">
                                      <p:cBhvr additive="base">
                                        <p:cTn id="38" dur="500" fill="hold"/>
                                        <p:tgtEl>
                                          <p:spTgt spid="8198"/>
                                        </p:tgtEl>
                                        <p:attrNameLst>
                                          <p:attrName>ppt_x</p:attrName>
                                        </p:attrNameLst>
                                      </p:cBhvr>
                                      <p:tavLst>
                                        <p:tav tm="0">
                                          <p:val>
                                            <p:strVal val="#ppt_x"/>
                                          </p:val>
                                        </p:tav>
                                        <p:tav tm="100000">
                                          <p:val>
                                            <p:strVal val="#ppt_x"/>
                                          </p:val>
                                        </p:tav>
                                      </p:tavLst>
                                    </p:anim>
                                    <p:anim calcmode="lin" valueType="num">
                                      <p:cBhvr additive="base">
                                        <p:cTn id="39"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8200"/>
                                        </p:tgtEl>
                                        <p:attrNameLst>
                                          <p:attrName>style.visibility</p:attrName>
                                        </p:attrNameLst>
                                      </p:cBhvr>
                                      <p:to>
                                        <p:strVal val="visible"/>
                                      </p:to>
                                    </p:set>
                                    <p:anim calcmode="lin" valueType="num">
                                      <p:cBhvr additive="base">
                                        <p:cTn id="70" dur="500" fill="hold"/>
                                        <p:tgtEl>
                                          <p:spTgt spid="8200"/>
                                        </p:tgtEl>
                                        <p:attrNameLst>
                                          <p:attrName>ppt_x</p:attrName>
                                        </p:attrNameLst>
                                      </p:cBhvr>
                                      <p:tavLst>
                                        <p:tav tm="0">
                                          <p:val>
                                            <p:strVal val="#ppt_x"/>
                                          </p:val>
                                        </p:tav>
                                        <p:tav tm="100000">
                                          <p:val>
                                            <p:strVal val="#ppt_x"/>
                                          </p:val>
                                        </p:tav>
                                      </p:tavLst>
                                    </p:anim>
                                    <p:anim calcmode="lin" valueType="num">
                                      <p:cBhvr additive="base">
                                        <p:cTn id="71"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additive="base">
                                        <p:cTn id="89" dur="500" fill="hold"/>
                                        <p:tgtEl>
                                          <p:spTgt spid="7"/>
                                        </p:tgtEl>
                                        <p:attrNameLst>
                                          <p:attrName>ppt_x</p:attrName>
                                        </p:attrNameLst>
                                      </p:cBhvr>
                                      <p:tavLst>
                                        <p:tav tm="0">
                                          <p:val>
                                            <p:strVal val="#ppt_x"/>
                                          </p:val>
                                        </p:tav>
                                        <p:tav tm="100000">
                                          <p:val>
                                            <p:strVal val="#ppt_x"/>
                                          </p:val>
                                        </p:tav>
                                      </p:tavLst>
                                    </p:anim>
                                    <p:anim calcmode="lin" valueType="num">
                                      <p:cBhvr additive="base">
                                        <p:cTn id="9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B7A19B19-3CF1-492F-98C2-5A66B94D3CB8}"/>
              </a:ext>
            </a:extLst>
          </p:cNvPr>
          <p:cNvGraphicFramePr/>
          <p:nvPr>
            <p:extLst>
              <p:ext uri="{D42A27DB-BD31-4B8C-83A1-F6EECF244321}">
                <p14:modId xmlns:p14="http://schemas.microsoft.com/office/powerpoint/2010/main" val="907785594"/>
              </p:ext>
            </p:extLst>
          </p:nvPr>
        </p:nvGraphicFramePr>
        <p:xfrm>
          <a:off x="838200" y="365125"/>
          <a:ext cx="8475492"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egnaposto contenuto 4">
            <a:extLst>
              <a:ext uri="{FF2B5EF4-FFF2-40B4-BE49-F238E27FC236}">
                <a16:creationId xmlns:a16="http://schemas.microsoft.com/office/drawing/2014/main" id="{2AD39BA9-5272-4568-B6D4-93DC924CCA75}"/>
              </a:ext>
            </a:extLst>
          </p:cNvPr>
          <p:cNvGraphicFramePr>
            <a:graphicFrameLocks noGrp="1"/>
          </p:cNvGraphicFramePr>
          <p:nvPr>
            <p:ph idx="1"/>
            <p:extLst>
              <p:ext uri="{D42A27DB-BD31-4B8C-83A1-F6EECF244321}">
                <p14:modId xmlns:p14="http://schemas.microsoft.com/office/powerpoint/2010/main" val="1963679784"/>
              </p:ext>
            </p:extLst>
          </p:nvPr>
        </p:nvGraphicFramePr>
        <p:xfrm>
          <a:off x="838200" y="1690688"/>
          <a:ext cx="10515600" cy="4975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Segnaposto contenuto 3" descr="Image">
            <a:extLst>
              <a:ext uri="{FF2B5EF4-FFF2-40B4-BE49-F238E27FC236}">
                <a16:creationId xmlns:a16="http://schemas.microsoft.com/office/drawing/2014/main" id="{A2EEC3E7-90F3-426F-80CD-FE18E2EFFB15}"/>
              </a:ext>
            </a:extLst>
          </p:cNvPr>
          <p:cNvPicPr>
            <a:picLocks noChangeAspect="1"/>
          </p:cNvPicPr>
          <p:nvPr/>
        </p:nvPicPr>
        <p:blipFill>
          <a:blip r:embed="rId13"/>
          <a:stretch>
            <a:fillRect/>
          </a:stretch>
        </p:blipFill>
        <p:spPr>
          <a:xfrm>
            <a:off x="210819" y="2143790"/>
            <a:ext cx="5423820" cy="4068949"/>
          </a:xfrm>
          <a:prstGeom prst="rect">
            <a:avLst/>
          </a:prstGeom>
        </p:spPr>
      </p:pic>
      <p:pic>
        <p:nvPicPr>
          <p:cNvPr id="9" name="Immagine 8" descr="Plenary_voting_time.jpg">
            <a:extLst>
              <a:ext uri="{FF2B5EF4-FFF2-40B4-BE49-F238E27FC236}">
                <a16:creationId xmlns:a16="http://schemas.microsoft.com/office/drawing/2014/main" id="{818232B6-E255-4A94-895B-5D6C5EBDE5EA}"/>
              </a:ext>
            </a:extLst>
          </p:cNvPr>
          <p:cNvPicPr>
            <a:picLocks noChangeAspect="1"/>
          </p:cNvPicPr>
          <p:nvPr/>
        </p:nvPicPr>
        <p:blipFill>
          <a:blip r:embed="rId14"/>
          <a:stretch>
            <a:fillRect/>
          </a:stretch>
        </p:blipFill>
        <p:spPr>
          <a:xfrm>
            <a:off x="5832631" y="2143790"/>
            <a:ext cx="5719161" cy="3662493"/>
          </a:xfrm>
          <a:prstGeom prst="rect">
            <a:avLst/>
          </a:prstGeom>
        </p:spPr>
      </p:pic>
      <p:sp>
        <p:nvSpPr>
          <p:cNvPr id="2" name="CasellaDiTesto 1">
            <a:extLst>
              <a:ext uri="{FF2B5EF4-FFF2-40B4-BE49-F238E27FC236}">
                <a16:creationId xmlns:a16="http://schemas.microsoft.com/office/drawing/2014/main" id="{01B1AD5F-95E1-41FF-8BA3-032986D876A8}"/>
              </a:ext>
            </a:extLst>
          </p:cNvPr>
          <p:cNvSpPr txBox="1"/>
          <p:nvPr/>
        </p:nvSpPr>
        <p:spPr>
          <a:xfrm>
            <a:off x="640208" y="6212739"/>
            <a:ext cx="8673484" cy="830997"/>
          </a:xfrm>
          <a:prstGeom prst="rect">
            <a:avLst/>
          </a:prstGeom>
          <a:noFill/>
        </p:spPr>
        <p:txBody>
          <a:bodyPr wrap="square" rtlCol="0">
            <a:spAutoFit/>
          </a:bodyPr>
          <a:lstStyle/>
          <a:p>
            <a:r>
              <a:rPr lang="it-IT" sz="1500" dirty="0">
                <a:solidFill>
                  <a:srgbClr val="000000"/>
                </a:solidFill>
              </a:rPr>
              <a:t>Le proposte, giunte dalla Commissione europea e approvate dal Parlamento, per diventare legge, dovranno essere approvate con lo stesso testo anche dal </a:t>
            </a:r>
            <a:r>
              <a:rPr lang="it-IT" sz="1500" dirty="0">
                <a:solidFill>
                  <a:srgbClr val="000000"/>
                </a:solidFill>
                <a:hlinkClick r:id="rId15"/>
              </a:rPr>
              <a:t>Consiglio dell'UE</a:t>
            </a:r>
            <a:r>
              <a:rPr lang="it-IT" sz="1500" dirty="0">
                <a:solidFill>
                  <a:srgbClr val="000000"/>
                </a:solidFill>
              </a:rPr>
              <a:t>. </a:t>
            </a:r>
          </a:p>
          <a:p>
            <a:endParaRPr lang="it-IT" dirty="0"/>
          </a:p>
        </p:txBody>
      </p:sp>
    </p:spTree>
    <p:extLst>
      <p:ext uri="{BB962C8B-B14F-4D97-AF65-F5344CB8AC3E}">
        <p14:creationId xmlns:p14="http://schemas.microsoft.com/office/powerpoint/2010/main" val="4178799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9E40D-613E-42CF-9684-9BF4F534319C}"/>
              </a:ext>
            </a:extLst>
          </p:cNvPr>
          <p:cNvSpPr>
            <a:spLocks noGrp="1"/>
          </p:cNvSpPr>
          <p:nvPr>
            <p:ph type="title"/>
          </p:nvPr>
        </p:nvSpPr>
        <p:spPr/>
        <p:txBody>
          <a:bodyPr/>
          <a:lstStyle/>
          <a:p>
            <a:r>
              <a:rPr lang="it-IT" b="1" dirty="0">
                <a:solidFill>
                  <a:srgbClr val="0070C0"/>
                </a:solidFill>
              </a:rPr>
              <a:t>I poteri del Parlamento europeo</a:t>
            </a:r>
          </a:p>
        </p:txBody>
      </p:sp>
      <p:sp>
        <p:nvSpPr>
          <p:cNvPr id="5" name="Text Box 4">
            <a:extLst>
              <a:ext uri="{FF2B5EF4-FFF2-40B4-BE49-F238E27FC236}">
                <a16:creationId xmlns:a16="http://schemas.microsoft.com/office/drawing/2014/main" id="{E3AF225B-FE94-4C9C-9E98-5CF58E605CBC}"/>
              </a:ext>
            </a:extLst>
          </p:cNvPr>
          <p:cNvSpPr txBox="1">
            <a:spLocks noChangeArrowheads="1"/>
          </p:cNvSpPr>
          <p:nvPr/>
        </p:nvSpPr>
        <p:spPr bwMode="auto">
          <a:xfrm>
            <a:off x="677334" y="1930400"/>
            <a:ext cx="3017478" cy="2173765"/>
          </a:xfrm>
          <a:prstGeom prst="rect">
            <a:avLst/>
          </a:prstGeom>
          <a:solidFill>
            <a:schemeClr val="accent1">
              <a:lumMod val="40000"/>
              <a:lumOff val="60000"/>
            </a:schemeClr>
          </a:solidFill>
          <a:ln>
            <a:noFill/>
          </a:ln>
        </p:spPr>
        <p:txBody>
          <a:bodyPr/>
          <a:lstStyle>
            <a:lvl1pPr>
              <a:defRPr sz="2400">
                <a:solidFill>
                  <a:schemeClr val="bg1"/>
                </a:solidFill>
                <a:latin typeface="Arial" panose="020B0604020202020204" pitchFamily="34" charset="0"/>
              </a:defRPr>
            </a:lvl1pPr>
            <a:lvl2pPr marL="742950" indent="-285750">
              <a:defRPr sz="2400">
                <a:solidFill>
                  <a:schemeClr val="bg1"/>
                </a:solidFill>
                <a:latin typeface="Arial" panose="020B0604020202020204" pitchFamily="34" charset="0"/>
              </a:defRPr>
            </a:lvl2pPr>
            <a:lvl3pPr marL="1143000" indent="-228600">
              <a:defRPr sz="2400">
                <a:solidFill>
                  <a:schemeClr val="bg1"/>
                </a:solidFill>
                <a:latin typeface="Arial" panose="020B0604020202020204" pitchFamily="34" charset="0"/>
              </a:defRPr>
            </a:lvl3pPr>
            <a:lvl4pPr marL="1600200" indent="-228600">
              <a:defRPr sz="2400">
                <a:solidFill>
                  <a:schemeClr val="bg1"/>
                </a:solidFill>
                <a:latin typeface="Arial" panose="020B0604020202020204" pitchFamily="34" charset="0"/>
              </a:defRPr>
            </a:lvl4pPr>
            <a:lvl5pPr marL="2057400" indent="-22860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algn="ctr" eaLnBrk="1" hangingPunct="1"/>
            <a:r>
              <a:rPr lang="de-DE" altLang="en-US" sz="1800" b="1" dirty="0" err="1">
                <a:solidFill>
                  <a:srgbClr val="0070C0"/>
                </a:solidFill>
                <a:latin typeface="+mj-lt"/>
              </a:rPr>
              <a:t>Potere</a:t>
            </a:r>
            <a:r>
              <a:rPr lang="de-DE" altLang="en-US" sz="1800" b="1" dirty="0">
                <a:solidFill>
                  <a:srgbClr val="0070C0"/>
                </a:solidFill>
                <a:latin typeface="+mj-lt"/>
              </a:rPr>
              <a:t> </a:t>
            </a:r>
            <a:r>
              <a:rPr lang="de-DE" altLang="en-US" sz="1800" b="1" dirty="0" err="1">
                <a:solidFill>
                  <a:srgbClr val="0070C0"/>
                </a:solidFill>
                <a:latin typeface="+mj-lt"/>
              </a:rPr>
              <a:t>legislativo</a:t>
            </a:r>
            <a:endParaRPr lang="de-DE" altLang="en-US" sz="1600" b="1" dirty="0">
              <a:solidFill>
                <a:srgbClr val="0070C0"/>
              </a:solidFill>
              <a:latin typeface="+mj-lt"/>
            </a:endParaRPr>
          </a:p>
          <a:p>
            <a:pPr algn="ctr" eaLnBrk="1" hangingPunct="1"/>
            <a:endParaRPr lang="de-DE" altLang="en-US" sz="1600" b="1" dirty="0">
              <a:latin typeface="+mj-lt"/>
            </a:endParaRPr>
          </a:p>
          <a:p>
            <a:pPr algn="ctr" eaLnBrk="1" hangingPunct="1"/>
            <a:r>
              <a:rPr lang="en-GB" altLang="en-US" sz="1600" b="1" dirty="0">
                <a:solidFill>
                  <a:schemeClr val="tx1"/>
                </a:solidFill>
                <a:latin typeface="+mj-lt"/>
              </a:rPr>
              <a:t>La </a:t>
            </a:r>
            <a:r>
              <a:rPr lang="en-GB" altLang="en-US" sz="1600" b="1" dirty="0" err="1">
                <a:solidFill>
                  <a:schemeClr val="tx1"/>
                </a:solidFill>
                <a:latin typeface="+mj-lt"/>
              </a:rPr>
              <a:t>maggioranza</a:t>
            </a:r>
            <a:r>
              <a:rPr lang="en-GB" altLang="en-US" sz="1600" b="1" dirty="0">
                <a:solidFill>
                  <a:schemeClr val="tx1"/>
                </a:solidFill>
                <a:latin typeface="+mj-lt"/>
              </a:rPr>
              <a:t> </a:t>
            </a:r>
            <a:r>
              <a:rPr lang="en-GB" altLang="en-US" sz="1600" b="1" dirty="0" err="1">
                <a:solidFill>
                  <a:schemeClr val="tx1"/>
                </a:solidFill>
                <a:latin typeface="+mj-lt"/>
              </a:rPr>
              <a:t>della</a:t>
            </a:r>
            <a:r>
              <a:rPr lang="en-GB" altLang="en-US" sz="1600" b="1" dirty="0">
                <a:solidFill>
                  <a:schemeClr val="tx1"/>
                </a:solidFill>
                <a:latin typeface="+mj-lt"/>
              </a:rPr>
              <a:t> </a:t>
            </a:r>
            <a:r>
              <a:rPr lang="en-GB" altLang="en-US" sz="1600" b="1" dirty="0" err="1">
                <a:solidFill>
                  <a:schemeClr val="tx1"/>
                </a:solidFill>
                <a:latin typeface="+mj-lt"/>
              </a:rPr>
              <a:t>legislazione</a:t>
            </a:r>
            <a:r>
              <a:rPr lang="en-GB" altLang="en-US" sz="1600" b="1" dirty="0">
                <a:solidFill>
                  <a:schemeClr val="tx1"/>
                </a:solidFill>
                <a:latin typeface="+mj-lt"/>
              </a:rPr>
              <a:t> </a:t>
            </a:r>
            <a:r>
              <a:rPr lang="en-GB" altLang="en-US" sz="1600" b="1" dirty="0" err="1">
                <a:solidFill>
                  <a:schemeClr val="tx1"/>
                </a:solidFill>
                <a:latin typeface="+mj-lt"/>
              </a:rPr>
              <a:t>comunitaria</a:t>
            </a:r>
            <a:r>
              <a:rPr lang="en-GB" altLang="en-US" sz="1600" b="1" dirty="0">
                <a:solidFill>
                  <a:schemeClr val="tx1"/>
                </a:solidFill>
                <a:latin typeface="+mj-lt"/>
              </a:rPr>
              <a:t> è </a:t>
            </a:r>
            <a:r>
              <a:rPr lang="en-GB" altLang="en-US" sz="1600" b="1" dirty="0" err="1">
                <a:solidFill>
                  <a:schemeClr val="tx1"/>
                </a:solidFill>
                <a:latin typeface="+mj-lt"/>
              </a:rPr>
              <a:t>adottata</a:t>
            </a:r>
            <a:r>
              <a:rPr lang="en-GB" altLang="en-US" sz="1600" b="1" dirty="0">
                <a:solidFill>
                  <a:schemeClr val="tx1"/>
                </a:solidFill>
                <a:latin typeface="+mj-lt"/>
              </a:rPr>
              <a:t> </a:t>
            </a:r>
            <a:r>
              <a:rPr lang="en-GB" altLang="en-US" sz="1600" b="1" dirty="0" err="1">
                <a:solidFill>
                  <a:schemeClr val="tx1"/>
                </a:solidFill>
                <a:latin typeface="+mj-lt"/>
              </a:rPr>
              <a:t>congiuntamente</a:t>
            </a:r>
            <a:r>
              <a:rPr lang="en-GB" altLang="en-US" sz="1600" b="1" dirty="0">
                <a:solidFill>
                  <a:schemeClr val="tx1"/>
                </a:solidFill>
                <a:latin typeface="+mj-lt"/>
              </a:rPr>
              <a:t> dal </a:t>
            </a:r>
            <a:r>
              <a:rPr lang="en-GB" altLang="en-US" sz="1600" b="1" dirty="0" err="1">
                <a:solidFill>
                  <a:schemeClr val="tx1"/>
                </a:solidFill>
                <a:latin typeface="+mj-lt"/>
              </a:rPr>
              <a:t>Parlamento</a:t>
            </a:r>
            <a:r>
              <a:rPr lang="en-GB" altLang="en-US" sz="1600" b="1" dirty="0">
                <a:solidFill>
                  <a:schemeClr val="tx1"/>
                </a:solidFill>
                <a:latin typeface="+mj-lt"/>
              </a:rPr>
              <a:t> e dal </a:t>
            </a:r>
            <a:r>
              <a:rPr lang="en-GB" altLang="en-US" sz="1600" b="1" dirty="0" err="1">
                <a:solidFill>
                  <a:schemeClr val="tx1"/>
                </a:solidFill>
                <a:latin typeface="+mj-lt"/>
              </a:rPr>
              <a:t>Consiglio</a:t>
            </a:r>
            <a:endParaRPr lang="en-GB" altLang="en-US" sz="1600" b="1" dirty="0">
              <a:solidFill>
                <a:schemeClr val="tx1"/>
              </a:solidFill>
              <a:latin typeface="+mj-lt"/>
            </a:endParaRPr>
          </a:p>
          <a:p>
            <a:pPr algn="ctr" eaLnBrk="1" hangingPunct="1"/>
            <a:endParaRPr lang="it-IT" altLang="en-US" sz="1600" b="1" dirty="0"/>
          </a:p>
          <a:p>
            <a:pPr algn="ctr" eaLnBrk="1" hangingPunct="1"/>
            <a:endParaRPr lang="de-DE" altLang="en-US" sz="1800" b="1" dirty="0"/>
          </a:p>
        </p:txBody>
      </p:sp>
      <p:sp>
        <p:nvSpPr>
          <p:cNvPr id="6" name="Text Box 5">
            <a:extLst>
              <a:ext uri="{FF2B5EF4-FFF2-40B4-BE49-F238E27FC236}">
                <a16:creationId xmlns:a16="http://schemas.microsoft.com/office/drawing/2014/main" id="{5383B6E2-1ADC-415B-BEBE-F3129E8E01FC}"/>
              </a:ext>
            </a:extLst>
          </p:cNvPr>
          <p:cNvSpPr txBox="1">
            <a:spLocks noChangeArrowheads="1"/>
          </p:cNvSpPr>
          <p:nvPr/>
        </p:nvSpPr>
        <p:spPr bwMode="auto">
          <a:xfrm>
            <a:off x="3878092" y="1930400"/>
            <a:ext cx="4964349" cy="2159000"/>
          </a:xfrm>
          <a:prstGeom prst="rect">
            <a:avLst/>
          </a:prstGeom>
          <a:solidFill>
            <a:schemeClr val="accent1">
              <a:lumMod val="40000"/>
              <a:lumOff val="60000"/>
            </a:schemeClr>
          </a:solidFill>
          <a:ln>
            <a:noFill/>
          </a:ln>
        </p:spPr>
        <p:txBody>
          <a:bodyPr/>
          <a:lstStyle>
            <a:lvl1pPr>
              <a:defRPr sz="2400">
                <a:solidFill>
                  <a:schemeClr val="bg1"/>
                </a:solidFill>
                <a:latin typeface="Arial" panose="020B0604020202020204" pitchFamily="34" charset="0"/>
              </a:defRPr>
            </a:lvl1pPr>
            <a:lvl2pPr marL="742950" indent="-285750">
              <a:defRPr sz="2400">
                <a:solidFill>
                  <a:schemeClr val="bg1"/>
                </a:solidFill>
                <a:latin typeface="Arial" panose="020B0604020202020204" pitchFamily="34" charset="0"/>
              </a:defRPr>
            </a:lvl2pPr>
            <a:lvl3pPr marL="1143000" indent="-228600">
              <a:defRPr sz="2400">
                <a:solidFill>
                  <a:schemeClr val="bg1"/>
                </a:solidFill>
                <a:latin typeface="Arial" panose="020B0604020202020204" pitchFamily="34" charset="0"/>
              </a:defRPr>
            </a:lvl3pPr>
            <a:lvl4pPr marL="1600200" indent="-228600">
              <a:defRPr sz="2400">
                <a:solidFill>
                  <a:schemeClr val="bg1"/>
                </a:solidFill>
                <a:latin typeface="Arial" panose="020B0604020202020204" pitchFamily="34" charset="0"/>
              </a:defRPr>
            </a:lvl4pPr>
            <a:lvl5pPr marL="2057400" indent="-22860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algn="ctr"/>
            <a:r>
              <a:rPr lang="de-DE" altLang="en-US" sz="1800" b="1" dirty="0" err="1">
                <a:solidFill>
                  <a:srgbClr val="0070C0"/>
                </a:solidFill>
                <a:latin typeface="+mj-lt"/>
              </a:rPr>
              <a:t>Potere</a:t>
            </a:r>
            <a:r>
              <a:rPr lang="de-DE" altLang="en-US" sz="1800" b="1" dirty="0">
                <a:solidFill>
                  <a:srgbClr val="0070C0"/>
                </a:solidFill>
                <a:latin typeface="+mj-lt"/>
              </a:rPr>
              <a:t> di </a:t>
            </a:r>
            <a:r>
              <a:rPr lang="de-DE" altLang="en-US" sz="1800" b="1" dirty="0" err="1">
                <a:solidFill>
                  <a:srgbClr val="0070C0"/>
                </a:solidFill>
                <a:latin typeface="+mj-lt"/>
              </a:rPr>
              <a:t>controllo</a:t>
            </a:r>
            <a:r>
              <a:rPr lang="de-DE" altLang="en-US" sz="1800" b="1" dirty="0">
                <a:solidFill>
                  <a:srgbClr val="0070C0"/>
                </a:solidFill>
                <a:latin typeface="+mj-lt"/>
              </a:rPr>
              <a:t> </a:t>
            </a:r>
            <a:r>
              <a:rPr lang="de-DE" altLang="en-US" sz="1800" b="1" dirty="0" err="1">
                <a:solidFill>
                  <a:srgbClr val="0070C0"/>
                </a:solidFill>
                <a:latin typeface="+mj-lt"/>
              </a:rPr>
              <a:t>democratico</a:t>
            </a:r>
            <a:endParaRPr lang="de-DE" altLang="en-US" sz="1800" b="1" dirty="0">
              <a:solidFill>
                <a:srgbClr val="0070C0"/>
              </a:solidFill>
              <a:latin typeface="+mj-lt"/>
            </a:endParaRPr>
          </a:p>
          <a:p>
            <a:pPr algn="ctr"/>
            <a:endParaRPr lang="de-DE" altLang="en-US" sz="1800" b="1" dirty="0">
              <a:solidFill>
                <a:srgbClr val="0070C0"/>
              </a:solidFill>
              <a:latin typeface="+mj-lt"/>
            </a:endParaRPr>
          </a:p>
          <a:p>
            <a:pPr algn="ctr"/>
            <a:r>
              <a:rPr lang="de-DE" altLang="en-US" sz="1600" b="1" dirty="0">
                <a:solidFill>
                  <a:schemeClr val="tx1"/>
                </a:solidFill>
                <a:latin typeface="+mj-lt"/>
              </a:rPr>
              <a:t>Il </a:t>
            </a:r>
            <a:r>
              <a:rPr lang="de-DE" altLang="en-US" sz="1600" b="1" dirty="0" err="1">
                <a:solidFill>
                  <a:schemeClr val="tx1"/>
                </a:solidFill>
                <a:latin typeface="+mj-lt"/>
              </a:rPr>
              <a:t>Parlamento</a:t>
            </a:r>
            <a:r>
              <a:rPr lang="de-DE" altLang="en-US" sz="1600" b="1" dirty="0">
                <a:solidFill>
                  <a:schemeClr val="tx1"/>
                </a:solidFill>
                <a:latin typeface="+mj-lt"/>
              </a:rPr>
              <a:t> </a:t>
            </a:r>
            <a:r>
              <a:rPr lang="de-DE" altLang="en-US" sz="1600" b="1" dirty="0" err="1">
                <a:solidFill>
                  <a:schemeClr val="tx1"/>
                </a:solidFill>
                <a:latin typeface="+mj-lt"/>
              </a:rPr>
              <a:t>esercita</a:t>
            </a:r>
            <a:r>
              <a:rPr lang="de-DE" altLang="en-US" sz="1600" b="1" dirty="0">
                <a:solidFill>
                  <a:schemeClr val="tx1"/>
                </a:solidFill>
                <a:latin typeface="+mj-lt"/>
              </a:rPr>
              <a:t> </a:t>
            </a:r>
            <a:r>
              <a:rPr lang="de-DE" altLang="en-US" sz="1600" b="1" dirty="0" err="1">
                <a:solidFill>
                  <a:schemeClr val="tx1"/>
                </a:solidFill>
                <a:latin typeface="+mj-lt"/>
              </a:rPr>
              <a:t>un</a:t>
            </a:r>
            <a:r>
              <a:rPr lang="de-DE" altLang="en-US" sz="1600" b="1" dirty="0">
                <a:solidFill>
                  <a:schemeClr val="tx1"/>
                </a:solidFill>
                <a:latin typeface="+mj-lt"/>
              </a:rPr>
              <a:t> </a:t>
            </a:r>
            <a:r>
              <a:rPr lang="de-DE" altLang="en-US" sz="1600" b="1" dirty="0" err="1">
                <a:solidFill>
                  <a:schemeClr val="tx1"/>
                </a:solidFill>
                <a:latin typeface="+mj-lt"/>
              </a:rPr>
              <a:t>controllo</a:t>
            </a:r>
            <a:r>
              <a:rPr lang="de-DE" altLang="en-US" sz="1600" b="1" dirty="0">
                <a:solidFill>
                  <a:schemeClr val="tx1"/>
                </a:solidFill>
                <a:latin typeface="+mj-lt"/>
              </a:rPr>
              <a:t> </a:t>
            </a:r>
          </a:p>
          <a:p>
            <a:pPr algn="ctr"/>
            <a:r>
              <a:rPr lang="de-DE" altLang="en-US" sz="1600" b="1" dirty="0" err="1">
                <a:solidFill>
                  <a:schemeClr val="tx1"/>
                </a:solidFill>
                <a:latin typeface="+mj-lt"/>
              </a:rPr>
              <a:t>sulle</a:t>
            </a:r>
            <a:r>
              <a:rPr lang="de-DE" altLang="en-US" sz="1600" b="1" dirty="0">
                <a:solidFill>
                  <a:schemeClr val="tx1"/>
                </a:solidFill>
                <a:latin typeface="+mj-lt"/>
              </a:rPr>
              <a:t> altre </a:t>
            </a:r>
            <a:r>
              <a:rPr lang="de-DE" altLang="en-US" sz="1600" b="1" dirty="0" err="1">
                <a:solidFill>
                  <a:schemeClr val="tx1"/>
                </a:solidFill>
                <a:latin typeface="+mj-lt"/>
              </a:rPr>
              <a:t>istituzioni</a:t>
            </a:r>
            <a:r>
              <a:rPr lang="de-DE" altLang="en-US" sz="1600" b="1" dirty="0">
                <a:solidFill>
                  <a:schemeClr val="tx1"/>
                </a:solidFill>
                <a:latin typeface="+mj-lt"/>
              </a:rPr>
              <a:t> europee. </a:t>
            </a:r>
          </a:p>
          <a:p>
            <a:pPr algn="ctr"/>
            <a:r>
              <a:rPr lang="de-DE" altLang="en-US" sz="1600" b="1" dirty="0" err="1">
                <a:solidFill>
                  <a:schemeClr val="tx1"/>
                </a:solidFill>
                <a:latin typeface="+mj-lt"/>
              </a:rPr>
              <a:t>Elegge</a:t>
            </a:r>
            <a:r>
              <a:rPr lang="de-DE" altLang="en-US" sz="1600" b="1" dirty="0">
                <a:solidFill>
                  <a:schemeClr val="tx1"/>
                </a:solidFill>
                <a:latin typeface="+mj-lt"/>
              </a:rPr>
              <a:t> </a:t>
            </a:r>
            <a:r>
              <a:rPr lang="de-DE" altLang="en-US" sz="1600" b="1" dirty="0" err="1">
                <a:solidFill>
                  <a:schemeClr val="tx1"/>
                </a:solidFill>
                <a:latin typeface="+mj-lt"/>
              </a:rPr>
              <a:t>il</a:t>
            </a:r>
            <a:r>
              <a:rPr lang="de-DE" altLang="en-US" sz="1600" b="1" dirty="0">
                <a:solidFill>
                  <a:schemeClr val="tx1"/>
                </a:solidFill>
                <a:latin typeface="+mj-lt"/>
              </a:rPr>
              <a:t> Presidente della Commissione; </a:t>
            </a:r>
          </a:p>
          <a:p>
            <a:pPr algn="ctr"/>
            <a:r>
              <a:rPr lang="de-DE" altLang="en-US" sz="1600" b="1" dirty="0" err="1">
                <a:solidFill>
                  <a:schemeClr val="tx1"/>
                </a:solidFill>
                <a:latin typeface="+mj-lt"/>
              </a:rPr>
              <a:t>può</a:t>
            </a:r>
            <a:r>
              <a:rPr lang="de-DE" altLang="en-US" sz="1600" b="1" dirty="0">
                <a:solidFill>
                  <a:schemeClr val="tx1"/>
                </a:solidFill>
                <a:latin typeface="+mj-lt"/>
              </a:rPr>
              <a:t> </a:t>
            </a:r>
            <a:r>
              <a:rPr lang="de-DE" altLang="en-US" sz="1600" b="1" dirty="0" err="1">
                <a:solidFill>
                  <a:schemeClr val="tx1"/>
                </a:solidFill>
                <a:latin typeface="+mj-lt"/>
              </a:rPr>
              <a:t>votare</a:t>
            </a:r>
            <a:r>
              <a:rPr lang="de-DE" altLang="en-US" sz="1600" b="1" dirty="0">
                <a:solidFill>
                  <a:schemeClr val="tx1"/>
                </a:solidFill>
                <a:latin typeface="+mj-lt"/>
              </a:rPr>
              <a:t> </a:t>
            </a:r>
            <a:r>
              <a:rPr lang="de-DE" altLang="en-US" sz="1600" b="1" dirty="0" err="1">
                <a:solidFill>
                  <a:schemeClr val="tx1"/>
                </a:solidFill>
                <a:latin typeface="+mj-lt"/>
              </a:rPr>
              <a:t>una</a:t>
            </a:r>
            <a:r>
              <a:rPr lang="de-DE" altLang="en-US" sz="1600" b="1" dirty="0">
                <a:solidFill>
                  <a:schemeClr val="tx1"/>
                </a:solidFill>
                <a:latin typeface="+mj-lt"/>
              </a:rPr>
              <a:t> </a:t>
            </a:r>
            <a:r>
              <a:rPr lang="de-DE" altLang="en-US" sz="1600" b="1" dirty="0" err="1">
                <a:solidFill>
                  <a:schemeClr val="tx1"/>
                </a:solidFill>
                <a:latin typeface="+mj-lt"/>
              </a:rPr>
              <a:t>mozione</a:t>
            </a:r>
            <a:r>
              <a:rPr lang="de-DE" altLang="en-US" sz="1600" b="1" dirty="0">
                <a:solidFill>
                  <a:schemeClr val="tx1"/>
                </a:solidFill>
                <a:latin typeface="+mj-lt"/>
              </a:rPr>
              <a:t> di </a:t>
            </a:r>
            <a:r>
              <a:rPr lang="de-DE" altLang="en-US" sz="1600" b="1" dirty="0" err="1">
                <a:solidFill>
                  <a:schemeClr val="tx1"/>
                </a:solidFill>
                <a:latin typeface="+mj-lt"/>
              </a:rPr>
              <a:t>censura</a:t>
            </a:r>
            <a:r>
              <a:rPr lang="de-DE" altLang="en-US" sz="1600" b="1" dirty="0">
                <a:solidFill>
                  <a:schemeClr val="tx1"/>
                </a:solidFill>
                <a:latin typeface="+mj-lt"/>
              </a:rPr>
              <a:t> </a:t>
            </a:r>
          </a:p>
          <a:p>
            <a:pPr algn="ctr"/>
            <a:r>
              <a:rPr lang="de-DE" altLang="en-US" sz="1600" b="1" dirty="0" err="1">
                <a:solidFill>
                  <a:schemeClr val="tx1"/>
                </a:solidFill>
                <a:latin typeface="+mj-lt"/>
              </a:rPr>
              <a:t>verso</a:t>
            </a:r>
            <a:r>
              <a:rPr lang="de-DE" altLang="en-US" sz="1600" b="1" dirty="0">
                <a:solidFill>
                  <a:schemeClr val="tx1"/>
                </a:solidFill>
                <a:latin typeface="+mj-lt"/>
              </a:rPr>
              <a:t> la Commissione</a:t>
            </a:r>
          </a:p>
        </p:txBody>
      </p:sp>
      <p:sp>
        <p:nvSpPr>
          <p:cNvPr id="7" name="Text Box 2">
            <a:extLst>
              <a:ext uri="{FF2B5EF4-FFF2-40B4-BE49-F238E27FC236}">
                <a16:creationId xmlns:a16="http://schemas.microsoft.com/office/drawing/2014/main" id="{436123C7-9AA4-4F88-B4D9-870132181B96}"/>
              </a:ext>
            </a:extLst>
          </p:cNvPr>
          <p:cNvSpPr txBox="1">
            <a:spLocks noChangeArrowheads="1"/>
          </p:cNvSpPr>
          <p:nvPr/>
        </p:nvSpPr>
        <p:spPr bwMode="auto">
          <a:xfrm>
            <a:off x="570612" y="4362279"/>
            <a:ext cx="3124200" cy="1918403"/>
          </a:xfrm>
          <a:prstGeom prst="rect">
            <a:avLst/>
          </a:prstGeom>
          <a:solidFill>
            <a:schemeClr val="accent1">
              <a:lumMod val="40000"/>
              <a:lumOff val="60000"/>
            </a:schemeClr>
          </a:solidFill>
          <a:ln>
            <a:noFill/>
          </a:ln>
        </p:spPr>
        <p:txBody>
          <a:bodyPr/>
          <a:lstStyle>
            <a:lvl1pPr>
              <a:defRPr sz="2400">
                <a:solidFill>
                  <a:schemeClr val="bg1"/>
                </a:solidFill>
                <a:latin typeface="Arial" panose="020B0604020202020204" pitchFamily="34" charset="0"/>
              </a:defRPr>
            </a:lvl1pPr>
            <a:lvl2pPr marL="742950" indent="-285750">
              <a:defRPr sz="2400">
                <a:solidFill>
                  <a:schemeClr val="bg1"/>
                </a:solidFill>
                <a:latin typeface="Arial" panose="020B0604020202020204" pitchFamily="34" charset="0"/>
              </a:defRPr>
            </a:lvl2pPr>
            <a:lvl3pPr marL="1143000" indent="-228600">
              <a:defRPr sz="2400">
                <a:solidFill>
                  <a:schemeClr val="bg1"/>
                </a:solidFill>
                <a:latin typeface="Arial" panose="020B0604020202020204" pitchFamily="34" charset="0"/>
              </a:defRPr>
            </a:lvl3pPr>
            <a:lvl4pPr marL="1600200" indent="-228600">
              <a:defRPr sz="2400">
                <a:solidFill>
                  <a:schemeClr val="bg1"/>
                </a:solidFill>
                <a:latin typeface="Arial" panose="020B0604020202020204" pitchFamily="34" charset="0"/>
              </a:defRPr>
            </a:lvl4pPr>
            <a:lvl5pPr marL="2057400" indent="-22860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algn="ctr" eaLnBrk="1" hangingPunct="1"/>
            <a:r>
              <a:rPr lang="de-DE" altLang="en-US" sz="1800" b="1" dirty="0" err="1">
                <a:solidFill>
                  <a:srgbClr val="0070C0"/>
                </a:solidFill>
                <a:latin typeface="+mj-lt"/>
              </a:rPr>
              <a:t>Potere</a:t>
            </a:r>
            <a:r>
              <a:rPr lang="de-DE" altLang="en-US" sz="1800" b="1" dirty="0">
                <a:solidFill>
                  <a:srgbClr val="0070C0"/>
                </a:solidFill>
                <a:latin typeface="+mj-lt"/>
              </a:rPr>
              <a:t> di </a:t>
            </a:r>
            <a:r>
              <a:rPr lang="de-DE" altLang="en-US" sz="1800" b="1" dirty="0" err="1">
                <a:solidFill>
                  <a:srgbClr val="0070C0"/>
                </a:solidFill>
                <a:latin typeface="+mj-lt"/>
              </a:rPr>
              <a:t>bilancio</a:t>
            </a:r>
            <a:endParaRPr lang="de-DE" altLang="en-US" sz="1800" b="1" dirty="0">
              <a:solidFill>
                <a:srgbClr val="0070C0"/>
              </a:solidFill>
              <a:latin typeface="+mj-lt"/>
            </a:endParaRPr>
          </a:p>
          <a:p>
            <a:pPr algn="ctr" eaLnBrk="1" hangingPunct="1"/>
            <a:endParaRPr lang="de-DE" altLang="en-US" sz="1600" b="1" dirty="0"/>
          </a:p>
          <a:p>
            <a:pPr algn="ctr"/>
            <a:r>
              <a:rPr lang="en-GB" altLang="en-US" sz="1600" b="1" dirty="0">
                <a:solidFill>
                  <a:schemeClr val="tx1"/>
                </a:solidFill>
                <a:latin typeface="+mj-lt"/>
              </a:rPr>
              <a:t>Il </a:t>
            </a:r>
            <a:r>
              <a:rPr lang="en-GB" altLang="en-US" sz="1600" b="1" dirty="0" err="1">
                <a:solidFill>
                  <a:schemeClr val="tx1"/>
                </a:solidFill>
                <a:latin typeface="+mj-lt"/>
              </a:rPr>
              <a:t>bilancio</a:t>
            </a:r>
            <a:r>
              <a:rPr lang="en-GB" altLang="en-US" sz="1600" b="1" dirty="0">
                <a:solidFill>
                  <a:schemeClr val="tx1"/>
                </a:solidFill>
                <a:latin typeface="+mj-lt"/>
              </a:rPr>
              <a:t> </a:t>
            </a:r>
            <a:r>
              <a:rPr lang="en-GB" altLang="en-US" sz="1600" b="1" dirty="0" err="1">
                <a:solidFill>
                  <a:schemeClr val="tx1"/>
                </a:solidFill>
                <a:latin typeface="+mj-lt"/>
              </a:rPr>
              <a:t>annuale</a:t>
            </a:r>
            <a:r>
              <a:rPr lang="en-GB" altLang="en-US" sz="1600" b="1" dirty="0">
                <a:solidFill>
                  <a:schemeClr val="tx1"/>
                </a:solidFill>
                <a:latin typeface="+mj-lt"/>
              </a:rPr>
              <a:t> </a:t>
            </a:r>
            <a:r>
              <a:rPr lang="en-GB" altLang="en-US" sz="1600" b="1" dirty="0" err="1">
                <a:solidFill>
                  <a:schemeClr val="tx1"/>
                </a:solidFill>
                <a:latin typeface="+mj-lt"/>
              </a:rPr>
              <a:t>dell’UE</a:t>
            </a:r>
            <a:r>
              <a:rPr lang="en-GB" altLang="en-US" sz="1600" b="1" dirty="0">
                <a:solidFill>
                  <a:schemeClr val="tx1"/>
                </a:solidFill>
                <a:latin typeface="+mj-lt"/>
              </a:rPr>
              <a:t> è </a:t>
            </a:r>
            <a:r>
              <a:rPr lang="en-GB" altLang="en-US" sz="1600" b="1" dirty="0" err="1">
                <a:solidFill>
                  <a:schemeClr val="tx1"/>
                </a:solidFill>
                <a:latin typeface="+mj-lt"/>
              </a:rPr>
              <a:t>deciso</a:t>
            </a:r>
            <a:r>
              <a:rPr lang="en-GB" altLang="en-US" sz="1600" b="1" dirty="0">
                <a:solidFill>
                  <a:schemeClr val="tx1"/>
                </a:solidFill>
                <a:latin typeface="+mj-lt"/>
              </a:rPr>
              <a:t> </a:t>
            </a:r>
            <a:r>
              <a:rPr lang="en-GB" altLang="en-US" sz="1600" b="1" dirty="0" err="1">
                <a:solidFill>
                  <a:schemeClr val="tx1"/>
                </a:solidFill>
                <a:latin typeface="+mj-lt"/>
              </a:rPr>
              <a:t>congiuntamente</a:t>
            </a:r>
            <a:r>
              <a:rPr lang="en-GB" altLang="en-US" sz="1600" b="1" dirty="0">
                <a:solidFill>
                  <a:schemeClr val="tx1"/>
                </a:solidFill>
                <a:latin typeface="+mj-lt"/>
              </a:rPr>
              <a:t> dal </a:t>
            </a:r>
            <a:r>
              <a:rPr lang="en-GB" altLang="en-US" sz="1600" b="1" dirty="0" err="1">
                <a:solidFill>
                  <a:schemeClr val="tx1"/>
                </a:solidFill>
                <a:latin typeface="+mj-lt"/>
              </a:rPr>
              <a:t>Parlamento</a:t>
            </a:r>
            <a:r>
              <a:rPr lang="en-GB" altLang="en-US" sz="1600" b="1" dirty="0">
                <a:solidFill>
                  <a:schemeClr val="tx1"/>
                </a:solidFill>
                <a:latin typeface="+mj-lt"/>
              </a:rPr>
              <a:t> e dal </a:t>
            </a:r>
            <a:r>
              <a:rPr lang="en-GB" altLang="en-US" sz="1600" b="1" dirty="0" err="1">
                <a:solidFill>
                  <a:schemeClr val="tx1"/>
                </a:solidFill>
                <a:latin typeface="+mj-lt"/>
              </a:rPr>
              <a:t>Consiglio</a:t>
            </a:r>
            <a:endParaRPr lang="de-DE" altLang="en-US" sz="1600" b="1" dirty="0">
              <a:solidFill>
                <a:schemeClr val="tx1"/>
              </a:solidFill>
              <a:latin typeface="+mj-lt"/>
            </a:endParaRPr>
          </a:p>
        </p:txBody>
      </p:sp>
      <p:sp>
        <p:nvSpPr>
          <p:cNvPr id="8" name="Text Box 3">
            <a:extLst>
              <a:ext uri="{FF2B5EF4-FFF2-40B4-BE49-F238E27FC236}">
                <a16:creationId xmlns:a16="http://schemas.microsoft.com/office/drawing/2014/main" id="{8FBC0CC7-1184-47C7-8E60-866600145EC4}"/>
              </a:ext>
            </a:extLst>
          </p:cNvPr>
          <p:cNvSpPr txBox="1">
            <a:spLocks noChangeArrowheads="1"/>
          </p:cNvSpPr>
          <p:nvPr/>
        </p:nvSpPr>
        <p:spPr bwMode="auto">
          <a:xfrm>
            <a:off x="3878093" y="4362279"/>
            <a:ext cx="4964348" cy="1904388"/>
          </a:xfrm>
          <a:prstGeom prst="rect">
            <a:avLst/>
          </a:prstGeom>
          <a:solidFill>
            <a:schemeClr val="accent1">
              <a:lumMod val="40000"/>
              <a:lumOff val="60000"/>
            </a:schemeClr>
          </a:solidFill>
          <a:ln>
            <a:noFill/>
          </a:ln>
        </p:spPr>
        <p:txBody>
          <a:bodyPr/>
          <a:lstStyle>
            <a:lvl1pPr>
              <a:defRPr sz="2400">
                <a:solidFill>
                  <a:schemeClr val="bg1"/>
                </a:solidFill>
                <a:latin typeface="Arial" panose="020B0604020202020204" pitchFamily="34" charset="0"/>
              </a:defRPr>
            </a:lvl1pPr>
            <a:lvl2pPr marL="742950" indent="-285750">
              <a:defRPr sz="2400">
                <a:solidFill>
                  <a:schemeClr val="bg1"/>
                </a:solidFill>
                <a:latin typeface="Arial" panose="020B0604020202020204" pitchFamily="34" charset="0"/>
              </a:defRPr>
            </a:lvl2pPr>
            <a:lvl3pPr marL="1143000" indent="-228600">
              <a:defRPr sz="2400">
                <a:solidFill>
                  <a:schemeClr val="bg1"/>
                </a:solidFill>
                <a:latin typeface="Arial" panose="020B0604020202020204" pitchFamily="34" charset="0"/>
              </a:defRPr>
            </a:lvl3pPr>
            <a:lvl4pPr marL="1600200" indent="-228600">
              <a:defRPr sz="2400">
                <a:solidFill>
                  <a:schemeClr val="bg1"/>
                </a:solidFill>
                <a:latin typeface="Arial" panose="020B0604020202020204" pitchFamily="34" charset="0"/>
              </a:defRPr>
            </a:lvl4pPr>
            <a:lvl5pPr marL="2057400" indent="-22860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algn="ctr"/>
            <a:r>
              <a:rPr lang="de-DE" altLang="en-US" sz="1800" b="1" dirty="0" err="1">
                <a:solidFill>
                  <a:srgbClr val="0070C0"/>
                </a:solidFill>
                <a:latin typeface="+mj-lt"/>
              </a:rPr>
              <a:t>Decisioni</a:t>
            </a:r>
            <a:r>
              <a:rPr lang="de-DE" altLang="en-US" sz="1800" b="1" dirty="0">
                <a:solidFill>
                  <a:srgbClr val="0070C0"/>
                </a:solidFill>
                <a:latin typeface="+mj-lt"/>
              </a:rPr>
              <a:t> relative </a:t>
            </a:r>
            <a:r>
              <a:rPr lang="de-DE" altLang="en-US" sz="1800" b="1" dirty="0" err="1">
                <a:solidFill>
                  <a:srgbClr val="0070C0"/>
                </a:solidFill>
                <a:latin typeface="+mj-lt"/>
              </a:rPr>
              <a:t>all'allargamento</a:t>
            </a:r>
            <a:endParaRPr lang="de-DE" altLang="en-US" sz="1800" b="1" dirty="0">
              <a:solidFill>
                <a:srgbClr val="0070C0"/>
              </a:solidFill>
              <a:latin typeface="+mj-lt"/>
            </a:endParaRPr>
          </a:p>
          <a:p>
            <a:pPr algn="ctr" eaLnBrk="1" hangingPunct="1"/>
            <a:endParaRPr lang="de-DE" altLang="en-US" sz="1600" b="1" dirty="0">
              <a:solidFill>
                <a:srgbClr val="FFCC00"/>
              </a:solidFill>
            </a:endParaRPr>
          </a:p>
          <a:p>
            <a:pPr algn="ctr" eaLnBrk="1" hangingPunct="1"/>
            <a:r>
              <a:rPr lang="de-DE" altLang="en-US" sz="1600" b="1" dirty="0">
                <a:solidFill>
                  <a:schemeClr val="tx1"/>
                </a:solidFill>
                <a:latin typeface="+mj-lt"/>
              </a:rPr>
              <a:t>Il </a:t>
            </a:r>
            <a:r>
              <a:rPr lang="de-DE" altLang="en-US" sz="1600" b="1" dirty="0" err="1">
                <a:solidFill>
                  <a:schemeClr val="tx1"/>
                </a:solidFill>
                <a:latin typeface="+mj-lt"/>
              </a:rPr>
              <a:t>consenso</a:t>
            </a:r>
            <a:r>
              <a:rPr lang="de-DE" altLang="en-US" sz="1600" b="1" dirty="0">
                <a:solidFill>
                  <a:schemeClr val="tx1"/>
                </a:solidFill>
                <a:latin typeface="+mj-lt"/>
              </a:rPr>
              <a:t> del </a:t>
            </a:r>
            <a:r>
              <a:rPr lang="de-DE" altLang="en-US" sz="1600" b="1" dirty="0" err="1">
                <a:solidFill>
                  <a:schemeClr val="tx1"/>
                </a:solidFill>
                <a:latin typeface="+mj-lt"/>
              </a:rPr>
              <a:t>Parlamento</a:t>
            </a:r>
            <a:r>
              <a:rPr lang="de-DE" altLang="en-US" sz="1600" b="1" dirty="0">
                <a:solidFill>
                  <a:schemeClr val="tx1"/>
                </a:solidFill>
                <a:latin typeface="+mj-lt"/>
              </a:rPr>
              <a:t> è </a:t>
            </a:r>
            <a:r>
              <a:rPr lang="de-DE" altLang="en-US" sz="1600" b="1" dirty="0" err="1">
                <a:solidFill>
                  <a:schemeClr val="tx1"/>
                </a:solidFill>
                <a:latin typeface="+mj-lt"/>
              </a:rPr>
              <a:t>necessario</a:t>
            </a:r>
            <a:r>
              <a:rPr lang="de-DE" altLang="en-US" sz="1600" b="1" dirty="0">
                <a:solidFill>
                  <a:schemeClr val="tx1"/>
                </a:solidFill>
                <a:latin typeface="+mj-lt"/>
              </a:rPr>
              <a:t> per </a:t>
            </a:r>
            <a:r>
              <a:rPr lang="de-DE" altLang="en-US" sz="1600" b="1" dirty="0" err="1">
                <a:solidFill>
                  <a:schemeClr val="tx1"/>
                </a:solidFill>
                <a:latin typeface="+mj-lt"/>
              </a:rPr>
              <a:t>l‘adesione</a:t>
            </a:r>
            <a:r>
              <a:rPr lang="de-DE" altLang="en-US" sz="1600" b="1" dirty="0">
                <a:solidFill>
                  <a:schemeClr val="tx1"/>
                </a:solidFill>
                <a:latin typeface="+mj-lt"/>
              </a:rPr>
              <a:t> </a:t>
            </a:r>
            <a:r>
              <a:rPr lang="de-DE" altLang="en-US" sz="1600" b="1" dirty="0" err="1">
                <a:solidFill>
                  <a:schemeClr val="tx1"/>
                </a:solidFill>
                <a:latin typeface="+mj-lt"/>
              </a:rPr>
              <a:t>dei</a:t>
            </a:r>
            <a:r>
              <a:rPr lang="de-DE" altLang="en-US" sz="1600" b="1" dirty="0">
                <a:solidFill>
                  <a:schemeClr val="tx1"/>
                </a:solidFill>
                <a:latin typeface="+mj-lt"/>
              </a:rPr>
              <a:t> </a:t>
            </a:r>
            <a:r>
              <a:rPr lang="de-DE" altLang="en-US" sz="1600" b="1" dirty="0" err="1">
                <a:solidFill>
                  <a:schemeClr val="tx1"/>
                </a:solidFill>
                <a:latin typeface="+mj-lt"/>
              </a:rPr>
              <a:t>nuovi</a:t>
            </a:r>
            <a:r>
              <a:rPr lang="de-DE" altLang="en-US" sz="1600" b="1" dirty="0">
                <a:solidFill>
                  <a:schemeClr val="tx1"/>
                </a:solidFill>
                <a:latin typeface="+mj-lt"/>
              </a:rPr>
              <a:t> </a:t>
            </a:r>
            <a:r>
              <a:rPr lang="de-DE" altLang="en-US" sz="1600" b="1" dirty="0" err="1">
                <a:solidFill>
                  <a:schemeClr val="tx1"/>
                </a:solidFill>
                <a:latin typeface="+mj-lt"/>
              </a:rPr>
              <a:t>Stati</a:t>
            </a:r>
            <a:r>
              <a:rPr lang="de-DE" altLang="en-US" sz="1600" b="1" dirty="0">
                <a:solidFill>
                  <a:schemeClr val="tx1"/>
                </a:solidFill>
                <a:latin typeface="+mj-lt"/>
              </a:rPr>
              <a:t> </a:t>
            </a:r>
            <a:r>
              <a:rPr lang="de-DE" altLang="en-US" sz="1600" b="1" dirty="0" err="1">
                <a:solidFill>
                  <a:schemeClr val="tx1"/>
                </a:solidFill>
                <a:latin typeface="+mj-lt"/>
              </a:rPr>
              <a:t>membri</a:t>
            </a:r>
            <a:endParaRPr lang="de-DE" altLang="en-US" sz="1600" b="1" dirty="0">
              <a:solidFill>
                <a:schemeClr val="tx1"/>
              </a:solidFill>
              <a:latin typeface="+mj-lt"/>
            </a:endParaRPr>
          </a:p>
        </p:txBody>
      </p:sp>
      <p:pic>
        <p:nvPicPr>
          <p:cNvPr id="9" name="Picture 3">
            <a:extLst>
              <a:ext uri="{FF2B5EF4-FFF2-40B4-BE49-F238E27FC236}">
                <a16:creationId xmlns:a16="http://schemas.microsoft.com/office/drawing/2014/main" id="{78931C34-F8E9-44A4-B11E-1FF0E60838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82990" y="2159540"/>
            <a:ext cx="2211433" cy="3412083"/>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3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87A1F9-6D28-485C-BC9B-8868800A1E24}"/>
              </a:ext>
            </a:extLst>
          </p:cNvPr>
          <p:cNvSpPr>
            <a:spLocks noGrp="1"/>
          </p:cNvSpPr>
          <p:nvPr>
            <p:ph type="title"/>
          </p:nvPr>
        </p:nvSpPr>
        <p:spPr/>
        <p:txBody>
          <a:bodyPr/>
          <a:lstStyle/>
          <a:p>
            <a:r>
              <a:rPr lang="it-IT" b="1" dirty="0">
                <a:solidFill>
                  <a:srgbClr val="0070C0"/>
                </a:solidFill>
              </a:rPr>
              <a:t>I poteri del Parlamento europeo - 2</a:t>
            </a:r>
          </a:p>
        </p:txBody>
      </p:sp>
      <p:sp>
        <p:nvSpPr>
          <p:cNvPr id="4" name="Rectangle 6">
            <a:extLst>
              <a:ext uri="{FF2B5EF4-FFF2-40B4-BE49-F238E27FC236}">
                <a16:creationId xmlns:a16="http://schemas.microsoft.com/office/drawing/2014/main" id="{988ED826-0A0B-4EF5-A2AB-80DFF8DF2B86}"/>
              </a:ext>
            </a:extLst>
          </p:cNvPr>
          <p:cNvSpPr/>
          <p:nvPr/>
        </p:nvSpPr>
        <p:spPr>
          <a:xfrm>
            <a:off x="1173819" y="2142732"/>
            <a:ext cx="5706931" cy="584775"/>
          </a:xfrm>
          <a:prstGeom prst="rect">
            <a:avLst/>
          </a:prstGeom>
          <a:solidFill>
            <a:schemeClr val="accent1">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r"/>
            <a:r>
              <a:rPr lang="en-GB" altLang="en-US" sz="1600" dirty="0"/>
              <a:t>Il </a:t>
            </a:r>
            <a:r>
              <a:rPr lang="en-GB" altLang="en-US" sz="1600" b="1" dirty="0">
                <a:solidFill>
                  <a:srgbClr val="0070C0"/>
                </a:solidFill>
              </a:rPr>
              <a:t>BILANCIO</a:t>
            </a:r>
            <a:r>
              <a:rPr lang="en-GB" altLang="en-US" sz="1600" dirty="0"/>
              <a:t> </a:t>
            </a:r>
            <a:r>
              <a:rPr lang="en-GB" altLang="en-US" sz="1600" dirty="0" err="1"/>
              <a:t>annuale</a:t>
            </a:r>
            <a:r>
              <a:rPr lang="en-GB" altLang="en-US" sz="1600" dirty="0"/>
              <a:t> </a:t>
            </a:r>
            <a:r>
              <a:rPr lang="en-GB" altLang="en-US" sz="1600" dirty="0" err="1"/>
              <a:t>dell’UE</a:t>
            </a:r>
            <a:r>
              <a:rPr lang="en-GB" altLang="en-US" sz="1600" dirty="0"/>
              <a:t> è </a:t>
            </a:r>
            <a:r>
              <a:rPr lang="en-GB" altLang="en-US" sz="1600" dirty="0" err="1"/>
              <a:t>deciso</a:t>
            </a:r>
            <a:r>
              <a:rPr lang="en-GB" altLang="en-US" sz="1600" dirty="0"/>
              <a:t> </a:t>
            </a:r>
            <a:r>
              <a:rPr lang="en-GB" altLang="en-US" sz="1600" dirty="0" err="1"/>
              <a:t>congiuntamente</a:t>
            </a:r>
            <a:r>
              <a:rPr lang="en-GB" altLang="en-US" sz="1600" dirty="0"/>
              <a:t> dal </a:t>
            </a:r>
            <a:r>
              <a:rPr lang="en-GB" altLang="en-US" sz="1600" dirty="0" err="1"/>
              <a:t>Parlamento</a:t>
            </a:r>
            <a:r>
              <a:rPr lang="en-GB" altLang="en-US" sz="1600" dirty="0"/>
              <a:t> e dal </a:t>
            </a:r>
            <a:r>
              <a:rPr lang="en-GB" altLang="en-US" sz="1600" dirty="0" err="1"/>
              <a:t>Consiglio</a:t>
            </a:r>
            <a:endParaRPr lang="de-DE" altLang="en-US" sz="1600" dirty="0"/>
          </a:p>
        </p:txBody>
      </p:sp>
      <p:sp>
        <p:nvSpPr>
          <p:cNvPr id="5" name="Rectangle 7">
            <a:extLst>
              <a:ext uri="{FF2B5EF4-FFF2-40B4-BE49-F238E27FC236}">
                <a16:creationId xmlns:a16="http://schemas.microsoft.com/office/drawing/2014/main" id="{BA3FEA35-2358-4F66-B1D2-E02318AA69B8}"/>
              </a:ext>
            </a:extLst>
          </p:cNvPr>
          <p:cNvSpPr/>
          <p:nvPr/>
        </p:nvSpPr>
        <p:spPr>
          <a:xfrm>
            <a:off x="1173818" y="3138336"/>
            <a:ext cx="5706932" cy="830997"/>
          </a:xfrm>
          <a:prstGeom prst="rect">
            <a:avLst/>
          </a:prstGeom>
          <a:solidFill>
            <a:schemeClr val="accent1">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r"/>
            <a:r>
              <a:rPr lang="de-DE" altLang="en-US" sz="1600" dirty="0"/>
              <a:t>Il </a:t>
            </a:r>
            <a:r>
              <a:rPr lang="de-DE" altLang="en-US" sz="1600" dirty="0" err="1"/>
              <a:t>Parlamento</a:t>
            </a:r>
            <a:r>
              <a:rPr lang="de-DE" altLang="en-US" sz="1600" dirty="0"/>
              <a:t> </a:t>
            </a:r>
            <a:r>
              <a:rPr lang="de-DE" altLang="en-US" sz="1600" dirty="0" err="1"/>
              <a:t>esercita</a:t>
            </a:r>
            <a:r>
              <a:rPr lang="de-DE" altLang="en-US" sz="1600" dirty="0"/>
              <a:t> </a:t>
            </a:r>
            <a:r>
              <a:rPr lang="de-DE" altLang="en-US" sz="1600" dirty="0" err="1"/>
              <a:t>un</a:t>
            </a:r>
            <a:r>
              <a:rPr lang="de-DE" altLang="en-US" sz="1600" dirty="0"/>
              <a:t> </a:t>
            </a:r>
            <a:r>
              <a:rPr lang="de-DE" altLang="en-US" sz="1600" b="1" dirty="0">
                <a:solidFill>
                  <a:srgbClr val="0070C0"/>
                </a:solidFill>
              </a:rPr>
              <a:t>CONTROLLO</a:t>
            </a:r>
            <a:r>
              <a:rPr lang="de-DE" altLang="en-US" sz="1600" dirty="0"/>
              <a:t> </a:t>
            </a:r>
            <a:r>
              <a:rPr lang="de-DE" altLang="en-US" sz="1600" dirty="0" err="1"/>
              <a:t>sulle</a:t>
            </a:r>
            <a:r>
              <a:rPr lang="de-DE" altLang="en-US" sz="1600" dirty="0"/>
              <a:t> altre </a:t>
            </a:r>
            <a:r>
              <a:rPr lang="de-DE" altLang="en-US" sz="1600" dirty="0" err="1"/>
              <a:t>istituzioni</a:t>
            </a:r>
            <a:r>
              <a:rPr lang="de-DE" altLang="en-US" sz="1600" dirty="0"/>
              <a:t> </a:t>
            </a:r>
            <a:r>
              <a:rPr lang="de-DE" altLang="en-US" sz="1600" dirty="0" err="1"/>
              <a:t>europee</a:t>
            </a:r>
            <a:r>
              <a:rPr lang="de-DE" altLang="en-US" sz="1600" dirty="0"/>
              <a:t>. </a:t>
            </a:r>
            <a:r>
              <a:rPr lang="de-DE" altLang="en-US" sz="1600" dirty="0" err="1"/>
              <a:t>Elegge</a:t>
            </a:r>
            <a:r>
              <a:rPr lang="de-DE" altLang="en-US" sz="1600" dirty="0"/>
              <a:t> </a:t>
            </a:r>
            <a:r>
              <a:rPr lang="de-DE" altLang="en-US" sz="1600" dirty="0" err="1"/>
              <a:t>il</a:t>
            </a:r>
            <a:r>
              <a:rPr lang="de-DE" altLang="en-US" sz="1600" dirty="0"/>
              <a:t> Presidente della </a:t>
            </a:r>
            <a:r>
              <a:rPr lang="de-DE" altLang="en-US" sz="1600" dirty="0" err="1"/>
              <a:t>Commissione</a:t>
            </a:r>
            <a:r>
              <a:rPr lang="de-DE" altLang="en-US" sz="1600" dirty="0"/>
              <a:t>; </a:t>
            </a:r>
            <a:r>
              <a:rPr lang="de-DE" altLang="en-US" sz="1600" dirty="0" err="1"/>
              <a:t>può</a:t>
            </a:r>
            <a:r>
              <a:rPr lang="de-DE" altLang="en-US" sz="1600" dirty="0"/>
              <a:t> </a:t>
            </a:r>
            <a:r>
              <a:rPr lang="de-DE" altLang="en-US" sz="1600" dirty="0" err="1"/>
              <a:t>votare</a:t>
            </a:r>
            <a:r>
              <a:rPr lang="de-DE" altLang="en-US" sz="1600" dirty="0"/>
              <a:t> </a:t>
            </a:r>
            <a:r>
              <a:rPr lang="de-DE" altLang="en-US" sz="1600" dirty="0" err="1"/>
              <a:t>una</a:t>
            </a:r>
            <a:r>
              <a:rPr lang="de-DE" altLang="en-US" sz="1600" dirty="0"/>
              <a:t> </a:t>
            </a:r>
            <a:r>
              <a:rPr lang="de-DE" altLang="en-US" sz="1600" dirty="0" err="1"/>
              <a:t>mozione</a:t>
            </a:r>
            <a:r>
              <a:rPr lang="de-DE" altLang="en-US" sz="1600" dirty="0"/>
              <a:t> di </a:t>
            </a:r>
            <a:r>
              <a:rPr lang="de-DE" altLang="en-US" sz="1600" dirty="0" err="1"/>
              <a:t>censura</a:t>
            </a:r>
            <a:r>
              <a:rPr lang="de-DE" altLang="en-US" sz="1600" dirty="0"/>
              <a:t> </a:t>
            </a:r>
            <a:r>
              <a:rPr lang="de-DE" altLang="en-US" sz="1600" dirty="0" err="1"/>
              <a:t>verso</a:t>
            </a:r>
            <a:r>
              <a:rPr lang="de-DE" altLang="en-US" sz="1600" dirty="0"/>
              <a:t> la </a:t>
            </a:r>
            <a:r>
              <a:rPr lang="de-DE" altLang="en-US" sz="1600" dirty="0" err="1"/>
              <a:t>Commissione</a:t>
            </a:r>
            <a:endParaRPr lang="de-DE" altLang="en-US" sz="1600" dirty="0"/>
          </a:p>
        </p:txBody>
      </p:sp>
      <p:sp>
        <p:nvSpPr>
          <p:cNvPr id="7" name="Rectangle 8">
            <a:extLst>
              <a:ext uri="{FF2B5EF4-FFF2-40B4-BE49-F238E27FC236}">
                <a16:creationId xmlns:a16="http://schemas.microsoft.com/office/drawing/2014/main" id="{517C7C65-87BB-434D-A37D-02A98DA5A052}"/>
              </a:ext>
            </a:extLst>
          </p:cNvPr>
          <p:cNvSpPr/>
          <p:nvPr/>
        </p:nvSpPr>
        <p:spPr>
          <a:xfrm>
            <a:off x="1173818" y="4388926"/>
            <a:ext cx="5691306" cy="584775"/>
          </a:xfrm>
          <a:prstGeom prst="rect">
            <a:avLst/>
          </a:prstGeom>
          <a:solidFill>
            <a:schemeClr val="accent1">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r"/>
            <a:r>
              <a:rPr lang="en-GB" altLang="en-US" sz="1600" dirty="0"/>
              <a:t>La </a:t>
            </a:r>
            <a:r>
              <a:rPr lang="en-GB" altLang="en-US" sz="1600" dirty="0" err="1"/>
              <a:t>maggioranza</a:t>
            </a:r>
            <a:r>
              <a:rPr lang="en-GB" altLang="en-US" sz="1600" dirty="0"/>
              <a:t> </a:t>
            </a:r>
            <a:r>
              <a:rPr lang="en-GB" altLang="en-US" sz="1600" dirty="0" err="1"/>
              <a:t>della</a:t>
            </a:r>
            <a:r>
              <a:rPr lang="en-GB" altLang="en-US" sz="1600" dirty="0"/>
              <a:t> </a:t>
            </a:r>
            <a:r>
              <a:rPr lang="en-GB" altLang="en-US" sz="1600" b="1" dirty="0">
                <a:solidFill>
                  <a:srgbClr val="0070C0"/>
                </a:solidFill>
              </a:rPr>
              <a:t>LEGISLAZIONE</a:t>
            </a:r>
            <a:r>
              <a:rPr lang="en-GB" altLang="en-US" sz="1600" dirty="0">
                <a:solidFill>
                  <a:srgbClr val="0070C0"/>
                </a:solidFill>
              </a:rPr>
              <a:t> </a:t>
            </a:r>
            <a:r>
              <a:rPr lang="en-GB" altLang="en-US" sz="1600" dirty="0" err="1"/>
              <a:t>comunitaria</a:t>
            </a:r>
            <a:r>
              <a:rPr lang="en-GB" altLang="en-US" sz="1600" dirty="0"/>
              <a:t> è </a:t>
            </a:r>
            <a:r>
              <a:rPr lang="en-GB" altLang="en-US" sz="1600" dirty="0" err="1"/>
              <a:t>adottata</a:t>
            </a:r>
            <a:r>
              <a:rPr lang="en-GB" altLang="en-US" sz="1600" dirty="0"/>
              <a:t> </a:t>
            </a:r>
            <a:r>
              <a:rPr lang="en-GB" altLang="en-US" sz="1600" dirty="0" err="1"/>
              <a:t>congiuntamente</a:t>
            </a:r>
            <a:r>
              <a:rPr lang="en-GB" altLang="en-US" sz="1600" dirty="0"/>
              <a:t> dal </a:t>
            </a:r>
            <a:r>
              <a:rPr lang="en-GB" altLang="en-US" sz="1600" dirty="0" err="1"/>
              <a:t>Parlamento</a:t>
            </a:r>
            <a:r>
              <a:rPr lang="en-GB" altLang="en-US" sz="1600" dirty="0"/>
              <a:t> e dal </a:t>
            </a:r>
            <a:r>
              <a:rPr lang="en-GB" altLang="en-US" sz="1600" dirty="0" err="1"/>
              <a:t>Consiglio</a:t>
            </a:r>
            <a:endParaRPr lang="en-GB" altLang="en-US" sz="1600" dirty="0"/>
          </a:p>
        </p:txBody>
      </p:sp>
      <p:sp>
        <p:nvSpPr>
          <p:cNvPr id="8" name="Rectangle 13">
            <a:extLst>
              <a:ext uri="{FF2B5EF4-FFF2-40B4-BE49-F238E27FC236}">
                <a16:creationId xmlns:a16="http://schemas.microsoft.com/office/drawing/2014/main" id="{37250002-355F-4DDC-8A11-134048145FD0}"/>
              </a:ext>
            </a:extLst>
          </p:cNvPr>
          <p:cNvSpPr/>
          <p:nvPr/>
        </p:nvSpPr>
        <p:spPr>
          <a:xfrm>
            <a:off x="1178962" y="5384530"/>
            <a:ext cx="5686162" cy="861774"/>
          </a:xfrm>
          <a:prstGeom prst="rect">
            <a:avLst/>
          </a:prstGeom>
          <a:solidFill>
            <a:schemeClr val="accent1">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r"/>
            <a:r>
              <a:rPr lang="de-DE" altLang="en-US" sz="1600" dirty="0"/>
              <a:t>Il </a:t>
            </a:r>
            <a:r>
              <a:rPr lang="de-DE" altLang="en-US" sz="1600" dirty="0" err="1"/>
              <a:t>consenso</a:t>
            </a:r>
            <a:r>
              <a:rPr lang="de-DE" altLang="en-US" sz="1600" dirty="0"/>
              <a:t> del </a:t>
            </a:r>
            <a:r>
              <a:rPr lang="de-DE" altLang="en-US" sz="1600" dirty="0" err="1"/>
              <a:t>Parlamento</a:t>
            </a:r>
            <a:r>
              <a:rPr lang="de-DE" altLang="en-US" sz="1600" dirty="0"/>
              <a:t> è </a:t>
            </a:r>
            <a:r>
              <a:rPr lang="de-DE" altLang="en-US" sz="1600" dirty="0" err="1"/>
              <a:t>necessario</a:t>
            </a:r>
            <a:r>
              <a:rPr lang="de-DE" altLang="en-US" sz="1600" dirty="0"/>
              <a:t> </a:t>
            </a:r>
          </a:p>
          <a:p>
            <a:pPr algn="r"/>
            <a:r>
              <a:rPr lang="de-DE" altLang="en-US" sz="1600" dirty="0"/>
              <a:t>per </a:t>
            </a:r>
            <a:r>
              <a:rPr lang="de-DE" altLang="en-US" sz="1600" dirty="0" err="1"/>
              <a:t>l‘</a:t>
            </a:r>
            <a:r>
              <a:rPr lang="de-DE" altLang="en-US" sz="1600" b="1" dirty="0" err="1">
                <a:solidFill>
                  <a:srgbClr val="0070C0"/>
                </a:solidFill>
              </a:rPr>
              <a:t>ALLARGAMENTO</a:t>
            </a:r>
            <a:r>
              <a:rPr lang="de-DE" altLang="en-US" sz="1600" dirty="0"/>
              <a:t> </a:t>
            </a:r>
            <a:r>
              <a:rPr lang="de-DE" altLang="en-US" sz="1600" dirty="0" err="1"/>
              <a:t>dell‘Unione</a:t>
            </a:r>
            <a:r>
              <a:rPr lang="de-DE" altLang="en-US" sz="1600" dirty="0"/>
              <a:t> e </a:t>
            </a:r>
            <a:r>
              <a:rPr lang="de-DE" altLang="en-US" sz="1600" dirty="0" err="1"/>
              <a:t>l‘adesione</a:t>
            </a:r>
            <a:r>
              <a:rPr lang="de-DE" altLang="en-US" sz="1600" dirty="0"/>
              <a:t> </a:t>
            </a:r>
            <a:r>
              <a:rPr lang="de-DE" altLang="en-US" sz="1600" dirty="0" err="1"/>
              <a:t>dei</a:t>
            </a:r>
            <a:r>
              <a:rPr lang="de-DE" altLang="en-US" sz="1600" dirty="0"/>
              <a:t> </a:t>
            </a:r>
            <a:r>
              <a:rPr lang="de-DE" altLang="en-US" sz="1600" dirty="0" err="1"/>
              <a:t>nuovi</a:t>
            </a:r>
            <a:r>
              <a:rPr lang="de-DE" altLang="en-US" sz="1600" dirty="0"/>
              <a:t> </a:t>
            </a:r>
            <a:r>
              <a:rPr lang="de-DE" altLang="en-US" sz="1600" dirty="0" err="1"/>
              <a:t>Stati</a:t>
            </a:r>
            <a:r>
              <a:rPr lang="de-DE" altLang="en-US" sz="1600" dirty="0"/>
              <a:t> </a:t>
            </a:r>
            <a:r>
              <a:rPr lang="de-DE" altLang="en-US" sz="1600" dirty="0" err="1"/>
              <a:t>membri</a:t>
            </a:r>
            <a:endParaRPr lang="de-DE" altLang="en-US" sz="1600" dirty="0"/>
          </a:p>
        </p:txBody>
      </p:sp>
      <p:sp>
        <p:nvSpPr>
          <p:cNvPr id="9" name="Rectangle 6">
            <a:extLst>
              <a:ext uri="{FF2B5EF4-FFF2-40B4-BE49-F238E27FC236}">
                <a16:creationId xmlns:a16="http://schemas.microsoft.com/office/drawing/2014/main" id="{A15A4A22-773D-4CB4-BE9D-92826880356D}"/>
              </a:ext>
            </a:extLst>
          </p:cNvPr>
          <p:cNvSpPr/>
          <p:nvPr/>
        </p:nvSpPr>
        <p:spPr>
          <a:xfrm>
            <a:off x="7470843" y="2992421"/>
            <a:ext cx="2915674" cy="1569660"/>
          </a:xfrm>
          <a:prstGeom prst="rect">
            <a:avLst/>
          </a:prstGeom>
          <a:solidFill>
            <a:schemeClr val="accent2">
              <a:lumMod val="40000"/>
              <a:lumOff val="60000"/>
            </a:schemeClr>
          </a:solidFill>
          <a:effectLst>
            <a:outerShdw blurRad="76200" dist="12700" dir="8100000" sy="-23000" kx="800400" algn="br" rotWithShape="0">
              <a:prstClr val="black">
                <a:alpha val="20000"/>
              </a:prstClr>
            </a:outerShdw>
          </a:effectLst>
        </p:spPr>
        <p:txBody>
          <a:bodyPr wrap="square">
            <a:spAutoFit/>
          </a:bodyPr>
          <a:lstStyle/>
          <a:p>
            <a:pPr algn="ctr"/>
            <a:r>
              <a:rPr lang="en-GB" altLang="en-US" sz="1600" dirty="0"/>
              <a:t>I </a:t>
            </a:r>
            <a:r>
              <a:rPr lang="en-GB" altLang="en-US" sz="1600" dirty="0" err="1"/>
              <a:t>parlamenti</a:t>
            </a:r>
            <a:r>
              <a:rPr lang="en-GB" altLang="en-US" sz="1600" dirty="0"/>
              <a:t> </a:t>
            </a:r>
            <a:r>
              <a:rPr lang="en-GB" altLang="en-US" sz="1600" dirty="0" err="1"/>
              <a:t>nazionali</a:t>
            </a:r>
            <a:r>
              <a:rPr lang="en-GB" altLang="en-US" sz="1600" dirty="0"/>
              <a:t> </a:t>
            </a:r>
            <a:r>
              <a:rPr lang="en-GB" altLang="en-US" sz="1600" dirty="0" err="1"/>
              <a:t>possono</a:t>
            </a:r>
            <a:r>
              <a:rPr lang="en-GB" altLang="en-US" sz="1600" dirty="0"/>
              <a:t> </a:t>
            </a:r>
            <a:r>
              <a:rPr lang="en-GB" altLang="en-US" sz="1600" dirty="0" err="1"/>
              <a:t>partecipare</a:t>
            </a:r>
            <a:r>
              <a:rPr lang="en-GB" altLang="en-US" sz="1600" dirty="0"/>
              <a:t> </a:t>
            </a:r>
            <a:r>
              <a:rPr lang="en-GB" altLang="en-US" sz="1600" dirty="0" err="1"/>
              <a:t>alla</a:t>
            </a:r>
            <a:r>
              <a:rPr lang="en-GB" altLang="en-US" sz="1600" dirty="0"/>
              <a:t> </a:t>
            </a:r>
            <a:r>
              <a:rPr lang="en-GB" altLang="en-US" sz="1600" dirty="0" err="1"/>
              <a:t>revisione</a:t>
            </a:r>
            <a:r>
              <a:rPr lang="en-GB" altLang="en-US" sz="1600" dirty="0"/>
              <a:t> </a:t>
            </a:r>
            <a:r>
              <a:rPr lang="en-GB" altLang="en-US" sz="1600" dirty="0" err="1"/>
              <a:t>dei</a:t>
            </a:r>
            <a:r>
              <a:rPr lang="en-GB" altLang="en-US" sz="1600" dirty="0"/>
              <a:t> </a:t>
            </a:r>
            <a:r>
              <a:rPr lang="en-GB" altLang="en-US" sz="1600" dirty="0" err="1"/>
              <a:t>Trattati</a:t>
            </a:r>
            <a:r>
              <a:rPr lang="en-GB" altLang="en-US" sz="1600" dirty="0"/>
              <a:t> e </a:t>
            </a:r>
            <a:r>
              <a:rPr lang="en-GB" altLang="en-US" sz="1600" dirty="0" err="1"/>
              <a:t>cooperano</a:t>
            </a:r>
            <a:r>
              <a:rPr lang="en-GB" altLang="en-US" sz="1600" dirty="0"/>
              <a:t> con </a:t>
            </a:r>
            <a:r>
              <a:rPr lang="en-GB" altLang="en-US" sz="1600" dirty="0" err="1"/>
              <a:t>il</a:t>
            </a:r>
            <a:r>
              <a:rPr lang="en-GB" altLang="en-US" sz="1600" dirty="0"/>
              <a:t> </a:t>
            </a:r>
            <a:r>
              <a:rPr lang="en-GB" altLang="en-US" sz="1600" dirty="0" err="1"/>
              <a:t>Parlamento</a:t>
            </a:r>
            <a:r>
              <a:rPr lang="en-GB" altLang="en-US" sz="1600" dirty="0"/>
              <a:t> </a:t>
            </a:r>
            <a:r>
              <a:rPr lang="en-GB" altLang="en-US" sz="1600" dirty="0" err="1"/>
              <a:t>Europeo</a:t>
            </a:r>
            <a:r>
              <a:rPr lang="en-GB" altLang="en-US" sz="1600" dirty="0"/>
              <a:t> </a:t>
            </a:r>
            <a:r>
              <a:rPr lang="en-GB" altLang="en-US" sz="1600" dirty="0" err="1"/>
              <a:t>attraverso</a:t>
            </a:r>
            <a:r>
              <a:rPr lang="en-GB" altLang="en-US" sz="1600" dirty="0"/>
              <a:t> </a:t>
            </a:r>
            <a:r>
              <a:rPr lang="en-GB" altLang="en-US" sz="1600" dirty="0" err="1"/>
              <a:t>vari</a:t>
            </a:r>
            <a:r>
              <a:rPr lang="en-GB" altLang="en-US" sz="1600" dirty="0"/>
              <a:t> </a:t>
            </a:r>
            <a:r>
              <a:rPr lang="en-GB" altLang="en-US" sz="1600" dirty="0" err="1"/>
              <a:t>strumenti</a:t>
            </a:r>
            <a:endParaRPr lang="de-DE" altLang="en-US" sz="1600" dirty="0"/>
          </a:p>
        </p:txBody>
      </p:sp>
    </p:spTree>
    <p:extLst>
      <p:ext uri="{BB962C8B-B14F-4D97-AF65-F5344CB8AC3E}">
        <p14:creationId xmlns:p14="http://schemas.microsoft.com/office/powerpoint/2010/main" val="3620002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E87E3-8539-40DE-9F61-9000BB325A01}"/>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EFAD637B-1129-4CAD-A9F6-98715079D101}"/>
              </a:ext>
            </a:extLst>
          </p:cNvPr>
          <p:cNvSpPr>
            <a:spLocks noGrp="1"/>
          </p:cNvSpPr>
          <p:nvPr>
            <p:ph idx="1"/>
          </p:nvPr>
        </p:nvSpPr>
        <p:spPr>
          <a:xfrm>
            <a:off x="677333" y="2160588"/>
            <a:ext cx="9318923" cy="4462153"/>
          </a:xfrm>
        </p:spPr>
        <p:txBody>
          <a:bodyPr>
            <a:normAutofit fontScale="92500" lnSpcReduction="20000"/>
          </a:bodyPr>
          <a:lstStyle/>
          <a:p>
            <a:r>
              <a:rPr lang="it-IT" b="1" dirty="0">
                <a:solidFill>
                  <a:schemeClr val="tx1"/>
                </a:solidFill>
              </a:rPr>
              <a:t>Chi?</a:t>
            </a:r>
            <a:endParaRPr lang="it-IT" dirty="0">
              <a:solidFill>
                <a:schemeClr val="tx1"/>
              </a:solidFill>
            </a:endParaRPr>
          </a:p>
          <a:p>
            <a:pPr marL="0" indent="0">
              <a:buNone/>
            </a:pPr>
            <a:r>
              <a:rPr lang="it-IT" dirty="0">
                <a:solidFill>
                  <a:schemeClr val="tx1"/>
                </a:solidFill>
              </a:rPr>
              <a:t>I ministri dei governi di ciascun paese dell’UE competenti per la materia in discussione. I ministri che si riuniscono variano quindi in base ai temi discussi. Il Presidente è l’attuale Primo ministro della Croazia Andrej </a:t>
            </a:r>
            <a:r>
              <a:rPr lang="it-IT" dirty="0" err="1">
                <a:solidFill>
                  <a:schemeClr val="tx1"/>
                </a:solidFill>
              </a:rPr>
              <a:t>Plenković</a:t>
            </a:r>
            <a:r>
              <a:rPr lang="it-IT" dirty="0">
                <a:solidFill>
                  <a:schemeClr val="tx1"/>
                </a:solidFill>
              </a:rPr>
              <a:t>.</a:t>
            </a:r>
          </a:p>
          <a:p>
            <a:endParaRPr lang="it-IT" b="1" dirty="0">
              <a:solidFill>
                <a:schemeClr val="tx1"/>
              </a:solidFill>
            </a:endParaRPr>
          </a:p>
          <a:p>
            <a:r>
              <a:rPr lang="it-IT" b="1" dirty="0">
                <a:solidFill>
                  <a:schemeClr val="tx1"/>
                </a:solidFill>
              </a:rPr>
              <a:t>Quando/quanto?</a:t>
            </a:r>
            <a:r>
              <a:rPr lang="it-IT" dirty="0">
                <a:solidFill>
                  <a:schemeClr val="tx1"/>
                </a:solidFill>
              </a:rPr>
              <a:t> </a:t>
            </a:r>
          </a:p>
          <a:p>
            <a:pPr marL="0" indent="0">
              <a:buNone/>
            </a:pPr>
            <a:r>
              <a:rPr lang="it-IT" dirty="0">
                <a:solidFill>
                  <a:schemeClr val="tx1"/>
                </a:solidFill>
              </a:rPr>
              <a:t>I membri del consiglio europeo cambiano ogni volta che cambia il ministro in questione del Paese Membro.</a:t>
            </a:r>
          </a:p>
          <a:p>
            <a:pPr marL="0" indent="0">
              <a:buNone/>
            </a:pPr>
            <a:endParaRPr lang="it-IT" b="1" dirty="0">
              <a:solidFill>
                <a:schemeClr val="tx1"/>
              </a:solidFill>
            </a:endParaRPr>
          </a:p>
          <a:p>
            <a:r>
              <a:rPr lang="it-IT" b="1" dirty="0">
                <a:solidFill>
                  <a:schemeClr val="tx1"/>
                </a:solidFill>
              </a:rPr>
              <a:t>Perché? </a:t>
            </a:r>
          </a:p>
          <a:p>
            <a:pPr marL="0" lvl="0" indent="0">
              <a:buNone/>
            </a:pPr>
            <a:r>
              <a:rPr lang="it-IT" dirty="0">
                <a:solidFill>
                  <a:schemeClr val="tx1"/>
                </a:solidFill>
              </a:rPr>
              <a:t>Il Consiglio condivide il potere legislativo con il Parlamento europeo e serve a rappresentare gli interessa di singoli Stati Membri. </a:t>
            </a:r>
          </a:p>
          <a:p>
            <a:pPr marL="0" lvl="0" indent="0">
              <a:buNone/>
            </a:pPr>
            <a:r>
              <a:rPr lang="it-IT" dirty="0">
                <a:solidFill>
                  <a:schemeClr val="tx1"/>
                </a:solidFill>
              </a:rPr>
              <a:t>Il Consiglio </a:t>
            </a:r>
            <a:r>
              <a:rPr lang="it-IT" b="1" dirty="0">
                <a:solidFill>
                  <a:schemeClr val="tx1"/>
                </a:solidFill>
              </a:rPr>
              <a:t>delibera</a:t>
            </a:r>
            <a:r>
              <a:rPr lang="it-IT" dirty="0">
                <a:solidFill>
                  <a:schemeClr val="tx1"/>
                </a:solidFill>
              </a:rPr>
              <a:t> (decide) </a:t>
            </a:r>
            <a:r>
              <a:rPr lang="it-IT" b="1" dirty="0">
                <a:solidFill>
                  <a:schemeClr val="tx1"/>
                </a:solidFill>
              </a:rPr>
              <a:t>a maggioranza e, in alcuni casi, all’unanimità</a:t>
            </a:r>
            <a:r>
              <a:rPr lang="it-IT" dirty="0">
                <a:solidFill>
                  <a:schemeClr val="tx1"/>
                </a:solidFill>
              </a:rPr>
              <a:t>. L’unanimità è prevista in alcuni settori problematici come ad esempio per le questioni fiscali o di sicurezza. </a:t>
            </a:r>
          </a:p>
          <a:p>
            <a:pPr marL="0" indent="0">
              <a:buNone/>
            </a:pPr>
            <a:r>
              <a:rPr lang="it-IT" dirty="0">
                <a:solidFill>
                  <a:schemeClr val="tx1"/>
                </a:solidFill>
              </a:rPr>
              <a:t>Se non c’è il via libera del Consiglio UE, le proposte non diventano legge.</a:t>
            </a:r>
          </a:p>
        </p:txBody>
      </p:sp>
      <p:grpSp>
        <p:nvGrpSpPr>
          <p:cNvPr id="4" name="Gruppo 3">
            <a:extLst>
              <a:ext uri="{FF2B5EF4-FFF2-40B4-BE49-F238E27FC236}">
                <a16:creationId xmlns:a16="http://schemas.microsoft.com/office/drawing/2014/main" id="{2840C934-42F6-4972-8BF4-153B84D99A79}"/>
              </a:ext>
            </a:extLst>
          </p:cNvPr>
          <p:cNvGrpSpPr/>
          <p:nvPr/>
        </p:nvGrpSpPr>
        <p:grpSpPr>
          <a:xfrm>
            <a:off x="420949" y="379411"/>
            <a:ext cx="8998259" cy="1396123"/>
            <a:chOff x="0" y="54381"/>
            <a:chExt cx="10515600" cy="1216800"/>
          </a:xfrm>
          <a:scene3d>
            <a:camera prst="orthographicFront"/>
            <a:lightRig rig="flat" dir="t"/>
          </a:scene3d>
        </p:grpSpPr>
        <p:sp>
          <p:nvSpPr>
            <p:cNvPr id="5" name="Rettangolo con angoli arrotondati 4">
              <a:extLst>
                <a:ext uri="{FF2B5EF4-FFF2-40B4-BE49-F238E27FC236}">
                  <a16:creationId xmlns:a16="http://schemas.microsoft.com/office/drawing/2014/main" id="{02E52E1F-1440-495D-8900-4692BB1EBD4D}"/>
                </a:ext>
              </a:extLst>
            </p:cNvPr>
            <p:cNvSpPr/>
            <p:nvPr/>
          </p:nvSpPr>
          <p:spPr>
            <a:xfrm>
              <a:off x="0" y="54381"/>
              <a:ext cx="10515600" cy="12168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CasellaDiTesto 5">
              <a:extLst>
                <a:ext uri="{FF2B5EF4-FFF2-40B4-BE49-F238E27FC236}">
                  <a16:creationId xmlns:a16="http://schemas.microsoft.com/office/drawing/2014/main" id="{C04B6FD4-E033-4373-9E6D-7DC9EC44C432}"/>
                </a:ext>
              </a:extLst>
            </p:cNvPr>
            <p:cNvSpPr txBox="1"/>
            <p:nvPr/>
          </p:nvSpPr>
          <p:spPr>
            <a:xfrm>
              <a:off x="59398" y="113780"/>
              <a:ext cx="10368165"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it-IT" sz="4400" b="1" kern="1200" dirty="0"/>
                <a:t>Consiglio dell’UE</a:t>
              </a:r>
              <a:endParaRPr lang="it-IT" sz="3300" kern="1200" dirty="0"/>
            </a:p>
          </p:txBody>
        </p:sp>
      </p:grpSp>
      <p:pic>
        <p:nvPicPr>
          <p:cNvPr id="14338" name="Picture 2">
            <a:extLst>
              <a:ext uri="{FF2B5EF4-FFF2-40B4-BE49-F238E27FC236}">
                <a16:creationId xmlns:a16="http://schemas.microsoft.com/office/drawing/2014/main" id="{8BBB8D7D-6F23-47F3-94FF-98F8819FE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256" y="2160589"/>
            <a:ext cx="1795001" cy="269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6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anim calcmode="lin" valueType="num">
                                      <p:cBhvr additive="base">
                                        <p:cTn id="19" dur="500" fill="hold"/>
                                        <p:tgtEl>
                                          <p:spTgt spid="14338"/>
                                        </p:tgtEl>
                                        <p:attrNameLst>
                                          <p:attrName>ppt_x</p:attrName>
                                        </p:attrNameLst>
                                      </p:cBhvr>
                                      <p:tavLst>
                                        <p:tav tm="0">
                                          <p:val>
                                            <p:strVal val="#ppt_x"/>
                                          </p:val>
                                        </p:tav>
                                        <p:tav tm="100000">
                                          <p:val>
                                            <p:strVal val="#ppt_x"/>
                                          </p:val>
                                        </p:tav>
                                      </p:tavLst>
                                    </p:anim>
                                    <p:anim calcmode="lin" valueType="num">
                                      <p:cBhvr additive="base">
                                        <p:cTn id="20"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02A740-75AB-4391-9DEE-0AC7C12CE920}"/>
              </a:ext>
            </a:extLst>
          </p:cNvPr>
          <p:cNvSpPr>
            <a:spLocks noGrp="1"/>
          </p:cNvSpPr>
          <p:nvPr>
            <p:ph type="title"/>
          </p:nvPr>
        </p:nvSpPr>
        <p:spPr/>
        <p:txBody>
          <a:bodyPr/>
          <a:lstStyle/>
          <a:p>
            <a:endParaRPr lang="it-IT"/>
          </a:p>
        </p:txBody>
      </p:sp>
      <p:sp>
        <p:nvSpPr>
          <p:cNvPr id="5" name="Segnaposto contenuto 4">
            <a:extLst>
              <a:ext uri="{FF2B5EF4-FFF2-40B4-BE49-F238E27FC236}">
                <a16:creationId xmlns:a16="http://schemas.microsoft.com/office/drawing/2014/main" id="{0A9E11FC-0AAE-40E3-988D-BDAEC658B7DB}"/>
              </a:ext>
            </a:extLst>
          </p:cNvPr>
          <p:cNvSpPr>
            <a:spLocks noGrp="1"/>
          </p:cNvSpPr>
          <p:nvPr>
            <p:ph idx="1"/>
          </p:nvPr>
        </p:nvSpPr>
        <p:spPr/>
        <p:txBody>
          <a:bodyPr/>
          <a:lstStyle/>
          <a:p>
            <a:endParaRPr lang="it-IT"/>
          </a:p>
        </p:txBody>
      </p:sp>
      <p:pic>
        <p:nvPicPr>
          <p:cNvPr id="3074" name="Picture 2">
            <a:extLst>
              <a:ext uri="{FF2B5EF4-FFF2-40B4-BE49-F238E27FC236}">
                <a16:creationId xmlns:a16="http://schemas.microsoft.com/office/drawing/2014/main" id="{4AC5F989-531C-4963-B397-E3AF8A0FCB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0780" y="612208"/>
            <a:ext cx="8673222" cy="578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81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81414AF9-9AE1-4F0E-9B10-A9AA630C3BF9}"/>
              </a:ext>
            </a:extLst>
          </p:cNvPr>
          <p:cNvPicPr>
            <a:picLocks noChangeAspect="1"/>
          </p:cNvPicPr>
          <p:nvPr/>
        </p:nvPicPr>
        <p:blipFill rotWithShape="1">
          <a:blip r:embed="rId3">
            <a:extLst>
              <a:ext uri="{28A0092B-C50C-407E-A947-70E740481C1C}">
                <a14:useLocalDpi xmlns:a14="http://schemas.microsoft.com/office/drawing/2010/main" val="0"/>
              </a:ext>
            </a:extLst>
          </a:blip>
          <a:srcRect l="25828" t="34399" r="9776" b="15698"/>
          <a:stretch/>
        </p:blipFill>
        <p:spPr>
          <a:xfrm>
            <a:off x="1958460" y="63680"/>
            <a:ext cx="6160168" cy="6730640"/>
          </a:xfrm>
          <a:prstGeom prst="rect">
            <a:avLst/>
          </a:prstGeom>
        </p:spPr>
      </p:pic>
      <p:graphicFrame>
        <p:nvGraphicFramePr>
          <p:cNvPr id="12" name="Segnaposto contenuto 11">
            <a:extLst>
              <a:ext uri="{FF2B5EF4-FFF2-40B4-BE49-F238E27FC236}">
                <a16:creationId xmlns:a16="http://schemas.microsoft.com/office/drawing/2014/main" id="{7C492A16-D487-4343-BFB0-6B8F6C87143E}"/>
              </a:ext>
            </a:extLst>
          </p:cNvPr>
          <p:cNvGraphicFramePr>
            <a:graphicFrameLocks noGrp="1"/>
          </p:cNvGraphicFramePr>
          <p:nvPr>
            <p:ph idx="1"/>
            <p:extLst>
              <p:ext uri="{D42A27DB-BD31-4B8C-83A1-F6EECF244321}">
                <p14:modId xmlns:p14="http://schemas.microsoft.com/office/powerpoint/2010/main" val="2437060430"/>
              </p:ext>
            </p:extLst>
          </p:nvPr>
        </p:nvGraphicFramePr>
        <p:xfrm>
          <a:off x="6596108" y="1393794"/>
          <a:ext cx="3045041" cy="2299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930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95B10A-686D-4CB0-AFFC-5AF246CB7600}"/>
              </a:ext>
            </a:extLst>
          </p:cNvPr>
          <p:cNvSpPr>
            <a:spLocks noGrp="1"/>
          </p:cNvSpPr>
          <p:nvPr>
            <p:ph type="title"/>
          </p:nvPr>
        </p:nvSpPr>
        <p:spPr>
          <a:xfrm>
            <a:off x="5536734" y="609600"/>
            <a:ext cx="3737268" cy="1320800"/>
          </a:xfrm>
        </p:spPr>
        <p:txBody>
          <a:bodyPr>
            <a:normAutofit/>
          </a:bodyPr>
          <a:lstStyle/>
          <a:p>
            <a:r>
              <a:rPr lang="it-IT" b="1" dirty="0">
                <a:solidFill>
                  <a:srgbClr val="0070C0"/>
                </a:solidFill>
              </a:rPr>
              <a:t>Corte di Giustizia dell’UE</a:t>
            </a:r>
          </a:p>
        </p:txBody>
      </p:sp>
      <p:sp>
        <p:nvSpPr>
          <p:cNvPr id="3" name="Segnaposto contenuto 2">
            <a:extLst>
              <a:ext uri="{FF2B5EF4-FFF2-40B4-BE49-F238E27FC236}">
                <a16:creationId xmlns:a16="http://schemas.microsoft.com/office/drawing/2014/main" id="{03C0116B-5E21-4922-8907-FCC700F4E08D}"/>
              </a:ext>
            </a:extLst>
          </p:cNvPr>
          <p:cNvSpPr>
            <a:spLocks noGrp="1"/>
          </p:cNvSpPr>
          <p:nvPr>
            <p:ph idx="1"/>
          </p:nvPr>
        </p:nvSpPr>
        <p:spPr>
          <a:xfrm>
            <a:off x="5394960" y="2066321"/>
            <a:ext cx="4764446" cy="4532442"/>
          </a:xfrm>
        </p:spPr>
        <p:txBody>
          <a:bodyPr>
            <a:normAutofit/>
          </a:bodyPr>
          <a:lstStyle/>
          <a:p>
            <a:pPr>
              <a:lnSpc>
                <a:spcPct val="90000"/>
              </a:lnSpc>
            </a:pPr>
            <a:r>
              <a:rPr lang="it-IT" sz="1400" dirty="0"/>
              <a:t>La Corte di giustizia dell’Unione europea assolve la funzione di assicurare il rispetto del diritto nell’interpretazione e nell’applicazione dei trattati. </a:t>
            </a:r>
          </a:p>
          <a:p>
            <a:pPr>
              <a:lnSpc>
                <a:spcPct val="90000"/>
              </a:lnSpc>
            </a:pPr>
            <a:r>
              <a:rPr lang="it-IT" sz="1400" dirty="0"/>
              <a:t>Ha sede a Lussemburgo e resta in carica 6 anni, rinnovabili</a:t>
            </a:r>
          </a:p>
          <a:p>
            <a:pPr>
              <a:lnSpc>
                <a:spcPct val="90000"/>
              </a:lnSpc>
            </a:pPr>
            <a:r>
              <a:rPr lang="it-IT" sz="1400" dirty="0"/>
              <a:t>E’ composta da un giudice per Stato membro e nove Avvocati generali nominati di comune accordo fra gli stati.</a:t>
            </a:r>
          </a:p>
          <a:p>
            <a:pPr>
              <a:lnSpc>
                <a:spcPct val="90000"/>
              </a:lnSpc>
            </a:pPr>
            <a:r>
              <a:rPr lang="it-IT" sz="1400" dirty="0"/>
              <a:t>Sono indipendenti dagli stati e dalle altre istituzioni europee.</a:t>
            </a:r>
          </a:p>
          <a:p>
            <a:pPr>
              <a:lnSpc>
                <a:spcPct val="90000"/>
              </a:lnSpc>
            </a:pPr>
            <a:endParaRPr lang="it-IT" sz="1400" dirty="0"/>
          </a:p>
          <a:p>
            <a:pPr>
              <a:lnSpc>
                <a:spcPct val="90000"/>
              </a:lnSpc>
            </a:pPr>
            <a:r>
              <a:rPr lang="it-IT" sz="1400" dirty="0"/>
              <a:t>Possono adire alla Corte di giustizia dell’UE gli Stati membri, le istituzioni dell’Unione nonché le persone fisiche e giuridiche a determinate condizioni. </a:t>
            </a:r>
          </a:p>
          <a:p>
            <a:pPr>
              <a:lnSpc>
                <a:spcPct val="90000"/>
              </a:lnSpc>
            </a:pPr>
            <a:r>
              <a:rPr lang="it-IT" sz="1400" dirty="0"/>
              <a:t>Tutte le controversie nascono e sono risolte nell’ambito del diritto dell’Unione.</a:t>
            </a:r>
          </a:p>
          <a:p>
            <a:pPr>
              <a:lnSpc>
                <a:spcPct val="90000"/>
              </a:lnSpc>
            </a:pPr>
            <a:endParaRPr lang="it-IT" sz="1100" dirty="0"/>
          </a:p>
        </p:txBody>
      </p:sp>
      <p:pic>
        <p:nvPicPr>
          <p:cNvPr id="5" name="Immagine 4" descr="Immagine che contiene esterni, edificio, lato, segnale&#10;&#10;Descrizione generata automaticamente">
            <a:extLst>
              <a:ext uri="{FF2B5EF4-FFF2-40B4-BE49-F238E27FC236}">
                <a16:creationId xmlns:a16="http://schemas.microsoft.com/office/drawing/2014/main" id="{06C3AD36-6242-44F4-8591-C4EF480447D6}"/>
              </a:ext>
            </a:extLst>
          </p:cNvPr>
          <p:cNvPicPr>
            <a:picLocks noChangeAspect="1"/>
          </p:cNvPicPr>
          <p:nvPr/>
        </p:nvPicPr>
        <p:blipFill rotWithShape="1">
          <a:blip r:embed="rId2">
            <a:extLst>
              <a:ext uri="{28A0092B-C50C-407E-A947-70E740481C1C}">
                <a14:useLocalDpi xmlns:a14="http://schemas.microsoft.com/office/drawing/2010/main" val="0"/>
              </a:ext>
            </a:extLst>
          </a:blip>
          <a:srcRect l="13700" r="33789" b="-2"/>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Rettangolo 3">
            <a:extLst>
              <a:ext uri="{FF2B5EF4-FFF2-40B4-BE49-F238E27FC236}">
                <a16:creationId xmlns:a16="http://schemas.microsoft.com/office/drawing/2014/main" id="{38A01137-BF11-4728-87C0-C81FA3315D98}"/>
              </a:ext>
            </a:extLst>
          </p:cNvPr>
          <p:cNvSpPr/>
          <p:nvPr/>
        </p:nvSpPr>
        <p:spPr>
          <a:xfrm>
            <a:off x="4738999" y="6174384"/>
            <a:ext cx="3789820" cy="307777"/>
          </a:xfrm>
          <a:prstGeom prst="rect">
            <a:avLst/>
          </a:prstGeom>
        </p:spPr>
        <p:txBody>
          <a:bodyPr wrap="none">
            <a:spAutoFit/>
          </a:bodyPr>
          <a:lstStyle/>
          <a:p>
            <a:r>
              <a:rPr lang="it-IT" sz="1400" dirty="0">
                <a:hlinkClick r:id="rId3"/>
              </a:rPr>
              <a:t>https://curia.europa.eu/jcms/jcms/j_6/it/</a:t>
            </a:r>
            <a:r>
              <a:rPr lang="it-IT" sz="1400" dirty="0"/>
              <a:t> </a:t>
            </a:r>
          </a:p>
        </p:txBody>
      </p:sp>
    </p:spTree>
    <p:extLst>
      <p:ext uri="{BB962C8B-B14F-4D97-AF65-F5344CB8AC3E}">
        <p14:creationId xmlns:p14="http://schemas.microsoft.com/office/powerpoint/2010/main" val="4142039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816E2E-01D0-4F51-904A-2574525820CF}"/>
              </a:ext>
            </a:extLst>
          </p:cNvPr>
          <p:cNvSpPr>
            <a:spLocks noGrp="1"/>
          </p:cNvSpPr>
          <p:nvPr>
            <p:ph type="title"/>
          </p:nvPr>
        </p:nvSpPr>
        <p:spPr>
          <a:xfrm>
            <a:off x="5536734" y="609600"/>
            <a:ext cx="3737268" cy="1320800"/>
          </a:xfrm>
        </p:spPr>
        <p:txBody>
          <a:bodyPr>
            <a:normAutofit/>
          </a:bodyPr>
          <a:lstStyle/>
          <a:p>
            <a:r>
              <a:rPr lang="it-IT" b="1" dirty="0">
                <a:solidFill>
                  <a:srgbClr val="0070C0"/>
                </a:solidFill>
              </a:rPr>
              <a:t>Corte dei conti europea</a:t>
            </a:r>
          </a:p>
        </p:txBody>
      </p:sp>
      <p:sp>
        <p:nvSpPr>
          <p:cNvPr id="3" name="Segnaposto contenuto 2">
            <a:extLst>
              <a:ext uri="{FF2B5EF4-FFF2-40B4-BE49-F238E27FC236}">
                <a16:creationId xmlns:a16="http://schemas.microsoft.com/office/drawing/2014/main" id="{7BD08094-BBD2-4A7E-B0C5-3BC0C55DC43A}"/>
              </a:ext>
            </a:extLst>
          </p:cNvPr>
          <p:cNvSpPr>
            <a:spLocks noGrp="1"/>
          </p:cNvSpPr>
          <p:nvPr>
            <p:ph idx="1"/>
          </p:nvPr>
        </p:nvSpPr>
        <p:spPr>
          <a:xfrm>
            <a:off x="5209563" y="2160589"/>
            <a:ext cx="4064439" cy="3880773"/>
          </a:xfrm>
        </p:spPr>
        <p:txBody>
          <a:bodyPr>
            <a:normAutofit/>
          </a:bodyPr>
          <a:lstStyle/>
          <a:p>
            <a:pPr>
              <a:lnSpc>
                <a:spcPct val="90000"/>
              </a:lnSpc>
            </a:pPr>
            <a:r>
              <a:rPr lang="it-IT" sz="1700" dirty="0"/>
              <a:t>Istituita nel 1975 con sede a Lussemburgo, è composta da un membro per ogni paese, nominati dagli stati previa consultazione del PE,  dura in carica 6 anni</a:t>
            </a:r>
          </a:p>
          <a:p>
            <a:pPr>
              <a:lnSpc>
                <a:spcPct val="90000"/>
              </a:lnSpc>
            </a:pPr>
            <a:r>
              <a:rPr lang="it-IT" sz="1700" dirty="0"/>
              <a:t>In quanto </a:t>
            </a:r>
            <a:r>
              <a:rPr lang="it-IT" sz="1700" b="1" dirty="0"/>
              <a:t>revisore esterno indipendente dell'UE</a:t>
            </a:r>
            <a:r>
              <a:rPr lang="it-IT" sz="1700" dirty="0"/>
              <a:t>, la Corte dei conti europea tutela gli interessi dei contribuenti dell'UE. </a:t>
            </a:r>
          </a:p>
          <a:p>
            <a:pPr>
              <a:lnSpc>
                <a:spcPct val="90000"/>
              </a:lnSpc>
            </a:pPr>
            <a:r>
              <a:rPr lang="it-IT" sz="1700" b="1" dirty="0"/>
              <a:t>Non è dotata di poteri legali</a:t>
            </a:r>
            <a:r>
              <a:rPr lang="it-IT" sz="1700" dirty="0"/>
              <a:t>, ma opera per migliorare la gestione da parte della Commissione europea del bilancio dell'UE e riferisce sullo stato delle finanze dell'Unione</a:t>
            </a:r>
          </a:p>
        </p:txBody>
      </p:sp>
      <p:pic>
        <p:nvPicPr>
          <p:cNvPr id="5" name="Immagine 4" descr="Immagine che contiene esterni, recinto, edificio, rotaie&#10;&#10;Descrizione generata automaticamente">
            <a:extLst>
              <a:ext uri="{FF2B5EF4-FFF2-40B4-BE49-F238E27FC236}">
                <a16:creationId xmlns:a16="http://schemas.microsoft.com/office/drawing/2014/main" id="{E50F3E68-14C4-4F66-A6CF-EF37801545D1}"/>
              </a:ext>
            </a:extLst>
          </p:cNvPr>
          <p:cNvPicPr>
            <a:picLocks noChangeAspect="1"/>
          </p:cNvPicPr>
          <p:nvPr/>
        </p:nvPicPr>
        <p:blipFill rotWithShape="1">
          <a:blip r:embed="rId2">
            <a:extLst>
              <a:ext uri="{28A0092B-C50C-407E-A947-70E740481C1C}">
                <a14:useLocalDpi xmlns:a14="http://schemas.microsoft.com/office/drawing/2010/main" val="0"/>
              </a:ext>
            </a:extLst>
          </a:blip>
          <a:srcRect l="35516" r="25151"/>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785713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8B79CF-B798-49AB-8281-F93CFE5E92BF}"/>
              </a:ext>
            </a:extLst>
          </p:cNvPr>
          <p:cNvSpPr>
            <a:spLocks noGrp="1"/>
          </p:cNvSpPr>
          <p:nvPr>
            <p:ph type="title"/>
          </p:nvPr>
        </p:nvSpPr>
        <p:spPr>
          <a:xfrm>
            <a:off x="5536734" y="609600"/>
            <a:ext cx="3737268" cy="1320800"/>
          </a:xfrm>
        </p:spPr>
        <p:txBody>
          <a:bodyPr>
            <a:normAutofit/>
          </a:bodyPr>
          <a:lstStyle/>
          <a:p>
            <a:r>
              <a:rPr lang="it-IT" b="1" dirty="0">
                <a:solidFill>
                  <a:srgbClr val="0070C0"/>
                </a:solidFill>
              </a:rPr>
              <a:t>Banca centrale europea</a:t>
            </a:r>
          </a:p>
        </p:txBody>
      </p:sp>
      <p:sp>
        <p:nvSpPr>
          <p:cNvPr id="3" name="Segnaposto contenuto 2">
            <a:extLst>
              <a:ext uri="{FF2B5EF4-FFF2-40B4-BE49-F238E27FC236}">
                <a16:creationId xmlns:a16="http://schemas.microsoft.com/office/drawing/2014/main" id="{E75179E1-C3EC-47D7-A37B-15539A4F9768}"/>
              </a:ext>
            </a:extLst>
          </p:cNvPr>
          <p:cNvSpPr>
            <a:spLocks noGrp="1"/>
          </p:cNvSpPr>
          <p:nvPr>
            <p:ph idx="1"/>
          </p:nvPr>
        </p:nvSpPr>
        <p:spPr>
          <a:xfrm>
            <a:off x="4929102" y="2367627"/>
            <a:ext cx="4952532" cy="3880773"/>
          </a:xfrm>
        </p:spPr>
        <p:txBody>
          <a:bodyPr>
            <a:normAutofit/>
          </a:bodyPr>
          <a:lstStyle/>
          <a:p>
            <a:pPr>
              <a:lnSpc>
                <a:spcPct val="90000"/>
              </a:lnSpc>
            </a:pPr>
            <a:r>
              <a:rPr lang="it-IT" sz="1600" dirty="0"/>
              <a:t>Ha sede a Francoforte (Germania)</a:t>
            </a:r>
          </a:p>
          <a:p>
            <a:pPr>
              <a:lnSpc>
                <a:spcPct val="90000"/>
              </a:lnSpc>
            </a:pPr>
            <a:r>
              <a:rPr lang="it-IT" sz="1600" dirty="0"/>
              <a:t>Alla BCE viene riconosciuto lo status di istituzione dell’UE</a:t>
            </a:r>
          </a:p>
          <a:p>
            <a:pPr>
              <a:lnSpc>
                <a:spcPct val="90000"/>
              </a:lnSpc>
            </a:pPr>
            <a:r>
              <a:rPr lang="it-IT" sz="1600" dirty="0"/>
              <a:t>si colloca al centro dell’Eurosistema e anche del Meccanismo di vigilanza unico, per quanto riguarda la vigilanza sulle banche</a:t>
            </a:r>
            <a:endParaRPr lang="it-IT" sz="1400" dirty="0"/>
          </a:p>
          <a:p>
            <a:pPr>
              <a:lnSpc>
                <a:spcPct val="90000"/>
              </a:lnSpc>
            </a:pPr>
            <a:r>
              <a:rPr lang="it-IT" sz="1600" dirty="0"/>
              <a:t>La Banca centrale europea (BCE) gestisce l'euro e definisce e attua la politica economica e monetaria dell'UE. </a:t>
            </a:r>
          </a:p>
          <a:p>
            <a:pPr>
              <a:lnSpc>
                <a:spcPct val="90000"/>
              </a:lnSpc>
            </a:pPr>
            <a:r>
              <a:rPr lang="it-IT" sz="1600" dirty="0"/>
              <a:t>Il suo compito principale è mantenere la stabilità dei prezzi, favorendo in tal modo la crescita e l'occupazione. </a:t>
            </a:r>
          </a:p>
        </p:txBody>
      </p:sp>
      <p:pic>
        <p:nvPicPr>
          <p:cNvPr id="5" name="Immagine 4">
            <a:extLst>
              <a:ext uri="{FF2B5EF4-FFF2-40B4-BE49-F238E27FC236}">
                <a16:creationId xmlns:a16="http://schemas.microsoft.com/office/drawing/2014/main" id="{D7C0D072-4B4E-4A6E-B419-2845135CFCB1}"/>
              </a:ext>
            </a:extLst>
          </p:cNvPr>
          <p:cNvPicPr>
            <a:picLocks noChangeAspect="1"/>
          </p:cNvPicPr>
          <p:nvPr/>
        </p:nvPicPr>
        <p:blipFill rotWithShape="1">
          <a:blip r:embed="rId2">
            <a:extLst>
              <a:ext uri="{28A0092B-C50C-407E-A947-70E740481C1C}">
                <a14:useLocalDpi xmlns:a14="http://schemas.microsoft.com/office/drawing/2010/main" val="0"/>
              </a:ext>
            </a:extLst>
          </a:blip>
          <a:srcRect l="5511" r="50435"/>
          <a:stretch/>
        </p:blipFill>
        <p:spPr>
          <a:xfrm>
            <a:off x="20" y="-1"/>
            <a:ext cx="5087546"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CasellaDiTesto 3">
            <a:extLst>
              <a:ext uri="{FF2B5EF4-FFF2-40B4-BE49-F238E27FC236}">
                <a16:creationId xmlns:a16="http://schemas.microsoft.com/office/drawing/2014/main" id="{4AB034C3-E457-46BC-989D-8FE455EE83AF}"/>
              </a:ext>
            </a:extLst>
          </p:cNvPr>
          <p:cNvSpPr txBox="1"/>
          <p:nvPr/>
        </p:nvSpPr>
        <p:spPr>
          <a:xfrm>
            <a:off x="5332663" y="5997630"/>
            <a:ext cx="5206504" cy="369332"/>
          </a:xfrm>
          <a:prstGeom prst="rect">
            <a:avLst/>
          </a:prstGeom>
          <a:noFill/>
        </p:spPr>
        <p:txBody>
          <a:bodyPr wrap="square" rtlCol="0">
            <a:spAutoFit/>
          </a:bodyPr>
          <a:lstStyle/>
          <a:p>
            <a:r>
              <a:rPr lang="it-IT" dirty="0">
                <a:hlinkClick r:id="rId3"/>
              </a:rPr>
              <a:t>Sito BCE</a:t>
            </a:r>
            <a:endParaRPr lang="it-IT" dirty="0"/>
          </a:p>
        </p:txBody>
      </p:sp>
    </p:spTree>
    <p:extLst>
      <p:ext uri="{BB962C8B-B14F-4D97-AF65-F5344CB8AC3E}">
        <p14:creationId xmlns:p14="http://schemas.microsoft.com/office/powerpoint/2010/main" val="762302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6927D-5519-4F29-9415-BD876126E6E5}"/>
              </a:ext>
            </a:extLst>
          </p:cNvPr>
          <p:cNvSpPr>
            <a:spLocks noGrp="1"/>
          </p:cNvSpPr>
          <p:nvPr>
            <p:ph type="title"/>
          </p:nvPr>
        </p:nvSpPr>
        <p:spPr/>
        <p:txBody>
          <a:bodyPr/>
          <a:lstStyle/>
          <a:p>
            <a:r>
              <a:rPr lang="it-IT" dirty="0">
                <a:solidFill>
                  <a:srgbClr val="0070C0"/>
                </a:solidFill>
              </a:rPr>
              <a:t>Altre istituzioni</a:t>
            </a:r>
          </a:p>
        </p:txBody>
      </p:sp>
      <p:sp>
        <p:nvSpPr>
          <p:cNvPr id="3" name="Segnaposto contenuto 2">
            <a:extLst>
              <a:ext uri="{FF2B5EF4-FFF2-40B4-BE49-F238E27FC236}">
                <a16:creationId xmlns:a16="http://schemas.microsoft.com/office/drawing/2014/main" id="{69D22867-6A6E-44D0-A618-725768940C66}"/>
              </a:ext>
            </a:extLst>
          </p:cNvPr>
          <p:cNvSpPr>
            <a:spLocks noGrp="1"/>
          </p:cNvSpPr>
          <p:nvPr>
            <p:ph idx="1"/>
          </p:nvPr>
        </p:nvSpPr>
        <p:spPr>
          <a:xfrm>
            <a:off x="752748" y="1651541"/>
            <a:ext cx="8596668" cy="4692698"/>
          </a:xfrm>
        </p:spPr>
        <p:txBody>
          <a:bodyPr>
            <a:normAutofit/>
          </a:bodyPr>
          <a:lstStyle/>
          <a:p>
            <a:r>
              <a:rPr lang="it-IT" b="1" dirty="0"/>
              <a:t>Comitato economico e sociale europeo (CESE) – 350 membri</a:t>
            </a:r>
          </a:p>
          <a:p>
            <a:pPr lvl="1"/>
            <a:r>
              <a:rPr lang="it-IT" dirty="0"/>
              <a:t>organo consultivo dell'UE che comprende rappresentanti delle organizzazioni dei lavoratori e dei datori di lavoro e di altri gruppi d’interesse. Formula pareri su questioni riguardanti l’UE per la Commissione europea, il Consiglio dell’UE e il Parlamento europeo, fungendo così da ponte tra le istituzioni decisionali dell’UE e i cittadini dell’Unione. Nominati dal Consiglio ogni 5 anni.</a:t>
            </a:r>
          </a:p>
          <a:p>
            <a:pPr marL="457200" lvl="1" indent="0">
              <a:buNone/>
            </a:pPr>
            <a:r>
              <a:rPr lang="it-IT" dirty="0">
                <a:hlinkClick r:id="rId2"/>
              </a:rPr>
              <a:t>https://www.eesc.europa.eu/it</a:t>
            </a:r>
            <a:r>
              <a:rPr lang="it-IT" dirty="0"/>
              <a:t> </a:t>
            </a:r>
          </a:p>
          <a:p>
            <a:r>
              <a:rPr lang="it-IT" b="1" dirty="0"/>
              <a:t>Il Comitato europeo delle regioni (</a:t>
            </a:r>
            <a:r>
              <a:rPr lang="it-IT" b="1" dirty="0" err="1"/>
              <a:t>CdR</a:t>
            </a:r>
            <a:r>
              <a:rPr lang="it-IT" b="1" dirty="0"/>
              <a:t>) – 350 membri</a:t>
            </a:r>
          </a:p>
          <a:p>
            <a:pPr lvl="1"/>
            <a:r>
              <a:rPr lang="it-IT" dirty="0"/>
              <a:t>organo consultivo dell'UE, composto da rappresentanti eletti a livello locale e regionale provenienti da tutti i 28 Stati membri. Attraverso il </a:t>
            </a:r>
            <a:r>
              <a:rPr lang="it-IT" dirty="0" err="1"/>
              <a:t>CdR</a:t>
            </a:r>
            <a:r>
              <a:rPr lang="it-IT" dirty="0"/>
              <a:t> essi possono scambiarsi pareri sulle norme dell'UE che incidono direttamente sulle regioni e sulle città. Nominati dal Consiglio ogni 5 anni.</a:t>
            </a:r>
          </a:p>
          <a:p>
            <a:pPr marL="457200" lvl="1" indent="0">
              <a:buNone/>
            </a:pPr>
            <a:r>
              <a:rPr lang="it-IT" dirty="0">
                <a:hlinkClick r:id="rId3"/>
              </a:rPr>
              <a:t>https://cor.europa.eu/it/</a:t>
            </a:r>
            <a:r>
              <a:rPr lang="it-IT" dirty="0"/>
              <a:t> </a:t>
            </a:r>
          </a:p>
          <a:p>
            <a:pPr lvl="1"/>
            <a:endParaRPr lang="it-IT" dirty="0"/>
          </a:p>
          <a:p>
            <a:endParaRPr lang="it-IT" dirty="0"/>
          </a:p>
          <a:p>
            <a:pPr lvl="1"/>
            <a:endParaRPr lang="it-IT" dirty="0"/>
          </a:p>
          <a:p>
            <a:endParaRPr lang="it-IT" dirty="0"/>
          </a:p>
          <a:p>
            <a:pPr lvl="1"/>
            <a:endParaRPr lang="it-IT" dirty="0"/>
          </a:p>
        </p:txBody>
      </p:sp>
    </p:spTree>
    <p:extLst>
      <p:ext uri="{BB962C8B-B14F-4D97-AF65-F5344CB8AC3E}">
        <p14:creationId xmlns:p14="http://schemas.microsoft.com/office/powerpoint/2010/main" val="996059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0F592F-79D4-4F55-875B-E1FBD1714EFF}"/>
              </a:ext>
            </a:extLst>
          </p:cNvPr>
          <p:cNvSpPr>
            <a:spLocks noGrp="1"/>
          </p:cNvSpPr>
          <p:nvPr>
            <p:ph type="title"/>
          </p:nvPr>
        </p:nvSpPr>
        <p:spPr>
          <a:xfrm>
            <a:off x="677334" y="609600"/>
            <a:ext cx="8596668" cy="926969"/>
          </a:xfrm>
        </p:spPr>
        <p:txBody>
          <a:bodyPr/>
          <a:lstStyle/>
          <a:p>
            <a:r>
              <a:rPr lang="it-IT" dirty="0">
                <a:solidFill>
                  <a:srgbClr val="0070C0"/>
                </a:solidFill>
              </a:rPr>
              <a:t>Altre istituzioni</a:t>
            </a:r>
            <a:endParaRPr lang="it-IT" dirty="0"/>
          </a:p>
        </p:txBody>
      </p:sp>
      <p:sp>
        <p:nvSpPr>
          <p:cNvPr id="4" name="Rettangolo 3">
            <a:extLst>
              <a:ext uri="{FF2B5EF4-FFF2-40B4-BE49-F238E27FC236}">
                <a16:creationId xmlns:a16="http://schemas.microsoft.com/office/drawing/2014/main" id="{7239A702-0482-4392-98AD-547E87DF67ED}"/>
              </a:ext>
            </a:extLst>
          </p:cNvPr>
          <p:cNvSpPr/>
          <p:nvPr/>
        </p:nvSpPr>
        <p:spPr>
          <a:xfrm>
            <a:off x="677334" y="1823070"/>
            <a:ext cx="8928579" cy="2862322"/>
          </a:xfrm>
          <a:prstGeom prst="rect">
            <a:avLst/>
          </a:prstGeom>
        </p:spPr>
        <p:txBody>
          <a:bodyPr wrap="square">
            <a:spAutoFit/>
          </a:bodyPr>
          <a:lstStyle/>
          <a:p>
            <a:r>
              <a:rPr lang="it-IT" b="1" dirty="0"/>
              <a:t> Banca europea degli investimenti (BEI) </a:t>
            </a:r>
          </a:p>
          <a:p>
            <a:pPr marL="285750" indent="-285750">
              <a:buFont typeface="Courier New" panose="02070309020205020404" pitchFamily="49" charset="0"/>
              <a:buChar char="o"/>
            </a:pPr>
            <a:r>
              <a:rPr lang="it-IT" dirty="0"/>
              <a:t>E’ proprietà comune dei paesi dell’UE ed ha sede a Lussemburgo. Accorda prestiti e garanzie per valorizzare le regioni più svantaggiate e rafforzare la competitività delle imprese. </a:t>
            </a:r>
            <a:r>
              <a:rPr lang="it-IT" b="1" dirty="0"/>
              <a:t>Obiettivi: </a:t>
            </a:r>
          </a:p>
          <a:p>
            <a:pPr lvl="1">
              <a:buFont typeface="Arial" panose="020B0604020202020204" pitchFamily="34" charset="0"/>
              <a:buChar char="•"/>
            </a:pPr>
            <a:r>
              <a:rPr lang="it-IT" dirty="0"/>
              <a:t>accrescere le potenzialità dell'Europa in termini di </a:t>
            </a:r>
            <a:r>
              <a:rPr lang="it-IT" b="1" dirty="0"/>
              <a:t>occupazione </a:t>
            </a:r>
            <a:r>
              <a:rPr lang="it-IT" dirty="0"/>
              <a:t>e </a:t>
            </a:r>
            <a:r>
              <a:rPr lang="it-IT" b="1" dirty="0"/>
              <a:t>crescita</a:t>
            </a:r>
            <a:endParaRPr lang="it-IT" dirty="0"/>
          </a:p>
          <a:p>
            <a:pPr lvl="1">
              <a:buFont typeface="Arial" panose="020B0604020202020204" pitchFamily="34" charset="0"/>
              <a:buChar char="•"/>
            </a:pPr>
            <a:r>
              <a:rPr lang="it-IT" dirty="0"/>
              <a:t>sostenere le iniziative volte a </a:t>
            </a:r>
            <a:r>
              <a:rPr lang="it-IT" b="1" dirty="0"/>
              <a:t>mitigare i cambiamenti climatici </a:t>
            </a:r>
            <a:endParaRPr lang="it-IT" dirty="0"/>
          </a:p>
          <a:p>
            <a:pPr lvl="1">
              <a:buFont typeface="Arial" panose="020B0604020202020204" pitchFamily="34" charset="0"/>
              <a:buChar char="•"/>
            </a:pPr>
            <a:r>
              <a:rPr lang="it-IT" dirty="0"/>
              <a:t>promuovere le </a:t>
            </a:r>
            <a:r>
              <a:rPr lang="it-IT" b="1" dirty="0"/>
              <a:t>politiche dell'UE </a:t>
            </a:r>
            <a:r>
              <a:rPr lang="it-IT" dirty="0"/>
              <a:t>al di fuori dei suoi confini.</a:t>
            </a:r>
          </a:p>
          <a:p>
            <a:pPr lvl="1">
              <a:buFont typeface="Arial" panose="020B0604020202020204" pitchFamily="34" charset="0"/>
              <a:buChar char="•"/>
            </a:pPr>
            <a:endParaRPr lang="it-IT" dirty="0"/>
          </a:p>
          <a:p>
            <a:pPr lvl="1"/>
            <a:r>
              <a:rPr lang="it-IT" dirty="0">
                <a:hlinkClick r:id="rId2"/>
              </a:rPr>
              <a:t>Sito BEI</a:t>
            </a:r>
            <a:endParaRPr lang="it-IT" dirty="0"/>
          </a:p>
          <a:p>
            <a:endParaRPr lang="it-IT" dirty="0"/>
          </a:p>
        </p:txBody>
      </p:sp>
      <p:sp>
        <p:nvSpPr>
          <p:cNvPr id="6" name="CasellaDiTesto 5">
            <a:extLst>
              <a:ext uri="{FF2B5EF4-FFF2-40B4-BE49-F238E27FC236}">
                <a16:creationId xmlns:a16="http://schemas.microsoft.com/office/drawing/2014/main" id="{4D5223F7-F08D-4755-979B-A3A437FB2308}"/>
              </a:ext>
            </a:extLst>
          </p:cNvPr>
          <p:cNvSpPr txBox="1"/>
          <p:nvPr/>
        </p:nvSpPr>
        <p:spPr>
          <a:xfrm>
            <a:off x="677334" y="4508466"/>
            <a:ext cx="8276734" cy="1754326"/>
          </a:xfrm>
          <a:prstGeom prst="rect">
            <a:avLst/>
          </a:prstGeom>
          <a:noFill/>
        </p:spPr>
        <p:txBody>
          <a:bodyPr wrap="square" rtlCol="0">
            <a:spAutoFit/>
          </a:bodyPr>
          <a:lstStyle/>
          <a:p>
            <a:r>
              <a:rPr lang="it-IT" b="1" dirty="0"/>
              <a:t>Le Agenzie dell’UE</a:t>
            </a:r>
          </a:p>
          <a:p>
            <a:pPr marL="285750" indent="-285750">
              <a:buFont typeface="Courier New" panose="02070309020205020404" pitchFamily="49" charset="0"/>
              <a:buChar char="o"/>
            </a:pPr>
            <a:r>
              <a:rPr lang="it-IT" dirty="0"/>
              <a:t>Hanno compiti di natura tecnica e scientifica e contribuire all'</a:t>
            </a:r>
            <a:r>
              <a:rPr lang="it-IT" b="1" dirty="0"/>
              <a:t>attuazione delle politiche e adozione delle decisioni da parte delle istituzioni europee.</a:t>
            </a:r>
            <a:r>
              <a:rPr lang="it-IT" dirty="0"/>
              <a:t> Sono distribuite nei vari paesi dell’UE.</a:t>
            </a:r>
          </a:p>
          <a:p>
            <a:endParaRPr lang="it-IT" dirty="0"/>
          </a:p>
          <a:p>
            <a:r>
              <a:rPr lang="it-IT" dirty="0">
                <a:hlinkClick r:id="rId3"/>
              </a:rPr>
              <a:t>Tutte le agenzie dell’UE</a:t>
            </a:r>
            <a:endParaRPr lang="it-IT" dirty="0"/>
          </a:p>
        </p:txBody>
      </p:sp>
    </p:spTree>
    <p:extLst>
      <p:ext uri="{BB962C8B-B14F-4D97-AF65-F5344CB8AC3E}">
        <p14:creationId xmlns:p14="http://schemas.microsoft.com/office/powerpoint/2010/main" val="2185668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ttangolo 4">
            <a:extLst>
              <a:ext uri="{FF2B5EF4-FFF2-40B4-BE49-F238E27FC236}">
                <a16:creationId xmlns:a16="http://schemas.microsoft.com/office/drawing/2014/main" id="{8FBF1CCD-CD54-434E-822C-6416CD22E60F}"/>
              </a:ext>
            </a:extLst>
          </p:cNvPr>
          <p:cNvSpPr>
            <a:spLocks noChangeArrowheads="1"/>
          </p:cNvSpPr>
          <p:nvPr/>
        </p:nvSpPr>
        <p:spPr bwMode="auto">
          <a:xfrm>
            <a:off x="2566989" y="5272088"/>
            <a:ext cx="7058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alisto MT" panose="02040603050505030304" pitchFamily="18" charset="0"/>
              </a:rPr>
              <a:t>E’ di questo che si parla quando si cita il processo di integrazione europea: un processo progressivo di approfondimento dei legami fra gli stati membri dell’UE, perseguito attraverso forme di cooperazione e cessioni sempre più ampie di fette di sovranità.</a:t>
            </a:r>
          </a:p>
        </p:txBody>
      </p:sp>
      <p:sp>
        <p:nvSpPr>
          <p:cNvPr id="12292" name="Rettangolo 6">
            <a:extLst>
              <a:ext uri="{FF2B5EF4-FFF2-40B4-BE49-F238E27FC236}">
                <a16:creationId xmlns:a16="http://schemas.microsoft.com/office/drawing/2014/main" id="{60CA3397-309D-4B57-844B-3E64BAD022DD}"/>
              </a:ext>
            </a:extLst>
          </p:cNvPr>
          <p:cNvSpPr>
            <a:spLocks noChangeArrowheads="1"/>
          </p:cNvSpPr>
          <p:nvPr/>
        </p:nvSpPr>
        <p:spPr bwMode="auto">
          <a:xfrm>
            <a:off x="2855913" y="998538"/>
            <a:ext cx="7200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2000" b="1" dirty="0">
                <a:latin typeface="Calisto MT" panose="02040603050505030304" pitchFamily="18" charset="0"/>
              </a:rPr>
              <a:t>Modello funzionalista</a:t>
            </a:r>
            <a:r>
              <a:rPr lang="it-IT" altLang="it-IT" sz="2000" dirty="0">
                <a:latin typeface="Calisto MT" panose="02040603050505030304" pitchFamily="18" charset="0"/>
              </a:rPr>
              <a:t> di Jean Monnet. </a:t>
            </a:r>
          </a:p>
          <a:p>
            <a:pPr eaLnBrk="1" hangingPunct="1">
              <a:spcBef>
                <a:spcPct val="0"/>
              </a:spcBef>
              <a:buFontTx/>
              <a:buNone/>
            </a:pPr>
            <a:r>
              <a:rPr lang="it-IT" altLang="it-IT" sz="2000" dirty="0">
                <a:latin typeface="Calisto MT" panose="02040603050505030304" pitchFamily="18" charset="0"/>
              </a:rPr>
              <a:t>Un modello che ha visto la convivenza di due modalità di prendere le decisioni nelle sedi comunitarie:</a:t>
            </a:r>
          </a:p>
        </p:txBody>
      </p:sp>
      <p:sp>
        <p:nvSpPr>
          <p:cNvPr id="12293" name="Rettangolo 7">
            <a:extLst>
              <a:ext uri="{FF2B5EF4-FFF2-40B4-BE49-F238E27FC236}">
                <a16:creationId xmlns:a16="http://schemas.microsoft.com/office/drawing/2014/main" id="{3FE15398-BAE5-438A-A497-7C43D2D409AA}"/>
              </a:ext>
            </a:extLst>
          </p:cNvPr>
          <p:cNvSpPr>
            <a:spLocks noChangeArrowheads="1"/>
          </p:cNvSpPr>
          <p:nvPr/>
        </p:nvSpPr>
        <p:spPr bwMode="auto">
          <a:xfrm>
            <a:off x="2208214" y="2276476"/>
            <a:ext cx="3959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latin typeface="Calisto MT" panose="02040603050505030304" pitchFamily="18" charset="0"/>
              </a:rPr>
              <a:t>metodo comunitario</a:t>
            </a:r>
            <a:r>
              <a:rPr lang="it-IT" altLang="it-IT" sz="1800">
                <a:latin typeface="Calisto MT" panose="02040603050505030304" pitchFamily="18" charset="0"/>
              </a:rPr>
              <a:t>, che fa riferimento alla parte di poteri nei quali gli stati hanno delegato sovranità </a:t>
            </a:r>
          </a:p>
        </p:txBody>
      </p:sp>
      <p:sp>
        <p:nvSpPr>
          <p:cNvPr id="12294" name="Rettangolo 8">
            <a:extLst>
              <a:ext uri="{FF2B5EF4-FFF2-40B4-BE49-F238E27FC236}">
                <a16:creationId xmlns:a16="http://schemas.microsoft.com/office/drawing/2014/main" id="{03960B33-8F92-46DA-8407-3EB251C6AC4F}"/>
              </a:ext>
            </a:extLst>
          </p:cNvPr>
          <p:cNvSpPr>
            <a:spLocks noChangeArrowheads="1"/>
          </p:cNvSpPr>
          <p:nvPr/>
        </p:nvSpPr>
        <p:spPr bwMode="auto">
          <a:xfrm>
            <a:off x="6240463" y="2276476"/>
            <a:ext cx="4176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b="1">
                <a:latin typeface="Calisto MT" panose="02040603050505030304" pitchFamily="18" charset="0"/>
              </a:rPr>
              <a:t>metodo intergovernativo</a:t>
            </a:r>
            <a:r>
              <a:rPr lang="it-IT" altLang="it-IT" sz="1800">
                <a:latin typeface="Calisto MT" panose="02040603050505030304" pitchFamily="18" charset="0"/>
              </a:rPr>
              <a:t>, per le competenze che gli stati hanno deciso di tenere per sé.</a:t>
            </a:r>
          </a:p>
        </p:txBody>
      </p:sp>
      <p:sp>
        <p:nvSpPr>
          <p:cNvPr id="12295" name="Rettangolo 9">
            <a:extLst>
              <a:ext uri="{FF2B5EF4-FFF2-40B4-BE49-F238E27FC236}">
                <a16:creationId xmlns:a16="http://schemas.microsoft.com/office/drawing/2014/main" id="{9A6A10A4-D255-4C1F-BE9D-BDABDFDBA737}"/>
              </a:ext>
            </a:extLst>
          </p:cNvPr>
          <p:cNvSpPr>
            <a:spLocks noChangeArrowheads="1"/>
          </p:cNvSpPr>
          <p:nvPr/>
        </p:nvSpPr>
        <p:spPr bwMode="auto">
          <a:xfrm>
            <a:off x="1901825" y="377507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dirty="0">
                <a:latin typeface="Calisto MT" panose="02040603050505030304" pitchFamily="18" charset="0"/>
              </a:rPr>
              <a:t>le istituzioni europee deputate decidono in nome degli Stati membri. prevale l’interesse generale dell’Unione europea</a:t>
            </a:r>
          </a:p>
        </p:txBody>
      </p:sp>
      <p:sp>
        <p:nvSpPr>
          <p:cNvPr id="12296" name="Rettangolo 10">
            <a:extLst>
              <a:ext uri="{FF2B5EF4-FFF2-40B4-BE49-F238E27FC236}">
                <a16:creationId xmlns:a16="http://schemas.microsoft.com/office/drawing/2014/main" id="{9E9392DF-3E0A-48B4-B2D2-3E305E2A6560}"/>
              </a:ext>
            </a:extLst>
          </p:cNvPr>
          <p:cNvSpPr>
            <a:spLocks noChangeArrowheads="1"/>
          </p:cNvSpPr>
          <p:nvPr/>
        </p:nvSpPr>
        <p:spPr bwMode="auto">
          <a:xfrm>
            <a:off x="6257925" y="37719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800">
                <a:latin typeface="Calisto MT" panose="02040603050505030304" pitchFamily="18" charset="0"/>
              </a:rPr>
              <a:t>gli stati discutano e decidano secondo le regole stabilite dai trattati. In questo caso quello che prevale è il risultato della contrattazione fra interessi particolari</a:t>
            </a:r>
          </a:p>
        </p:txBody>
      </p:sp>
      <p:sp>
        <p:nvSpPr>
          <p:cNvPr id="2" name="Freccia in giù 1">
            <a:extLst>
              <a:ext uri="{FF2B5EF4-FFF2-40B4-BE49-F238E27FC236}">
                <a16:creationId xmlns:a16="http://schemas.microsoft.com/office/drawing/2014/main" id="{1EBD7ECB-C5E1-46BD-82D6-49EB9C6C143F}"/>
              </a:ext>
            </a:extLst>
          </p:cNvPr>
          <p:cNvSpPr/>
          <p:nvPr/>
        </p:nvSpPr>
        <p:spPr>
          <a:xfrm>
            <a:off x="3648075" y="2014539"/>
            <a:ext cx="215900" cy="261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Freccia in giù 9">
            <a:extLst>
              <a:ext uri="{FF2B5EF4-FFF2-40B4-BE49-F238E27FC236}">
                <a16:creationId xmlns:a16="http://schemas.microsoft.com/office/drawing/2014/main" id="{669BA2C8-0E2D-409D-8BA9-BA4DB4C33C66}"/>
              </a:ext>
            </a:extLst>
          </p:cNvPr>
          <p:cNvSpPr/>
          <p:nvPr/>
        </p:nvSpPr>
        <p:spPr>
          <a:xfrm>
            <a:off x="7680325" y="1968500"/>
            <a:ext cx="215900" cy="261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Freccia in giù 10">
            <a:extLst>
              <a:ext uri="{FF2B5EF4-FFF2-40B4-BE49-F238E27FC236}">
                <a16:creationId xmlns:a16="http://schemas.microsoft.com/office/drawing/2014/main" id="{CB2996C8-AD92-40B4-B375-B71E6DA333B1}"/>
              </a:ext>
            </a:extLst>
          </p:cNvPr>
          <p:cNvSpPr/>
          <p:nvPr/>
        </p:nvSpPr>
        <p:spPr>
          <a:xfrm>
            <a:off x="3648075" y="3467100"/>
            <a:ext cx="215900" cy="261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Freccia in giù 11">
            <a:extLst>
              <a:ext uri="{FF2B5EF4-FFF2-40B4-BE49-F238E27FC236}">
                <a16:creationId xmlns:a16="http://schemas.microsoft.com/office/drawing/2014/main" id="{70E167F6-D8EE-48EF-B8D7-566B2BBF4632}"/>
              </a:ext>
            </a:extLst>
          </p:cNvPr>
          <p:cNvSpPr/>
          <p:nvPr/>
        </p:nvSpPr>
        <p:spPr>
          <a:xfrm>
            <a:off x="7788275" y="3446464"/>
            <a:ext cx="215900" cy="261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Freccia a destra 2">
            <a:extLst>
              <a:ext uri="{FF2B5EF4-FFF2-40B4-BE49-F238E27FC236}">
                <a16:creationId xmlns:a16="http://schemas.microsoft.com/office/drawing/2014/main" id="{F78DB5A4-276B-429A-86D0-400C7FEEBE2A}"/>
              </a:ext>
            </a:extLst>
          </p:cNvPr>
          <p:cNvSpPr/>
          <p:nvPr/>
        </p:nvSpPr>
        <p:spPr>
          <a:xfrm>
            <a:off x="1901826" y="5516563"/>
            <a:ext cx="665163"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F212C3-DAC2-4D29-A075-E5643FC32A9D}"/>
              </a:ext>
            </a:extLst>
          </p:cNvPr>
          <p:cNvSpPr>
            <a:spLocks noGrp="1"/>
          </p:cNvSpPr>
          <p:nvPr>
            <p:ph type="title"/>
          </p:nvPr>
        </p:nvSpPr>
        <p:spPr/>
        <p:txBody>
          <a:bodyPr/>
          <a:lstStyle/>
          <a:p>
            <a:r>
              <a:rPr lang="it-IT" b="1" dirty="0">
                <a:solidFill>
                  <a:srgbClr val="0070C0"/>
                </a:solidFill>
              </a:rPr>
              <a:t>Le competenze esclusive dell’UE</a:t>
            </a:r>
          </a:p>
        </p:txBody>
      </p:sp>
      <p:sp>
        <p:nvSpPr>
          <p:cNvPr id="3" name="Segnaposto contenuto 2">
            <a:extLst>
              <a:ext uri="{FF2B5EF4-FFF2-40B4-BE49-F238E27FC236}">
                <a16:creationId xmlns:a16="http://schemas.microsoft.com/office/drawing/2014/main" id="{775CB765-1593-4FB9-A840-C47C579BA5D3}"/>
              </a:ext>
            </a:extLst>
          </p:cNvPr>
          <p:cNvSpPr>
            <a:spLocks noGrp="1"/>
          </p:cNvSpPr>
          <p:nvPr>
            <p:ph idx="1"/>
          </p:nvPr>
        </p:nvSpPr>
        <p:spPr>
          <a:xfrm>
            <a:off x="2584341" y="1930400"/>
            <a:ext cx="6804179" cy="3880773"/>
          </a:xfrm>
        </p:spPr>
        <p:txBody>
          <a:bodyPr/>
          <a:lstStyle/>
          <a:p>
            <a:r>
              <a:rPr lang="it-IT" dirty="0"/>
              <a:t>Unione doganale</a:t>
            </a:r>
          </a:p>
          <a:p>
            <a:r>
              <a:rPr lang="it-IT" dirty="0"/>
              <a:t>Regole della concorrenza nel mercato unico</a:t>
            </a:r>
          </a:p>
          <a:p>
            <a:r>
              <a:rPr lang="it-IT" dirty="0"/>
              <a:t>Politica monetaria per i paesi dell’eurozona</a:t>
            </a:r>
          </a:p>
          <a:p>
            <a:r>
              <a:rPr lang="it-IT" dirty="0"/>
              <a:t>Politica comune della pesca (conservazione risorse biologiche marine)</a:t>
            </a:r>
          </a:p>
          <a:p>
            <a:r>
              <a:rPr lang="it-IT" dirty="0"/>
              <a:t>Politica commerciale comune</a:t>
            </a:r>
          </a:p>
          <a:p>
            <a:r>
              <a:rPr lang="it-IT" dirty="0"/>
              <a:t>Conclusione accordi internazionali secondo le previsioni della legislazione UE</a:t>
            </a:r>
          </a:p>
        </p:txBody>
      </p:sp>
      <p:sp>
        <p:nvSpPr>
          <p:cNvPr id="4" name="Rettangolo 3">
            <a:extLst>
              <a:ext uri="{FF2B5EF4-FFF2-40B4-BE49-F238E27FC236}">
                <a16:creationId xmlns:a16="http://schemas.microsoft.com/office/drawing/2014/main" id="{9C2D8BCD-790D-42B6-A37A-B2207DC6086B}"/>
              </a:ext>
            </a:extLst>
          </p:cNvPr>
          <p:cNvSpPr/>
          <p:nvPr/>
        </p:nvSpPr>
        <p:spPr>
          <a:xfrm>
            <a:off x="791852" y="1574276"/>
            <a:ext cx="1583703" cy="4364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7464EA27-868A-4A5A-9C40-6011926EA794}"/>
              </a:ext>
            </a:extLst>
          </p:cNvPr>
          <p:cNvSpPr txBox="1"/>
          <p:nvPr/>
        </p:nvSpPr>
        <p:spPr>
          <a:xfrm>
            <a:off x="942680" y="1828800"/>
            <a:ext cx="1366887" cy="954107"/>
          </a:xfrm>
          <a:prstGeom prst="rect">
            <a:avLst/>
          </a:prstGeom>
          <a:noFill/>
        </p:spPr>
        <p:txBody>
          <a:bodyPr wrap="square" rtlCol="0">
            <a:spAutoFit/>
          </a:bodyPr>
          <a:lstStyle/>
          <a:p>
            <a:r>
              <a:rPr lang="it-IT" sz="1400" dirty="0"/>
              <a:t>L’UE ha competenza esclusiva nei settori:</a:t>
            </a:r>
          </a:p>
        </p:txBody>
      </p:sp>
    </p:spTree>
    <p:extLst>
      <p:ext uri="{BB962C8B-B14F-4D97-AF65-F5344CB8AC3E}">
        <p14:creationId xmlns:p14="http://schemas.microsoft.com/office/powerpoint/2010/main" val="1981219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F9DEC3-ABC5-45BF-B938-09C39346339C}"/>
              </a:ext>
            </a:extLst>
          </p:cNvPr>
          <p:cNvSpPr>
            <a:spLocks noGrp="1"/>
          </p:cNvSpPr>
          <p:nvPr>
            <p:ph type="title"/>
          </p:nvPr>
        </p:nvSpPr>
        <p:spPr>
          <a:xfrm>
            <a:off x="347396" y="457199"/>
            <a:ext cx="9447054" cy="1320800"/>
          </a:xfrm>
        </p:spPr>
        <p:txBody>
          <a:bodyPr/>
          <a:lstStyle/>
          <a:p>
            <a:r>
              <a:rPr lang="it-IT" dirty="0">
                <a:solidFill>
                  <a:srgbClr val="0070C0"/>
                </a:solidFill>
              </a:rPr>
              <a:t>Le competenze in concorrenza con gli Stati</a:t>
            </a:r>
          </a:p>
        </p:txBody>
      </p:sp>
      <p:sp>
        <p:nvSpPr>
          <p:cNvPr id="3" name="Segnaposto contenuto 2">
            <a:extLst>
              <a:ext uri="{FF2B5EF4-FFF2-40B4-BE49-F238E27FC236}">
                <a16:creationId xmlns:a16="http://schemas.microsoft.com/office/drawing/2014/main" id="{4E8949AD-32AE-453B-B147-B6DF9DD30B1C}"/>
              </a:ext>
            </a:extLst>
          </p:cNvPr>
          <p:cNvSpPr>
            <a:spLocks noGrp="1"/>
          </p:cNvSpPr>
          <p:nvPr>
            <p:ph idx="1"/>
          </p:nvPr>
        </p:nvSpPr>
        <p:spPr>
          <a:xfrm>
            <a:off x="3233394" y="2160589"/>
            <a:ext cx="6040608" cy="3880773"/>
          </a:xfrm>
        </p:spPr>
        <p:txBody>
          <a:bodyPr>
            <a:normAutofit fontScale="77500" lnSpcReduction="20000"/>
          </a:bodyPr>
          <a:lstStyle/>
          <a:p>
            <a:r>
              <a:rPr lang="it-IT" dirty="0"/>
              <a:t>Mercato unico</a:t>
            </a:r>
          </a:p>
          <a:p>
            <a:r>
              <a:rPr lang="it-IT" dirty="0"/>
              <a:t>Politica sociale </a:t>
            </a:r>
          </a:p>
          <a:p>
            <a:r>
              <a:rPr lang="it-IT" dirty="0"/>
              <a:t>Coesione economica e sociale</a:t>
            </a:r>
          </a:p>
          <a:p>
            <a:r>
              <a:rPr lang="it-IT" dirty="0"/>
              <a:t>Agricoltura, pesca (tranne conservazione risorse biologiche marine)</a:t>
            </a:r>
          </a:p>
          <a:p>
            <a:r>
              <a:rPr lang="it-IT" dirty="0"/>
              <a:t>Ambiente</a:t>
            </a:r>
          </a:p>
          <a:p>
            <a:r>
              <a:rPr lang="it-IT" dirty="0"/>
              <a:t>Protezione consumatori</a:t>
            </a:r>
          </a:p>
          <a:p>
            <a:r>
              <a:rPr lang="it-IT" dirty="0"/>
              <a:t>Trasporti</a:t>
            </a:r>
          </a:p>
          <a:p>
            <a:r>
              <a:rPr lang="it-IT" dirty="0"/>
              <a:t>Reti transeuropee</a:t>
            </a:r>
          </a:p>
          <a:p>
            <a:r>
              <a:rPr lang="it-IT" dirty="0"/>
              <a:t>Energia</a:t>
            </a:r>
          </a:p>
          <a:p>
            <a:r>
              <a:rPr lang="it-IT" dirty="0"/>
              <a:t>Spazio libertà, sicurezza e giustizia</a:t>
            </a:r>
          </a:p>
          <a:p>
            <a:r>
              <a:rPr lang="it-IT" dirty="0"/>
              <a:t>Sicurezza nella sanità pubblica</a:t>
            </a:r>
          </a:p>
          <a:p>
            <a:r>
              <a:rPr lang="it-IT" dirty="0"/>
              <a:t>Ricerca, sviluppo, tecnologico e spazio</a:t>
            </a:r>
          </a:p>
          <a:p>
            <a:r>
              <a:rPr lang="it-IT" dirty="0"/>
              <a:t>Cooperazione </a:t>
            </a:r>
            <a:r>
              <a:rPr lang="it-IT" dirty="0" err="1"/>
              <a:t>allos</a:t>
            </a:r>
            <a:r>
              <a:rPr lang="it-IT" dirty="0"/>
              <a:t> viluppo e aiuti umanitari</a:t>
            </a:r>
          </a:p>
        </p:txBody>
      </p:sp>
      <p:sp>
        <p:nvSpPr>
          <p:cNvPr id="5" name="Rettangolo 4">
            <a:extLst>
              <a:ext uri="{FF2B5EF4-FFF2-40B4-BE49-F238E27FC236}">
                <a16:creationId xmlns:a16="http://schemas.microsoft.com/office/drawing/2014/main" id="{D8620490-C314-44C2-99AB-AAAF095BABF3}"/>
              </a:ext>
            </a:extLst>
          </p:cNvPr>
          <p:cNvSpPr/>
          <p:nvPr/>
        </p:nvSpPr>
        <p:spPr>
          <a:xfrm>
            <a:off x="763571" y="2036190"/>
            <a:ext cx="1583703" cy="4364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solidFill>
                <a:schemeClr val="tx1"/>
              </a:solidFill>
            </a:endParaRPr>
          </a:p>
        </p:txBody>
      </p:sp>
      <p:sp>
        <p:nvSpPr>
          <p:cNvPr id="7" name="Rettangolo 6">
            <a:extLst>
              <a:ext uri="{FF2B5EF4-FFF2-40B4-BE49-F238E27FC236}">
                <a16:creationId xmlns:a16="http://schemas.microsoft.com/office/drawing/2014/main" id="{FB990C1E-4AB6-4372-8FB5-F49A997FB12B}"/>
              </a:ext>
            </a:extLst>
          </p:cNvPr>
          <p:cNvSpPr/>
          <p:nvPr/>
        </p:nvSpPr>
        <p:spPr>
          <a:xfrm>
            <a:off x="859780" y="2320507"/>
            <a:ext cx="1317812" cy="1384995"/>
          </a:xfrm>
          <a:prstGeom prst="rect">
            <a:avLst/>
          </a:prstGeom>
        </p:spPr>
        <p:txBody>
          <a:bodyPr wrap="square">
            <a:spAutoFit/>
          </a:bodyPr>
          <a:lstStyle/>
          <a:p>
            <a:r>
              <a:rPr lang="it-IT" sz="1400" dirty="0"/>
              <a:t>L’UE condivide la competenza con gli stati membri nei settori:</a:t>
            </a:r>
          </a:p>
        </p:txBody>
      </p:sp>
    </p:spTree>
    <p:extLst>
      <p:ext uri="{BB962C8B-B14F-4D97-AF65-F5344CB8AC3E}">
        <p14:creationId xmlns:p14="http://schemas.microsoft.com/office/powerpoint/2010/main" val="463682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76CFC4-6BEB-4803-A788-4A21B796F672}"/>
              </a:ext>
            </a:extLst>
          </p:cNvPr>
          <p:cNvSpPr>
            <a:spLocks noGrp="1"/>
          </p:cNvSpPr>
          <p:nvPr>
            <p:ph type="title"/>
          </p:nvPr>
        </p:nvSpPr>
        <p:spPr/>
        <p:txBody>
          <a:bodyPr/>
          <a:lstStyle/>
          <a:p>
            <a:r>
              <a:rPr lang="it-IT" b="1" dirty="0">
                <a:solidFill>
                  <a:srgbClr val="0070C0"/>
                </a:solidFill>
              </a:rPr>
              <a:t>Competenza degli Stati membri</a:t>
            </a:r>
          </a:p>
        </p:txBody>
      </p:sp>
      <p:sp>
        <p:nvSpPr>
          <p:cNvPr id="3" name="Segnaposto contenuto 2">
            <a:extLst>
              <a:ext uri="{FF2B5EF4-FFF2-40B4-BE49-F238E27FC236}">
                <a16:creationId xmlns:a16="http://schemas.microsoft.com/office/drawing/2014/main" id="{413DBE1E-8CF9-4F9A-BC09-332AC850B467}"/>
              </a:ext>
            </a:extLst>
          </p:cNvPr>
          <p:cNvSpPr>
            <a:spLocks noGrp="1"/>
          </p:cNvSpPr>
          <p:nvPr>
            <p:ph idx="1"/>
          </p:nvPr>
        </p:nvSpPr>
        <p:spPr>
          <a:xfrm>
            <a:off x="2677210" y="2285093"/>
            <a:ext cx="4930221" cy="3880773"/>
          </a:xfrm>
        </p:spPr>
        <p:txBody>
          <a:bodyPr/>
          <a:lstStyle/>
          <a:p>
            <a:r>
              <a:rPr lang="it-IT" dirty="0"/>
              <a:t>Tutela e miglioramento salute umana (sanità, esclusa sicurezza sanitaria pubblica)</a:t>
            </a:r>
          </a:p>
          <a:p>
            <a:r>
              <a:rPr lang="it-IT" dirty="0"/>
              <a:t>Industria</a:t>
            </a:r>
          </a:p>
          <a:p>
            <a:r>
              <a:rPr lang="it-IT" dirty="0"/>
              <a:t>Cultura</a:t>
            </a:r>
          </a:p>
          <a:p>
            <a:r>
              <a:rPr lang="it-IT" dirty="0"/>
              <a:t>Istruzione e formazione</a:t>
            </a:r>
          </a:p>
          <a:p>
            <a:r>
              <a:rPr lang="it-IT" dirty="0"/>
              <a:t>Gioventù e sport</a:t>
            </a:r>
          </a:p>
          <a:p>
            <a:r>
              <a:rPr lang="it-IT" dirty="0"/>
              <a:t>Turismo</a:t>
            </a:r>
          </a:p>
          <a:p>
            <a:r>
              <a:rPr lang="it-IT" dirty="0"/>
              <a:t>Protezione civile</a:t>
            </a:r>
          </a:p>
          <a:p>
            <a:r>
              <a:rPr lang="it-IT" dirty="0"/>
              <a:t>Cooperazione amministrativa</a:t>
            </a:r>
          </a:p>
          <a:p>
            <a:endParaRPr lang="it-IT" dirty="0"/>
          </a:p>
        </p:txBody>
      </p:sp>
      <p:sp>
        <p:nvSpPr>
          <p:cNvPr id="4" name="Rettangolo 3">
            <a:extLst>
              <a:ext uri="{FF2B5EF4-FFF2-40B4-BE49-F238E27FC236}">
                <a16:creationId xmlns:a16="http://schemas.microsoft.com/office/drawing/2014/main" id="{B47FD0F7-3ADA-4FD2-B5EA-790F77F688F2}"/>
              </a:ext>
            </a:extLst>
          </p:cNvPr>
          <p:cNvSpPr/>
          <p:nvPr/>
        </p:nvSpPr>
        <p:spPr>
          <a:xfrm>
            <a:off x="763571" y="2036190"/>
            <a:ext cx="1583703" cy="4364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solidFill>
                <a:schemeClr val="tx1"/>
              </a:solidFill>
            </a:endParaRPr>
          </a:p>
        </p:txBody>
      </p:sp>
      <p:sp>
        <p:nvSpPr>
          <p:cNvPr id="5" name="Rettangolo 4">
            <a:extLst>
              <a:ext uri="{FF2B5EF4-FFF2-40B4-BE49-F238E27FC236}">
                <a16:creationId xmlns:a16="http://schemas.microsoft.com/office/drawing/2014/main" id="{6EF62054-0B71-4E02-81AF-A7A1301EE7D2}"/>
              </a:ext>
            </a:extLst>
          </p:cNvPr>
          <p:cNvSpPr/>
          <p:nvPr/>
        </p:nvSpPr>
        <p:spPr>
          <a:xfrm>
            <a:off x="859780" y="2285093"/>
            <a:ext cx="1487494" cy="1600438"/>
          </a:xfrm>
          <a:prstGeom prst="rect">
            <a:avLst/>
          </a:prstGeom>
        </p:spPr>
        <p:txBody>
          <a:bodyPr wrap="square">
            <a:spAutoFit/>
          </a:bodyPr>
          <a:lstStyle/>
          <a:p>
            <a:r>
              <a:rPr lang="it-IT" sz="1400" dirty="0"/>
              <a:t>L’Ue non ha competenza</a:t>
            </a:r>
          </a:p>
          <a:p>
            <a:r>
              <a:rPr lang="it-IT" sz="1400" dirty="0"/>
              <a:t>Può svolgere un ruolo di sostegno o coordinamento nei settori:</a:t>
            </a:r>
          </a:p>
        </p:txBody>
      </p:sp>
      <p:sp>
        <p:nvSpPr>
          <p:cNvPr id="6" name="CasellaDiTesto 5">
            <a:extLst>
              <a:ext uri="{FF2B5EF4-FFF2-40B4-BE49-F238E27FC236}">
                <a16:creationId xmlns:a16="http://schemas.microsoft.com/office/drawing/2014/main" id="{384318A2-61B9-46C9-A82A-F7CF984253F2}"/>
              </a:ext>
            </a:extLst>
          </p:cNvPr>
          <p:cNvSpPr txBox="1"/>
          <p:nvPr/>
        </p:nvSpPr>
        <p:spPr>
          <a:xfrm>
            <a:off x="7607431" y="3271372"/>
            <a:ext cx="2441544" cy="1261884"/>
          </a:xfrm>
          <a:prstGeom prst="rect">
            <a:avLst/>
          </a:prstGeom>
          <a:noFill/>
        </p:spPr>
        <p:txBody>
          <a:bodyPr wrap="square" rtlCol="0">
            <a:spAutoFit/>
          </a:bodyPr>
          <a:lstStyle/>
          <a:p>
            <a:r>
              <a:rPr lang="it-IT" sz="2000" dirty="0">
                <a:solidFill>
                  <a:srgbClr val="0070C0"/>
                </a:solidFill>
              </a:rPr>
              <a:t>E tutto il resto?</a:t>
            </a:r>
          </a:p>
          <a:p>
            <a:endParaRPr lang="it-IT" sz="2000" dirty="0">
              <a:solidFill>
                <a:srgbClr val="0070C0"/>
              </a:solidFill>
            </a:endParaRPr>
          </a:p>
          <a:p>
            <a:r>
              <a:rPr lang="it-IT" dirty="0"/>
              <a:t>E’ competenza esclusiva degli Stati</a:t>
            </a:r>
          </a:p>
        </p:txBody>
      </p:sp>
    </p:spTree>
    <p:extLst>
      <p:ext uri="{BB962C8B-B14F-4D97-AF65-F5344CB8AC3E}">
        <p14:creationId xmlns:p14="http://schemas.microsoft.com/office/powerpoint/2010/main" val="12172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24AE0F-3679-472A-8C13-C45280A626E0}"/>
              </a:ext>
            </a:extLst>
          </p:cNvPr>
          <p:cNvSpPr>
            <a:spLocks noGrp="1"/>
          </p:cNvSpPr>
          <p:nvPr>
            <p:ph type="title"/>
          </p:nvPr>
        </p:nvSpPr>
        <p:spPr>
          <a:xfrm>
            <a:off x="677334" y="609600"/>
            <a:ext cx="1913466" cy="1320800"/>
          </a:xfrm>
        </p:spPr>
        <p:txBody>
          <a:bodyPr>
            <a:normAutofit fontScale="90000"/>
          </a:bodyPr>
          <a:lstStyle/>
          <a:p>
            <a:r>
              <a:rPr lang="it-IT" dirty="0">
                <a:solidFill>
                  <a:srgbClr val="002060"/>
                </a:solidFill>
              </a:rPr>
              <a:t>UE: 27 paesi!</a:t>
            </a:r>
            <a:br>
              <a:rPr lang="it-IT" dirty="0">
                <a:solidFill>
                  <a:srgbClr val="002060"/>
                </a:solidFill>
              </a:rPr>
            </a:br>
            <a:r>
              <a:rPr lang="it-IT" sz="2000" dirty="0">
                <a:solidFill>
                  <a:srgbClr val="002060"/>
                </a:solidFill>
                <a:sym typeface="Wingdings" panose="05000000000000000000" pitchFamily="2" charset="2"/>
              </a:rPr>
              <a:t> </a:t>
            </a:r>
            <a:endParaRPr lang="it-IT" sz="2000" dirty="0">
              <a:solidFill>
                <a:srgbClr val="002060"/>
              </a:solidFill>
            </a:endParaRPr>
          </a:p>
        </p:txBody>
      </p:sp>
      <p:sp>
        <p:nvSpPr>
          <p:cNvPr id="3" name="Segnaposto contenuto 2">
            <a:extLst>
              <a:ext uri="{FF2B5EF4-FFF2-40B4-BE49-F238E27FC236}">
                <a16:creationId xmlns:a16="http://schemas.microsoft.com/office/drawing/2014/main" id="{AE7C362F-099A-4E18-AE2D-47C46C3094DE}"/>
              </a:ext>
            </a:extLst>
          </p:cNvPr>
          <p:cNvSpPr>
            <a:spLocks noGrp="1"/>
          </p:cNvSpPr>
          <p:nvPr>
            <p:ph idx="1"/>
          </p:nvPr>
        </p:nvSpPr>
        <p:spPr>
          <a:xfrm>
            <a:off x="887974" y="3808425"/>
            <a:ext cx="7007393" cy="2232937"/>
          </a:xfrm>
        </p:spPr>
        <p:txBody>
          <a:bodyPr/>
          <a:lstStyle/>
          <a:p>
            <a:endParaRPr lang="it-IT" dirty="0"/>
          </a:p>
        </p:txBody>
      </p:sp>
      <p:pic>
        <p:nvPicPr>
          <p:cNvPr id="1026" name="Picture 2" descr="Map with all countries of the European Union">
            <a:extLst>
              <a:ext uri="{FF2B5EF4-FFF2-40B4-BE49-F238E27FC236}">
                <a16:creationId xmlns:a16="http://schemas.microsoft.com/office/drawing/2014/main" id="{FD1515E7-2CB4-41D1-9C20-D0F1D6223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6767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58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5B3185-9FB1-4A7C-ADF5-6207401C1EAD}"/>
              </a:ext>
            </a:extLst>
          </p:cNvPr>
          <p:cNvSpPr>
            <a:spLocks noGrp="1"/>
          </p:cNvSpPr>
          <p:nvPr>
            <p:ph type="title"/>
          </p:nvPr>
        </p:nvSpPr>
        <p:spPr>
          <a:xfrm>
            <a:off x="677334" y="609598"/>
            <a:ext cx="8596668" cy="4228731"/>
          </a:xfrm>
        </p:spPr>
        <p:txBody>
          <a:bodyPr>
            <a:normAutofit/>
          </a:bodyPr>
          <a:lstStyle/>
          <a:p>
            <a:pPr algn="ctr"/>
            <a:r>
              <a:rPr lang="it-IT" dirty="0"/>
              <a:t>Grazie per l’attenzione!</a:t>
            </a:r>
            <a:br>
              <a:rPr lang="it-IT" dirty="0"/>
            </a:br>
            <a:br>
              <a:rPr lang="it-IT" sz="2000" dirty="0"/>
            </a:br>
            <a:r>
              <a:rPr lang="it-IT" sz="2000" dirty="0"/>
              <a:t>seguici su:</a:t>
            </a:r>
            <a:br>
              <a:rPr lang="it-IT" sz="2000" dirty="0"/>
            </a:br>
            <a:br>
              <a:rPr lang="it-IT" sz="2000" dirty="0"/>
            </a:br>
            <a:br>
              <a:rPr lang="it-IT" sz="2000" dirty="0"/>
            </a:br>
            <a:br>
              <a:rPr lang="it-IT" sz="2000" dirty="0"/>
            </a:br>
            <a:br>
              <a:rPr lang="it-IT" sz="2000" dirty="0"/>
            </a:br>
            <a:br>
              <a:rPr lang="it-IT" sz="2000" dirty="0"/>
            </a:br>
            <a:br>
              <a:rPr lang="it-IT" sz="2000" dirty="0"/>
            </a:br>
            <a:br>
              <a:rPr lang="it-IT" sz="2000" dirty="0"/>
            </a:br>
            <a:r>
              <a:rPr lang="it-IT" sz="2000" dirty="0"/>
              <a:t>Il nostro sportello:</a:t>
            </a:r>
            <a:endParaRPr lang="it-IT" dirty="0"/>
          </a:p>
        </p:txBody>
      </p:sp>
      <p:graphicFrame>
        <p:nvGraphicFramePr>
          <p:cNvPr id="4" name="Segnaposto contenuto 3">
            <a:extLst>
              <a:ext uri="{FF2B5EF4-FFF2-40B4-BE49-F238E27FC236}">
                <a16:creationId xmlns:a16="http://schemas.microsoft.com/office/drawing/2014/main" id="{D80A4F6E-D87E-4207-80D9-148CEB501224}"/>
              </a:ext>
            </a:extLst>
          </p:cNvPr>
          <p:cNvGraphicFramePr>
            <a:graphicFrameLocks noGrp="1"/>
          </p:cNvGraphicFramePr>
          <p:nvPr>
            <p:ph idx="1"/>
            <p:extLst>
              <p:ext uri="{D42A27DB-BD31-4B8C-83A1-F6EECF244321}">
                <p14:modId xmlns:p14="http://schemas.microsoft.com/office/powerpoint/2010/main" val="4016806450"/>
              </p:ext>
            </p:extLst>
          </p:nvPr>
        </p:nvGraphicFramePr>
        <p:xfrm>
          <a:off x="2781713" y="2046168"/>
          <a:ext cx="4387909" cy="1355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a 4">
            <a:extLst>
              <a:ext uri="{FF2B5EF4-FFF2-40B4-BE49-F238E27FC236}">
                <a16:creationId xmlns:a16="http://schemas.microsoft.com/office/drawing/2014/main" id="{EFB62ECC-6A52-464B-9F51-09B6F54F28F8}"/>
              </a:ext>
            </a:extLst>
          </p:cNvPr>
          <p:cNvGraphicFramePr/>
          <p:nvPr>
            <p:extLst>
              <p:ext uri="{D42A27DB-BD31-4B8C-83A1-F6EECF244321}">
                <p14:modId xmlns:p14="http://schemas.microsoft.com/office/powerpoint/2010/main" val="3676351216"/>
              </p:ext>
            </p:extLst>
          </p:nvPr>
        </p:nvGraphicFramePr>
        <p:xfrm>
          <a:off x="2138532" y="5438728"/>
          <a:ext cx="6277499" cy="804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Tabella 8">
            <a:extLst>
              <a:ext uri="{FF2B5EF4-FFF2-40B4-BE49-F238E27FC236}">
                <a16:creationId xmlns:a16="http://schemas.microsoft.com/office/drawing/2014/main" id="{4F66BC35-2C2F-4F67-846A-3E02BA41D037}"/>
              </a:ext>
            </a:extLst>
          </p:cNvPr>
          <p:cNvGraphicFramePr>
            <a:graphicFrameLocks noGrp="1"/>
          </p:cNvGraphicFramePr>
          <p:nvPr>
            <p:extLst>
              <p:ext uri="{D42A27DB-BD31-4B8C-83A1-F6EECF244321}">
                <p14:modId xmlns:p14="http://schemas.microsoft.com/office/powerpoint/2010/main" val="1158457547"/>
              </p:ext>
            </p:extLst>
          </p:nvPr>
        </p:nvGraphicFramePr>
        <p:xfrm>
          <a:off x="6280723" y="4605128"/>
          <a:ext cx="2863277" cy="1637930"/>
        </p:xfrm>
        <a:graphic>
          <a:graphicData uri="http://schemas.openxmlformats.org/drawingml/2006/table">
            <a:tbl>
              <a:tblPr/>
              <a:tblGrid>
                <a:gridCol w="1751283">
                  <a:extLst>
                    <a:ext uri="{9D8B030D-6E8A-4147-A177-3AD203B41FA5}">
                      <a16:colId xmlns:a16="http://schemas.microsoft.com/office/drawing/2014/main" val="3706134010"/>
                    </a:ext>
                  </a:extLst>
                </a:gridCol>
                <a:gridCol w="1111994">
                  <a:extLst>
                    <a:ext uri="{9D8B030D-6E8A-4147-A177-3AD203B41FA5}">
                      <a16:colId xmlns:a16="http://schemas.microsoft.com/office/drawing/2014/main" val="3864319611"/>
                    </a:ext>
                  </a:extLst>
                </a:gridCol>
              </a:tblGrid>
              <a:tr h="327586">
                <a:tc gridSpan="2">
                  <a:txBody>
                    <a:bodyPr/>
                    <a:lstStyle/>
                    <a:p>
                      <a:pPr algn="ctr"/>
                      <a:r>
                        <a:rPr lang="it-IT" sz="1200" kern="1200" dirty="0">
                          <a:solidFill>
                            <a:prstClr val="white"/>
                          </a:solidFill>
                          <a:latin typeface="Trebuchet MS" panose="020B0603020202020204"/>
                          <a:ea typeface="+mn-ea"/>
                          <a:cs typeface="+mn-cs"/>
                        </a:rPr>
                        <a:t>Orari:</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it-IT" sz="800" kern="1200" dirty="0">
                        <a:solidFill>
                          <a:prstClr val="white"/>
                        </a:solidFill>
                        <a:latin typeface="Trebuchet MS" panose="020B0603020202020204"/>
                        <a:ea typeface="+mn-ea"/>
                        <a:cs typeface="+mn-cs"/>
                      </a:endParaRPr>
                    </a:p>
                  </a:txBody>
                  <a:tcPr anchor="ctr">
                    <a:lnL>
                      <a:noFill/>
                    </a:lnL>
                    <a:lnR>
                      <a:noFill/>
                    </a:lnR>
                    <a:lnT>
                      <a:noFill/>
                    </a:lnT>
                    <a:lnB>
                      <a:noFill/>
                    </a:lnB>
                    <a:solidFill>
                      <a:schemeClr val="accent4"/>
                    </a:solidFill>
                  </a:tcPr>
                </a:tc>
                <a:extLst>
                  <a:ext uri="{0D108BD9-81ED-4DB2-BD59-A6C34878D82A}">
                    <a16:rowId xmlns:a16="http://schemas.microsoft.com/office/drawing/2014/main" val="2744492273"/>
                  </a:ext>
                </a:extLst>
              </a:tr>
              <a:tr h="327586">
                <a:tc>
                  <a:txBody>
                    <a:bodyPr/>
                    <a:lstStyle/>
                    <a:p>
                      <a:r>
                        <a:rPr lang="it-IT" sz="950" kern="1200" dirty="0">
                          <a:solidFill>
                            <a:prstClr val="white"/>
                          </a:solidFill>
                          <a:latin typeface="Trebuchet MS" panose="020B0603020202020204"/>
                          <a:ea typeface="+mn-ea"/>
                          <a:cs typeface="+mn-cs"/>
                        </a:rPr>
                        <a:t>Lunedì</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it-IT" sz="950" kern="1200" dirty="0">
                          <a:solidFill>
                            <a:prstClr val="white"/>
                          </a:solidFill>
                          <a:latin typeface="Trebuchet MS" panose="020B0603020202020204"/>
                          <a:ea typeface="+mn-ea"/>
                          <a:cs typeface="+mn-cs"/>
                        </a:rPr>
                        <a:t>14–16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91996132"/>
                  </a:ext>
                </a:extLst>
              </a:tr>
              <a:tr h="327586">
                <a:tc>
                  <a:txBody>
                    <a:bodyPr/>
                    <a:lstStyle/>
                    <a:p>
                      <a:r>
                        <a:rPr lang="it-IT" sz="950" kern="1200" dirty="0">
                          <a:solidFill>
                            <a:prstClr val="white"/>
                          </a:solidFill>
                          <a:latin typeface="Trebuchet MS" panose="020B0603020202020204"/>
                          <a:ea typeface="+mn-ea"/>
                          <a:cs typeface="+mn-cs"/>
                        </a:rPr>
                        <a:t>Martedì, Mercoledì e Giovedì</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it-IT" sz="950" kern="1200" dirty="0">
                          <a:solidFill>
                            <a:prstClr val="white"/>
                          </a:solidFill>
                          <a:latin typeface="Trebuchet MS" panose="020B0603020202020204"/>
                          <a:ea typeface="+mn-ea"/>
                          <a:cs typeface="+mn-cs"/>
                        </a:rPr>
                        <a:t>09:30–13, 14–16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97288169"/>
                  </a:ext>
                </a:extLst>
              </a:tr>
              <a:tr h="327586">
                <a:tc>
                  <a:txBody>
                    <a:bodyPr/>
                    <a:lstStyle/>
                    <a:p>
                      <a:r>
                        <a:rPr lang="it-IT" sz="950" kern="1200" dirty="0">
                          <a:solidFill>
                            <a:prstClr val="white"/>
                          </a:solidFill>
                          <a:latin typeface="Trebuchet MS" panose="020B0603020202020204"/>
                          <a:ea typeface="+mn-ea"/>
                          <a:cs typeface="+mn-cs"/>
                        </a:rPr>
                        <a:t>Venerdì</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it-IT" sz="950" kern="1200" dirty="0">
                          <a:solidFill>
                            <a:prstClr val="white"/>
                          </a:solidFill>
                          <a:latin typeface="Trebuchet MS" panose="020B0603020202020204"/>
                          <a:ea typeface="+mn-ea"/>
                          <a:cs typeface="+mn-cs"/>
                        </a:rPr>
                        <a:t>09:30–13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861588210"/>
                  </a:ext>
                </a:extLst>
              </a:tr>
              <a:tr h="327586">
                <a:tc>
                  <a:txBody>
                    <a:bodyPr/>
                    <a:lstStyle/>
                    <a:p>
                      <a:r>
                        <a:rPr lang="it-IT" sz="950" kern="1200" dirty="0">
                          <a:solidFill>
                            <a:prstClr val="white"/>
                          </a:solidFill>
                          <a:latin typeface="Trebuchet MS" panose="020B0603020202020204"/>
                          <a:ea typeface="+mn-ea"/>
                          <a:cs typeface="+mn-cs"/>
                        </a:rPr>
                        <a:t>Sabato, Domenica e Festivi</a:t>
                      </a:r>
                    </a:p>
                  </a:txBody>
                  <a:tcPr marR="76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it-IT" sz="950" kern="1200" dirty="0">
                          <a:solidFill>
                            <a:prstClr val="white"/>
                          </a:solidFill>
                          <a:latin typeface="Trebuchet MS" panose="020B0603020202020204"/>
                          <a:ea typeface="+mn-ea"/>
                          <a:cs typeface="+mn-cs"/>
                        </a:rPr>
                        <a:t>Chiuso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446445277"/>
                  </a:ext>
                </a:extLst>
              </a:tr>
            </a:tbl>
          </a:graphicData>
        </a:graphic>
      </p:graphicFrame>
      <p:graphicFrame>
        <p:nvGraphicFramePr>
          <p:cNvPr id="11" name="Diagramma 10">
            <a:extLst>
              <a:ext uri="{FF2B5EF4-FFF2-40B4-BE49-F238E27FC236}">
                <a16:creationId xmlns:a16="http://schemas.microsoft.com/office/drawing/2014/main" id="{3D3C151F-7DB9-4E4E-93EC-C4C17A87FA86}"/>
              </a:ext>
            </a:extLst>
          </p:cNvPr>
          <p:cNvGraphicFramePr/>
          <p:nvPr>
            <p:extLst>
              <p:ext uri="{D42A27DB-BD31-4B8C-83A1-F6EECF244321}">
                <p14:modId xmlns:p14="http://schemas.microsoft.com/office/powerpoint/2010/main" val="1943317056"/>
              </p:ext>
            </p:extLst>
          </p:nvPr>
        </p:nvGraphicFramePr>
        <p:xfrm>
          <a:off x="567131" y="4635395"/>
          <a:ext cx="3797004" cy="164599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3" name="Immagine 12">
            <a:extLst>
              <a:ext uri="{FF2B5EF4-FFF2-40B4-BE49-F238E27FC236}">
                <a16:creationId xmlns:a16="http://schemas.microsoft.com/office/drawing/2014/main" id="{DCF31284-8C18-4B3E-AA09-22335747B5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73544" y="4627150"/>
            <a:ext cx="2371007" cy="1615910"/>
          </a:xfrm>
          <a:prstGeom prst="rect">
            <a:avLst/>
          </a:prstGeom>
        </p:spPr>
      </p:pic>
    </p:spTree>
    <p:extLst>
      <p:ext uri="{BB962C8B-B14F-4D97-AF65-F5344CB8AC3E}">
        <p14:creationId xmlns:p14="http://schemas.microsoft.com/office/powerpoint/2010/main" val="204949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93830D4-C6D8-4D58-A536-CCA2FB702DDF}"/>
              </a:ext>
            </a:extLst>
          </p:cNvPr>
          <p:cNvSpPr txBox="1"/>
          <p:nvPr/>
        </p:nvSpPr>
        <p:spPr>
          <a:xfrm>
            <a:off x="1947333" y="333376"/>
            <a:ext cx="7207780" cy="708025"/>
          </a:xfrm>
          <a:prstGeom prst="rect">
            <a:avLst/>
          </a:prstGeom>
          <a:noFill/>
        </p:spPr>
        <p:txBody>
          <a:bodyPr wrap="square">
            <a:spAutoFit/>
          </a:bodyPr>
          <a:lstStyle/>
          <a:p>
            <a:pPr algn="ctr" eaLnBrk="1" hangingPunct="1">
              <a:defRPr/>
            </a:pPr>
            <a:r>
              <a:rPr lang="it-IT" sz="4000" b="1" dirty="0">
                <a:solidFill>
                  <a:schemeClr val="accent1">
                    <a:lumMod val="50000"/>
                  </a:schemeClr>
                </a:solidFill>
                <a:latin typeface="Calisto MT" panose="02040603050505030304" pitchFamily="18" charset="0"/>
                <a:cs typeface="Arial" charset="0"/>
              </a:rPr>
              <a:t>Il Manifesto di Ventotene</a:t>
            </a:r>
          </a:p>
        </p:txBody>
      </p:sp>
      <p:pic>
        <p:nvPicPr>
          <p:cNvPr id="9219" name="Immagine 5">
            <a:extLst>
              <a:ext uri="{FF2B5EF4-FFF2-40B4-BE49-F238E27FC236}">
                <a16:creationId xmlns:a16="http://schemas.microsoft.com/office/drawing/2014/main" id="{F2F4833A-140B-4DA4-B859-641724F4E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4" y="1840706"/>
            <a:ext cx="2095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magine 6">
            <a:extLst>
              <a:ext uri="{FF2B5EF4-FFF2-40B4-BE49-F238E27FC236}">
                <a16:creationId xmlns:a16="http://schemas.microsoft.com/office/drawing/2014/main" id="{17A1FDE7-485B-4A69-8B35-EFC284D32A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1782763"/>
            <a:ext cx="1866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magine 7">
            <a:extLst>
              <a:ext uri="{FF2B5EF4-FFF2-40B4-BE49-F238E27FC236}">
                <a16:creationId xmlns:a16="http://schemas.microsoft.com/office/drawing/2014/main" id="{34F204E0-FEE9-487E-ABBE-E18A94048D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7364" y="1876426"/>
            <a:ext cx="256063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magine 8">
            <a:extLst>
              <a:ext uri="{FF2B5EF4-FFF2-40B4-BE49-F238E27FC236}">
                <a16:creationId xmlns:a16="http://schemas.microsoft.com/office/drawing/2014/main" id="{00169FC8-24E1-4031-B436-6F659D4350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1525" y="1962151"/>
            <a:ext cx="26177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CasellaDiTesto 9">
            <a:extLst>
              <a:ext uri="{FF2B5EF4-FFF2-40B4-BE49-F238E27FC236}">
                <a16:creationId xmlns:a16="http://schemas.microsoft.com/office/drawing/2014/main" id="{20875FD8-89BB-44DB-BFBD-C5187C0A397F}"/>
              </a:ext>
            </a:extLst>
          </p:cNvPr>
          <p:cNvSpPr txBox="1">
            <a:spLocks noChangeArrowheads="1"/>
          </p:cNvSpPr>
          <p:nvPr/>
        </p:nvSpPr>
        <p:spPr bwMode="auto">
          <a:xfrm>
            <a:off x="1164431" y="4308475"/>
            <a:ext cx="183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it-IT" altLang="it-IT" sz="2000" dirty="0">
                <a:solidFill>
                  <a:schemeClr val="tx2">
                    <a:lumMod val="50000"/>
                  </a:schemeClr>
                </a:solidFill>
                <a:latin typeface="Calisto MT" pitchFamily="18" charset="0"/>
              </a:rPr>
              <a:t>Altiero Spinelli</a:t>
            </a:r>
          </a:p>
        </p:txBody>
      </p:sp>
      <p:sp>
        <p:nvSpPr>
          <p:cNvPr id="5128" name="CasellaDiTesto 10">
            <a:extLst>
              <a:ext uri="{FF2B5EF4-FFF2-40B4-BE49-F238E27FC236}">
                <a16:creationId xmlns:a16="http://schemas.microsoft.com/office/drawing/2014/main" id="{56DC7269-5B89-42B6-84B7-D4DEE7BDD961}"/>
              </a:ext>
            </a:extLst>
          </p:cNvPr>
          <p:cNvSpPr txBox="1">
            <a:spLocks noChangeArrowheads="1"/>
          </p:cNvSpPr>
          <p:nvPr/>
        </p:nvSpPr>
        <p:spPr bwMode="auto">
          <a:xfrm>
            <a:off x="3750866" y="4276989"/>
            <a:ext cx="1681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it-IT" altLang="it-IT" sz="2000" dirty="0">
                <a:solidFill>
                  <a:schemeClr val="tx2">
                    <a:lumMod val="50000"/>
                  </a:schemeClr>
                </a:solidFill>
                <a:latin typeface="Calisto MT" pitchFamily="18" charset="0"/>
              </a:rPr>
              <a:t>Ernesto Rossi</a:t>
            </a:r>
          </a:p>
        </p:txBody>
      </p:sp>
      <p:sp>
        <p:nvSpPr>
          <p:cNvPr id="5129" name="CasellaDiTesto 11">
            <a:extLst>
              <a:ext uri="{FF2B5EF4-FFF2-40B4-BE49-F238E27FC236}">
                <a16:creationId xmlns:a16="http://schemas.microsoft.com/office/drawing/2014/main" id="{1F089B77-E6C6-432E-B32C-62E22F946B51}"/>
              </a:ext>
            </a:extLst>
          </p:cNvPr>
          <p:cNvSpPr txBox="1">
            <a:spLocks noChangeArrowheads="1"/>
          </p:cNvSpPr>
          <p:nvPr/>
        </p:nvSpPr>
        <p:spPr bwMode="auto">
          <a:xfrm>
            <a:off x="5900340" y="4321175"/>
            <a:ext cx="199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it-IT" altLang="it-IT" sz="2000" dirty="0">
                <a:solidFill>
                  <a:schemeClr val="tx2">
                    <a:lumMod val="50000"/>
                  </a:schemeClr>
                </a:solidFill>
                <a:latin typeface="Calisto MT" pitchFamily="18" charset="0"/>
              </a:rPr>
              <a:t>Eugenio </a:t>
            </a:r>
            <a:r>
              <a:rPr lang="it-IT" altLang="it-IT" sz="2000" dirty="0" err="1">
                <a:solidFill>
                  <a:schemeClr val="tx2">
                    <a:lumMod val="50000"/>
                  </a:schemeClr>
                </a:solidFill>
                <a:latin typeface="Calisto MT" pitchFamily="18" charset="0"/>
              </a:rPr>
              <a:t>Colorni</a:t>
            </a:r>
            <a:endParaRPr lang="it-IT" altLang="it-IT" sz="2000" dirty="0">
              <a:solidFill>
                <a:schemeClr val="tx2">
                  <a:lumMod val="50000"/>
                </a:schemeClr>
              </a:solidFill>
              <a:latin typeface="Calisto MT" pitchFamily="18" charset="0"/>
            </a:endParaRPr>
          </a:p>
        </p:txBody>
      </p:sp>
      <p:sp>
        <p:nvSpPr>
          <p:cNvPr id="5130" name="CasellaDiTesto 12">
            <a:extLst>
              <a:ext uri="{FF2B5EF4-FFF2-40B4-BE49-F238E27FC236}">
                <a16:creationId xmlns:a16="http://schemas.microsoft.com/office/drawing/2014/main" id="{B79BE3FB-D7FF-4788-91FE-9E591BE005E9}"/>
              </a:ext>
            </a:extLst>
          </p:cNvPr>
          <p:cNvSpPr txBox="1">
            <a:spLocks noChangeArrowheads="1"/>
          </p:cNvSpPr>
          <p:nvPr/>
        </p:nvSpPr>
        <p:spPr bwMode="auto">
          <a:xfrm>
            <a:off x="8223251" y="4234393"/>
            <a:ext cx="2328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it-IT" altLang="it-IT" sz="2000" dirty="0">
                <a:solidFill>
                  <a:schemeClr val="tx2">
                    <a:lumMod val="50000"/>
                  </a:schemeClr>
                </a:solidFill>
                <a:latin typeface="Calisto MT" pitchFamily="18" charset="0"/>
              </a:rPr>
              <a:t>Ursula </a:t>
            </a:r>
            <a:r>
              <a:rPr lang="it-IT" altLang="it-IT" sz="2000" dirty="0" err="1">
                <a:solidFill>
                  <a:schemeClr val="tx2">
                    <a:lumMod val="50000"/>
                  </a:schemeClr>
                </a:solidFill>
                <a:latin typeface="Calisto MT" pitchFamily="18" charset="0"/>
              </a:rPr>
              <a:t>Hirschmann</a:t>
            </a:r>
            <a:endParaRPr lang="it-IT" altLang="it-IT" sz="2000" dirty="0">
              <a:solidFill>
                <a:schemeClr val="tx2">
                  <a:lumMod val="50000"/>
                </a:schemeClr>
              </a:solidFill>
              <a:latin typeface="Calisto MT"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784337-DFF9-46C3-8DCB-62BA616FFBBC}"/>
              </a:ext>
            </a:extLst>
          </p:cNvPr>
          <p:cNvSpPr>
            <a:spLocks noGrp="1"/>
          </p:cNvSpPr>
          <p:nvPr>
            <p:ph type="title"/>
          </p:nvPr>
        </p:nvSpPr>
        <p:spPr>
          <a:xfrm>
            <a:off x="677334" y="609600"/>
            <a:ext cx="8596668" cy="951915"/>
          </a:xfrm>
        </p:spPr>
        <p:txBody>
          <a:bodyPr/>
          <a:lstStyle/>
          <a:p>
            <a:pPr algn="ctr"/>
            <a:r>
              <a:rPr lang="it-IT" dirty="0">
                <a:solidFill>
                  <a:srgbClr val="002060"/>
                </a:solidFill>
              </a:rPr>
              <a:t>La dichiarazione di Schuman</a:t>
            </a:r>
          </a:p>
        </p:txBody>
      </p:sp>
      <p:pic>
        <p:nvPicPr>
          <p:cNvPr id="4" name="Segnaposto contenuto 3">
            <a:extLst>
              <a:ext uri="{FF2B5EF4-FFF2-40B4-BE49-F238E27FC236}">
                <a16:creationId xmlns:a16="http://schemas.microsoft.com/office/drawing/2014/main" id="{C9D3E19E-652B-4DC4-916D-E6273F56B6D7}"/>
              </a:ext>
            </a:extLst>
          </p:cNvPr>
          <p:cNvPicPr>
            <a:picLocks noGrp="1" noChangeAspect="1"/>
          </p:cNvPicPr>
          <p:nvPr>
            <p:ph idx="1"/>
          </p:nvPr>
        </p:nvPicPr>
        <p:blipFill>
          <a:blip r:embed="rId3"/>
          <a:stretch>
            <a:fillRect/>
          </a:stretch>
        </p:blipFill>
        <p:spPr>
          <a:xfrm>
            <a:off x="209247" y="1665425"/>
            <a:ext cx="7309185" cy="4116631"/>
          </a:xfrm>
          <a:prstGeom prst="rect">
            <a:avLst/>
          </a:prstGeom>
        </p:spPr>
      </p:pic>
      <p:pic>
        <p:nvPicPr>
          <p:cNvPr id="2050" name="Picture 2" descr="Risultati immagini per jean monnet">
            <a:extLst>
              <a:ext uri="{FF2B5EF4-FFF2-40B4-BE49-F238E27FC236}">
                <a16:creationId xmlns:a16="http://schemas.microsoft.com/office/drawing/2014/main" id="{6B342B47-47FC-4F79-AB1A-50DC5A67F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169" y="2202871"/>
            <a:ext cx="4499242" cy="319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74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rgbClr val="002060"/>
                </a:solidFill>
              </a:rPr>
              <a:t>CECA (1951): quali i fondatori?</a:t>
            </a:r>
          </a:p>
        </p:txBody>
      </p:sp>
      <p:sp>
        <p:nvSpPr>
          <p:cNvPr id="3" name="Segnaposto contenuto 2"/>
          <p:cNvSpPr>
            <a:spLocks noGrp="1"/>
          </p:cNvSpPr>
          <p:nvPr>
            <p:ph idx="1"/>
          </p:nvPr>
        </p:nvSpPr>
        <p:spPr>
          <a:xfrm>
            <a:off x="677333" y="1439333"/>
            <a:ext cx="8951355" cy="4602029"/>
          </a:xfrm>
        </p:spPr>
        <p:txBody>
          <a:bodyPr>
            <a:normAutofit/>
          </a:bodyPr>
          <a:lstStyle/>
          <a:p>
            <a:r>
              <a:rPr lang="it-IT" sz="2000" dirty="0">
                <a:solidFill>
                  <a:schemeClr val="tx1"/>
                </a:solidFill>
              </a:rPr>
              <a:t>Fondazione della Comunità Europea del Carbone e dell'Acciaio (CECA)</a:t>
            </a:r>
          </a:p>
          <a:p>
            <a:r>
              <a:rPr lang="it-IT" sz="2000" dirty="0">
                <a:solidFill>
                  <a:schemeClr val="tx1"/>
                </a:solidFill>
              </a:rPr>
              <a:t> "</a:t>
            </a:r>
            <a:r>
              <a:rPr lang="it-IT" sz="2000" i="1" dirty="0">
                <a:solidFill>
                  <a:schemeClr val="tx1"/>
                </a:solidFill>
              </a:rPr>
              <a:t>La fusione delle produzioni di carbone e di acciaio... cambierà il destino di queste regioni che per lungo tempo si sono dedicate alla fabbricazione di strumenti bellici di cui più costantemente sono state le vittime."</a:t>
            </a:r>
          </a:p>
        </p:txBody>
      </p:sp>
      <p:pic>
        <p:nvPicPr>
          <p:cNvPr id="1028"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312" y="3320933"/>
            <a:ext cx="4824713" cy="321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4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faccettatura">
  <a:themeElements>
    <a:clrScheme name="Gia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C064EBCB8B36E4C936AD203606F78F7" ma:contentTypeVersion="3" ma:contentTypeDescription="Creare un nuovo documento." ma:contentTypeScope="" ma:versionID="586da504d4c8fd59f360b623a53358de">
  <xsd:schema xmlns:xsd="http://www.w3.org/2001/XMLSchema" xmlns:xs="http://www.w3.org/2001/XMLSchema" xmlns:p="http://schemas.microsoft.com/office/2006/metadata/properties" xmlns:ns2="ca63f79c-00a3-41ea-ba10-6c004559318f" xmlns:ns3="b83b51fa-0077-45d5-a5fb-b0a7d92e3730" targetNamespace="http://schemas.microsoft.com/office/2006/metadata/properties" ma:root="true" ma:fieldsID="cac45b8961a1393b86fc2f2233373ebf" ns2:_="" ns3:_="">
    <xsd:import namespace="ca63f79c-00a3-41ea-ba10-6c004559318f"/>
    <xsd:import namespace="b83b51fa-0077-45d5-a5fb-b0a7d92e3730"/>
    <xsd:element name="properties">
      <xsd:complexType>
        <xsd:sequence>
          <xsd:element name="documentManagement">
            <xsd:complexType>
              <xsd:all>
                <xsd:element ref="ns2:_sd_Commenti"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3f79c-00a3-41ea-ba10-6c004559318f" elementFormDefault="qualified">
    <xsd:import namespace="http://schemas.microsoft.com/office/2006/documentManagement/types"/>
    <xsd:import namespace="http://schemas.microsoft.com/office/infopath/2007/PartnerControls"/>
    <xsd:element name="_sd_Commenti" ma:index="8" nillable="true" ma:displayName="Commenti" ma:internalName="_sd_Commenti">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3b51fa-0077-45d5-a5fb-b0a7d92e3730" elementFormDefault="qualified">
    <xsd:import namespace="http://schemas.microsoft.com/office/2006/documentManagement/types"/>
    <xsd:import namespace="http://schemas.microsoft.com/office/infopath/2007/PartnerControls"/>
    <xsd:element name="SharedWithUsers" ma:index="9" nillable="true" ma:displayName="Condivis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d_Commenti xmlns="ca63f79c-00a3-41ea-ba10-6c004559318f" xsi:nil="true"/>
  </documentManagement>
</p:properties>
</file>

<file path=customXml/item3.xml><?xml version="1.0" encoding="utf-8"?>
<?mso-contentType ?>
<FormTemplates xmlns="http://schemas.microsoft.com/sharepoint/v3/contenttype/forms">
  <Display>ShareDocEditForm</Display>
  <Edit>ShareDocEditForm</Edit>
</FormTemplates>
</file>

<file path=customXml/itemProps1.xml><?xml version="1.0" encoding="utf-8"?>
<ds:datastoreItem xmlns:ds="http://schemas.openxmlformats.org/officeDocument/2006/customXml" ds:itemID="{470FEE60-3283-4D32-A9AD-A033E4C54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63f79c-00a3-41ea-ba10-6c004559318f"/>
    <ds:schemaRef ds:uri="b83b51fa-0077-45d5-a5fb-b0a7d92e37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C8496-84AC-4259-964C-9CCD6EEE3443}">
  <ds:schemaRefs>
    <ds:schemaRef ds:uri="http://schemas.microsoft.com/office/2006/documentManagement/types"/>
    <ds:schemaRef ds:uri="http://purl.org/dc/elements/1.1/"/>
    <ds:schemaRef ds:uri="http://schemas.microsoft.com/office/2006/metadata/properties"/>
    <ds:schemaRef ds:uri="ca63f79c-00a3-41ea-ba10-6c004559318f"/>
    <ds:schemaRef ds:uri="http://purl.org/dc/terms/"/>
    <ds:schemaRef ds:uri="http://schemas.openxmlformats.org/package/2006/metadata/core-properties"/>
    <ds:schemaRef ds:uri="http://purl.org/dc/dcmitype/"/>
    <ds:schemaRef ds:uri="http://schemas.microsoft.com/office/infopath/2007/PartnerControls"/>
    <ds:schemaRef ds:uri="b83b51fa-0077-45d5-a5fb-b0a7d92e3730"/>
    <ds:schemaRef ds:uri="http://www.w3.org/XML/1998/namespace"/>
  </ds:schemaRefs>
</ds:datastoreItem>
</file>

<file path=customXml/itemProps3.xml><?xml version="1.0" encoding="utf-8"?>
<ds:datastoreItem xmlns:ds="http://schemas.openxmlformats.org/officeDocument/2006/customXml" ds:itemID="{D76DBA06-C42F-446C-B7B5-8E9ABA484C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1824</TotalTime>
  <Words>6826</Words>
  <Application>Microsoft Office PowerPoint</Application>
  <PresentationFormat>Widescreen</PresentationFormat>
  <Paragraphs>521</Paragraphs>
  <Slides>60</Slides>
  <Notes>41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60</vt:i4>
      </vt:variant>
    </vt:vector>
  </HeadingPairs>
  <TitlesOfParts>
    <vt:vector size="69" baseType="lpstr">
      <vt:lpstr>Arial</vt:lpstr>
      <vt:lpstr>Arial</vt:lpstr>
      <vt:lpstr>Calibri</vt:lpstr>
      <vt:lpstr>Calisto MT</vt:lpstr>
      <vt:lpstr>Courier New</vt:lpstr>
      <vt:lpstr>Gill Sans MT</vt:lpstr>
      <vt:lpstr>Trebuchet MS</vt:lpstr>
      <vt:lpstr>Wingdings 3</vt:lpstr>
      <vt:lpstr>Sfaccettatura</vt:lpstr>
      <vt:lpstr>Le istituzioni dell’Unione europea</vt:lpstr>
      <vt:lpstr>Europa ≠ Unione europea </vt:lpstr>
      <vt:lpstr>Presentazione standard di PowerPoint</vt:lpstr>
      <vt:lpstr>Presentazione standard di PowerPoint</vt:lpstr>
      <vt:lpstr>Presentazione standard di PowerPoint</vt:lpstr>
      <vt:lpstr>UE: 27 paesi!  </vt:lpstr>
      <vt:lpstr>Presentazione standard di PowerPoint</vt:lpstr>
      <vt:lpstr>La dichiarazione di Schuman</vt:lpstr>
      <vt:lpstr>CECA (1951): quali i fondatori?</vt:lpstr>
      <vt:lpstr>Comunità (economica) europea (1957)</vt:lpstr>
      <vt:lpstr>I successivi ingressi (1973)</vt:lpstr>
      <vt:lpstr>I successivi ingressi (1981)</vt:lpstr>
      <vt:lpstr>I successivi ingressi (1986)</vt:lpstr>
      <vt:lpstr>I successivi ingressi (1990)</vt:lpstr>
      <vt:lpstr>Trattato di Maastricht: nasce l’UE (1992)</vt:lpstr>
      <vt:lpstr>Unione europea (1995)</vt:lpstr>
      <vt:lpstr>Unione europea (2004)</vt:lpstr>
      <vt:lpstr>Unione europea (2007)</vt:lpstr>
      <vt:lpstr>Unione europea (2013)</vt:lpstr>
      <vt:lpstr>L’Unione europea oggi</vt:lpstr>
      <vt:lpstr>C’è chi viene… Paesi candidati ad aderire all’UE</vt:lpstr>
      <vt:lpstr> </vt:lpstr>
      <vt:lpstr>Presentazione standard di PowerPoint</vt:lpstr>
      <vt:lpstr> Viaggiare in Europa </vt:lpstr>
      <vt:lpstr>Viaggiare in Europa</vt:lpstr>
      <vt:lpstr>Sanità e sicurezza</vt:lpstr>
      <vt:lpstr>Presentazione standard di PowerPoint</vt:lpstr>
      <vt:lpstr>Presentazione standard di PowerPoint</vt:lpstr>
      <vt:lpstr>Sanità e sicurezza</vt:lpstr>
      <vt:lpstr>Presentazione standard di PowerPoint</vt:lpstr>
      <vt:lpstr>Cos’è l’Unione europea? </vt:lpstr>
      <vt:lpstr>Come funziona l’Unione europea?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vt:lpstr>
      <vt:lpstr>Presentazione standard di PowerPoint</vt:lpstr>
      <vt:lpstr>I poteri del Parlamento europeo</vt:lpstr>
      <vt:lpstr>I poteri del Parlamento europeo - 2</vt:lpstr>
      <vt:lpstr>Presentazione standard di PowerPoint</vt:lpstr>
      <vt:lpstr>Presentazione standard di PowerPoint</vt:lpstr>
      <vt:lpstr>Corte di Giustizia dell’UE</vt:lpstr>
      <vt:lpstr>Corte dei conti europea</vt:lpstr>
      <vt:lpstr>Banca centrale europea</vt:lpstr>
      <vt:lpstr>Altre istituzioni</vt:lpstr>
      <vt:lpstr>Altre istituzioni</vt:lpstr>
      <vt:lpstr>Presentazione standard di PowerPoint</vt:lpstr>
      <vt:lpstr>Le competenze esclusive dell’UE</vt:lpstr>
      <vt:lpstr>Le competenze in concorrenza con gli Stati</vt:lpstr>
      <vt:lpstr>Competenza degli Stati membri</vt:lpstr>
      <vt:lpstr>Grazie per l’attenzione!  seguici su:        Il nostro sportello: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Grassilli Elia</dc:creator>
  <cp:lastModifiedBy>Riccardo Cucconi</cp:lastModifiedBy>
  <cp:revision>82</cp:revision>
  <dcterms:created xsi:type="dcterms:W3CDTF">2019-01-24T14:44:44Z</dcterms:created>
  <dcterms:modified xsi:type="dcterms:W3CDTF">2020-03-22T19:41:40Z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0x0101005C064EBCB8B36E4C936AD203606F78F7</vt:lpwstr>
  </property>
</Properties>
</file>