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D0803B-9390-42C8-B029-B8560985BEB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8178B3-366D-482F-9DCB-83E9C253795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EUROPA E CRISI MIGRATORIA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STORIA, I DATI E I PROGETTI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 smtClean="0"/>
              <a:t>3 MILIARDI </a:t>
            </a:r>
            <a:r>
              <a:rPr lang="it-IT" b="1" dirty="0" err="1" smtClean="0"/>
              <a:t>DI</a:t>
            </a:r>
            <a:r>
              <a:rPr lang="it-IT" b="1" dirty="0" smtClean="0"/>
              <a:t> EURO ALLA TURCHIA </a:t>
            </a:r>
            <a:r>
              <a:rPr lang="it-IT" dirty="0" smtClean="0"/>
              <a:t>PER FERMARE I </a:t>
            </a:r>
            <a:r>
              <a:rPr lang="it-IT" dirty="0" smtClean="0"/>
              <a:t>MIGRANTI (ROTTA SIRIANO-BALCANICA)</a:t>
            </a:r>
            <a:endParaRPr lang="it-IT" dirty="0" smtClean="0"/>
          </a:p>
          <a:p>
            <a:pPr lvl="0"/>
            <a:endParaRPr lang="it-IT" b="1" dirty="0" smtClean="0"/>
          </a:p>
          <a:p>
            <a:pPr lvl="0"/>
            <a:r>
              <a:rPr lang="it-IT" b="1" dirty="0" smtClean="0"/>
              <a:t>HOTSPOTS</a:t>
            </a:r>
            <a:r>
              <a:rPr lang="it-IT" dirty="0" smtClean="0"/>
              <a:t> </a:t>
            </a:r>
            <a:r>
              <a:rPr lang="it-IT" dirty="0" smtClean="0"/>
              <a:t>IN GRECIA E </a:t>
            </a:r>
            <a:r>
              <a:rPr lang="it-IT" dirty="0" smtClean="0"/>
              <a:t>ITALIA - HOTSPOTS </a:t>
            </a:r>
            <a:r>
              <a:rPr lang="it-IT" dirty="0" smtClean="0"/>
              <a:t>E RICOLLOCAZIONE – REVISIONE DEL PIANO </a:t>
            </a:r>
            <a:r>
              <a:rPr lang="it-IT" dirty="0" err="1" smtClean="0"/>
              <a:t>DI</a:t>
            </a:r>
            <a:r>
              <a:rPr lang="it-IT" dirty="0" smtClean="0"/>
              <a:t> DUBLINO</a:t>
            </a:r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PIANO DE </a:t>
            </a:r>
            <a:r>
              <a:rPr lang="it-IT" b="1" dirty="0" smtClean="0"/>
              <a:t>LA </a:t>
            </a:r>
            <a:r>
              <a:rPr lang="it-IT" b="1" dirty="0" smtClean="0"/>
              <a:t>VALLETTA </a:t>
            </a:r>
            <a:r>
              <a:rPr lang="it-IT" dirty="0" smtClean="0"/>
              <a:t>(NOVEMBRE 2015)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000" dirty="0" smtClean="0"/>
              <a:t>LE RISPOSTE UE</a:t>
            </a:r>
            <a:endParaRPr lang="it-IT" sz="5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t-IT" dirty="0" smtClean="0"/>
              <a:t>Trattenere in Africa la più ampia quota di migranti possibile (reinserimento dei migranti espulsi, lotta al traffico di migranti, rafforzamento dei Paesi africani che sono la prima destinazione dei flussi)</a:t>
            </a:r>
          </a:p>
          <a:p>
            <a:pPr lvl="0"/>
            <a:r>
              <a:rPr lang="it-IT" dirty="0" smtClean="0"/>
              <a:t>Promuovere migrazioni per studio, lavoro e brevi periodi </a:t>
            </a:r>
            <a:r>
              <a:rPr lang="it-IT" dirty="0" smtClean="0"/>
              <a:t> </a:t>
            </a:r>
          </a:p>
          <a:p>
            <a:pPr lvl="0" algn="ctr">
              <a:buNone/>
            </a:pPr>
            <a:r>
              <a:rPr lang="it-IT" dirty="0" smtClean="0"/>
              <a:t>PRESA </a:t>
            </a:r>
            <a:r>
              <a:rPr lang="it-IT" dirty="0" err="1" smtClean="0"/>
              <a:t>D’ATTO</a:t>
            </a:r>
            <a:r>
              <a:rPr lang="it-IT" dirty="0" smtClean="0"/>
              <a:t> CHE </a:t>
            </a:r>
            <a:r>
              <a:rPr lang="it-IT" dirty="0" smtClean="0"/>
              <a:t>FINCHE’ I LIVELLI </a:t>
            </a:r>
            <a:r>
              <a:rPr lang="it-IT" dirty="0" err="1" smtClean="0"/>
              <a:t>DI</a:t>
            </a:r>
            <a:r>
              <a:rPr lang="it-IT" dirty="0" smtClean="0"/>
              <a:t> BENESSERE NON SI </a:t>
            </a:r>
            <a:r>
              <a:rPr lang="it-IT" dirty="0" smtClean="0"/>
              <a:t>STABILIZZANO, IL </a:t>
            </a:r>
            <a:r>
              <a:rPr lang="it-IT" dirty="0" smtClean="0"/>
              <a:t>PROCESSO </a:t>
            </a:r>
            <a:r>
              <a:rPr lang="it-IT" dirty="0" err="1" smtClean="0"/>
              <a:t>DI</a:t>
            </a:r>
            <a:r>
              <a:rPr lang="it-IT" dirty="0" smtClean="0"/>
              <a:t> SVILUPPO FINISCE PER INTENSIFICARE LA MOBILITA’ INTERNA ED INTERNAZIONALE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VERTICE LA VALLETTA – </a:t>
            </a:r>
            <a:br>
              <a:rPr lang="it-IT" dirty="0" smtClean="0"/>
            </a:br>
            <a:r>
              <a:rPr lang="it-IT" dirty="0" err="1" smtClean="0"/>
              <a:t>NOV</a:t>
            </a:r>
            <a:r>
              <a:rPr lang="it-IT" dirty="0" smtClean="0"/>
              <a:t>. 2015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RITORNO DELL’IDEA </a:t>
            </a:r>
            <a:r>
              <a:rPr lang="it-IT" dirty="0" err="1" smtClean="0"/>
              <a:t>DI</a:t>
            </a:r>
            <a:r>
              <a:rPr lang="it-IT" dirty="0" smtClean="0"/>
              <a:t> EURAFRICA</a:t>
            </a:r>
            <a:r>
              <a:rPr lang="it-IT" dirty="0" smtClean="0"/>
              <a:t>: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STRALCIO DICHIARAZIONE SCHUMAN </a:t>
            </a:r>
          </a:p>
          <a:p>
            <a:pPr algn="ctr">
              <a:buNone/>
            </a:pPr>
            <a:r>
              <a:rPr lang="it-IT" dirty="0" smtClean="0"/>
              <a:t>(9 MAGGIO 1950)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“Questa </a:t>
            </a:r>
            <a:r>
              <a:rPr lang="it-IT" dirty="0" smtClean="0"/>
              <a:t>produzione sarà offerta al mondo intero senza distinzione né esclusione per contribuire al rialzo del livello di vita e al progresso delle opere di pace. Se potrà contare su un rafforzamento dei mezzi, </a:t>
            </a:r>
            <a:r>
              <a:rPr lang="it-IT" b="1" dirty="0" smtClean="0"/>
              <a:t>l'Europa sarà in grado di proseguire nella realizzazione di uno dei suoi compiti essenziali: lo sviluppo del continente </a:t>
            </a:r>
            <a:r>
              <a:rPr lang="it-IT" b="1" dirty="0" smtClean="0"/>
              <a:t>africano</a:t>
            </a:r>
            <a:r>
              <a:rPr lang="it-IT" dirty="0" smtClean="0"/>
              <a:t>”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VERTICE LA VALLETTA – </a:t>
            </a:r>
            <a:br>
              <a:rPr lang="it-IT" dirty="0" smtClean="0"/>
            </a:br>
            <a:r>
              <a:rPr lang="it-IT" dirty="0" err="1" smtClean="0"/>
              <a:t>NOV</a:t>
            </a:r>
            <a:r>
              <a:rPr lang="it-IT" dirty="0" smtClean="0"/>
              <a:t>. 2015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opulisti-europe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1667669"/>
            <a:ext cx="5715000" cy="4152900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CRISI MIGRATORIA E DEMOCRAZIA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b="1" dirty="0" smtClean="0"/>
              <a:t>INDUBBIO LEGAME TRA PRESSIONE MIGRATORIA E CRESCITA DEI MOVIMENTI </a:t>
            </a:r>
            <a:r>
              <a:rPr lang="it-IT" b="1" dirty="0" err="1" smtClean="0"/>
              <a:t>DI</a:t>
            </a:r>
            <a:r>
              <a:rPr lang="it-IT" b="1" dirty="0" smtClean="0"/>
              <a:t> ESTREMA DESTRA O CONFUSAMENTE DEFINITI POPULISTI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INDUBBIO ANCHE CHE DAGLI ANNI ‘30 DEL ‘900 NON ERA COSI’ AMPIA LA PERCENTUALE </a:t>
            </a:r>
            <a:r>
              <a:rPr lang="it-IT" b="1" dirty="0" err="1" smtClean="0"/>
              <a:t>DI</a:t>
            </a:r>
            <a:r>
              <a:rPr lang="it-IT" b="1" dirty="0" smtClean="0"/>
              <a:t> PARTITI ANTISISTEMA NELLO SPAZIO POLITICO CONTINENTALE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u="sng" dirty="0" smtClean="0"/>
              <a:t>TEMA IMMIGRAZIONE CHE SI INNESTA SU</a:t>
            </a:r>
          </a:p>
          <a:p>
            <a:pPr lvl="0"/>
            <a:r>
              <a:rPr lang="it-IT" dirty="0" smtClean="0"/>
              <a:t>CRISI CLASSE MEDIA (IMPOVERIMENTO)</a:t>
            </a:r>
          </a:p>
          <a:p>
            <a:pPr lvl="0"/>
            <a:r>
              <a:rPr lang="it-IT" dirty="0" smtClean="0"/>
              <a:t>DISOCCUPAZIONE CRONICA</a:t>
            </a:r>
          </a:p>
          <a:p>
            <a:pPr lvl="0"/>
            <a:r>
              <a:rPr lang="it-IT" dirty="0" smtClean="0"/>
              <a:t>FALLIMENTARI RISPOSTE A CRISI ECONOMICA</a:t>
            </a:r>
          </a:p>
          <a:p>
            <a:pPr algn="ctr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CRISI MIGRATORIA E DEMOCRAZIA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u="sng" dirty="0" smtClean="0"/>
              <a:t>QUESTIONE MIGRANTI INTERROGA</a:t>
            </a:r>
          </a:p>
          <a:p>
            <a:pPr>
              <a:buNone/>
            </a:pPr>
            <a:endParaRPr lang="it-IT" b="1" dirty="0" smtClean="0"/>
          </a:p>
          <a:p>
            <a:endParaRPr lang="it-IT" b="1" smtClean="0"/>
          </a:p>
          <a:p>
            <a:r>
              <a:rPr lang="it-IT" b="1" smtClean="0"/>
              <a:t>TENUTA </a:t>
            </a:r>
            <a:r>
              <a:rPr lang="it-IT" b="1" smtClean="0"/>
              <a:t>DELL’UE </a:t>
            </a:r>
            <a:r>
              <a:rPr lang="it-IT" b="1" smtClean="0"/>
              <a:t>E </a:t>
            </a:r>
            <a:r>
              <a:rPr lang="it-IT" b="1" dirty="0" smtClean="0"/>
              <a:t>SUO POSSIBILE RILANCIO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TENUTA DEI SISTEMI DEMOCRATICI DEI SINGOLI PAESI MEMBRI DELL’UE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CRISI MIGRATORIA E DEMOCRAZIA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IGRANTI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2068" y="2492897"/>
            <a:ext cx="6392300" cy="2596872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MIGRAZIONI IERI E OGGI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IGRANTI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4286" y="1988840"/>
            <a:ext cx="5590042" cy="3719919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MIGRAZIONI IERI E OGGI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it-IT" b="1" dirty="0" smtClean="0"/>
          </a:p>
          <a:p>
            <a:pPr lvl="0" algn="ctr"/>
            <a:r>
              <a:rPr lang="it-IT" b="1" dirty="0" smtClean="0"/>
              <a:t>TIPOLOGIA </a:t>
            </a:r>
            <a:r>
              <a:rPr lang="it-IT" b="1" dirty="0" smtClean="0"/>
              <a:t>DEI FLUSSI</a:t>
            </a:r>
            <a:r>
              <a:rPr lang="it-IT" dirty="0" smtClean="0"/>
              <a:t>: SI TRATTA </a:t>
            </a:r>
            <a:r>
              <a:rPr lang="it-IT" dirty="0" err="1" smtClean="0"/>
              <a:t>DI</a:t>
            </a:r>
            <a:r>
              <a:rPr lang="it-IT" dirty="0" smtClean="0"/>
              <a:t> RIFUGIATI INVECE CHE </a:t>
            </a:r>
            <a:r>
              <a:rPr lang="it-IT" dirty="0" err="1" smtClean="0"/>
              <a:t>DI</a:t>
            </a:r>
            <a:r>
              <a:rPr lang="it-IT" dirty="0" smtClean="0"/>
              <a:t> MIGRANTI </a:t>
            </a:r>
            <a:r>
              <a:rPr lang="it-IT" dirty="0" smtClean="0"/>
              <a:t>ECONOMICI</a:t>
            </a:r>
          </a:p>
          <a:p>
            <a:pPr lvl="0" algn="ctr">
              <a:buNone/>
            </a:pPr>
            <a:endParaRPr lang="it-IT" dirty="0" smtClean="0"/>
          </a:p>
          <a:p>
            <a:pPr lvl="0" algn="ctr"/>
            <a:r>
              <a:rPr lang="it-IT" b="1" dirty="0" smtClean="0"/>
              <a:t>VELOCITA’ DEI FLUSSI E </a:t>
            </a:r>
            <a:r>
              <a:rPr lang="it-IT" b="1" dirty="0" smtClean="0"/>
              <a:t>LUOGHI </a:t>
            </a:r>
            <a:r>
              <a:rPr lang="it-IT" b="1" dirty="0" err="1" smtClean="0"/>
              <a:t>DI</a:t>
            </a:r>
            <a:r>
              <a:rPr lang="it-IT" b="1" dirty="0" smtClean="0"/>
              <a:t> DESTINAZIONE</a:t>
            </a:r>
            <a:r>
              <a:rPr lang="it-IT" dirty="0" smtClean="0"/>
              <a:t>: SONO FLUSSI MOLTO VISIBILI, TRANSITANO DALL’EST </a:t>
            </a:r>
            <a:r>
              <a:rPr lang="it-IT" dirty="0" smtClean="0"/>
              <a:t>EUROPEO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/>
              <a:t>LE 4 DIFFERENZE</a:t>
            </a:r>
            <a:endParaRPr lang="it-IT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ctr"/>
            <a:r>
              <a:rPr lang="it-IT" b="1" dirty="0" smtClean="0"/>
              <a:t>NAZIONALITA’ E RELIGIONE DEI MIGRANTI</a:t>
            </a:r>
            <a:r>
              <a:rPr lang="it-IT" dirty="0" smtClean="0"/>
              <a:t>: </a:t>
            </a:r>
            <a:endParaRPr lang="it-IT" dirty="0" smtClean="0"/>
          </a:p>
          <a:p>
            <a:pPr lvl="0" algn="ctr">
              <a:buNone/>
            </a:pPr>
            <a:r>
              <a:rPr lang="it-IT" dirty="0" smtClean="0"/>
              <a:t>I </a:t>
            </a:r>
            <a:r>
              <a:rPr lang="it-IT" dirty="0" smtClean="0"/>
              <a:t>FLUSSI DEI DECENNI PASSATI ERANO SOLITAMENTE INTRAEUROPEI E PER IL RESTO VENIVANO DALL’ASIA, DALL’AFRICA E DALL’AMERICA LATINA; QUELLI ATTUALI SONO MOLTO CONCENTRATI SUI PAESI MUSSULMANI IN PREDA A CONVULSIONI </a:t>
            </a:r>
            <a:r>
              <a:rPr lang="it-IT" dirty="0" err="1" smtClean="0"/>
              <a:t>DI</a:t>
            </a:r>
            <a:r>
              <a:rPr lang="it-IT" dirty="0" smtClean="0"/>
              <a:t> ESTREMISMI RELIGIOSI E </a:t>
            </a:r>
            <a:r>
              <a:rPr lang="it-IT" dirty="0" smtClean="0"/>
              <a:t>TERRORISMO </a:t>
            </a:r>
          </a:p>
          <a:p>
            <a:pPr lvl="0" algn="ctr">
              <a:buNone/>
            </a:pPr>
            <a:endParaRPr lang="it-IT" dirty="0" smtClean="0"/>
          </a:p>
          <a:p>
            <a:pPr lvl="0" algn="ctr"/>
            <a:r>
              <a:rPr lang="it-IT" b="1" dirty="0" smtClean="0"/>
              <a:t>TRASFORMAZIONI POLITICHE</a:t>
            </a:r>
            <a:r>
              <a:rPr lang="it-IT" dirty="0" smtClean="0"/>
              <a:t> </a:t>
            </a:r>
            <a:endParaRPr lang="it-IT" dirty="0" smtClean="0"/>
          </a:p>
          <a:p>
            <a:pPr lvl="0" algn="ctr">
              <a:buNone/>
            </a:pPr>
            <a:r>
              <a:rPr lang="it-IT" dirty="0" smtClean="0"/>
              <a:t>SU </a:t>
            </a:r>
            <a:r>
              <a:rPr lang="it-IT" dirty="0" smtClean="0"/>
              <a:t>CUI SI INNESTANO QUESTI FLUSSI E CHE VENGONO A LORO VOLTA FAVORITE O INTENSIFICATE DALLA RETORICA DELLA PAURA SU RIFUGIATI E </a:t>
            </a:r>
            <a:r>
              <a:rPr lang="it-IT" dirty="0" smtClean="0"/>
              <a:t>IMMIGRAZIONE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/>
              <a:t>LE 4 DIFFERENZE</a:t>
            </a:r>
            <a:endParaRPr lang="it-IT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b="1" dirty="0" smtClean="0"/>
              <a:t>RICHIEDENTI ASILO</a:t>
            </a:r>
            <a:r>
              <a:rPr lang="it-IT" dirty="0" smtClean="0"/>
              <a:t>: </a:t>
            </a:r>
            <a:endParaRPr lang="it-IT" dirty="0" smtClean="0"/>
          </a:p>
          <a:p>
            <a:r>
              <a:rPr lang="it-IT" dirty="0" smtClean="0"/>
              <a:t>PERSONE </a:t>
            </a:r>
            <a:r>
              <a:rPr lang="it-IT" dirty="0" smtClean="0"/>
              <a:t>CHE CHIEDONO PROTEZIONE IN UN PAESE TERZO FUGGENDO DA PERSECUZIONE POLITICA, RAZZIALE, RELIGIOSA O BASATA SU APPARTENENZA A GRUPPO ETNICO SECONDO LA CONVENZIONE </a:t>
            </a:r>
            <a:r>
              <a:rPr lang="it-IT" dirty="0" err="1" smtClean="0"/>
              <a:t>DI</a:t>
            </a:r>
            <a:r>
              <a:rPr lang="it-IT" dirty="0" smtClean="0"/>
              <a:t> GINEVRA DEL </a:t>
            </a:r>
            <a:r>
              <a:rPr lang="it-IT" dirty="0" smtClean="0"/>
              <a:t>1951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 smtClean="0"/>
              <a:t>RIFUGIATI OTTENGONO </a:t>
            </a:r>
            <a:r>
              <a:rPr lang="it-IT" dirty="0" err="1" smtClean="0"/>
              <a:t>DI</a:t>
            </a:r>
            <a:r>
              <a:rPr lang="it-IT" dirty="0" smtClean="0"/>
              <a:t> SOLITO ASSISTENZA ECONOMICA E </a:t>
            </a:r>
            <a:r>
              <a:rPr lang="it-IT" dirty="0" smtClean="0"/>
              <a:t>ALLOGGIATIVA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 smtClean="0"/>
              <a:t>RICHIEDENTI ASILO A CUI VIENE NEGATO LO STATUS </a:t>
            </a:r>
            <a:r>
              <a:rPr lang="it-IT" dirty="0" err="1" smtClean="0"/>
              <a:t>DI</a:t>
            </a:r>
            <a:r>
              <a:rPr lang="it-IT" dirty="0" smtClean="0"/>
              <a:t> RIFUGIATO, DOPO LE POSSIBILITA’ </a:t>
            </a:r>
            <a:r>
              <a:rPr lang="it-IT" dirty="0" err="1" smtClean="0"/>
              <a:t>DI</a:t>
            </a:r>
            <a:r>
              <a:rPr lang="it-IT" dirty="0" smtClean="0"/>
              <a:t> APPELLO </a:t>
            </a:r>
            <a:r>
              <a:rPr lang="it-IT" dirty="0" smtClean="0"/>
              <a:t>PREVISTE, DEVONO </a:t>
            </a:r>
            <a:r>
              <a:rPr lang="it-IT" dirty="0" smtClean="0"/>
              <a:t>LASCIARE IL PAESE OSPITE, DAL MOMENTO CHE DIVENTANO STRANIERI </a:t>
            </a:r>
            <a:r>
              <a:rPr lang="it-IT" dirty="0" smtClean="0"/>
              <a:t>IRREGOLARI 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CHIAREZZA SUI TERMINI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dirty="0" smtClean="0"/>
              <a:t>IMMIGRATI </a:t>
            </a:r>
            <a:r>
              <a:rPr lang="it-IT" b="1" dirty="0" smtClean="0"/>
              <a:t>ECONOMICI</a:t>
            </a:r>
            <a:endParaRPr lang="it-IT" dirty="0" smtClean="0"/>
          </a:p>
          <a:p>
            <a:r>
              <a:rPr lang="it-IT" dirty="0" smtClean="0"/>
              <a:t>PERSONE </a:t>
            </a:r>
            <a:r>
              <a:rPr lang="it-IT" dirty="0" smtClean="0"/>
              <a:t>CHE LASCIANO IL PROPRIO PAESE PER MIGLIORARE LE PROPRIE CONDIZIONI ECONOMICHE E NON PER SFUGGIRE A </a:t>
            </a:r>
            <a:r>
              <a:rPr lang="it-IT" dirty="0" smtClean="0"/>
              <a:t>PERSECUZIONE </a:t>
            </a:r>
          </a:p>
          <a:p>
            <a:r>
              <a:rPr lang="it-IT" dirty="0" smtClean="0"/>
              <a:t>REGOLE </a:t>
            </a:r>
            <a:r>
              <a:rPr lang="it-IT" dirty="0" smtClean="0"/>
              <a:t>SPECIFICHE PREVISTE DAI SINGOLI PAESI. POSSONO INCLUDERE QUOTE MASSIME O ALTRI </a:t>
            </a:r>
            <a:r>
              <a:rPr lang="it-IT" dirty="0" smtClean="0"/>
              <a:t>MECCANISMI</a:t>
            </a:r>
          </a:p>
          <a:p>
            <a:r>
              <a:rPr lang="it-IT" dirty="0" smtClean="0"/>
              <a:t>SPESSO </a:t>
            </a:r>
            <a:r>
              <a:rPr lang="it-IT" dirty="0" smtClean="0"/>
              <a:t>CON LE PROCEDURE </a:t>
            </a:r>
            <a:r>
              <a:rPr lang="it-IT" dirty="0" err="1" smtClean="0"/>
              <a:t>DI</a:t>
            </a:r>
            <a:r>
              <a:rPr lang="it-IT" dirty="0" smtClean="0"/>
              <a:t> RICONGIUNGIMENTO </a:t>
            </a:r>
            <a:r>
              <a:rPr lang="it-IT" dirty="0" smtClean="0"/>
              <a:t>FAMIGLIARE </a:t>
            </a:r>
            <a:r>
              <a:rPr lang="it-IT" dirty="0" smtClean="0"/>
              <a:t>I </a:t>
            </a:r>
            <a:r>
              <a:rPr lang="it-IT" dirty="0" smtClean="0"/>
              <a:t>MIGRANTI </a:t>
            </a:r>
            <a:r>
              <a:rPr lang="it-IT" dirty="0" smtClean="0"/>
              <a:t>REGOLARI POSSONO FARSI RAGGIUNGERE DA MOGLI E FIGLI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CHIAREZZA SUI TERMINI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DATI </a:t>
            </a:r>
            <a:r>
              <a:rPr lang="it-IT" b="1" dirty="0" smtClean="0"/>
              <a:t>PER SBARCHI SU COSTE </a:t>
            </a: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ITALIA</a:t>
            </a:r>
            <a:r>
              <a:rPr lang="it-IT" b="1" dirty="0" smtClean="0"/>
              <a:t>, GRECIA E </a:t>
            </a:r>
            <a:r>
              <a:rPr lang="it-IT" b="1" dirty="0" smtClean="0"/>
              <a:t>SPAGNA</a:t>
            </a: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r>
              <a:rPr lang="it-IT" b="1" dirty="0" smtClean="0"/>
              <a:t>2015</a:t>
            </a:r>
            <a:r>
              <a:rPr lang="it-IT" dirty="0" smtClean="0"/>
              <a:t> CIRCA UN MILIONE (860 MILA IN GRECIA; 153 MILA ITALIA E 15 MILA IN SPAGNA)</a:t>
            </a:r>
          </a:p>
          <a:p>
            <a:r>
              <a:rPr lang="it-IT" b="1" dirty="0" smtClean="0"/>
              <a:t>2014</a:t>
            </a:r>
            <a:r>
              <a:rPr lang="it-IT" dirty="0" smtClean="0"/>
              <a:t> CIRCA 200 </a:t>
            </a:r>
            <a:r>
              <a:rPr lang="it-IT" dirty="0" smtClean="0"/>
              <a:t>MILA (CIRCA 170 MILA IN ITALIA)</a:t>
            </a:r>
            <a:endParaRPr lang="it-IT" dirty="0" smtClean="0"/>
          </a:p>
          <a:p>
            <a:r>
              <a:rPr lang="it-IT" b="1" dirty="0" smtClean="0"/>
              <a:t>2013</a:t>
            </a:r>
            <a:r>
              <a:rPr lang="it-IT" dirty="0" smtClean="0"/>
              <a:t> MENO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dirty="0" smtClean="0"/>
              <a:t>100 </a:t>
            </a:r>
            <a:r>
              <a:rPr lang="it-IT" dirty="0" smtClean="0"/>
              <a:t>MILA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CRISI MIGRATORIA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3000" b="1" dirty="0" smtClean="0"/>
              <a:t>CAUSE ESPLOSIONE 2014-2015 </a:t>
            </a:r>
          </a:p>
          <a:p>
            <a:pPr algn="ctr">
              <a:buNone/>
            </a:pPr>
            <a:endParaRPr lang="it-IT" b="1" dirty="0" smtClean="0"/>
          </a:p>
          <a:p>
            <a:pPr algn="ctr"/>
            <a:r>
              <a:rPr lang="it-IT" dirty="0" smtClean="0"/>
              <a:t>RICADUTE PRIMAVERE ARABE E CROLLO LIBIA</a:t>
            </a:r>
          </a:p>
          <a:p>
            <a:pPr lvl="0" algn="ctr"/>
            <a:r>
              <a:rPr lang="it-IT" dirty="0" smtClean="0"/>
              <a:t>GUERRA IN AFGHANISTAN POST </a:t>
            </a:r>
            <a:r>
              <a:rPr lang="it-IT" dirty="0" smtClean="0"/>
              <a:t>2001(RIPRESA CONTROLLO TALEBANI)</a:t>
            </a:r>
            <a:endParaRPr lang="it-IT" dirty="0" smtClean="0"/>
          </a:p>
          <a:p>
            <a:pPr lvl="0" algn="ctr"/>
            <a:r>
              <a:rPr lang="it-IT" dirty="0" smtClean="0"/>
              <a:t>GUERRA IN </a:t>
            </a:r>
            <a:r>
              <a:rPr lang="it-IT" dirty="0" smtClean="0"/>
              <a:t>IRAQ (RITIRO USA)</a:t>
            </a:r>
            <a:endParaRPr lang="it-IT" dirty="0" smtClean="0"/>
          </a:p>
          <a:p>
            <a:pPr lvl="0" algn="ctr"/>
            <a:r>
              <a:rPr lang="it-IT" dirty="0" smtClean="0"/>
              <a:t>GUERRA CIVILE IN SIRIA</a:t>
            </a:r>
          </a:p>
          <a:p>
            <a:pPr algn="ctr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CRISI MIGRATORIA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611</Words>
  <Application>Microsoft Office PowerPoint</Application>
  <PresentationFormat>Presentazione su schermo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Viale</vt:lpstr>
      <vt:lpstr>EUROPA E CRISI MIGRATORIA</vt:lpstr>
      <vt:lpstr>MIGRAZIONI IERI E OGGI</vt:lpstr>
      <vt:lpstr>MIGRAZIONI IERI E OGGI</vt:lpstr>
      <vt:lpstr>LE 4 DIFFERENZE</vt:lpstr>
      <vt:lpstr>LE 4 DIFFERENZE</vt:lpstr>
      <vt:lpstr>CHIAREZZA SUI TERMINI</vt:lpstr>
      <vt:lpstr>CHIAREZZA SUI TERMINI</vt:lpstr>
      <vt:lpstr>CRISI MIGRATORIA</vt:lpstr>
      <vt:lpstr>CRISI MIGRATORIA</vt:lpstr>
      <vt:lpstr>LE RISPOSTE UE</vt:lpstr>
      <vt:lpstr>VERTICE LA VALLETTA –  NOV. 2015</vt:lpstr>
      <vt:lpstr>VERTICE LA VALLETTA –  NOV. 2015</vt:lpstr>
      <vt:lpstr>CRISI MIGRATORIA E DEMOCRAZIA</vt:lpstr>
      <vt:lpstr>CRISI MIGRATORIA E DEMOCRAZIA</vt:lpstr>
      <vt:lpstr>CRISI MIGRATORIA E DEMOCRAZIA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 E CRISI MIGRATORIA</dc:title>
  <dc:creator>Roberto</dc:creator>
  <cp:lastModifiedBy>Roberto</cp:lastModifiedBy>
  <cp:revision>8</cp:revision>
  <dcterms:created xsi:type="dcterms:W3CDTF">2017-03-23T05:11:22Z</dcterms:created>
  <dcterms:modified xsi:type="dcterms:W3CDTF">2017-03-23T05:45:15Z</dcterms:modified>
</cp:coreProperties>
</file>