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63" r:id="rId6"/>
    <p:sldId id="280" r:id="rId7"/>
    <p:sldId id="281" r:id="rId8"/>
    <p:sldId id="282" r:id="rId9"/>
    <p:sldId id="283" r:id="rId10"/>
    <p:sldId id="293" r:id="rId11"/>
    <p:sldId id="299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297" r:id="rId21"/>
    <p:sldId id="298" r:id="rId22"/>
    <p:sldId id="279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47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60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30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83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3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37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07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1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4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8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75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1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58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88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2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0B533-E62C-4728-8D46-2B99E91A1169}" type="datetimeFigureOut">
              <a:rPr lang="it-IT" smtClean="0"/>
              <a:t>28/04/2017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9BE3A9-C73B-4E85-B4B8-885A45BD33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blea.emr.it/europedirect" TargetMode="External"/><Relationship Id="rId2" Type="http://schemas.openxmlformats.org/officeDocument/2006/relationships/hyperlink" Target="mailto:europedirect@regione.emilia-romagna.i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acebook.com/europedirect.emilia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it/funding/erdf/" TargetMode="External"/><Relationship Id="rId2" Type="http://schemas.openxmlformats.org/officeDocument/2006/relationships/hyperlink" Target="http://ec.europa.eu/esf/home.jsp?langId=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mblea.emr.it/europedirect/dagli-sportelli/2017/pubblicato-il-libro-bianco-sul-futuro-dell2019europa" TargetMode="External"/><Relationship Id="rId2" Type="http://schemas.openxmlformats.org/officeDocument/2006/relationships/hyperlink" Target="http://www.assemblea.emr.it/europedirect/dagli-sportelli/2017/2017-priorita-progrmma-di-lavoro-e-tabella-di-marcia-della-commissione-europe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nsilium.europa.eu/it/press/press-releases/2017/03/25-rome-declaratio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70" y="307910"/>
            <a:ext cx="1113169" cy="1303611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2077815" y="307910"/>
            <a:ext cx="903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Stefania Fenati</a:t>
            </a:r>
          </a:p>
          <a:p>
            <a:r>
              <a:rPr lang="it-IT" dirty="0"/>
              <a:t>Responsabile Europe Direct Emilia-Romagna </a:t>
            </a:r>
          </a:p>
          <a:p>
            <a:endParaRPr lang="it-IT" dirty="0"/>
          </a:p>
          <a:p>
            <a:r>
              <a:rPr lang="it-IT" dirty="0"/>
              <a:t> “L’Europa fra crisi di identità e le sfide del futuro”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724712" y="3601616"/>
            <a:ext cx="738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28Aprile2017</a:t>
            </a:r>
          </a:p>
          <a:p>
            <a:r>
              <a:rPr lang="it-IT" sz="2400" dirty="0" err="1"/>
              <a:t>Crossing</a:t>
            </a:r>
            <a:r>
              <a:rPr lang="it-IT" sz="2400" dirty="0"/>
              <a:t> Europe </a:t>
            </a:r>
          </a:p>
          <a:p>
            <a:r>
              <a:rPr lang="it-IT" sz="2400" dirty="0"/>
              <a:t>«L’Unione europea di fronte alle sfide dell’immigrazione»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2774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6697" y="394283"/>
            <a:ext cx="746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Come HA RISPOSTO l’UE a questa situazione?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6697" y="12892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/>
              <a:t>3 MILIARDI DI EURO ALLA TURCHIA </a:t>
            </a:r>
            <a:r>
              <a:rPr lang="it-IT" dirty="0"/>
              <a:t>PER FERMARE I MIGRANTI (ROTTA SIRIANO-BALCANICA)</a:t>
            </a:r>
          </a:p>
          <a:p>
            <a:pPr lvl="0"/>
            <a:endParaRPr lang="it-IT" b="1" dirty="0"/>
          </a:p>
          <a:p>
            <a:pPr lvl="0"/>
            <a:r>
              <a:rPr lang="it-IT" b="1" dirty="0"/>
              <a:t>HOTSPOTS</a:t>
            </a:r>
            <a:r>
              <a:rPr lang="it-IT" dirty="0"/>
              <a:t> IN GRECIA E ITALIA - HOTSPOTS E RICOLLOCAZIONE – REVISIONE DEL PIANO DI DUBLINO</a:t>
            </a:r>
          </a:p>
          <a:p>
            <a:pPr lvl="0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611773" y="3200186"/>
            <a:ext cx="83861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PIANO DE </a:t>
            </a:r>
            <a:r>
              <a:rPr lang="it-IT" b="1" dirty="0"/>
              <a:t>LA VALLETTA </a:t>
            </a:r>
            <a:r>
              <a:rPr lang="it-IT" dirty="0"/>
              <a:t>(NOVEMBRE 2015)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Trattenere in Africa la più ampia quota di migranti possibile (reinserimento dei migranti espulsi, lotta al traffico di migranti, rafforzamento dei Paesi africani che sono la prima destinazione dei flussi)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Promuovere migrazioni per studio, lavoro e brevi periodi  </a:t>
            </a:r>
          </a:p>
          <a:p>
            <a:pPr lvl="0"/>
            <a:endParaRPr lang="it-IT" dirty="0"/>
          </a:p>
          <a:p>
            <a:pPr lvl="0">
              <a:buNone/>
            </a:pPr>
            <a:r>
              <a:rPr lang="it-IT" dirty="0"/>
              <a:t>PRESA D’ATTO CHE FINCHE’ I LIVELLI DI BENESSERE NON SI STABILIZZANO, IL PROCESSO DI SVILUPPO FINISCE PER INTENSIFICARE LA MOBILITA’ INTERNA ED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128501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12690" y="276837"/>
            <a:ext cx="922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2016: calo dei flussi, che restano comunque importanti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929468" y="890835"/>
            <a:ext cx="816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Sbarchi:</a:t>
            </a:r>
          </a:p>
          <a:p>
            <a:r>
              <a:rPr lang="it-IT" b="1" dirty="0"/>
              <a:t>Italia 180.000 – Grecia 151.000 – MORTI IN MARE: 5.022 (accertati)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29468" y="1612351"/>
            <a:ext cx="84896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2017: primi tre mesi – dati UNHCR</a:t>
            </a:r>
          </a:p>
          <a:p>
            <a:endParaRPr lang="it-IT" sz="2800" b="1" dirty="0"/>
          </a:p>
          <a:p>
            <a:r>
              <a:rPr lang="it-IT" b="1" dirty="0"/>
              <a:t>29758 arrivi di cui</a:t>
            </a:r>
          </a:p>
          <a:p>
            <a:endParaRPr lang="it-IT" b="1" dirty="0"/>
          </a:p>
          <a:p>
            <a:r>
              <a:rPr lang="it-IT" b="1" dirty="0"/>
              <a:t>Italia: 24.241</a:t>
            </a:r>
          </a:p>
          <a:p>
            <a:r>
              <a:rPr lang="it-IT" b="1" dirty="0"/>
              <a:t>Grecia: 40007 (accordo Turchia)</a:t>
            </a:r>
          </a:p>
          <a:p>
            <a:r>
              <a:rPr lang="it-IT" b="1" dirty="0"/>
              <a:t>Spagna 1500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004969" y="4111470"/>
            <a:ext cx="7256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Paesi di provenienza:</a:t>
            </a:r>
          </a:p>
          <a:p>
            <a:endParaRPr lang="it-IT" dirty="0"/>
          </a:p>
          <a:p>
            <a:r>
              <a:rPr lang="it-IT" dirty="0"/>
              <a:t>Guinea – Niger e Nigeria – Bangladesh – Gambia – Senegal – Marocco (nel 2016 erano soprattutto eritrei)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553512" y="5311799"/>
            <a:ext cx="492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71% uomini</a:t>
            </a:r>
          </a:p>
          <a:p>
            <a:r>
              <a:rPr lang="it-IT" b="1" dirty="0"/>
              <a:t>16% minori non accompagnati</a:t>
            </a:r>
          </a:p>
        </p:txBody>
      </p:sp>
    </p:spTree>
    <p:extLst>
      <p:ext uri="{BB962C8B-B14F-4D97-AF65-F5344CB8AC3E}">
        <p14:creationId xmlns:p14="http://schemas.microsoft.com/office/powerpoint/2010/main" val="217379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70077" y="528506"/>
            <a:ext cx="9311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UNIONE EUROPEA: quale strategia?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b="1" dirty="0"/>
              <a:t>Prima accoglienza in Italia e Grecia</a:t>
            </a:r>
          </a:p>
          <a:p>
            <a:pPr marL="342900" indent="-342900">
              <a:buAutoNum type="arabicPeriod"/>
            </a:pPr>
            <a:r>
              <a:rPr lang="it-IT" b="1" dirty="0"/>
              <a:t>Accordo con la Turchia</a:t>
            </a:r>
          </a:p>
          <a:p>
            <a:pPr marL="342900" indent="-342900">
              <a:buAutoNum type="arabicPeriod"/>
            </a:pPr>
            <a:r>
              <a:rPr lang="it-IT" b="1" dirty="0" err="1"/>
              <a:t>Relocation</a:t>
            </a:r>
            <a:r>
              <a:rPr lang="it-IT" b="1" dirty="0"/>
              <a:t> (Accordo del 2015 prevede 106.000 ricollocazioni entro settembre 2017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64360" y="2005833"/>
            <a:ext cx="9680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Ricollocati al 3/3/2017:</a:t>
            </a:r>
          </a:p>
          <a:p>
            <a:r>
              <a:rPr lang="it-IT" dirty="0"/>
              <a:t>13596 tot di cui 9.632 dalla Grecia e 3.964 dall’Italia </a:t>
            </a:r>
            <a:r>
              <a:rPr lang="it-IT" b="1" dirty="0"/>
              <a:t>Il 12% del previsto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70077" y="2744497"/>
            <a:ext cx="871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  <a:r>
              <a:rPr lang="it-IT" b="1" dirty="0"/>
              <a:t>. Chiusura della rotta dalla Libia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30135" y="3206162"/>
            <a:ext cx="8456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Febbraio 2017: Accordo Italia/Libia </a:t>
            </a:r>
            <a:r>
              <a:rPr lang="it-IT" dirty="0"/>
              <a:t>- Italia: assistenza, equipaggiamenti e formazione guardia costiera libica, supporto controllo frontiere sud, centri di accoglienza migranti con sostegno finanziario UE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30136" y="4406490"/>
            <a:ext cx="845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Sta funzionando? No, perché?</a:t>
            </a:r>
          </a:p>
          <a:p>
            <a:pPr marL="285750" indent="-285750">
              <a:buFontTx/>
              <a:buChar char="-"/>
            </a:pPr>
            <a:r>
              <a:rPr lang="it-IT" dirty="0"/>
              <a:t>Libia 3 governi/accordo con uno di questi</a:t>
            </a:r>
          </a:p>
          <a:p>
            <a:pPr marL="285750" indent="-285750">
              <a:buFontTx/>
              <a:buChar char="-"/>
            </a:pPr>
            <a:r>
              <a:rPr lang="it-IT" dirty="0"/>
              <a:t>Problema umanitario per i migranti in transito in Libia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916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875553" y="356262"/>
            <a:ext cx="317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Governo italiano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82660" y="356262"/>
            <a:ext cx="8724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Obiettivi:</a:t>
            </a:r>
          </a:p>
          <a:p>
            <a:pPr marL="342900" indent="-342900">
              <a:buAutoNum type="arabicPeriod"/>
            </a:pPr>
            <a:r>
              <a:rPr lang="it-IT" dirty="0"/>
              <a:t>Diminuire gli arrivi</a:t>
            </a:r>
          </a:p>
          <a:p>
            <a:pPr marL="342900" indent="-342900">
              <a:buAutoNum type="arabicPeriod"/>
            </a:pPr>
            <a:r>
              <a:rPr lang="it-IT" dirty="0"/>
              <a:t>Aumentare i rimpatri</a:t>
            </a:r>
          </a:p>
          <a:p>
            <a:pPr marL="342900" indent="-342900">
              <a:buAutoNum type="arabicPeriod"/>
            </a:pPr>
            <a:r>
              <a:rPr lang="it-IT" dirty="0"/>
              <a:t>Ridurre tempo di permanenza dei richiedenti asilo nei centri di accoglienza</a:t>
            </a:r>
          </a:p>
          <a:p>
            <a:pPr marL="342900" indent="-342900">
              <a:buAutoNum type="arabicPeriod"/>
            </a:pPr>
            <a:r>
              <a:rPr lang="it-IT" dirty="0"/>
              <a:t>Migliorare la loro distribuzione sul territorio italiano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82660" y="1758726"/>
            <a:ext cx="8632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/>
              <a:t>Diminuire gli arrivi</a:t>
            </a:r>
            <a:r>
              <a:rPr lang="it-IT" dirty="0"/>
              <a:t>: Accordo con Libia non dà risultati sperati</a:t>
            </a:r>
          </a:p>
          <a:p>
            <a:endParaRPr lang="it-IT" dirty="0"/>
          </a:p>
          <a:p>
            <a:r>
              <a:rPr lang="it-IT" dirty="0"/>
              <a:t>2. </a:t>
            </a:r>
            <a:r>
              <a:rPr lang="it-IT" b="1" dirty="0"/>
              <a:t>Aumento dei rimpatri </a:t>
            </a:r>
            <a:r>
              <a:rPr lang="it-IT" dirty="0"/>
              <a:t>(sono in corso contatti per accordi bilaterali con paesi africani)</a:t>
            </a:r>
          </a:p>
          <a:p>
            <a:endParaRPr lang="it-IT" dirty="0"/>
          </a:p>
          <a:p>
            <a:r>
              <a:rPr lang="it-IT" b="1" dirty="0"/>
              <a:t>3. Centri di accoglienza</a:t>
            </a:r>
            <a:r>
              <a:rPr lang="it-IT" dirty="0"/>
              <a:t>/ Decreto Minniti-Orlando di </a:t>
            </a:r>
            <a:r>
              <a:rPr lang="it-IT" dirty="0" err="1"/>
              <a:t>febb</a:t>
            </a:r>
            <a:r>
              <a:rPr lang="it-IT" dirty="0"/>
              <a:t> 2017 (polemiche in corso)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CIE (Centri di identificazione ed espulsione) diventano CPR (Centri di permanenza e rimpatrio e vengono distribuiti sul territorio nazionale. 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Eliminazione grado di appello per richiedenti asilo (riduzione tempi: ora due anni di media domanda/esame/eventuale ricorso/riesame …). 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Potenziamento del sistema SPRAR</a:t>
            </a:r>
            <a:r>
              <a:rPr lang="it-IT" dirty="0"/>
              <a:t>. Il sistema protezione richiedenti asilo e rifugiati è in capo ai Comuni con progetti </a:t>
            </a:r>
            <a:r>
              <a:rPr lang="it-IT" dirty="0" err="1"/>
              <a:t>finanziamti</a:t>
            </a:r>
            <a:r>
              <a:rPr lang="it-IT" dirty="0"/>
              <a:t> dallo Stato e, soprattutto, contiene il pezzo mancante negli altri centri: l’integrazione. Nello </a:t>
            </a:r>
            <a:r>
              <a:rPr lang="it-IT" dirty="0" err="1"/>
              <a:t>Sprar</a:t>
            </a:r>
            <a:r>
              <a:rPr lang="it-IT" dirty="0"/>
              <a:t> c’è lo studio della lingua italiana e processi per portare i migranti a essere più autonomi. </a:t>
            </a:r>
            <a:endParaRPr lang="it-IT" dirty="0"/>
          </a:p>
          <a:p>
            <a:pPr marL="742950" lvl="1" indent="-285750">
              <a:buFontTx/>
              <a:buChar char="-"/>
            </a:pPr>
            <a:r>
              <a:rPr lang="it-IT" dirty="0"/>
              <a:t>Impiego in lavori di pubblica utilità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88859" y="5788404"/>
            <a:ext cx="913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Minori  non accompagnati</a:t>
            </a:r>
            <a:r>
              <a:rPr lang="it-IT" dirty="0"/>
              <a:t>: Approvata legge marzo 2017 (unica in UE) che tutela i diritti dei migranti minori, i quali non possono essere espulsi</a:t>
            </a:r>
          </a:p>
        </p:txBody>
      </p:sp>
    </p:spTree>
    <p:extLst>
      <p:ext uri="{BB962C8B-B14F-4D97-AF65-F5344CB8AC3E}">
        <p14:creationId xmlns:p14="http://schemas.microsoft.com/office/powerpoint/2010/main" val="134225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81138" y="402672"/>
            <a:ext cx="9303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Strade alternative?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68741" y="1266738"/>
            <a:ext cx="964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Corridoi umanitari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51963" y="1979802"/>
            <a:ext cx="9664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ES: Progetto pilota Comunità S. Egidio (S. Egidio/Chiese evangeliche/Tavola valdese/ accordo con Governo italiano). </a:t>
            </a:r>
          </a:p>
          <a:p>
            <a:endParaRPr lang="it-IT" dirty="0"/>
          </a:p>
          <a:p>
            <a:r>
              <a:rPr lang="it-IT" dirty="0"/>
              <a:t>Tra </a:t>
            </a:r>
            <a:r>
              <a:rPr lang="it-IT" dirty="0" err="1"/>
              <a:t>febb</a:t>
            </a:r>
            <a:r>
              <a:rPr lang="it-IT" dirty="0"/>
              <a:t> 2016 e marzo 2017 arrivati 700 siriani in fuga dalla guerra</a:t>
            </a:r>
          </a:p>
          <a:p>
            <a:r>
              <a:rPr lang="it-IT" dirty="0"/>
              <a:t>I controlli per rilascio visti fatti prima dell’arrivo in Italia </a:t>
            </a:r>
          </a:p>
          <a:p>
            <a:r>
              <a:rPr lang="it-IT" dirty="0"/>
              <a:t>Accoglienza da parte di associazioni con percorsi mirati (adulti e bambini)</a:t>
            </a:r>
          </a:p>
        </p:txBody>
      </p:sp>
    </p:spTree>
    <p:extLst>
      <p:ext uri="{BB962C8B-B14F-4D97-AF65-F5344CB8AC3E}">
        <p14:creationId xmlns:p14="http://schemas.microsoft.com/office/powerpoint/2010/main" val="331697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5784" y="584190"/>
            <a:ext cx="921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</a:rPr>
              <a:t>Al 1 gennaio 2016 </a:t>
            </a:r>
            <a:r>
              <a:rPr lang="it-IT" b="1" dirty="0">
                <a:latin typeface="Calibri" panose="020F0502020204030204" pitchFamily="34" charset="0"/>
              </a:rPr>
              <a:t>gli stranieri residenti in Italia sono 5.026.153, pari all’8,3%</a:t>
            </a:r>
            <a:r>
              <a:rPr lang="it-IT" dirty="0">
                <a:latin typeface="Calibri" panose="020F0502020204030204" pitchFamily="34" charset="0"/>
              </a:rPr>
              <a:t> della popolazione.</a:t>
            </a:r>
          </a:p>
          <a:p>
            <a:r>
              <a:rPr lang="it-IT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Calibri" panose="020F0502020204030204" pitchFamily="34" charset="0"/>
              </a:rPr>
              <a:t>1.517.023 sono gli stranieri di altri paesi dell’Unione Europea 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Calibri" panose="020F0502020204030204" pitchFamily="34" charset="0"/>
              </a:rPr>
              <a:t>3.508.429 (5,8% della popolazione) sono extra-comunitari. </a:t>
            </a:r>
          </a:p>
          <a:p>
            <a:pPr marL="285750" indent="-285750">
              <a:buFontTx/>
              <a:buChar char="-"/>
            </a:pPr>
            <a:r>
              <a:rPr lang="it-IT" b="1" dirty="0"/>
              <a:t>le donne costituiscono il 52,6% degli stranieri</a:t>
            </a:r>
            <a:r>
              <a:rPr lang="it-IT" dirty="0"/>
              <a:t> residenti in Italia</a:t>
            </a: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89" y="2532184"/>
            <a:ext cx="6836435" cy="37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2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30" y="803320"/>
            <a:ext cx="7459116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1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00" y="342469"/>
            <a:ext cx="7163800" cy="61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9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74" y="1571366"/>
            <a:ext cx="7182852" cy="37152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39827" y="827086"/>
            <a:ext cx="797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Domande asilo 2015 – paesi di provenienza</a:t>
            </a:r>
          </a:p>
        </p:txBody>
      </p:sp>
    </p:spTree>
    <p:extLst>
      <p:ext uri="{BB962C8B-B14F-4D97-AF65-F5344CB8AC3E}">
        <p14:creationId xmlns:p14="http://schemas.microsoft.com/office/powerpoint/2010/main" val="161617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56588" y="998376"/>
            <a:ext cx="704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Grazie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128470" y="299234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 Direct Emilia-Romagna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V.le Aldo Moro 36, 40127 Bologna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 051.5275122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europedirect@regione.emilia-romagna.it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http://www.assemblea.emr.it/europedirect</a:t>
            </a:r>
            <a:endParaRPr lang="it-IT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hlinkClick r:id="rId4"/>
              </a:rPr>
              <a:t>www.facebook.com/europedirect.emiliar/</a:t>
            </a:r>
            <a:r>
              <a:rPr lang="it-IT" dirty="0"/>
              <a:t> </a:t>
            </a:r>
          </a:p>
          <a:p>
            <a:pPr>
              <a:spcAft>
                <a:spcPts val="0"/>
              </a:spcAft>
            </a:pPr>
            <a:r>
              <a:rPr lang="it-IT" dirty="0"/>
              <a:t>#</a:t>
            </a:r>
            <a:r>
              <a:rPr lang="it-IT" dirty="0" err="1"/>
              <a:t>europedirectER</a:t>
            </a:r>
            <a:endParaRPr lang="it-IT" dirty="0"/>
          </a:p>
          <a:p>
            <a:pPr>
              <a:spcAft>
                <a:spcPts val="0"/>
              </a:spcAft>
            </a:pPr>
            <a:endParaRPr lang="it-IT" u="sng" dirty="0">
              <a:solidFill>
                <a:srgbClr val="0563C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0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37302" y="385962"/>
            <a:ext cx="46167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b="1" dirty="0"/>
              <a:t>RETE DI INFORMAZIONE EUROPE DIRECT</a:t>
            </a:r>
          </a:p>
          <a:p>
            <a:endParaRPr lang="it-IT" altLang="it-IT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1600" dirty="0"/>
              <a:t>La rete generalista di informazione dell’UE</a:t>
            </a:r>
            <a:br>
              <a:rPr lang="it-IT" altLang="it-IT" sz="1600" dirty="0"/>
            </a:br>
            <a:r>
              <a:rPr lang="it-IT" altLang="it-IT" sz="1600" dirty="0"/>
              <a:t>(518-49-4)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it-IT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One stop-shop: un unico luogo dove recarsi per ottenere consulenze e servizi e anche per essere orientati verso altre reti specialistiche dell’UE (contatti 2016 oltre 24.000 cittadini)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it-IT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1600" dirty="0"/>
              <a:t>Agisce come intermediario tra l’Unione europea ed i cittadini a livello locale ed è promossa e coordinata dalla Direzione Generale Comunicazione della Commissione europea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it-IT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1600" dirty="0"/>
              <a:t>Feed back circa le opinioni dei cittadini sul nostro territorio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97" y="872523"/>
            <a:ext cx="6260461" cy="517849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022985" y="444577"/>
            <a:ext cx="4253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http://www.assemblea.emr.it/europedirect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787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913552" y="163120"/>
            <a:ext cx="571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SFIDE PER L’UE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33960" y="4188068"/>
            <a:ext cx="5066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OLTRE 60 ANNI DI PACE HANNO CONSENTITO:</a:t>
            </a:r>
          </a:p>
          <a:p>
            <a:pPr marL="285750" indent="-285750">
              <a:buFontTx/>
              <a:buChar char="-"/>
            </a:pPr>
            <a:r>
              <a:rPr lang="it-IT" dirty="0"/>
              <a:t>Benessere </a:t>
            </a:r>
          </a:p>
          <a:p>
            <a:pPr marL="285750" indent="-285750">
              <a:buFontTx/>
              <a:buChar char="-"/>
            </a:pPr>
            <a:r>
              <a:rPr lang="it-IT" dirty="0"/>
              <a:t>Sviluppo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Redistribuzione della ricchezza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7773384" y="5004431"/>
            <a:ext cx="1191236" cy="360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9174300" y="4523076"/>
            <a:ext cx="222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- Welfare </a:t>
            </a:r>
          </a:p>
          <a:p>
            <a:r>
              <a:rPr lang="it-IT" sz="1600" dirty="0"/>
              <a:t>– Diritti dei cittadini/lavoratori/</a:t>
            </a:r>
          </a:p>
          <a:p>
            <a:r>
              <a:rPr lang="it-IT" sz="1600" dirty="0"/>
              <a:t>consumatori/minoranze …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34900" y="1210708"/>
            <a:ext cx="80318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</a:rPr>
              <a:t>Sfide di ieri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Ricostruzione post bellica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Sviluppo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Benessere per i cittadini europei</a:t>
            </a:r>
          </a:p>
          <a:p>
            <a:endParaRPr lang="it-IT" b="1" dirty="0"/>
          </a:p>
          <a:p>
            <a:r>
              <a:rPr lang="it-IT" dirty="0"/>
              <a:t>Necessario correggere gli squilibri strutturali e regionali della Comunità:</a:t>
            </a:r>
          </a:p>
          <a:p>
            <a:r>
              <a:rPr lang="it-IT" dirty="0"/>
              <a:t>Fondi di coesione/politica regionale</a:t>
            </a:r>
          </a:p>
          <a:p>
            <a:r>
              <a:rPr lang="it-IT" sz="1400" b="1" dirty="0"/>
              <a:t>1957</a:t>
            </a:r>
            <a:r>
              <a:rPr lang="it-IT" sz="1400" dirty="0"/>
              <a:t>: la politica regionale trova le sue origini nel trattato di Roma che istituisce la Comunità economica europea. Con i Trattati di Roma nasce il </a:t>
            </a:r>
            <a:r>
              <a:rPr lang="it-IT" sz="1400" dirty="0">
                <a:hlinkClick r:id="rId2"/>
              </a:rPr>
              <a:t>Fondo Sociale europeo </a:t>
            </a:r>
            <a:r>
              <a:rPr lang="it-IT" sz="1400" dirty="0"/>
              <a:t>(FSE)</a:t>
            </a:r>
          </a:p>
          <a:p>
            <a:r>
              <a:rPr lang="it-IT" sz="1400" b="1" dirty="0"/>
              <a:t>1975</a:t>
            </a:r>
            <a:r>
              <a:rPr lang="it-IT" sz="1400" dirty="0"/>
              <a:t>: viene istituito il </a:t>
            </a:r>
            <a:r>
              <a:rPr lang="it-IT" sz="1400" dirty="0">
                <a:hlinkClick r:id="rId3"/>
              </a:rPr>
              <a:t>Fondo europeo di sviluppo regionale</a:t>
            </a:r>
            <a:endParaRPr lang="it-IT" sz="14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59" y="646577"/>
            <a:ext cx="4075851" cy="20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958530" y="253074"/>
            <a:ext cx="2080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L’UNIONE EUROPEA</a:t>
            </a:r>
          </a:p>
        </p:txBody>
      </p:sp>
      <p:sp>
        <p:nvSpPr>
          <p:cNvPr id="7" name="Rettangolo 6"/>
          <p:cNvSpPr/>
          <p:nvPr/>
        </p:nvSpPr>
        <p:spPr>
          <a:xfrm>
            <a:off x="3877779" y="299358"/>
            <a:ext cx="208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66"/>
                </a:solidFill>
              </a:rPr>
              <a:t>NODI/SFIDE NUOVE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668514" y="725654"/>
            <a:ext cx="51161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UE perde forza sullo scacchiere mondiale (economica e di influenza politica). </a:t>
            </a:r>
          </a:p>
          <a:p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Economia di mercato: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finanziarizzazione dell’economia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Disoccupazione endemica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Lo sviluppo delle tecnologia non ha portato a liberare tempo libero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Meno occupati/+ ore lavoro /meno diritti lavoratori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400" dirty="0"/>
              <a:t>Profitti: processo redistributivo inceppato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Welfare: così non regge più: agli stati restano gli oneri/i profitti alle multinazionali</a:t>
            </a:r>
            <a:br>
              <a:rPr lang="it-IT" sz="1400" dirty="0"/>
            </a:br>
            <a:r>
              <a:rPr lang="it-IT" sz="1400" dirty="0"/>
              <a:t>Demografia: Europa il 34% della popolazione avrà più di 60 anni entro il 2050, mentre Sudamerica e Asia arriveranno al 25% e l’Africa al 9%</a:t>
            </a:r>
            <a:br>
              <a:rPr lang="it-IT" sz="1400" dirty="0"/>
            </a:br>
            <a:r>
              <a:rPr lang="it-IT" sz="1400" dirty="0"/>
              <a:t>Eguaglianza: aumenta tasso diseguaglianza, aumentano i poveri</a:t>
            </a:r>
          </a:p>
          <a:p>
            <a:r>
              <a:rPr lang="it-IT" sz="14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Insicurezza:  </a:t>
            </a:r>
          </a:p>
          <a:p>
            <a:r>
              <a:rPr lang="it-IT" sz="1400" dirty="0"/>
              <a:t>      migrazioni forzate (per guerra o per fame) </a:t>
            </a:r>
          </a:p>
          <a:p>
            <a:r>
              <a:rPr lang="it-IT" sz="1400" dirty="0"/>
              <a:t>      sviluppo di fondamentalismi soprattutto religiosi </a:t>
            </a:r>
          </a:p>
          <a:p>
            <a:r>
              <a:rPr lang="it-IT" sz="1400" dirty="0"/>
              <a:t>      Terrorismo Medio oriente e Africa, ma anche i paesi occidentali</a:t>
            </a:r>
          </a:p>
          <a:p>
            <a:endParaRPr lang="it-IT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dirty="0"/>
              <a:t>Democrazia: deficit democratico: processo integrazione bloccato ….la democrazia è troppo lenta, costa troppo?</a:t>
            </a:r>
          </a:p>
          <a:p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00896" y="952942"/>
            <a:ext cx="5167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Globalizzazione si pensava che avrebbe portato + ricchezza  e benessere </a:t>
            </a:r>
          </a:p>
          <a:p>
            <a:r>
              <a:rPr lang="it-IT" dirty="0"/>
              <a:t>per tutti:</a:t>
            </a:r>
          </a:p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274396" y="1903089"/>
            <a:ext cx="575879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Binomio economica di mercato + democrazia rappresentativa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/>
              <a:t>sviluppo della tecnologia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/>
              <a:t>più flessibilità /più opportunità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200" dirty="0"/>
              <a:t>Mobilità persone: mobilità professionale per scelta </a:t>
            </a:r>
            <a:br>
              <a:rPr lang="it-IT" sz="1200" dirty="0"/>
            </a:br>
            <a:r>
              <a:rPr lang="it-IT" sz="1200" dirty="0"/>
              <a:t>e non migrazioni forzate</a:t>
            </a:r>
          </a:p>
        </p:txBody>
      </p:sp>
    </p:spTree>
    <p:extLst>
      <p:ext uri="{BB962C8B-B14F-4D97-AF65-F5344CB8AC3E}">
        <p14:creationId xmlns:p14="http://schemas.microsoft.com/office/powerpoint/2010/main" val="293918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31676" y="692138"/>
            <a:ext cx="618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Cittadini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377550" y="1627702"/>
            <a:ext cx="5108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Eurobarometro:</a:t>
            </a:r>
          </a:p>
          <a:p>
            <a:r>
              <a:rPr lang="it-IT" dirty="0"/>
              <a:t>Ue vista come un luogo più sicuro di altri, </a:t>
            </a:r>
          </a:p>
          <a:p>
            <a:r>
              <a:rPr lang="it-IT" dirty="0"/>
              <a:t>dove si vive meglio, ma si ha tanta paura di perdere </a:t>
            </a:r>
          </a:p>
          <a:p>
            <a:r>
              <a:rPr lang="it-IT" dirty="0"/>
              <a:t>questo «privilegio»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08683" y="3418069"/>
            <a:ext cx="4806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Crescita euroscetticismo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Crescita spinte nazionaliste/</a:t>
            </a:r>
            <a:r>
              <a:rPr lang="it-IT" dirty="0" err="1"/>
              <a:t>sovranismo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Brexit</a:t>
            </a:r>
            <a:r>
              <a:rPr lang="it-IT" dirty="0"/>
              <a:t> (</a:t>
            </a:r>
            <a:r>
              <a:rPr lang="it-IT" dirty="0" err="1"/>
              <a:t>Frexit</a:t>
            </a:r>
            <a:r>
              <a:rPr lang="it-IT" dirty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USA/Trump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717872" y="729626"/>
            <a:ext cx="3858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50000"/>
                  </a:schemeClr>
                </a:solidFill>
              </a:rPr>
              <a:t>Cosa fa l’UE?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23092" y="1526796"/>
            <a:ext cx="4853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10 priorità della Commissione Junker e il Programma della Commissione europea per il 2017 </a:t>
            </a:r>
            <a:r>
              <a:rPr lang="it-IT" dirty="0">
                <a:hlinkClick r:id="rId2"/>
              </a:rPr>
              <a:t>Un’Europa che protegge, da forza, difende</a:t>
            </a:r>
            <a:endParaRPr lang="it-IT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723092" y="3094904"/>
            <a:ext cx="462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Il Libro Bianco sul futuro dell’UE</a:t>
            </a:r>
            <a:r>
              <a:rPr lang="it-IT" dirty="0"/>
              <a:t> che delinea 5 possibili scenari per il futuro dell’UE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7028" y="4303552"/>
            <a:ext cx="4152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Dichiarazione di Roma </a:t>
            </a:r>
            <a:r>
              <a:rPr lang="it-IT" dirty="0"/>
              <a:t>– 25 marzo 2017, 60° anniversario della firma dei Trattati di Roma</a:t>
            </a:r>
          </a:p>
        </p:txBody>
      </p:sp>
    </p:spTree>
    <p:extLst>
      <p:ext uri="{BB962C8B-B14F-4D97-AF65-F5344CB8AC3E}">
        <p14:creationId xmlns:p14="http://schemas.microsoft.com/office/powerpoint/2010/main" val="113808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48992" y="235105"/>
            <a:ext cx="510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10 priorità Commissione </a:t>
            </a:r>
            <a:r>
              <a:rPr lang="it-IT" sz="2400" dirty="0" err="1"/>
              <a:t>Juncker</a:t>
            </a:r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097248" y="1325461"/>
            <a:ext cx="8212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Priorità n. 10: Immigrazione / Un’Agenda europea per l’immigrazione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64360" y="2413338"/>
            <a:ext cx="6979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presentata dalla Commissione europea nel maggio del 2015 e definisce un approccio globale alla gestione dei flussi, basato su quattro pilastri fondamentali: </a:t>
            </a:r>
          </a:p>
          <a:p>
            <a:endParaRPr lang="it-IT" dirty="0"/>
          </a:p>
          <a:p>
            <a:r>
              <a:rPr lang="it-IT" dirty="0"/>
              <a:t>• la riduzione degli incentivi alla immigrazione irregolare; </a:t>
            </a:r>
          </a:p>
          <a:p>
            <a:endParaRPr lang="it-IT" dirty="0"/>
          </a:p>
          <a:p>
            <a:r>
              <a:rPr lang="it-IT" dirty="0"/>
              <a:t>• il salvataggio degli uomini, delle donne e dei bambini, rendendo più sicure le frontiere esterne; </a:t>
            </a:r>
          </a:p>
          <a:p>
            <a:endParaRPr lang="it-IT" dirty="0"/>
          </a:p>
          <a:p>
            <a:r>
              <a:rPr lang="it-IT" dirty="0"/>
              <a:t>• La definizione di una politica comune di asilo </a:t>
            </a:r>
          </a:p>
          <a:p>
            <a:endParaRPr lang="it-IT" dirty="0"/>
          </a:p>
          <a:p>
            <a:r>
              <a:rPr lang="it-IT" dirty="0"/>
              <a:t>• una nuova politica per l’immigrazione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23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70077" y="272525"/>
            <a:ext cx="960539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Quali sono gli impegni attuali dell’Ue nella politica dell’immigrazione? </a:t>
            </a:r>
          </a:p>
          <a:p>
            <a:endParaRPr lang="it-IT" dirty="0"/>
          </a:p>
          <a:p>
            <a:r>
              <a:rPr lang="it-IT" dirty="0"/>
              <a:t>• Attualmente l’Unione europea è il </a:t>
            </a:r>
            <a:r>
              <a:rPr lang="it-IT" b="1" dirty="0"/>
              <a:t>primo donatore mondiale per l’emergenza profughi in Siria </a:t>
            </a:r>
            <a:r>
              <a:rPr lang="it-IT" dirty="0"/>
              <a:t>con circa 4 miliardi di Euro tra fondi stanziati dalla Commissione europea e dagli Stati nazionali. </a:t>
            </a:r>
          </a:p>
          <a:p>
            <a:endParaRPr lang="it-IT" dirty="0"/>
          </a:p>
          <a:p>
            <a:r>
              <a:rPr lang="it-IT" dirty="0"/>
              <a:t>• Il Consiglio europeo ha deciso di </a:t>
            </a:r>
            <a:r>
              <a:rPr lang="it-IT" b="1" dirty="0"/>
              <a:t>ricollocare 160.000 persone immigrate </a:t>
            </a:r>
            <a:r>
              <a:rPr lang="it-IT" dirty="0"/>
              <a:t>dagli Stati membri più colpiti verso altri paesi dell’Ue. </a:t>
            </a:r>
          </a:p>
          <a:p>
            <a:endParaRPr lang="it-IT" dirty="0"/>
          </a:p>
          <a:p>
            <a:r>
              <a:rPr lang="it-IT" dirty="0"/>
              <a:t>• La </a:t>
            </a:r>
            <a:r>
              <a:rPr lang="it-IT" b="1" dirty="0"/>
              <a:t>presenza in mare delle forze di soccorso è stata triplicata</a:t>
            </a:r>
            <a:r>
              <a:rPr lang="it-IT" dirty="0"/>
              <a:t>, con il salvataggio di 400.000 persone tra il 2015 ed il 2016 e sono stati raddoppiati gli sforzi per combattere i gruppi criminali responsabili della tratta degli esseri umani. </a:t>
            </a:r>
          </a:p>
          <a:p>
            <a:endParaRPr lang="it-IT" dirty="0"/>
          </a:p>
          <a:p>
            <a:r>
              <a:rPr lang="it-IT" dirty="0"/>
              <a:t>• </a:t>
            </a:r>
            <a:r>
              <a:rPr lang="it-IT" b="1" dirty="0"/>
              <a:t>Raddoppio dei finanziamenti di emergenza per gli stati membri che fanno la prima accoglienza </a:t>
            </a:r>
          </a:p>
          <a:p>
            <a:endParaRPr lang="it-IT" dirty="0"/>
          </a:p>
          <a:p>
            <a:r>
              <a:rPr lang="it-IT" dirty="0"/>
              <a:t>• Assegnati </a:t>
            </a:r>
            <a:r>
              <a:rPr lang="it-IT" b="1" dirty="0"/>
              <a:t>nel bilancio Ue oltre 15 miliardi di euro </a:t>
            </a:r>
            <a:r>
              <a:rPr lang="it-IT" dirty="0"/>
              <a:t>per le politiche di immigrazione </a:t>
            </a:r>
          </a:p>
          <a:p>
            <a:endParaRPr lang="it-IT" dirty="0"/>
          </a:p>
          <a:p>
            <a:r>
              <a:rPr lang="it-IT" dirty="0"/>
              <a:t>• Costituita una </a:t>
            </a:r>
            <a:r>
              <a:rPr lang="it-IT" b="1" dirty="0"/>
              <a:t>guardia costiera e di frontiera europea in attività dalla fine del 2016 </a:t>
            </a:r>
          </a:p>
          <a:p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Azione di sostegno alla </a:t>
            </a:r>
            <a:r>
              <a:rPr lang="it-IT" b="1" dirty="0"/>
              <a:t>stipula di protocolli di cooperazione </a:t>
            </a:r>
            <a:r>
              <a:rPr lang="it-IT" dirty="0"/>
              <a:t>ufficiale con i paesi lungo le rotte migratorie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È in corso di </a:t>
            </a:r>
            <a:r>
              <a:rPr lang="it-IT" b="1" dirty="0"/>
              <a:t>Riforma il sistema europeo di asilo </a:t>
            </a:r>
            <a:r>
              <a:rPr lang="it-IT" dirty="0"/>
              <a:t>attraverso una armonizzazione delle legislazioni nazionali.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568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1989" y="319716"/>
            <a:ext cx="9569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dirty="0"/>
              <a:t>RICHIEDENTI ASILO</a:t>
            </a:r>
            <a:r>
              <a:rPr lang="it-IT" dirty="0"/>
              <a:t>: </a:t>
            </a:r>
          </a:p>
          <a:p>
            <a:pPr algn="ctr">
              <a:buNone/>
            </a:pPr>
            <a:endParaRPr lang="it-IT" dirty="0"/>
          </a:p>
          <a:p>
            <a:r>
              <a:rPr lang="it-IT" dirty="0"/>
              <a:t>PERSONE CHE CHIEDONO PROTEZIONE IN UN PAESE TERZO FUGGENDO DA PERSECUZIONE POLITICA, RAZZIALE, RELIGIOSA O BASATA SU APPARTENENZA A GRUPPO ETNICO SECONDO LA CONVENZIONE DI GINEVRA DEL 1951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I RIFUGIATI OTTENGONO DI SOLITO ASSISTENZA ECONOMICA E ALLOGGIATIVA 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I RICHIEDENTI ASILO A CUI VIENE NEGATO LO STATUS DI RIFUGIATO, DOPO LE POSSIBILITA’ DI APPELLO PREVISTE, DEVONO LASCIARE IL PAESE OSPITE, DAL MOMENTO CHE DIVENTANO STRANIERI IRREGOLARI 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41989" y="3558191"/>
            <a:ext cx="94683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b="1" dirty="0"/>
              <a:t>IMMIGRATI ECONOMICI:</a:t>
            </a:r>
          </a:p>
          <a:p>
            <a:pPr algn="ctr">
              <a:buNone/>
            </a:pPr>
            <a:endParaRPr lang="it-IT" dirty="0"/>
          </a:p>
          <a:p>
            <a:r>
              <a:rPr lang="it-IT" dirty="0"/>
              <a:t>PERSONE CHE LASCIANO IL PROPRIO PAESE PER MIGLIORARE LE PROPRIE CONDIZIONI ECONOMICHE E NON PER SFUGGIRE A PERSECUZIONE </a:t>
            </a:r>
          </a:p>
          <a:p>
            <a:endParaRPr lang="it-IT" dirty="0"/>
          </a:p>
          <a:p>
            <a:r>
              <a:rPr lang="it-IT" dirty="0"/>
              <a:t>REGOLE SPECIFICHE PREVISTE DAI SINGOLI PAESI. POSSONO INCLUDERE QUOTE MASSIME O ALTRI MECCANISMI (DECRETO FLUSSI)</a:t>
            </a:r>
          </a:p>
          <a:p>
            <a:endParaRPr lang="it-IT" dirty="0"/>
          </a:p>
          <a:p>
            <a:r>
              <a:rPr lang="it-IT" dirty="0"/>
              <a:t>SPESSO CON LE PROCEDURE DI RICONGIUNGIMENTO FAMIGLIARE I MIGRANTI REGOLARI POSSONO FARSI RAGGIUNGERE DA MOGLI E FIGLI</a:t>
            </a:r>
          </a:p>
        </p:txBody>
      </p:sp>
    </p:spTree>
    <p:extLst>
      <p:ext uri="{BB962C8B-B14F-4D97-AF65-F5344CB8AC3E}">
        <p14:creationId xmlns:p14="http://schemas.microsoft.com/office/powerpoint/2010/main" val="95778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73417" y="1872020"/>
            <a:ext cx="786887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2015: ANNO DEL BOOM DEGLI ARRIVI IN UE</a:t>
            </a:r>
          </a:p>
          <a:p>
            <a:pPr algn="ctr"/>
            <a:r>
              <a:rPr lang="it-IT" b="1" dirty="0"/>
              <a:t>Sbarchi sulle coste di Italia-Grecia-Spagna</a:t>
            </a:r>
          </a:p>
          <a:p>
            <a:endParaRPr lang="it-IT" dirty="0"/>
          </a:p>
          <a:p>
            <a:r>
              <a:rPr lang="it-IT" b="1" dirty="0"/>
              <a:t>2015</a:t>
            </a:r>
            <a:r>
              <a:rPr lang="it-IT" dirty="0"/>
              <a:t> CIRCA UN MILIONE </a:t>
            </a:r>
          </a:p>
          <a:p>
            <a:r>
              <a:rPr lang="it-IT" dirty="0"/>
              <a:t>(860 MILA IN GRECIA; 153 MILA ITALIA E 15 MILA IN SPAGNA)</a:t>
            </a:r>
          </a:p>
          <a:p>
            <a:endParaRPr lang="it-IT" dirty="0"/>
          </a:p>
          <a:p>
            <a:r>
              <a:rPr lang="it-IT" b="1" dirty="0"/>
              <a:t>2014</a:t>
            </a:r>
            <a:r>
              <a:rPr lang="it-IT" dirty="0"/>
              <a:t> CIRCA 200 MILA (CIRCA 170 MILA IN ITALIA)</a:t>
            </a:r>
          </a:p>
          <a:p>
            <a:endParaRPr lang="it-IT" dirty="0"/>
          </a:p>
          <a:p>
            <a:r>
              <a:rPr lang="it-IT" b="1" dirty="0"/>
              <a:t>2013</a:t>
            </a:r>
            <a:r>
              <a:rPr lang="it-IT" dirty="0"/>
              <a:t> MENO DI 100 MILA</a:t>
            </a:r>
          </a:p>
          <a:p>
            <a:endParaRPr lang="it-IT" dirty="0"/>
          </a:p>
          <a:p>
            <a:pPr algn="ctr">
              <a:buNone/>
            </a:pPr>
            <a:r>
              <a:rPr lang="it-IT" sz="2000" b="1" dirty="0"/>
              <a:t>CAUSE ESPLOSIONE 2014-2015 </a:t>
            </a:r>
          </a:p>
          <a:p>
            <a:pPr algn="ctr">
              <a:buNone/>
            </a:pPr>
            <a:endParaRPr lang="it-IT" b="1" dirty="0"/>
          </a:p>
          <a:p>
            <a:pPr algn="ctr"/>
            <a:r>
              <a:rPr lang="it-IT" dirty="0"/>
              <a:t>RICADUTE PRIMAVERE ARABE E CROLLO LIBIA</a:t>
            </a:r>
          </a:p>
          <a:p>
            <a:pPr lvl="0" algn="ctr"/>
            <a:r>
              <a:rPr lang="it-IT" dirty="0"/>
              <a:t>GUERRA IN AFGHANISTAN POST 2001 (RIPRESA CONTROLLO TALEBANI)</a:t>
            </a:r>
          </a:p>
          <a:p>
            <a:pPr lvl="0" algn="ctr"/>
            <a:r>
              <a:rPr lang="it-IT" dirty="0"/>
              <a:t>GUERRA IN IRAQ (RITIRO USA)</a:t>
            </a:r>
          </a:p>
          <a:p>
            <a:pPr lvl="0" algn="ctr"/>
            <a:r>
              <a:rPr lang="it-IT" dirty="0"/>
              <a:t>GUERRA CIVILE IN SIRIA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938943" y="46741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Si sta affrontando nella maniera giusta il problema?</a:t>
            </a:r>
          </a:p>
          <a:p>
            <a:pPr algn="ctr"/>
            <a:r>
              <a:rPr lang="it-IT" b="1" dirty="0"/>
              <a:t>Qual è il problema? </a:t>
            </a:r>
          </a:p>
          <a:p>
            <a:pPr algn="ctr"/>
            <a:r>
              <a:rPr lang="it-IT" b="1" dirty="0"/>
              <a:t>Partiamo dai dati</a:t>
            </a:r>
          </a:p>
        </p:txBody>
      </p:sp>
    </p:spTree>
    <p:extLst>
      <p:ext uri="{BB962C8B-B14F-4D97-AF65-F5344CB8AC3E}">
        <p14:creationId xmlns:p14="http://schemas.microsoft.com/office/powerpoint/2010/main" val="3299506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ShareDocEditForm</Display>
  <Edit>ShareDocEditForm</Edit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Props1.xml><?xml version="1.0" encoding="utf-8"?>
<ds:datastoreItem xmlns:ds="http://schemas.openxmlformats.org/officeDocument/2006/customXml" ds:itemID="{1D3ACA59-812E-4B0F-877B-09ADA8DC25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AD910-065F-49BD-88E4-C2BC49692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C057D1-FDFE-4165-ADE7-276AA26506FB}">
  <ds:schemaRefs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ca63f79c-00a3-41ea-ba10-6c004559318f"/>
    <ds:schemaRef ds:uri="http://schemas.microsoft.com/office/2006/documentManagement/types"/>
    <ds:schemaRef ds:uri="b83b51fa-0077-45d5-a5fb-b0a7d92e3730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1134</TotalTime>
  <Words>1527</Words>
  <Application>Microsoft Office PowerPoint</Application>
  <PresentationFormat>Widescreen</PresentationFormat>
  <Paragraphs>213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Parallasse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Fenati Stefania</dc:creator>
  <cp:lastModifiedBy>Fenati Stefania</cp:lastModifiedBy>
  <cp:revision>104</cp:revision>
  <cp:lastPrinted>2017-04-28T06:48:26Z</cp:lastPrinted>
  <dcterms:created xsi:type="dcterms:W3CDTF">2017-01-20T10:21:57Z</dcterms:created>
  <dcterms:modified xsi:type="dcterms:W3CDTF">2017-04-28T07:01:25Z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