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  <p:sldMasterId id="2147483756" r:id="rId5"/>
    <p:sldMasterId id="2147483780" r:id="rId6"/>
    <p:sldMasterId id="2147483805" r:id="rId7"/>
    <p:sldMasterId id="2147483817" r:id="rId8"/>
    <p:sldMasterId id="2147483830" r:id="rId9"/>
    <p:sldMasterId id="2147483842" r:id="rId10"/>
    <p:sldMasterId id="2147483860" r:id="rId11"/>
  </p:sldMasterIdLst>
  <p:notesMasterIdLst>
    <p:notesMasterId r:id="rId51"/>
  </p:notesMasterIdLst>
  <p:sldIdLst>
    <p:sldId id="325" r:id="rId12"/>
    <p:sldId id="326" r:id="rId13"/>
    <p:sldId id="321" r:id="rId14"/>
    <p:sldId id="303" r:id="rId15"/>
    <p:sldId id="327" r:id="rId16"/>
    <p:sldId id="302" r:id="rId17"/>
    <p:sldId id="320" r:id="rId18"/>
    <p:sldId id="329" r:id="rId19"/>
    <p:sldId id="293" r:id="rId20"/>
    <p:sldId id="258" r:id="rId21"/>
    <p:sldId id="328" r:id="rId22"/>
    <p:sldId id="274" r:id="rId23"/>
    <p:sldId id="304" r:id="rId24"/>
    <p:sldId id="319" r:id="rId25"/>
    <p:sldId id="291" r:id="rId26"/>
    <p:sldId id="287" r:id="rId27"/>
    <p:sldId id="294" r:id="rId28"/>
    <p:sldId id="269" r:id="rId29"/>
    <p:sldId id="259" r:id="rId30"/>
    <p:sldId id="324" r:id="rId31"/>
    <p:sldId id="260" r:id="rId32"/>
    <p:sldId id="261" r:id="rId33"/>
    <p:sldId id="317" r:id="rId34"/>
    <p:sldId id="295" r:id="rId35"/>
    <p:sldId id="305" r:id="rId36"/>
    <p:sldId id="306" r:id="rId37"/>
    <p:sldId id="312" r:id="rId38"/>
    <p:sldId id="301" r:id="rId39"/>
    <p:sldId id="273" r:id="rId40"/>
    <p:sldId id="314" r:id="rId41"/>
    <p:sldId id="275" r:id="rId42"/>
    <p:sldId id="307" r:id="rId43"/>
    <p:sldId id="309" r:id="rId44"/>
    <p:sldId id="323" r:id="rId45"/>
    <p:sldId id="310" r:id="rId46"/>
    <p:sldId id="279" r:id="rId47"/>
    <p:sldId id="285" r:id="rId48"/>
    <p:sldId id="286" r:id="rId49"/>
    <p:sldId id="300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2241C-3D05-48B8-996C-22EDBD81C6E8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1B487-1010-4A2B-AE5B-D244A7770A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13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BDDDFFD-6A27-4772-8903-85C014F56B55}" type="slidenum">
              <a:rPr lang="it-IT" sz="1400" kern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rPr>
              <a:pPr algn="r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it-IT" sz="14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7875" cy="4010025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5276" y="5078156"/>
            <a:ext cx="6044403" cy="4808518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4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8208352A-8ABF-4525-92B3-EDF04618B15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25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30403" name="Rectangle 1"/>
          <p:cNvSpPr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30404" name="Rectangle 2"/>
          <p:cNvSpPr>
            <a:spLocks noChangeArrowheads="1"/>
          </p:cNvSpPr>
          <p:nvPr/>
        </p:nvSpPr>
        <p:spPr bwMode="auto">
          <a:xfrm>
            <a:off x="685800" y="4343400"/>
            <a:ext cx="54737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3040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2113" cy="41005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dirty="0" smtClean="0"/>
          </a:p>
        </p:txBody>
      </p:sp>
      <p:sp>
        <p:nvSpPr>
          <p:cNvPr id="230406" name="Rectangle 4"/>
          <p:cNvSpPr>
            <a:spLocks noGrp="1" noRot="1" noChangeAspect="1" noChangeArrowheads="1" noTextEdit="1"/>
          </p:cNvSpPr>
          <p:nvPr>
            <p:ph type="sldImg" idx="1"/>
          </p:nvPr>
        </p:nvSpPr>
        <p:spPr>
          <a:xfrm>
            <a:off x="387350" y="685800"/>
            <a:ext cx="6069013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27649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BDDDFFD-6A27-4772-8903-85C014F56B55}" type="slidenum">
              <a:rPr lang="it-IT" sz="1400" kern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rPr>
              <a:pPr algn="r" defTabSz="4572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it-IT" sz="14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7875" cy="4010025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5276" y="5078156"/>
            <a:ext cx="6044403" cy="4808518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01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BDDDFFD-6A27-4772-8903-85C014F56B55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7875" cy="4010025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5276" y="5078156"/>
            <a:ext cx="6044403" cy="4808518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00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57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4686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513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04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EECF-F975-49B6-8103-2F0B83078FD6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8F40F-4DFA-4E1E-A939-DCC79C74A23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526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032F-3FE7-4E49-8C8C-3F30323CA011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3896-E968-4928-8B6E-C06514F58452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912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B9F2-9CFF-443D-852E-E30873EA1DB7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8BE6-F5DA-4502-97DA-52EE88752DA6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160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A5D9-FB45-4A9E-A7A1-6802EA872761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4970-79EB-499F-BF2D-B7D766124FBF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334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935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0D38-7173-43AE-812C-8AC048468E28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F933-2E7B-4D96-91B3-7D944C7B7D66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413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1CCF-F923-4F1D-8248-0A08983809E2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8145-6D24-4D73-AB30-B66DFAAC2A9E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55921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A641E-F340-47B8-B3A5-C29078B1581C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DBC4-8936-40A9-85A3-8C779D53F57A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6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1233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568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457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820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657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048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474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915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AC73-68D6-4D57-BD23-C43101D032AE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8D1B9-8F61-44B7-8425-E57DC720FAA0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043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8632-99D0-4003-AFAB-C01A5CD38BA7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461-B9ED-4D16-A072-DD2711BFE11F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136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05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4D259-CCCC-F8D9-F579-5716F4DB5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F56CE4-FC99-D34A-2F9A-18933AB25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074093-1548-B270-02E6-A81FD87C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5982DE-8F0E-F244-A4DE-564D7AD5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62C0AC-59DD-9151-A2B4-5579C873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286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4792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7286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4674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5985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7168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9190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6601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7396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053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414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EBA0C-0DB5-C4AC-3B13-EA78CE7A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5FB53C-EBE6-68FF-D1F2-4635A0BE8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730451-561D-DEBF-2F8D-E73F46BD5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2AD6CF-78F5-C846-C362-D629AA79C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F213EB-8F2F-9250-A359-7B0DAA6D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76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2444FB-EE02-E266-99D8-A7D580E4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D2C007-3FD4-8351-C687-BC6D9A8BA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569DFE-F97E-ACD1-4831-700868B8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925D16-C5D9-DB87-20AD-1DADE9DC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0A4DFA-169F-627D-576D-74C310E2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1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658D01-6911-1D3C-94D3-36DC27BE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B704FF-08D8-F0B8-553C-2DA1A7CF0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960108-3642-0A3F-54DF-48367B2C2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36A71E-8495-35C3-99B5-1A5F5105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C72E87-67B4-25C0-31A8-815889296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40AC15-8818-0B89-1F05-89819F57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33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6C7DB-F195-4D0B-2A5F-5CB63831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DB41BD-D918-1E3B-47B7-B2C19046E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48443A-7C5F-A741-81F3-59DC5B63C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8364F9A-E93F-1329-37D6-6A242F0F0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5A422D1-4548-E0D6-0580-B33B8E4F5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D2E483B-27EB-5078-B31A-67174158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07B7994-7E27-9318-B8DA-96C20F20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90AE012-60BC-E624-9E42-72D79EFF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41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08F372-54B5-20F5-365D-BA958B0E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C26B639-67D3-4779-E0BA-8126A6AE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56BE29-5CFE-2043-6276-34ECAC45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60A0E6-3D12-67F3-0D15-56D85051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67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0A7C73D-05A1-2DBC-B4B5-D31CA760F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E65BF6-5278-BB7E-C7EE-EAA7480B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3001A4-F54F-E220-6D11-1D0D2039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95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EB791F-A637-6D1E-AD90-97D6C965C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60BCD9-73BB-B048-F9D4-2851BB5F5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4D4C89-F414-D1C2-D965-DCB42F19E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6F1D90-A292-7AC4-10B3-B809DF1D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B7B566-1609-B02F-0E06-4544045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FBD15D-B75B-AE95-9E41-EFE0CA30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6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99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38AEB8-6071-7E3D-5756-05724574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25DA253-CD2F-6098-B03C-4E9F806C09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C7F377-5044-4FBC-6DE6-FF5F8E255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C955B4-397A-B93D-A654-34B14F6F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E175A0-831F-AC2D-F81A-E7ADC74A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F8DAFA-F5F5-2173-E6CA-B92EF926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88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A06E8-453F-1613-92E6-B9444ED4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6F977A-EB29-A3A7-EF29-D9397E1CC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CAD5F1-9C4D-6F48-6406-44F0919D5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E83C43-D8D7-A255-90D3-5DBC28F6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BE80DB-11F1-879B-3494-32872AD6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95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EC6740-C596-42F3-57FF-5D7C84044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17108A-48E5-D525-6309-BEF1CBBE1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DC4ECA-710A-B96B-D03B-3DA9DB74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11781C-99C8-DE37-93A2-C3465BD9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D13025-A6B0-B0EA-B57A-FA2E14CD3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7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485A18-1B42-BD41-A0D3-766C0CCB7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9FE4B64-0906-3745-B297-D13983396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44A083-A8BE-7848-ABEA-6DC74ADCC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D9CC5F-21EF-224C-A7F6-3834FBFD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7A8E80-4A49-1C40-B704-7C787A6E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51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870835-7A8D-5A4F-9752-0E1FAAB6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FF59D4-C4FE-B243-878C-86CDD4898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4E24B7-5BC9-A246-9103-10E7EEDD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3408E5-5210-5844-839D-491CBFA4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732E9A-84FD-C141-8032-A459E87E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0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CD2B5-0148-C349-87A4-BB1F1717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0448A1-2897-C943-BD63-CA88E8579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EFAF31-BC41-7E4D-8F75-294B9EB2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9A4448-EA41-7644-9ABA-EA5D11EC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B5E4AA-FEE7-5D4B-96E8-A3A0865C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6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8F9E18-0C7C-F144-9879-C3DBF4FD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07E148-98D4-6141-88BB-6D1AEB550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818BA0-51AE-FC42-A796-8F778105F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92DFCC-4BCC-3E46-8CD0-EA47FF2A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5654FF-9049-4E47-9C1F-5E352B94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80D899-EAA6-CB40-9309-9E0B3B94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06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422DB1-DE5B-4B42-B4C0-02A8F12D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7F0E93-4AD0-1544-B378-86E27C763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5221D0F-BB2E-2D41-947A-332A980AB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DF4130-31D0-6C4A-A860-B74D6E5F3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B478C16-B6E1-714B-854F-34A1CDB62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0A33567-9FA5-5F41-B773-C9195A0C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6CEE71-47A5-C742-9C05-C1999917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B924141-FA6A-CF49-AD4A-D3836DF7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19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02057D-B0B9-9B40-B57B-581EC4C6A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9DC117-4537-CE42-9339-BB69D9FB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B9C139-1FC2-EC41-9CDB-7ADBDED3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DFD0F1-B86E-4E4D-BE72-2B63DC047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4C1B528-E899-F244-83EA-19C126B1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EBABC48-18B2-0945-A995-5D890009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1ED508-43CC-FA4F-A24D-4DE793A2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977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CA4B4-4DCA-FB42-A89B-034E1CAC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C4EC46-29DD-0149-8B90-943267392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7ED3C8-6515-FF4D-8727-1587B8B3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265324-24CF-D04D-9ED1-5D1932BEF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BED780-841A-7F46-9CD9-9803D1FD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10D925-DD90-0C47-8C94-F14F36A4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06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1FE620-74CA-2C42-A8DB-B705E085D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E1C5D7B-247A-6D4E-A0F0-9563EC682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574089-39E7-A743-9492-9204ACD0F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27FCD2-2392-E643-B41C-8B8BDBC2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7E97BE-74CF-9F4C-8517-EA8DBBB5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4E1EEF-7328-9543-AC8C-74B6D7AD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30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BEAAD-2939-9B4A-83FF-1C3325CE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9B0CA4-B1D3-6B4E-A835-E27BDE08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242A91-42E4-DF45-90C4-4F5E9F4B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E34EA0-8A46-9742-A566-2D517E9C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BDB0D-6063-1243-818D-B8DC79D3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62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034DF73-BE77-EB45-A134-DD4509D28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ECC990C-AE80-B548-B838-0C8360950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F78331-E547-C24A-BCAD-B963F66E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9E462B-271F-0446-97D8-1F15B8DE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2EC111-9324-0544-A109-3EBE6C16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07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485A18-1B42-BD41-A0D3-766C0CCB7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9FE4B64-0906-3745-B297-D13983396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44A083-A8BE-7848-ABEA-6DC74ADCC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D9CC5F-21EF-224C-A7F6-3834FBFD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7A8E80-4A49-1C40-B704-7C787A6E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59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870835-7A8D-5A4F-9752-0E1FAAB6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FF59D4-C4FE-B243-878C-86CDD4898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4E24B7-5BC9-A246-9103-10E7EEDD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3408E5-5210-5844-839D-491CBFA4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732E9A-84FD-C141-8032-A459E87E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12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CD2B5-0148-C349-87A4-BB1F1717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0448A1-2897-C943-BD63-CA88E8579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EFAF31-BC41-7E4D-8F75-294B9EB2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9A4448-EA41-7644-9ABA-EA5D11EC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B5E4AA-FEE7-5D4B-96E8-A3A0865C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65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8F9E18-0C7C-F144-9879-C3DBF4FD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07E148-98D4-6141-88BB-6D1AEB550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818BA0-51AE-FC42-A796-8F778105F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92DFCC-4BCC-3E46-8CD0-EA47FF2A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5654FF-9049-4E47-9C1F-5E352B94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80D899-EAA6-CB40-9309-9E0B3B94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26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422DB1-DE5B-4B42-B4C0-02A8F12D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7F0E93-4AD0-1544-B378-86E27C763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5221D0F-BB2E-2D41-947A-332A980AB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DF4130-31D0-6C4A-A860-B74D6E5F3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B478C16-B6E1-714B-854F-34A1CDB62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0A33567-9FA5-5F41-B773-C9195A0C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6CEE71-47A5-C742-9C05-C1999917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B924141-FA6A-CF49-AD4A-D3836DF7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33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02057D-B0B9-9B40-B57B-581EC4C6A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9DC117-4537-CE42-9339-BB69D9FB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B9C139-1FC2-EC41-9CDB-7ADBDED3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DFD0F1-B86E-4E4D-BE72-2B63DC047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5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122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4C1B528-E899-F244-83EA-19C126B1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EBABC48-18B2-0945-A995-5D890009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1ED508-43CC-FA4F-A24D-4DE793A2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96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CA4B4-4DCA-FB42-A89B-034E1CAC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C4EC46-29DD-0149-8B90-943267392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7ED3C8-6515-FF4D-8727-1587B8B3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265324-24CF-D04D-9ED1-5D1932BEF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BED780-841A-7F46-9CD9-9803D1FD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10D925-DD90-0C47-8C94-F14F36A4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32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1FE620-74CA-2C42-A8DB-B705E085D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E1C5D7B-247A-6D4E-A0F0-9563EC682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574089-39E7-A743-9492-9204ACD0F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27FCD2-2392-E643-B41C-8B8BDBC2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7E97BE-74CF-9F4C-8517-EA8DBBB5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4E1EEF-7328-9543-AC8C-74B6D7AD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88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BEAAD-2939-9B4A-83FF-1C3325CE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9B0CA4-B1D3-6B4E-A835-E27BDE08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242A91-42E4-DF45-90C4-4F5E9F4B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E34EA0-8A46-9742-A566-2D517E9C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BDB0D-6063-1243-818D-B8DC79D3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26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034DF73-BE77-EB45-A134-DD4509D28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ECC990C-AE80-B548-B838-0C8360950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F78331-E547-C24A-BCAD-B963F66E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9E462B-271F-0446-97D8-1F15B8DE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2EC111-9324-0544-A109-3EBE6C16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60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0" y="1121836"/>
            <a:ext cx="9144000" cy="2387595"/>
          </a:xfrm>
        </p:spPr>
        <p:txBody>
          <a:bodyPr anchor="b"/>
          <a:lstStyle>
            <a:lvl1pPr>
              <a:defRPr sz="7997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0" y="3602565"/>
            <a:ext cx="9144000" cy="1655234"/>
          </a:xfrm>
        </p:spPr>
        <p:txBody>
          <a:bodyPr anchorCtr="1"/>
          <a:lstStyle>
            <a:lvl1pPr algn="ctr">
              <a:defRPr sz="3199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EF0CF33-0360-4629-B33B-516131D6119B}" type="datetime1">
              <a:rPr lang="it-IT"/>
              <a:pPr/>
              <a:t>10/06/2023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074A12C-8520-4E7F-85B4-E46D7F7D5CC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1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61C04230-8A65-4EDA-B49C-2673B23214E0}" type="datetime1">
              <a:rPr lang="it-IT"/>
              <a:pPr/>
              <a:t>10/06/2023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E380164-F9F9-4383-9AB8-63D44A3C9E9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6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10270"/>
            <a:ext cx="10515600" cy="2853270"/>
          </a:xfrm>
        </p:spPr>
        <p:txBody>
          <a:bodyPr anchor="b"/>
          <a:lstStyle>
            <a:lvl1pPr>
              <a:defRPr sz="7997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8936"/>
            <a:ext cx="10515600" cy="1500711"/>
          </a:xfrm>
        </p:spPr>
        <p:txBody>
          <a:bodyPr/>
          <a:lstStyle>
            <a:lvl1pPr>
              <a:defRPr sz="3199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2815457-918B-4067-80F7-B8234D68F187}" type="datetime1">
              <a:rPr lang="it-IT"/>
              <a:pPr/>
              <a:t>10/06/2023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C4211AB-31A3-423D-83AF-319FCFB2334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8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2" y="1604431"/>
            <a:ext cx="5384804" cy="45254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97597" y="1604431"/>
            <a:ext cx="5384804" cy="45254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6C761D53-4D14-448D-A1F9-0256D7385FC4}" type="datetime1">
              <a:rPr lang="it-IT"/>
              <a:pPr/>
              <a:t>10/06/2023</a:t>
            </a:fld>
            <a:endParaRPr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D3DE7EF-C03A-4D34-8C72-EA173AECCA0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74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21" y="366187"/>
            <a:ext cx="10515600" cy="13250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40321" y="1680631"/>
            <a:ext cx="5158312" cy="825494"/>
          </a:xfrm>
        </p:spPr>
        <p:txBody>
          <a:bodyPr anchor="b"/>
          <a:lstStyle>
            <a:lvl1pPr>
              <a:defRPr sz="3199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40321" y="2506139"/>
            <a:ext cx="5158312" cy="3682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1" y="1680631"/>
            <a:ext cx="5183721" cy="825494"/>
          </a:xfrm>
        </p:spPr>
        <p:txBody>
          <a:bodyPr anchor="b"/>
          <a:lstStyle>
            <a:lvl1pPr>
              <a:defRPr sz="3199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1" y="2506139"/>
            <a:ext cx="5183721" cy="3682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A2EDB2DA-CB3A-4A40-AAFB-C1A974D21064}" type="datetime1">
              <a:rPr lang="it-IT"/>
              <a:pPr/>
              <a:t>10/06/2023</a:t>
            </a:fld>
            <a:endParaRPr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8CEAB3C0-9C61-4646-922E-128A0631DBC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5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873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755BA3E-9D31-4B4E-92ED-55DDAC9683FA}" type="datetime1">
              <a:rPr lang="it-IT"/>
              <a:pPr/>
              <a:t>10/06/2023</a:t>
            </a:fld>
            <a:endParaRPr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517B11B2-DCBC-4047-AD58-ECAD252B6451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9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69C42F34-C0C7-47B3-9DAD-D6EC8254CD5E}" type="datetime1">
              <a:rPr lang="it-IT"/>
              <a:pPr/>
              <a:t>10/06/2023</a:t>
            </a:fld>
            <a:endParaRPr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B534211-D2C2-497D-BD25-5ECC318F925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5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21" y="457201"/>
            <a:ext cx="3932760" cy="1600201"/>
          </a:xfrm>
        </p:spPr>
        <p:txBody>
          <a:bodyPr anchor="b"/>
          <a:lstStyle>
            <a:lvl1pPr>
              <a:defRPr sz="4265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723" y="988479"/>
            <a:ext cx="6172199" cy="4872569"/>
          </a:xfrm>
        </p:spPr>
        <p:txBody>
          <a:bodyPr/>
          <a:lstStyle>
            <a:lvl1pPr>
              <a:defRPr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40321" y="2057401"/>
            <a:ext cx="3932760" cy="3812122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7F2E73-B7FA-4E83-9B12-234941E1A278}" type="datetime1">
              <a:rPr lang="it-IT"/>
              <a:pPr/>
              <a:t>10/06/2023</a:t>
            </a:fld>
            <a:endParaRPr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E8D86251-2294-4D17-8AD8-8FC48BE4C0F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03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21" y="457201"/>
            <a:ext cx="3932760" cy="1600201"/>
          </a:xfrm>
        </p:spPr>
        <p:txBody>
          <a:bodyPr anchor="b"/>
          <a:lstStyle>
            <a:lvl1pPr>
              <a:defRPr sz="4265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723" y="988479"/>
            <a:ext cx="6172199" cy="487256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40321" y="2057401"/>
            <a:ext cx="3932760" cy="3812122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AF3C5ED-50C5-47D0-9419-F4E34AA308AA}" type="datetime1">
              <a:rPr lang="it-IT"/>
              <a:pPr/>
              <a:t>10/06/2023</a:t>
            </a:fld>
            <a:endParaRPr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89D34B26-F9DE-4273-A36A-D0955523DDE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1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E5882EF-15BD-499A-A457-87CEF644043E}" type="datetime1">
              <a:rPr lang="it-IT"/>
              <a:pPr/>
              <a:t>10/06/2023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0BE3B77-FA7E-44C5-B4B2-4783A6E82EE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2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839200" y="1604431"/>
            <a:ext cx="2743200" cy="452543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09600" y="1604431"/>
            <a:ext cx="8026395" cy="45254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E4CFFE7-9CCB-4878-B445-68E68389BD52}" type="datetime1">
              <a:rPr lang="it-IT"/>
              <a:pPr/>
              <a:t>10/06/2023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Riservato Ing. PIzzini</a:t>
            </a: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3357575-B1CC-4B68-BCDE-F8368E44955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EECF-F975-49B6-8103-2F0B83078FD6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F498F40F-4DFA-4E1E-A939-DCC79C74A23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03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78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B9F2-9CFF-443D-852E-E30873EA1DB7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8BE6-F5DA-4502-97DA-52EE88752DA6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851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590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87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0D38-7173-43AE-812C-8AC048468E28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F933-2E7B-4D96-91B3-7D944C7B7D66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81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1CCF-F923-4F1D-8248-0A08983809E2}" type="datetime1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8145-6D24-4D73-AB30-B66DFAAC2A9E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5303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643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23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56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38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55867" cy="11303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>
                <a:solidFill>
                  <a:prstClr val="white">
                    <a:tint val="75000"/>
                  </a:prstClr>
                </a:solidFill>
              </a:rPr>
              <a:t>17/11/14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DEBF6-0186-4D42-ACCC-CCA09700D7FB}" type="slidenum">
              <a:rPr lang="it-IT" altLang="it-IT">
                <a:solidFill>
                  <a:srgbClr val="FB8C29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144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4DA4F1-D7D4-4585-BAED-387AE44BA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EC7CC0-E1AF-8919-F64B-145A91104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02591E-1F69-EDE1-1631-A56F48804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26B49B-5CB6-361B-2369-22DA3E79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230F92-A924-289A-E175-88CA5A90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021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3F0FA5-FF96-3345-C1E8-EE0E0089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583E05-3154-2A0A-CC93-BFDFF19CC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524874-29F4-8E93-FE4B-E2B36537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8CE20C-CC74-35E8-644A-E1EC1405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6F10C-7311-7AAA-02C3-72DE7030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75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529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578F7D-A1C7-1524-1AE1-374B0BCE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D5C432-7A86-B1C8-BB13-450D25A4B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37D550-E09C-95CE-3A99-4F354BAC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CC09D-B760-A36B-34F6-685ADB3B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A0EBCF-D90E-AA3F-44C9-6AE490AEA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794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365DA-8BE3-9113-46B9-5F9F86B9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3DBA88-8654-91CC-AE1A-629BAFA3A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57C9ECC-9793-D7C3-A978-448C90CD7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DDF2AA-EB13-E4B7-0675-098D69E2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8EB267-9145-50E5-3CAB-34916DB5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2294E3-221B-FD15-3FF1-5DBF8AFE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8528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4E37D-AB86-8E35-8BAD-EA1D5072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4EC17F-91B4-8FAE-FB9E-6074B6CF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7339C3-B1BB-5DBB-F5D9-2F9A2FA2A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DAA0A6-980A-F78B-D1CA-E0185BA10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60657B-A805-3E0D-241B-6C74C9992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A6E5E7F-5095-126F-F78C-3BD61CCE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66E3040-D24F-6341-1CE8-0E5F4A34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147180-FF74-8EE1-DFAE-A7767F16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463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0B92B0-66D2-EEDD-4261-0262BE463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EADF57-4686-DF04-DA88-D945BE4F6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458239-034C-8489-B014-0CC2763F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2B22BE-3DD5-5AC8-ABBE-F570A9CE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6014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82EDEF-6BA1-E3FD-D5EE-890DC864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4B60090-02CA-EBDC-0824-430B05BD7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F4C15F-078C-CFBF-78C4-65C1D4F5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3196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9E97C0-7A6F-36D1-30D6-CC869CA3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8F335A-C5EB-E74D-FBB8-40B61F25F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6D75C3-AB18-746F-5C22-7F4432D49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98C63B-2586-A9B3-8B0F-60210218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F13F6B-93DF-27FF-1D64-6DE1B075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5A3763-FE18-337A-90A9-2F6207AC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5018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FB06FF-D90D-FD07-55E6-4F160A9A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F86F17C-8BD6-642C-593A-066203DA2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E86574-421F-D323-FEFC-86EA32D62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A4A3DE-5224-4BE2-910B-BF3D555E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687B4A-933E-C988-8803-3A5CEAC5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C3E5B7-11B2-2843-57D4-AA08A8E1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078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58D6B8-D42D-009C-6792-C3C578BC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FA509B6-35C5-4680-D0FE-D63E01DA6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615CFC-7778-75B8-021E-8507FA19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2C7A9E-2D44-B89A-5AC6-5EBE42055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31112D-BEF8-02CD-0FBF-4EFAEC71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6572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AC34C5-80B6-7DB3-5F13-7C73B06FE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4C9A49-CBC6-D1B4-64FB-89233D829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9005A5-BD83-2A68-E5AC-73700563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4B0FC7-FD1A-D2AA-9999-9C505915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F24471-EF78-2390-8B21-ED2187FF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5083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F3F4E-52F0-4199-AF6F-83A08F53F0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760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6864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92A9E-94D0-4793-B828-B70B5AB555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25996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1800"/>
            </a:lvl1pPr>
            <a:lvl2pPr marL="342991" indent="0">
              <a:buNone/>
              <a:defRPr sz="1500"/>
            </a:lvl2pPr>
            <a:lvl3pPr marL="685983" indent="0">
              <a:buNone/>
              <a:defRPr sz="1350"/>
            </a:lvl3pPr>
            <a:lvl4pPr marL="1028974" indent="0">
              <a:buNone/>
              <a:defRPr sz="1200"/>
            </a:lvl4pPr>
            <a:lvl5pPr marL="1371966" indent="0">
              <a:buNone/>
              <a:defRPr sz="1200"/>
            </a:lvl5pPr>
            <a:lvl6pPr marL="1714957" indent="0">
              <a:buNone/>
              <a:defRPr sz="1200"/>
            </a:lvl6pPr>
            <a:lvl7pPr marL="2057949" indent="0">
              <a:buNone/>
              <a:defRPr sz="1200"/>
            </a:lvl7pPr>
            <a:lvl8pPr marL="2400940" indent="0">
              <a:buNone/>
              <a:defRPr sz="1200"/>
            </a:lvl8pPr>
            <a:lvl9pPr marL="2743932" indent="0">
              <a:buNone/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EBB38-8E41-4E1B-9E23-8318B77A99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9617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333" cy="45132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89134" y="1600200"/>
            <a:ext cx="5376333" cy="45132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A4D8D-6B1E-4970-840E-C0EC89BB9B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3614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21" y="2505074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2B93C-2E54-44D9-9A5B-4796385143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0223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7EF4-696B-4961-8C59-64061F7BA9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78578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662CD-4D02-4472-B292-58BD380BD6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43074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21" y="457202"/>
            <a:ext cx="3932767" cy="160020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5D076-CE87-4DED-8FD9-F77F20F23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185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21" y="457202"/>
            <a:ext cx="3932767" cy="160020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8DC39-E2E7-4BBD-B702-8EAB9DA182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98345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7F85-E202-45DB-A285-749035EFAD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3648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26503" y="274640"/>
            <a:ext cx="2738967" cy="5838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13700" cy="5838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9C080-B8D7-4974-94B9-D24B5BE353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161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2534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55867" cy="11303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17/11/14</a:t>
            </a: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DEBF6-0186-4D42-ACCC-CCA09700D7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4308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968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882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711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560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819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308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828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86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7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225A-FF06-4863-A84A-FFD2BFE8E990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8FF4-DB47-4CBE-B5D0-A708FBE348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94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50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EFA8-FA5A-4C79-BBD4-3B2C7EF29331}" type="datetimeFigureOut">
              <a:rPr lang="it-IT" smtClean="0"/>
              <a:pPr/>
              <a:t>10/06/2023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4E4F5-1788-48E6-942A-0DDA36E737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05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0F125F4-6654-D856-BF2F-03194BA8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C350E2-9D47-E4E9-451C-C8BC73E92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18DFD0-FF5A-B09E-4830-5B05B24CB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F3C34-EDC4-9A4A-86CD-3770705C968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DF3C0D-0545-40D3-8CC0-AAB9F00CC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477DFD-97FC-B7B8-37C2-4686AAAD1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F6532-2A2B-7441-B2EA-68A5B322574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8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0626BF8-337C-FE4D-AFD8-542819DE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94AD1-C9B6-3B4F-A498-50E502327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62C83A-9E64-184F-A65C-113EA8073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17942B-09B0-3240-8DE3-94EA4045B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11BF20-D68D-7748-9D09-EC03C7EE7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8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0626BF8-337C-FE4D-AFD8-542819DE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94AD1-C9B6-3B4F-A498-50E502327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62C83A-9E64-184F-A65C-113EA8073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F6CFB-3C15-6344-92DC-830E116E823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17942B-09B0-3240-8DE3-94EA4045B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11BF20-D68D-7748-9D09-EC03C7EE7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21E60-5D4B-EB4E-9562-B3E2DF1285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8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14402" y="2130234"/>
            <a:ext cx="10362724" cy="14697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45720" anchor="t" anchorCtr="1" compatLnSpc="1">
            <a:noAutofit/>
          </a:bodyPr>
          <a:lstStyle/>
          <a:p>
            <a:pPr lvl="0"/>
            <a:r>
              <a:rPr lang="it-IT"/>
              <a:t>Cliccate per modificare il formato del testo del titoloFare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09602" y="6356166"/>
            <a:ext cx="2844479" cy="364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45720" anchor="t" anchorCtr="0" compatLnSpc="1">
            <a:noAutofit/>
          </a:bodyPr>
          <a:lstStyle>
            <a:lvl1pPr marL="0" marR="0" lvl="0" indent="0" algn="l" defTabSz="121880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2399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fld id="{275FF34A-E581-4B6E-8820-D0146B1B2CDC}" type="datetime1">
              <a:rPr lang="it-IT"/>
              <a:pPr/>
              <a:t>10/06/2023</a:t>
            </a:fld>
            <a:endParaRPr/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165434" y="6356166"/>
            <a:ext cx="3860157" cy="364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45720" anchor="t" anchorCtr="0" compatLnSpc="1">
            <a:noAutofit/>
          </a:bodyPr>
          <a:lstStyle>
            <a:lvl1pPr marL="0" marR="0" lvl="0" indent="0" algn="l" defTabSz="121880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2399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r>
              <a:t>Riservato Ing. PIzzini</a:t>
            </a:r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737447" y="6356166"/>
            <a:ext cx="2844479" cy="364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45720" anchor="t" anchorCtr="0" compatLnSpc="1">
            <a:noAutofit/>
          </a:bodyPr>
          <a:lstStyle>
            <a:lvl1pPr marL="0" marR="0" lvl="0" indent="0" algn="l" defTabSz="121880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2399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fld id="{B1E698B9-5188-41B4-816B-FF3C06F0175A}" type="slidenum">
              <a:rPr/>
              <a:pPr/>
              <a:t>‹N›</a:t>
            </a:fld>
            <a:endParaRPr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609602" y="1604639"/>
            <a:ext cx="10972324" cy="45259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8598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1218804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5865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Mangal" pitchFamily="2"/>
        </a:defRPr>
      </a:lvl1pPr>
    </p:titleStyle>
    <p:bodyStyle>
      <a:lvl1pPr marL="0" marR="0" lvl="0" indent="0" algn="l" defTabSz="1218804" rtl="0" fontAlgn="auto" hangingPunct="1">
        <a:lnSpc>
          <a:spcPct val="100000"/>
        </a:lnSpc>
        <a:spcBef>
          <a:spcPts val="0"/>
        </a:spcBef>
        <a:spcAft>
          <a:spcPts val="1886"/>
        </a:spcAft>
        <a:buNone/>
        <a:tabLst/>
        <a:defRPr lang="it-IT" sz="4265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</a:defRPr>
      </a:lvl1pPr>
      <a:lvl2pPr marL="914103" marR="0" lvl="1" indent="-304701" algn="l" defTabSz="1218804" rtl="0" fontAlgn="auto" hangingPunct="1">
        <a:lnSpc>
          <a:spcPct val="90000"/>
        </a:lnSpc>
        <a:spcBef>
          <a:spcPts val="666"/>
        </a:spcBef>
        <a:spcAft>
          <a:spcPts val="0"/>
        </a:spcAft>
        <a:buSzPct val="100000"/>
        <a:buFont typeface="Arial" pitchFamily="34"/>
        <a:buChar char="•"/>
        <a:tabLst/>
        <a:defRPr lang="it-IT" sz="3199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523505" marR="0" lvl="2" indent="-304701" algn="l" defTabSz="1218804" rtl="0" fontAlgn="auto" hangingPunct="1">
        <a:lnSpc>
          <a:spcPct val="90000"/>
        </a:lnSpc>
        <a:spcBef>
          <a:spcPts val="666"/>
        </a:spcBef>
        <a:spcAft>
          <a:spcPts val="0"/>
        </a:spcAft>
        <a:buSzPct val="100000"/>
        <a:buFont typeface="Arial" pitchFamily="34"/>
        <a:buChar char="•"/>
        <a:tabLst/>
        <a:defRPr lang="it-IT" sz="2666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2132907" marR="0" lvl="3" indent="-304701" algn="l" defTabSz="1218804" rtl="0" fontAlgn="auto" hangingPunct="1">
        <a:lnSpc>
          <a:spcPct val="90000"/>
        </a:lnSpc>
        <a:spcBef>
          <a:spcPts val="666"/>
        </a:spcBef>
        <a:spcAft>
          <a:spcPts val="0"/>
        </a:spcAft>
        <a:buSzPct val="100000"/>
        <a:buFont typeface="Arial" pitchFamily="34"/>
        <a:buChar char="•"/>
        <a:tabLst/>
        <a:defRPr lang="it-IT" sz="2399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742308" marR="0" lvl="4" indent="-304701" algn="l" defTabSz="1218804" rtl="0" fontAlgn="auto" hangingPunct="1">
        <a:lnSpc>
          <a:spcPct val="90000"/>
        </a:lnSpc>
        <a:spcBef>
          <a:spcPts val="666"/>
        </a:spcBef>
        <a:spcAft>
          <a:spcPts val="0"/>
        </a:spcAft>
        <a:buSzPct val="100000"/>
        <a:buFont typeface="Arial" pitchFamily="34"/>
        <a:buChar char="•"/>
        <a:tabLst/>
        <a:defRPr lang="it-IT" sz="2399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3351710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it-IT">
                <a:solidFill>
                  <a:prstClr val="white">
                    <a:lumMod val="75000"/>
                  </a:prstClr>
                </a:solidFill>
              </a:rPr>
              <a:t>17/11/14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defTabSz="457200"/>
            <a:fld id="{7BB7AB4D-997D-4832-8178-DF742DDCBCCD}" type="slidenum">
              <a:rPr lang="it-IT" smtClean="0">
                <a:solidFill>
                  <a:prstClr val="white">
                    <a:lumMod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974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01BFE87-1499-A3E1-8545-158F81FF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A4EF42-23A8-E324-D160-36D925956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E54140-9519-5393-291B-C2D16928B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FE49-91D2-3748-8B6D-6DC047CD0394}" type="datetimeFigureOut">
              <a:rPr lang="it-IT" smtClean="0"/>
              <a:t>10/06/2023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CE33D9-EC80-3B2C-2156-A8A0C9412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91D313-4EAF-D49B-3E4A-37742542F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F73A5-FBBA-FD47-B1C0-78554EE0D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10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83"/>
            <a:ext cx="10955867" cy="112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99707"/>
            <a:ext cx="10955867" cy="451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2" name="Rectangle 3">
            <a:extLst/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09600" y="6356504"/>
            <a:ext cx="2827867" cy="380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335846" algn="l"/>
                <a:tab pos="672883" algn="l"/>
                <a:tab pos="1009919" algn="l"/>
                <a:tab pos="1346956" algn="l"/>
                <a:tab pos="1683993" algn="l"/>
                <a:tab pos="2021030" algn="l"/>
                <a:tab pos="2358066" algn="l"/>
                <a:tab pos="2695103" algn="l"/>
                <a:tab pos="3032140" algn="l"/>
                <a:tab pos="3369177" algn="l"/>
                <a:tab pos="3706213" algn="l"/>
                <a:tab pos="4043250" algn="l"/>
                <a:tab pos="4380287" algn="l"/>
                <a:tab pos="4717324" algn="l"/>
                <a:tab pos="5054360" algn="l"/>
                <a:tab pos="5391397" algn="l"/>
                <a:tab pos="5728433" algn="l"/>
                <a:tab pos="6065471" algn="l"/>
                <a:tab pos="6402507" algn="l"/>
                <a:tab pos="6739544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mtClean="0">
                <a:latin typeface="Arial" panose="020B0604020202020204" pitchFamily="34" charset="0"/>
              </a:rPr>
              <a:t>17/11/14</a:t>
            </a: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4165600" y="6356504"/>
            <a:ext cx="3860800" cy="3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356504"/>
            <a:ext cx="2827867" cy="380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defRPr>
                <a:solidFill>
                  <a:srgbClr val="000000"/>
                </a:solidFill>
              </a:defRPr>
            </a:lvl1pPr>
          </a:lstStyle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2E8A9C-3A94-4B9A-9C2C-A8741DE7F130}" type="slidenum">
              <a:rPr lang="it-IT" altLang="it-IT" smtClean="0">
                <a:latin typeface="Arial" panose="020B0604020202020204" pitchFamily="34" charset="0"/>
              </a:rPr>
              <a:pPr defTabSz="44926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1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sldNum="0" hdr="0" ftr="0"/>
  <p:txStyles>
    <p:titleStyle>
      <a:lvl1pPr algn="l" defTabSz="33655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3655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l" defTabSz="33655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l" defTabSz="33655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l" defTabSz="33655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1886453" indent="-171496" algn="l" defTabSz="337037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2229444" indent="-171496" algn="l" defTabSz="337037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2572436" indent="-171496" algn="l" defTabSz="337037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2915427" indent="-171496" algn="l" defTabSz="337037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257175" indent="-257175" algn="l" defTabSz="336550" rtl="0" eaLnBrk="0" fontAlgn="base" hangingPunct="0">
        <a:lnSpc>
          <a:spcPct val="102000"/>
        </a:lnSpc>
        <a:spcBef>
          <a:spcPct val="0"/>
        </a:spcBef>
        <a:spcAft>
          <a:spcPts val="107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36550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857250" indent="-171450" algn="l" defTabSz="336550" rtl="0" eaLnBrk="0" fontAlgn="base" hangingPunct="0">
        <a:lnSpc>
          <a:spcPct val="102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3pPr>
      <a:lvl4pPr marL="1200150" indent="-171450" algn="l" defTabSz="336550" rtl="0" eaLnBrk="0" fontAlgn="base" hangingPunct="0">
        <a:lnSpc>
          <a:spcPct val="102000"/>
        </a:lnSpc>
        <a:spcBef>
          <a:spcPct val="0"/>
        </a:spcBef>
        <a:spcAft>
          <a:spcPts val="425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1543050" indent="-171450" algn="l" defTabSz="336550" rtl="0" eaLnBrk="0" fontAlgn="base" hangingPunct="0">
        <a:lnSpc>
          <a:spcPct val="102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B1444-CBA0-42A8-8B92-85EBA675C00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10/06/2023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2197-4050-4F2C-BC5D-C0097234CCD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0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795" y="139337"/>
            <a:ext cx="12000409" cy="74893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Cibernetica e Fantasmi: </a:t>
            </a:r>
            <a:r>
              <a:rPr lang="it-IT" dirty="0" smtClean="0">
                <a:solidFill>
                  <a:srgbClr val="FF0000"/>
                </a:solidFill>
              </a:rPr>
              <a:t>il giornalismo come </a:t>
            </a:r>
            <a:r>
              <a:rPr lang="it-IT" dirty="0" err="1" smtClean="0">
                <a:solidFill>
                  <a:srgbClr val="FF0000"/>
                </a:solidFill>
              </a:rPr>
              <a:t>mediamorfosi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5" y="966652"/>
            <a:ext cx="6113416" cy="589134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411" y="966652"/>
            <a:ext cx="6191794" cy="58913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5" y="966652"/>
            <a:ext cx="12000410" cy="589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genzia_Ansa_720x404_1507372058187083776.mp4" descr="Agenzia_Ansa_720x404_1507372058187083776.mp4">
            <a:hlinkClick r:id="" action="ppaction://media"/>
            <a:extLst>
              <a:ext uri="{FF2B5EF4-FFF2-40B4-BE49-F238E27FC236}">
                <a16:creationId xmlns:a16="http://schemas.microsoft.com/office/drawing/2014/main" id="{29C8BF61-4B00-194A-8AE4-C7292BCE78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1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708" y="365125"/>
            <a:ext cx="11927382" cy="1325563"/>
          </a:xfrm>
        </p:spPr>
        <p:txBody>
          <a:bodyPr>
            <a:normAutofit/>
          </a:bodyPr>
          <a:lstStyle/>
          <a:p>
            <a:r>
              <a:rPr lang="it-IT" dirty="0" smtClean="0"/>
              <a:t>         </a:t>
            </a:r>
            <a:r>
              <a:rPr lang="it-IT" b="1" dirty="0" smtClean="0">
                <a:solidFill>
                  <a:srgbClr val="FF0000"/>
                </a:solidFill>
              </a:rPr>
              <a:t>produrre informazione per farsi riconoscere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395" y="1825625"/>
            <a:ext cx="11852695" cy="4351338"/>
          </a:xfrm>
        </p:spPr>
        <p:txBody>
          <a:bodyPr>
            <a:normAutofit fontScale="55000" lnSpcReduction="20000"/>
          </a:bodyPr>
          <a:lstStyle/>
          <a:p>
            <a:r>
              <a:rPr lang="it-IT" sz="6000" dirty="0" smtClean="0"/>
              <a:t>Il diritto a diventare eguali è rimpiazzato dal diritto ad essere e rimanere </a:t>
            </a:r>
            <a:r>
              <a:rPr lang="it-IT" sz="6000" dirty="0" smtClean="0">
                <a:solidFill>
                  <a:srgbClr val="FF0000"/>
                </a:solidFill>
              </a:rPr>
              <a:t>differenti</a:t>
            </a:r>
            <a:r>
              <a:rPr lang="it-IT" sz="6000" dirty="0" smtClean="0"/>
              <a:t>, senza che questo significhi vedersi negare la dignità e il rispetto.</a:t>
            </a:r>
          </a:p>
          <a:p>
            <a:endParaRPr lang="it-IT" sz="6000" dirty="0" smtClean="0"/>
          </a:p>
          <a:p>
            <a:r>
              <a:rPr lang="it-IT" sz="7000" dirty="0" smtClean="0"/>
              <a:t>Le lotte di classe sono state spinte fuori dalla scena e il loro posto è occupato dalle lotte per </a:t>
            </a:r>
            <a:r>
              <a:rPr lang="it-IT" sz="7000" dirty="0" smtClean="0">
                <a:solidFill>
                  <a:srgbClr val="FF0000"/>
                </a:solidFill>
              </a:rPr>
              <a:t>il riconoscimento</a:t>
            </a:r>
          </a:p>
          <a:p>
            <a:endParaRPr lang="it-IT" sz="6000" dirty="0" smtClean="0"/>
          </a:p>
          <a:p>
            <a:r>
              <a:rPr lang="it-IT" sz="6000" dirty="0" err="1" smtClean="0"/>
              <a:t>Zygmunt</a:t>
            </a:r>
            <a:r>
              <a:rPr lang="it-IT" sz="6000" dirty="0" smtClean="0"/>
              <a:t> </a:t>
            </a:r>
            <a:r>
              <a:rPr lang="it-IT" sz="6000" dirty="0" err="1" smtClean="0"/>
              <a:t>Baumann</a:t>
            </a:r>
            <a:endParaRPr lang="it-IT" sz="4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0771" y="1122362"/>
            <a:ext cx="10547230" cy="469184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Se i fatti sono </a:t>
            </a:r>
            <a:r>
              <a:rPr lang="it-IT" dirty="0" smtClean="0">
                <a:solidFill>
                  <a:srgbClr val="FF0000"/>
                </a:solidFill>
              </a:rPr>
              <a:t>monitorabili </a:t>
            </a:r>
            <a:r>
              <a:rPr lang="it-IT" dirty="0" smtClean="0"/>
              <a:t>direttamente dagli utenti, come combinare una potenza di documentazione e di contestualizzazione che renda il giornalismo autonomo e sovrano nel processo di </a:t>
            </a:r>
            <a:r>
              <a:rPr lang="it-IT" dirty="0" smtClean="0">
                <a:solidFill>
                  <a:srgbClr val="FF0000"/>
                </a:solidFill>
              </a:rPr>
              <a:t>logistica militare 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 flipV="1">
            <a:off x="1984074" y="5257800"/>
            <a:ext cx="8683925" cy="219974"/>
          </a:xfrm>
        </p:spPr>
        <p:txBody>
          <a:bodyPr>
            <a:normAutofit fontScale="47500" lnSpcReduction="200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03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0CFD8C81-A11D-EF57-F6B3-F956C179F8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7937"/>
            <a:ext cx="12187237" cy="68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0923" y="365125"/>
            <a:ext cx="9691077" cy="1325563"/>
          </a:xfrm>
        </p:spPr>
        <p:txBody>
          <a:bodyPr/>
          <a:lstStyle/>
          <a:p>
            <a:r>
              <a:rPr lang="it-IT" dirty="0" err="1" smtClean="0"/>
              <a:t>Fiodorov</a:t>
            </a:r>
            <a:r>
              <a:rPr lang="it-IT" dirty="0" smtClean="0"/>
              <a:t> digitalizza la resistenza,</a:t>
            </a:r>
            <a:br>
              <a:rPr lang="it-IT" dirty="0" smtClean="0"/>
            </a:br>
            <a:r>
              <a:rPr lang="it-IT" dirty="0" err="1" smtClean="0"/>
              <a:t>Musk</a:t>
            </a:r>
            <a:r>
              <a:rPr lang="it-IT" dirty="0" smtClean="0"/>
              <a:t> privatizza la Guerra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785" y="1825625"/>
            <a:ext cx="107520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796" y="139337"/>
            <a:ext cx="11258004" cy="748937"/>
          </a:xfrm>
        </p:spPr>
        <p:txBody>
          <a:bodyPr>
            <a:normAutofit/>
          </a:bodyPr>
          <a:lstStyle/>
          <a:p>
            <a:r>
              <a:rPr lang="it-IT" dirty="0" smtClean="0"/>
              <a:t>Le fosse di </a:t>
            </a:r>
            <a:r>
              <a:rPr lang="it-IT" dirty="0" err="1" smtClean="0"/>
              <a:t>Bucha</a:t>
            </a:r>
            <a:r>
              <a:rPr lang="it-IT" dirty="0" smtClean="0"/>
              <a:t> : la guerra delle fotografie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5" y="966652"/>
            <a:ext cx="6113416" cy="589134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411" y="966652"/>
            <a:ext cx="6191794" cy="589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          </a:t>
            </a:r>
            <a:r>
              <a:rPr lang="it-IT" sz="5400" b="1" dirty="0" smtClean="0">
                <a:solidFill>
                  <a:srgbClr val="FF0000"/>
                </a:solidFill>
              </a:rPr>
              <a:t>I fatti separati dalle fonti</a:t>
            </a:r>
            <a:endParaRPr lang="it-IT" sz="54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395" y="1825625"/>
            <a:ext cx="11852695" cy="4351338"/>
          </a:xfrm>
        </p:spPr>
        <p:txBody>
          <a:bodyPr>
            <a:normAutofit fontScale="85000" lnSpcReduction="20000"/>
          </a:bodyPr>
          <a:lstStyle/>
          <a:p>
            <a:r>
              <a:rPr lang="it-IT" sz="6000" dirty="0" smtClean="0"/>
              <a:t>La libertà di espressione diventa una farsa se l’informazione sui fatti non è garantita e se i fatti stessi vengono messi in discussione</a:t>
            </a:r>
          </a:p>
          <a:p>
            <a:endParaRPr lang="it-IT" sz="6000" dirty="0" smtClean="0"/>
          </a:p>
          <a:p>
            <a:r>
              <a:rPr lang="it-IT" sz="6000" dirty="0" smtClean="0"/>
              <a:t>Hanna </a:t>
            </a:r>
            <a:r>
              <a:rPr lang="it-IT" sz="6000" dirty="0" err="1" smtClean="0"/>
              <a:t>Arendt</a:t>
            </a:r>
            <a:endParaRPr lang="it-IT" sz="6000" dirty="0" smtClean="0"/>
          </a:p>
          <a:p>
            <a:r>
              <a:rPr lang="it-IT" sz="4300" dirty="0" smtClean="0"/>
              <a:t>Verità e Politica, </a:t>
            </a:r>
            <a:r>
              <a:rPr lang="it-IT" sz="4300" dirty="0" smtClean="0">
                <a:solidFill>
                  <a:srgbClr val="FF0000"/>
                </a:solidFill>
              </a:rPr>
              <a:t>1967</a:t>
            </a:r>
            <a:endParaRPr lang="it-IT" sz="4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8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it-IT" sz="5400" b="1" dirty="0" smtClean="0"/>
              <a:t>Si inquinano le fonti mediante abbondanza e non penuria dei documenti</a:t>
            </a:r>
            <a:endParaRPr lang="it-IT" sz="5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2024" y="2237014"/>
            <a:ext cx="11161776" cy="4620985"/>
          </a:xfrm>
        </p:spPr>
        <p:txBody>
          <a:bodyPr>
            <a:normAutofit/>
          </a:bodyPr>
          <a:lstStyle/>
          <a:p>
            <a:r>
              <a:rPr lang="it-IT" sz="4800" dirty="0" smtClean="0"/>
              <a:t>La trasparenza delle Intelligence: </a:t>
            </a:r>
            <a:endParaRPr lang="it-IT" sz="4800" dirty="0" smtClean="0">
              <a:solidFill>
                <a:srgbClr val="FF0000"/>
              </a:solidFill>
            </a:endParaRPr>
          </a:p>
          <a:p>
            <a:r>
              <a:rPr lang="it-IT" sz="4800" dirty="0" smtClean="0"/>
              <a:t>La comunicazione dei generali</a:t>
            </a:r>
            <a:endParaRPr lang="it-IT" sz="4800" dirty="0" smtClean="0">
              <a:solidFill>
                <a:srgbClr val="FF0000"/>
              </a:solidFill>
            </a:endParaRPr>
          </a:p>
          <a:p>
            <a:r>
              <a:rPr lang="it-IT" sz="4800" dirty="0" smtClean="0"/>
              <a:t>Il ruolo delle piattaforme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Una professione della riservatezza diventa una funzione del brusio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724060" y="2160386"/>
            <a:ext cx="10554344" cy="266893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21882" tIns="60941" rIns="121882" bIns="60941" anchor="ctr" anchorCtr="1" compatLnSpc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332" kern="0">
              <a:solidFill>
                <a:srgbClr val="000000"/>
              </a:solidFill>
              <a:latin typeface="Arial" pitchFamily="18"/>
              <a:ea typeface="SimSun" pitchFamily="2"/>
              <a:cs typeface="Mangal" pitchFamily="2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865" kern="0">
                <a:solidFill>
                  <a:srgbClr val="00000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</a:p>
        </p:txBody>
      </p:sp>
      <p:sp>
        <p:nvSpPr>
          <p:cNvPr id="3" name="Figura a mano libera 2"/>
          <p:cNvSpPr/>
          <p:nvPr/>
        </p:nvSpPr>
        <p:spPr>
          <a:xfrm>
            <a:off x="1830117" y="3886424"/>
            <a:ext cx="8531767" cy="17519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119968" tIns="62378" rIns="119968" bIns="62378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399" kern="0">
              <a:solidFill>
                <a:srgbClr val="000000"/>
              </a:solidFill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328184" y="960761"/>
            <a:ext cx="10950218" cy="40575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19968" tIns="62378" rIns="119968" bIns="62378" anchor="t" anchorCtr="1" compatLnSpc="0">
            <a:spAutoFit/>
          </a:bodyPr>
          <a:lstStyle/>
          <a:p>
            <a:pPr algn="ctr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332" b="1" kern="0" dirty="0">
                <a:solidFill>
                  <a:srgbClr val="5F5F5F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SimSun" pitchFamily="2"/>
                <a:cs typeface="SimSun" pitchFamily="2"/>
              </a:rPr>
              <a:t>dalla Libertà alla consapevolezza</a:t>
            </a:r>
          </a:p>
          <a:p>
            <a:pPr algn="ctr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332" b="1" kern="0" dirty="0">
              <a:solidFill>
                <a:srgbClr val="5F5F5F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SimSun" pitchFamily="2"/>
              <a:cs typeface="SimSun" pitchFamily="2"/>
            </a:endParaRPr>
          </a:p>
          <a:p>
            <a:pPr algn="ctr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332" b="1" kern="0" dirty="0">
                <a:solidFill>
                  <a:srgbClr val="5F5F5F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SimSun" pitchFamily="2"/>
                <a:cs typeface="SimSun" pitchFamily="2"/>
              </a:rPr>
              <a:t>Giornalismo è mobilitazione delle intelligenze che è in ogni utente</a:t>
            </a:r>
            <a:endParaRPr lang="it-IT" sz="5332" kern="0" dirty="0">
              <a:solidFill>
                <a:srgbClr val="5F5F5F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SimSun" pitchFamily="2"/>
              <a:cs typeface="SimSun" pitchFamily="2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" y="132082"/>
            <a:ext cx="12188238" cy="65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034" y="365125"/>
            <a:ext cx="11146766" cy="1325563"/>
          </a:xfrm>
        </p:spPr>
        <p:txBody>
          <a:bodyPr/>
          <a:lstStyle/>
          <a:p>
            <a:r>
              <a:rPr lang="it-IT" dirty="0" smtClean="0"/>
              <a:t>     </a:t>
            </a:r>
            <a:r>
              <a:rPr lang="it-IT" dirty="0" smtClean="0">
                <a:solidFill>
                  <a:srgbClr val="FF0000"/>
                </a:solidFill>
              </a:rPr>
              <a:t>Come il giornalismo ha cambiato la guerra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7034" y="1825625"/>
            <a:ext cx="11146766" cy="4351338"/>
          </a:xfrm>
        </p:spPr>
        <p:txBody>
          <a:bodyPr>
            <a:normAutofit lnSpcReduction="10000"/>
          </a:bodyPr>
          <a:lstStyle/>
          <a:p>
            <a:r>
              <a:rPr lang="it-IT" sz="4800" dirty="0" smtClean="0"/>
              <a:t>Nella nuova forma di combattimento si procede mediante interferenze nelle psicologie e nel senso comune dell’avversario</a:t>
            </a:r>
          </a:p>
          <a:p>
            <a:r>
              <a:rPr lang="it-IT" sz="4400" dirty="0" err="1" smtClean="0"/>
              <a:t>Valery</a:t>
            </a:r>
            <a:r>
              <a:rPr lang="it-IT" sz="4400" dirty="0" smtClean="0"/>
              <a:t> </a:t>
            </a:r>
            <a:r>
              <a:rPr lang="it-IT" sz="4400" dirty="0" err="1" smtClean="0"/>
              <a:t>Gerasimov</a:t>
            </a:r>
            <a:endParaRPr lang="it-IT" sz="4400" dirty="0" smtClean="0"/>
          </a:p>
          <a:p>
            <a:r>
              <a:rPr lang="it-IT" sz="4400" dirty="0" smtClean="0"/>
              <a:t>Capo di stato maggio della federazione russa </a:t>
            </a:r>
            <a:r>
              <a:rPr lang="it-IT" sz="4400" dirty="0" smtClean="0">
                <a:solidFill>
                  <a:srgbClr val="FF0000"/>
                </a:solidFill>
              </a:rPr>
              <a:t>2013</a:t>
            </a:r>
          </a:p>
          <a:p>
            <a:endParaRPr lang="it-IT" sz="4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19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520995"/>
          </a:xfrm>
        </p:spPr>
        <p:txBody>
          <a:bodyPr>
            <a:normAutofit fontScale="90000"/>
          </a:bodyPr>
          <a:lstStyle/>
          <a:p>
            <a:r>
              <a:rPr lang="it-IT" dirty="0"/>
              <a:t>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365125"/>
            <a:ext cx="5703216" cy="5811838"/>
          </a:xfrm>
        </p:spPr>
        <p:txBody>
          <a:bodyPr>
            <a:normAutofit fontScale="25000" lnSpcReduction="20000"/>
          </a:bodyPr>
          <a:lstStyle/>
          <a:p>
            <a:endParaRPr lang="it-IT" dirty="0" smtClean="0"/>
          </a:p>
          <a:p>
            <a:endParaRPr lang="it-IT" dirty="0"/>
          </a:p>
          <a:p>
            <a:r>
              <a:rPr lang="it-IT" sz="9800" dirty="0" smtClean="0"/>
              <a:t>L’uomo sta cominciando a capire come si smonta e si rimontala più complicata e la più imprevedibile di tutte le sue macchine: Il linguaggio.</a:t>
            </a:r>
          </a:p>
          <a:p>
            <a:r>
              <a:rPr lang="it-IT" sz="9800" dirty="0" smtClean="0"/>
              <a:t>Penso a una macchina scrivente che metta in gioco tutti quegli elementi che siamo soliti considerare i più gelosi attributi  dell’intimità psicologica ,dell’esperienza vissuta, dell’imprevedibilità degli scatti di umore i sussulti e gli strazi e le illuminazioni interiori.</a:t>
            </a:r>
          </a:p>
          <a:p>
            <a:endParaRPr lang="it-IT" sz="9800" dirty="0"/>
          </a:p>
          <a:p>
            <a:endParaRPr lang="it-IT" sz="9800" dirty="0" smtClean="0"/>
          </a:p>
          <a:p>
            <a:r>
              <a:rPr lang="it-IT" sz="9800" dirty="0" smtClean="0"/>
              <a:t>Italo Calvino, </a:t>
            </a:r>
          </a:p>
          <a:p>
            <a:r>
              <a:rPr lang="it-IT" sz="9800" dirty="0" smtClean="0"/>
              <a:t>Cibernetica e fantasmi,1967</a:t>
            </a:r>
          </a:p>
          <a:p>
            <a:endParaRPr lang="it-IT" sz="9800" dirty="0"/>
          </a:p>
          <a:p>
            <a:endParaRPr lang="it-IT" sz="9800" dirty="0" smtClean="0"/>
          </a:p>
          <a:p>
            <a:endParaRPr lang="it-IT" sz="98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 smtClean="0"/>
              <a:t>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862" y="75414"/>
            <a:ext cx="6787299" cy="68721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79" y="-128260"/>
            <a:ext cx="6329856" cy="97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708" y="365126"/>
            <a:ext cx="12066954" cy="8618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guerra </a:t>
            </a:r>
            <a:r>
              <a:rPr lang="it-IT" dirty="0" err="1" smtClean="0"/>
              <a:t>Ibrida:uno</a:t>
            </a:r>
            <a:r>
              <a:rPr lang="it-IT" dirty="0" smtClean="0"/>
              <a:t> stato di belligerante che non finirà mai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7034" y="1825625"/>
            <a:ext cx="11146766" cy="4351338"/>
          </a:xfrm>
        </p:spPr>
        <p:txBody>
          <a:bodyPr>
            <a:normAutofit lnSpcReduction="10000"/>
          </a:bodyPr>
          <a:lstStyle/>
          <a:p>
            <a:r>
              <a:rPr lang="it-IT" sz="4800" dirty="0"/>
              <a:t>Nella nuova forma di combattimento si procede mediante interferenze nelle psicologie e nel senso comune dell’avversario</a:t>
            </a:r>
          </a:p>
          <a:p>
            <a:r>
              <a:rPr lang="it-IT" sz="4400" dirty="0" err="1"/>
              <a:t>Valery</a:t>
            </a:r>
            <a:r>
              <a:rPr lang="it-IT" sz="4400" dirty="0"/>
              <a:t> </a:t>
            </a:r>
            <a:r>
              <a:rPr lang="it-IT" sz="4400" dirty="0" err="1"/>
              <a:t>Gerasimov</a:t>
            </a:r>
            <a:endParaRPr lang="it-IT" sz="4400" dirty="0"/>
          </a:p>
          <a:p>
            <a:r>
              <a:rPr lang="it-IT" sz="4400" dirty="0"/>
              <a:t>Capo di stato maggio della federazione russa </a:t>
            </a:r>
            <a:r>
              <a:rPr lang="it-IT" sz="4400" dirty="0">
                <a:solidFill>
                  <a:srgbClr val="FF0000"/>
                </a:solidFill>
              </a:rPr>
              <a:t>2013</a:t>
            </a:r>
          </a:p>
          <a:p>
            <a:endParaRPr lang="it-IT" sz="4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37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anno dopo nasce ……..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9404" y="1825625"/>
            <a:ext cx="90404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472" y="0"/>
            <a:ext cx="7504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ly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0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034" y="365125"/>
            <a:ext cx="11146766" cy="1325563"/>
          </a:xfrm>
        </p:spPr>
        <p:txBody>
          <a:bodyPr>
            <a:normAutofit/>
          </a:bodyPr>
          <a:lstStyle/>
          <a:p>
            <a:r>
              <a:rPr lang="it-IT" dirty="0" smtClean="0"/>
              <a:t>     L’informazione come sicurezza nazionale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7034" y="1825625"/>
            <a:ext cx="11146766" cy="4351338"/>
          </a:xfrm>
        </p:spPr>
        <p:txBody>
          <a:bodyPr>
            <a:normAutofit fontScale="92500"/>
          </a:bodyPr>
          <a:lstStyle/>
          <a:p>
            <a:r>
              <a:rPr lang="it-IT" sz="4800" dirty="0" smtClean="0"/>
              <a:t>Una società che riconosce l’autorità dei fatti  deve anche stabilire  alcune professioni e istituzioni che siano al di sopra delle baruffe della politica, dell’emotività o delle opinioni</a:t>
            </a:r>
          </a:p>
          <a:p>
            <a:endParaRPr lang="it-IT" sz="4800" dirty="0"/>
          </a:p>
          <a:p>
            <a:r>
              <a:rPr lang="it-IT" sz="4400" dirty="0" smtClean="0">
                <a:solidFill>
                  <a:srgbClr val="FF0000"/>
                </a:solidFill>
              </a:rPr>
              <a:t>William Davis, Stati </a:t>
            </a:r>
            <a:r>
              <a:rPr lang="it-IT" sz="4400" dirty="0" err="1" smtClean="0">
                <a:solidFill>
                  <a:srgbClr val="FF0000"/>
                </a:solidFill>
              </a:rPr>
              <a:t>Nervosi,Einuadi</a:t>
            </a:r>
            <a:r>
              <a:rPr lang="it-IT" sz="4400" dirty="0" smtClean="0">
                <a:solidFill>
                  <a:srgbClr val="FF0000"/>
                </a:solidFill>
              </a:rPr>
              <a:t> , Torino 2018</a:t>
            </a:r>
          </a:p>
          <a:p>
            <a:endParaRPr lang="it-IT" sz="4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1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"/>
          <p:cNvSpPr>
            <a:spLocks noGrp="1" noChangeArrowheads="1"/>
          </p:cNvSpPr>
          <p:nvPr>
            <p:ph type="title" idx="4294967295"/>
          </p:nvPr>
        </p:nvSpPr>
        <p:spPr>
          <a:xfrm flipV="1">
            <a:off x="3179765" y="1375571"/>
            <a:ext cx="5832475" cy="98425"/>
          </a:xfrm>
        </p:spPr>
        <p:txBody>
          <a:bodyPr vert="horz" wrap="square" lIns="67521" tIns="35111" rIns="67521" bIns="35111" numCol="1" anchor="b" anchorCtr="0" compatLnSpc="1">
            <a:prstTxWarp prst="textNoShape">
              <a:avLst/>
            </a:prstTxWarp>
          </a:bodyPr>
          <a:lstStyle/>
          <a:p>
            <a:pPr algn="r" eaLnBrk="1" hangingPunct="1">
              <a:lnSpc>
                <a:spcPct val="100000"/>
              </a:lnSpc>
              <a:buClrTx/>
              <a:tabLst>
                <a:tab pos="0" algn="l"/>
                <a:tab pos="334963" algn="l"/>
                <a:tab pos="671513" algn="l"/>
                <a:tab pos="1009650" algn="l"/>
                <a:tab pos="1346200" algn="l"/>
                <a:tab pos="1682750" algn="l"/>
                <a:tab pos="2020888" algn="l"/>
                <a:tab pos="2357438" algn="l"/>
                <a:tab pos="2693988" algn="l"/>
                <a:tab pos="3032125" algn="l"/>
                <a:tab pos="3368675" algn="l"/>
                <a:tab pos="3705225" algn="l"/>
                <a:tab pos="4041775" algn="l"/>
                <a:tab pos="4379913" algn="l"/>
                <a:tab pos="4716463" algn="l"/>
                <a:tab pos="5053013" algn="l"/>
                <a:tab pos="5391150" algn="l"/>
                <a:tab pos="5727700" algn="l"/>
                <a:tab pos="6064250" algn="l"/>
                <a:tab pos="6402388" algn="l"/>
                <a:tab pos="6738938" algn="l"/>
              </a:tabLst>
            </a:pPr>
            <a:r>
              <a:rPr lang="it-IT" altLang="it-IT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0" y="0"/>
            <a:ext cx="12051792" cy="502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21" tIns="35111" rIns="67521" bIns="3511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5401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 selezione naturale cede il posto alla selezione artificiale</a:t>
            </a:r>
          </a:p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5401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L’intelligenza artificiale è la prosecuzione della vita con altri mezzi rispetto alla vita</a:t>
            </a:r>
          </a:p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5401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5401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Bernard </a:t>
            </a:r>
            <a:r>
              <a:rPr kumimoji="0" lang="it-IT" altLang="it-IT" sz="5401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Stiegler</a:t>
            </a:r>
            <a:r>
              <a:rPr kumimoji="0" lang="it-IT" altLang="it-IT" sz="5401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</a:t>
            </a:r>
          </a:p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5401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La Società Automatica</a:t>
            </a:r>
            <a:endParaRPr kumimoji="0" lang="it-IT" altLang="it-IT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27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8023" y="69011"/>
            <a:ext cx="1183544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Sono i numeri a costituire la base della morfologia sociale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</a:t>
            </a: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Mauss</a:t>
            </a:r>
            <a:endParaRPr kumimoji="0" lang="it-IT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 algoritmi non fanno che estendere le funzioni rituali di controllo e di ripartizione dei numeri in modo che possano diventare </a:t>
            </a: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inaccessibili, autoritari e categorici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Paolo </a:t>
            </a:r>
            <a:r>
              <a:rPr kumimoji="0" lang="it-IT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Zellini</a:t>
            </a: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 dittatura del calcolo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8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La mega multa a </a:t>
            </a:r>
            <a:r>
              <a:rPr lang="it-IT" dirty="0" err="1" smtClean="0"/>
              <a:t>facebook</a:t>
            </a:r>
            <a:r>
              <a:rPr lang="it-IT" dirty="0" smtClean="0"/>
              <a:t>. Cambia il vento</a:t>
            </a:r>
            <a:br>
              <a:rPr lang="it-IT" dirty="0" smtClean="0"/>
            </a:br>
            <a:r>
              <a:rPr lang="it-IT" dirty="0" smtClean="0"/>
              <a:t>I giganti contrattati dai nani.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85" y="1914769"/>
            <a:ext cx="10447215" cy="50252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86" y="1797538"/>
            <a:ext cx="10447214" cy="51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libro è dedicato a </a:t>
            </a:r>
            <a:r>
              <a:rPr lang="it-IT" dirty="0" err="1" smtClean="0"/>
              <a:t>Jullian</a:t>
            </a:r>
            <a:r>
              <a:rPr lang="it-IT" dirty="0" smtClean="0"/>
              <a:t> </a:t>
            </a:r>
            <a:r>
              <a:rPr lang="it-IT" dirty="0" err="1" smtClean="0"/>
              <a:t>Assange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785" y="1825625"/>
            <a:ext cx="5728677" cy="4351338"/>
          </a:xfrm>
        </p:spPr>
        <p:txBody>
          <a:bodyPr>
            <a:normAutofit fontScale="25000" lnSpcReduction="20000"/>
          </a:bodyPr>
          <a:lstStyle/>
          <a:p>
            <a:r>
              <a:rPr lang="it-IT" dirty="0"/>
              <a:t>"</a:t>
            </a:r>
            <a:r>
              <a:rPr lang="it-IT" sz="11100" b="1" dirty="0"/>
              <a:t>Il giornalismo dovrebbe essere più simile alla scienza. </a:t>
            </a:r>
            <a:endParaRPr lang="it-IT" sz="11100" b="1" dirty="0" smtClean="0"/>
          </a:p>
          <a:p>
            <a:r>
              <a:rPr lang="it-IT" sz="11100" b="1" dirty="0" smtClean="0"/>
              <a:t>Per </a:t>
            </a:r>
            <a:r>
              <a:rPr lang="it-IT" sz="11100" b="1" dirty="0"/>
              <a:t>quanto possibile, i fatti dovrebbero essere verificabili. </a:t>
            </a:r>
            <a:endParaRPr lang="it-IT" sz="11100" b="1" dirty="0" smtClean="0"/>
          </a:p>
          <a:p>
            <a:r>
              <a:rPr lang="it-IT" sz="11100" b="1" dirty="0" smtClean="0"/>
              <a:t>Se </a:t>
            </a:r>
            <a:r>
              <a:rPr lang="it-IT" sz="11100" b="1" dirty="0"/>
              <a:t>i giornalisti vogliono una credibilità a lungo termine per la loro professione, devono andare in quella direzione</a:t>
            </a:r>
            <a:r>
              <a:rPr lang="it-IT" sz="11100" b="1" dirty="0" smtClean="0"/>
              <a:t>.</a:t>
            </a:r>
          </a:p>
          <a:p>
            <a:r>
              <a:rPr lang="it-IT" sz="11100" b="1" dirty="0" smtClean="0"/>
              <a:t> </a:t>
            </a:r>
            <a:r>
              <a:rPr lang="it-IT" sz="11100" b="1" dirty="0"/>
              <a:t>Avere più rispetto per i lettori. " </a:t>
            </a:r>
            <a:r>
              <a:rPr lang="it-IT" sz="11100" b="1" dirty="0" smtClean="0"/>
              <a:t>–</a:t>
            </a:r>
          </a:p>
          <a:p>
            <a:endParaRPr lang="it-IT" sz="11100" b="1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23" y="1609969"/>
            <a:ext cx="5314462" cy="52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52617" y="976508"/>
            <a:ext cx="5525305" cy="2473475"/>
          </a:xfrm>
        </p:spPr>
        <p:txBody>
          <a:bodyPr>
            <a:normAutofit/>
          </a:bodyPr>
          <a:lstStyle/>
          <a:p>
            <a:r>
              <a:rPr lang="it-IT" sz="5400"/>
              <a:t>la storia del futuro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52617" y="3444431"/>
            <a:ext cx="5525305" cy="1693349"/>
          </a:xfrm>
        </p:spPr>
        <p:txBody>
          <a:bodyPr>
            <a:normAutofit/>
          </a:bodyPr>
          <a:lstStyle/>
          <a:p>
            <a:r>
              <a:rPr lang="it-IT" b="1" dirty="0"/>
              <a:t>Il racconto come conversazione</a:t>
            </a:r>
          </a:p>
          <a:p>
            <a:r>
              <a:rPr lang="it-IT" b="1" dirty="0"/>
              <a:t>L’immagine come interfaccia </a:t>
            </a:r>
          </a:p>
          <a:p>
            <a:r>
              <a:rPr lang="it-IT" b="1" dirty="0"/>
              <a:t>il territorio come piattaforma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1EEA8D-6824-476E-9148-3BF2056878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FB06CA-8028-45B5-91C1-7F1F98863E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299687-9762-436F-9B9A-8E758E7319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5240637-2F09-4884-B1C0-AE637D6B4B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0378" y="977099"/>
            <a:ext cx="3122838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084" y="1116345"/>
            <a:ext cx="2493680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520995"/>
          </a:xfrm>
        </p:spPr>
        <p:txBody>
          <a:bodyPr>
            <a:normAutofit fontScale="90000"/>
          </a:bodyPr>
          <a:lstStyle/>
          <a:p>
            <a:r>
              <a:rPr lang="it-IT" dirty="0"/>
              <a:t>   Siamo cronisti non guru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4865016" cy="4351338"/>
          </a:xfrm>
        </p:spPr>
        <p:txBody>
          <a:bodyPr>
            <a:normAutofit fontScale="25000" lnSpcReduction="20000"/>
          </a:bodyPr>
          <a:lstStyle/>
          <a:p>
            <a:r>
              <a:rPr lang="it-IT" sz="19200" dirty="0"/>
              <a:t>Quando si gioca a Hockey non bisogna guardare il dischetto </a:t>
            </a:r>
            <a:br>
              <a:rPr lang="it-IT" sz="19200" dirty="0"/>
            </a:br>
            <a:r>
              <a:rPr lang="it-IT" sz="19200" dirty="0"/>
              <a:t>ma prevedere dove andrà, altrimenti non si vede nulla </a:t>
            </a:r>
          </a:p>
          <a:p>
            <a:endParaRPr lang="it-IT" sz="54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(Steve Jobs)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862" y="75414"/>
            <a:ext cx="6787299" cy="687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890" y="-120769"/>
            <a:ext cx="12033849" cy="1811458"/>
          </a:xfrm>
        </p:spPr>
        <p:txBody>
          <a:bodyPr>
            <a:normAutofit/>
          </a:bodyPr>
          <a:lstStyle/>
          <a:p>
            <a:r>
              <a:rPr lang="it-IT" sz="4000" dirty="0" smtClean="0"/>
              <a:t>               </a:t>
            </a:r>
            <a:r>
              <a:rPr lang="it-IT" sz="4000" dirty="0" smtClean="0">
                <a:solidFill>
                  <a:srgbClr val="FF0000"/>
                </a:solidFill>
              </a:rPr>
              <a:t>dal 2005 2000 testate locali chiuse negli usa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891" y="1242204"/>
            <a:ext cx="11913079" cy="4934759"/>
          </a:xfrm>
        </p:spPr>
        <p:txBody>
          <a:bodyPr>
            <a:normAutofit fontScale="92500" lnSpcReduction="10000"/>
          </a:bodyPr>
          <a:lstStyle/>
          <a:p>
            <a:r>
              <a:rPr lang="it-IT" sz="4800" b="1" dirty="0" smtClean="0"/>
              <a:t>Le testate sono diventati dei navigatori territoriali che combinano informazione servizi  e supporto personalizzato.</a:t>
            </a:r>
          </a:p>
          <a:p>
            <a:r>
              <a:rPr lang="it-IT" sz="4800" b="1" dirty="0" smtClean="0"/>
              <a:t>Profilare l’utente e rendere il servizio più </a:t>
            </a:r>
            <a:r>
              <a:rPr lang="it-IT" sz="4800" b="1" dirty="0" err="1" smtClean="0"/>
              <a:t>adferente</a:t>
            </a:r>
            <a:r>
              <a:rPr lang="it-IT" sz="4800" b="1" dirty="0" smtClean="0"/>
              <a:t> alla necessità del momento</a:t>
            </a:r>
          </a:p>
          <a:p>
            <a:r>
              <a:rPr lang="it-IT" sz="4800" b="1" dirty="0" smtClean="0"/>
              <a:t>In alternativa gruppi editoriali locali sono </a:t>
            </a:r>
            <a:r>
              <a:rPr lang="it-IT" sz="4800" b="1" dirty="0" err="1" smtClean="0"/>
              <a:t>diventatio</a:t>
            </a:r>
            <a:r>
              <a:rPr lang="it-IT" sz="4800" b="1" dirty="0" smtClean="0"/>
              <a:t> i vettori delle strategie di manipolazione stile Cambridge </a:t>
            </a:r>
            <a:r>
              <a:rPr lang="it-IT" sz="4800" b="1" dirty="0" err="1" smtClean="0"/>
              <a:t>Analytica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724060" y="2160386"/>
            <a:ext cx="10554344" cy="266893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21882" tIns="60941" rIns="121882" bIns="60941" anchor="ctr" anchorCtr="1" compatLnSpc="0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332" kern="0">
              <a:solidFill>
                <a:srgbClr val="000000"/>
              </a:solidFill>
              <a:latin typeface="Arial" pitchFamily="18"/>
              <a:ea typeface="SimSun" pitchFamily="2"/>
              <a:cs typeface="Mangal" pitchFamily="2"/>
            </a:endParaRPr>
          </a:p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865" kern="0">
                <a:solidFill>
                  <a:srgbClr val="00000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</a:p>
        </p:txBody>
      </p:sp>
      <p:sp>
        <p:nvSpPr>
          <p:cNvPr id="3" name="Figura a mano libera 2"/>
          <p:cNvSpPr/>
          <p:nvPr/>
        </p:nvSpPr>
        <p:spPr>
          <a:xfrm>
            <a:off x="1830117" y="3886424"/>
            <a:ext cx="8531767" cy="17519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119968" tIns="62378" rIns="119968" bIns="62378" anchor="ctr" anchorCtr="0" compatLnSpc="0">
            <a:noAutofit/>
          </a:bodyPr>
          <a:lstStyle/>
          <a:p>
            <a:pPr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399" kern="0">
              <a:solidFill>
                <a:srgbClr val="000000"/>
              </a:solidFill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258618" y="-157018"/>
            <a:ext cx="11019785" cy="78821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19968" tIns="62378" rIns="119968" bIns="62378" anchor="t" anchorCtr="1" compatLnSpc="0">
            <a:spAutoFit/>
          </a:bodyPr>
          <a:lstStyle/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332" b="1" kern="0" dirty="0">
              <a:solidFill>
                <a:srgbClr val="5F5F5F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SimSun" pitchFamily="2"/>
              <a:cs typeface="SimSun" pitchFamily="2"/>
            </a:endParaRPr>
          </a:p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332" b="1" kern="0" dirty="0">
                <a:solidFill>
                  <a:srgbClr val="5F5F5F"/>
                </a:solidFill>
                <a:latin typeface="Arial" pitchFamily="18"/>
                <a:ea typeface="SimSun" pitchFamily="2"/>
                <a:cs typeface="SimSun" pitchFamily="2"/>
              </a:rPr>
              <a:t> </a:t>
            </a:r>
            <a:r>
              <a:rPr lang="it-IT" sz="5332" b="1" kern="0" dirty="0">
                <a:solidFill>
                  <a:srgbClr val="FB8C29">
                    <a:lumMod val="40000"/>
                    <a:lumOff val="60000"/>
                  </a:srgbClr>
                </a:solidFill>
                <a:latin typeface="Arial" pitchFamily="18"/>
                <a:ea typeface="SimSun" pitchFamily="2"/>
                <a:cs typeface="SimSun" pitchFamily="2"/>
              </a:rPr>
              <a:t>abbinare ogni singolo</a:t>
            </a:r>
            <a:endParaRPr lang="it-IT" sz="6000" b="1" kern="0" dirty="0">
              <a:solidFill>
                <a:srgbClr val="FB8C29">
                  <a:lumMod val="40000"/>
                  <a:lumOff val="60000"/>
                </a:srgbClr>
              </a:solidFill>
              <a:latin typeface="Arial" pitchFamily="18"/>
              <a:ea typeface="SimSun" pitchFamily="2"/>
              <a:cs typeface="SimSun" pitchFamily="2"/>
            </a:endParaRPr>
          </a:p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0" b="1" kern="0" dirty="0">
                <a:solidFill>
                  <a:srgbClr val="FB8C29">
                    <a:lumMod val="40000"/>
                    <a:lumOff val="60000"/>
                  </a:srgbClr>
                </a:solidFill>
                <a:latin typeface="Arial" pitchFamily="18"/>
                <a:ea typeface="SimSun" pitchFamily="2"/>
                <a:cs typeface="SimSun" pitchFamily="2"/>
              </a:rPr>
              <a:t>Contenuto ad ogni </a:t>
            </a:r>
          </a:p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0" b="1" kern="0" dirty="0">
                <a:solidFill>
                  <a:srgbClr val="FB8C29">
                    <a:lumMod val="40000"/>
                    <a:lumOff val="60000"/>
                  </a:srgbClr>
                </a:solidFill>
                <a:latin typeface="Arial" pitchFamily="18"/>
                <a:ea typeface="SimSun" pitchFamily="2"/>
                <a:cs typeface="SimSun" pitchFamily="2"/>
              </a:rPr>
              <a:t>Singolo </a:t>
            </a:r>
          </a:p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0" b="1" kern="0" dirty="0">
                <a:solidFill>
                  <a:srgbClr val="FB8C29">
                    <a:lumMod val="40000"/>
                    <a:lumOff val="60000"/>
                  </a:srgbClr>
                </a:solidFill>
                <a:latin typeface="Arial" pitchFamily="18"/>
                <a:ea typeface="SimSun" pitchFamily="2"/>
                <a:cs typeface="SimSun" pitchFamily="2"/>
              </a:rPr>
              <a:t>Utente</a:t>
            </a:r>
          </a:p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0" b="1" kern="0" dirty="0">
                <a:solidFill>
                  <a:srgbClr val="FB8C29">
                    <a:lumMod val="40000"/>
                    <a:lumOff val="60000"/>
                  </a:srgbClr>
                </a:solidFill>
                <a:latin typeface="Arial" pitchFamily="18"/>
                <a:ea typeface="SimSun" pitchFamily="2"/>
                <a:cs typeface="SimSun" pitchFamily="2"/>
              </a:rPr>
              <a:t>Google, </a:t>
            </a:r>
            <a:r>
              <a:rPr lang="it-IT" sz="6000" b="1" kern="0" dirty="0" err="1">
                <a:solidFill>
                  <a:srgbClr val="FB8C29">
                    <a:lumMod val="40000"/>
                    <a:lumOff val="60000"/>
                  </a:srgbClr>
                </a:solidFill>
                <a:latin typeface="Arial" pitchFamily="18"/>
                <a:ea typeface="SimSun" pitchFamily="2"/>
                <a:cs typeface="SimSun" pitchFamily="2"/>
              </a:rPr>
              <a:t>facebook,Amazon</a:t>
            </a:r>
            <a:endParaRPr lang="it-IT" sz="6000" b="1" kern="0" dirty="0">
              <a:solidFill>
                <a:srgbClr val="FB8C29">
                  <a:lumMod val="75000"/>
                </a:srgbClr>
              </a:solidFill>
              <a:latin typeface="Arial" pitchFamily="18"/>
              <a:ea typeface="SimSun" pitchFamily="2"/>
              <a:cs typeface="SimSun" pitchFamily="2"/>
            </a:endParaRPr>
          </a:p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6000" b="1" kern="0" dirty="0">
              <a:solidFill>
                <a:srgbClr val="FB8C29">
                  <a:lumMod val="40000"/>
                  <a:lumOff val="60000"/>
                </a:srgbClr>
              </a:solidFill>
              <a:latin typeface="Arial" pitchFamily="18"/>
              <a:ea typeface="SimSun" pitchFamily="2"/>
              <a:cs typeface="SimSun" pitchFamily="2"/>
            </a:endParaRPr>
          </a:p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6600" b="1" kern="0" dirty="0">
              <a:solidFill>
                <a:srgbClr val="5F5F5F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SimSun" pitchFamily="2"/>
              <a:cs typeface="SimSun" pitchFamily="2"/>
            </a:endParaRPr>
          </a:p>
          <a:p>
            <a:pPr algn="ctr" defTabSz="457200"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332" kern="0" dirty="0">
              <a:solidFill>
                <a:srgbClr val="5F5F5F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SimSun" pitchFamily="2"/>
              <a:cs typeface="SimSu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149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034" y="365125"/>
            <a:ext cx="11146766" cy="132556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    Ricomporre Informazione e Informatica</a:t>
            </a:r>
            <a:br>
              <a:rPr lang="it-IT" dirty="0" smtClean="0"/>
            </a:br>
            <a:r>
              <a:rPr lang="it-IT" dirty="0" smtClean="0"/>
              <a:t>la programmazione come grammatica del giornalismo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7034" y="1825625"/>
            <a:ext cx="11146766" cy="4351338"/>
          </a:xfrm>
        </p:spPr>
        <p:txBody>
          <a:bodyPr>
            <a:normAutofit/>
          </a:bodyPr>
          <a:lstStyle/>
          <a:p>
            <a:r>
              <a:rPr lang="it-IT" sz="4800" dirty="0" smtClean="0"/>
              <a:t>La lettera di </a:t>
            </a:r>
            <a:r>
              <a:rPr lang="it-IT" sz="4800" dirty="0" err="1" smtClean="0"/>
              <a:t>Claud</a:t>
            </a:r>
            <a:r>
              <a:rPr lang="it-IT" sz="4800" dirty="0" smtClean="0"/>
              <a:t> </a:t>
            </a:r>
            <a:r>
              <a:rPr lang="it-IT" sz="4800" dirty="0" err="1" smtClean="0"/>
              <a:t>Shannon</a:t>
            </a:r>
            <a:r>
              <a:rPr lang="it-IT" sz="4800" dirty="0" smtClean="0"/>
              <a:t> a </a:t>
            </a:r>
            <a:r>
              <a:rPr lang="it-IT" sz="4800" dirty="0" err="1" smtClean="0"/>
              <a:t>Vannuvar</a:t>
            </a:r>
            <a:r>
              <a:rPr lang="it-IT" sz="4800" dirty="0" smtClean="0"/>
              <a:t> Bush il 16 febbraio del 1939 la teoria matematica della comunicazione</a:t>
            </a:r>
          </a:p>
          <a:p>
            <a:r>
              <a:rPr lang="it-IT" sz="4800" dirty="0" smtClean="0">
                <a:solidFill>
                  <a:srgbClr val="FF0000"/>
                </a:solidFill>
              </a:rPr>
              <a:t>«Informazione è spostare un </a:t>
            </a:r>
            <a:r>
              <a:rPr lang="it-IT" sz="4800" dirty="0" err="1" smtClean="0">
                <a:solidFill>
                  <a:srgbClr val="FF0000"/>
                </a:solidFill>
              </a:rPr>
              <a:t>conten</a:t>
            </a:r>
            <a:r>
              <a:rPr lang="it-IT" sz="4800" dirty="0" smtClean="0">
                <a:solidFill>
                  <a:srgbClr val="FF0000"/>
                </a:solidFill>
              </a:rPr>
              <a:t> </a:t>
            </a:r>
            <a:r>
              <a:rPr lang="it-IT" sz="4800" dirty="0" err="1" smtClean="0">
                <a:solidFill>
                  <a:srgbClr val="FF0000"/>
                </a:solidFill>
              </a:rPr>
              <a:t>uto</a:t>
            </a:r>
            <a:r>
              <a:rPr lang="it-IT" sz="4800" dirty="0" smtClean="0">
                <a:solidFill>
                  <a:srgbClr val="FF0000"/>
                </a:solidFill>
              </a:rPr>
              <a:t> da un punto all’altro dello spazio. A volte persino con un senso</a:t>
            </a:r>
            <a:r>
              <a:rPr lang="it-IT" sz="4800" dirty="0" smtClean="0"/>
              <a:t>»</a:t>
            </a:r>
            <a:endParaRPr lang="it-IT" sz="4400" dirty="0" smtClean="0">
              <a:solidFill>
                <a:srgbClr val="FF0000"/>
              </a:solidFill>
            </a:endParaRPr>
          </a:p>
          <a:p>
            <a:endParaRPr lang="it-IT" sz="4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51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it-IT" sz="5400" b="1" dirty="0" smtClean="0"/>
              <a:t>Il giornalismo OSINT</a:t>
            </a:r>
            <a:br>
              <a:rPr lang="it-IT" sz="5400" b="1" dirty="0" smtClean="0"/>
            </a:br>
            <a:r>
              <a:rPr lang="it-IT" sz="5400" b="1" dirty="0" smtClean="0"/>
              <a:t>( open source </a:t>
            </a:r>
            <a:r>
              <a:rPr lang="it-IT" sz="5400" b="1" dirty="0" err="1" smtClean="0"/>
              <a:t>Intelligent</a:t>
            </a:r>
            <a:r>
              <a:rPr lang="it-IT" sz="5400" b="1" dirty="0" smtClean="0"/>
              <a:t> )</a:t>
            </a:r>
            <a:endParaRPr lang="it-IT" sz="5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2024" y="2237014"/>
            <a:ext cx="11161776" cy="4620985"/>
          </a:xfrm>
        </p:spPr>
        <p:txBody>
          <a:bodyPr>
            <a:normAutofit/>
          </a:bodyPr>
          <a:lstStyle/>
          <a:p>
            <a:r>
              <a:rPr lang="it-IT" sz="4800" dirty="0" smtClean="0"/>
              <a:t>La competenza informatica per usare le intelligenze di rete</a:t>
            </a:r>
            <a:endParaRPr lang="it-IT" sz="4800" dirty="0" smtClean="0">
              <a:solidFill>
                <a:srgbClr val="FF0000"/>
              </a:solidFill>
            </a:endParaRPr>
          </a:p>
          <a:p>
            <a:r>
              <a:rPr lang="it-IT" sz="4800" dirty="0" smtClean="0"/>
              <a:t>La velocità come linguaggio professionale</a:t>
            </a:r>
            <a:r>
              <a:rPr lang="it-IT" sz="4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4800" dirty="0" smtClean="0"/>
              <a:t>La relazione come forma di co produzione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724060" y="2160386"/>
            <a:ext cx="10554344" cy="266893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21882" tIns="60941" rIns="121882" bIns="60941" anchor="ctr" anchorCtr="1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533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SimSun" pitchFamily="2"/>
              <a:cs typeface="Mangal" pitchFamily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5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SimSun" pitchFamily="2"/>
                <a:cs typeface="Mangal" pitchFamily="2"/>
              </a:rPr>
              <a:t> </a:t>
            </a:r>
          </a:p>
        </p:txBody>
      </p:sp>
      <p:sp>
        <p:nvSpPr>
          <p:cNvPr id="3" name="Figura a mano libera 2"/>
          <p:cNvSpPr/>
          <p:nvPr/>
        </p:nvSpPr>
        <p:spPr>
          <a:xfrm>
            <a:off x="1830117" y="3886424"/>
            <a:ext cx="8531767" cy="17519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119968" tIns="62378" rIns="119968" bIns="62378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2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337137" y="165645"/>
            <a:ext cx="10941264" cy="563011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19968" tIns="62378" rIns="119968" bIns="62378" anchor="t" anchorCtr="1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5332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>
                  <a:outerShdw dist="17962" dir="2700000">
                    <a:srgbClr val="000000"/>
                  </a:outerShdw>
                </a:effectLst>
                <a:uLnTx/>
                <a:uFillTx/>
                <a:latin typeface="Arial" pitchFamily="18"/>
                <a:ea typeface="SimSun" pitchFamily="2"/>
                <a:cs typeface="SimSun" pitchFamily="2"/>
              </a:rPr>
              <a:t>Il New York Times destina il 40% dei propri utili allo sviluppo di algoritmi autonomi e proprietari.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5332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>
                <a:outerShdw dist="17962" dir="2700000">
                  <a:srgbClr val="000000"/>
                </a:outerShdw>
              </a:effectLst>
              <a:uLnTx/>
              <a:uFillTx/>
              <a:latin typeface="Arial" pitchFamily="18"/>
              <a:ea typeface="SimSun" pitchFamily="2"/>
              <a:cs typeface="SimSun" pitchFamily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5332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>
                <a:outerShdw dist="17962" dir="2700000">
                  <a:srgbClr val="000000"/>
                </a:outerShdw>
              </a:effectLst>
              <a:uLnTx/>
              <a:uFillTx/>
              <a:latin typeface="Arial" pitchFamily="18"/>
              <a:ea typeface="SimSun" pitchFamily="2"/>
              <a:cs typeface="SimSun" pitchFamily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98359" algn="l"/>
                <a:tab pos="1197205" algn="l"/>
                <a:tab pos="1796053" algn="l"/>
                <a:tab pos="2394900" algn="l"/>
                <a:tab pos="2993747" algn="l"/>
                <a:tab pos="3592595" algn="l"/>
                <a:tab pos="4191441" algn="l"/>
                <a:tab pos="4790276" algn="l"/>
                <a:tab pos="5389123" algn="l"/>
                <a:tab pos="5987971" algn="l"/>
                <a:tab pos="6586817" algn="l"/>
                <a:tab pos="7185664" algn="l"/>
                <a:tab pos="7784511" algn="l"/>
                <a:tab pos="8383359" algn="l"/>
                <a:tab pos="8982205" algn="l"/>
                <a:tab pos="9581040" algn="l"/>
                <a:tab pos="10179886" algn="l"/>
                <a:tab pos="10778734" algn="l"/>
                <a:tab pos="11377581" algn="l"/>
                <a:tab pos="119764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53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17962" dir="2700000">
                    <a:srgbClr val="000000"/>
                  </a:outerShdw>
                </a:effectLst>
                <a:uLnTx/>
                <a:uFillTx/>
                <a:latin typeface="Arial" pitchFamily="18"/>
                <a:ea typeface="SimSun" pitchFamily="2"/>
                <a:cs typeface="SimSun" pitchFamily="2"/>
              </a:rPr>
              <a:t>Oggi un giornale è innanzitutto i propri algoritmi?</a:t>
            </a:r>
            <a:endParaRPr kumimoji="0" lang="it-IT" sz="5332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17962" dir="2700000">
                  <a:srgbClr val="000000"/>
                </a:outerShdw>
              </a:effectLst>
              <a:uLnTx/>
              <a:uFillTx/>
              <a:latin typeface="Arial" pitchFamily="18"/>
              <a:ea typeface="SimSun" pitchFamily="2"/>
              <a:cs typeface="SimSu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7090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8136" y="365126"/>
            <a:ext cx="10525664" cy="61828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         le nuove figure professionali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0771" y="1440611"/>
            <a:ext cx="11233030" cy="4736352"/>
          </a:xfrm>
        </p:spPr>
        <p:txBody>
          <a:bodyPr>
            <a:noAutofit/>
          </a:bodyPr>
          <a:lstStyle/>
          <a:p>
            <a:r>
              <a:rPr lang="it-IT" sz="5400" dirty="0" smtClean="0"/>
              <a:t>L’architetto delle memorie</a:t>
            </a:r>
          </a:p>
          <a:p>
            <a:r>
              <a:rPr lang="it-IT" sz="5400" dirty="0" smtClean="0"/>
              <a:t>L’ingegnere delle </a:t>
            </a:r>
            <a:r>
              <a:rPr lang="it-IT" sz="5400" dirty="0" err="1" smtClean="0"/>
              <a:t>connersdsioni</a:t>
            </a:r>
            <a:endParaRPr lang="it-IT" sz="5400" dirty="0" smtClean="0"/>
          </a:p>
          <a:p>
            <a:r>
              <a:rPr lang="it-IT" sz="5400" dirty="0" smtClean="0"/>
              <a:t>Il social media manager </a:t>
            </a:r>
          </a:p>
          <a:p>
            <a:r>
              <a:rPr lang="it-IT" sz="5400" dirty="0" smtClean="0"/>
              <a:t>Il news jockey</a:t>
            </a:r>
          </a:p>
          <a:p>
            <a:r>
              <a:rPr lang="it-IT" sz="5400" dirty="0" smtClean="0"/>
              <a:t>Il timing social manager</a:t>
            </a:r>
          </a:p>
          <a:p>
            <a:r>
              <a:rPr lang="it-IT" sz="5400" dirty="0" smtClean="0"/>
              <a:t>Chi decide i </a:t>
            </a:r>
            <a:r>
              <a:rPr lang="it-IT" sz="5400" dirty="0" err="1" smtClean="0"/>
              <a:t>topics</a:t>
            </a:r>
            <a:r>
              <a:rPr lang="it-IT" sz="5400" dirty="0" smtClean="0"/>
              <a:t>?????????????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4088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4287" y="365126"/>
            <a:ext cx="11861321" cy="44575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Se l’informazione diventa logistica militare quale ruolo per la redazione 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0771" y="1311215"/>
            <a:ext cx="11233030" cy="4865748"/>
          </a:xfrm>
        </p:spPr>
        <p:txBody>
          <a:bodyPr>
            <a:noAutofit/>
          </a:bodyPr>
          <a:lstStyle/>
          <a:p>
            <a:r>
              <a:rPr lang="it-IT" sz="4800" dirty="0" smtClean="0"/>
              <a:t>Il rischio è quello di dividere la redazione fra </a:t>
            </a:r>
            <a:r>
              <a:rPr lang="it-IT" sz="4800" dirty="0" smtClean="0">
                <a:solidFill>
                  <a:srgbClr val="FF0000"/>
                </a:solidFill>
              </a:rPr>
              <a:t>amministratori digitali</a:t>
            </a:r>
            <a:r>
              <a:rPr lang="it-IT" sz="4800" dirty="0" smtClean="0"/>
              <a:t>, che si confondono sempre più con i quadri aziendali, vedi sentenza del Sole 24ore, nella gestione dei sistemi promozionali e pubblicitari della rete e un </a:t>
            </a:r>
            <a:r>
              <a:rPr lang="it-IT" sz="4800" dirty="0" smtClean="0">
                <a:solidFill>
                  <a:srgbClr val="FF0000"/>
                </a:solidFill>
              </a:rPr>
              <a:t>operatori multimediali</a:t>
            </a:r>
            <a:r>
              <a:rPr lang="it-IT" sz="4800" dirty="0" smtClean="0"/>
              <a:t> che impastano i flussi che affiorano dalla rete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4069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8136" y="365126"/>
            <a:ext cx="10525664" cy="61828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         </a:t>
            </a:r>
            <a:r>
              <a:rPr lang="it-IT" b="1" dirty="0" smtClean="0">
                <a:solidFill>
                  <a:srgbClr val="FF0000"/>
                </a:solidFill>
              </a:rPr>
              <a:t>Negoziare la tecnologia senziente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0771" y="1440611"/>
            <a:ext cx="11233030" cy="4736352"/>
          </a:xfrm>
        </p:spPr>
        <p:txBody>
          <a:bodyPr>
            <a:noAutofit/>
          </a:bodyPr>
          <a:lstStyle/>
          <a:p>
            <a:r>
              <a:rPr lang="it-IT" sz="5400" dirty="0" smtClean="0"/>
              <a:t>Il giornalismo come soggetto di tutela e contrattazione delle forme di automatizzazione del sistema semantico a partire dall’accesso e dal controllo dei flussi dei dati e degli algoritmi come potenza di indirizzo e selezione delle fonti.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319868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890" y="-120769"/>
            <a:ext cx="12033849" cy="1811458"/>
          </a:xfrm>
        </p:spPr>
        <p:txBody>
          <a:bodyPr>
            <a:normAutofit/>
          </a:bodyPr>
          <a:lstStyle/>
          <a:p>
            <a:r>
              <a:rPr lang="it-IT" sz="4000" dirty="0" smtClean="0"/>
              <a:t>               </a:t>
            </a:r>
            <a:r>
              <a:rPr lang="it-IT" sz="4000" b="1" dirty="0" smtClean="0">
                <a:solidFill>
                  <a:srgbClr val="FF0000"/>
                </a:solidFill>
              </a:rPr>
              <a:t>Ritrovare l’ambizione della verità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891" y="1242204"/>
            <a:ext cx="11913079" cy="4934759"/>
          </a:xfrm>
        </p:spPr>
        <p:txBody>
          <a:bodyPr>
            <a:normAutofit lnSpcReduction="10000"/>
          </a:bodyPr>
          <a:lstStyle/>
          <a:p>
            <a:r>
              <a:rPr lang="it-IT" sz="4800" b="1" dirty="0" smtClean="0"/>
              <a:t>Laddove tutte le notizie sono di seconda mano e tutte le testimonianze sono incerte gli uomini cessano di rispondere alla verità e reagiscono semplicemente alle opinioni che si sostituiscono appunto ai fatti</a:t>
            </a:r>
          </a:p>
          <a:p>
            <a:r>
              <a:rPr lang="it-IT" sz="4800" b="1" dirty="0" smtClean="0"/>
              <a:t>Walter </a:t>
            </a:r>
            <a:r>
              <a:rPr lang="it-IT" sz="4800" b="1" dirty="0" err="1" smtClean="0"/>
              <a:t>Lippmann</a:t>
            </a:r>
            <a:endParaRPr lang="it-IT" sz="4800" b="1" dirty="0" smtClean="0"/>
          </a:p>
          <a:p>
            <a:r>
              <a:rPr lang="it-IT" sz="4800" b="1" dirty="0" smtClean="0"/>
              <a:t>Liberty and news, </a:t>
            </a:r>
            <a:r>
              <a:rPr lang="it-IT" sz="4800" b="1" dirty="0" smtClean="0">
                <a:solidFill>
                  <a:srgbClr val="FF0000"/>
                </a:solidFill>
              </a:rPr>
              <a:t>1920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766" y="139338"/>
            <a:ext cx="10674531" cy="1140822"/>
          </a:xfrm>
        </p:spPr>
        <p:txBody>
          <a:bodyPr>
            <a:normAutofit/>
          </a:bodyPr>
          <a:lstStyle/>
          <a:p>
            <a:r>
              <a:rPr lang="it-IT" dirty="0" smtClean="0"/>
              <a:t>       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139338"/>
            <a:ext cx="5791199" cy="66363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200" b="1" dirty="0"/>
          </a:p>
          <a:p>
            <a:endParaRPr lang="it-IT" sz="3200" dirty="0"/>
          </a:p>
          <a:p>
            <a:endParaRPr lang="it-IT" sz="3200" dirty="0" smtClean="0"/>
          </a:p>
          <a:p>
            <a:endParaRPr lang="it-IT" sz="3200" dirty="0"/>
          </a:p>
          <a:p>
            <a:endParaRPr lang="it-IT" sz="3200" dirty="0" smtClean="0"/>
          </a:p>
          <a:p>
            <a:pPr marL="0" indent="0">
              <a:buNone/>
            </a:pPr>
            <a:r>
              <a:rPr lang="it-IT" sz="3200" dirty="0" smtClean="0"/>
              <a:t>             </a:t>
            </a:r>
            <a:r>
              <a:rPr lang="it-IT" sz="7200" b="1" dirty="0" smtClean="0"/>
              <a:t>GRAZIE  </a:t>
            </a:r>
            <a:endParaRPr lang="it-IT" sz="7200" b="1" dirty="0"/>
          </a:p>
          <a:p>
            <a:endParaRPr lang="it-IT" sz="3200" dirty="0" smtClean="0"/>
          </a:p>
          <a:p>
            <a:pPr marL="0" indent="0">
              <a:buNone/>
            </a:pPr>
            <a:r>
              <a:rPr lang="it-IT" sz="2400" dirty="0" smtClean="0"/>
              <a:t>             </a:t>
            </a:r>
            <a:r>
              <a:rPr lang="it-IT" sz="2400" b="1" dirty="0" smtClean="0">
                <a:solidFill>
                  <a:srgbClr val="FF0000"/>
                </a:solidFill>
              </a:rPr>
              <a:t>michele.mezza@gmail.com</a:t>
            </a:r>
            <a:endParaRPr lang="it-IT" sz="2400" b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984" y="850391"/>
            <a:ext cx="4319016" cy="59253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354" y="-1924050"/>
            <a:ext cx="6769686" cy="10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523" y="117231"/>
            <a:ext cx="12027877" cy="106289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La legge di Amara </a:t>
            </a:r>
            <a:r>
              <a:rPr lang="it-IT" dirty="0" err="1" smtClean="0">
                <a:solidFill>
                  <a:srgbClr val="FF0000"/>
                </a:solidFill>
              </a:rPr>
              <a:t>Roy</a:t>
            </a:r>
            <a:r>
              <a:rPr lang="it-IT" dirty="0" smtClean="0"/>
              <a:t>: sopravvalutiamo l’innovazione nel breve e la sottovalutiamo nel lungo termine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81723"/>
            <a:ext cx="11887200" cy="55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6308" y="179754"/>
            <a:ext cx="11080261" cy="1057642"/>
          </a:xfrm>
        </p:spPr>
        <p:txBody>
          <a:bodyPr/>
          <a:lstStyle/>
          <a:p>
            <a:r>
              <a:rPr lang="it-IT" dirty="0" smtClean="0"/>
              <a:t>Finto attacco al Pentagono, trema </a:t>
            </a:r>
            <a:r>
              <a:rPr lang="it-IT" dirty="0" err="1" smtClean="0"/>
              <a:t>Wall</a:t>
            </a:r>
            <a:r>
              <a:rPr lang="it-IT" dirty="0" smtClean="0"/>
              <a:t> Street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825624"/>
            <a:ext cx="11551138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786" y="93785"/>
            <a:ext cx="10752014" cy="79050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 </a:t>
            </a:r>
            <a:r>
              <a:rPr lang="it-IT" dirty="0" err="1" smtClean="0"/>
              <a:t>ChatGPT</a:t>
            </a:r>
            <a:r>
              <a:rPr lang="it-IT" dirty="0" smtClean="0"/>
              <a:t> ammette di negoziare l’addestramento</a:t>
            </a:r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785" y="1825625"/>
            <a:ext cx="5728677" cy="4351338"/>
          </a:xfrm>
        </p:spPr>
        <p:txBody>
          <a:bodyPr>
            <a:normAutofit fontScale="25000" lnSpcReduction="20000"/>
          </a:bodyPr>
          <a:lstStyle/>
          <a:p>
            <a:r>
              <a:rPr lang="it-IT" dirty="0"/>
              <a:t>"</a:t>
            </a:r>
            <a:r>
              <a:rPr lang="it-IT" sz="11100" b="1" dirty="0"/>
              <a:t>Il giornalismo dovrebbe essere più simile alla scienza. </a:t>
            </a:r>
            <a:endParaRPr lang="it-IT" sz="11100" b="1" dirty="0" smtClean="0"/>
          </a:p>
          <a:p>
            <a:r>
              <a:rPr lang="it-IT" sz="11100" b="1" dirty="0" smtClean="0"/>
              <a:t>Per </a:t>
            </a:r>
            <a:r>
              <a:rPr lang="it-IT" sz="11100" b="1" dirty="0"/>
              <a:t>quanto possibile, i fatti dovrebbero essere verificabili. </a:t>
            </a:r>
            <a:endParaRPr lang="it-IT" sz="11100" b="1" dirty="0" smtClean="0"/>
          </a:p>
          <a:p>
            <a:r>
              <a:rPr lang="it-IT" sz="11100" b="1" dirty="0" smtClean="0"/>
              <a:t>Se </a:t>
            </a:r>
            <a:r>
              <a:rPr lang="it-IT" sz="11100" b="1" dirty="0"/>
              <a:t>i giornalisti vogliono una credibilità a lungo termine per la loro professione, devono andare in quella direzione</a:t>
            </a:r>
            <a:r>
              <a:rPr lang="it-IT" sz="11100" b="1" dirty="0" smtClean="0"/>
              <a:t>.</a:t>
            </a:r>
          </a:p>
          <a:p>
            <a:r>
              <a:rPr lang="it-IT" sz="11100" b="1" dirty="0" smtClean="0"/>
              <a:t> </a:t>
            </a:r>
            <a:r>
              <a:rPr lang="it-IT" sz="11100" b="1" dirty="0"/>
              <a:t>Avere più rispetto per i lettori. " </a:t>
            </a:r>
            <a:r>
              <a:rPr lang="it-IT" sz="11100" b="1" dirty="0" smtClean="0"/>
              <a:t>–</a:t>
            </a:r>
          </a:p>
          <a:p>
            <a:endParaRPr lang="it-IT" sz="11100" b="1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23" y="1609969"/>
            <a:ext cx="5314462" cy="524803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5" y="719015"/>
            <a:ext cx="11582399" cy="64628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9014"/>
            <a:ext cx="12192000" cy="65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1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1" y="4683033"/>
            <a:ext cx="8005354" cy="202475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37505"/>
          </a:xfrm>
        </p:spPr>
        <p:txBody>
          <a:bodyPr/>
          <a:lstStyle/>
          <a:p>
            <a:r>
              <a:rPr lang="it-IT" dirty="0" smtClean="0"/>
              <a:t>Ruoli e funzioni delle attività </a:t>
            </a:r>
            <a:r>
              <a:rPr lang="it-IT" dirty="0" err="1" smtClean="0"/>
              <a:t>artigiaNE</a:t>
            </a:r>
            <a:r>
              <a:rPr lang="it-IT" dirty="0" smtClean="0"/>
              <a:t> NEL PROCESSO DI RELAZIONE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42240"/>
            <a:ext cx="1166367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5719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922" y="359509"/>
            <a:ext cx="6103815" cy="6135076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84555" y="586154"/>
            <a:ext cx="4493846" cy="6142892"/>
          </a:xfrm>
        </p:spPr>
        <p:txBody>
          <a:bodyPr>
            <a:normAutofit fontScale="92500"/>
          </a:bodyPr>
          <a:lstStyle/>
          <a:p>
            <a:r>
              <a:rPr lang="it-IT" dirty="0"/>
              <a:t>“</a:t>
            </a:r>
            <a:r>
              <a:rPr lang="it-IT" sz="2400" b="1" dirty="0"/>
              <a:t>In principio era la parola. Il linguaggio è il sistema operativo</a:t>
            </a:r>
          </a:p>
          <a:p>
            <a:r>
              <a:rPr lang="it-IT" sz="2400" b="1" dirty="0"/>
              <a:t>della cultura umana. Dal linguaggio nascono il mito e la legge,</a:t>
            </a:r>
          </a:p>
          <a:p>
            <a:r>
              <a:rPr lang="it-IT" sz="2400" b="1" dirty="0"/>
              <a:t>gli </a:t>
            </a:r>
            <a:r>
              <a:rPr lang="it-IT" sz="2400" b="1" dirty="0" err="1"/>
              <a:t>dèi</a:t>
            </a:r>
            <a:r>
              <a:rPr lang="it-IT" sz="2400" b="1" dirty="0"/>
              <a:t> e il denaro, l’arte e la scienza, le amicizie e le nazioni e il</a:t>
            </a:r>
          </a:p>
          <a:p>
            <a:r>
              <a:rPr lang="it-IT" sz="2400" b="1" dirty="0"/>
              <a:t>codice dei computer. </a:t>
            </a:r>
            <a:r>
              <a:rPr lang="it-IT" sz="2400" b="1" dirty="0">
                <a:solidFill>
                  <a:srgbClr val="FF0000"/>
                </a:solidFill>
              </a:rPr>
              <a:t>La padronanza del linguaggio da parte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dell’AI significa che ora può </a:t>
            </a:r>
            <a:r>
              <a:rPr lang="it-IT" sz="2400" b="1" dirty="0" err="1">
                <a:solidFill>
                  <a:srgbClr val="FF0000"/>
                </a:solidFill>
              </a:rPr>
              <a:t>hackerare</a:t>
            </a:r>
            <a:r>
              <a:rPr lang="it-IT" sz="2400" b="1" dirty="0">
                <a:solidFill>
                  <a:srgbClr val="FF0000"/>
                </a:solidFill>
              </a:rPr>
              <a:t> e manipolare il sistema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operativo della civiltà. </a:t>
            </a:r>
            <a:r>
              <a:rPr lang="it-IT" sz="2400" b="1" dirty="0"/>
              <a:t>Acquisendo tale padronanza, l’AI si</a:t>
            </a:r>
          </a:p>
          <a:p>
            <a:r>
              <a:rPr lang="it-IT" sz="2400" b="1" dirty="0"/>
              <a:t>impossessa della chiave principale della civiltà, dai caveau</a:t>
            </a:r>
          </a:p>
          <a:p>
            <a:r>
              <a:rPr lang="it-IT" sz="2400" b="1" dirty="0"/>
              <a:t>delle banche ai simulacri sacri</a:t>
            </a:r>
            <a:r>
              <a:rPr lang="it-IT" sz="2400" dirty="0"/>
              <a:t>.</a:t>
            </a:r>
            <a:r>
              <a:rPr lang="it-IT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07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766" y="139338"/>
            <a:ext cx="10674531" cy="1140822"/>
          </a:xfrm>
        </p:spPr>
        <p:txBody>
          <a:bodyPr>
            <a:normAutofit/>
          </a:bodyPr>
          <a:lstStyle/>
          <a:p>
            <a:r>
              <a:rPr lang="it-IT" dirty="0" smtClean="0"/>
              <a:t>       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139338"/>
            <a:ext cx="6061166" cy="6636365"/>
          </a:xfrm>
        </p:spPr>
        <p:txBody>
          <a:bodyPr>
            <a:normAutofit fontScale="92500" lnSpcReduction="10000"/>
          </a:bodyPr>
          <a:lstStyle/>
          <a:p>
            <a:r>
              <a:rPr lang="it-IT" sz="4400" b="1" dirty="0" err="1" smtClean="0"/>
              <a:t>Mediamorfosi</a:t>
            </a:r>
            <a:r>
              <a:rPr lang="it-IT" sz="4400" b="1" dirty="0" smtClean="0"/>
              <a:t> :</a:t>
            </a:r>
            <a:r>
              <a:rPr lang="it-IT" sz="3200" b="1" dirty="0" smtClean="0"/>
              <a:t> </a:t>
            </a:r>
          </a:p>
          <a:p>
            <a:r>
              <a:rPr lang="it-IT" sz="3200" b="1" dirty="0" smtClean="0"/>
              <a:t>In Ucraina il giornalismo sta cambiando la guerra, ma la guerra</a:t>
            </a:r>
          </a:p>
          <a:p>
            <a:pPr marL="0" indent="0">
              <a:buNone/>
            </a:pPr>
            <a:r>
              <a:rPr lang="it-IT" sz="3200" b="1" dirty="0" smtClean="0"/>
              <a:t>  ha cambiato i giornalisti</a:t>
            </a:r>
          </a:p>
          <a:p>
            <a:pPr marL="0" indent="0">
              <a:buNone/>
            </a:pPr>
            <a:endParaRPr lang="it-IT" sz="3200" b="1" dirty="0" smtClean="0"/>
          </a:p>
          <a:p>
            <a:r>
              <a:rPr lang="it-IT" sz="3200" b="1" dirty="0" smtClean="0"/>
              <a:t>Forme e linguaggi di un conflitto Ibrido, che usa gli strumenti dell’informazione come logistica militare</a:t>
            </a:r>
            <a:endParaRPr lang="it-IT" sz="3200" b="1" dirty="0"/>
          </a:p>
          <a:p>
            <a:endParaRPr lang="it-IT" sz="3200" dirty="0"/>
          </a:p>
          <a:p>
            <a:endParaRPr lang="it-IT" sz="3200" dirty="0" smtClean="0"/>
          </a:p>
          <a:p>
            <a:endParaRPr lang="it-IT" sz="3200" dirty="0"/>
          </a:p>
          <a:p>
            <a:endParaRPr lang="it-IT" sz="3200" dirty="0" smtClean="0"/>
          </a:p>
          <a:p>
            <a:r>
              <a:rPr lang="it-IT" sz="3200" dirty="0" err="1" smtClean="0"/>
              <a:t>OdG</a:t>
            </a:r>
            <a:r>
              <a:rPr lang="it-IT" sz="3200" dirty="0" smtClean="0"/>
              <a:t> Milano 24 /05/23 </a:t>
            </a:r>
            <a:endParaRPr lang="it-IT" sz="3200" dirty="0"/>
          </a:p>
          <a:p>
            <a:endParaRPr lang="it-IT" sz="3200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984" y="850391"/>
            <a:ext cx="4319016" cy="59253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80" y="-1924050"/>
            <a:ext cx="6156960" cy="10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Rete">
  <a:themeElements>
    <a:clrScheme name="Ret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Ret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11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Raccolta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7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1162</Words>
  <Application>Microsoft Office PowerPoint</Application>
  <PresentationFormat>Widescreen</PresentationFormat>
  <Paragraphs>177</Paragraphs>
  <Slides>39</Slides>
  <Notes>4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11</vt:i4>
      </vt:variant>
      <vt:variant>
        <vt:lpstr>Titoli diapositive</vt:lpstr>
      </vt:variant>
      <vt:variant>
        <vt:i4>39</vt:i4>
      </vt:variant>
    </vt:vector>
  </HeadingPairs>
  <TitlesOfParts>
    <vt:vector size="60" baseType="lpstr">
      <vt:lpstr>SimSun</vt:lpstr>
      <vt:lpstr>Arial</vt:lpstr>
      <vt:lpstr>Calibri</vt:lpstr>
      <vt:lpstr>Calibri Light</vt:lpstr>
      <vt:lpstr>Century Gothic</vt:lpstr>
      <vt:lpstr>Lucida Sans Unicode</vt:lpstr>
      <vt:lpstr>Mangal</vt:lpstr>
      <vt:lpstr>Rockwell</vt:lpstr>
      <vt:lpstr>Tahoma</vt:lpstr>
      <vt:lpstr>Times New Roman</vt:lpstr>
      <vt:lpstr>Tema di Office</vt:lpstr>
      <vt:lpstr>1_Tema di Office</vt:lpstr>
      <vt:lpstr>2_Tema di Office</vt:lpstr>
      <vt:lpstr>7_Tema di Office</vt:lpstr>
      <vt:lpstr>2_Predefinito</vt:lpstr>
      <vt:lpstr>7_Raccolta</vt:lpstr>
      <vt:lpstr>9_Tema di Office</vt:lpstr>
      <vt:lpstr>31_Tema di Office</vt:lpstr>
      <vt:lpstr>11_Tema di Office</vt:lpstr>
      <vt:lpstr>1_Rete</vt:lpstr>
      <vt:lpstr>13_Tema di Office</vt:lpstr>
      <vt:lpstr>Cibernetica e Fantasmi: il giornalismo come mediamorfosi</vt:lpstr>
      <vt:lpstr>  </vt:lpstr>
      <vt:lpstr>   Siamo cronisti non guru</vt:lpstr>
      <vt:lpstr>La legge di Amara Roy: sopravvalutiamo l’innovazione nel breve e la sottovalutiamo nel lungo termine</vt:lpstr>
      <vt:lpstr>Finto attacco al Pentagono, trema Wall Street</vt:lpstr>
      <vt:lpstr>  ChatGPT ammette di negoziare l’addestramento </vt:lpstr>
      <vt:lpstr>Presentazione standard di PowerPoint</vt:lpstr>
      <vt:lpstr>Presentazione standard di PowerPoint</vt:lpstr>
      <vt:lpstr>        </vt:lpstr>
      <vt:lpstr>Presentazione standard di PowerPoint</vt:lpstr>
      <vt:lpstr>         produrre informazione per farsi riconoscere</vt:lpstr>
      <vt:lpstr>Se i fatti sono monitorabili direttamente dagli utenti, come combinare una potenza di documentazione e di contestualizzazione che renda il giornalismo autonomo e sovrano nel processo di logistica militare ?</vt:lpstr>
      <vt:lpstr>Presentazione standard di PowerPoint</vt:lpstr>
      <vt:lpstr>Fiodorov digitalizza la resistenza, Musk privatizza la Guerra</vt:lpstr>
      <vt:lpstr>Le fosse di Bucha : la guerra delle fotografie</vt:lpstr>
      <vt:lpstr>               I fatti separati dalle fonti</vt:lpstr>
      <vt:lpstr>Si inquinano le fonti mediante abbondanza e non penuria dei documenti</vt:lpstr>
      <vt:lpstr>Presentazione standard di PowerPoint</vt:lpstr>
      <vt:lpstr>     Come il giornalismo ha cambiato la guerra</vt:lpstr>
      <vt:lpstr> guerra Ibrida:uno stato di belligerante che non finirà mai</vt:lpstr>
      <vt:lpstr>Un anno dopo nasce ……..</vt:lpstr>
      <vt:lpstr>Presentazione standard di PowerPoint</vt:lpstr>
      <vt:lpstr>Presentazione standard di PowerPoint</vt:lpstr>
      <vt:lpstr>     L’informazione come sicurezza nazionale </vt:lpstr>
      <vt:lpstr> </vt:lpstr>
      <vt:lpstr>Presentazione standard di PowerPoint</vt:lpstr>
      <vt:lpstr>La mega multa a facebook. Cambia il vento I giganti contrattati dai nani.</vt:lpstr>
      <vt:lpstr>Il libro è dedicato a Jullian Assange</vt:lpstr>
      <vt:lpstr>la storia del futuro</vt:lpstr>
      <vt:lpstr>               dal 2005 2000 testate locali chiuse negli usa</vt:lpstr>
      <vt:lpstr>Presentazione standard di PowerPoint</vt:lpstr>
      <vt:lpstr>     Ricomporre Informazione e Informatica la programmazione come grammatica del giornalismo</vt:lpstr>
      <vt:lpstr>Il giornalismo OSINT ( open source Intelligent )</vt:lpstr>
      <vt:lpstr>Presentazione standard di PowerPoint</vt:lpstr>
      <vt:lpstr>          le nuove figure professionali</vt:lpstr>
      <vt:lpstr>Se l’informazione diventa logistica militare quale ruolo per la redazione ?</vt:lpstr>
      <vt:lpstr>          Negoziare la tecnologia senziente</vt:lpstr>
      <vt:lpstr>               Ritrovare l’ambizione della verità</vt:lpstr>
      <vt:lpstr>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mediamorfosi</dc:title>
  <dc:creator>Michele</dc:creator>
  <cp:lastModifiedBy>Michele</cp:lastModifiedBy>
  <cp:revision>40</cp:revision>
  <dcterms:created xsi:type="dcterms:W3CDTF">2022-06-14T15:55:49Z</dcterms:created>
  <dcterms:modified xsi:type="dcterms:W3CDTF">2023-06-10T07:23:36Z</dcterms:modified>
</cp:coreProperties>
</file>