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2" r:id="rId2"/>
    <p:sldId id="259" r:id="rId3"/>
    <p:sldId id="260" r:id="rId4"/>
    <p:sldId id="269" r:id="rId5"/>
    <p:sldId id="271" r:id="rId6"/>
    <p:sldId id="276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0EB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0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26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61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73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41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9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8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20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5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4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27AB08-4CCF-41FA-BD28-B4F92A54A909}" type="datetimeFigureOut">
              <a:rPr lang="it-IT" smtClean="0"/>
              <a:t>10/10/2019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45E4AA-1D04-40E6-8DB4-8998B406A874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659162"/>
          </a:xfrm>
        </p:spPr>
        <p:txBody>
          <a:bodyPr>
            <a:normAutofit/>
          </a:bodyPr>
          <a:lstStyle/>
          <a:p>
            <a:pPr algn="ctr"/>
            <a:r>
              <a:rPr lang="it-IT" sz="6600" dirty="0"/>
              <a:t>Il rilascio della banda 700MHz</a:t>
            </a:r>
            <a:br>
              <a:rPr lang="it-IT" sz="6600" dirty="0"/>
            </a:br>
            <a:r>
              <a:rPr lang="it-IT" sz="3200" dirty="0"/>
              <a:t>8 ottobre 2019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69848" y="5303520"/>
            <a:ext cx="10058400" cy="868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Eva Spina</a:t>
            </a:r>
          </a:p>
          <a:p>
            <a:pPr marL="0" indent="0">
              <a:buNone/>
            </a:pPr>
            <a:r>
              <a:rPr lang="it-IT" sz="2400" dirty="0"/>
              <a:t>Ministero dello Sviluppo Economico</a:t>
            </a:r>
          </a:p>
        </p:txBody>
      </p:sp>
    </p:spTree>
    <p:extLst>
      <p:ext uri="{BB962C8B-B14F-4D97-AF65-F5344CB8AC3E}">
        <p14:creationId xmlns:p14="http://schemas.microsoft.com/office/powerpoint/2010/main" val="39019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770993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Quadro normativo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5110" y="1323703"/>
            <a:ext cx="11042468" cy="479842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9800" dirty="0"/>
              <a:t>Decisione 2017/899/UE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9800" dirty="0"/>
              <a:t>Legge n. 245/2017 e Legge n. 145/2018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9800" dirty="0"/>
              <a:t>Accordi internazionali paesi radio elettricamente confinanti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9800" dirty="0"/>
              <a:t>PNAF (delibera 39/19/</a:t>
            </a:r>
            <a:r>
              <a:rPr lang="it-IT" sz="9800" dirty="0" err="1"/>
              <a:t>Cons</a:t>
            </a:r>
            <a:r>
              <a:rPr lang="it-IT" sz="98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9600" dirty="0"/>
              <a:t>Adozione dei criteri per convertire e assegnare i diritti d’uso in ambito nazionale (delibera 129/19/</a:t>
            </a:r>
            <a:r>
              <a:rPr lang="it-IT" sz="9600" dirty="0" err="1"/>
              <a:t>Cons</a:t>
            </a:r>
            <a:r>
              <a:rPr lang="it-IT" sz="9600" dirty="0"/>
              <a:t>); 7 </a:t>
            </a:r>
            <a:r>
              <a:rPr lang="it-IT" sz="9600" dirty="0" err="1"/>
              <a:t>mux</a:t>
            </a:r>
            <a:r>
              <a:rPr lang="it-IT" sz="9600" dirty="0"/>
              <a:t> nazionali assegnati ad agosto 2019</a:t>
            </a:r>
            <a:endParaRPr lang="it-IT" sz="9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9800" dirty="0"/>
              <a:t>Dm 19 giugno 2019</a:t>
            </a:r>
          </a:p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51157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48047" y="681166"/>
            <a:ext cx="11573693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it-IT" sz="3200" dirty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Identificazione aree geografiche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Spegnimento nel periodo 1 gennaio 2020 – 31 dicembre 2021 dei canali 50, 51, 52, 53 nelle aree identificate quali aree interferenti dagli accordi stessi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Indicazione della tempistica di rilascio delle frequenze: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sz="2200" dirty="0"/>
              <a:t>Canali 50, 51, 52, 53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sz="2200" dirty="0" err="1"/>
              <a:t>Mux</a:t>
            </a:r>
            <a:r>
              <a:rPr lang="it-IT" sz="2200" dirty="0"/>
              <a:t> con informazione regionale Rai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sz="2200" dirty="0"/>
              <a:t>Operatori nazionali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sz="2200" dirty="0"/>
              <a:t>Operatori locali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Facoltà rilascio volontario anticipato in ambito locale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Individuazione data di dismissione codifica MPEG2, attivazione DVBT/MPEG4 o DVBT2; attivazione DVBT2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sz="2500" dirty="0"/>
              <a:t>Conclusione di tutte le operazioni di rilascio entro il 30 giugno 2022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348343" y="435429"/>
            <a:ext cx="11634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/>
              <a:t> Dm 19 giugno 2019 Calendario rilascio frequenze</a:t>
            </a:r>
          </a:p>
        </p:txBody>
      </p:sp>
    </p:spTree>
    <p:extLst>
      <p:ext uri="{BB962C8B-B14F-4D97-AF65-F5344CB8AC3E}">
        <p14:creationId xmlns:p14="http://schemas.microsoft.com/office/powerpoint/2010/main" val="218303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457199"/>
            <a:ext cx="6853645" cy="483327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 </a:t>
            </a:r>
            <a:r>
              <a:rPr lang="it-IT" sz="3000" dirty="0"/>
              <a:t>Calendario spegnimento canali 50, 51, 52, 53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4294967295"/>
          </p:nvPr>
        </p:nvSpPr>
        <p:spPr>
          <a:xfrm>
            <a:off x="321618" y="1626261"/>
            <a:ext cx="6000750" cy="3811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	         Nel periodo transitorio</a:t>
            </a:r>
          </a:p>
          <a:p>
            <a:pPr marL="0" indent="0">
              <a:buNone/>
            </a:pPr>
            <a:endParaRPr lang="it-IT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400" dirty="0"/>
              <a:t>CH 50 e 52 (reti nazionali) sostituzione con frequenze transitorie disponibili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400" dirty="0"/>
              <a:t>CH 51 e 53 (reti locali) trasporto di almeno un programma su </a:t>
            </a:r>
            <a:r>
              <a:rPr lang="it-IT" sz="2400" dirty="0" err="1"/>
              <a:t>Mux</a:t>
            </a:r>
            <a:r>
              <a:rPr lang="it-IT" sz="2400" dirty="0"/>
              <a:t> 1 Rai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400" dirty="0"/>
              <a:t>Facoltà estensione rilascio CH 51 e 53 oltre aree ristrette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400" dirty="0"/>
              <a:t>Facoltà rilascio frequenze in ambito locale su tutto il territorio nazionale in prima fase 2020</a:t>
            </a:r>
          </a:p>
        </p:txBody>
      </p:sp>
      <p:pic>
        <p:nvPicPr>
          <p:cNvPr id="3074" name="Picture 2" descr="C:\Users\riccardo.deLeonardis\Desktop\doriana\banda700\esito Coordinamenti\RoadMap2019\documento_consultazione\cartine\Opzione1_Tabella3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2207568" y="626242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800" dirty="0"/>
          </a:p>
        </p:txBody>
      </p:sp>
      <p:pic>
        <p:nvPicPr>
          <p:cNvPr id="5122" name="Picture 2" descr="C:\Users\riccardo.deLeonardis\Desktop\doriana\banda700\esito Coordinamenti\RoadMap2019\documento_consultazione\cartine\Opzione1_Tabella3 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" t="8500" r="5429" b="13643"/>
          <a:stretch/>
        </p:blipFill>
        <p:spPr bwMode="auto">
          <a:xfrm>
            <a:off x="7043680" y="226921"/>
            <a:ext cx="4670899" cy="612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0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44475"/>
            <a:ext cx="9618663" cy="519113"/>
          </a:xfrm>
        </p:spPr>
        <p:txBody>
          <a:bodyPr>
            <a:noAutofit/>
          </a:bodyPr>
          <a:lstStyle/>
          <a:p>
            <a:r>
              <a:rPr lang="it-IT" sz="2400" dirty="0"/>
              <a:t>                                           </a:t>
            </a:r>
            <a:r>
              <a:rPr lang="it-IT" sz="3200" dirty="0"/>
              <a:t>AREE GEOGRAFICHE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4294967295"/>
          </p:nvPr>
        </p:nvSpPr>
        <p:spPr>
          <a:xfrm>
            <a:off x="261258" y="928687"/>
            <a:ext cx="8256588" cy="5929313"/>
          </a:xfrm>
        </p:spPr>
        <p:txBody>
          <a:bodyPr>
            <a:normAutofit/>
          </a:bodyPr>
          <a:lstStyle/>
          <a:p>
            <a:r>
              <a:rPr lang="it-IT" sz="2600" dirty="0">
                <a:solidFill>
                  <a:srgbClr val="0070C0"/>
                </a:solidFill>
              </a:rPr>
              <a:t>Area 2</a:t>
            </a:r>
            <a:r>
              <a:rPr lang="it-IT" sz="2600" dirty="0">
                <a:solidFill>
                  <a:schemeClr val="accent5"/>
                </a:solidFill>
              </a:rPr>
              <a:t> </a:t>
            </a:r>
            <a:r>
              <a:rPr lang="it-IT" sz="2600" dirty="0">
                <a:solidFill>
                  <a:srgbClr val="0070C0"/>
                </a:solidFill>
              </a:rPr>
              <a:t>e Area 3 </a:t>
            </a:r>
            <a:r>
              <a:rPr lang="it-IT" sz="2600" dirty="0"/>
              <a:t>1</a:t>
            </a:r>
            <a:r>
              <a:rPr lang="it-IT" sz="2600" dirty="0">
                <a:solidFill>
                  <a:schemeClr val="accent5"/>
                </a:solidFill>
              </a:rPr>
              <a:t> </a:t>
            </a:r>
            <a:r>
              <a:rPr lang="it-IT" sz="2600" dirty="0"/>
              <a:t>settembre – 31 dicembre 2021</a:t>
            </a:r>
          </a:p>
          <a:p>
            <a:r>
              <a:rPr lang="it-IT" sz="2600" dirty="0">
                <a:solidFill>
                  <a:srgbClr val="9966FF"/>
                </a:solidFill>
              </a:rPr>
              <a:t>Area 1 </a:t>
            </a:r>
            <a:r>
              <a:rPr lang="it-IT" sz="2600" dirty="0"/>
              <a:t>1</a:t>
            </a:r>
            <a:r>
              <a:rPr lang="it-IT" sz="2600" dirty="0">
                <a:solidFill>
                  <a:srgbClr val="9966FF"/>
                </a:solidFill>
              </a:rPr>
              <a:t> </a:t>
            </a:r>
            <a:r>
              <a:rPr lang="it-IT" sz="2600" dirty="0"/>
              <a:t>gennaio –  31 marzo 2022</a:t>
            </a:r>
          </a:p>
          <a:p>
            <a:r>
              <a:rPr lang="it-IT" sz="2600" dirty="0">
                <a:solidFill>
                  <a:srgbClr val="FFC000"/>
                </a:solidFill>
              </a:rPr>
              <a:t>Area 4</a:t>
            </a:r>
            <a:r>
              <a:rPr lang="it-IT" sz="2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600" dirty="0"/>
              <a:t>1 aprile – 20 giugno 2022</a:t>
            </a:r>
          </a:p>
          <a:p>
            <a:endParaRPr lang="it-IT" sz="2600" dirty="0"/>
          </a:p>
          <a:p>
            <a:pPr marL="0" indent="0">
              <a:buNone/>
            </a:pPr>
            <a:r>
              <a:rPr lang="it-IT" sz="2800" dirty="0"/>
              <a:t>Casi particolari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CH 30 in tutte le aree; CH 37 e </a:t>
            </a:r>
            <a:r>
              <a:rPr lang="it-IT" sz="2400" dirty="0" err="1"/>
              <a:t>Mux</a:t>
            </a:r>
            <a:r>
              <a:rPr lang="it-IT" sz="2400" dirty="0"/>
              <a:t> 1 Rai nelle Marche </a:t>
            </a:r>
          </a:p>
          <a:p>
            <a:pPr marL="0" indent="0" algn="just">
              <a:buNone/>
            </a:pPr>
            <a:r>
              <a:rPr lang="it-IT" sz="2400" dirty="0"/>
              <a:t>1</a:t>
            </a:r>
            <a:r>
              <a:rPr lang="it-IT" sz="2400" dirty="0">
                <a:solidFill>
                  <a:schemeClr val="accent5"/>
                </a:solidFill>
              </a:rPr>
              <a:t> </a:t>
            </a:r>
            <a:r>
              <a:rPr lang="it-IT" sz="2400" dirty="0"/>
              <a:t>settembre – 31 dicembre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Banda 700MHz (tranne CH 50 – 53) e VHF </a:t>
            </a:r>
            <a:r>
              <a:rPr lang="it-IT" sz="2300" dirty="0"/>
              <a:t>non </a:t>
            </a:r>
            <a:r>
              <a:rPr lang="it-IT" sz="2300" dirty="0" err="1"/>
              <a:t>Mux</a:t>
            </a:r>
            <a:r>
              <a:rPr lang="it-IT" sz="2300" dirty="0"/>
              <a:t> 1 Rai</a:t>
            </a:r>
          </a:p>
          <a:p>
            <a:pPr marL="0" indent="0">
              <a:buNone/>
            </a:pPr>
            <a:r>
              <a:rPr lang="it-IT" sz="2400" dirty="0"/>
              <a:t>  in tutte le aree</a:t>
            </a:r>
            <a:endParaRPr lang="it-IT" dirty="0"/>
          </a:p>
          <a:p>
            <a:pPr marL="0" indent="0">
              <a:buNone/>
            </a:pPr>
            <a:r>
              <a:rPr lang="it-IT" sz="2400" dirty="0"/>
              <a:t>1 aprile 2022 – 20 giugno 2022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3074" name="Picture 2" descr="C:\Users\riccardo.deLeonardis\Desktop\doriana\banda700\esito Coordinamenti\RoadMap2019\documento_consultazione\cartine\Opzione1_Tabella3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riccardo.deLeonardis\Desktop\doriana\banda700\esito Coordinamenti\RoadMap2019\documento_consultazione\cartine_presentazione\Opzione5__AreeGeografich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8" t="8863" r="8306" b="16796"/>
          <a:stretch/>
        </p:blipFill>
        <p:spPr bwMode="auto">
          <a:xfrm>
            <a:off x="7891553" y="504030"/>
            <a:ext cx="4212000" cy="557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2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73311"/>
          </a:xfrm>
        </p:spPr>
        <p:txBody>
          <a:bodyPr>
            <a:noAutofit/>
          </a:bodyPr>
          <a:lstStyle/>
          <a:p>
            <a:pPr algn="ctr"/>
            <a:r>
              <a:rPr lang="it-IT" sz="5400" dirty="0"/>
              <a:t>Codifica/Standard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6719" y="889472"/>
            <a:ext cx="11416937" cy="5968528"/>
          </a:xfrm>
        </p:spPr>
        <p:txBody>
          <a:bodyPr>
            <a:normAutofit fontScale="92500" lnSpcReduction="20000"/>
          </a:bodyPr>
          <a:lstStyle/>
          <a:p>
            <a:endParaRPr lang="it-IT" sz="3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/>
              <a:t>Dismissione DVBT/MPEG2 da settembre 2021 per operatori nazionali su tutto il territorio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/>
              <a:t>Dismissione DVBT/MPEG2 secondo calendario per ogni Area per operatori locali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/>
              <a:t>Periodo transitorio DVBT/MPEG4 o DVBT2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 err="1"/>
              <a:t>Mux</a:t>
            </a:r>
            <a:r>
              <a:rPr lang="it-IT" sz="3900" dirty="0"/>
              <a:t> 1 Rai dismissione DVBT/MPEG2 da settembre 2021 in favore di DVBT/MPEG4 in periodo transitorio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/>
              <a:t>DVBT2 tutti gli operatori 21 – 30 giugno 2022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900" dirty="0"/>
              <a:t>Facoltà DVBT/MPEG4 o DVBT2 prima delle scadenze, anche per uno o più programmi</a:t>
            </a:r>
          </a:p>
          <a:p>
            <a:pPr marL="0" indent="0">
              <a:buNone/>
            </a:pPr>
            <a:r>
              <a:rPr lang="it-IT" dirty="0"/>
              <a:t> 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82935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73311"/>
          </a:xfrm>
        </p:spPr>
        <p:txBody>
          <a:bodyPr>
            <a:noAutofit/>
          </a:bodyPr>
          <a:lstStyle/>
          <a:p>
            <a:pPr algn="ctr"/>
            <a:r>
              <a:rPr lang="it-IT" sz="5400" dirty="0"/>
              <a:t>Iniziative a favore dei cittadini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05" y="889472"/>
            <a:ext cx="11333748" cy="5968528"/>
          </a:xfrm>
        </p:spPr>
        <p:txBody>
          <a:bodyPr>
            <a:normAutofit fontScale="77500" lnSpcReduction="20000"/>
          </a:bodyPr>
          <a:lstStyle/>
          <a:p>
            <a:endParaRPr lang="it-IT" sz="3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5200" dirty="0"/>
              <a:t>Contributo fasce deboli acquisto decoder o   televisore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5200" dirty="0"/>
              <a:t>Monitoraggio diffusione televisori con sintonizzatore DVBT2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5200" dirty="0"/>
              <a:t>Verifica caratteristiche apparecchi in vendita con controlli presso rivenditori e test di laboratorio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5200" dirty="0"/>
              <a:t>Campagne di comunicazione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5200" dirty="0"/>
              <a:t>Trasmissione segnale codifica HEVC</a:t>
            </a:r>
          </a:p>
          <a:p>
            <a:pPr marL="0" indent="0" algn="just">
              <a:buNone/>
            </a:pPr>
            <a:endParaRPr lang="it-IT" sz="3900" dirty="0"/>
          </a:p>
          <a:p>
            <a:pPr marL="0" indent="0">
              <a:buNone/>
            </a:pPr>
            <a:r>
              <a:rPr lang="it-IT" dirty="0"/>
              <a:t> 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025815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898</TotalTime>
  <Words>379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Retrospettivo</vt:lpstr>
      <vt:lpstr>Il rilascio della banda 700MHz 8 ottobre 2019</vt:lpstr>
      <vt:lpstr>Quadro normativo</vt:lpstr>
      <vt:lpstr>Presentazione standard di PowerPoint</vt:lpstr>
      <vt:lpstr> Calendario spegnimento canali 50, 51, 52, 53</vt:lpstr>
      <vt:lpstr>                                           AREE GEOGRAFICHE</vt:lpstr>
      <vt:lpstr>Codifica/Standard</vt:lpstr>
      <vt:lpstr>Iniziative a favore dei cittadini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Eva Spina</dc:creator>
  <cp:lastModifiedBy>Bergamini Lorena</cp:lastModifiedBy>
  <cp:revision>51</cp:revision>
  <dcterms:created xsi:type="dcterms:W3CDTF">2019-04-04T09:28:26Z</dcterms:created>
  <dcterms:modified xsi:type="dcterms:W3CDTF">2019-10-10T10:09:43Z</dcterms:modified>
</cp:coreProperties>
</file>