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64" r:id="rId3"/>
    <p:sldId id="267" r:id="rId4"/>
    <p:sldId id="268" r:id="rId5"/>
    <p:sldId id="256" r:id="rId6"/>
    <p:sldId id="262" r:id="rId7"/>
    <p:sldId id="258" r:id="rId8"/>
    <p:sldId id="260" r:id="rId9"/>
    <p:sldId id="259" r:id="rId10"/>
    <p:sldId id="261" r:id="rId11"/>
    <p:sldId id="257" r:id="rId12"/>
    <p:sldId id="269" r:id="rId13"/>
    <p:sldId id="265" r:id="rId1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09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D290BE6-AB7D-4570-AFFF-B8B0909A8874}" type="datetimeFigureOut">
              <a:rPr lang="it-IT"/>
              <a:pPr>
                <a:defRPr/>
              </a:pPr>
              <a:t>08/01/2016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55AEB88-C0AD-4BF1-8B0D-DF33BAF13857}"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58D9D40-1854-42AE-8963-2A2E11F04398}" type="datetimeFigureOut">
              <a:rPr lang="it-IT"/>
              <a:pPr>
                <a:defRPr/>
              </a:pPr>
              <a:t>08/01/2016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9A7156D-A595-4CDF-8E6C-74D2865EAEE5}"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CA3B8BA-3811-47C4-8364-05DFF04501EB}" type="datetimeFigureOut">
              <a:rPr lang="it-IT"/>
              <a:pPr>
                <a:defRPr/>
              </a:pPr>
              <a:t>08/01/2016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22C1D0A-64EF-4FFC-816F-75E918074E52}"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A0DCC56-2430-4FFF-9337-FA1C9375B5DB}" type="datetimeFigureOut">
              <a:rPr lang="it-IT"/>
              <a:pPr>
                <a:defRPr/>
              </a:pPr>
              <a:t>08/01/2016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5560B81-A372-46D2-B414-5149B55EDA5A}"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2C8B30C8-99B9-4382-8186-67D4BCE043A2}" type="datetimeFigureOut">
              <a:rPr lang="it-IT"/>
              <a:pPr>
                <a:defRPr/>
              </a:pPr>
              <a:t>08/01/2016</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70ED1E0-E9EB-4F35-B5DE-6208928C9CCA}"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A64CEECB-0F51-4716-87F9-EDB433F87371}" type="datetimeFigureOut">
              <a:rPr lang="it-IT"/>
              <a:pPr>
                <a:defRPr/>
              </a:pPr>
              <a:t>08/01/2016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59AE038-33C7-499B-AF65-B4CF222AED94}"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FE1594B-E21D-415E-A029-01072F166A03}" type="datetimeFigureOut">
              <a:rPr lang="it-IT"/>
              <a:pPr>
                <a:defRPr/>
              </a:pPr>
              <a:t>08/01/2016</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EFBD7BEE-B4CC-4D92-AF13-3F8D112F019F}"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A3AFC176-428F-4F3C-A88A-F72A259E4A52}" type="datetimeFigureOut">
              <a:rPr lang="it-IT"/>
              <a:pPr>
                <a:defRPr/>
              </a:pPr>
              <a:t>08/01/2016</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B9A1D542-09CC-45D6-9711-7D850001C5A4}"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394BEF2-FDFD-48AE-A88A-D359D4DCD53E}" type="datetimeFigureOut">
              <a:rPr lang="it-IT"/>
              <a:pPr>
                <a:defRPr/>
              </a:pPr>
              <a:t>08/01/2016</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9152E22E-6810-412F-9567-AAA43F34611D}"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710827A2-B6FC-4709-A743-E8583D5BFF82}" type="datetimeFigureOut">
              <a:rPr lang="it-IT"/>
              <a:pPr>
                <a:defRPr/>
              </a:pPr>
              <a:t>08/01/2016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25BAFE4-72D9-4A8C-9BB8-19A9E01038FD}"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48EAE89-330A-449A-8E47-FCFFAFF5E02B}" type="datetimeFigureOut">
              <a:rPr lang="it-IT"/>
              <a:pPr>
                <a:defRPr/>
              </a:pPr>
              <a:t>08/01/2016</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BDDE563-6FAA-4987-81C8-E1CA6BD2B446}"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F0B66DF6-6BA1-4593-8FA2-9A671BA1773A}" type="datetimeFigureOut">
              <a:rPr lang="it-IT"/>
              <a:pPr>
                <a:defRPr/>
              </a:pPr>
              <a:t>08/01/2016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4BC8765C-FFD9-4CF4-8E04-2F5A36DBDFC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FERRARA EBRAICA</a:t>
            </a:r>
            <a:endParaRPr lang="it-IT"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2555776" y="1600200"/>
            <a:ext cx="3888432" cy="452596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404664"/>
            <a:ext cx="8229600" cy="4525963"/>
          </a:xfrm>
        </p:spPr>
        <p:txBody>
          <a:bodyPr/>
          <a:lstStyle/>
          <a:p>
            <a:pPr>
              <a:buNone/>
            </a:pPr>
            <a:r>
              <a:rPr lang="it-IT" sz="2000" dirty="0" smtClean="0"/>
              <a:t>La scuola  è stata frequentata da diversi insegnanti che sono diventati poi famosi:</a:t>
            </a:r>
          </a:p>
          <a:p>
            <a:r>
              <a:rPr lang="it-IT" sz="2000" dirty="0" smtClean="0"/>
              <a:t>Giorgio Bassani insegnante di italiano;</a:t>
            </a:r>
          </a:p>
          <a:p>
            <a:r>
              <a:rPr lang="it-IT" sz="2000" dirty="0" smtClean="0"/>
              <a:t>Matilde Bassani sarà partigiana;</a:t>
            </a:r>
          </a:p>
          <a:p>
            <a:r>
              <a:rPr lang="it-IT" sz="2000" dirty="0" smtClean="0"/>
              <a:t>Alberta Levi </a:t>
            </a:r>
            <a:r>
              <a:rPr lang="it-IT" sz="2000" dirty="0" err="1" smtClean="0"/>
              <a:t>Temin</a:t>
            </a:r>
            <a:r>
              <a:rPr lang="it-IT" sz="2000" dirty="0" smtClean="0"/>
              <a:t>;</a:t>
            </a:r>
          </a:p>
          <a:p>
            <a:r>
              <a:rPr lang="it-IT" sz="2000" dirty="0" smtClean="0"/>
              <a:t>Ciro Ravenna agronomo;</a:t>
            </a:r>
          </a:p>
          <a:p>
            <a:r>
              <a:rPr lang="it-IT" sz="2000" dirty="0" smtClean="0"/>
              <a:t>Ettore Ravenna anatomopatologo;</a:t>
            </a:r>
          </a:p>
          <a:p>
            <a:r>
              <a:rPr lang="it-IT" sz="2000" dirty="0" smtClean="0"/>
              <a:t>Ubaldo Lopez;</a:t>
            </a:r>
          </a:p>
          <a:p>
            <a:r>
              <a:rPr lang="it-IT" sz="2000" dirty="0" smtClean="0"/>
              <a:t>Il rabbino Leone Leoni;</a:t>
            </a:r>
          </a:p>
          <a:p>
            <a:r>
              <a:rPr lang="it-IT" sz="2000" dirty="0" smtClean="0"/>
              <a:t>Il pugile Primo </a:t>
            </a:r>
            <a:r>
              <a:rPr lang="it-IT" sz="2000" dirty="0" err="1" smtClean="0"/>
              <a:t>Lampronti</a:t>
            </a:r>
            <a:endParaRPr lang="it-IT" sz="2000" dirty="0" smtClean="0"/>
          </a:p>
          <a:p>
            <a:pPr>
              <a:buNone/>
            </a:pPr>
            <a:r>
              <a:rPr lang="it-IT" sz="2000" dirty="0" smtClean="0"/>
              <a:t>Grazie a loro gli studenti poterono </a:t>
            </a:r>
          </a:p>
          <a:p>
            <a:pPr>
              <a:buNone/>
            </a:pPr>
            <a:r>
              <a:rPr lang="it-IT" sz="2000" dirty="0" smtClean="0"/>
              <a:t>approfondire diversi temi che, </a:t>
            </a:r>
          </a:p>
          <a:p>
            <a:pPr>
              <a:buNone/>
            </a:pPr>
            <a:r>
              <a:rPr lang="it-IT" sz="2000" dirty="0" smtClean="0"/>
              <a:t>altrimenti non avrebbero potuto</a:t>
            </a:r>
          </a:p>
          <a:p>
            <a:pPr>
              <a:buNone/>
            </a:pPr>
            <a:r>
              <a:rPr lang="it-IT" sz="2000" dirty="0" smtClean="0"/>
              <a:t> trattare.</a:t>
            </a:r>
          </a:p>
          <a:p>
            <a:endParaRPr lang="it-IT" dirty="0"/>
          </a:p>
        </p:txBody>
      </p:sp>
      <p:pic>
        <p:nvPicPr>
          <p:cNvPr id="4" name="Immagine 3" descr="Immagine1-420x303.png"/>
          <p:cNvPicPr>
            <a:picLocks noChangeAspect="1"/>
          </p:cNvPicPr>
          <p:nvPr/>
        </p:nvPicPr>
        <p:blipFill>
          <a:blip r:embed="rId2" cstate="print"/>
          <a:stretch>
            <a:fillRect/>
          </a:stretch>
        </p:blipFill>
        <p:spPr>
          <a:xfrm>
            <a:off x="4572000" y="3140968"/>
            <a:ext cx="4000500" cy="28860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contenuto 2"/>
          <p:cNvSpPr>
            <a:spLocks noGrp="1"/>
          </p:cNvSpPr>
          <p:nvPr>
            <p:ph idx="1"/>
          </p:nvPr>
        </p:nvSpPr>
        <p:spPr>
          <a:xfrm>
            <a:off x="395536" y="260648"/>
            <a:ext cx="8229600" cy="4525963"/>
          </a:xfrm>
        </p:spPr>
        <p:txBody>
          <a:bodyPr/>
          <a:lstStyle/>
          <a:p>
            <a:pPr>
              <a:buFont typeface="Arial" charset="0"/>
              <a:buNone/>
            </a:pPr>
            <a:r>
              <a:rPr lang="it-IT" sz="2400" dirty="0" smtClean="0"/>
              <a:t>Tra gli alunni della scuola ci furono anche i figli di RENZO di RAVENNA ex podestà di Ferrara che fu costretto alle dimissioni e venne espulso con tutta la sua famiglia a causa delle Leggi Razziali</a:t>
            </a:r>
            <a:r>
              <a:rPr lang="it-IT" sz="2400" dirty="0" smtClean="0"/>
              <a:t>.</a:t>
            </a:r>
          </a:p>
          <a:p>
            <a:pPr>
              <a:buFont typeface="Arial" charset="0"/>
              <a:buNone/>
            </a:pPr>
            <a:endParaRPr lang="it-IT" sz="1600" dirty="0" smtClean="0"/>
          </a:p>
          <a:p>
            <a:pPr>
              <a:buFont typeface="Arial" charset="0"/>
              <a:buNone/>
            </a:pPr>
            <a:endParaRPr lang="it-IT" sz="900" dirty="0" smtClean="0"/>
          </a:p>
        </p:txBody>
      </p:sp>
      <p:pic>
        <p:nvPicPr>
          <p:cNvPr id="14339" name="Immagine 3" descr="Renzo_Ravenna.jpg"/>
          <p:cNvPicPr>
            <a:picLocks noChangeAspect="1"/>
          </p:cNvPicPr>
          <p:nvPr/>
        </p:nvPicPr>
        <p:blipFill>
          <a:blip r:embed="rId2" cstate="print"/>
          <a:srcRect/>
          <a:stretch>
            <a:fillRect/>
          </a:stretch>
        </p:blipFill>
        <p:spPr bwMode="auto">
          <a:xfrm>
            <a:off x="2843808" y="2204864"/>
            <a:ext cx="3403972" cy="373731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51520" y="692697"/>
            <a:ext cx="8640960" cy="5328592"/>
          </a:xfrm>
        </p:spPr>
        <p:txBody>
          <a:bodyPr/>
          <a:lstStyle/>
          <a:p>
            <a:r>
              <a:rPr lang="it-IT" sz="2400" dirty="0" smtClean="0"/>
              <a:t>Nel 1938 Ravenna ricopriva da oramai dodici anni il ruolo di podestà. La sua storia e il ruolo ricoperto rappresentavano un perfetto esempio delle molte contraddizioni vissute sotto il regime. Discendente di una delle più note famiglie ebraiche ferraresi, condivise gli studi liceali con un giovane già allora di belle speranze, Italo Balbo, destinato a diventare figura di spicco dell’Italia fascista. </a:t>
            </a:r>
            <a:endParaRPr lang="it-IT" sz="2400" dirty="0" smtClean="0"/>
          </a:p>
          <a:p>
            <a:endParaRPr lang="it-IT" sz="2400" dirty="0" smtClean="0"/>
          </a:p>
          <a:p>
            <a:r>
              <a:rPr lang="it-IT" sz="2400" dirty="0" smtClean="0"/>
              <a:t>Dopo </a:t>
            </a:r>
            <a:r>
              <a:rPr lang="it-IT" sz="2400" dirty="0" smtClean="0"/>
              <a:t>aver trascorso buona parte della Grande Guerra in Albania, tornò a Ferrara nel 1918 poiché la città era stata scelta dal Comando supremo per ospitare i militari ebrei volenterosi di celebrare la festa del Kippur. A conflitto concluso, si iscrisse all’università, conseguì la laurea in giurisprudenza e si avviò a una brillante carriera di avvocato.</a:t>
            </a:r>
          </a:p>
          <a:p>
            <a:endParaRPr lang="it-IT"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548680"/>
            <a:ext cx="8517632" cy="5040560"/>
          </a:xfrm>
        </p:spPr>
        <p:txBody>
          <a:bodyPr/>
          <a:lstStyle/>
          <a:p>
            <a:r>
              <a:rPr lang="it-IT" sz="2400" dirty="0" smtClean="0"/>
              <a:t>Divenne </a:t>
            </a:r>
            <a:r>
              <a:rPr lang="it-IT" sz="2400" dirty="0" smtClean="0"/>
              <a:t>fascista, come moltissimi ebrei in quegli anni, perché nazionalista e convinto che Mussolini avrebbe giovato al prestigio italiano nel mondo. Ma anche l’amicizia con Balbo, evidentemente, fu rilevante nelle sue scelte politiche. </a:t>
            </a:r>
            <a:endParaRPr lang="it-IT" sz="2400" dirty="0" smtClean="0"/>
          </a:p>
          <a:p>
            <a:endParaRPr lang="it-IT" sz="2400" dirty="0" smtClean="0"/>
          </a:p>
          <a:p>
            <a:endParaRPr lang="it-IT" sz="2400" dirty="0" smtClean="0"/>
          </a:p>
          <a:p>
            <a:r>
              <a:rPr lang="it-IT" sz="2400" dirty="0" smtClean="0"/>
              <a:t>Ravenna continuò a vivere nella sua città natale fino all’8 settembre, quando la caccia all’ebreo scatenata dalla </a:t>
            </a:r>
            <a:r>
              <a:rPr lang="it-IT" sz="2400" dirty="0" err="1" smtClean="0"/>
              <a:t>Rsi</a:t>
            </a:r>
            <a:r>
              <a:rPr lang="it-IT" sz="2400" dirty="0" smtClean="0"/>
              <a:t> e dai tedeschi lo costrinse a riparare in Svizzera. Riuscì a tornare a Ferrara nel 1945, a guerra conclusa, e vi rimase con la famiglia, stimato e onorato dai suoi concittadini, fino al giorno della morte, il 29 ottobre 1961.</a:t>
            </a:r>
          </a:p>
          <a:p>
            <a:endParaRPr lang="it-IT"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GHETTO </a:t>
            </a:r>
            <a:r>
              <a:rPr lang="it-IT" dirty="0" err="1" smtClean="0"/>
              <a:t>DI</a:t>
            </a:r>
            <a:r>
              <a:rPr lang="it-IT" dirty="0" smtClean="0"/>
              <a:t> FERRARA</a:t>
            </a:r>
            <a:endParaRPr lang="it-IT" dirty="0"/>
          </a:p>
        </p:txBody>
      </p:sp>
      <p:sp>
        <p:nvSpPr>
          <p:cNvPr id="3" name="Segnaposto contenuto 2"/>
          <p:cNvSpPr>
            <a:spLocks noGrp="1"/>
          </p:cNvSpPr>
          <p:nvPr>
            <p:ph idx="1"/>
          </p:nvPr>
        </p:nvSpPr>
        <p:spPr>
          <a:xfrm>
            <a:off x="467544" y="1556792"/>
            <a:ext cx="8229600" cy="4525963"/>
          </a:xfrm>
        </p:spPr>
        <p:txBody>
          <a:bodyPr/>
          <a:lstStyle/>
          <a:p>
            <a:pPr>
              <a:buNone/>
            </a:pPr>
            <a:r>
              <a:rPr lang="it-IT" sz="2400" dirty="0" smtClean="0"/>
              <a:t>Non si può parlare di Ferrara senza menzionare la comunità ebraica che dal 400  l’abitò. La sua valorizzazione è molto importante per la conservazione e storia della città.</a:t>
            </a:r>
          </a:p>
        </p:txBody>
      </p:sp>
      <p:pic>
        <p:nvPicPr>
          <p:cNvPr id="5" name="Immagine 4" descr="20160108_181954.jpg"/>
          <p:cNvPicPr>
            <a:picLocks noChangeAspect="1"/>
          </p:cNvPicPr>
          <p:nvPr/>
        </p:nvPicPr>
        <p:blipFill>
          <a:blip r:embed="rId2" cstate="print"/>
          <a:srcRect l="13776" t="8001" r="16925" b="9401"/>
          <a:stretch>
            <a:fillRect/>
          </a:stretch>
        </p:blipFill>
        <p:spPr>
          <a:xfrm>
            <a:off x="1403648" y="2711374"/>
            <a:ext cx="5688632" cy="38139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908720"/>
            <a:ext cx="8229600" cy="4968552"/>
          </a:xfrm>
        </p:spPr>
        <p:txBody>
          <a:bodyPr/>
          <a:lstStyle/>
          <a:p>
            <a:pPr>
              <a:buFont typeface="Wingdings"/>
              <a:buChar char="à"/>
            </a:pPr>
            <a:r>
              <a:rPr lang="it-IT" sz="2400" dirty="0" smtClean="0"/>
              <a:t>La </a:t>
            </a:r>
            <a:r>
              <a:rPr lang="it-IT" sz="2400" dirty="0" smtClean="0"/>
              <a:t>comunità ebraica arrivo intorno al 400 e prosperò sotto gli </a:t>
            </a:r>
            <a:r>
              <a:rPr lang="it-IT" sz="2400" dirty="0" smtClean="0"/>
              <a:t>Este,  che protessero gli ebrei che fuggivano dagli altri stati, erano circa 2000 membri;</a:t>
            </a:r>
          </a:p>
          <a:p>
            <a:pPr>
              <a:buFont typeface="Wingdings"/>
              <a:buChar char="à"/>
            </a:pPr>
            <a:r>
              <a:rPr lang="it-IT" sz="2400" dirty="0" smtClean="0"/>
              <a:t>Furono istituite varie sinagoghe e la comunità prosperò;</a:t>
            </a:r>
          </a:p>
          <a:p>
            <a:pPr>
              <a:buFont typeface="Wingdings"/>
              <a:buChar char="à"/>
            </a:pPr>
            <a:r>
              <a:rPr lang="it-IT" sz="2400" dirty="0" smtClean="0"/>
              <a:t>Nel 1598 iniziò la decadenza della comunità cioè quando la casata degli Este decede, molti ebrei si trasferirono a Modena con gli Este altri rimasero a Ferrara;</a:t>
            </a:r>
          </a:p>
          <a:p>
            <a:pPr>
              <a:buFont typeface="Wingdings"/>
              <a:buChar char="à"/>
            </a:pPr>
            <a:r>
              <a:rPr lang="it-IT" sz="2400" dirty="0" smtClean="0"/>
              <a:t>Nel 1627 gli ebrei vengono segregati nel ghetto, che rimase chiuso quasi un secolo;</a:t>
            </a:r>
          </a:p>
          <a:p>
            <a:pPr>
              <a:buFont typeface="Wingdings"/>
              <a:buChar char="à"/>
            </a:pPr>
            <a:r>
              <a:rPr lang="it-IT" sz="2400" dirty="0" smtClean="0"/>
              <a:t>Venne riaperto solo nel 1796 sotto l’occupazione francese, poi fino all’Unità d’Italia sarà richiuso ma con una sorveglianza meno rigida;</a:t>
            </a:r>
          </a:p>
          <a:p>
            <a:pPr>
              <a:buFont typeface="Wingdings"/>
              <a:buChar char="à"/>
            </a:pPr>
            <a:endParaRPr lang="it-IT" sz="2400" dirty="0" smtClean="0"/>
          </a:p>
          <a:p>
            <a:pPr>
              <a:buFont typeface="Wingdings"/>
              <a:buChar char="à"/>
            </a:pPr>
            <a:endParaRPr lang="it-IT" sz="2400" dirty="0" smtClean="0"/>
          </a:p>
          <a:p>
            <a:pPr>
              <a:buNone/>
            </a:pP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196752"/>
            <a:ext cx="8229600" cy="4032448"/>
          </a:xfrm>
        </p:spPr>
        <p:txBody>
          <a:bodyPr/>
          <a:lstStyle/>
          <a:p>
            <a:pPr>
              <a:buFont typeface="Wingdings"/>
              <a:buChar char="à"/>
            </a:pPr>
            <a:r>
              <a:rPr lang="it-IT" sz="2400" dirty="0" smtClean="0"/>
              <a:t>Dall’Unità d’Italia in poi gli Ebrei ripresero una vita di uguaglianza e </a:t>
            </a:r>
            <a:r>
              <a:rPr lang="it-IT" sz="2400" dirty="0" smtClean="0"/>
              <a:t>emancipazione</a:t>
            </a:r>
            <a:endParaRPr lang="it-IT" sz="2400" dirty="0" smtClean="0">
              <a:sym typeface="Wingdings" pitchFamily="2" charset="2"/>
            </a:endParaRPr>
          </a:p>
          <a:p>
            <a:pPr>
              <a:buFont typeface="Wingdings"/>
              <a:buChar char="à"/>
            </a:pPr>
            <a:r>
              <a:rPr lang="it-IT" sz="2400" dirty="0" smtClean="0">
                <a:sym typeface="Wingdings" pitchFamily="2" charset="2"/>
              </a:rPr>
              <a:t>Nel 1938 iniziarono le leggi razziali con le quali lo </a:t>
            </a:r>
            <a:r>
              <a:rPr lang="it-IT" sz="2400" dirty="0" smtClean="0">
                <a:sym typeface="Wingdings" pitchFamily="2" charset="2"/>
              </a:rPr>
              <a:t>Stato fascista  rinchiudeva gli </a:t>
            </a:r>
            <a:r>
              <a:rPr lang="it-IT" sz="2400" dirty="0" smtClean="0">
                <a:sym typeface="Wingdings" pitchFamily="2" charset="2"/>
              </a:rPr>
              <a:t>ebrei nel ghetto e li privava di libertà e diritti;</a:t>
            </a:r>
          </a:p>
          <a:p>
            <a:pPr>
              <a:buFont typeface="Wingdings"/>
              <a:buChar char="à"/>
            </a:pPr>
            <a:r>
              <a:rPr lang="it-IT" sz="2400" dirty="0" smtClean="0">
                <a:sym typeface="Wingdings" pitchFamily="2" charset="2"/>
              </a:rPr>
              <a:t>Nel 1941 data del Capodanno ebraico ci fu la prima devastazione della sinagoga da parte dei fascisti;</a:t>
            </a:r>
          </a:p>
          <a:p>
            <a:pPr>
              <a:buFont typeface="Wingdings"/>
              <a:buChar char="à"/>
            </a:pPr>
            <a:r>
              <a:rPr lang="it-IT" sz="2400" dirty="0" smtClean="0">
                <a:sym typeface="Wingdings" pitchFamily="2" charset="2"/>
              </a:rPr>
              <a:t>Nel 1943-1944 ci fu la seconda devastazioni di altre tre sinagoghe;</a:t>
            </a:r>
            <a:endParaRPr lang="it-IT"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785813" y="0"/>
            <a:ext cx="7072312" cy="1285875"/>
          </a:xfrm>
        </p:spPr>
        <p:txBody>
          <a:bodyPr rtlCol="0">
            <a:normAutofit fontScale="90000"/>
          </a:bodyPr>
          <a:lstStyle/>
          <a:p>
            <a:pPr fontAlgn="auto">
              <a:spcAft>
                <a:spcPts val="0"/>
              </a:spcAft>
              <a:defRPr/>
            </a:pPr>
            <a:r>
              <a:rPr lang="it-IT" dirty="0" smtClean="0"/>
              <a:t>Scuola ebraica Via </a:t>
            </a:r>
            <a:r>
              <a:rPr lang="it-IT" dirty="0" err="1" smtClean="0"/>
              <a:t>Vignatagliata</a:t>
            </a:r>
            <a:endParaRPr lang="it-IT" dirty="0"/>
          </a:p>
        </p:txBody>
      </p:sp>
      <p:sp>
        <p:nvSpPr>
          <p:cNvPr id="3" name="Sottotitolo 2"/>
          <p:cNvSpPr>
            <a:spLocks noGrp="1"/>
          </p:cNvSpPr>
          <p:nvPr>
            <p:ph type="subTitle" idx="1"/>
          </p:nvPr>
        </p:nvSpPr>
        <p:spPr>
          <a:xfrm>
            <a:off x="1143000" y="1428750"/>
            <a:ext cx="6986588" cy="2071688"/>
          </a:xfrm>
        </p:spPr>
        <p:txBody>
          <a:bodyPr>
            <a:normAutofit/>
          </a:bodyPr>
          <a:lstStyle/>
          <a:p>
            <a:pPr>
              <a:lnSpc>
                <a:spcPct val="80000"/>
              </a:lnSpc>
            </a:pPr>
            <a:r>
              <a:rPr lang="it-IT" sz="2500" dirty="0" smtClean="0">
                <a:solidFill>
                  <a:srgbClr val="17375E"/>
                </a:solidFill>
              </a:rPr>
              <a:t>È un edificio Medioevale, nel centro di Ferrara.</a:t>
            </a:r>
          </a:p>
          <a:p>
            <a:pPr>
              <a:lnSpc>
                <a:spcPct val="80000"/>
              </a:lnSpc>
            </a:pPr>
            <a:endParaRPr lang="it-IT" sz="2500" dirty="0" smtClean="0">
              <a:solidFill>
                <a:srgbClr val="898989"/>
              </a:solidFill>
            </a:endParaRPr>
          </a:p>
        </p:txBody>
      </p:sp>
      <p:pic>
        <p:nvPicPr>
          <p:cNvPr id="6" name="Immagine 5" descr="e2eb5e785cdd4de9b7f25abcad110ef2-1.jpg"/>
          <p:cNvPicPr>
            <a:picLocks noChangeAspect="1"/>
          </p:cNvPicPr>
          <p:nvPr/>
        </p:nvPicPr>
        <p:blipFill>
          <a:blip r:embed="rId2" cstate="print"/>
          <a:stretch>
            <a:fillRect/>
          </a:stretch>
        </p:blipFill>
        <p:spPr>
          <a:xfrm>
            <a:off x="3203848" y="2492896"/>
            <a:ext cx="2603781" cy="3905672"/>
          </a:xfrm>
          <a:prstGeom prst="rect">
            <a:avLst/>
          </a:prstGeo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3200" dirty="0" smtClean="0"/>
              <a:t>È situata all’interno del ghetto ferrarese</a:t>
            </a:r>
            <a:endParaRPr lang="it-IT" sz="3200" dirty="0"/>
          </a:p>
        </p:txBody>
      </p:sp>
      <p:pic>
        <p:nvPicPr>
          <p:cNvPr id="3" name="Immagine 2" descr="data=RfCSdfNZ0LFPrHSm0ublXdzhdrDFhtmHhN1u-gM,XmwyZLiur3KDkEMu1uDwL3pB0BenfNZWXcpSuYzo968SogpjxJ4aHY0FrCAt93wJlvmBnvL42O1PxLK335EjyHq0dwFzaZs4Ys_j6Qd85b5zOagBy_vPapCy12lQXVmFRcLkwzq71aqHCLEiAXjuQnzgUKZUTttAYNFO7ptFgcIP9csZuA.png"/>
          <p:cNvPicPr>
            <a:picLocks noChangeAspect="1"/>
          </p:cNvPicPr>
          <p:nvPr/>
        </p:nvPicPr>
        <p:blipFill>
          <a:blip r:embed="rId2" cstate="print"/>
          <a:stretch>
            <a:fillRect/>
          </a:stretch>
        </p:blipFill>
        <p:spPr>
          <a:xfrm>
            <a:off x="395536" y="2276872"/>
            <a:ext cx="8460432" cy="30488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contenuto 2"/>
          <p:cNvSpPr>
            <a:spLocks noGrp="1"/>
          </p:cNvSpPr>
          <p:nvPr>
            <p:ph idx="1"/>
          </p:nvPr>
        </p:nvSpPr>
        <p:spPr>
          <a:xfrm>
            <a:off x="467544" y="2060848"/>
            <a:ext cx="8229600" cy="4525963"/>
          </a:xfrm>
        </p:spPr>
        <p:txBody>
          <a:bodyPr/>
          <a:lstStyle/>
          <a:p>
            <a:pPr>
              <a:lnSpc>
                <a:spcPct val="80000"/>
              </a:lnSpc>
            </a:pPr>
            <a:endParaRPr lang="it-IT" dirty="0" smtClean="0">
              <a:solidFill>
                <a:srgbClr val="17375E"/>
              </a:solidFill>
            </a:endParaRPr>
          </a:p>
          <a:p>
            <a:pPr>
              <a:lnSpc>
                <a:spcPct val="80000"/>
              </a:lnSpc>
              <a:buNone/>
            </a:pPr>
            <a:endParaRPr lang="it-IT" dirty="0" smtClean="0">
              <a:solidFill>
                <a:srgbClr val="17375E"/>
              </a:solidFill>
            </a:endParaRPr>
          </a:p>
          <a:p>
            <a:pPr>
              <a:lnSpc>
                <a:spcPct val="80000"/>
              </a:lnSpc>
              <a:buNone/>
            </a:pPr>
            <a:endParaRPr lang="it-IT" dirty="0" smtClean="0">
              <a:solidFill>
                <a:srgbClr val="17375E"/>
              </a:solidFill>
            </a:endParaRPr>
          </a:p>
          <a:p>
            <a:pPr>
              <a:lnSpc>
                <a:spcPct val="80000"/>
              </a:lnSpc>
              <a:buNone/>
            </a:pPr>
            <a:endParaRPr lang="it-IT" dirty="0" smtClean="0">
              <a:solidFill>
                <a:srgbClr val="17375E"/>
              </a:solidFill>
            </a:endParaRPr>
          </a:p>
          <a:p>
            <a:pPr>
              <a:lnSpc>
                <a:spcPct val="80000"/>
              </a:lnSpc>
              <a:buNone/>
            </a:pPr>
            <a:endParaRPr lang="it-IT" dirty="0" smtClean="0">
              <a:solidFill>
                <a:srgbClr val="17375E"/>
              </a:solidFill>
            </a:endParaRPr>
          </a:p>
          <a:p>
            <a:pPr>
              <a:lnSpc>
                <a:spcPct val="80000"/>
              </a:lnSpc>
              <a:buNone/>
            </a:pPr>
            <a:r>
              <a:rPr lang="it-IT" sz="2400" dirty="0" smtClean="0">
                <a:solidFill>
                  <a:srgbClr val="17375E"/>
                </a:solidFill>
              </a:rPr>
              <a:t>Ospita:</a:t>
            </a:r>
          </a:p>
          <a:p>
            <a:pPr>
              <a:lnSpc>
                <a:spcPct val="80000"/>
              </a:lnSpc>
              <a:buNone/>
            </a:pPr>
            <a:r>
              <a:rPr lang="it-IT" sz="2400" dirty="0" smtClean="0">
                <a:solidFill>
                  <a:srgbClr val="17375E"/>
                </a:solidFill>
              </a:rPr>
              <a:t>- da metà dell’800 un asilo e scuola elementare;</a:t>
            </a:r>
          </a:p>
          <a:p>
            <a:pPr>
              <a:lnSpc>
                <a:spcPct val="80000"/>
              </a:lnSpc>
              <a:buNone/>
            </a:pPr>
            <a:r>
              <a:rPr lang="it-IT" sz="2400" dirty="0" smtClean="0">
                <a:solidFill>
                  <a:srgbClr val="17375E"/>
                </a:solidFill>
              </a:rPr>
              <a:t>- dal 1939 al 1943 dopo le leggi razziali, anche scuola media, ginnasio(scuola impegnativa)e liceo.</a:t>
            </a:r>
          </a:p>
        </p:txBody>
      </p:sp>
      <p:pic>
        <p:nvPicPr>
          <p:cNvPr id="5" name="Immagine 4" descr="e2eb5e785cdd4de9b7f25abcad110ef2-1.jpg"/>
          <p:cNvPicPr>
            <a:picLocks noChangeAspect="1"/>
          </p:cNvPicPr>
          <p:nvPr/>
        </p:nvPicPr>
        <p:blipFill>
          <a:blip r:embed="rId2" cstate="print"/>
          <a:stretch>
            <a:fillRect/>
          </a:stretch>
        </p:blipFill>
        <p:spPr>
          <a:xfrm>
            <a:off x="3131841" y="224644"/>
            <a:ext cx="2664296" cy="399644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28" y="260648"/>
            <a:ext cx="7992888" cy="4237931"/>
          </a:xfrm>
        </p:spPr>
        <p:txBody>
          <a:bodyPr/>
          <a:lstStyle/>
          <a:p>
            <a:pPr>
              <a:buNone/>
            </a:pPr>
            <a:r>
              <a:rPr lang="it-IT" dirty="0" smtClean="0"/>
              <a:t>  </a:t>
            </a:r>
          </a:p>
          <a:p>
            <a:pPr>
              <a:buNone/>
            </a:pPr>
            <a:r>
              <a:rPr lang="it-IT" sz="2400" dirty="0" smtClean="0"/>
              <a:t>Chiusa definitivamente nel 1943, </a:t>
            </a:r>
          </a:p>
          <a:p>
            <a:pPr>
              <a:buNone/>
            </a:pPr>
            <a:r>
              <a:rPr lang="it-IT" sz="2400" dirty="0" smtClean="0"/>
              <a:t>quando le deportazioni</a:t>
            </a:r>
          </a:p>
          <a:p>
            <a:pPr>
              <a:buNone/>
            </a:pPr>
            <a:r>
              <a:rPr lang="it-IT" sz="2400" dirty="0" smtClean="0"/>
              <a:t>colpiscono la comunità ebraica </a:t>
            </a:r>
          </a:p>
          <a:p>
            <a:pPr>
              <a:buNone/>
            </a:pPr>
            <a:r>
              <a:rPr lang="it-IT" sz="2400" dirty="0" smtClean="0"/>
              <a:t>e gli insegnanti</a:t>
            </a:r>
            <a:endParaRPr lang="it-IT" sz="2400" dirty="0"/>
          </a:p>
        </p:txBody>
      </p:sp>
      <p:pic>
        <p:nvPicPr>
          <p:cNvPr id="5" name="Immagine 4" descr="slide-1.jpg"/>
          <p:cNvPicPr>
            <a:picLocks noChangeAspect="1"/>
          </p:cNvPicPr>
          <p:nvPr/>
        </p:nvPicPr>
        <p:blipFill>
          <a:blip r:embed="rId2" cstate="print"/>
          <a:stretch>
            <a:fillRect/>
          </a:stretch>
        </p:blipFill>
        <p:spPr>
          <a:xfrm>
            <a:off x="323528" y="3645024"/>
            <a:ext cx="8460432" cy="2986035"/>
          </a:xfrm>
          <a:prstGeom prst="rect">
            <a:avLst/>
          </a:prstGeom>
        </p:spPr>
      </p:pic>
      <p:pic>
        <p:nvPicPr>
          <p:cNvPr id="7" name="Immagine 6" descr="luzzati-scuola.jpg"/>
          <p:cNvPicPr>
            <a:picLocks noChangeAspect="1"/>
          </p:cNvPicPr>
          <p:nvPr/>
        </p:nvPicPr>
        <p:blipFill>
          <a:blip r:embed="rId3" cstate="print"/>
          <a:stretch>
            <a:fillRect/>
          </a:stretch>
        </p:blipFill>
        <p:spPr>
          <a:xfrm>
            <a:off x="5796136" y="332656"/>
            <a:ext cx="2513348" cy="315433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l"/>
            <a:r>
              <a:rPr lang="it-IT" dirty="0" smtClean="0"/>
              <a:t>Composizione</a:t>
            </a:r>
            <a:endParaRPr lang="it-IT" dirty="0"/>
          </a:p>
        </p:txBody>
      </p:sp>
      <p:sp>
        <p:nvSpPr>
          <p:cNvPr id="3" name="Segnaposto contenuto 2"/>
          <p:cNvSpPr>
            <a:spLocks noGrp="1"/>
          </p:cNvSpPr>
          <p:nvPr>
            <p:ph idx="1"/>
          </p:nvPr>
        </p:nvSpPr>
        <p:spPr>
          <a:xfrm>
            <a:off x="467544" y="2060848"/>
            <a:ext cx="8229600" cy="4525963"/>
          </a:xfrm>
        </p:spPr>
        <p:txBody>
          <a:bodyPr/>
          <a:lstStyle/>
          <a:p>
            <a:endParaRPr lang="it-IT" dirty="0" smtClean="0"/>
          </a:p>
          <a:p>
            <a:endParaRPr lang="it-IT" dirty="0" smtClean="0"/>
          </a:p>
          <a:p>
            <a:endParaRPr lang="it-IT" dirty="0" smtClean="0"/>
          </a:p>
          <a:p>
            <a:r>
              <a:rPr lang="it-IT" sz="2400" dirty="0" smtClean="0"/>
              <a:t>L’edificio è diviso su tre piani;</a:t>
            </a:r>
          </a:p>
          <a:p>
            <a:r>
              <a:rPr lang="it-IT" sz="2400" dirty="0" smtClean="0"/>
              <a:t>La facciata è in cotto ferrarese;</a:t>
            </a:r>
          </a:p>
          <a:p>
            <a:r>
              <a:rPr lang="it-IT" sz="2400" dirty="0" smtClean="0"/>
              <a:t>Il portone è in marmo;</a:t>
            </a:r>
          </a:p>
          <a:p>
            <a:r>
              <a:rPr lang="it-IT" sz="2400" dirty="0" smtClean="0"/>
              <a:t>Sul lato dell’entrata c’è una targa in memoria dei deportati</a:t>
            </a:r>
          </a:p>
        </p:txBody>
      </p:sp>
      <p:pic>
        <p:nvPicPr>
          <p:cNvPr id="6" name="Immagine 5" descr="Ferrara,_Via_Vignatagliata,_lapide_scuola_ebraica.jpg"/>
          <p:cNvPicPr>
            <a:picLocks noChangeAspect="1"/>
          </p:cNvPicPr>
          <p:nvPr/>
        </p:nvPicPr>
        <p:blipFill>
          <a:blip r:embed="rId2" cstate="print"/>
          <a:stretch>
            <a:fillRect/>
          </a:stretch>
        </p:blipFill>
        <p:spPr>
          <a:xfrm>
            <a:off x="4644008" y="116632"/>
            <a:ext cx="4416491" cy="3312368"/>
          </a:xfrm>
          <a:prstGeom prst="rect">
            <a:avLst/>
          </a:prstGeom>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ShareDocEditForm</Display>
  <Edit>ShareDocEditForm</Edit>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86E82871322EA34AA60DED4A97ED6334" ma:contentTypeVersion="2" ma:contentTypeDescription="Creare un nuovo documento." ma:contentTypeScope="" ma:versionID="b3331f09ab821ffc474e49251159df8e">
  <xsd:schema xmlns:xsd="http://www.w3.org/2001/XMLSchema" xmlns:xs="http://www.w3.org/2001/XMLSchema" xmlns:p="http://schemas.microsoft.com/office/2006/metadata/properties" xmlns:ns2="2791e253-5257-489d-a21d-30f77f4b2348" targetNamespace="http://schemas.microsoft.com/office/2006/metadata/properties" ma:root="true" ma:fieldsID="36bc09ff87597c9b28b66049bde557eb" ns2:_="">
    <xsd:import namespace="2791e253-5257-489d-a21d-30f77f4b2348"/>
    <xsd:element name="properties">
      <xsd:complexType>
        <xsd:sequence>
          <xsd:element name="documentManagement">
            <xsd:complexType>
              <xsd:all>
                <xsd:element ref="ns2:_sd_Comment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91e253-5257-489d-a21d-30f77f4b2348" elementFormDefault="qualified">
    <xsd:import namespace="http://schemas.microsoft.com/office/2006/documentManagement/types"/>
    <xsd:import namespace="http://schemas.microsoft.com/office/infopath/2007/PartnerControls"/>
    <xsd:element name="_sd_Commenti" ma:index="8" nillable="true" ma:displayName="Commenti" ma:internalName="_sd_Commenti">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sd_Commenti xmlns="2791e253-5257-489d-a21d-30f77f4b2348" xsi:nil="true"/>
  </documentManagement>
</p:properties>
</file>

<file path=customXml/itemProps1.xml><?xml version="1.0" encoding="utf-8"?>
<ds:datastoreItem xmlns:ds="http://schemas.openxmlformats.org/officeDocument/2006/customXml" ds:itemID="{F4831641-4630-4854-B011-95B4B8400F07}"/>
</file>

<file path=customXml/itemProps2.xml><?xml version="1.0" encoding="utf-8"?>
<ds:datastoreItem xmlns:ds="http://schemas.openxmlformats.org/officeDocument/2006/customXml" ds:itemID="{E0EBCE1B-3C7E-4452-B618-2366BC26E48F}"/>
</file>

<file path=customXml/itemProps3.xml><?xml version="1.0" encoding="utf-8"?>
<ds:datastoreItem xmlns:ds="http://schemas.openxmlformats.org/officeDocument/2006/customXml" ds:itemID="{E17B8483-B3A1-49D6-B695-80C6B8E20C20}"/>
</file>

<file path=docProps/app.xml><?xml version="1.0" encoding="utf-8"?>
<Properties xmlns="http://schemas.openxmlformats.org/officeDocument/2006/extended-properties" xmlns:vt="http://schemas.openxmlformats.org/officeDocument/2006/docPropsVTypes">
  <TotalTime>488</TotalTime>
  <Words>619</Words>
  <Application>Microsoft Office PowerPoint</Application>
  <PresentationFormat>Presentazione su schermo (4:3)</PresentationFormat>
  <Paragraphs>58</Paragraphs>
  <Slides>13</Slides>
  <Notes>0</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Tema di Office</vt:lpstr>
      <vt:lpstr>FERRARA EBRAICA</vt:lpstr>
      <vt:lpstr>IL GHETTO DI FERRARA</vt:lpstr>
      <vt:lpstr>Diapositiva 3</vt:lpstr>
      <vt:lpstr>Diapositiva 4</vt:lpstr>
      <vt:lpstr>Scuola ebraica Via Vignatagliata</vt:lpstr>
      <vt:lpstr>È situata all’interno del ghetto ferrarese</vt:lpstr>
      <vt:lpstr>Diapositiva 7</vt:lpstr>
      <vt:lpstr>Diapositiva 8</vt:lpstr>
      <vt:lpstr>Composizione</vt:lpstr>
      <vt:lpstr>Diapositiva 10</vt:lpstr>
      <vt:lpstr>Diapositiva 11</vt:lpstr>
      <vt:lpstr>Diapositiva 12</vt:lpstr>
      <vt:lpstr>Diapositiva 13</vt:lpstr>
    </vt:vector>
  </TitlesOfParts>
  <Company>Administrator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Scuola ebraica Via Vignatagliata</dc:title>
  <dc:creator>Administrator</dc:creator>
  <cp:lastModifiedBy>Pareschi</cp:lastModifiedBy>
  <cp:revision>26</cp:revision>
  <dcterms:created xsi:type="dcterms:W3CDTF">2015-10-18T17:01:01Z</dcterms:created>
  <dcterms:modified xsi:type="dcterms:W3CDTF">2016-01-08T17:48:28Z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0x01010086E82871322EA34AA60DED4A97ED6334</vt:lpwstr>
  </property>
</Properties>
</file>