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9" r:id="rId4"/>
    <p:sldId id="258"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3" autoAdjust="0"/>
    <p:restoredTop sz="97041" autoAdjust="0"/>
  </p:normalViewPr>
  <p:slideViewPr>
    <p:cSldViewPr snapToGrid="0" snapToObjects="1">
      <p:cViewPr varScale="1">
        <p:scale>
          <a:sx n="117" d="100"/>
          <a:sy n="117" d="100"/>
        </p:scale>
        <p:origin x="-15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8" Type="http://schemas.openxmlformats.org/officeDocument/2006/relationships/slide" Target="slides/slide7.xml"/><Relationship Id="rId18"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printerSettings" Target="printerSettings/printerSettings1.bin"/><Relationship Id="rId7" Type="http://schemas.openxmlformats.org/officeDocument/2006/relationships/slide" Target="slides/slide6.xml"/><Relationship Id="rId17" Type="http://schemas.openxmlformats.org/officeDocument/2006/relationships/customXml" Target="../customXml/item1.xml"/><Relationship Id="rId16" Type="http://schemas.openxmlformats.org/officeDocument/2006/relationships/tableStyles" Target="tableStyles.xml"/><Relationship Id="rId2" Type="http://schemas.openxmlformats.org/officeDocument/2006/relationships/slide" Target="slides/slide1.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customXml" Target="../customXml/item3.xml"/><Relationship Id="rId1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13155-F7D6-334D-A89C-CA3C2558B6A7}" type="datetimeFigureOut">
              <a:rPr lang="it-IT" smtClean="0"/>
              <a:t>01/02/16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574B4-300D-CD4F-BEEF-3AB4E04D9595}" type="slidenum">
              <a:rPr lang="it-IT" smtClean="0"/>
              <a:t>‹n.›</a:t>
            </a:fld>
            <a:endParaRPr lang="it-IT"/>
          </a:p>
        </p:txBody>
      </p:sp>
    </p:spTree>
    <p:extLst>
      <p:ext uri="{BB962C8B-B14F-4D97-AF65-F5344CB8AC3E}">
        <p14:creationId xmlns:p14="http://schemas.microsoft.com/office/powerpoint/2010/main" val="683026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01/02/16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9"/>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01/02/16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201"/>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600"/>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01/02/16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600"/>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01/02/16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01/02/16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1"/>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1"/>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01/02/16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2" y="1869142"/>
            <a:ext cx="7770813" cy="425702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01/02/16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1"/>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801" y="5257800"/>
            <a:ext cx="7770813" cy="874059"/>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01/02/16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
        <p:nvSpPr>
          <p:cNvPr id="8" name="Picture Placeholder 7"/>
          <p:cNvSpPr>
            <a:spLocks noGrp="1"/>
          </p:cNvSpPr>
          <p:nvPr>
            <p:ph type="pic" sz="quarter" idx="13"/>
          </p:nvPr>
        </p:nvSpPr>
        <p:spPr>
          <a:xfrm rot="21540000">
            <a:off x="2056198" y="424651"/>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2"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2" y="2756649"/>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01/02/16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5"/>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40"/>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40"/>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01/02/16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121025"/>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01/02/16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‹n.›</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01/02/16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01/02/16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49"/>
            <a:ext cx="3657600" cy="1162051"/>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1"/>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01/02/16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121025"/>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2" y="1752601"/>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1"/>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01/02/16</a:t>
            </a:fld>
            <a:endParaRPr lang="en-US"/>
          </a:p>
        </p:txBody>
      </p:sp>
      <p:sp>
        <p:nvSpPr>
          <p:cNvPr id="5" name="Footer Placeholder 4"/>
          <p:cNvSpPr>
            <a:spLocks noGrp="1"/>
          </p:cNvSpPr>
          <p:nvPr>
            <p:ph type="ftr" sz="quarter" idx="3"/>
          </p:nvPr>
        </p:nvSpPr>
        <p:spPr>
          <a:xfrm>
            <a:off x="354105" y="6356351"/>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1"/>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Sinagoghe distrutte</a:t>
            </a:r>
            <a:endParaRPr lang="it-IT" dirty="0"/>
          </a:p>
        </p:txBody>
      </p:sp>
      <p:sp>
        <p:nvSpPr>
          <p:cNvPr id="3" name="Sottotitolo 2"/>
          <p:cNvSpPr>
            <a:spLocks noGrp="1"/>
          </p:cNvSpPr>
          <p:nvPr>
            <p:ph type="subTitle" idx="1"/>
          </p:nvPr>
        </p:nvSpPr>
        <p:spPr/>
        <p:txBody>
          <a:bodyPr/>
          <a:lstStyle/>
          <a:p>
            <a:r>
              <a:rPr lang="it-IT" dirty="0" smtClean="0"/>
              <a:t>A FERRARA</a:t>
            </a:r>
            <a:endParaRPr lang="it-IT" dirty="0"/>
          </a:p>
        </p:txBody>
      </p:sp>
    </p:spTree>
    <p:extLst>
      <p:ext uri="{BB962C8B-B14F-4D97-AF65-F5344CB8AC3E}">
        <p14:creationId xmlns:p14="http://schemas.microsoft.com/office/powerpoint/2010/main" val="2546214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Tempio Italiano</a:t>
            </a:r>
            <a:endParaRPr lang="it-IT" dirty="0"/>
          </a:p>
        </p:txBody>
      </p:sp>
      <p:pic>
        <p:nvPicPr>
          <p:cNvPr id="4" name="Segnaposto contenuto 3" descr="Tempio italiano.jpg"/>
          <p:cNvPicPr>
            <a:picLocks noGrp="1" noChangeAspect="1"/>
          </p:cNvPicPr>
          <p:nvPr>
            <p:ph idx="1"/>
          </p:nvPr>
        </p:nvPicPr>
        <p:blipFill>
          <a:blip r:embed="rId2">
            <a:extLst>
              <a:ext uri="{28A0092B-C50C-407E-A947-70E740481C1C}">
                <a14:useLocalDpi xmlns:a14="http://schemas.microsoft.com/office/drawing/2010/main" val="0"/>
              </a:ext>
            </a:extLst>
          </a:blip>
          <a:srcRect t="9713" b="9713"/>
          <a:stretch>
            <a:fillRect/>
          </a:stretch>
        </p:blipFill>
        <p:spPr>
          <a:xfrm>
            <a:off x="685802" y="1192451"/>
            <a:ext cx="7770813" cy="4257023"/>
          </a:xfrm>
        </p:spPr>
      </p:pic>
      <p:sp>
        <p:nvSpPr>
          <p:cNvPr id="8" name="CasellaDiTesto 7"/>
          <p:cNvSpPr txBox="1"/>
          <p:nvPr/>
        </p:nvSpPr>
        <p:spPr>
          <a:xfrm>
            <a:off x="12150" y="5449474"/>
            <a:ext cx="30719666" cy="1477328"/>
          </a:xfrm>
          <a:prstGeom prst="rect">
            <a:avLst/>
          </a:prstGeom>
          <a:noFill/>
        </p:spPr>
        <p:txBody>
          <a:bodyPr wrap="square" rtlCol="0">
            <a:spAutoFit/>
          </a:bodyPr>
          <a:lstStyle/>
          <a:p>
            <a:r>
              <a:rPr lang="it-IT" dirty="0"/>
              <a:t>La sinagoga italiana o Tempio Grande Italiano è la più antica delle tre sinagoghe ospitate </a:t>
            </a:r>
            <a:endParaRPr lang="it-IT" dirty="0" smtClean="0"/>
          </a:p>
          <a:p>
            <a:r>
              <a:rPr lang="it-IT" dirty="0" smtClean="0"/>
              <a:t>nel </a:t>
            </a:r>
            <a:r>
              <a:rPr lang="it-IT" dirty="0"/>
              <a:t>complesso di via Mazzini. Nel corso dei secoli subisce vari ampliamenti e cessa di essere </a:t>
            </a:r>
            <a:endParaRPr lang="it-IT" dirty="0" smtClean="0"/>
          </a:p>
          <a:p>
            <a:r>
              <a:rPr lang="it-IT" dirty="0" smtClean="0"/>
              <a:t>adibita </a:t>
            </a:r>
            <a:r>
              <a:rPr lang="it-IT" dirty="0"/>
              <a:t>al culto dopo le devastazioni subite durante la Seconda Guerra Mondiale. Giorgio </a:t>
            </a:r>
            <a:r>
              <a:rPr lang="it-IT" dirty="0" smtClean="0"/>
              <a:t>Bassani</a:t>
            </a:r>
          </a:p>
          <a:p>
            <a:r>
              <a:rPr lang="it-IT" dirty="0" smtClean="0"/>
              <a:t> </a:t>
            </a:r>
            <a:r>
              <a:rPr lang="it-IT" dirty="0"/>
              <a:t>la cita nel suo “Giardino dei </a:t>
            </a:r>
            <a:r>
              <a:rPr lang="it-IT" dirty="0" err="1"/>
              <a:t>Finzi</a:t>
            </a:r>
            <a:r>
              <a:rPr lang="it-IT" dirty="0"/>
              <a:t> Contini”.</a:t>
            </a:r>
          </a:p>
          <a:p>
            <a:r>
              <a:rPr lang="it-IT" dirty="0"/>
              <a:t> </a:t>
            </a:r>
          </a:p>
        </p:txBody>
      </p:sp>
    </p:spTree>
    <p:extLst>
      <p:ext uri="{BB962C8B-B14F-4D97-AF65-F5344CB8AC3E}">
        <p14:creationId xmlns:p14="http://schemas.microsoft.com/office/powerpoint/2010/main" val="32608759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Sinagoga via Giuseppe Mazzini,93 </a:t>
            </a:r>
            <a:endParaRPr lang="it-IT" dirty="0"/>
          </a:p>
        </p:txBody>
      </p:sp>
      <p:pic>
        <p:nvPicPr>
          <p:cNvPr id="6" name="Segnaposto contenuto 5" descr="317.jpg"/>
          <p:cNvPicPr>
            <a:picLocks noGrp="1" noChangeAspect="1"/>
          </p:cNvPicPr>
          <p:nvPr>
            <p:ph idx="1"/>
          </p:nvPr>
        </p:nvPicPr>
        <p:blipFill>
          <a:blip r:embed="rId2">
            <a:extLst>
              <a:ext uri="{28A0092B-C50C-407E-A947-70E740481C1C}">
                <a14:useLocalDpi xmlns:a14="http://schemas.microsoft.com/office/drawing/2010/main" val="0"/>
              </a:ext>
            </a:extLst>
          </a:blip>
          <a:srcRect t="-23261" b="-23261"/>
          <a:stretch>
            <a:fillRect/>
          </a:stretch>
        </p:blipFill>
        <p:spPr>
          <a:xfrm>
            <a:off x="352678" y="1869142"/>
            <a:ext cx="3873836" cy="4257023"/>
          </a:xfrm>
        </p:spPr>
      </p:pic>
      <p:pic>
        <p:nvPicPr>
          <p:cNvPr id="9" name="Immagine 8" descr="sinagoghe_we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252" y="2519372"/>
            <a:ext cx="3914209" cy="2935795"/>
          </a:xfrm>
          <a:prstGeom prst="rect">
            <a:avLst/>
          </a:prstGeom>
        </p:spPr>
      </p:pic>
      <p:sp>
        <p:nvSpPr>
          <p:cNvPr id="10" name="CasellaDiTesto 9"/>
          <p:cNvSpPr txBox="1"/>
          <p:nvPr/>
        </p:nvSpPr>
        <p:spPr>
          <a:xfrm>
            <a:off x="510096" y="1676111"/>
            <a:ext cx="3716418" cy="923330"/>
          </a:xfrm>
          <a:prstGeom prst="rect">
            <a:avLst/>
          </a:prstGeom>
          <a:noFill/>
        </p:spPr>
        <p:txBody>
          <a:bodyPr wrap="square" rtlCol="0">
            <a:spAutoFit/>
          </a:bodyPr>
          <a:lstStyle/>
          <a:p>
            <a:r>
              <a:rPr lang="it-IT" dirty="0" smtClean="0"/>
              <a:t>La Sinagoga dopo </a:t>
            </a:r>
            <a:r>
              <a:rPr lang="it-IT" dirty="0"/>
              <a:t>il saccheggio ad opera dei fascisti nel settembre del </a:t>
            </a:r>
            <a:r>
              <a:rPr lang="it-IT" dirty="0" smtClean="0"/>
              <a:t>1941:</a:t>
            </a:r>
            <a:endParaRPr lang="it-IT" dirty="0"/>
          </a:p>
        </p:txBody>
      </p:sp>
      <p:sp>
        <p:nvSpPr>
          <p:cNvPr id="12" name="CasellaDiTesto 11"/>
          <p:cNvSpPr txBox="1"/>
          <p:nvPr/>
        </p:nvSpPr>
        <p:spPr>
          <a:xfrm>
            <a:off x="4778252" y="1814174"/>
            <a:ext cx="2633541" cy="369332"/>
          </a:xfrm>
          <a:prstGeom prst="rect">
            <a:avLst/>
          </a:prstGeom>
          <a:noFill/>
        </p:spPr>
        <p:txBody>
          <a:bodyPr wrap="none" rtlCol="0">
            <a:spAutoFit/>
          </a:bodyPr>
          <a:lstStyle/>
          <a:p>
            <a:r>
              <a:rPr lang="it-IT" dirty="0" smtClean="0"/>
              <a:t>La Sinagoga (museo)oggi:</a:t>
            </a:r>
            <a:endParaRPr lang="it-IT" dirty="0"/>
          </a:p>
        </p:txBody>
      </p:sp>
      <p:sp>
        <p:nvSpPr>
          <p:cNvPr id="13" name="CasellaDiTesto 12"/>
          <p:cNvSpPr txBox="1"/>
          <p:nvPr/>
        </p:nvSpPr>
        <p:spPr>
          <a:xfrm>
            <a:off x="0" y="5455167"/>
            <a:ext cx="23463250" cy="1077218"/>
          </a:xfrm>
          <a:prstGeom prst="rect">
            <a:avLst/>
          </a:prstGeom>
          <a:noFill/>
        </p:spPr>
        <p:txBody>
          <a:bodyPr wrap="square" rtlCol="0">
            <a:spAutoFit/>
          </a:bodyPr>
          <a:lstStyle/>
          <a:p>
            <a:r>
              <a:rPr lang="it-IT" sz="1600" dirty="0"/>
              <a:t>L’edificio, centro della Ferrara Ebraica fu acquistato nel 1485 da Ser Mele e destinato dopo la sua </a:t>
            </a:r>
            <a:r>
              <a:rPr lang="it-IT" sz="1600" dirty="0" smtClean="0"/>
              <a:t>morte</a:t>
            </a:r>
          </a:p>
          <a:p>
            <a:r>
              <a:rPr lang="it-IT" sz="1600" dirty="0" smtClean="0"/>
              <a:t> </a:t>
            </a:r>
            <a:r>
              <a:rPr lang="it-IT" sz="1600" dirty="0"/>
              <a:t>“per sempre a comune uso degli ebrei”. Racchiude le tre sinagoghe ferraresi: la Scola Tedesca, la Scola </a:t>
            </a:r>
            <a:endParaRPr lang="it-IT" sz="1600" dirty="0" smtClean="0"/>
          </a:p>
          <a:p>
            <a:r>
              <a:rPr lang="it-IT" sz="1600" dirty="0" smtClean="0"/>
              <a:t>Italiana </a:t>
            </a:r>
            <a:r>
              <a:rPr lang="it-IT" sz="1600" dirty="0"/>
              <a:t>e la Scola Fanese, testimonianze della ricchezza culturale della comunità ferrarese. Oggi ospita </a:t>
            </a:r>
            <a:r>
              <a:rPr lang="it-IT" sz="1600" dirty="0" smtClean="0"/>
              <a:t>il</a:t>
            </a:r>
          </a:p>
          <a:p>
            <a:r>
              <a:rPr lang="it-IT" sz="1600" dirty="0" smtClean="0"/>
              <a:t> </a:t>
            </a:r>
            <a:r>
              <a:rPr lang="it-IT" sz="1600" dirty="0"/>
              <a:t>museo ebraico.</a:t>
            </a:r>
          </a:p>
        </p:txBody>
      </p:sp>
    </p:spTree>
    <p:extLst>
      <p:ext uri="{BB962C8B-B14F-4D97-AF65-F5344CB8AC3E}">
        <p14:creationId xmlns:p14="http://schemas.microsoft.com/office/powerpoint/2010/main" val="1765454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88046" y="0"/>
            <a:ext cx="7770813" cy="1429871"/>
          </a:xfrm>
        </p:spPr>
        <p:txBody>
          <a:bodyPr/>
          <a:lstStyle/>
          <a:p>
            <a:endParaRPr lang="it-IT"/>
          </a:p>
        </p:txBody>
      </p:sp>
      <p:sp>
        <p:nvSpPr>
          <p:cNvPr id="3" name="Segnaposto contenuto 2"/>
          <p:cNvSpPr>
            <a:spLocks noGrp="1"/>
          </p:cNvSpPr>
          <p:nvPr>
            <p:ph idx="1"/>
          </p:nvPr>
        </p:nvSpPr>
        <p:spPr>
          <a:xfrm>
            <a:off x="609604" y="603250"/>
            <a:ext cx="7770813" cy="5522915"/>
          </a:xfrm>
        </p:spPr>
        <p:txBody>
          <a:bodyPr>
            <a:normAutofit fontScale="92500" lnSpcReduction="20000"/>
          </a:bodyPr>
          <a:lstStyle/>
          <a:p>
            <a:r>
              <a:rPr lang="it-IT" dirty="0" smtClean="0"/>
              <a:t>-</a:t>
            </a:r>
            <a:r>
              <a:rPr lang="it-IT" sz="1700" dirty="0"/>
              <a:t>Ser Mele lascia alla Comunità lo stabile di via Mazzini perché diventi centro di preghiera e di studio</a:t>
            </a:r>
            <a:endParaRPr lang="it-IT" sz="1700" dirty="0" smtClean="0"/>
          </a:p>
          <a:p>
            <a:r>
              <a:rPr lang="it-IT" dirty="0" smtClean="0"/>
              <a:t>-</a:t>
            </a:r>
            <a:r>
              <a:rPr lang="it-IT" sz="1600" dirty="0" smtClean="0"/>
              <a:t>Nel 1577 </a:t>
            </a:r>
            <a:r>
              <a:rPr lang="it-IT" sz="1600" dirty="0"/>
              <a:t>ottiene il permesso di iniziare i lavori di ampliamento e abbellimento: l’aula assume così la dimensione attuale di circa 163 metri quadrati</a:t>
            </a:r>
            <a:r>
              <a:rPr lang="it-IT" sz="1600" dirty="0" smtClean="0"/>
              <a:t>. </a:t>
            </a:r>
            <a:endParaRPr lang="it-IT" sz="1600" dirty="0"/>
          </a:p>
          <a:p>
            <a:r>
              <a:rPr lang="it-IT" sz="1600" dirty="0" smtClean="0"/>
              <a:t>-</a:t>
            </a:r>
            <a:r>
              <a:rPr lang="it-IT" sz="1600" dirty="0"/>
              <a:t>Dopo cinque secoli il Tempio Italiano cessa di avere funzione di culto nel 1944. Nel settembre di quell’anno nella sinagoga italiana vengono rinchiusi tutti gli ebrei catturati a Ferrara nell’ultima grande retata di febbraio, in tutto 55 fra anziani, donne e bambini, poi deportati a Fossoli e di qui ad Auschwitz. Poco dopo l’aula viene saccheggiata e distrutta dai nazi-fascisti. L’unica cerimonia celebrata da allora è quella in memoria delle vittime delle persecuzioni nei giorni del</a:t>
            </a:r>
            <a:r>
              <a:rPr lang="it-IT" sz="1600" i="1" dirty="0"/>
              <a:t> Kippur</a:t>
            </a:r>
            <a:r>
              <a:rPr lang="it-IT" sz="1600" dirty="0"/>
              <a:t> (giorno dell’espiazione) del 1945</a:t>
            </a:r>
            <a:r>
              <a:rPr lang="it-IT" sz="1600" dirty="0" smtClean="0"/>
              <a:t>.</a:t>
            </a:r>
          </a:p>
          <a:p>
            <a:r>
              <a:rPr lang="it-IT" sz="1600" dirty="0"/>
              <a:t>-</a:t>
            </a:r>
            <a:r>
              <a:rPr lang="it-IT" sz="1600" dirty="0" smtClean="0"/>
              <a:t>L’ex </a:t>
            </a:r>
            <a:r>
              <a:rPr lang="it-IT" sz="1600" dirty="0"/>
              <a:t>Tempio Italiano si presenta oggi come un ampio </a:t>
            </a:r>
            <a:r>
              <a:rPr lang="it-IT" sz="1600" dirty="0" smtClean="0"/>
              <a:t>salone, </a:t>
            </a:r>
            <a:r>
              <a:rPr lang="it-IT" sz="1600" dirty="0"/>
              <a:t>usato per lo più come sala conferenze. Inoltre ogni anno ospita un centinaio di persone per la celebrazione del </a:t>
            </a:r>
            <a:r>
              <a:rPr lang="it-IT" sz="1600" i="1" dirty="0"/>
              <a:t>Seder di </a:t>
            </a:r>
            <a:r>
              <a:rPr lang="it-IT" sz="1600" i="1" dirty="0" err="1"/>
              <a:t>Pesach</a:t>
            </a:r>
            <a:r>
              <a:rPr lang="it-IT" sz="1600" dirty="0"/>
              <a:t> (la cena della Pasqua ebraica)</a:t>
            </a:r>
            <a:r>
              <a:rPr lang="it-IT" sz="1600" dirty="0" smtClean="0"/>
              <a:t>.Alle </a:t>
            </a:r>
            <a:r>
              <a:rPr lang="it-IT" sz="1600" dirty="0"/>
              <a:t>pareti alcune lapidi ricordano importanti personaggi della Comunità ebraica ferrarese fra i quali Ser Mele e Isacco </a:t>
            </a:r>
            <a:r>
              <a:rPr lang="it-IT" sz="1600" dirty="0" err="1" smtClean="0"/>
              <a:t>Lampronti</a:t>
            </a:r>
            <a:r>
              <a:rPr lang="it-IT" sz="1600" dirty="0" smtClean="0"/>
              <a:t>, </a:t>
            </a:r>
            <a:r>
              <a:rPr lang="it-IT" sz="1600" dirty="0"/>
              <a:t>medico e rabbino vissuto a Ferrara nel XVII </a:t>
            </a:r>
            <a:r>
              <a:rPr lang="it-IT" sz="1600" dirty="0" smtClean="0"/>
              <a:t>secolo</a:t>
            </a:r>
          </a:p>
          <a:p>
            <a:r>
              <a:rPr lang="it-IT" sz="1600" dirty="0" smtClean="0"/>
              <a:t>-</a:t>
            </a:r>
            <a:r>
              <a:rPr lang="it-IT" sz="1600" dirty="0"/>
              <a:t>«Quando ci incontravamo sul portone del Tempio, in genere all’imbrunire, dopo i laboriosi convenevoli scambiati nella penombra del portico finiva quasi sempre che salissimo in gruppo anche le ripide scale che portavano al secondo piano, dove ampia, gremita di popolo misto, echeggiante di suoni d’organo e di canti come una chiesa – e così alta, sui tetti, che in certe sere di maggio, coi finestroni laterali spalancati dalla parte del sole al tramonto, a un dato punto ci si trovava immersi in una specie di nebbia d’oro – c’era la sinagoga </a:t>
            </a:r>
            <a:r>
              <a:rPr lang="it-IT" sz="1600" dirty="0" err="1"/>
              <a:t>italiana»</a:t>
            </a:r>
            <a:r>
              <a:rPr lang="it-IT" sz="1600" dirty="0" err="1" smtClean="0"/>
              <a:t>.Giorgio</a:t>
            </a:r>
            <a:r>
              <a:rPr lang="it-IT" sz="1600" dirty="0" smtClean="0"/>
              <a:t> </a:t>
            </a:r>
            <a:r>
              <a:rPr lang="it-IT" sz="1600" dirty="0"/>
              <a:t>Bassani, “Il giardino di </a:t>
            </a:r>
            <a:r>
              <a:rPr lang="it-IT" sz="1600" dirty="0" err="1"/>
              <a:t>Finzi</a:t>
            </a:r>
            <a:r>
              <a:rPr lang="it-IT" sz="1600" dirty="0"/>
              <a:t> Contini</a:t>
            </a:r>
            <a:r>
              <a:rPr lang="it-IT" sz="1600" dirty="0" smtClean="0"/>
              <a:t>”</a:t>
            </a:r>
            <a:endParaRPr lang="it-IT" sz="1600" dirty="0"/>
          </a:p>
          <a:p>
            <a:endParaRPr lang="it-IT" sz="1600" dirty="0"/>
          </a:p>
        </p:txBody>
      </p:sp>
    </p:spTree>
    <p:extLst>
      <p:ext uri="{BB962C8B-B14F-4D97-AF65-F5344CB8AC3E}">
        <p14:creationId xmlns:p14="http://schemas.microsoft.com/office/powerpoint/2010/main" val="3726860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2" y="1971"/>
            <a:ext cx="7770813" cy="1429871"/>
          </a:xfrm>
        </p:spPr>
        <p:txBody>
          <a:bodyPr>
            <a:normAutofit fontScale="90000"/>
          </a:bodyPr>
          <a:lstStyle/>
          <a:p>
            <a:r>
              <a:rPr lang="it-IT" dirty="0" smtClean="0"/>
              <a:t>La piccola porta murata in via contrari</a:t>
            </a:r>
            <a:endParaRPr lang="it-IT" dirty="0"/>
          </a:p>
        </p:txBody>
      </p:sp>
      <p:sp>
        <p:nvSpPr>
          <p:cNvPr id="3" name="Segnaposto contenuto 2"/>
          <p:cNvSpPr>
            <a:spLocks noGrp="1"/>
          </p:cNvSpPr>
          <p:nvPr>
            <p:ph idx="1"/>
          </p:nvPr>
        </p:nvSpPr>
        <p:spPr>
          <a:xfrm>
            <a:off x="209564" y="1303636"/>
            <a:ext cx="8934436" cy="5074596"/>
          </a:xfrm>
        </p:spPr>
        <p:txBody>
          <a:bodyPr>
            <a:noAutofit/>
          </a:bodyPr>
          <a:lstStyle/>
          <a:p>
            <a:pPr marL="0" indent="0">
              <a:buNone/>
            </a:pPr>
            <a:r>
              <a:rPr lang="it-IT" sz="1800" dirty="0">
                <a:effectLst/>
              </a:rPr>
              <a:t>Questo percorso che testimonia la presenza ebraica a Ferrara, inizia da </a:t>
            </a:r>
            <a:r>
              <a:rPr lang="it-IT" sz="1800" dirty="0" smtClean="0">
                <a:effectLst/>
              </a:rPr>
              <a:t>Via Contrari, </a:t>
            </a:r>
            <a:r>
              <a:rPr lang="it-IT" sz="1800" dirty="0">
                <a:effectLst/>
              </a:rPr>
              <a:t>in pieno centro cittadino e precisamente da una piccola porta </a:t>
            </a:r>
            <a:r>
              <a:rPr lang="it-IT" sz="1800" dirty="0" smtClean="0">
                <a:effectLst/>
              </a:rPr>
              <a:t>murata . questa </a:t>
            </a:r>
            <a:r>
              <a:rPr lang="it-IT" sz="1800" dirty="0">
                <a:effectLst/>
              </a:rPr>
              <a:t>porta fu murata </a:t>
            </a:r>
            <a:r>
              <a:rPr lang="it-IT" sz="1800" dirty="0" smtClean="0">
                <a:effectLst/>
              </a:rPr>
              <a:t>più̀ </a:t>
            </a:r>
            <a:r>
              <a:rPr lang="it-IT" sz="1800" dirty="0">
                <a:effectLst/>
              </a:rPr>
              <a:t>di quattrocento anni fa, per impedire che gli ebrei venissero a contatto con i cristiani. Infatti, secondo la normativa del tempo che regolava la vita del ghetto, questa doveva svolgersi solo </a:t>
            </a:r>
            <a:r>
              <a:rPr lang="it-IT" sz="1800" dirty="0" smtClean="0">
                <a:effectLst/>
              </a:rPr>
              <a:t>all'interno , senza </a:t>
            </a:r>
            <a:r>
              <a:rPr lang="it-IT" sz="1800" dirty="0">
                <a:effectLst/>
              </a:rPr>
              <a:t>che gli abitanti potessero gettare l'occhio al di fuori. </a:t>
            </a:r>
            <a:r>
              <a:rPr lang="it-IT" sz="1800" dirty="0" smtClean="0">
                <a:effectLst/>
              </a:rPr>
              <a:t>In </a:t>
            </a:r>
            <a:r>
              <a:rPr lang="it-IT" sz="1800" dirty="0">
                <a:effectLst/>
              </a:rPr>
              <a:t>via Mazzini 95, vi è l'ingresso principale della </a:t>
            </a:r>
            <a:r>
              <a:rPr lang="it-IT" sz="1800" dirty="0" smtClean="0">
                <a:effectLst/>
              </a:rPr>
              <a:t>Sinagoga. Attraversando </a:t>
            </a:r>
            <a:r>
              <a:rPr lang="it-IT" sz="1800" dirty="0">
                <a:effectLst/>
              </a:rPr>
              <a:t>la strada, </a:t>
            </a:r>
            <a:r>
              <a:rPr lang="it-IT" sz="1800" dirty="0" smtClean="0">
                <a:effectLst/>
              </a:rPr>
              <a:t>si </a:t>
            </a:r>
            <a:r>
              <a:rPr lang="it-IT" sz="1800" dirty="0">
                <a:effectLst/>
              </a:rPr>
              <a:t>trovano le altre due vie che con via Mazzini costituivano il ghetto: Via Vittoria e via </a:t>
            </a:r>
            <a:r>
              <a:rPr lang="it-IT" sz="1800" dirty="0" err="1">
                <a:effectLst/>
              </a:rPr>
              <a:t>Vignatagliata</a:t>
            </a:r>
            <a:r>
              <a:rPr lang="it-IT" sz="1800" dirty="0">
                <a:effectLst/>
              </a:rPr>
              <a:t>. Sono strade </a:t>
            </a:r>
            <a:r>
              <a:rPr lang="it-IT" sz="1800" dirty="0" smtClean="0">
                <a:effectLst/>
              </a:rPr>
              <a:t>che </a:t>
            </a:r>
            <a:r>
              <a:rPr lang="it-IT" sz="1800" dirty="0">
                <a:effectLst/>
              </a:rPr>
              <a:t>confluiscono in piazzetta Isacco </a:t>
            </a:r>
            <a:r>
              <a:rPr lang="it-IT" sz="1800" dirty="0" err="1" smtClean="0">
                <a:effectLst/>
              </a:rPr>
              <a:t>Lampronti</a:t>
            </a:r>
            <a:r>
              <a:rPr lang="it-IT" sz="1800" dirty="0" smtClean="0">
                <a:effectLst/>
              </a:rPr>
              <a:t> , </a:t>
            </a:r>
            <a:r>
              <a:rPr lang="it-IT" sz="1800" dirty="0">
                <a:effectLst/>
              </a:rPr>
              <a:t>dedicata al medico, </a:t>
            </a:r>
            <a:r>
              <a:rPr lang="it-IT" sz="1800" dirty="0" smtClean="0">
                <a:effectLst/>
              </a:rPr>
              <a:t>rabbino </a:t>
            </a:r>
            <a:r>
              <a:rPr lang="it-IT" sz="1800" dirty="0">
                <a:effectLst/>
              </a:rPr>
              <a:t>e famoso studioso ebreo del settecento.</a:t>
            </a:r>
            <a:br>
              <a:rPr lang="it-IT" sz="1800" dirty="0">
                <a:effectLst/>
              </a:rPr>
            </a:br>
            <a:r>
              <a:rPr lang="it-IT" sz="1800" dirty="0">
                <a:effectLst/>
              </a:rPr>
              <a:t>In via Vittoria un tempo </a:t>
            </a:r>
            <a:r>
              <a:rPr lang="it-IT" sz="1800" dirty="0" err="1">
                <a:effectLst/>
              </a:rPr>
              <a:t>Gattamarcia</a:t>
            </a:r>
            <a:r>
              <a:rPr lang="it-IT" sz="1800" dirty="0" err="1" smtClean="0">
                <a:effectLst/>
              </a:rPr>
              <a:t>,al</a:t>
            </a:r>
            <a:r>
              <a:rPr lang="it-IT" sz="1800" dirty="0" smtClean="0">
                <a:effectLst/>
              </a:rPr>
              <a:t> </a:t>
            </a:r>
            <a:r>
              <a:rPr lang="it-IT" sz="1800" dirty="0">
                <a:effectLst/>
              </a:rPr>
              <a:t>numero 39 si trovava la casa di riposo per anziani, con un'organizzazione </a:t>
            </a:r>
            <a:r>
              <a:rPr lang="it-IT" sz="1800" dirty="0" smtClean="0">
                <a:effectLst/>
              </a:rPr>
              <a:t>all'avanguardia </a:t>
            </a:r>
            <a:r>
              <a:rPr lang="it-IT" sz="1800" dirty="0">
                <a:effectLst/>
              </a:rPr>
              <a:t>per l'epoca in cui nacque, mentre al numero 41 una lapide ricorda la Scola Spagnola completamente distrutta. </a:t>
            </a:r>
            <a:r>
              <a:rPr lang="it-IT" sz="1800" dirty="0" smtClean="0">
                <a:effectLst/>
              </a:rPr>
              <a:t>In </a:t>
            </a:r>
            <a:r>
              <a:rPr lang="it-IT" sz="1800" dirty="0">
                <a:effectLst/>
              </a:rPr>
              <a:t>via </a:t>
            </a:r>
            <a:r>
              <a:rPr lang="it-IT" sz="1800" dirty="0" err="1">
                <a:effectLst/>
              </a:rPr>
              <a:t>Vignatagliata</a:t>
            </a:r>
            <a:r>
              <a:rPr lang="it-IT" sz="1800" dirty="0">
                <a:effectLst/>
              </a:rPr>
              <a:t>, </a:t>
            </a:r>
            <a:r>
              <a:rPr lang="it-IT" sz="1800" dirty="0" smtClean="0">
                <a:effectLst/>
              </a:rPr>
              <a:t>al </a:t>
            </a:r>
            <a:r>
              <a:rPr lang="it-IT" sz="1800" dirty="0">
                <a:effectLst/>
              </a:rPr>
              <a:t>numero 33 si trovano due lapidi che ricordano che lì abitava Isacco </a:t>
            </a:r>
            <a:r>
              <a:rPr lang="it-IT" sz="1800" dirty="0" err="1">
                <a:effectLst/>
              </a:rPr>
              <a:t>Lampronti</a:t>
            </a:r>
            <a:r>
              <a:rPr lang="it-IT" sz="1800" dirty="0">
                <a:effectLst/>
              </a:rPr>
              <a:t>. Al numero 79 avevano sede l'asilo e la scuola ebraica, fondati a metà dell' ottocento. Durante il periodo delle leggi razziali</a:t>
            </a:r>
            <a:r>
              <a:rPr lang="it-IT" sz="1800" dirty="0" smtClean="0">
                <a:effectLst/>
              </a:rPr>
              <a:t>,</a:t>
            </a:r>
            <a:r>
              <a:rPr lang="it-IT" sz="1800" dirty="0">
                <a:effectLst/>
              </a:rPr>
              <a:t> </a:t>
            </a:r>
            <a:r>
              <a:rPr lang="it-IT" sz="1800" dirty="0" smtClean="0">
                <a:effectLst/>
              </a:rPr>
              <a:t>l’edificio ospitò classi dalla materna al </a:t>
            </a:r>
            <a:r>
              <a:rPr lang="it-IT" sz="1800" dirty="0" err="1" smtClean="0">
                <a:effectLst/>
              </a:rPr>
              <a:t>liceo,con</a:t>
            </a:r>
            <a:r>
              <a:rPr lang="it-IT" sz="1800" dirty="0" smtClean="0">
                <a:effectLst/>
              </a:rPr>
              <a:t> insegnanti di alto livello fra cui Giorgio Bassani. Queste sono le strade del silenzio, cha hanno mantenuto quasi intatto l’aspetto degli scorsi secoli, con gli edifici semplici ma dignitosi, ricchi di passaggi interni, ballatoi, scale e giardini</a:t>
            </a:r>
            <a:endParaRPr lang="it-IT" sz="1800" dirty="0"/>
          </a:p>
          <a:p>
            <a:pPr marL="0" indent="0">
              <a:buNone/>
            </a:pPr>
            <a:endParaRPr lang="it-IT" sz="1800" dirty="0"/>
          </a:p>
          <a:p>
            <a:pPr marL="0" indent="0">
              <a:buNone/>
            </a:pPr>
            <a:endParaRPr lang="it-IT" sz="1800" dirty="0"/>
          </a:p>
        </p:txBody>
      </p:sp>
    </p:spTree>
    <p:extLst>
      <p:ext uri="{BB962C8B-B14F-4D97-AF65-F5344CB8AC3E}">
        <p14:creationId xmlns:p14="http://schemas.microsoft.com/office/powerpoint/2010/main" val="14800285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Colonna che sostiene la statua di Borso D’Este</a:t>
            </a:r>
            <a:endParaRPr lang="it-IT" dirty="0"/>
          </a:p>
        </p:txBody>
      </p:sp>
      <p:pic>
        <p:nvPicPr>
          <p:cNvPr id="4" name="Segnaposto contenuto 3" descr="6856e42f03f64ff5ab5a346f7b29c84d-1.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34809" r="41338" b="17302"/>
          <a:stretch/>
        </p:blipFill>
        <p:spPr>
          <a:xfrm>
            <a:off x="142240" y="1749743"/>
            <a:ext cx="2783840" cy="4772977"/>
          </a:xfrm>
        </p:spPr>
      </p:pic>
      <p:sp>
        <p:nvSpPr>
          <p:cNvPr id="9" name="CasellaDiTesto 8"/>
          <p:cNvSpPr txBox="1"/>
          <p:nvPr/>
        </p:nvSpPr>
        <p:spPr>
          <a:xfrm>
            <a:off x="2997200" y="1749743"/>
            <a:ext cx="49761011" cy="3139321"/>
          </a:xfrm>
          <a:prstGeom prst="rect">
            <a:avLst/>
          </a:prstGeom>
          <a:noFill/>
        </p:spPr>
        <p:txBody>
          <a:bodyPr wrap="square" rtlCol="0">
            <a:spAutoFit/>
          </a:bodyPr>
          <a:lstStyle/>
          <a:p>
            <a:endParaRPr lang="it-IT" dirty="0"/>
          </a:p>
          <a:p>
            <a:r>
              <a:rPr lang="it-IT" dirty="0"/>
              <a:t>Una </a:t>
            </a:r>
            <a:r>
              <a:rPr lang="it-IT" dirty="0" err="1"/>
              <a:t>curiosita</a:t>
            </a:r>
            <a:r>
              <a:rPr lang="it-IT" dirty="0"/>
              <a:t>̀ è costituita dalla colonna che sostiene la statua </a:t>
            </a:r>
            <a:endParaRPr lang="it-IT" dirty="0" smtClean="0"/>
          </a:p>
          <a:p>
            <a:r>
              <a:rPr lang="it-IT" dirty="0" smtClean="0"/>
              <a:t>di </a:t>
            </a:r>
            <a:r>
              <a:rPr lang="it-IT" dirty="0"/>
              <a:t>Bordo d'Este, posta esattamente di fronte alla facciata </a:t>
            </a:r>
            <a:r>
              <a:rPr lang="it-IT" dirty="0" smtClean="0"/>
              <a:t>del</a:t>
            </a:r>
          </a:p>
          <a:p>
            <a:r>
              <a:rPr lang="it-IT" dirty="0" smtClean="0"/>
              <a:t> </a:t>
            </a:r>
            <a:r>
              <a:rPr lang="it-IT" dirty="0"/>
              <a:t>Duomo. in quello che viene denominato "il volto del </a:t>
            </a:r>
            <a:r>
              <a:rPr lang="it-IT" dirty="0" smtClean="0"/>
              <a:t>cavallo”</a:t>
            </a:r>
          </a:p>
          <a:p>
            <a:r>
              <a:rPr lang="it-IT" dirty="0" smtClean="0"/>
              <a:t> </a:t>
            </a:r>
            <a:r>
              <a:rPr lang="it-IT" dirty="0"/>
              <a:t>che conduce in piazza municipale. La colonna è composta di </a:t>
            </a:r>
            <a:endParaRPr lang="it-IT" dirty="0" smtClean="0"/>
          </a:p>
          <a:p>
            <a:r>
              <a:rPr lang="it-IT" dirty="0" smtClean="0"/>
              <a:t>varie </a:t>
            </a:r>
            <a:r>
              <a:rPr lang="it-IT" dirty="0"/>
              <a:t>pietre intersecate le une con le altre; si tratta di pietre </a:t>
            </a:r>
            <a:endParaRPr lang="it-IT" dirty="0" smtClean="0"/>
          </a:p>
          <a:p>
            <a:r>
              <a:rPr lang="it-IT" dirty="0" smtClean="0"/>
              <a:t>tombali </a:t>
            </a:r>
            <a:r>
              <a:rPr lang="it-IT" dirty="0"/>
              <a:t>tolte dagli antichi cimiteri ebraici: Nel 1961 quando </a:t>
            </a:r>
            <a:endParaRPr lang="it-IT" dirty="0" smtClean="0"/>
          </a:p>
          <a:p>
            <a:r>
              <a:rPr lang="it-IT" dirty="0" smtClean="0"/>
              <a:t>la </a:t>
            </a:r>
            <a:r>
              <a:rPr lang="it-IT" dirty="0"/>
              <a:t>statua è stata smontata, le pietre che costituiscono la colonna, </a:t>
            </a:r>
            <a:endParaRPr lang="it-IT" dirty="0" smtClean="0"/>
          </a:p>
          <a:p>
            <a:r>
              <a:rPr lang="it-IT" dirty="0" smtClean="0"/>
              <a:t>con </a:t>
            </a:r>
            <a:r>
              <a:rPr lang="it-IT" dirty="0"/>
              <a:t>le loro iscrizioni, hanno rivisto brevemente la luce e </a:t>
            </a:r>
            <a:r>
              <a:rPr lang="it-IT" dirty="0" smtClean="0"/>
              <a:t>sono</a:t>
            </a:r>
          </a:p>
          <a:p>
            <a:r>
              <a:rPr lang="it-IT" dirty="0" smtClean="0"/>
              <a:t> </a:t>
            </a:r>
            <a:r>
              <a:rPr lang="it-IT" dirty="0"/>
              <a:t>state fotografate. ( Le immagini delle pietre tombali </a:t>
            </a:r>
            <a:r>
              <a:rPr lang="it-IT" dirty="0" smtClean="0"/>
              <a:t>sono</a:t>
            </a:r>
          </a:p>
          <a:p>
            <a:r>
              <a:rPr lang="it-IT" dirty="0" smtClean="0"/>
              <a:t> </a:t>
            </a:r>
            <a:r>
              <a:rPr lang="it-IT" dirty="0"/>
              <a:t>conservate nell'archivio del museo ebraico).</a:t>
            </a:r>
          </a:p>
        </p:txBody>
      </p:sp>
    </p:spTree>
    <p:extLst>
      <p:ext uri="{BB962C8B-B14F-4D97-AF65-F5344CB8AC3E}">
        <p14:creationId xmlns:p14="http://schemas.microsoft.com/office/powerpoint/2010/main" val="3231163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Arcispedale di S. Anna </a:t>
            </a:r>
            <a:endParaRPr lang="it-IT" dirty="0"/>
          </a:p>
        </p:txBody>
      </p:sp>
      <p:pic>
        <p:nvPicPr>
          <p:cNvPr id="7" name="Segnaposto contenuto 6" descr="315.jpg"/>
          <p:cNvPicPr>
            <a:picLocks noGrp="1" noChangeAspect="1"/>
          </p:cNvPicPr>
          <p:nvPr>
            <p:ph idx="1"/>
          </p:nvPr>
        </p:nvPicPr>
        <p:blipFill>
          <a:blip r:embed="rId2">
            <a:extLst>
              <a:ext uri="{28A0092B-C50C-407E-A947-70E740481C1C}">
                <a14:useLocalDpi xmlns:a14="http://schemas.microsoft.com/office/drawing/2010/main" val="0"/>
              </a:ext>
            </a:extLst>
          </a:blip>
          <a:srcRect l="-18442" r="-18442"/>
          <a:stretch>
            <a:fillRect/>
          </a:stretch>
        </p:blipFill>
        <p:spPr>
          <a:xfrm>
            <a:off x="-1040560" y="1441878"/>
            <a:ext cx="7770813" cy="4257675"/>
          </a:xfrm>
        </p:spPr>
      </p:pic>
      <p:sp>
        <p:nvSpPr>
          <p:cNvPr id="8" name="CasellaDiTesto 7"/>
          <p:cNvSpPr txBox="1"/>
          <p:nvPr/>
        </p:nvSpPr>
        <p:spPr>
          <a:xfrm>
            <a:off x="5744609" y="1441878"/>
            <a:ext cx="3399391" cy="5262980"/>
          </a:xfrm>
          <a:prstGeom prst="rect">
            <a:avLst/>
          </a:prstGeom>
          <a:noFill/>
        </p:spPr>
        <p:txBody>
          <a:bodyPr wrap="square" rtlCol="0">
            <a:spAutoFit/>
          </a:bodyPr>
          <a:lstStyle/>
          <a:p>
            <a:r>
              <a:rPr lang="it-IT" sz="1600" dirty="0"/>
              <a:t>l 7 maggio del 1944 furono prelevati tutti i ricoverati ebrei senza tener conto del loro precario stato di salute: tra essi l’</a:t>
            </a:r>
            <a:r>
              <a:rPr lang="it-IT" sz="1600" b="1" dirty="0"/>
              <a:t>avvocato Bassani</a:t>
            </a:r>
            <a:r>
              <a:rPr lang="it-IT" sz="1600" dirty="0"/>
              <a:t>, cieco, il </a:t>
            </a:r>
            <a:r>
              <a:rPr lang="it-IT" sz="1600" b="1" dirty="0"/>
              <a:t>professor Magrini</a:t>
            </a:r>
            <a:r>
              <a:rPr lang="it-IT" sz="1600" dirty="0"/>
              <a:t>, paralizzato, e il </a:t>
            </a:r>
            <a:r>
              <a:rPr lang="it-IT" sz="1600" b="1" dirty="0"/>
              <a:t>signor </a:t>
            </a:r>
            <a:r>
              <a:rPr lang="it-IT" sz="1600" b="1" dirty="0" err="1"/>
              <a:t>Bezien</a:t>
            </a:r>
            <a:r>
              <a:rPr lang="it-IT" sz="1600" dirty="0"/>
              <a:t> cui era stata amputata una gamba; la loro </a:t>
            </a:r>
            <a:r>
              <a:rPr lang="it-IT" sz="1600" dirty="0" err="1"/>
              <a:t>pesecuzione</a:t>
            </a:r>
            <a:r>
              <a:rPr lang="it-IT" sz="1600" dirty="0"/>
              <a:t> è cominciata il </a:t>
            </a:r>
            <a:r>
              <a:rPr lang="it-IT" sz="1600" b="1" dirty="0"/>
              <a:t>14 novembre del 1943 con l’incarceramento e si concluse con la deportazione</a:t>
            </a:r>
            <a:r>
              <a:rPr lang="it-IT" sz="1600" dirty="0"/>
              <a:t>.</a:t>
            </a:r>
          </a:p>
          <a:p>
            <a:r>
              <a:rPr lang="it-IT" sz="1600" dirty="0"/>
              <a:t>A marzo era stato avviato a Fossoli </a:t>
            </a:r>
            <a:r>
              <a:rPr lang="it-IT" sz="1600" b="1" dirty="0"/>
              <a:t>Isacco </a:t>
            </a:r>
            <a:r>
              <a:rPr lang="it-IT" sz="1600" b="1" dirty="0" err="1"/>
              <a:t>Fink</a:t>
            </a:r>
            <a:r>
              <a:rPr lang="it-IT" sz="1600" dirty="0"/>
              <a:t> e l’11 maggio </a:t>
            </a:r>
            <a:r>
              <a:rPr lang="it-IT" sz="1600" b="1" dirty="0"/>
              <a:t>Olga </a:t>
            </a:r>
            <a:r>
              <a:rPr lang="it-IT" sz="1600" b="1" dirty="0" err="1"/>
              <a:t>Neppi</a:t>
            </a:r>
            <a:r>
              <a:rPr lang="it-IT" sz="1600" dirty="0"/>
              <a:t>.</a:t>
            </a:r>
          </a:p>
          <a:p>
            <a:r>
              <a:rPr lang="it-IT" sz="1600" dirty="0"/>
              <a:t>Fortunatamente alcuni ebrei ricoverati in precedenza poterono salvarsi grazie all’attività svolta da alcuni dipendenti del personale dell’Ospedale S. Anna, tra questi il prof.</a:t>
            </a:r>
            <a:r>
              <a:rPr lang="it-IT" sz="1600" b="1" dirty="0"/>
              <a:t> </a:t>
            </a:r>
            <a:r>
              <a:rPr lang="it-IT" sz="1600" b="1" dirty="0" err="1"/>
              <a:t>Giovan</a:t>
            </a:r>
            <a:r>
              <a:rPr lang="it-IT" sz="1600" b="1" dirty="0"/>
              <a:t> Battista Dall’Acqua</a:t>
            </a:r>
            <a:r>
              <a:rPr lang="it-IT" sz="1600" dirty="0"/>
              <a:t> e </a:t>
            </a:r>
            <a:r>
              <a:rPr lang="it-IT" sz="1600" b="1" dirty="0"/>
              <a:t>suor Agnese Bulgarelli</a:t>
            </a:r>
            <a:r>
              <a:rPr lang="it-IT" sz="1600" dirty="0"/>
              <a:t> che cercarono in tutti i modi di salvare gli ammalati dalla deportazione.</a:t>
            </a:r>
          </a:p>
        </p:txBody>
      </p:sp>
    </p:spTree>
    <p:extLst>
      <p:ext uri="{BB962C8B-B14F-4D97-AF65-F5344CB8AC3E}">
        <p14:creationId xmlns:p14="http://schemas.microsoft.com/office/powerpoint/2010/main" val="21025240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Lapide della stazione di </a:t>
            </a:r>
            <a:r>
              <a:rPr lang="it-IT" dirty="0"/>
              <a:t>F</a:t>
            </a:r>
            <a:r>
              <a:rPr lang="it-IT" dirty="0" smtClean="0"/>
              <a:t>errara</a:t>
            </a:r>
            <a:endParaRPr lang="it-IT" dirty="0"/>
          </a:p>
        </p:txBody>
      </p:sp>
      <p:pic>
        <p:nvPicPr>
          <p:cNvPr id="4" name="Segnaposto contenuto 3" descr="310.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180" t="2816" r="-7023" b="-18886"/>
          <a:stretch/>
        </p:blipFill>
        <p:spPr>
          <a:xfrm>
            <a:off x="606428" y="1545017"/>
            <a:ext cx="7770813" cy="4257023"/>
          </a:xfrm>
        </p:spPr>
      </p:pic>
      <p:sp>
        <p:nvSpPr>
          <p:cNvPr id="5" name="CasellaDiTesto 4"/>
          <p:cNvSpPr txBox="1"/>
          <p:nvPr/>
        </p:nvSpPr>
        <p:spPr>
          <a:xfrm>
            <a:off x="-81280" y="5201875"/>
            <a:ext cx="15870011" cy="1477328"/>
          </a:xfrm>
          <a:prstGeom prst="rect">
            <a:avLst/>
          </a:prstGeom>
          <a:noFill/>
        </p:spPr>
        <p:txBody>
          <a:bodyPr wrap="square" rtlCol="0">
            <a:spAutoFit/>
          </a:bodyPr>
          <a:lstStyle/>
          <a:p>
            <a:r>
              <a:rPr lang="it-IT" dirty="0"/>
              <a:t>Posta il 27 gennaio 2005. È situata dinanzi al binario uno della stazione ferroviaria di Ferrara</a:t>
            </a:r>
            <a:r>
              <a:rPr lang="it-IT" dirty="0" smtClean="0"/>
              <a:t>.</a:t>
            </a:r>
          </a:p>
          <a:p>
            <a:r>
              <a:rPr lang="it-IT" dirty="0" smtClean="0"/>
              <a:t> </a:t>
            </a:r>
            <a:r>
              <a:rPr lang="it-IT" dirty="0"/>
              <a:t>Ricorda la sosta del treno partito da Roma il 19 ottobre 1943 con 1023 ebrei avviati dai nazisti </a:t>
            </a:r>
            <a:endParaRPr lang="it-IT" dirty="0" smtClean="0"/>
          </a:p>
          <a:p>
            <a:r>
              <a:rPr lang="it-IT" dirty="0" smtClean="0"/>
              <a:t>verso </a:t>
            </a:r>
            <a:r>
              <a:rPr lang="it-IT" dirty="0"/>
              <a:t>il campo di sterminio di Auschwitz.</a:t>
            </a:r>
          </a:p>
          <a:p>
            <a:r>
              <a:rPr lang="it-IT" dirty="0"/>
              <a:t>Fra i deportati ci sono molti componenti della famiglia Ravenna. In particolare Alba Ravenna  </a:t>
            </a:r>
          </a:p>
          <a:p>
            <a:r>
              <a:rPr lang="it-IT" dirty="0" smtClean="0"/>
              <a:t>riuscì </a:t>
            </a:r>
            <a:r>
              <a:rPr lang="it-IT" dirty="0"/>
              <a:t>a dare un biglietto a un ferroviere per avvertire il fratello Renzo Ravenna di mettersi in salvo.</a:t>
            </a:r>
          </a:p>
        </p:txBody>
      </p:sp>
    </p:spTree>
    <p:extLst>
      <p:ext uri="{BB962C8B-B14F-4D97-AF65-F5344CB8AC3E}">
        <p14:creationId xmlns:p14="http://schemas.microsoft.com/office/powerpoint/2010/main" val="24380296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2" y="121025"/>
            <a:ext cx="7770813" cy="6377142"/>
          </a:xfrm>
        </p:spPr>
        <p:txBody>
          <a:bodyPr>
            <a:normAutofit/>
          </a:bodyPr>
          <a:lstStyle/>
          <a:p>
            <a:r>
              <a:rPr lang="it-IT" dirty="0" smtClean="0"/>
              <a:t>FINE</a:t>
            </a:r>
            <a:br>
              <a:rPr lang="it-IT" dirty="0" smtClean="0"/>
            </a:br>
            <a:r>
              <a:rPr lang="it-IT" dirty="0" smtClean="0"/>
              <a:t>ELEONORA SIGNORINI</a:t>
            </a:r>
            <a:br>
              <a:rPr lang="it-IT" dirty="0" smtClean="0"/>
            </a:br>
            <a:r>
              <a:rPr lang="it-IT" dirty="0" smtClean="0"/>
              <a:t>3F</a:t>
            </a:r>
            <a:endParaRPr lang="it-IT" dirty="0"/>
          </a:p>
        </p:txBody>
      </p:sp>
      <p:sp>
        <p:nvSpPr>
          <p:cNvPr id="3" name="Segnaposto contenuto 2"/>
          <p:cNvSpPr>
            <a:spLocks noGrp="1"/>
          </p:cNvSpPr>
          <p:nvPr>
            <p:ph idx="1"/>
          </p:nvPr>
        </p:nvSpPr>
        <p:spPr/>
        <p:txBody>
          <a:bodyPr>
            <a:normAutofit/>
          </a:bodyPr>
          <a:lstStyle/>
          <a:p>
            <a:pPr marL="0" indent="0">
              <a:buNone/>
            </a:pPr>
            <a:endParaRPr lang="it-IT" sz="4000" dirty="0"/>
          </a:p>
        </p:txBody>
      </p:sp>
    </p:spTree>
    <p:extLst>
      <p:ext uri="{BB962C8B-B14F-4D97-AF65-F5344CB8AC3E}">
        <p14:creationId xmlns:p14="http://schemas.microsoft.com/office/powerpoint/2010/main" val="67034023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ShareDocEditForm</Display>
  <Edit>ShareDocEditForm</Edit>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6E82871322EA34AA60DED4A97ED6334" ma:contentTypeVersion="2" ma:contentTypeDescription="Creare un nuovo documento." ma:contentTypeScope="" ma:versionID="b3331f09ab821ffc474e49251159df8e">
  <xsd:schema xmlns:xsd="http://www.w3.org/2001/XMLSchema" xmlns:xs="http://www.w3.org/2001/XMLSchema" xmlns:p="http://schemas.microsoft.com/office/2006/metadata/properties" xmlns:ns2="2791e253-5257-489d-a21d-30f77f4b2348" targetNamespace="http://schemas.microsoft.com/office/2006/metadata/properties" ma:root="true" ma:fieldsID="36bc09ff87597c9b28b66049bde557eb" ns2:_="">
    <xsd:import namespace="2791e253-5257-489d-a21d-30f77f4b2348"/>
    <xsd:element name="properties">
      <xsd:complexType>
        <xsd:sequence>
          <xsd:element name="documentManagement">
            <xsd:complexType>
              <xsd:all>
                <xsd:element ref="ns2:_sd_Commen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1e253-5257-489d-a21d-30f77f4b2348" elementFormDefault="qualified">
    <xsd:import namespace="http://schemas.microsoft.com/office/2006/documentManagement/types"/>
    <xsd:import namespace="http://schemas.microsoft.com/office/infopath/2007/PartnerControls"/>
    <xsd:element name="_sd_Commenti" ma:index="8" nillable="true" ma:displayName="Commenti" ma:internalName="_sd_Commenti">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d_Commenti xmlns="2791e253-5257-489d-a21d-30f77f4b2348" xsi:nil="true"/>
  </documentManagement>
</p:properties>
</file>

<file path=customXml/itemProps1.xml><?xml version="1.0" encoding="utf-8"?>
<ds:datastoreItem xmlns:ds="http://schemas.openxmlformats.org/officeDocument/2006/customXml" ds:itemID="{D134D5B3-D5DE-40D6-9BC6-B16CDF8533CA}"/>
</file>

<file path=customXml/itemProps2.xml><?xml version="1.0" encoding="utf-8"?>
<ds:datastoreItem xmlns:ds="http://schemas.openxmlformats.org/officeDocument/2006/customXml" ds:itemID="{FF4D63FF-17FD-4E77-B828-FF53DECDD457}"/>
</file>

<file path=customXml/itemProps3.xml><?xml version="1.0" encoding="utf-8"?>
<ds:datastoreItem xmlns:ds="http://schemas.openxmlformats.org/officeDocument/2006/customXml" ds:itemID="{B2EC6779-731E-4389-A1C6-071DEC6ABD2B}"/>
</file>

<file path=docProps/app.xml><?xml version="1.0" encoding="utf-8"?>
<Properties xmlns="http://schemas.openxmlformats.org/officeDocument/2006/extended-properties" xmlns:vt="http://schemas.openxmlformats.org/officeDocument/2006/docPropsVTypes">
  <Template>Storia.thmx</Template>
  <TotalTime>168</TotalTime>
  <Words>868</Words>
  <Application>Microsoft Macintosh PowerPoint</Application>
  <PresentationFormat>Presentazione su schermo (4:3)</PresentationFormat>
  <Paragraphs>45</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Story</vt:lpstr>
      <vt:lpstr>Sinagoghe distrutte</vt:lpstr>
      <vt:lpstr>Tempio Italiano</vt:lpstr>
      <vt:lpstr>Sinagoga via Giuseppe Mazzini,93 </vt:lpstr>
      <vt:lpstr>Presentazione di PowerPoint</vt:lpstr>
      <vt:lpstr>La piccola porta murata in via contrari</vt:lpstr>
      <vt:lpstr>Colonna che sostiene la statua di Borso D’Este</vt:lpstr>
      <vt:lpstr>Arcispedale di S. Anna </vt:lpstr>
      <vt:lpstr>Lapide della stazione di Ferrara</vt:lpstr>
      <vt:lpstr>FINE ELEONORA SIGNORINI 3F</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Sinagoghe distrutte</dc:title>
  <dc:creator>Roberto Signorini</dc:creator>
  <cp:lastModifiedBy>Roberto Signorini</cp:lastModifiedBy>
  <cp:revision>17</cp:revision>
  <cp:lastPrinted>2016-02-01T15:35:15Z</cp:lastPrinted>
  <dcterms:created xsi:type="dcterms:W3CDTF">2015-10-19T12:57:52Z</dcterms:created>
  <dcterms:modified xsi:type="dcterms:W3CDTF">2016-02-01T15:36:05Z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0x01010086E82871322EA34AA60DED4A97ED6334</vt:lpwstr>
  </property>
</Properties>
</file>