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59" r:id="rId3"/>
    <p:sldId id="260" r:id="rId4"/>
    <p:sldId id="261" r:id="rId5"/>
    <p:sldId id="262" r:id="rId6"/>
    <p:sldId id="269" r:id="rId7"/>
    <p:sldId id="265" r:id="rId8"/>
    <p:sldId id="270" r:id="rId9"/>
    <p:sldId id="266" r:id="rId10"/>
    <p:sldId id="272" r:id="rId11"/>
    <p:sldId id="263" r:id="rId12"/>
    <p:sldId id="273" r:id="rId13"/>
    <p:sldId id="267" r:id="rId14"/>
    <p:sldId id="274" r:id="rId15"/>
    <p:sldId id="257" r:id="rId16"/>
    <p:sldId id="275" r:id="rId17"/>
    <p:sldId id="268" r:id="rId18"/>
    <p:sldId id="264"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759"/>
    <a:srgbClr val="160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43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EABCD-2F3B-4A27-A981-B37C5CA1A34C}" type="datetimeFigureOut">
              <a:rPr lang="it-IT" smtClean="0"/>
              <a:t>20/10/2015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9B6F9-D9B1-4B5A-89BB-8FD269B7CDBA}" type="slidenum">
              <a:rPr lang="it-IT" smtClean="0"/>
              <a:t>‹N›</a:t>
            </a:fld>
            <a:endParaRPr lang="it-IT"/>
          </a:p>
        </p:txBody>
      </p:sp>
    </p:spTree>
    <p:extLst>
      <p:ext uri="{BB962C8B-B14F-4D97-AF65-F5344CB8AC3E}">
        <p14:creationId xmlns:p14="http://schemas.microsoft.com/office/powerpoint/2010/main" val="257464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9519389-EEE3-43CD-BBBA-C23CA817E67E}"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419314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519389-EEE3-43CD-BBBA-C23CA817E67E}"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87220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519389-EEE3-43CD-BBBA-C23CA817E67E}"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13160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519389-EEE3-43CD-BBBA-C23CA817E67E}"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394810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9519389-EEE3-43CD-BBBA-C23CA817E67E}"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313206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9519389-EEE3-43CD-BBBA-C23CA817E67E}" type="datetimeFigureOut">
              <a:rPr lang="it-IT" smtClean="0"/>
              <a:t>20/10/2015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285827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9519389-EEE3-43CD-BBBA-C23CA817E67E}" type="datetimeFigureOut">
              <a:rPr lang="it-IT" smtClean="0"/>
              <a:t>20/10/2015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304333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9519389-EEE3-43CD-BBBA-C23CA817E67E}" type="datetimeFigureOut">
              <a:rPr lang="it-IT" smtClean="0"/>
              <a:t>20/10/2015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29323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519389-EEE3-43CD-BBBA-C23CA817E67E}" type="datetimeFigureOut">
              <a:rPr lang="it-IT" smtClean="0"/>
              <a:t>20/10/2015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1090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9519389-EEE3-43CD-BBBA-C23CA817E67E}" type="datetimeFigureOut">
              <a:rPr lang="it-IT" smtClean="0"/>
              <a:t>20/10/2015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305753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9519389-EEE3-43CD-BBBA-C23CA817E67E}" type="datetimeFigureOut">
              <a:rPr lang="it-IT" smtClean="0"/>
              <a:t>20/10/2015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3F6897-4E5F-4DD7-8F5D-4D10ADC10DC5}" type="slidenum">
              <a:rPr lang="it-IT" smtClean="0"/>
              <a:t>‹N›</a:t>
            </a:fld>
            <a:endParaRPr lang="it-IT"/>
          </a:p>
        </p:txBody>
      </p:sp>
    </p:spTree>
    <p:extLst>
      <p:ext uri="{BB962C8B-B14F-4D97-AF65-F5344CB8AC3E}">
        <p14:creationId xmlns:p14="http://schemas.microsoft.com/office/powerpoint/2010/main" val="161400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19389-EEE3-43CD-BBBA-C23CA817E67E}" type="datetimeFigureOut">
              <a:rPr lang="it-IT" smtClean="0"/>
              <a:t>20/10/2015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F6897-4E5F-4DD7-8F5D-4D10ADC10DC5}" type="slidenum">
              <a:rPr lang="it-IT" smtClean="0"/>
              <a:t>‹N›</a:t>
            </a:fld>
            <a:endParaRPr lang="it-IT"/>
          </a:p>
        </p:txBody>
      </p:sp>
    </p:spTree>
    <p:extLst>
      <p:ext uri="{BB962C8B-B14F-4D97-AF65-F5344CB8AC3E}">
        <p14:creationId xmlns:p14="http://schemas.microsoft.com/office/powerpoint/2010/main" val="94975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t.wikipedia.org/wiki/File:110FerraraSGiorgio.JPG"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it.wikipedia.org/wiki/File:108FerraraSGiorgio.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olo 1"/>
          <p:cNvSpPr txBox="1">
            <a:spLocks/>
          </p:cNvSpPr>
          <p:nvPr/>
        </p:nvSpPr>
        <p:spPr>
          <a:xfrm>
            <a:off x="2735288" y="260648"/>
            <a:ext cx="640871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800" b="1" dirty="0" smtClean="0">
                <a:solidFill>
                  <a:srgbClr val="170759"/>
                </a:solidFill>
                <a:effectLst>
                  <a:outerShdw blurRad="38100" dist="38100" dir="2700000" algn="tl">
                    <a:srgbClr val="000000">
                      <a:alpha val="43137"/>
                    </a:srgbClr>
                  </a:outerShdw>
                </a:effectLst>
              </a:rPr>
              <a:t>La basilica di San Giorgio</a:t>
            </a:r>
            <a:endParaRPr lang="it-IT" sz="4800" b="1" dirty="0">
              <a:solidFill>
                <a:srgbClr val="17075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73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764704"/>
            <a:ext cx="7416824" cy="2062103"/>
          </a:xfrm>
          <a:prstGeom prst="rect">
            <a:avLst/>
          </a:prstGeom>
        </p:spPr>
        <p:txBody>
          <a:bodyPr wrap="square">
            <a:spAutoFit/>
          </a:bodyPr>
          <a:lstStyle/>
          <a:p>
            <a:r>
              <a:rPr lang="it-IT" sz="3200" dirty="0"/>
              <a:t>Nelle navate si trovano vari altari risalenti ad epoche diverse ed alcune tombe tra cui </a:t>
            </a:r>
            <a:r>
              <a:rPr lang="it-IT" sz="3200" dirty="0" smtClean="0"/>
              <a:t>quelle dei vescovi </a:t>
            </a:r>
            <a:r>
              <a:rPr lang="it-IT" sz="3200" dirty="0"/>
              <a:t>di Ferrara </a:t>
            </a:r>
            <a:r>
              <a:rPr lang="it-IT" sz="3200" dirty="0" smtClean="0"/>
              <a:t>S. Maurelio e Lorenzo </a:t>
            </a:r>
            <a:r>
              <a:rPr lang="it-IT" sz="3200" dirty="0"/>
              <a:t>Roverella.</a:t>
            </a:r>
          </a:p>
        </p:txBody>
      </p:sp>
      <p:grpSp>
        <p:nvGrpSpPr>
          <p:cNvPr id="5" name="Gruppo 4"/>
          <p:cNvGrpSpPr/>
          <p:nvPr/>
        </p:nvGrpSpPr>
        <p:grpSpPr>
          <a:xfrm>
            <a:off x="683568" y="2708920"/>
            <a:ext cx="7632848" cy="3789040"/>
            <a:chOff x="683568" y="2708920"/>
            <a:chExt cx="7632848" cy="378904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068960"/>
              <a:ext cx="3647569" cy="2735677"/>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636" y="2708920"/>
              <a:ext cx="2841780" cy="3789040"/>
            </a:xfrm>
            <a:prstGeom prst="rect">
              <a:avLst/>
            </a:prstGeom>
          </p:spPr>
        </p:pic>
      </p:grpSp>
    </p:spTree>
    <p:extLst>
      <p:ext uri="{BB962C8B-B14F-4D97-AF65-F5344CB8AC3E}">
        <p14:creationId xmlns:p14="http://schemas.microsoft.com/office/powerpoint/2010/main" val="20508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isultati immagini per san giorgio ferrara chiesa"/>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CasellaDiTesto 2"/>
          <p:cNvSpPr txBox="1"/>
          <p:nvPr/>
        </p:nvSpPr>
        <p:spPr>
          <a:xfrm>
            <a:off x="304801" y="908720"/>
            <a:ext cx="8515672" cy="4524315"/>
          </a:xfrm>
          <a:prstGeom prst="rect">
            <a:avLst/>
          </a:prstGeom>
          <a:noFill/>
        </p:spPr>
        <p:txBody>
          <a:bodyPr wrap="square" rtlCol="0">
            <a:spAutoFit/>
          </a:bodyPr>
          <a:lstStyle/>
          <a:p>
            <a:r>
              <a:rPr lang="it-IT" sz="3200" dirty="0" smtClean="0"/>
              <a:t>Il presbiterio, rialzato di due  gradini e coperto con volta a cupola, è totalmente affrescato sia sulle pareti che sul soffitto.</a:t>
            </a:r>
          </a:p>
          <a:p>
            <a:r>
              <a:rPr lang="it-IT" sz="3200" dirty="0"/>
              <a:t> </a:t>
            </a:r>
            <a:r>
              <a:rPr lang="it-IT" sz="3200" dirty="0" smtClean="0"/>
              <a:t>L’altare maggiore è in stile barocco e realizzato con marmi di diversi colori. Ai lati del presbiterio vi sono le statue di San Giorgio e di San Lorenzo.</a:t>
            </a:r>
          </a:p>
          <a:p>
            <a:r>
              <a:rPr lang="it-IT" sz="3200" dirty="0" smtClean="0"/>
              <a:t>Nell’abside è situato il coro ligneo dei monaci e una pala dedicata a San Giorgio di </a:t>
            </a:r>
            <a:r>
              <a:rPr lang="it-IT" sz="3200" dirty="0"/>
              <a:t>e</a:t>
            </a:r>
            <a:r>
              <a:rPr lang="it-IT" sz="3200" dirty="0" smtClean="0"/>
              <a:t>poca settecentesca.</a:t>
            </a:r>
            <a:endParaRPr lang="it-IT" sz="3200" dirty="0"/>
          </a:p>
        </p:txBody>
      </p:sp>
    </p:spTree>
    <p:extLst>
      <p:ext uri="{BB962C8B-B14F-4D97-AF65-F5344CB8AC3E}">
        <p14:creationId xmlns:p14="http://schemas.microsoft.com/office/powerpoint/2010/main" val="40154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245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09771" y="332656"/>
            <a:ext cx="2329292" cy="584775"/>
          </a:xfrm>
          <a:prstGeom prst="rect">
            <a:avLst/>
          </a:prstGeom>
          <a:noFill/>
        </p:spPr>
        <p:txBody>
          <a:bodyPr wrap="none" rtlCol="0">
            <a:spAutoFit/>
          </a:bodyPr>
          <a:lstStyle/>
          <a:p>
            <a:r>
              <a:rPr lang="it-IT" sz="3200" b="1" dirty="0" smtClean="0"/>
              <a:t>Il monastero</a:t>
            </a:r>
            <a:endParaRPr lang="it-IT" sz="3200" b="1" dirty="0"/>
          </a:p>
        </p:txBody>
      </p:sp>
      <p:sp>
        <p:nvSpPr>
          <p:cNvPr id="3" name="CasellaDiTesto 2"/>
          <p:cNvSpPr txBox="1"/>
          <p:nvPr/>
        </p:nvSpPr>
        <p:spPr>
          <a:xfrm>
            <a:off x="418097" y="1196752"/>
            <a:ext cx="8424936" cy="2554545"/>
          </a:xfrm>
          <a:prstGeom prst="rect">
            <a:avLst/>
          </a:prstGeom>
          <a:noFill/>
        </p:spPr>
        <p:txBody>
          <a:bodyPr wrap="square" rtlCol="0">
            <a:spAutoFit/>
          </a:bodyPr>
          <a:lstStyle/>
          <a:p>
            <a:r>
              <a:rPr lang="it-IT" sz="3200" dirty="0" smtClean="0"/>
              <a:t>A destra della chiesa sorge il chiostro appartenente al monastero dei monaci Olivetani, circondato da un porticato di colonne in marmo.</a:t>
            </a:r>
          </a:p>
          <a:p>
            <a:r>
              <a:rPr lang="it-IT" sz="3200" dirty="0" smtClean="0"/>
              <a:t>Al centro si trova un grande pozzo in marmo bianco e rosso, con lo stemma Olivetano</a:t>
            </a:r>
          </a:p>
        </p:txBody>
      </p:sp>
      <p:pic>
        <p:nvPicPr>
          <p:cNvPr id="4" name="Immagine 3" descr="https://upload.wikimedia.org/wikipedia/commons/thumb/6/69/110FerraraSGiorgio.JPG/310px-110FerraraSGiorgio.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74244" y="3861048"/>
            <a:ext cx="4185787" cy="2664296"/>
          </a:xfrm>
          <a:prstGeom prst="rect">
            <a:avLst/>
          </a:prstGeom>
          <a:noFill/>
          <a:ln>
            <a:noFill/>
          </a:ln>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462" y="3734574"/>
            <a:ext cx="2268252" cy="3024336"/>
          </a:xfrm>
          <a:prstGeom prst="rect">
            <a:avLst/>
          </a:prstGeom>
        </p:spPr>
      </p:pic>
    </p:spTree>
    <p:extLst>
      <p:ext uri="{BB962C8B-B14F-4D97-AF65-F5344CB8AC3E}">
        <p14:creationId xmlns:p14="http://schemas.microsoft.com/office/powerpoint/2010/main" val="259931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4869160"/>
            <a:ext cx="7200800" cy="1077218"/>
          </a:xfrm>
          <a:prstGeom prst="rect">
            <a:avLst/>
          </a:prstGeom>
          <a:noFill/>
        </p:spPr>
        <p:txBody>
          <a:bodyPr wrap="square" rtlCol="0">
            <a:spAutoFit/>
          </a:bodyPr>
          <a:lstStyle/>
          <a:p>
            <a:r>
              <a:rPr lang="it-IT" sz="3200" dirty="0" smtClean="0"/>
              <a:t>È parte del monastero anche la sacrestia in stile rinascimentale.</a:t>
            </a:r>
            <a:endParaRPr lang="it-IT" sz="32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891" y="620688"/>
            <a:ext cx="5261591" cy="3946193"/>
          </a:xfrm>
          <a:prstGeom prst="rect">
            <a:avLst/>
          </a:prstGeom>
        </p:spPr>
      </p:pic>
    </p:spTree>
    <p:extLst>
      <p:ext uri="{BB962C8B-B14F-4D97-AF65-F5344CB8AC3E}">
        <p14:creationId xmlns:p14="http://schemas.microsoft.com/office/powerpoint/2010/main" val="35138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4436" rIns="91440" bIns="44436" numCol="1" anchor="ctr" anchorCtr="0" compatLnSpc="1">
            <a:prstTxWarp prst="textNoShape">
              <a:avLst/>
            </a:prstTxWarp>
            <a:spAutoFit/>
          </a:bodyPr>
          <a:lstStyle/>
          <a:p>
            <a:endParaRPr lang="it-IT"/>
          </a:p>
        </p:txBody>
      </p:sp>
      <p:sp>
        <p:nvSpPr>
          <p:cNvPr id="3" name="Rectangle 5"/>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Tahoma" pitchFamily="34" charset="0"/>
                <a:cs typeface="Tahoma" pitchFamily="34" charset="0"/>
              </a:rPr>
              <a:t>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magine 5" descr="https://upload.wikimedia.org/wikipedia/commons/thumb/c/c7/108FerraraSGiorgio.JPG/300px-108FerraraSGiorgio.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89040"/>
            <a:ext cx="4896544" cy="2592288"/>
          </a:xfrm>
          <a:prstGeom prst="rect">
            <a:avLst/>
          </a:prstGeom>
          <a:noFill/>
          <a:ln>
            <a:noFill/>
          </a:ln>
        </p:spPr>
      </p:pic>
      <p:sp>
        <p:nvSpPr>
          <p:cNvPr id="4" name="CasellaDiTesto 3"/>
          <p:cNvSpPr txBox="1"/>
          <p:nvPr/>
        </p:nvSpPr>
        <p:spPr>
          <a:xfrm>
            <a:off x="3059832" y="396330"/>
            <a:ext cx="2053767" cy="584775"/>
          </a:xfrm>
          <a:prstGeom prst="rect">
            <a:avLst/>
          </a:prstGeom>
          <a:noFill/>
        </p:spPr>
        <p:txBody>
          <a:bodyPr wrap="none" rtlCol="0">
            <a:spAutoFit/>
          </a:bodyPr>
          <a:lstStyle/>
          <a:p>
            <a:r>
              <a:rPr lang="it-IT" sz="3200" b="1" dirty="0" smtClean="0"/>
              <a:t>La facciata </a:t>
            </a:r>
            <a:endParaRPr lang="it-IT" sz="3200" b="1" dirty="0"/>
          </a:p>
        </p:txBody>
      </p:sp>
      <p:sp>
        <p:nvSpPr>
          <p:cNvPr id="7" name="CasellaDiTesto 6"/>
          <p:cNvSpPr txBox="1"/>
          <p:nvPr/>
        </p:nvSpPr>
        <p:spPr>
          <a:xfrm flipH="1">
            <a:off x="395536" y="1124743"/>
            <a:ext cx="8640960" cy="2062103"/>
          </a:xfrm>
          <a:prstGeom prst="rect">
            <a:avLst/>
          </a:prstGeom>
          <a:noFill/>
        </p:spPr>
        <p:txBody>
          <a:bodyPr wrap="square" rtlCol="0">
            <a:spAutoFit/>
          </a:bodyPr>
          <a:lstStyle/>
          <a:p>
            <a:r>
              <a:rPr lang="it-IT" sz="3200" dirty="0" smtClean="0"/>
              <a:t>La facciata, progettata da Andrea Ferreri, fu realizzata nel 1722.</a:t>
            </a:r>
          </a:p>
          <a:p>
            <a:r>
              <a:rPr lang="it-IT" sz="3200" dirty="0" smtClean="0"/>
              <a:t>Ha una doppia coppia di lesene tuscaniche che sorreggono il frontone triangolare. </a:t>
            </a:r>
            <a:endParaRPr lang="it-IT" sz="3200" dirty="0"/>
          </a:p>
        </p:txBody>
      </p:sp>
    </p:spTree>
    <p:extLst>
      <p:ext uri="{BB962C8B-B14F-4D97-AF65-F5344CB8AC3E}">
        <p14:creationId xmlns:p14="http://schemas.microsoft.com/office/powerpoint/2010/main" val="17646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620688"/>
            <a:ext cx="3024336" cy="5509200"/>
          </a:xfrm>
          <a:prstGeom prst="rect">
            <a:avLst/>
          </a:prstGeom>
        </p:spPr>
        <p:txBody>
          <a:bodyPr wrap="square">
            <a:spAutoFit/>
          </a:bodyPr>
          <a:lstStyle/>
          <a:p>
            <a:r>
              <a:rPr lang="it-IT" sz="3200" dirty="0"/>
              <a:t>Il portale ha una semplice cornice in cotto e sopra di esso, al centro della facciata si trova il bassorilievo in pietra raffigurante San Giorgio che uccide il drago.</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421269"/>
            <a:ext cx="4431028" cy="5908037"/>
          </a:xfrm>
          <a:prstGeom prst="rect">
            <a:avLst/>
          </a:prstGeom>
        </p:spPr>
      </p:pic>
    </p:spTree>
    <p:extLst>
      <p:ext uri="{BB962C8B-B14F-4D97-AF65-F5344CB8AC3E}">
        <p14:creationId xmlns:p14="http://schemas.microsoft.com/office/powerpoint/2010/main" val="123616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6802" y="432215"/>
            <a:ext cx="5009537" cy="2246769"/>
          </a:xfrm>
          <a:prstGeom prst="rect">
            <a:avLst/>
          </a:prstGeom>
          <a:noFill/>
        </p:spPr>
        <p:txBody>
          <a:bodyPr wrap="square" rtlCol="0">
            <a:spAutoFit/>
          </a:bodyPr>
          <a:lstStyle/>
          <a:p>
            <a:r>
              <a:rPr lang="it-IT" sz="2800" dirty="0" smtClean="0"/>
              <a:t>Sulla sommità del timpano si trovano  i tre monti decorati da rami di ulivo, simbolo della congregazione </a:t>
            </a:r>
            <a:r>
              <a:rPr lang="it-IT" sz="2800" dirty="0" err="1" smtClean="0"/>
              <a:t>olivetana</a:t>
            </a:r>
            <a:r>
              <a:rPr lang="it-IT" sz="2800" dirty="0" smtClean="0"/>
              <a:t>, sormontati da una croce in ferro</a:t>
            </a:r>
            <a:r>
              <a:rPr lang="it-IT" sz="2800" dirty="0" smtClean="0"/>
              <a:t>.</a:t>
            </a:r>
            <a:endParaRPr lang="it-IT" sz="3200" dirty="0"/>
          </a:p>
        </p:txBody>
      </p:sp>
      <p:pic>
        <p:nvPicPr>
          <p:cNvPr id="2050" name="Picture 2" descr="http://www.globeholidays.net/Europe/Italy/EmiliaRomagna/Media/Ferrara_Chiesa_San_Giorg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927" y="3016205"/>
            <a:ext cx="2592288" cy="357266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6340" y="394254"/>
            <a:ext cx="3419872" cy="2564904"/>
          </a:xfrm>
          <a:prstGeom prst="rect">
            <a:avLst/>
          </a:prstGeom>
        </p:spPr>
      </p:pic>
      <p:sp>
        <p:nvSpPr>
          <p:cNvPr id="3" name="Rettangolo 2"/>
          <p:cNvSpPr/>
          <p:nvPr/>
        </p:nvSpPr>
        <p:spPr>
          <a:xfrm>
            <a:off x="4655580" y="4291595"/>
            <a:ext cx="4110632" cy="1815882"/>
          </a:xfrm>
          <a:prstGeom prst="rect">
            <a:avLst/>
          </a:prstGeom>
        </p:spPr>
        <p:txBody>
          <a:bodyPr wrap="square">
            <a:spAutoFit/>
          </a:bodyPr>
          <a:lstStyle/>
          <a:p>
            <a:pPr lvl="0"/>
            <a:r>
              <a:rPr lang="it-IT" sz="2800" dirty="0" smtClean="0">
                <a:solidFill>
                  <a:prstClr val="black"/>
                </a:solidFill>
              </a:rPr>
              <a:t>Ai </a:t>
            </a:r>
            <a:r>
              <a:rPr lang="it-IT" sz="2800" dirty="0">
                <a:solidFill>
                  <a:prstClr val="black"/>
                </a:solidFill>
              </a:rPr>
              <a:t>lati della facciata sorgono le statue di San Giorgio, a sinistra, e di San Lorenzo a destra.</a:t>
            </a:r>
            <a:endParaRPr lang="it-IT" sz="2800" dirty="0">
              <a:solidFill>
                <a:prstClr val="black"/>
              </a:solidFill>
            </a:endParaRPr>
          </a:p>
        </p:txBody>
      </p:sp>
    </p:spTree>
    <p:extLst>
      <p:ext uri="{BB962C8B-B14F-4D97-AF65-F5344CB8AC3E}">
        <p14:creationId xmlns:p14="http://schemas.microsoft.com/office/powerpoint/2010/main" val="27889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ppt_w</p:attrName>
                                        </p:attrNameLst>
                                      </p:cBhvr>
                                      <p:tavLst>
                                        <p:tav tm="0">
                                          <p:val>
                                            <p:fltVal val="0"/>
                                          </p:val>
                                        </p:tav>
                                        <p:tav tm="100000">
                                          <p:val>
                                            <p:strVal val="#ppt_w"/>
                                          </p:val>
                                        </p:tav>
                                      </p:tavLst>
                                    </p:anim>
                                    <p:anim calcmode="lin" valueType="num">
                                      <p:cBhvr>
                                        <p:cTn id="24" dur="1000" fill="hold"/>
                                        <p:tgtEl>
                                          <p:spTgt spid="2050"/>
                                        </p:tgtEl>
                                        <p:attrNameLst>
                                          <p:attrName>ppt_h</p:attrName>
                                        </p:attrNameLst>
                                      </p:cBhvr>
                                      <p:tavLst>
                                        <p:tav tm="0">
                                          <p:val>
                                            <p:fltVal val="0"/>
                                          </p:val>
                                        </p:tav>
                                        <p:tav tm="100000">
                                          <p:val>
                                            <p:strVal val="#ppt_h"/>
                                          </p:val>
                                        </p:tav>
                                      </p:tavLst>
                                    </p:anim>
                                    <p:anim calcmode="lin" valueType="num">
                                      <p:cBhvr>
                                        <p:cTn id="25" dur="1000" fill="hold"/>
                                        <p:tgtEl>
                                          <p:spTgt spid="2050"/>
                                        </p:tgtEl>
                                        <p:attrNameLst>
                                          <p:attrName>style.rotation</p:attrName>
                                        </p:attrNameLst>
                                      </p:cBhvr>
                                      <p:tavLst>
                                        <p:tav tm="0">
                                          <p:val>
                                            <p:fltVal val="90"/>
                                          </p:val>
                                        </p:tav>
                                        <p:tav tm="100000">
                                          <p:val>
                                            <p:fltVal val="0"/>
                                          </p:val>
                                        </p:tav>
                                      </p:tavLst>
                                    </p:anim>
                                    <p:animEffect transition="in" filter="fade">
                                      <p:cBhvr>
                                        <p:cTn id="2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illaselmi.it/wp-content/uploads/2015/07/Basilica-di-San_Giorgio-fuori_le_mura-di-Ferr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60" y="404664"/>
            <a:ext cx="7143750" cy="48958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932992" y="5628158"/>
            <a:ext cx="1048685" cy="646331"/>
          </a:xfrm>
          <a:prstGeom prst="rect">
            <a:avLst/>
          </a:prstGeom>
          <a:noFill/>
        </p:spPr>
        <p:txBody>
          <a:bodyPr wrap="none" rtlCol="0">
            <a:spAutoFit/>
          </a:bodyPr>
          <a:lstStyle/>
          <a:p>
            <a:pPr algn="ctr"/>
            <a:r>
              <a:rPr lang="it-IT" sz="3600" b="1" dirty="0" smtClean="0">
                <a:solidFill>
                  <a:schemeClr val="tx2"/>
                </a:solidFill>
                <a:effectLst>
                  <a:outerShdw blurRad="38100" dist="38100" dir="2700000" algn="tl">
                    <a:srgbClr val="000000">
                      <a:alpha val="43137"/>
                    </a:srgbClr>
                  </a:outerShdw>
                </a:effectLst>
              </a:rPr>
              <a:t>FINE</a:t>
            </a:r>
            <a:endParaRPr lang="it-IT"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1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par>
                          <p:cTn id="8" fill="hold">
                            <p:stCondLst>
                              <p:cond delay="2000"/>
                            </p:stCondLst>
                            <p:childTnLst>
                              <p:par>
                                <p:cTn id="9" presetID="22" presetClass="entr" presetSubtype="4" fill="hold" grpId="0" nodeType="afterEffect">
                                  <p:stCondLst>
                                    <p:cond delay="0"/>
                                  </p:stCondLst>
                                  <p:iterate type="lt">
                                    <p:tmPct val="0"/>
                                  </p:iterate>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34" presetClass="emph" presetSubtype="0" fill="hold" grpId="1" nodeType="after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Storia</a:t>
            </a:r>
            <a:endParaRPr lang="it-IT" b="1" dirty="0"/>
          </a:p>
        </p:txBody>
      </p:sp>
      <p:sp>
        <p:nvSpPr>
          <p:cNvPr id="3" name="Segnaposto contenuto 2"/>
          <p:cNvSpPr>
            <a:spLocks noGrp="1"/>
          </p:cNvSpPr>
          <p:nvPr>
            <p:ph idx="1"/>
          </p:nvPr>
        </p:nvSpPr>
        <p:spPr>
          <a:xfrm>
            <a:off x="467544" y="1556792"/>
            <a:ext cx="8229600" cy="4525963"/>
          </a:xfrm>
        </p:spPr>
        <p:txBody>
          <a:bodyPr/>
          <a:lstStyle/>
          <a:p>
            <a:pPr marL="0" indent="0" algn="just">
              <a:buNone/>
            </a:pPr>
            <a:r>
              <a:rPr lang="it-IT" dirty="0" smtClean="0"/>
              <a:t>La storia della Basilica è legata alla storia di Ferrara fin dalle sue origini.</a:t>
            </a:r>
          </a:p>
          <a:p>
            <a:pPr marL="0" indent="0" algn="just">
              <a:buNone/>
            </a:pPr>
            <a:r>
              <a:rPr lang="it-IT" dirty="0" smtClean="0"/>
              <a:t>La prima chiesa fu edificata intorno al 540 da Giorgio, Vescovo di Voghenza, su un isola situata tra il ramo del Po Grande e quello del Po di Primaro. In quella zona esisteva già da un secolo una comunità rurale.</a:t>
            </a:r>
            <a:endParaRPr lang="it-IT" dirty="0"/>
          </a:p>
        </p:txBody>
      </p:sp>
    </p:spTree>
    <p:extLst>
      <p:ext uri="{BB962C8B-B14F-4D97-AF65-F5344CB8AC3E}">
        <p14:creationId xmlns:p14="http://schemas.microsoft.com/office/powerpoint/2010/main" val="26736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29600" cy="4525963"/>
          </a:xfrm>
        </p:spPr>
        <p:txBody>
          <a:bodyPr/>
          <a:lstStyle/>
          <a:p>
            <a:pPr marL="0" indent="0">
              <a:buNone/>
            </a:pPr>
            <a:r>
              <a:rPr lang="it-IT" dirty="0" smtClean="0"/>
              <a:t> </a:t>
            </a:r>
          </a:p>
          <a:p>
            <a:pPr marL="0" indent="0">
              <a:buNone/>
            </a:pPr>
            <a:endParaRPr lang="it-IT" dirty="0" smtClean="0"/>
          </a:p>
        </p:txBody>
      </p:sp>
      <p:sp>
        <p:nvSpPr>
          <p:cNvPr id="5" name="CasellaDiTesto 4"/>
          <p:cNvSpPr txBox="1"/>
          <p:nvPr/>
        </p:nvSpPr>
        <p:spPr>
          <a:xfrm>
            <a:off x="539552" y="534054"/>
            <a:ext cx="8208912" cy="5016758"/>
          </a:xfrm>
          <a:prstGeom prst="rect">
            <a:avLst/>
          </a:prstGeom>
          <a:noFill/>
        </p:spPr>
        <p:txBody>
          <a:bodyPr wrap="square" rtlCol="0">
            <a:spAutoFit/>
          </a:bodyPr>
          <a:lstStyle/>
          <a:p>
            <a:pPr algn="just"/>
            <a:r>
              <a:rPr lang="it-IT" sz="3200" dirty="0" smtClean="0"/>
              <a:t>In seguito alla distruzione di Voghenza, causata dalle continue invasioni barbariche, la Sede Vescovile venne spostata al borgo S. Giorgio presso l’omonima chiesa. Questo territorio divenne il primo insediamento abitato di Ferrara.</a:t>
            </a:r>
          </a:p>
          <a:p>
            <a:pPr algn="just"/>
            <a:r>
              <a:rPr lang="it-IT" sz="3200" dirty="0" smtClean="0"/>
              <a:t>S. Giorgio rimase sede vescovile fino al 1135, quando venne spostata presso l’attuale Cattedrale, situata al centro della città che si era sviluppata sull’altra riva del Po.</a:t>
            </a:r>
            <a:endParaRPr lang="it-IT" sz="3200" dirty="0"/>
          </a:p>
        </p:txBody>
      </p:sp>
    </p:spTree>
    <p:extLst>
      <p:ext uri="{BB962C8B-B14F-4D97-AF65-F5344CB8AC3E}">
        <p14:creationId xmlns:p14="http://schemas.microsoft.com/office/powerpoint/2010/main" val="355216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92696"/>
            <a:ext cx="7848872" cy="2062103"/>
          </a:xfrm>
          <a:prstGeom prst="rect">
            <a:avLst/>
          </a:prstGeom>
          <a:noFill/>
        </p:spPr>
        <p:txBody>
          <a:bodyPr wrap="square" rtlCol="0">
            <a:spAutoFit/>
          </a:bodyPr>
          <a:lstStyle/>
          <a:p>
            <a:pPr algn="just"/>
            <a:r>
              <a:rPr lang="it-IT" sz="3200" dirty="0" smtClean="0"/>
              <a:t>Nel 1415 Niccolò III d’Este affidò la chiesa di San Giorgio ai monaci olivetani, che vi effettuarono opere di restauro, e che tuttora sono presenti nel monastero.</a:t>
            </a:r>
            <a:endParaRPr lang="it-IT" sz="3200" dirty="0"/>
          </a:p>
        </p:txBody>
      </p:sp>
      <p:pic>
        <p:nvPicPr>
          <p:cNvPr id="1026" name="Picture 2" descr="http://www.araldicavaticana.com/images/zmonas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68960"/>
            <a:ext cx="324036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620688"/>
            <a:ext cx="7992888" cy="2554545"/>
          </a:xfrm>
          <a:prstGeom prst="rect">
            <a:avLst/>
          </a:prstGeom>
          <a:noFill/>
        </p:spPr>
        <p:txBody>
          <a:bodyPr wrap="square" rtlCol="0">
            <a:spAutoFit/>
          </a:bodyPr>
          <a:lstStyle/>
          <a:p>
            <a:r>
              <a:rPr lang="it-IT" sz="3200" dirty="0" smtClean="0"/>
              <a:t>Nel 1451 Borso d’Este edificò le nuove mura a sud di Ferrara lasciando all’esterno la Basilica.</a:t>
            </a:r>
          </a:p>
          <a:p>
            <a:r>
              <a:rPr lang="it-IT" sz="3200" dirty="0" smtClean="0"/>
              <a:t>Nel 1473 l’architetto Biagio Rossetti fu incaricato di ristrutturare la chiesa a fianco della quale edificò un campanile (1485).</a:t>
            </a:r>
            <a:endParaRPr lang="it-IT" sz="3200" dirty="0"/>
          </a:p>
        </p:txBody>
      </p:sp>
      <p:pic>
        <p:nvPicPr>
          <p:cNvPr id="5" name="Picture 2" descr="http://www.borgosangiorgio.org/il_territorio/basilica_borgo_file/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464746"/>
            <a:ext cx="252028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339512"/>
            <a:ext cx="2929520" cy="320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2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312464" y="1412776"/>
            <a:ext cx="8055422" cy="4005064"/>
            <a:chOff x="312464" y="1412776"/>
            <a:chExt cx="8055422" cy="4005064"/>
          </a:xfrm>
        </p:grpSpPr>
        <p:sp>
          <p:nvSpPr>
            <p:cNvPr id="2" name="CasellaDiTesto 1"/>
            <p:cNvSpPr txBox="1"/>
            <p:nvPr/>
          </p:nvSpPr>
          <p:spPr>
            <a:xfrm>
              <a:off x="312464" y="1645593"/>
              <a:ext cx="4680520" cy="3539430"/>
            </a:xfrm>
            <a:prstGeom prst="rect">
              <a:avLst/>
            </a:prstGeom>
            <a:noFill/>
          </p:spPr>
          <p:txBody>
            <a:bodyPr wrap="square" rtlCol="0">
              <a:spAutoFit/>
            </a:bodyPr>
            <a:lstStyle/>
            <a:p>
              <a:r>
                <a:rPr lang="it-IT" sz="3200" dirty="0" smtClean="0"/>
                <a:t>Ai suoi piedi è stato sepolto </a:t>
              </a:r>
              <a:r>
                <a:rPr lang="it-IT" sz="3200" dirty="0" err="1" smtClean="0"/>
                <a:t>Cosmè</a:t>
              </a:r>
              <a:r>
                <a:rPr lang="it-IT" sz="3200" dirty="0" smtClean="0"/>
                <a:t> Tura, deceduto a Ferrara nel 1495. Il testamento del pittore è conservato nell’archivio del monastero olivetano.</a:t>
              </a:r>
              <a:endParaRPr lang="it-IT" sz="32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412776"/>
              <a:ext cx="3003798" cy="4005064"/>
            </a:xfrm>
            <a:prstGeom prst="rect">
              <a:avLst/>
            </a:prstGeom>
          </p:spPr>
        </p:pic>
      </p:grpSp>
    </p:spTree>
    <p:extLst>
      <p:ext uri="{BB962C8B-B14F-4D97-AF65-F5344CB8AC3E}">
        <p14:creationId xmlns:p14="http://schemas.microsoft.com/office/powerpoint/2010/main" val="6461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59832" y="251937"/>
            <a:ext cx="2577372" cy="584775"/>
          </a:xfrm>
          <a:prstGeom prst="rect">
            <a:avLst/>
          </a:prstGeom>
          <a:noFill/>
        </p:spPr>
        <p:txBody>
          <a:bodyPr wrap="none" rtlCol="0">
            <a:spAutoFit/>
          </a:bodyPr>
          <a:lstStyle/>
          <a:p>
            <a:r>
              <a:rPr lang="it-IT" sz="3200" b="1" dirty="0" smtClean="0"/>
              <a:t>IL CAMPANILE</a:t>
            </a:r>
            <a:endParaRPr lang="it-IT" sz="3200" b="1" dirty="0"/>
          </a:p>
        </p:txBody>
      </p:sp>
      <p:sp>
        <p:nvSpPr>
          <p:cNvPr id="5" name="CasellaDiTesto 4"/>
          <p:cNvSpPr txBox="1"/>
          <p:nvPr/>
        </p:nvSpPr>
        <p:spPr>
          <a:xfrm>
            <a:off x="179512" y="980728"/>
            <a:ext cx="8784976" cy="2062103"/>
          </a:xfrm>
          <a:prstGeom prst="rect">
            <a:avLst/>
          </a:prstGeom>
          <a:noFill/>
        </p:spPr>
        <p:txBody>
          <a:bodyPr wrap="square" rtlCol="0">
            <a:spAutoFit/>
          </a:bodyPr>
          <a:lstStyle/>
          <a:p>
            <a:r>
              <a:rPr lang="it-IT" sz="3200" dirty="0" smtClean="0"/>
              <a:t>Il campanile rinascimentale, si erge sulla sinistra della chiesa ed è ben visibile da grande distanza.</a:t>
            </a:r>
          </a:p>
          <a:p>
            <a:r>
              <a:rPr lang="it-IT" sz="3200" dirty="0" smtClean="0"/>
              <a:t>Il coronamento è un tronco di cono mozzato, rimasto incompiuto, circondato da quattro guglie</a:t>
            </a:r>
            <a:r>
              <a:rPr lang="it-IT" sz="3200" dirty="0" smtClean="0"/>
              <a:t>.</a:t>
            </a:r>
            <a:endParaRPr lang="it-IT" sz="3200" dirty="0" smtClean="0"/>
          </a:p>
        </p:txBody>
      </p:sp>
      <p:pic>
        <p:nvPicPr>
          <p:cNvPr id="6" name="Picture 4" descr="http://www.estense.com/wp-content/uploads/2014/05/san-giorgio-chi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69235"/>
            <a:ext cx="3528392" cy="343430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79512" y="3212976"/>
            <a:ext cx="3880974" cy="3046988"/>
          </a:xfrm>
          <a:prstGeom prst="rect">
            <a:avLst/>
          </a:prstGeom>
        </p:spPr>
        <p:txBody>
          <a:bodyPr wrap="square">
            <a:spAutoFit/>
          </a:bodyPr>
          <a:lstStyle/>
          <a:p>
            <a:pPr lvl="0"/>
            <a:r>
              <a:rPr lang="it-IT" sz="3200" dirty="0">
                <a:solidFill>
                  <a:prstClr val="black"/>
                </a:solidFill>
              </a:rPr>
              <a:t>Le campane sono visibili sui quattro lati della torre da una bifora con al centro una colonnina in marmo.</a:t>
            </a:r>
          </a:p>
        </p:txBody>
      </p:sp>
    </p:spTree>
    <p:extLst>
      <p:ext uri="{BB962C8B-B14F-4D97-AF65-F5344CB8AC3E}">
        <p14:creationId xmlns:p14="http://schemas.microsoft.com/office/powerpoint/2010/main" val="13312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514476" y="1268760"/>
            <a:ext cx="8018725" cy="4680520"/>
            <a:chOff x="514476" y="1268760"/>
            <a:chExt cx="8018725" cy="4680520"/>
          </a:xfrm>
        </p:grpSpPr>
        <p:sp>
          <p:nvSpPr>
            <p:cNvPr id="2" name="CasellaDiTesto 1"/>
            <p:cNvSpPr txBox="1"/>
            <p:nvPr/>
          </p:nvSpPr>
          <p:spPr>
            <a:xfrm>
              <a:off x="514476" y="1681974"/>
              <a:ext cx="4464495" cy="3539430"/>
            </a:xfrm>
            <a:prstGeom prst="rect">
              <a:avLst/>
            </a:prstGeom>
            <a:noFill/>
          </p:spPr>
          <p:txBody>
            <a:bodyPr wrap="square" rtlCol="0">
              <a:spAutoFit/>
            </a:bodyPr>
            <a:lstStyle/>
            <a:p>
              <a:r>
                <a:rPr lang="it-IT" sz="3200" dirty="0" smtClean="0"/>
                <a:t>Durante i lavori il terreno ebbe un cedimento e, di conseguenza, il campanile si inclinò verso sinistra. L’ultimo ordine venne quindi raddrizzato in fase di costruzione.                                      </a:t>
              </a:r>
              <a:endParaRPr lang="it-IT" sz="32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810" y="1268760"/>
              <a:ext cx="3510391" cy="4680520"/>
            </a:xfrm>
            <a:prstGeom prst="rect">
              <a:avLst/>
            </a:prstGeom>
          </p:spPr>
        </p:pic>
      </p:grpSp>
    </p:spTree>
    <p:extLst>
      <p:ext uri="{BB962C8B-B14F-4D97-AF65-F5344CB8AC3E}">
        <p14:creationId xmlns:p14="http://schemas.microsoft.com/office/powerpoint/2010/main" val="13516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663359" y="260648"/>
            <a:ext cx="1682897" cy="584775"/>
          </a:xfrm>
          <a:prstGeom prst="rect">
            <a:avLst/>
          </a:prstGeom>
          <a:noFill/>
        </p:spPr>
        <p:txBody>
          <a:bodyPr wrap="none" rtlCol="0">
            <a:spAutoFit/>
          </a:bodyPr>
          <a:lstStyle/>
          <a:p>
            <a:r>
              <a:rPr lang="it-IT" sz="3200" b="1" dirty="0" smtClean="0"/>
              <a:t>L’interno</a:t>
            </a:r>
            <a:endParaRPr lang="it-IT" sz="3200" b="1" dirty="0"/>
          </a:p>
        </p:txBody>
      </p:sp>
      <p:sp>
        <p:nvSpPr>
          <p:cNvPr id="4" name="CasellaDiTesto 3"/>
          <p:cNvSpPr txBox="1"/>
          <p:nvPr/>
        </p:nvSpPr>
        <p:spPr>
          <a:xfrm>
            <a:off x="395536" y="1124744"/>
            <a:ext cx="8424936" cy="1077218"/>
          </a:xfrm>
          <a:prstGeom prst="rect">
            <a:avLst/>
          </a:prstGeom>
          <a:noFill/>
        </p:spPr>
        <p:txBody>
          <a:bodyPr wrap="square" rtlCol="0">
            <a:spAutoFit/>
          </a:bodyPr>
          <a:lstStyle/>
          <a:p>
            <a:r>
              <a:rPr lang="it-IT" sz="3200" dirty="0" smtClean="0"/>
              <a:t>L’interno della basilica è a tre navate separate da colonne marmoree e coperte da volte a crociera.</a:t>
            </a:r>
          </a:p>
        </p:txBody>
      </p:sp>
      <p:pic>
        <p:nvPicPr>
          <p:cNvPr id="5" name="Picture 4" descr="http://s3.amazonaws.com/fcassets/assets/websites/22/43953/page_ferraramura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39" y="2780928"/>
            <a:ext cx="4464496" cy="294405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107" y="2420888"/>
            <a:ext cx="3165816" cy="4221088"/>
          </a:xfrm>
          <a:prstGeom prst="rect">
            <a:avLst/>
          </a:prstGeom>
        </p:spPr>
      </p:pic>
    </p:spTree>
    <p:extLst>
      <p:ext uri="{BB962C8B-B14F-4D97-AF65-F5344CB8AC3E}">
        <p14:creationId xmlns:p14="http://schemas.microsoft.com/office/powerpoint/2010/main" val="30323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ShareDocEditForm</Display>
  <Edit>ShareDocEditForm</Edit>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6E82871322EA34AA60DED4A97ED6334" ma:contentTypeVersion="2" ma:contentTypeDescription="Creare un nuovo documento." ma:contentTypeScope="" ma:versionID="b3331f09ab821ffc474e49251159df8e">
  <xsd:schema xmlns:xsd="http://www.w3.org/2001/XMLSchema" xmlns:xs="http://www.w3.org/2001/XMLSchema" xmlns:p="http://schemas.microsoft.com/office/2006/metadata/properties" xmlns:ns2="2791e253-5257-489d-a21d-30f77f4b2348" targetNamespace="http://schemas.microsoft.com/office/2006/metadata/properties" ma:root="true" ma:fieldsID="36bc09ff87597c9b28b66049bde557eb" ns2:_="">
    <xsd:import namespace="2791e253-5257-489d-a21d-30f77f4b2348"/>
    <xsd:element name="properties">
      <xsd:complexType>
        <xsd:sequence>
          <xsd:element name="documentManagement">
            <xsd:complexType>
              <xsd:all>
                <xsd:element ref="ns2:_sd_Commen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1e253-5257-489d-a21d-30f77f4b2348" elementFormDefault="qualified">
    <xsd:import namespace="http://schemas.microsoft.com/office/2006/documentManagement/types"/>
    <xsd:import namespace="http://schemas.microsoft.com/office/infopath/2007/PartnerControls"/>
    <xsd:element name="_sd_Commenti" ma:index="8" nillable="true" ma:displayName="Commenti" ma:internalName="_sd_Commenti">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d_Commenti xmlns="2791e253-5257-489d-a21d-30f77f4b2348" xsi:nil="true"/>
  </documentManagement>
</p:properties>
</file>

<file path=customXml/itemProps1.xml><?xml version="1.0" encoding="utf-8"?>
<ds:datastoreItem xmlns:ds="http://schemas.openxmlformats.org/officeDocument/2006/customXml" ds:itemID="{E1995EB8-8DBE-4E1B-BFB4-18D5B66C394A}"/>
</file>

<file path=customXml/itemProps2.xml><?xml version="1.0" encoding="utf-8"?>
<ds:datastoreItem xmlns:ds="http://schemas.openxmlformats.org/officeDocument/2006/customXml" ds:itemID="{02E70654-8364-437A-A9A7-9D04B66D23E7}"/>
</file>

<file path=customXml/itemProps3.xml><?xml version="1.0" encoding="utf-8"?>
<ds:datastoreItem xmlns:ds="http://schemas.openxmlformats.org/officeDocument/2006/customXml" ds:itemID="{B8730B18-2DFF-4640-BB35-C70D1DA33E02}"/>
</file>

<file path=docProps/app.xml><?xml version="1.0" encoding="utf-8"?>
<Properties xmlns="http://schemas.openxmlformats.org/officeDocument/2006/extended-properties" xmlns:vt="http://schemas.openxmlformats.org/officeDocument/2006/docPropsVTypes">
  <TotalTime>322</TotalTime>
  <Words>596</Words>
  <Application>Microsoft Office PowerPoint</Application>
  <PresentationFormat>Presentazione su schermo (4:3)</PresentationFormat>
  <Paragraphs>34</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Presentazione standard di PowerPoint</vt:lpstr>
      <vt:lpstr>Storia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basilica di San Giorgio</dc:title>
  <dc:creator>Mau</dc:creator>
  <cp:lastModifiedBy>Mau</cp:lastModifiedBy>
  <cp:revision>41</cp:revision>
  <dcterms:created xsi:type="dcterms:W3CDTF">2015-10-04T16:25:53Z</dcterms:created>
  <dcterms:modified xsi:type="dcterms:W3CDTF">2015-10-20T19:16:22Z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0x01010086E82871322EA34AA60DED4A97ED6334</vt:lpwstr>
  </property>
</Properties>
</file>