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2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0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8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6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4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11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9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2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5D763-4D1A-467A-A10A-0ACEAF44482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CAA715-2505-40F5-9A70-E2A874DF5CF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1A3755-E854-43F5-BBAF-D250418017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477F8B-F83D-40E1-9648-155BAC9BA6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843F30-02EF-476E-A80B-9B6622A63A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7515DA-F38A-4DC1-A699-C8792E0286F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B15C59-AA64-4AE2-8F64-F444877BC5D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E48E7D-3122-42B6-BA3E-7801795306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3C28D2-9592-4ADE-8C85-BAA8D9D9866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it-IT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9F9277-2A96-4A78-B5EE-12E03154B6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F88577-19E8-4E55-A954-B3F20BCA704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751A65F7-E3F5-4DF9-8652-20743FE1AA53}" type="slidenum">
              <a:rPr lang="it-IT" sz="1000">
                <a:solidFill>
                  <a:srgbClr val="595959"/>
                </a:solidFill>
              </a:rPr>
              <a:pPr algn="r"/>
              <a:t>‹N›</a:t>
            </a:fld>
            <a:endParaRPr lang="it-IT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rlo_Mag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Downloads/www.fedetails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../../../../../../Downloads/www.museoferrar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54"/>
          <p:cNvSpPr txBox="1">
            <a:spLocks noGrp="1"/>
          </p:cNvSpPr>
          <p:nvPr>
            <p:ph type="ctrTitle"/>
          </p:nvPr>
        </p:nvSpPr>
        <p:spPr>
          <a:xfrm>
            <a:off x="311150" y="744538"/>
            <a:ext cx="8521700" cy="20526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4338" name="Shape 55"/>
          <p:cNvSpPr txBox="1">
            <a:spLocks noGrp="1"/>
          </p:cNvSpPr>
          <p:nvPr>
            <p:ph type="subTitle" idx="1"/>
          </p:nvPr>
        </p:nvSpPr>
        <p:spPr>
          <a:xfrm>
            <a:off x="311150" y="2833688"/>
            <a:ext cx="8521700" cy="793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</a:pPr>
            <a:endParaRPr lang="it-IT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14339" name="Shape 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hape 57"/>
          <p:cNvSpPr txBox="1">
            <a:spLocks noChangeArrowheads="1"/>
          </p:cNvSpPr>
          <p:nvPr/>
        </p:nvSpPr>
        <p:spPr bwMode="auto">
          <a:xfrm>
            <a:off x="1470025" y="1074738"/>
            <a:ext cx="53816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14341" name="Shape 58"/>
          <p:cNvSpPr txBox="1">
            <a:spLocks noChangeArrowheads="1"/>
          </p:cNvSpPr>
          <p:nvPr/>
        </p:nvSpPr>
        <p:spPr bwMode="auto">
          <a:xfrm>
            <a:off x="1828800" y="1357313"/>
            <a:ext cx="55578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14342" name="Shape 59"/>
          <p:cNvSpPr txBox="1">
            <a:spLocks noChangeArrowheads="1"/>
          </p:cNvSpPr>
          <p:nvPr/>
        </p:nvSpPr>
        <p:spPr bwMode="auto">
          <a:xfrm>
            <a:off x="1892300" y="1317625"/>
            <a:ext cx="59023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14343" name="Shape 60"/>
          <p:cNvSpPr txBox="1">
            <a:spLocks noChangeArrowheads="1"/>
          </p:cNvSpPr>
          <p:nvPr/>
        </p:nvSpPr>
        <p:spPr bwMode="auto">
          <a:xfrm rot="-424384">
            <a:off x="1673225" y="1774825"/>
            <a:ext cx="52530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400">
                <a:solidFill>
                  <a:srgbClr val="CC0000"/>
                </a:solidFill>
                <a:latin typeface="Comic Sans MS" pitchFamily="66" charset="0"/>
                <a:sym typeface="Comic Sans MS" pitchFamily="66" charset="0"/>
              </a:rPr>
              <a:t>Ferrara </a:t>
            </a:r>
          </a:p>
          <a:p>
            <a:pPr algn="ctr"/>
            <a:r>
              <a:rPr lang="it-IT" sz="3000">
                <a:solidFill>
                  <a:srgbClr val="CC0000"/>
                </a:solidFill>
                <a:latin typeface="Comic Sans MS" pitchFamily="66" charset="0"/>
                <a:sym typeface="Comic Sans MS" pitchFamily="66" charset="0"/>
              </a:rPr>
              <a:t>PALAZZO S. CRISPINO </a:t>
            </a:r>
          </a:p>
          <a:p>
            <a:pPr algn="ctr"/>
            <a:r>
              <a:rPr lang="it-IT" sz="3000">
                <a:solidFill>
                  <a:srgbClr val="CC0000"/>
                </a:solidFill>
                <a:latin typeface="Comic Sans MS" pitchFamily="66" charset="0"/>
                <a:sym typeface="Comic Sans MS" pitchFamily="66" charset="0"/>
              </a:rPr>
              <a:t>E </a:t>
            </a:r>
          </a:p>
          <a:p>
            <a:pPr algn="ctr"/>
            <a:r>
              <a:rPr lang="it-IT" sz="3000">
                <a:solidFill>
                  <a:srgbClr val="CC0000"/>
                </a:solidFill>
                <a:latin typeface="Comic Sans MS" pitchFamily="66" charset="0"/>
                <a:sym typeface="Comic Sans MS" pitchFamily="66" charset="0"/>
              </a:rPr>
              <a:t>GHETTO EBRAICO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solidFill>
            <a:srgbClr val="EF000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PALAZZO SAN CRISPINO</a:t>
            </a:r>
          </a:p>
        </p:txBody>
      </p:sp>
      <p:sp>
        <p:nvSpPr>
          <p:cNvPr id="16387" name="Shape 6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mtClean="0">
                <a:latin typeface="Arial" charset="0"/>
                <a:cs typeface="Arial" charset="0"/>
              </a:rPr>
              <a:t>Il palazzo S. Crispino si trova in piazza Trento Trieste a Ferrara.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mtClean="0">
                <a:solidFill>
                  <a:srgbClr val="252525"/>
                </a:solidFill>
                <a:latin typeface="Arial" charset="0"/>
                <a:cs typeface="Arial" charset="0"/>
              </a:rPr>
              <a:t>Si narra che nell’808 </a:t>
            </a:r>
            <a:r>
              <a:rPr lang="it-IT" smtClean="0">
                <a:latin typeface="Arial" charset="0"/>
                <a:cs typeface="Arial" charset="0"/>
                <a:hlinkClick r:id="rId3"/>
              </a:rPr>
              <a:t>Carlo Magno</a:t>
            </a:r>
            <a:r>
              <a:rPr lang="it-IT" smtClean="0">
                <a:solidFill>
                  <a:srgbClr val="252525"/>
                </a:solidFill>
                <a:latin typeface="Arial" charset="0"/>
                <a:cs typeface="Arial" charset="0"/>
              </a:rPr>
              <a:t> regalò questa sede all'Arte dei Calzolai, come ricompensa ad un calzolaio per i servigi che gli aveva offerto.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mtClean="0">
                <a:latin typeface="Arial" charset="0"/>
                <a:cs typeface="Arial" charset="0"/>
              </a:rPr>
              <a:t>Dopo un incendio la corporazione dei Calzolai decise di adibire gli ambienti ad Oratorio, e li dedicó ai Santi Crispino e Crispiniano. Secondo la tradizione, Crispino e Crispiniano erano due giovani cristiani inviati da Roma come missionari ed esercitavano il mestiere di calzolai per mantenersi.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79000"/>
            </a:pPr>
            <a:r>
              <a:rPr lang="it-IT" smtClean="0">
                <a:latin typeface="Arial" charset="0"/>
                <a:cs typeface="Arial" charset="0"/>
              </a:rPr>
              <a:t>Per questo è detto anche “Oratorio dei calzolai”, attività in cui eccellevano gli artigiani ferraresi.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mtClean="0">
                <a:latin typeface="Arial" charset="0"/>
                <a:cs typeface="Arial" charset="0"/>
              </a:rPr>
              <a:t>Questo palazzo fu sede dell’Università, l’aula sopra la loggia ha ospitato dal 1461 al 1567 la Facoltà di Lettere.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79000"/>
            </a:pPr>
            <a:endParaRPr lang="it-IT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16388" name="Shape 67"/>
          <p:cNvSpPr txBox="1">
            <a:spLocks noChangeArrowheads="1"/>
          </p:cNvSpPr>
          <p:nvPr/>
        </p:nvSpPr>
        <p:spPr bwMode="auto">
          <a:xfrm>
            <a:off x="688975" y="1417638"/>
            <a:ext cx="23813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2"/>
          <p:cNvSpPr txBox="1">
            <a:spLocks noGrp="1"/>
          </p:cNvSpPr>
          <p:nvPr>
            <p:ph type="ctrTitle"/>
          </p:nvPr>
        </p:nvSpPr>
        <p:spPr>
          <a:xfrm>
            <a:off x="392113" y="2166938"/>
            <a:ext cx="3744912" cy="6302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endParaRPr lang="it-IT" sz="1800" smtClean="0">
              <a:latin typeface="Arial" charset="0"/>
              <a:cs typeface="Arial" charset="0"/>
            </a:endParaRPr>
          </a:p>
        </p:txBody>
      </p:sp>
      <p:sp>
        <p:nvSpPr>
          <p:cNvPr id="18435" name="Shape 73"/>
          <p:cNvSpPr txBox="1">
            <a:spLocks noGrp="1"/>
          </p:cNvSpPr>
          <p:nvPr>
            <p:ph type="subTitle" idx="1"/>
          </p:nvPr>
        </p:nvSpPr>
        <p:spPr>
          <a:xfrm>
            <a:off x="311150" y="1733550"/>
            <a:ext cx="1382713" cy="1444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</a:pPr>
            <a:endParaRPr lang="it-IT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18436" name="Shape 7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117600"/>
            <a:ext cx="44386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hape 75"/>
          <p:cNvSpPr txBox="1">
            <a:spLocks noChangeArrowheads="1"/>
          </p:cNvSpPr>
          <p:nvPr/>
        </p:nvSpPr>
        <p:spPr bwMode="auto">
          <a:xfrm>
            <a:off x="241300" y="287338"/>
            <a:ext cx="8693150" cy="6318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3000">
                <a:latin typeface="Comic Sans MS" pitchFamily="66" charset="0"/>
                <a:sym typeface="Comic Sans MS" pitchFamily="66" charset="0"/>
              </a:rPr>
              <a:t>I MEDAGLIONI</a:t>
            </a:r>
          </a:p>
        </p:txBody>
      </p:sp>
      <p:sp>
        <p:nvSpPr>
          <p:cNvPr id="18438" name="Shape 76"/>
          <p:cNvSpPr txBox="1">
            <a:spLocks noChangeArrowheads="1"/>
          </p:cNvSpPr>
          <p:nvPr/>
        </p:nvSpPr>
        <p:spPr bwMode="auto">
          <a:xfrm>
            <a:off x="4768850" y="1198563"/>
            <a:ext cx="430371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18439" name="Shape 77"/>
          <p:cNvSpPr txBox="1">
            <a:spLocks noChangeArrowheads="1"/>
          </p:cNvSpPr>
          <p:nvPr/>
        </p:nvSpPr>
        <p:spPr bwMode="auto">
          <a:xfrm>
            <a:off x="4875213" y="1612900"/>
            <a:ext cx="374491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0000"/>
              </a:lnSpc>
            </a:pPr>
            <a:r>
              <a:rPr lang="it-IT" sz="1800"/>
              <a:t>La facciata che vediamo oggi del Palazzo S.Crispino risale al 1841, fu edificata su progetto dell’ingegner Giovanni Tosi, con medaglioni marmorei di ferraresi celebri.</a:t>
            </a:r>
            <a:r>
              <a:rPr lang="it-IT"/>
              <a:t> 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  <a:p>
            <a:endParaRPr lang="it-IT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2"/>
          <p:cNvSpPr txBox="1">
            <a:spLocks noGrp="1"/>
          </p:cNvSpPr>
          <p:nvPr>
            <p:ph type="title"/>
          </p:nvPr>
        </p:nvSpPr>
        <p:spPr>
          <a:xfrm>
            <a:off x="311150" y="223838"/>
            <a:ext cx="8521700" cy="679450"/>
          </a:xfrm>
          <a:solidFill>
            <a:srgbClr val="EBC75E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3000" smtClean="0">
                <a:latin typeface="Comic Sans MS" pitchFamily="66" charset="0"/>
                <a:cs typeface="Arial" charset="0"/>
                <a:sym typeface="Comic Sans MS" pitchFamily="66" charset="0"/>
              </a:rPr>
              <a:t>IL GHETTO EBRAICO</a:t>
            </a:r>
          </a:p>
        </p:txBody>
      </p:sp>
      <p:sp>
        <p:nvSpPr>
          <p:cNvPr id="20483" name="Shape 83"/>
          <p:cNvSpPr txBox="1">
            <a:spLocks noChangeArrowheads="1"/>
          </p:cNvSpPr>
          <p:nvPr/>
        </p:nvSpPr>
        <p:spPr bwMode="auto">
          <a:xfrm>
            <a:off x="0" y="1152525"/>
            <a:ext cx="3432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sp>
        <p:nvSpPr>
          <p:cNvPr id="20484" name="Shape 84"/>
          <p:cNvSpPr txBox="1">
            <a:spLocks noChangeArrowheads="1"/>
          </p:cNvSpPr>
          <p:nvPr/>
        </p:nvSpPr>
        <p:spPr bwMode="auto">
          <a:xfrm>
            <a:off x="9255125" y="2492375"/>
            <a:ext cx="23161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20485" name="Shape 85"/>
          <p:cNvSpPr txBox="1">
            <a:spLocks noChangeArrowheads="1"/>
          </p:cNvSpPr>
          <p:nvPr/>
        </p:nvSpPr>
        <p:spPr bwMode="auto">
          <a:xfrm>
            <a:off x="3646488" y="1152525"/>
            <a:ext cx="450373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/>
          </a:p>
          <a:p>
            <a:pPr algn="just">
              <a:buClr>
                <a:srgbClr val="000000"/>
              </a:buClr>
              <a:buSzPct val="61000"/>
              <a:buFont typeface="Arial" charset="0"/>
              <a:buNone/>
            </a:pPr>
            <a:r>
              <a:rPr lang="it-IT" sz="1800"/>
              <a:t>Nonostante la realizzazione del ghetto nel 1627 la Chiesa ritiene che i contatti tra cristiani ed ebrei siano ancora troppi. 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it-IT" sz="1800"/>
          </a:p>
          <a:p>
            <a:pPr algn="just">
              <a:buClr>
                <a:srgbClr val="000000"/>
              </a:buClr>
              <a:buSzPct val="61000"/>
              <a:buFont typeface="Arial" charset="0"/>
              <a:buNone/>
            </a:pPr>
            <a:r>
              <a:rPr lang="it-IT" sz="1800"/>
              <a:t>Nel 1695 la Comunità ebraica ottiene che le prediche si svolgano nell’oratorio di San Crispino; gli ebrei vi possono accedere, senza uscire dal ghetto, tramite una porta comunicante con una casa vicina.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pic>
        <p:nvPicPr>
          <p:cNvPr id="20486" name="Shape 8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152525"/>
            <a:ext cx="319405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1"/>
          <p:cNvSpPr txBox="1">
            <a:spLocks noGrp="1"/>
          </p:cNvSpPr>
          <p:nvPr>
            <p:ph type="title" idx="4294967295"/>
          </p:nvPr>
        </p:nvSpPr>
        <p:spPr>
          <a:xfrm>
            <a:off x="200025" y="398463"/>
            <a:ext cx="8702675" cy="573087"/>
          </a:xfrm>
          <a:solidFill>
            <a:srgbClr val="9FD487"/>
          </a:solidFill>
        </p:spPr>
        <p:txBody>
          <a:bodyPr/>
          <a:lstStyle/>
          <a:p>
            <a:pPr algn="ctr" eaLnBrk="1" hangingPunct="1">
              <a:buClr>
                <a:srgbClr val="000000"/>
              </a:buClr>
            </a:pPr>
            <a:r>
              <a:rPr lang="it-IT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VIA MAZZINI</a:t>
            </a:r>
          </a:p>
        </p:txBody>
      </p:sp>
      <p:sp>
        <p:nvSpPr>
          <p:cNvPr id="22531" name="Shape 92"/>
          <p:cNvSpPr txBox="1">
            <a:spLocks noChangeArrowheads="1"/>
          </p:cNvSpPr>
          <p:nvPr/>
        </p:nvSpPr>
        <p:spPr bwMode="auto">
          <a:xfrm>
            <a:off x="423863" y="1433513"/>
            <a:ext cx="20907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pic>
        <p:nvPicPr>
          <p:cNvPr id="22532" name="Shape 93"/>
          <p:cNvPicPr preferRelativeResize="0">
            <a:picLocks noChangeAspect="1" noChangeArrowheads="1"/>
          </p:cNvPicPr>
          <p:nvPr/>
        </p:nvPicPr>
        <p:blipFill>
          <a:blip r:embed="rId3"/>
          <a:srcRect b="20953"/>
          <a:stretch>
            <a:fillRect/>
          </a:stretch>
        </p:blipFill>
        <p:spPr bwMode="auto">
          <a:xfrm>
            <a:off x="200025" y="1233488"/>
            <a:ext cx="3360738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hape 94"/>
          <p:cNvSpPr txBox="1">
            <a:spLocks noGrp="1"/>
          </p:cNvSpPr>
          <p:nvPr>
            <p:ph type="body" idx="4294967295"/>
          </p:nvPr>
        </p:nvSpPr>
        <p:spPr>
          <a:xfrm>
            <a:off x="3984625" y="1692275"/>
            <a:ext cx="4164013" cy="2598738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La comunità ebraica di Ferrara è tra le più antiche d’Italia. </a:t>
            </a:r>
          </a:p>
          <a:p>
            <a:pPr algn="just"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All’inizio di Via Mazzini, che era la strada principale dell'antico ghetto, vi era uno dei cinque cancelli di chiusura del quartiere. 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61000"/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61000"/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61000"/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99"/>
          <p:cNvSpPr txBox="1">
            <a:spLocks noGrp="1"/>
          </p:cNvSpPr>
          <p:nvPr>
            <p:ph type="title"/>
          </p:nvPr>
        </p:nvSpPr>
        <p:spPr>
          <a:xfrm>
            <a:off x="311150" y="277813"/>
            <a:ext cx="8353425" cy="573087"/>
          </a:xfrm>
          <a:solidFill>
            <a:srgbClr val="6FA8DC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LA LAPIDE E I RESTI DEL CANCELLO</a:t>
            </a:r>
          </a:p>
        </p:txBody>
      </p:sp>
      <p:sp>
        <p:nvSpPr>
          <p:cNvPr id="24579" name="Shape 100"/>
          <p:cNvSpPr txBox="1">
            <a:spLocks noGrp="1"/>
          </p:cNvSpPr>
          <p:nvPr>
            <p:ph type="body" idx="1"/>
          </p:nvPr>
        </p:nvSpPr>
        <p:spPr>
          <a:xfrm>
            <a:off x="2649538" y="1343025"/>
            <a:ext cx="5118100" cy="341630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Tra i due archi, una lapide ricorda l'istituzione del ghetto.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Via Vignatagliata, Via Vittoria e Piazzetta Isacco Lampronti costituivano il quartiere ebraico, con vecchi edifici: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case in cotto, alcune disadorne, altre con portali riccamente decorati o con balconcini in ferro battuto, la scuola ebraica dove Bassani insegnò, il vecchio forno, l'asilo e l'ospizio.</a:t>
            </a:r>
          </a:p>
        </p:txBody>
      </p:sp>
      <p:sp>
        <p:nvSpPr>
          <p:cNvPr id="24580" name="Shape 101"/>
          <p:cNvSpPr txBox="1">
            <a:spLocks noChangeArrowheads="1"/>
          </p:cNvSpPr>
          <p:nvPr/>
        </p:nvSpPr>
        <p:spPr bwMode="auto">
          <a:xfrm>
            <a:off x="203200" y="1323975"/>
            <a:ext cx="333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pic>
        <p:nvPicPr>
          <p:cNvPr id="24581" name="Shape 102"/>
          <p:cNvPicPr preferRelativeResize="0">
            <a:picLocks noChangeAspect="1" noChangeArrowheads="1"/>
          </p:cNvPicPr>
          <p:nvPr/>
        </p:nvPicPr>
        <p:blipFill>
          <a:blip r:embed="rId3"/>
          <a:srcRect l="33794" t="79" r="27879" b="-79"/>
          <a:stretch>
            <a:fillRect/>
          </a:stretch>
        </p:blipFill>
        <p:spPr bwMode="auto">
          <a:xfrm>
            <a:off x="311150" y="1106488"/>
            <a:ext cx="22225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07"/>
          <p:cNvSpPr txBox="1">
            <a:spLocks noGrp="1"/>
          </p:cNvSpPr>
          <p:nvPr>
            <p:ph type="title"/>
          </p:nvPr>
        </p:nvSpPr>
        <p:spPr>
          <a:xfrm>
            <a:off x="407988" y="444500"/>
            <a:ext cx="8424862" cy="573088"/>
          </a:xfrm>
          <a:solidFill>
            <a:srgbClr val="3C78D8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LA SINAGOGA</a:t>
            </a:r>
          </a:p>
        </p:txBody>
      </p:sp>
      <p:sp>
        <p:nvSpPr>
          <p:cNvPr id="26627" name="Shape 108"/>
          <p:cNvSpPr txBox="1">
            <a:spLocks noGrp="1"/>
          </p:cNvSpPr>
          <p:nvPr>
            <p:ph type="body" idx="1"/>
          </p:nvPr>
        </p:nvSpPr>
        <p:spPr>
          <a:xfrm>
            <a:off x="5099050" y="1236663"/>
            <a:ext cx="3733800" cy="3551237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In Via Mazzini si trova la Sinagoga: nel XV secolo il ricco banchiere romano Ser Samuel Melli aveva acquistato una grande casa e l'aveva donata agli ebrei ferraresi perché ne facessero la sede delle loro istituzioni.</a:t>
            </a:r>
          </a:p>
        </p:txBody>
      </p:sp>
      <p:pic>
        <p:nvPicPr>
          <p:cNvPr id="26628" name="Shape 1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236663"/>
            <a:ext cx="460216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14"/>
          <p:cNvSpPr txBox="1">
            <a:spLocks noGrp="1"/>
          </p:cNvSpPr>
          <p:nvPr>
            <p:ph type="title"/>
          </p:nvPr>
        </p:nvSpPr>
        <p:spPr>
          <a:xfrm>
            <a:off x="254000" y="444500"/>
            <a:ext cx="8578850" cy="573088"/>
          </a:xfrm>
          <a:solidFill>
            <a:srgbClr val="CA00CA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IL MUSEO EBRAICO</a:t>
            </a:r>
          </a:p>
        </p:txBody>
      </p:sp>
      <p:sp>
        <p:nvSpPr>
          <p:cNvPr id="28675" name="Shape 115"/>
          <p:cNvSpPr txBox="1">
            <a:spLocks noGrp="1"/>
          </p:cNvSpPr>
          <p:nvPr>
            <p:ph type="body" idx="1"/>
          </p:nvPr>
        </p:nvSpPr>
        <p:spPr>
          <a:xfrm>
            <a:off x="4252913" y="1195388"/>
            <a:ext cx="4579937" cy="359568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9000"/>
            </a:pPr>
            <a:r>
              <a:rPr lang="it-IT" sz="1600" smtClean="0">
                <a:latin typeface="Arial" charset="0"/>
                <a:cs typeface="Arial" charset="0"/>
              </a:rPr>
              <a:t>Accanto al portone d'ingresso si notano due lapidi, in ricordo delle persecuzioni razziali.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9000"/>
            </a:pPr>
            <a:r>
              <a:rPr lang="it-IT" sz="1600" smtClean="0">
                <a:latin typeface="Arial" charset="0"/>
                <a:cs typeface="Arial" charset="0"/>
              </a:rPr>
              <a:t>Fra gli ambienti interni più importanti, vi è l'ex Tempio Tedesco, ora utilizzato per le cerimonie più solenni.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9000"/>
            </a:pPr>
            <a:r>
              <a:rPr lang="it-IT" sz="1600" smtClean="0">
                <a:latin typeface="Arial" charset="0"/>
                <a:cs typeface="Arial" charset="0"/>
              </a:rPr>
              <a:t>L'ex Tempio Italiano è oggi un elegante e ampio salone usato per conferenze e celebrazioni comunitarie.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9000"/>
            </a:pPr>
            <a:r>
              <a:rPr lang="it-IT" sz="1600" smtClean="0">
                <a:latin typeface="Arial" charset="0"/>
                <a:cs typeface="Arial" charset="0"/>
              </a:rPr>
              <a:t>L'Oratorio Fanese è un piccolo tempio del XIX secolo, comunemente usato per i riti del sabato.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endParaRPr lang="it-IT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it-IT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Shape 116"/>
          <p:cNvSpPr txBox="1">
            <a:spLocks noChangeArrowheads="1"/>
          </p:cNvSpPr>
          <p:nvPr/>
        </p:nvSpPr>
        <p:spPr bwMode="auto">
          <a:xfrm>
            <a:off x="311150" y="1327150"/>
            <a:ext cx="36242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pic>
        <p:nvPicPr>
          <p:cNvPr id="28677" name="Shape 1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195388"/>
            <a:ext cx="394017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2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solidFill>
            <a:srgbClr val="C27BA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it-IT" sz="3000" smtClean="0">
                <a:latin typeface="Comic Sans MS" pitchFamily="66" charset="0"/>
                <a:cs typeface="Arial" charset="0"/>
                <a:sym typeface="Comic Sans MS" pitchFamily="66" charset="0"/>
              </a:rPr>
              <a:t>SITOGRAFIA</a:t>
            </a:r>
          </a:p>
        </p:txBody>
      </p:sp>
      <p:sp>
        <p:nvSpPr>
          <p:cNvPr id="30723" name="Shape 12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it-IT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-Wikipedia - Palazzo San Crispino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-Wikipedia - Ghetto ebraico Ferrara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-Ferrara Terra e Acqua - Ghetto ebraico e Sinagoghe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-</a:t>
            </a:r>
            <a:r>
              <a:rPr lang="it-IT" sz="1800" u="sng" smtClean="0">
                <a:solidFill>
                  <a:srgbClr val="3D85C6"/>
                </a:solidFill>
                <a:latin typeface="Arial" charset="0"/>
                <a:cs typeface="Arial" charset="0"/>
                <a:hlinkClick r:id="rId3"/>
              </a:rPr>
              <a:t>www.fedetails.net</a:t>
            </a:r>
            <a:r>
              <a:rPr lang="it-IT" sz="1800" smtClean="0">
                <a:latin typeface="Arial" charset="0"/>
                <a:cs typeface="Arial" charset="0"/>
              </a:rPr>
              <a:t> - Immagini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it-IT" sz="1800" smtClean="0">
                <a:latin typeface="Arial" charset="0"/>
                <a:cs typeface="Arial" charset="0"/>
              </a:rPr>
              <a:t>-</a:t>
            </a:r>
            <a:r>
              <a:rPr lang="it-IT" sz="1800" u="sng" smtClean="0">
                <a:solidFill>
                  <a:srgbClr val="3D85C6"/>
                </a:solidFill>
                <a:latin typeface="Arial" charset="0"/>
                <a:cs typeface="Arial" charset="0"/>
                <a:hlinkClick r:id="rId4"/>
              </a:rPr>
              <a:t>www.museoferrara.it</a:t>
            </a:r>
            <a:r>
              <a:rPr lang="it-IT" sz="1800" smtClean="0">
                <a:latin typeface="Arial" charset="0"/>
                <a:cs typeface="Arial" charset="0"/>
              </a:rPr>
              <a:t> - Palazzo San Crispino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ShareDocEditForm</Display>
  <Edit>ShareDocEditForm</Edit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E82871322EA34AA60DED4A97ED6334" ma:contentTypeVersion="2" ma:contentTypeDescription="Creare un nuovo documento." ma:contentTypeScope="" ma:versionID="b3331f09ab821ffc474e49251159df8e">
  <xsd:schema xmlns:xsd="http://www.w3.org/2001/XMLSchema" xmlns:xs="http://www.w3.org/2001/XMLSchema" xmlns:p="http://schemas.microsoft.com/office/2006/metadata/properties" xmlns:ns2="2791e253-5257-489d-a21d-30f77f4b2348" targetNamespace="http://schemas.microsoft.com/office/2006/metadata/properties" ma:root="true" ma:fieldsID="36bc09ff87597c9b28b66049bde557eb" ns2:_="">
    <xsd:import namespace="2791e253-5257-489d-a21d-30f77f4b2348"/>
    <xsd:element name="properties">
      <xsd:complexType>
        <xsd:sequence>
          <xsd:element name="documentManagement">
            <xsd:complexType>
              <xsd:all>
                <xsd:element ref="ns2:_sd_Comment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1e253-5257-489d-a21d-30f77f4b2348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2791e253-5257-489d-a21d-30f77f4b2348" xsi:nil="true"/>
  </documentManagement>
</p:properties>
</file>

<file path=customXml/itemProps1.xml><?xml version="1.0" encoding="utf-8"?>
<ds:datastoreItem xmlns:ds="http://schemas.openxmlformats.org/officeDocument/2006/customXml" ds:itemID="{AB7A76E2-3322-4602-BF5E-F2324FB4BF5D}"/>
</file>

<file path=customXml/itemProps2.xml><?xml version="1.0" encoding="utf-8"?>
<ds:datastoreItem xmlns:ds="http://schemas.openxmlformats.org/officeDocument/2006/customXml" ds:itemID="{043A443C-8DA0-44A8-B2BF-403E38A9ED15}"/>
</file>

<file path=customXml/itemProps3.xml><?xml version="1.0" encoding="utf-8"?>
<ds:datastoreItem xmlns:ds="http://schemas.openxmlformats.org/officeDocument/2006/customXml" ds:itemID="{D48B013A-3587-424E-B868-3A94244376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PresentationFormat>Presentazione su schermo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12</vt:i4>
      </vt:variant>
      <vt:variant>
        <vt:lpstr>Titoli diapositive</vt:lpstr>
      </vt:variant>
      <vt:variant>
        <vt:i4>9</vt:i4>
      </vt:variant>
    </vt:vector>
  </HeadingPairs>
  <TitlesOfParts>
    <vt:vector size="23" baseType="lpstr">
      <vt:lpstr>Arial</vt:lpstr>
      <vt:lpstr>Comic Sans MS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simple-light-2</vt:lpstr>
      <vt:lpstr>Diapositiva 1</vt:lpstr>
      <vt:lpstr>PALAZZO SAN CRISPINO</vt:lpstr>
      <vt:lpstr>Diapositiva 3</vt:lpstr>
      <vt:lpstr>IL GHETTO EBRAICO</vt:lpstr>
      <vt:lpstr>VIA MAZZINI</vt:lpstr>
      <vt:lpstr>LA LAPIDE E I RESTI DEL CANCELLO</vt:lpstr>
      <vt:lpstr>LA SINAGOGA</vt:lpstr>
      <vt:lpstr>IL MUSEO EBRAICO</vt:lpstr>
      <vt:lpstr>SITOGRAFIA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LuciaMarco</cp:lastModifiedBy>
  <cp:revision>1</cp:revision>
  <dcterms:modified xsi:type="dcterms:W3CDTF">2016-01-18T10:43:43Z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0x01010086E82871322EA34AA60DED4A97ED6334</vt:lpwstr>
  </property>
</Properties>
</file>