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8" r:id="rId5"/>
    <p:sldId id="259" r:id="rId6"/>
    <p:sldId id="277" r:id="rId7"/>
    <p:sldId id="280" r:id="rId8"/>
    <p:sldId id="278" r:id="rId9"/>
    <p:sldId id="270" r:id="rId10"/>
    <p:sldId id="267" r:id="rId11"/>
    <p:sldId id="268" r:id="rId12"/>
    <p:sldId id="271" r:id="rId13"/>
    <p:sldId id="281" r:id="rId14"/>
    <p:sldId id="263" r:id="rId15"/>
    <p:sldId id="265" r:id="rId16"/>
    <p:sldId id="279" r:id="rId17"/>
  </p:sldIdLst>
  <p:sldSz cx="12192000" cy="6858000"/>
  <p:notesSz cx="6864350" cy="99949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7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21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67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17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60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17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55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694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5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83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82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9AE96-4A30-4A0B-A249-0B13DA25AA99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9317F-A8B6-42C6-BA14-5499F29652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8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Cippo in memoria</a:t>
            </a:r>
            <a:br>
              <a:rPr lang="it-IT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di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82233"/>
          </a:xfrm>
        </p:spPr>
        <p:txBody>
          <a:bodyPr/>
          <a:lstStyle/>
          <a:p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BRUNO RIZZIERI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3608614" y="5600700"/>
            <a:ext cx="6825343" cy="1048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Bradley Hand ITC" panose="03070402050302030203" pitchFamily="66" charset="0"/>
                <a:ea typeface="+mj-ea"/>
                <a:cs typeface="+mj-cs"/>
              </a:rPr>
              <a:t>A cura di </a:t>
            </a:r>
          </a:p>
          <a:p>
            <a:r>
              <a:rPr lang="it-IT" sz="52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Bradley Hand ITC" panose="03070402050302030203" pitchFamily="66" charset="0"/>
                <a:ea typeface="+mj-ea"/>
                <a:cs typeface="+mj-cs"/>
              </a:rPr>
              <a:t>Lara Scagliarini</a:t>
            </a:r>
            <a:endParaRPr lang="it-IT" sz="52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BRUNO RIZZIERI</a:t>
            </a:r>
            <a:b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sua storia</a:t>
            </a:r>
            <a:endParaRPr lang="it-IT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endParaRPr lang="it-IT" dirty="0" smtClean="0"/>
          </a:p>
          <a:p>
            <a:pPr marL="0" indent="0">
              <a:buNone/>
            </a:pPr>
            <a:r>
              <a:rPr lang="it-IT" sz="3100" dirty="0" smtClean="0"/>
              <a:t>Proprio in quel tempo avvenne l'arresto in massa di un gruppo di giovani patrioti, la maggior parte dei quali fu inviata nei campi di concentramento della Germania. </a:t>
            </a:r>
          </a:p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13745" y="1728266"/>
            <a:ext cx="5684814" cy="44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BRUNO RIZZIERI</a:t>
            </a:r>
            <a:b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sua storia</a:t>
            </a:r>
            <a:endParaRPr lang="it-IT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350729" y="1690688"/>
            <a:ext cx="5669071" cy="4097971"/>
          </a:xfrm>
          <a:solidFill>
            <a:schemeClr val="bg1">
              <a:lumMod val="95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5500" dirty="0" smtClean="0"/>
              <a:t>Intanto la brigata, che da Rizzieri prenderà il nome, si era già formata e temprata, tanto che nell'aprile del 1944 contava ormai un centinaio di uomini armati, perciò venne inquadrata sotto un regolare comando con la denominazione di "35^ Brigata Ferrara".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5500" dirty="0"/>
              <a:t>L</a:t>
            </a:r>
            <a:r>
              <a:rPr lang="it-IT" sz="5500" dirty="0" smtClean="0"/>
              <a:t>e missioni divennero sempre più frequenti e in una di queste Rizzieri perse la vita.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5500" dirty="0">
              <a:latin typeface="Arial Black" panose="020B0A04020102020204" pitchFamily="34" charset="0"/>
            </a:endParaRP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9468" y="1690688"/>
            <a:ext cx="5940040" cy="40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BRUNO RIZZIERI</a:t>
            </a:r>
            <a:b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sua storia</a:t>
            </a:r>
            <a:endParaRPr lang="it-IT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350729" y="1690688"/>
            <a:ext cx="5870457" cy="469979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Era la notte del 30 aprile di quell'anno ed egli aveva già fatto saltare diversi metri di binari della ferrovia Ferrara-Venezia insieme ad altri gappisti.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Mentre, insieme ad un compagno,  raggiungeva altri partigiani per attuare una seconda azione, venne fermato sul "Ponte dell'Impero" (poi Ponte della Pace) da un gruppo di agenti di polizia fascista.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Alla richiesta dei documenti, Rizzieri riuscì a far credere vere alcune tessere false, ma il compagno che era con lui venne trattenuto.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A quel punto Rizzieri non esitò ad aprire il fuoco per salvare l'amico, sbaragliando la pattuglia, però l'arma si inceppò e non gli rimase che porsi in salvo sotto il ponte.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Rizzieri corse giù nella scarpata, cercando di attirare l'attenzione solo su se stesso, ma fu colpito a morte dal fuoco fascista, mentre il compagno, anch'egli privo di munizioni, riuscì a porsi in salvo.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Da quel giorno la brigata, di cui era vice comandante, fu denominata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1600" dirty="0" smtClean="0"/>
              <a:t>35^ Brigata Garibaldi "Bruno Rizzieri". </a:t>
            </a:r>
            <a:endParaRPr lang="it-IT" sz="1600" dirty="0">
              <a:latin typeface="Arial Black" panose="020B0A040201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85117" y="1690688"/>
            <a:ext cx="5704562" cy="46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it-IT" sz="6000" b="1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it-IT" sz="6000" b="1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sz="6000" b="1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RIFERIMENTI </a:t>
            </a:r>
            <a:r>
              <a:rPr lang="it-IT" sz="60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 SITI WEB</a:t>
            </a:r>
            <a:br>
              <a:rPr lang="it-IT" sz="60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b="1" dirty="0">
                <a:solidFill>
                  <a:schemeClr val="bg1"/>
                </a:solidFill>
              </a:rPr>
              <a:t/>
            </a:r>
            <a:br>
              <a:rPr lang="it-IT" b="1" dirty="0">
                <a:solidFill>
                  <a:schemeClr val="bg1"/>
                </a:solidFill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La storia di </a:t>
            </a:r>
            <a:r>
              <a:rPr lang="it-IT" sz="4000" b="1" dirty="0" err="1" smtClean="0">
                <a:solidFill>
                  <a:schemeClr val="bg1"/>
                </a:solidFill>
              </a:rPr>
              <a:t>B.Rizzieri</a:t>
            </a:r>
            <a:r>
              <a:rPr lang="it-IT" sz="4000" b="1" dirty="0" smtClean="0">
                <a:solidFill>
                  <a:schemeClr val="bg1"/>
                </a:solidFill>
              </a:rPr>
              <a:t> è tratta da una scheda a cura di Francesco </a:t>
            </a:r>
            <a:r>
              <a:rPr lang="it-IT" sz="4000" b="1" dirty="0" err="1" smtClean="0">
                <a:solidFill>
                  <a:schemeClr val="bg1"/>
                </a:solidFill>
              </a:rPr>
              <a:t>Scafuri</a:t>
            </a:r>
            <a:r>
              <a:rPr lang="it-IT" sz="4000" b="1" dirty="0" smtClean="0">
                <a:solidFill>
                  <a:schemeClr val="bg1"/>
                </a:solidFill>
              </a:rPr>
              <a:t>;</a:t>
            </a:r>
          </a:p>
          <a:p>
            <a:endParaRPr lang="it-IT" sz="4000" b="1" dirty="0" smtClean="0">
              <a:solidFill>
                <a:schemeClr val="bg1"/>
              </a:solidFill>
            </a:endParaRPr>
          </a:p>
          <a:p>
            <a:r>
              <a:rPr lang="it-IT" sz="4000" b="1" dirty="0" smtClean="0">
                <a:solidFill>
                  <a:schemeClr val="bg1"/>
                </a:solidFill>
              </a:rPr>
              <a:t>Per itinerari e luoghi della memoria portale: www.resistenzamappe.it</a:t>
            </a:r>
          </a:p>
          <a:p>
            <a:endParaRPr lang="it-I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6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6"/>
          <p:cNvPicPr>
            <a:picLocks noChangeAspect="1"/>
          </p:cNvPicPr>
          <p:nvPr/>
        </p:nvPicPr>
        <p:blipFill rotWithShape="1">
          <a:blip r:embed="rId2"/>
          <a:srcRect t="8806" r="21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739036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APP «Resistenza </a:t>
            </a:r>
            <a:r>
              <a:rPr lang="it-IT" sz="1700" i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mAPPe</a:t>
            </a:r>
            <a:r>
              <a:rPr lang="it-IT" sz="17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Ferrara» che consente di conoscere e visitare gli itinerari e i luoghi dove si sono svolti i fatti storici </a:t>
            </a:r>
            <a:endParaRPr lang="it-IT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71" y="1108368"/>
            <a:ext cx="8245791" cy="5642974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350729" y="5398718"/>
            <a:ext cx="1578279" cy="764087"/>
          </a:xfrm>
          <a:prstGeom prst="rightArrow">
            <a:avLst/>
          </a:prstGeom>
          <a:solidFill>
            <a:srgbClr val="DF77C1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3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78071" y="2167003"/>
            <a:ext cx="9306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i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0941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140" t="10885" r="-1140" b="-489"/>
          <a:stretch/>
        </p:blipFill>
        <p:spPr>
          <a:xfrm>
            <a:off x="102584" y="0"/>
            <a:ext cx="12089416" cy="68830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818" y="0"/>
            <a:ext cx="6455182" cy="6858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0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6217" y="365124"/>
            <a:ext cx="7791191" cy="6123357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La tipologia di </a:t>
            </a:r>
            <a:r>
              <a:rPr lang="it-IT" sz="2700" dirty="0" smtClean="0"/>
              <a:t>monumento è molto semplice.</a:t>
            </a:r>
            <a:r>
              <a:rPr lang="it-IT" sz="2700" dirty="0"/>
              <a:t/>
            </a:r>
            <a:br>
              <a:rPr lang="it-IT" sz="2700" dirty="0"/>
            </a:br>
            <a:r>
              <a:rPr lang="it-IT" sz="2700" dirty="0"/>
              <a:t>La scelta architettonica è stata quella di riproporre una parete in </a:t>
            </a:r>
            <a:r>
              <a:rPr lang="it-IT" sz="2700" dirty="0" smtClean="0"/>
              <a:t>mattoni come sfondo, </a:t>
            </a:r>
            <a:r>
              <a:rPr lang="it-IT" sz="2700" dirty="0"/>
              <a:t>ma </a:t>
            </a:r>
            <a:r>
              <a:rPr lang="it-IT" sz="2700" dirty="0" smtClean="0"/>
              <a:t>con forma </a:t>
            </a:r>
            <a:r>
              <a:rPr lang="it-IT" sz="2700" dirty="0"/>
              <a:t>e disegno che </a:t>
            </a:r>
            <a:r>
              <a:rPr lang="it-IT" sz="2700" dirty="0" smtClean="0"/>
              <a:t>ricordano la collocazione originaria sul Ponte della Pace.</a:t>
            </a:r>
            <a:r>
              <a:rPr lang="it-IT" sz="2700" dirty="0"/>
              <a:t/>
            </a:r>
            <a:br>
              <a:rPr lang="it-IT" sz="2700" dirty="0"/>
            </a:br>
            <a:r>
              <a:rPr lang="it-IT" sz="2700" dirty="0" smtClean="0"/>
              <a:t>Una </a:t>
            </a:r>
            <a:r>
              <a:rPr lang="it-IT" sz="2700" dirty="0"/>
              <a:t>parete in colore neutro </a:t>
            </a:r>
            <a:r>
              <a:rPr lang="it-IT" sz="2700" dirty="0" smtClean="0"/>
              <a:t>funge da "fondale", su cui è addossata la </a:t>
            </a:r>
            <a:r>
              <a:rPr lang="it-IT" sz="2700" dirty="0"/>
              <a:t>muratura "faccia a vista" del monumento vero e </a:t>
            </a:r>
            <a:r>
              <a:rPr lang="it-IT" sz="2700" dirty="0" smtClean="0"/>
              <a:t>proprio.</a:t>
            </a:r>
            <a:br>
              <a:rPr lang="it-IT" sz="2700" dirty="0" smtClean="0"/>
            </a:br>
            <a:r>
              <a:rPr lang="it-IT" sz="2700" dirty="0" smtClean="0"/>
              <a:t>I mattoni sono di </a:t>
            </a:r>
            <a:r>
              <a:rPr lang="it-IT" sz="2700" dirty="0"/>
              <a:t>"tipo </a:t>
            </a:r>
            <a:r>
              <a:rPr lang="it-IT" sz="2700" dirty="0" smtClean="0"/>
              <a:t>invecchiato« e disegnano una </a:t>
            </a:r>
            <a:r>
              <a:rPr lang="it-IT" sz="2700" dirty="0"/>
              <a:t>forma dai contorni irregolari.</a:t>
            </a:r>
            <a:br>
              <a:rPr lang="it-IT" sz="2700" dirty="0"/>
            </a:br>
            <a:r>
              <a:rPr lang="it-IT" sz="2700" dirty="0" smtClean="0"/>
              <a:t>La pavimentazione è in porfido naturale (lasciata </a:t>
            </a:r>
            <a:r>
              <a:rPr lang="it-IT" sz="2700" dirty="0"/>
              <a:t>volutamente con </a:t>
            </a:r>
            <a:r>
              <a:rPr lang="it-IT" sz="2700" dirty="0" smtClean="0"/>
              <a:t>superficie irregolare).</a:t>
            </a:r>
            <a:br>
              <a:rPr lang="it-IT" sz="2700" dirty="0" smtClean="0"/>
            </a:br>
            <a:r>
              <a:rPr lang="it-IT" sz="2700" dirty="0" smtClean="0"/>
              <a:t>Alla </a:t>
            </a:r>
            <a:r>
              <a:rPr lang="it-IT" sz="2700" dirty="0"/>
              <a:t>base del </a:t>
            </a:r>
            <a:r>
              <a:rPr lang="it-IT" sz="2700" dirty="0" smtClean="0"/>
              <a:t>monumento, per delimitarne lo spazio, </a:t>
            </a:r>
            <a:r>
              <a:rPr lang="it-IT" sz="2700" dirty="0"/>
              <a:t>sono </a:t>
            </a:r>
            <a:r>
              <a:rPr lang="it-IT" sz="2700" dirty="0" smtClean="0"/>
              <a:t>presenti quattro </a:t>
            </a:r>
            <a:r>
              <a:rPr lang="it-IT" sz="2700" dirty="0"/>
              <a:t>blocchi in marmo bianco a superficie </a:t>
            </a:r>
            <a:r>
              <a:rPr lang="it-IT" sz="2700" dirty="0" smtClean="0"/>
              <a:t>liscia con </a:t>
            </a:r>
            <a:r>
              <a:rPr lang="it-IT" sz="2700" dirty="0"/>
              <a:t>angoli </a:t>
            </a:r>
            <a:r>
              <a:rPr lang="it-IT" sz="2700" dirty="0" smtClean="0"/>
              <a:t>smussati, uniti </a:t>
            </a:r>
            <a:r>
              <a:rPr lang="it-IT" sz="2700" dirty="0"/>
              <a:t>a due a due da grosse catene in ferro.</a:t>
            </a:r>
            <a:br>
              <a:rPr lang="it-IT" sz="2700" dirty="0"/>
            </a:br>
            <a:r>
              <a:rPr lang="it-IT" sz="2700" dirty="0"/>
              <a:t>Al centro della parete in mattoni, oltre alla mensola in marmo per il vaso porta </a:t>
            </a:r>
            <a:r>
              <a:rPr lang="it-IT" sz="2700" dirty="0" smtClean="0"/>
              <a:t>fiori, è </a:t>
            </a:r>
            <a:r>
              <a:rPr lang="it-IT" sz="2700" dirty="0"/>
              <a:t>posta una lapide in marmo bianco di Carrara riportante il testo commemorativo.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85" y="8449"/>
            <a:ext cx="3770333" cy="677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714" y="0"/>
            <a:ext cx="5007286" cy="699195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80581" y="533720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dirty="0" smtClean="0"/>
              <a:t>LE VECCHIE LAPIDI </a:t>
            </a:r>
          </a:p>
          <a:p>
            <a:r>
              <a:rPr lang="it-IT" sz="2800" dirty="0" smtClean="0"/>
              <a:t>Nel 1950 circa, su un muretto vicino al Ponte della Pace (detto anche Ponte dell’Impero), dove il partigiano </a:t>
            </a:r>
            <a:r>
              <a:rPr lang="it-IT" sz="2800" dirty="0"/>
              <a:t>R</a:t>
            </a:r>
            <a:r>
              <a:rPr lang="it-IT" sz="2800" dirty="0" smtClean="0"/>
              <a:t>izzieri aveva trovato la morte, erano collocate due lapidi in sua memoria.</a:t>
            </a:r>
            <a:br>
              <a:rPr lang="it-IT" sz="2800" dirty="0" smtClean="0"/>
            </a:br>
            <a:r>
              <a:rPr lang="it-IT" sz="2800" dirty="0" smtClean="0"/>
              <a:t>Lo spostamento delle vecchie lapidi è avvenuto perché il muretto era degradato e doveva essere demolito e ricostruito.</a:t>
            </a:r>
            <a:br>
              <a:rPr lang="it-IT" sz="2800" dirty="0" smtClean="0"/>
            </a:br>
            <a:r>
              <a:rPr lang="it-IT" sz="2800" dirty="0" smtClean="0"/>
              <a:t>Il nuovo monumento è sempre in prossimità del ponte sul fiume Volano e ricorda, con i materiali usati, il vecchio luogo di collocazione.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771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53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BRUNO RIZZIERI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chi era 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16732" y="1690688"/>
            <a:ext cx="5336103" cy="4002077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5102" y="1693787"/>
            <a:ext cx="5464479" cy="3998978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Nato a Ferrara nel 1918, operaio meccanico, entrò nella Resistenza dopo l'8 settembre 1943. </a:t>
            </a:r>
          </a:p>
        </p:txBody>
      </p:sp>
    </p:spTree>
    <p:extLst>
      <p:ext uri="{BB962C8B-B14F-4D97-AF65-F5344CB8AC3E}">
        <p14:creationId xmlns:p14="http://schemas.microsoft.com/office/powerpoint/2010/main" val="176960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48445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800" b="1" dirty="0">
                <a:solidFill>
                  <a:prstClr val="white"/>
                </a:solidFill>
                <a:latin typeface="Arial Black" panose="020B0A04020102020204" pitchFamily="34" charset="0"/>
              </a:rPr>
              <a:t>BRUNO RIZZIERI</a:t>
            </a:r>
            <a:r>
              <a:rPr lang="it-IT" sz="4000" b="1" dirty="0">
                <a:solidFill>
                  <a:prstClr val="white"/>
                </a:solidFill>
              </a:rPr>
              <a:t/>
            </a:r>
            <a:br>
              <a:rPr lang="it-IT" sz="4000" b="1" dirty="0">
                <a:solidFill>
                  <a:prstClr val="white"/>
                </a:solidFill>
              </a:rPr>
            </a:br>
            <a:r>
              <a:rPr lang="it-IT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i luoghi, il tempo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Segnaposto contenuto 13"/>
          <p:cNvSpPr>
            <a:spLocks noGrp="1"/>
          </p:cNvSpPr>
          <p:nvPr>
            <p:ph sz="half" idx="2"/>
          </p:nvPr>
        </p:nvSpPr>
        <p:spPr>
          <a:xfrm>
            <a:off x="839788" y="2104258"/>
            <a:ext cx="10515600" cy="4085405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it-IT" dirty="0"/>
              <a:t>Tra il 1943 al 1945 Ferrara è caratterizzata dalla presenza di una delle più importanti comunità ebraiche italiane sottoposta ad una pesante deportazione e dal susseguirsi di rappresaglie e eccidi in una città in cui la Repubblica Sociale espresse attraverso i suoi gerarchi il suo volto più repressivo e violento.</a:t>
            </a:r>
          </a:p>
          <a:p>
            <a:r>
              <a:rPr lang="it-IT" dirty="0"/>
              <a:t>Proprio in quel tempo avvenne l'arresto in massa di un gruppo di giovani patrioti, la maggior parte dei quali fu inviata nei campi di concentramento della Germania. </a:t>
            </a:r>
          </a:p>
          <a:p>
            <a:r>
              <a:rPr lang="it-IT" dirty="0"/>
              <a:t>Ferrara, come poche altre città, è stata oggetto immediato, fin dall’ottobre 1943, di violenta repressione fascista, e di un assoluto clima di terrore che ha determinato la difficile organizzazione della resistenza armata.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662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800" b="1" dirty="0">
                <a:solidFill>
                  <a:prstClr val="white"/>
                </a:solidFill>
                <a:latin typeface="Arial Black" panose="020B0A04020102020204" pitchFamily="34" charset="0"/>
              </a:rPr>
              <a:t>BRUNO RIZZIERI</a:t>
            </a:r>
            <a:r>
              <a:rPr lang="it-IT" sz="4000" b="1" dirty="0">
                <a:solidFill>
                  <a:prstClr val="white"/>
                </a:solidFill>
              </a:rPr>
              <a:t/>
            </a:r>
            <a:br>
              <a:rPr lang="it-IT" sz="4000" b="1" dirty="0">
                <a:solidFill>
                  <a:prstClr val="white"/>
                </a:solidFill>
              </a:rPr>
            </a:br>
            <a:r>
              <a:rPr lang="it-IT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i luoghi, il tempo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839788" y="1860782"/>
            <a:ext cx="10308376" cy="823912"/>
          </a:xfrm>
        </p:spPr>
        <p:txBody>
          <a:bodyPr>
            <a:noAutofit/>
          </a:bodyPr>
          <a:lstStyle/>
          <a:p>
            <a:pPr algn="ctr"/>
            <a:r>
              <a:rPr lang="it-IT" sz="6000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Ferrara  - 1943 -</a:t>
            </a:r>
            <a:endParaRPr lang="it-IT" sz="6000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226014" y="2500429"/>
            <a:ext cx="2726497" cy="39820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25 </a:t>
            </a:r>
            <a:r>
              <a:rPr lang="it-IT" sz="2400" b="1" dirty="0" smtClean="0">
                <a:solidFill>
                  <a:srgbClr val="FF0000"/>
                </a:solidFill>
              </a:rPr>
              <a:t>luglio</a:t>
            </a: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8 settembre</a:t>
            </a: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9 settembre</a:t>
            </a: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23 settembre</a:t>
            </a: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ottobre/novembre</a:t>
            </a:r>
          </a:p>
          <a:p>
            <a:pPr marL="0" indent="0"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15 novembre</a:t>
            </a: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29 dicembre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>
          <a:xfrm>
            <a:off x="3156559" y="2526283"/>
            <a:ext cx="8831921" cy="3972492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LA RADIO ANNUNCIA LA CADUTA DI MUSSOLINI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IL MARESCIALLO BADOGLIO ANNUNCIA L’ARMISTIZIO TRA ITALIA E ALLEATI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 TEDESCHI OCCUPANO FERRARA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SI COSTITUISCONO LE FEDERAZIONI FASCISTE REPUBBLICANE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SEGUE UN’ONDATA DI ARRESTI :   PIÙ 100, TRA EBREI E ANTIFASCISTI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ECCIDIO AL CASTELLO ESTENSE: FUCILATI 11 TRA EBREI E OPPOSITORI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1° BOMBARDAMENTO ALLEATO SU FERRARA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75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 animBg="1"/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800" b="1" dirty="0">
                <a:solidFill>
                  <a:prstClr val="white"/>
                </a:solidFill>
                <a:latin typeface="Arial Black" panose="020B0A04020102020204" pitchFamily="34" charset="0"/>
              </a:rPr>
              <a:t>BRUNO RIZZIERI</a:t>
            </a:r>
            <a:r>
              <a:rPr lang="it-IT" sz="4000" b="1" dirty="0">
                <a:solidFill>
                  <a:prstClr val="white"/>
                </a:solidFill>
              </a:rPr>
              <a:t/>
            </a:r>
            <a:br>
              <a:rPr lang="it-IT" sz="4000" b="1" dirty="0">
                <a:solidFill>
                  <a:prstClr val="white"/>
                </a:solidFill>
              </a:rPr>
            </a:br>
            <a:r>
              <a:rPr lang="it-IT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i luoghi, il tempo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839788" y="1860782"/>
            <a:ext cx="10308376" cy="823912"/>
          </a:xfrm>
        </p:spPr>
        <p:txBody>
          <a:bodyPr>
            <a:noAutofit/>
          </a:bodyPr>
          <a:lstStyle/>
          <a:p>
            <a:pPr algn="ctr"/>
            <a:r>
              <a:rPr lang="it-IT" sz="6000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Ferrara  - 1944 -</a:t>
            </a:r>
            <a:endParaRPr lang="it-IT" sz="6000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226014" y="2500429"/>
            <a:ext cx="2726497" cy="39820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b="1" dirty="0">
                <a:solidFill>
                  <a:srgbClr val="FF0000"/>
                </a:solidFill>
                <a:ea typeface="Calibri" panose="020F0502020204030204" pitchFamily="34" charset="0"/>
              </a:rPr>
              <a:t>28 </a:t>
            </a:r>
            <a:r>
              <a:rPr lang="it-IT" sz="26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gennaio</a:t>
            </a:r>
          </a:p>
          <a:p>
            <a:pPr marL="0" indent="0">
              <a:buNone/>
            </a:pPr>
            <a:r>
              <a:rPr lang="it-IT" sz="26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it-IT" sz="2600" b="1" dirty="0" smtClean="0">
                <a:solidFill>
                  <a:srgbClr val="FF0000"/>
                </a:solidFill>
              </a:rPr>
              <a:t>febbraio</a:t>
            </a:r>
          </a:p>
          <a:p>
            <a:pPr marL="0" indent="0">
              <a:buNone/>
            </a:pPr>
            <a:endParaRPr lang="it-IT" sz="2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600" b="1" dirty="0" smtClean="0">
                <a:solidFill>
                  <a:srgbClr val="FF0000"/>
                </a:solidFill>
              </a:rPr>
              <a:t>marzo	</a:t>
            </a: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>
          <a:xfrm>
            <a:off x="3156559" y="2526283"/>
            <a:ext cx="8831921" cy="3972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  <a:ea typeface="Calibri" panose="020F0502020204030204" pitchFamily="34" charset="0"/>
              </a:rPr>
              <a:t>grave bombardamento alleato su </a:t>
            </a:r>
            <a:r>
              <a:rPr lang="it-IT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Ferrara</a:t>
            </a:r>
          </a:p>
          <a:p>
            <a:endParaRPr lang="it-IT" b="1" dirty="0" smtClean="0">
              <a:solidFill>
                <a:srgbClr val="FF0000"/>
              </a:solidFill>
              <a:ea typeface="Calibri" panose="020F0502020204030204" pitchFamily="34" charset="0"/>
            </a:endParaRPr>
          </a:p>
          <a:p>
            <a:r>
              <a:rPr lang="it-IT" b="1" dirty="0">
                <a:solidFill>
                  <a:srgbClr val="FF0000"/>
                </a:solidFill>
              </a:rPr>
              <a:t>ultima grande deportazione degli ebrei </a:t>
            </a:r>
            <a:r>
              <a:rPr lang="it-IT" b="1" dirty="0" smtClean="0">
                <a:solidFill>
                  <a:srgbClr val="FF0000"/>
                </a:solidFill>
              </a:rPr>
              <a:t>ferraresi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si costituisce a Ferrara la 35^ Brigata GAP Bruno Rizzieri</a:t>
            </a:r>
          </a:p>
          <a:p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9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uiExpand="1" build="p" animBg="1"/>
      <p:bldP spid="9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53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BRUNO RIZZIERI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sua storia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6301" y="1565753"/>
            <a:ext cx="11047957" cy="3951648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Nei primi mesi del 1944 egli divenne protagonista di una serie di audaci iniziative. In una di queste, agendo da solo, riuscì a far esplodere una bomba in un ritrovo riservato ai tedeschi, uccidendone tre e ferendone altri due. </a:t>
            </a:r>
          </a:p>
          <a:p>
            <a:pPr marL="0" indent="0">
              <a:buNone/>
            </a:pPr>
            <a:r>
              <a:rPr lang="it-IT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 nemico, non riuscendo ad identificare le file delle organizzazioni clandestine, che avevano compiuto a Ferrara e Provincia diversi atti di sabotaggio e di lotta armata, raddoppiò la vigilanza, arrestando e uccidendo alla cieca. </a:t>
            </a:r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5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ShareDocEditForm</Display>
  <Edit>ShareDocEditForm</Edit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E82871322EA34AA60DED4A97ED6334" ma:contentTypeVersion="2" ma:contentTypeDescription="Creare un nuovo documento." ma:contentTypeScope="" ma:versionID="b3331f09ab821ffc474e49251159df8e">
  <xsd:schema xmlns:xsd="http://www.w3.org/2001/XMLSchema" xmlns:xs="http://www.w3.org/2001/XMLSchema" xmlns:p="http://schemas.microsoft.com/office/2006/metadata/properties" xmlns:ns2="2791e253-5257-489d-a21d-30f77f4b2348" targetNamespace="http://schemas.microsoft.com/office/2006/metadata/properties" ma:root="true" ma:fieldsID="36bc09ff87597c9b28b66049bde557eb" ns2:_="">
    <xsd:import namespace="2791e253-5257-489d-a21d-30f77f4b2348"/>
    <xsd:element name="properties">
      <xsd:complexType>
        <xsd:sequence>
          <xsd:element name="documentManagement">
            <xsd:complexType>
              <xsd:all>
                <xsd:element ref="ns2:_sd_Comment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1e253-5257-489d-a21d-30f77f4b2348" elementFormDefault="qualified">
    <xsd:import namespace="http://schemas.microsoft.com/office/2006/documentManagement/types"/>
    <xsd:import namespace="http://schemas.microsoft.com/office/infopath/2007/PartnerControls"/>
    <xsd:element name="_sd_Commenti" ma:index="8" nillable="true" ma:displayName="Commenti" ma:internalName="_sd_Commenti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d_Commenti xmlns="2791e253-5257-489d-a21d-30f77f4b2348" xsi:nil="true"/>
  </documentManagement>
</p:properties>
</file>

<file path=customXml/itemProps1.xml><?xml version="1.0" encoding="utf-8"?>
<ds:datastoreItem xmlns:ds="http://schemas.openxmlformats.org/officeDocument/2006/customXml" ds:itemID="{4E71A2DC-F890-4815-A26B-04547BAE6A5F}"/>
</file>

<file path=customXml/itemProps2.xml><?xml version="1.0" encoding="utf-8"?>
<ds:datastoreItem xmlns:ds="http://schemas.openxmlformats.org/officeDocument/2006/customXml" ds:itemID="{8F83873E-FD7A-4395-9EA7-8A20DFDD8DCD}"/>
</file>

<file path=customXml/itemProps3.xml><?xml version="1.0" encoding="utf-8"?>
<ds:datastoreItem xmlns:ds="http://schemas.openxmlformats.org/officeDocument/2006/customXml" ds:itemID="{180C1FC8-14CA-4EDA-B4F6-947188C5B449}"/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717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Bradley Hand ITC</vt:lpstr>
      <vt:lpstr>Calibri</vt:lpstr>
      <vt:lpstr>Calibri Light</vt:lpstr>
      <vt:lpstr>Times New Roman</vt:lpstr>
      <vt:lpstr>Tema di Office</vt:lpstr>
      <vt:lpstr>Cippo in memoria  di</vt:lpstr>
      <vt:lpstr>      </vt:lpstr>
      <vt:lpstr>La tipologia di monumento è molto semplice. La scelta architettonica è stata quella di riproporre una parete in mattoni come sfondo, ma con forma e disegno che ricordano la collocazione originaria sul Ponte della Pace. Una parete in colore neutro funge da "fondale", su cui è addossata la muratura "faccia a vista" del monumento vero e proprio. I mattoni sono di "tipo invecchiato« e disegnano una forma dai contorni irregolari. La pavimentazione è in porfido naturale (lasciata volutamente con superficie irregolare). Alla base del monumento, per delimitarne lo spazio, sono presenti quattro blocchi in marmo bianco a superficie liscia con angoli smussati, uniti a due a due da grosse catene in ferro. Al centro della parete in mattoni, oltre alla mensola in marmo per il vaso porta fiori, è posta una lapide in marmo bianco di Carrara riportante il testo commemorativo. </vt:lpstr>
      <vt:lpstr>Presentazione standard di PowerPoint</vt:lpstr>
      <vt:lpstr> BRUNO RIZZIERI chi era ? </vt:lpstr>
      <vt:lpstr>BRUNO RIZZIERI i luoghi, il tempo</vt:lpstr>
      <vt:lpstr>BRUNO RIZZIERI i luoghi, il tempo</vt:lpstr>
      <vt:lpstr>BRUNO RIZZIERI i luoghi, il tempo</vt:lpstr>
      <vt:lpstr> BRUNO RIZZIERI la sua storia </vt:lpstr>
      <vt:lpstr>BRUNO RIZZIERI la sua storia</vt:lpstr>
      <vt:lpstr>BRUNO RIZZIERI la sua storia</vt:lpstr>
      <vt:lpstr>BRUNO RIZZIERI la sua storia</vt:lpstr>
      <vt:lpstr> RIFERIMENTI E SITI WEB 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Cippo in memoria  di</dc:title>
  <dc:creator>Massimo</dc:creator>
  <cp:lastModifiedBy>Massimo</cp:lastModifiedBy>
  <cp:revision>46</cp:revision>
  <cp:lastPrinted>2015-10-08T21:57:10Z</cp:lastPrinted>
  <dcterms:created xsi:type="dcterms:W3CDTF">2015-10-08T18:07:53Z</dcterms:created>
  <dcterms:modified xsi:type="dcterms:W3CDTF">2015-10-12T17:09:59Z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0x01010086E82871322EA34AA60DED4A97ED6334</vt:lpwstr>
  </property>
</Properties>
</file>