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s/slide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65" r:id="rId4"/>
    <p:sldId id="266" r:id="rId5"/>
    <p:sldId id="258" r:id="rId6"/>
    <p:sldId id="260" r:id="rId7"/>
    <p:sldId id="261" r:id="rId8"/>
    <p:sldId id="262" r:id="rId9"/>
    <p:sldId id="263" r:id="rId10"/>
    <p:sldId id="259" r:id="rId11"/>
    <p:sldId id="267" r:id="rId12"/>
    <p:sldId id="268" r:id="rId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93613" autoAdjust="0"/>
  </p:normalViewPr>
  <p:slideViewPr>
    <p:cSldViewPr>
      <p:cViewPr>
        <p:scale>
          <a:sx n="70" d="100"/>
          <a:sy n="70" d="100"/>
        </p:scale>
        <p:origin x="-1206" y="-162"/>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6E39EB-97FD-4A4C-A127-3ECEB48DB944}" type="datetimeFigureOut">
              <a:rPr lang="it-IT" smtClean="0"/>
              <a:t>15/11/2015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668576-E96D-4711-9D68-49830EBDFC87}" type="slidenum">
              <a:rPr lang="it-IT" smtClean="0"/>
              <a:t>‹N›</a:t>
            </a:fld>
            <a:endParaRPr lang="it-IT"/>
          </a:p>
        </p:txBody>
      </p:sp>
    </p:spTree>
    <p:extLst>
      <p:ext uri="{BB962C8B-B14F-4D97-AF65-F5344CB8AC3E}">
        <p14:creationId xmlns:p14="http://schemas.microsoft.com/office/powerpoint/2010/main" val="21164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D46871-38E1-4AD6-9C7D-28B0528B602B}" type="datetime1">
              <a:rPr lang="it-IT" smtClean="0"/>
              <a:t>15/11/2015</a:t>
            </a:fld>
            <a:endParaRPr lang="it-IT"/>
          </a:p>
        </p:txBody>
      </p:sp>
      <p:sp>
        <p:nvSpPr>
          <p:cNvPr id="5" name="Footer Placeholder 4"/>
          <p:cNvSpPr>
            <a:spLocks noGrp="1"/>
          </p:cNvSpPr>
          <p:nvPr>
            <p:ph type="ftr" sz="quarter" idx="11"/>
          </p:nvPr>
        </p:nvSpPr>
        <p:spPr/>
        <p:txBody>
          <a:bodyPr/>
          <a:lstStyle/>
          <a:p>
            <a:fld id="{B98EABA7-3BAF-4207-961C-311AADF087C1}" type="slidenum">
              <a:rPr lang="it-IT" smtClean="0"/>
              <a:t>‹N›</a:t>
            </a:fld>
            <a:endParaRPr lang="it-IT" dirty="0"/>
          </a:p>
        </p:txBody>
      </p:sp>
      <p:sp>
        <p:nvSpPr>
          <p:cNvPr id="6" name="Slide Number Placeholder 5"/>
          <p:cNvSpPr>
            <a:spLocks noGrp="1"/>
          </p:cNvSpPr>
          <p:nvPr>
            <p:ph type="sldNum" sz="quarter" idx="12"/>
          </p:nvPr>
        </p:nvSpPr>
        <p:spPr/>
        <p:txBody>
          <a:bodyPr/>
          <a:lstStyle/>
          <a:p>
            <a:fld id="{276AB4DC-4440-49C0-9AA0-229DA372370B}" type="slidenum">
              <a:rPr lang="it-IT" smtClean="0"/>
              <a:t>‹N›</a:t>
            </a:fld>
            <a:endParaRPr lang="it-IT"/>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9DF5FAFA-4D37-4EE2-A8FF-BE52CAD6666A}" type="datetime1">
              <a:rPr lang="it-IT" smtClean="0"/>
              <a:t>15/11/2015</a:t>
            </a:fld>
            <a:endParaRPr lang="it-IT"/>
          </a:p>
        </p:txBody>
      </p:sp>
      <p:sp>
        <p:nvSpPr>
          <p:cNvPr id="5" name="Footer Placeholder 4"/>
          <p:cNvSpPr>
            <a:spLocks noGrp="1"/>
          </p:cNvSpPr>
          <p:nvPr>
            <p:ph type="ftr" sz="quarter" idx="11"/>
          </p:nvPr>
        </p:nvSpPr>
        <p:spPr/>
        <p:txBody>
          <a:bodyPr/>
          <a:lstStyle/>
          <a:p>
            <a:fld id="{E03675C1-F595-4719-8877-E75103229216}" type="slidenum">
              <a:rPr lang="it-IT" smtClean="0"/>
              <a:t>‹N›</a:t>
            </a:fld>
            <a:endParaRPr lang="it-IT" dirty="0"/>
          </a:p>
        </p:txBody>
      </p:sp>
      <p:sp>
        <p:nvSpPr>
          <p:cNvPr id="6" name="Slide Number Placeholder 5"/>
          <p:cNvSpPr>
            <a:spLocks noGrp="1"/>
          </p:cNvSpPr>
          <p:nvPr>
            <p:ph type="sldNum" sz="quarter" idx="12"/>
          </p:nvPr>
        </p:nvSpPr>
        <p:spPr/>
        <p:txBody>
          <a:bodyPr/>
          <a:lstStyle/>
          <a:p>
            <a:fld id="{276AB4DC-4440-49C0-9AA0-229DA372370B}"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8E8D6C6-9B4F-4D91-BA31-57D7205EE6B0}" type="datetime1">
              <a:rPr lang="it-IT" smtClean="0"/>
              <a:t>15/11/2015</a:t>
            </a:fld>
            <a:endParaRPr lang="it-IT"/>
          </a:p>
        </p:txBody>
      </p:sp>
      <p:sp>
        <p:nvSpPr>
          <p:cNvPr id="5" name="Footer Placeholder 4"/>
          <p:cNvSpPr>
            <a:spLocks noGrp="1"/>
          </p:cNvSpPr>
          <p:nvPr>
            <p:ph type="ftr" sz="quarter" idx="11"/>
          </p:nvPr>
        </p:nvSpPr>
        <p:spPr/>
        <p:txBody>
          <a:bodyPr/>
          <a:lstStyle/>
          <a:p>
            <a:fld id="{B098A917-4828-4582-BDA3-73931545841A}" type="slidenum">
              <a:rPr lang="it-IT" smtClean="0"/>
              <a:t>‹N›</a:t>
            </a:fld>
            <a:endParaRPr lang="it-IT" dirty="0"/>
          </a:p>
        </p:txBody>
      </p:sp>
      <p:sp>
        <p:nvSpPr>
          <p:cNvPr id="6" name="Slide Number Placeholder 5"/>
          <p:cNvSpPr>
            <a:spLocks noGrp="1"/>
          </p:cNvSpPr>
          <p:nvPr>
            <p:ph type="sldNum" sz="quarter" idx="12"/>
          </p:nvPr>
        </p:nvSpPr>
        <p:spPr/>
        <p:txBody>
          <a:bodyPr/>
          <a:lstStyle/>
          <a:p>
            <a:fld id="{276AB4DC-4440-49C0-9AA0-229DA372370B}"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F2DF03F7-1B68-4E85-8C29-0323B11A9A36}" type="datetime1">
              <a:rPr lang="it-IT" smtClean="0"/>
              <a:t>15/11/2015</a:t>
            </a:fld>
            <a:endParaRPr lang="it-IT"/>
          </a:p>
        </p:txBody>
      </p:sp>
      <p:sp>
        <p:nvSpPr>
          <p:cNvPr id="5" name="Footer Placeholder 4"/>
          <p:cNvSpPr>
            <a:spLocks noGrp="1"/>
          </p:cNvSpPr>
          <p:nvPr>
            <p:ph type="ftr" sz="quarter" idx="11"/>
          </p:nvPr>
        </p:nvSpPr>
        <p:spPr/>
        <p:txBody>
          <a:bodyPr/>
          <a:lstStyle/>
          <a:p>
            <a:fld id="{A6165136-14CD-4990-9839-E54D53C90478}" type="slidenum">
              <a:rPr lang="it-IT" smtClean="0"/>
              <a:t>‹N›</a:t>
            </a:fld>
            <a:endParaRPr lang="it-IT" dirty="0"/>
          </a:p>
        </p:txBody>
      </p:sp>
      <p:sp>
        <p:nvSpPr>
          <p:cNvPr id="6" name="Slide Number Placeholder 5"/>
          <p:cNvSpPr>
            <a:spLocks noGrp="1"/>
          </p:cNvSpPr>
          <p:nvPr>
            <p:ph type="sldNum" sz="quarter" idx="12"/>
          </p:nvPr>
        </p:nvSpPr>
        <p:spPr/>
        <p:txBody>
          <a:bodyPr/>
          <a:lstStyle/>
          <a:p>
            <a:fld id="{276AB4DC-4440-49C0-9AA0-229DA372370B}"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021A46C-E262-430A-A2B3-F805E0FE84B4}" type="datetime1">
              <a:rPr lang="it-IT" smtClean="0"/>
              <a:t>15/11/2015</a:t>
            </a:fld>
            <a:endParaRPr lang="it-IT"/>
          </a:p>
        </p:txBody>
      </p:sp>
      <p:sp>
        <p:nvSpPr>
          <p:cNvPr id="5" name="Footer Placeholder 4"/>
          <p:cNvSpPr>
            <a:spLocks noGrp="1"/>
          </p:cNvSpPr>
          <p:nvPr>
            <p:ph type="ftr" sz="quarter" idx="11"/>
          </p:nvPr>
        </p:nvSpPr>
        <p:spPr/>
        <p:txBody>
          <a:bodyPr/>
          <a:lstStyle/>
          <a:p>
            <a:fld id="{137FBB81-6644-4CF4-A0C4-ABCD4826715D}" type="slidenum">
              <a:rPr lang="it-IT" smtClean="0"/>
              <a:t>‹N›</a:t>
            </a:fld>
            <a:endParaRPr lang="it-IT" dirty="0"/>
          </a:p>
        </p:txBody>
      </p:sp>
      <p:sp>
        <p:nvSpPr>
          <p:cNvPr id="6" name="Slide Number Placeholder 5"/>
          <p:cNvSpPr>
            <a:spLocks noGrp="1"/>
          </p:cNvSpPr>
          <p:nvPr>
            <p:ph type="sldNum" sz="quarter" idx="12"/>
          </p:nvPr>
        </p:nvSpPr>
        <p:spPr/>
        <p:txBody>
          <a:bodyPr/>
          <a:lstStyle/>
          <a:p>
            <a:fld id="{276AB4DC-4440-49C0-9AA0-229DA372370B}" type="slidenum">
              <a:rPr lang="it-IT" smtClean="0"/>
              <a:t>‹N›</a:t>
            </a:fld>
            <a:endParaRPr lang="it-IT"/>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p:cNvSpPr>
          <p:nvPr>
            <p:ph type="dt" sz="half" idx="10"/>
          </p:nvPr>
        </p:nvSpPr>
        <p:spPr/>
        <p:txBody>
          <a:bodyPr/>
          <a:lstStyle/>
          <a:p>
            <a:fld id="{1B0AC59B-FC04-4FA0-947C-DBB420A5FA8D}" type="datetime1">
              <a:rPr lang="it-IT" smtClean="0"/>
              <a:t>15/11/2015</a:t>
            </a:fld>
            <a:endParaRPr lang="it-IT"/>
          </a:p>
        </p:txBody>
      </p:sp>
      <p:sp>
        <p:nvSpPr>
          <p:cNvPr id="6" name="Footer Placeholder 5"/>
          <p:cNvSpPr>
            <a:spLocks noGrp="1"/>
          </p:cNvSpPr>
          <p:nvPr>
            <p:ph type="ftr" sz="quarter" idx="11"/>
          </p:nvPr>
        </p:nvSpPr>
        <p:spPr/>
        <p:txBody>
          <a:bodyPr/>
          <a:lstStyle/>
          <a:p>
            <a:fld id="{E13CC6D4-A073-44AF-99CE-373522411B5C}" type="slidenum">
              <a:rPr lang="it-IT" smtClean="0"/>
              <a:t>‹N›</a:t>
            </a:fld>
            <a:endParaRPr lang="it-IT" dirty="0"/>
          </a:p>
        </p:txBody>
      </p:sp>
      <p:sp>
        <p:nvSpPr>
          <p:cNvPr id="7" name="Slide Number Placeholder 6"/>
          <p:cNvSpPr>
            <a:spLocks noGrp="1"/>
          </p:cNvSpPr>
          <p:nvPr>
            <p:ph type="sldNum" sz="quarter" idx="12"/>
          </p:nvPr>
        </p:nvSpPr>
        <p:spPr/>
        <p:txBody>
          <a:bodyPr/>
          <a:lstStyle/>
          <a:p>
            <a:fld id="{276AB4DC-4440-49C0-9AA0-229DA372370B}"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0BA39D6B-C87C-4081-95AE-2966BC719502}" type="datetime1">
              <a:rPr lang="it-IT" smtClean="0"/>
              <a:t>15/11/2015</a:t>
            </a:fld>
            <a:endParaRPr lang="it-IT"/>
          </a:p>
        </p:txBody>
      </p:sp>
      <p:sp>
        <p:nvSpPr>
          <p:cNvPr id="8" name="Footer Placeholder 7"/>
          <p:cNvSpPr>
            <a:spLocks noGrp="1"/>
          </p:cNvSpPr>
          <p:nvPr>
            <p:ph type="ftr" sz="quarter" idx="11"/>
          </p:nvPr>
        </p:nvSpPr>
        <p:spPr/>
        <p:txBody>
          <a:bodyPr/>
          <a:lstStyle/>
          <a:p>
            <a:fld id="{5BF3E2AE-30C2-4CFD-9258-9D826C805E6C}" type="slidenum">
              <a:rPr lang="it-IT" smtClean="0"/>
              <a:t>‹N›</a:t>
            </a:fld>
            <a:endParaRPr lang="it-IT" dirty="0"/>
          </a:p>
        </p:txBody>
      </p:sp>
      <p:sp>
        <p:nvSpPr>
          <p:cNvPr id="9" name="Slide Number Placeholder 8"/>
          <p:cNvSpPr>
            <a:spLocks noGrp="1"/>
          </p:cNvSpPr>
          <p:nvPr>
            <p:ph type="sldNum" sz="quarter" idx="12"/>
          </p:nvPr>
        </p:nvSpPr>
        <p:spPr/>
        <p:txBody>
          <a:bodyPr/>
          <a:lstStyle/>
          <a:p>
            <a:fld id="{276AB4DC-4440-49C0-9AA0-229DA372370B}" type="slidenum">
              <a:rPr lang="it-IT" smtClean="0"/>
              <a:t>‹N›</a:t>
            </a:fld>
            <a:endParaRPr lang="it-IT"/>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D8F08333-8658-45E1-A073-CCB91FD1A3D5}" type="datetime1">
              <a:rPr lang="it-IT" smtClean="0"/>
              <a:t>15/11/2015</a:t>
            </a:fld>
            <a:endParaRPr lang="it-IT"/>
          </a:p>
        </p:txBody>
      </p:sp>
      <p:sp>
        <p:nvSpPr>
          <p:cNvPr id="4" name="Footer Placeholder 3"/>
          <p:cNvSpPr>
            <a:spLocks noGrp="1"/>
          </p:cNvSpPr>
          <p:nvPr>
            <p:ph type="ftr" sz="quarter" idx="11"/>
          </p:nvPr>
        </p:nvSpPr>
        <p:spPr/>
        <p:txBody>
          <a:bodyPr/>
          <a:lstStyle/>
          <a:p>
            <a:fld id="{12E588D8-DB6B-4345-8557-84F50C35A612}" type="slidenum">
              <a:rPr lang="it-IT" smtClean="0"/>
              <a:t>‹N›</a:t>
            </a:fld>
            <a:endParaRPr lang="it-IT" dirty="0"/>
          </a:p>
        </p:txBody>
      </p:sp>
      <p:sp>
        <p:nvSpPr>
          <p:cNvPr id="5" name="Slide Number Placeholder 4"/>
          <p:cNvSpPr>
            <a:spLocks noGrp="1"/>
          </p:cNvSpPr>
          <p:nvPr>
            <p:ph type="sldNum" sz="quarter" idx="12"/>
          </p:nvPr>
        </p:nvSpPr>
        <p:spPr/>
        <p:txBody>
          <a:bodyPr/>
          <a:lstStyle/>
          <a:p>
            <a:fld id="{276AB4DC-4440-49C0-9AA0-229DA372370B}"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A35D2-DD6A-4E14-82D2-5E2702924E9B}" type="datetime1">
              <a:rPr lang="it-IT" smtClean="0"/>
              <a:t>15/11/2015</a:t>
            </a:fld>
            <a:endParaRPr lang="it-IT"/>
          </a:p>
        </p:txBody>
      </p:sp>
      <p:sp>
        <p:nvSpPr>
          <p:cNvPr id="3" name="Footer Placeholder 2"/>
          <p:cNvSpPr>
            <a:spLocks noGrp="1"/>
          </p:cNvSpPr>
          <p:nvPr>
            <p:ph type="ftr" sz="quarter" idx="11"/>
          </p:nvPr>
        </p:nvSpPr>
        <p:spPr/>
        <p:txBody>
          <a:bodyPr/>
          <a:lstStyle/>
          <a:p>
            <a:fld id="{0C588E5D-BEBF-41C6-A8EF-54553EB1CD24}" type="slidenum">
              <a:rPr lang="it-IT" smtClean="0"/>
              <a:t>‹N›</a:t>
            </a:fld>
            <a:endParaRPr lang="it-IT" dirty="0"/>
          </a:p>
        </p:txBody>
      </p:sp>
      <p:sp>
        <p:nvSpPr>
          <p:cNvPr id="4" name="Slide Number Placeholder 3"/>
          <p:cNvSpPr>
            <a:spLocks noGrp="1"/>
          </p:cNvSpPr>
          <p:nvPr>
            <p:ph type="sldNum" sz="quarter" idx="12"/>
          </p:nvPr>
        </p:nvSpPr>
        <p:spPr/>
        <p:txBody>
          <a:bodyPr/>
          <a:lstStyle/>
          <a:p>
            <a:fld id="{276AB4DC-4440-49C0-9AA0-229DA372370B}"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it-IT" smtClean="0"/>
              <a:t>Fare clic per modificare lo stile del titolo</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FCCB09A-FEAC-48AA-8728-0A34FF57488A}" type="datetime1">
              <a:rPr lang="it-IT" smtClean="0"/>
              <a:t>15/11/2015</a:t>
            </a:fld>
            <a:endParaRPr lang="it-IT"/>
          </a:p>
        </p:txBody>
      </p:sp>
      <p:sp>
        <p:nvSpPr>
          <p:cNvPr id="6" name="Footer Placeholder 5"/>
          <p:cNvSpPr>
            <a:spLocks noGrp="1"/>
          </p:cNvSpPr>
          <p:nvPr>
            <p:ph type="ftr" sz="quarter" idx="11"/>
          </p:nvPr>
        </p:nvSpPr>
        <p:spPr/>
        <p:txBody>
          <a:bodyPr/>
          <a:lstStyle/>
          <a:p>
            <a:fld id="{1023F7E3-2F42-45AA-88F4-B968979C86E1}" type="slidenum">
              <a:rPr lang="it-IT" smtClean="0"/>
              <a:t>‹N›</a:t>
            </a:fld>
            <a:endParaRPr lang="it-IT" dirty="0"/>
          </a:p>
        </p:txBody>
      </p:sp>
      <p:sp>
        <p:nvSpPr>
          <p:cNvPr id="7" name="Slide Number Placeholder 6"/>
          <p:cNvSpPr>
            <a:spLocks noGrp="1"/>
          </p:cNvSpPr>
          <p:nvPr>
            <p:ph type="sldNum" sz="quarter" idx="12"/>
          </p:nvPr>
        </p:nvSpPr>
        <p:spPr/>
        <p:txBody>
          <a:bodyPr/>
          <a:lstStyle/>
          <a:p>
            <a:fld id="{276AB4DC-4440-49C0-9AA0-229DA372370B}" type="slidenum">
              <a:rPr lang="it-IT" smtClean="0"/>
              <a:t>‹N›</a:t>
            </a:fld>
            <a:endParaRPr lang="it-IT"/>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it-IT" smtClean="0"/>
              <a:t>Fare clic per modificare lo stile del titolo</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2A2089C-7D21-4A48-B92D-B7B94E80A070}" type="datetime1">
              <a:rPr lang="it-IT" smtClean="0"/>
              <a:t>15/11/2015</a:t>
            </a:fld>
            <a:endParaRPr lang="it-IT"/>
          </a:p>
        </p:txBody>
      </p:sp>
      <p:sp>
        <p:nvSpPr>
          <p:cNvPr id="6" name="Footer Placeholder 5"/>
          <p:cNvSpPr>
            <a:spLocks noGrp="1"/>
          </p:cNvSpPr>
          <p:nvPr>
            <p:ph type="ftr" sz="quarter" idx="11"/>
          </p:nvPr>
        </p:nvSpPr>
        <p:spPr/>
        <p:txBody>
          <a:bodyPr/>
          <a:lstStyle/>
          <a:p>
            <a:fld id="{646D1403-4B8C-4C5F-8349-142E8224D5FE}" type="slidenum">
              <a:rPr lang="it-IT" smtClean="0"/>
              <a:t>‹N›</a:t>
            </a:fld>
            <a:endParaRPr lang="it-IT" dirty="0"/>
          </a:p>
        </p:txBody>
      </p:sp>
      <p:sp>
        <p:nvSpPr>
          <p:cNvPr id="7" name="Slide Number Placeholder 6"/>
          <p:cNvSpPr>
            <a:spLocks noGrp="1"/>
          </p:cNvSpPr>
          <p:nvPr>
            <p:ph type="sldNum" sz="quarter" idx="12"/>
          </p:nvPr>
        </p:nvSpPr>
        <p:spPr/>
        <p:txBody>
          <a:bodyPr/>
          <a:lstStyle/>
          <a:p>
            <a:fld id="{276AB4DC-4440-49C0-9AA0-229DA372370B}" type="slidenum">
              <a:rPr lang="it-IT" smtClean="0"/>
              <a:t>‹N›</a:t>
            </a:fld>
            <a:endParaRPr lang="it-IT"/>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CE571837-DEDC-4565-A34E-78186F106AFE}" type="datetime1">
              <a:rPr lang="it-IT" smtClean="0"/>
              <a:t>15/11/2015</a:t>
            </a:fld>
            <a:endParaRPr lang="it-IT"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fld id="{2FE0E773-3ADA-455E-BE97-9BACA06C2A01}" type="slidenum">
              <a:rPr lang="it-IT" smtClean="0"/>
              <a:t>‹N›</a:t>
            </a:fld>
            <a:endParaRPr lang="it-IT"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276AB4DC-4440-49C0-9AA0-229DA372370B}" type="slidenum">
              <a:rPr lang="it-IT" smtClean="0"/>
              <a:t>‹N›</a:t>
            </a:fld>
            <a:endParaRPr lang="it-IT"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hyperlink" Target="https://www.google.it/search?rlz=1C2EODB_enIT640IT640&amp;biw=1280&amp;bih=699&amp;q=ferrara+citt%C3%A0&amp;stick=H4sIAAAAAAAAAOPgE-LSz9U3MDIzNTIyUOIAsZPT0lK05LOTrfQLUvMLclL1U1KTUxOLU1PiC1KLivPzrFIyU1MAMz9UijkAAAA&amp;sa=X&amp;ved=0CIoBEJsTKAEwF2oVChMIkIDBz4yByQIVxLQUCh01cQV_" TargetMode="External"/><Relationship Id="rId5" Type="http://schemas.openxmlformats.org/officeDocument/2006/relationships/hyperlink" Target="https://www.google.it/search?rlz=1C2EODB_enIT640IT640&amp;biw=1280&amp;bih=699&amp;q=borso+d'este+data+di+morte&amp;stick=H4sIAAAAAAAAAOPgE-LSz9U3MDIzNTIy0JLPTrbSL0jNL8hJ1U9JTU5NLE5NiS9ILSrOz7NKyUxNAQBf7GlqLwAAAA&amp;sa=X&amp;ved=0CIkBEOgTKAAwF2oVChMIkIDBz4yByQIVxLQUCh01cQV_" TargetMode="External"/><Relationship Id="rId4" Type="http://schemas.openxmlformats.org/officeDocument/2006/relationships/hyperlink" Target="https://www.google.it/search?rlz=1C2EODB_enIT640IT640&amp;biw=1280&amp;bih=699&amp;q=borso+d'este+data+di+nascita&amp;stick=H4sIAAAAAAAAAOPgE-LSz9U3MDIzNTIy0JLPTrbSL0jNL8hJBVJFxfl5VimJJakK-WkKSZlFJRkAkoYJdi8AAAA&amp;sa=X&amp;ved=0CIYBEOgTKAAwFmoVChMIkIDBz4yByQIVxLQUCh01cQV_"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7584" y="757153"/>
            <a:ext cx="7488832" cy="2185214"/>
          </a:xfrm>
          <a:prstGeom prst="rect">
            <a:avLst/>
          </a:prstGeom>
          <a:noFill/>
        </p:spPr>
        <p:txBody>
          <a:bodyPr wrap="square" rtlCol="0">
            <a:spAutoFit/>
          </a:bodyPr>
          <a:lstStyle/>
          <a:p>
            <a:pPr algn="ctr"/>
            <a:r>
              <a:rPr lang="it-IT" sz="6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Borso d’Este</a:t>
            </a:r>
          </a:p>
          <a:p>
            <a:pPr algn="r"/>
            <a:endParaRPr lang="it-IT"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endParaRPr lang="it-IT" sz="8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endParaRPr lang="it-IT"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endParaRPr lang="it-IT" sz="8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endParaRPr lang="it-IT" sz="8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endParaRPr lang="it-IT"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endParaRPr lang="it-IT"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r>
              <a:rPr lang="it-IT" sz="1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Giulia </a:t>
            </a:r>
            <a:r>
              <a:rPr lang="it-IT" sz="1000" dirty="0" err="1"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Badini</a:t>
            </a:r>
            <a:r>
              <a:rPr lang="it-IT" sz="1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II A </a:t>
            </a:r>
            <a:r>
              <a:rPr lang="it-IT" sz="1000" dirty="0" err="1"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D.Alighieri</a:t>
            </a:r>
            <a:endParaRPr lang="it-IT" sz="1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r>
              <a:rPr lang="it-IT" sz="1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8/11/2015</a:t>
            </a:r>
            <a:endParaRPr lang="it-IT" sz="1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212976"/>
            <a:ext cx="1944216" cy="265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2996112" y="3119298"/>
            <a:ext cx="5328592" cy="2893100"/>
          </a:xfrm>
          <a:prstGeom prst="rect">
            <a:avLst/>
          </a:prstGeom>
          <a:noFill/>
        </p:spPr>
        <p:txBody>
          <a:bodyPr wrap="square" rtlCol="0">
            <a:spAutoFit/>
          </a:bodyPr>
          <a:lstStyle/>
          <a:p>
            <a:pPr algn="just"/>
            <a:r>
              <a:rPr lang="it-IT" sz="1400" dirty="0">
                <a:latin typeface="Verdana" panose="020B0604030504040204" pitchFamily="34" charset="0"/>
                <a:ea typeface="Verdana" panose="020B0604030504040204" pitchFamily="34" charset="0"/>
                <a:cs typeface="Verdana" panose="020B0604030504040204" pitchFamily="34" charset="0"/>
                <a:hlinkClick r:id="rId4"/>
              </a:rPr>
              <a:t>Data di nascita</a:t>
            </a:r>
            <a:r>
              <a:rPr lang="it-IT" sz="1400" dirty="0" smtClean="0">
                <a:latin typeface="Verdana" panose="020B0604030504040204" pitchFamily="34" charset="0"/>
                <a:ea typeface="Verdana" panose="020B0604030504040204" pitchFamily="34" charset="0"/>
                <a:cs typeface="Verdana" panose="020B0604030504040204" pitchFamily="34" charset="0"/>
              </a:rPr>
              <a:t>:</a:t>
            </a:r>
            <a:r>
              <a:rPr lang="it-IT" sz="1400" b="1" dirty="0" smtClean="0">
                <a:latin typeface="Verdana" panose="020B0604030504040204" pitchFamily="34" charset="0"/>
                <a:ea typeface="Verdana" panose="020B0604030504040204" pitchFamily="34" charset="0"/>
                <a:cs typeface="Verdana" panose="020B0604030504040204" pitchFamily="34" charset="0"/>
              </a:rPr>
              <a:t> </a:t>
            </a:r>
            <a:r>
              <a:rPr lang="it-IT" sz="1400" dirty="0" smtClean="0">
                <a:latin typeface="Verdana" panose="020B0604030504040204" pitchFamily="34" charset="0"/>
                <a:ea typeface="Verdana" panose="020B0604030504040204" pitchFamily="34" charset="0"/>
                <a:cs typeface="Verdana" panose="020B0604030504040204" pitchFamily="34" charset="0"/>
              </a:rPr>
              <a:t>1413</a:t>
            </a:r>
          </a:p>
          <a:p>
            <a:pPr algn="just"/>
            <a:r>
              <a:rPr lang="it-IT" sz="1400" dirty="0">
                <a:latin typeface="Verdana" panose="020B0604030504040204" pitchFamily="34" charset="0"/>
                <a:ea typeface="Verdana" panose="020B0604030504040204" pitchFamily="34" charset="0"/>
                <a:cs typeface="Verdana" panose="020B0604030504040204" pitchFamily="34" charset="0"/>
                <a:hlinkClick r:id="rId5"/>
              </a:rPr>
              <a:t>Data di morte</a:t>
            </a:r>
            <a:r>
              <a:rPr lang="it-IT" sz="1400" dirty="0">
                <a:latin typeface="Verdana" panose="020B0604030504040204" pitchFamily="34" charset="0"/>
                <a:ea typeface="Verdana" panose="020B0604030504040204" pitchFamily="34" charset="0"/>
                <a:cs typeface="Verdana" panose="020B0604030504040204" pitchFamily="34" charset="0"/>
              </a:rPr>
              <a:t>: 20 agosto 1471, </a:t>
            </a:r>
            <a:r>
              <a:rPr lang="it-IT" sz="1400" dirty="0">
                <a:latin typeface="Verdana" panose="020B0604030504040204" pitchFamily="34" charset="0"/>
                <a:ea typeface="Verdana" panose="020B0604030504040204" pitchFamily="34" charset="0"/>
                <a:cs typeface="Verdana" panose="020B0604030504040204" pitchFamily="34" charset="0"/>
                <a:hlinkClick r:id="rId6"/>
              </a:rPr>
              <a:t>Ferrara</a:t>
            </a:r>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Borso </a:t>
            </a:r>
            <a:r>
              <a:rPr lang="it-IT" sz="1400" dirty="0">
                <a:latin typeface="Verdana" panose="020B0604030504040204" pitchFamily="34" charset="0"/>
                <a:ea typeface="Verdana" panose="020B0604030504040204" pitchFamily="34" charset="0"/>
                <a:cs typeface="Verdana" panose="020B0604030504040204" pitchFamily="34" charset="0"/>
              </a:rPr>
              <a:t>d'Este fu un figlio illegittimo di Niccolò III d'Este e della favorita del marchese, Stella de' </a:t>
            </a:r>
            <a:r>
              <a:rPr lang="it-IT" sz="1400" dirty="0" err="1">
                <a:latin typeface="Verdana" panose="020B0604030504040204" pitchFamily="34" charset="0"/>
                <a:ea typeface="Verdana" panose="020B0604030504040204" pitchFamily="34" charset="0"/>
                <a:cs typeface="Verdana" panose="020B0604030504040204" pitchFamily="34" charset="0"/>
              </a:rPr>
              <a:t>Tolomei</a:t>
            </a:r>
            <a:r>
              <a:rPr lang="it-IT" sz="1400" dirty="0">
                <a:latin typeface="Verdana" panose="020B0604030504040204" pitchFamily="34" charset="0"/>
                <a:ea typeface="Verdana" panose="020B0604030504040204" pitchFamily="34" charset="0"/>
                <a:cs typeface="Verdana" panose="020B0604030504040204" pitchFamily="34" charset="0"/>
              </a:rPr>
              <a:t>, nota anche con il nome di Stella dell'Assassino. </a:t>
            </a:r>
          </a:p>
          <a:p>
            <a:pPr algn="just"/>
            <a:r>
              <a:rPr lang="it-IT" sz="1400" dirty="0">
                <a:latin typeface="Verdana" panose="020B0604030504040204" pitchFamily="34" charset="0"/>
                <a:ea typeface="Verdana" panose="020B0604030504040204" pitchFamily="34" charset="0"/>
                <a:cs typeface="Verdana" panose="020B0604030504040204" pitchFamily="34" charset="0"/>
              </a:rPr>
              <a:t>Fu l'ultimo marchese di Ferrara, e il primo duca di Ferrara, Modena e Reggio.</a:t>
            </a:r>
          </a:p>
          <a:p>
            <a:pPr algn="just"/>
            <a:r>
              <a:rPr lang="it-IT" sz="1400" dirty="0">
                <a:latin typeface="Verdana" panose="020B0604030504040204" pitchFamily="34" charset="0"/>
                <a:ea typeface="Verdana" panose="020B0604030504040204" pitchFamily="34" charset="0"/>
                <a:cs typeface="Verdana" panose="020B0604030504040204" pitchFamily="34" charset="0"/>
              </a:rPr>
              <a:t>Fu stretto collaboratore del fratello Lionello</a:t>
            </a:r>
            <a:r>
              <a:rPr lang="it-IT" sz="1400" dirty="0" smtClean="0">
                <a:latin typeface="Verdana" panose="020B0604030504040204" pitchFamily="34" charset="0"/>
                <a:ea typeface="Verdana" panose="020B0604030504040204" pitchFamily="34" charset="0"/>
                <a:cs typeface="Verdana" panose="020B0604030504040204" pitchFamily="34" charset="0"/>
              </a:rPr>
              <a:t>, signore di Ferrara fino alla morte avvenuta nel 1450.</a:t>
            </a:r>
          </a:p>
          <a:p>
            <a:pPr algn="just"/>
            <a:endParaRPr lang="it-IT" sz="1400" dirty="0"/>
          </a:p>
          <a:p>
            <a:pPr algn="just"/>
            <a:endParaRPr lang="it-IT" sz="1400" dirty="0" smtClean="0"/>
          </a:p>
          <a:p>
            <a:pPr algn="just"/>
            <a:r>
              <a:rPr lang="it-IT" sz="1400" dirty="0" smtClean="0"/>
              <a:t> </a:t>
            </a:r>
            <a:endParaRPr lang="it-IT"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7" name="Segnaposto numero diapositiva 6"/>
          <p:cNvSpPr>
            <a:spLocks noGrp="1"/>
          </p:cNvSpPr>
          <p:nvPr>
            <p:ph type="sldNum" sz="quarter" idx="12"/>
          </p:nvPr>
        </p:nvSpPr>
        <p:spPr/>
        <p:txBody>
          <a:bodyPr/>
          <a:lstStyle/>
          <a:p>
            <a:fld id="{276AB4DC-4440-49C0-9AA0-229DA372370B}" type="slidenum">
              <a:rPr lang="it-IT" smtClean="0"/>
              <a:t>1</a:t>
            </a:fld>
            <a:endParaRPr lang="it-IT"/>
          </a:p>
        </p:txBody>
      </p:sp>
    </p:spTree>
    <p:extLst>
      <p:ext uri="{BB962C8B-B14F-4D97-AF65-F5344CB8AC3E}">
        <p14:creationId xmlns:p14="http://schemas.microsoft.com/office/powerpoint/2010/main" val="3477891232"/>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drumroll.wav"/>
          </p:stSnd>
        </p:sndAc>
      </p:transition>
    </mc:Choice>
    <mc:Fallback>
      <p:transition spd="slow">
        <p:circle/>
        <p:sndAc>
          <p:stSnd>
            <p:snd r:embed="rId2" name="drumroll.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32656"/>
            <a:ext cx="4536504" cy="1569660"/>
          </a:xfr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4800" b="1" dirty="0">
                <a:ln w="11430"/>
                <a:solidFill>
                  <a:schemeClr val="accent1"/>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Il </a:t>
            </a:r>
            <a:r>
              <a:rPr lang="it-IT" sz="4800" b="1" dirty="0" smtClean="0">
                <a:ln w="11430"/>
                <a:solidFill>
                  <a:schemeClr val="accent1"/>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Salone </a:t>
            </a:r>
            <a:r>
              <a:rPr lang="it-IT" sz="4800" b="1" dirty="0">
                <a:ln w="11430"/>
                <a:solidFill>
                  <a:schemeClr val="accent1"/>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dei Mesi</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26735" y="692696"/>
            <a:ext cx="288968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5364088" y="5229200"/>
            <a:ext cx="2952328" cy="769441"/>
          </a:xfrm>
          <a:prstGeom prst="rect">
            <a:avLst/>
          </a:prstGeom>
          <a:noFill/>
        </p:spPr>
        <p:txBody>
          <a:bodyPr wrap="square" rtlCol="0">
            <a:spAutoFit/>
          </a:bodyPr>
          <a:lstStyle/>
          <a:p>
            <a:pPr algn="just"/>
            <a:r>
              <a:rPr lang="it-IT" sz="1100" dirty="0" smtClean="0">
                <a:latin typeface="Verdana" panose="020B0604030504040204" pitchFamily="34" charset="0"/>
                <a:ea typeface="Verdana" panose="020B0604030504040204" pitchFamily="34" charset="0"/>
                <a:cs typeface="Verdana" panose="020B0604030504040204" pitchFamily="34" charset="0"/>
              </a:rPr>
              <a:t>La figura mostra la rappresentazione del mese di </a:t>
            </a:r>
            <a:r>
              <a:rPr lang="it-IT" sz="11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aprile</a:t>
            </a:r>
            <a:r>
              <a:rPr lang="it-IT" sz="1100" dirty="0" smtClean="0">
                <a:latin typeface="Verdana" panose="020B0604030504040204" pitchFamily="34" charset="0"/>
                <a:ea typeface="Verdana" panose="020B0604030504040204" pitchFamily="34" charset="0"/>
                <a:cs typeface="Verdana" panose="020B0604030504040204" pitchFamily="34" charset="0"/>
              </a:rPr>
              <a:t>, nell’affresco del salone dei Mesi dipinto da Francesco del </a:t>
            </a:r>
            <a:r>
              <a:rPr lang="it-IT" sz="1100" dirty="0" err="1" smtClean="0">
                <a:latin typeface="Verdana" panose="020B0604030504040204" pitchFamily="34" charset="0"/>
                <a:ea typeface="Verdana" panose="020B0604030504040204" pitchFamily="34" charset="0"/>
                <a:cs typeface="Verdana" panose="020B0604030504040204" pitchFamily="34" charset="0"/>
              </a:rPr>
              <a:t>Cossa</a:t>
            </a:r>
            <a:r>
              <a:rPr lang="it-IT" sz="1100" dirty="0" smtClean="0">
                <a:latin typeface="Verdana" panose="020B0604030504040204" pitchFamily="34" charset="0"/>
                <a:ea typeface="Verdana" panose="020B0604030504040204" pitchFamily="34" charset="0"/>
                <a:cs typeface="Verdana" panose="020B0604030504040204" pitchFamily="34" charset="0"/>
              </a:rPr>
              <a:t>.</a:t>
            </a:r>
          </a:p>
        </p:txBody>
      </p:sp>
      <p:sp>
        <p:nvSpPr>
          <p:cNvPr id="7" name="Segnaposto numero diapositiva 6"/>
          <p:cNvSpPr>
            <a:spLocks noGrp="1"/>
          </p:cNvSpPr>
          <p:nvPr>
            <p:ph type="sldNum" sz="quarter" idx="12"/>
          </p:nvPr>
        </p:nvSpPr>
        <p:spPr/>
        <p:txBody>
          <a:bodyPr/>
          <a:lstStyle/>
          <a:p>
            <a:fld id="{276AB4DC-4440-49C0-9AA0-229DA372370B}" type="slidenum">
              <a:rPr lang="it-IT" smtClean="0"/>
              <a:t>10</a:t>
            </a:fld>
            <a:endParaRPr lang="it-IT"/>
          </a:p>
        </p:txBody>
      </p:sp>
      <p:sp>
        <p:nvSpPr>
          <p:cNvPr id="9" name="CasellaDiTesto 8"/>
          <p:cNvSpPr txBox="1"/>
          <p:nvPr/>
        </p:nvSpPr>
        <p:spPr>
          <a:xfrm>
            <a:off x="827584" y="1844824"/>
            <a:ext cx="4536504" cy="4401205"/>
          </a:xfrm>
          <a:prstGeom prst="rect">
            <a:avLst/>
          </a:prstGeom>
          <a:noFill/>
        </p:spPr>
        <p:txBody>
          <a:bodyPr wrap="square" rtlCol="0">
            <a:spAutoFit/>
          </a:bodyPr>
          <a:lstStyle/>
          <a:p>
            <a:pPr algn="just"/>
            <a:r>
              <a:rPr lang="it-IT" sz="1400" dirty="0" smtClean="0">
                <a:latin typeface="Verdana" panose="020B0604030504040204" pitchFamily="34" charset="0"/>
                <a:ea typeface="Verdana" panose="020B0604030504040204" pitchFamily="34" charset="0"/>
                <a:cs typeface="Verdana" panose="020B0604030504040204" pitchFamily="34" charset="0"/>
              </a:rPr>
              <a:t>Per comprendere bene l’immagine che Borso voleva dare di sé, bisogna visitare la delizia estense di Schifanoia e in particolare il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Salone</a:t>
            </a:r>
            <a:r>
              <a:rPr lang="it-IT" sz="1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dei Mesi.</a:t>
            </a:r>
          </a:p>
          <a:p>
            <a:pPr algn="just"/>
            <a:endParaRPr lang="it-IT" sz="1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Il Salone </a:t>
            </a:r>
            <a:r>
              <a:rPr lang="it-IT" sz="1400" dirty="0">
                <a:latin typeface="Verdana" panose="020B0604030504040204" pitchFamily="34" charset="0"/>
                <a:ea typeface="Verdana" panose="020B0604030504040204" pitchFamily="34" charset="0"/>
                <a:cs typeface="Verdana" panose="020B0604030504040204" pitchFamily="34" charset="0"/>
              </a:rPr>
              <a:t>è </a:t>
            </a:r>
            <a:r>
              <a:rPr lang="it-IT" sz="1400" dirty="0" smtClean="0">
                <a:latin typeface="Verdana" panose="020B0604030504040204" pitchFamily="34" charset="0"/>
                <a:ea typeface="Verdana" panose="020B0604030504040204" pitchFamily="34" charset="0"/>
                <a:cs typeface="Verdana" panose="020B0604030504040204" pitchFamily="34" charset="0"/>
              </a:rPr>
              <a:t>il fulcro del palazzo. Misura 25 metri di lunghezza e 11 di larghezza; l’altezza raggiunge i 7,5 metri.</a:t>
            </a:r>
          </a:p>
          <a:p>
            <a:pPr algn="just"/>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L’autore del programma iconografico è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Pellegrino </a:t>
            </a:r>
            <a:r>
              <a:rPr lang="it-IT" sz="1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Prisciani</a:t>
            </a:r>
            <a:r>
              <a:rPr lang="it-IT" sz="1400" dirty="0" smtClean="0">
                <a:latin typeface="Verdana" panose="020B0604030504040204" pitchFamily="34" charset="0"/>
                <a:ea typeface="Verdana" panose="020B0604030504040204" pitchFamily="34" charset="0"/>
                <a:cs typeface="Verdana" panose="020B0604030504040204" pitchFamily="34" charset="0"/>
              </a:rPr>
              <a:t>, astrologo di corte. Gli artisti che hanno realizzato le decorazioni del salone appartengono alla celebre «Officina ferrarese».</a:t>
            </a:r>
          </a:p>
          <a:p>
            <a:pPr algn="just"/>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L’ingresso originario era dalla parete nord e poneva gli ospiti di fronte alla parete sud, con gli affreschi raffiguranti i mesi di Gennaio e Febbraio, oggi quasi completamente illeggibili.</a:t>
            </a:r>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endParaRPr lang="it-IT"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88609555"/>
      </p:ext>
    </p:extLst>
  </p:cSld>
  <p:clrMapOvr>
    <a:masterClrMapping/>
  </p:clrMapOvr>
  <mc:AlternateContent xmlns:mc="http://schemas.openxmlformats.org/markup-compatibility/2006">
    <mc:Choice xmlns:p14="http://schemas.microsoft.com/office/powerpoint/2010/main" Requires="p14">
      <p:transition spd="med" p14:dur="700">
        <p:fade/>
        <p:sndAc>
          <p:stSnd>
            <p:snd r:embed="rId2" name="drumroll.wav"/>
          </p:stSnd>
        </p:sndAc>
      </p:transition>
    </mc:Choice>
    <mc:Fallback>
      <p:transition spd="med">
        <p:fade/>
        <p:sndAc>
          <p:stSnd>
            <p:snd r:embed="rId2" name="drumroll.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276AB4DC-4440-49C0-9AA0-229DA372370B}" type="slidenum">
              <a:rPr lang="it-IT" smtClean="0"/>
              <a:t>11</a:t>
            </a:fld>
            <a:endParaRPr lang="it-IT"/>
          </a:p>
        </p:txBody>
      </p:sp>
      <p:sp>
        <p:nvSpPr>
          <p:cNvPr id="5" name="Segnaposto contenuto 2"/>
          <p:cNvSpPr txBox="1">
            <a:spLocks/>
          </p:cNvSpPr>
          <p:nvPr/>
        </p:nvSpPr>
        <p:spPr>
          <a:xfrm>
            <a:off x="755576" y="1207293"/>
            <a:ext cx="756084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La decorazione del salone è articolata in dodici sezioni corrispondenti ai dodici mesi; ogni sezione è a sua volta divisa in tre fasce orizzontali. Si può pertanto effettuare sia una lettura orizzontale, che verticale delle decorazioni dipinte sulle pareti.</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I</a:t>
            </a:r>
            <a:r>
              <a:rPr lang="it-IT" sz="14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TRIONFI</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Ogni settore presenta nella sezione più in alto la raffigurazione del trionfo di una divinità che rappresenta il mese, sempre ritratta su un carro trionfale, trainato da animali sempre diversi. Attorno al carro si possono vedere persone su cui regna il dio del mese; queste svolgono attività che il segno astrale rende propizie.</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I</a:t>
            </a:r>
            <a:r>
              <a:rPr lang="it-IT" sz="14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SEGNI ZODIACALI</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Nella fascia centrale più stretta è raffigurato il segno zodiacale su sfondo blu. Il segno è accompagnato da «decani», enigmatiche figure  con un significato astrologico, non sempre decodificabile.</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indent="0" algn="just">
              <a:lnSpc>
                <a:spcPct val="110000"/>
              </a:lnSpc>
              <a:buNone/>
            </a:pP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SCENE DELLA VITA E DEL BUON GOVERNO DI BORSO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D’ESTE</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La fascia inferiore ci presenta una celebrazione della vita e dei successi del duca Borso d’Este.</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it-IT" sz="1400" b="0" i="0" u="none" strike="noStrike" kern="1200" cap="none" spc="0" normalizeH="0" baseline="0" noProof="0" dirty="0" smtClean="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it-IT" sz="1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6783604"/>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drumroll.wav"/>
          </p:stSnd>
        </p:sndAc>
      </p:transition>
    </mc:Choice>
    <mc:Fallback>
      <p:transition spd="slow">
        <p:circle/>
        <p:sndAc>
          <p:stSnd>
            <p:snd r:embed="rId2" name="drumroll.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276AB4DC-4440-49C0-9AA0-229DA372370B}" type="slidenum">
              <a:rPr lang="it-IT" smtClean="0"/>
              <a:t>12</a:t>
            </a:fld>
            <a:endParaRPr lang="it-I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7502519" cy="472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5535648" y="6304663"/>
            <a:ext cx="2348720" cy="246221"/>
          </a:xfrm>
          <a:prstGeom prst="rect">
            <a:avLst/>
          </a:prstGeom>
          <a:noFill/>
        </p:spPr>
        <p:txBody>
          <a:bodyPr wrap="none" rtlCol="0">
            <a:spAutoFit/>
          </a:bodyPr>
          <a:lstStyle/>
          <a:p>
            <a:r>
              <a:rPr lang="it-IT" sz="1000" b="1" dirty="0">
                <a:solidFill>
                  <a:srgbClr val="C00000"/>
                </a:solidFill>
                <a:latin typeface="Verdana" panose="020B0604030504040204" pitchFamily="34" charset="0"/>
                <a:ea typeface="Verdana" panose="020B0604030504040204" pitchFamily="34" charset="0"/>
                <a:cs typeface="Verdana" panose="020B0604030504040204" pitchFamily="34" charset="0"/>
              </a:rPr>
              <a:t>Giulia </a:t>
            </a:r>
            <a:r>
              <a:rPr lang="it-IT" sz="1000" b="1" dirty="0" err="1">
                <a:solidFill>
                  <a:srgbClr val="C00000"/>
                </a:solidFill>
                <a:latin typeface="Verdana" panose="020B0604030504040204" pitchFamily="34" charset="0"/>
                <a:ea typeface="Verdana" panose="020B0604030504040204" pitchFamily="34" charset="0"/>
                <a:cs typeface="Verdana" panose="020B0604030504040204" pitchFamily="34" charset="0"/>
              </a:rPr>
              <a:t>Badini</a:t>
            </a:r>
            <a:r>
              <a:rPr lang="it-IT" sz="1000" b="1" dirty="0">
                <a:solidFill>
                  <a:srgbClr val="C00000"/>
                </a:solidFill>
                <a:latin typeface="Verdana" panose="020B0604030504040204" pitchFamily="34" charset="0"/>
                <a:ea typeface="Verdana" panose="020B0604030504040204" pitchFamily="34" charset="0"/>
                <a:cs typeface="Verdana" panose="020B0604030504040204" pitchFamily="34" charset="0"/>
              </a:rPr>
              <a:t> – II A </a:t>
            </a:r>
            <a:r>
              <a:rPr lang="it-IT" sz="1000" b="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D.Alighieri</a:t>
            </a:r>
            <a:endParaRPr lang="it-IT" sz="10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3189" y="6237624"/>
            <a:ext cx="483227" cy="6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866998"/>
      </p:ext>
    </p:extLst>
  </p:cSld>
  <p:clrMapOvr>
    <a:masterClrMapping/>
  </p:clrMapOvr>
  <mc:AlternateContent xmlns:mc="http://schemas.openxmlformats.org/markup-compatibility/2006">
    <mc:Choice xmlns:p14="http://schemas.microsoft.com/office/powerpoint/2010/main" Requires="p14">
      <p:transition spd="med" p14:dur="700">
        <p:fade/>
        <p:sndAc>
          <p:stSnd>
            <p:snd r:embed="rId2" name="applause.wav"/>
          </p:stSnd>
        </p:sndAc>
      </p:transition>
    </mc:Choice>
    <mc:Fallback>
      <p:transition spd="med">
        <p:fade/>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26"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70917"/>
            <a:ext cx="374332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56242" y="540972"/>
            <a:ext cx="3672408" cy="6340197"/>
          </a:xfrm>
          <a:prstGeom prst="rect">
            <a:avLst/>
          </a:prstGeom>
          <a:noFill/>
        </p:spPr>
        <p:txBody>
          <a:bodyPr wrap="square" rtlCol="0">
            <a:spAutoFit/>
          </a:bodyPr>
          <a:lstStyle/>
          <a:p>
            <a:pPr algn="just"/>
            <a:r>
              <a:rPr lang="it-IT" sz="1400" dirty="0" smtClean="0">
                <a:latin typeface="Verdana" panose="020B0604030504040204" pitchFamily="34" charset="0"/>
                <a:ea typeface="Verdana" panose="020B0604030504040204" pitchFamily="34" charset="0"/>
                <a:cs typeface="Verdana" panose="020B0604030504040204" pitchFamily="34" charset="0"/>
              </a:rPr>
              <a:t>Fu designato come il successore di Lionello dal Consiglio del Comune, in quanto il figlio di Lionello aveva solo sei anni.</a:t>
            </a: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Borso d’Este fu signore di Ferrara dal 1450 al 1471. </a:t>
            </a: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Sotto il suo governo la città visse un lungo periodo </a:t>
            </a:r>
            <a:r>
              <a:rPr lang="it-IT" sz="1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di prosperità economica e di pace.</a:t>
            </a: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Ebbe un primo successo quando nel 1452 ottenne dall’imperatore Federico III il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titolo ducale per Modena e Reggio</a:t>
            </a:r>
            <a:r>
              <a:rPr lang="it-IT" sz="1400" dirty="0" smtClean="0">
                <a:latin typeface="Verdana" panose="020B0604030504040204" pitchFamily="34" charset="0"/>
                <a:ea typeface="Verdana" panose="020B0604030504040204" pitchFamily="34" charset="0"/>
                <a:cs typeface="Verdana" panose="020B0604030504040204" pitchFamily="34" charset="0"/>
              </a:rPr>
              <a:t>, nonché il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titolo di conte di Rovigo e Comacchio</a:t>
            </a:r>
            <a:r>
              <a:rPr lang="it-IT" sz="1400" dirty="0" smtClean="0">
                <a:latin typeface="Verdana" panose="020B0604030504040204" pitchFamily="34" charset="0"/>
                <a:ea typeface="Verdana" panose="020B0604030504040204" pitchFamily="34" charset="0"/>
                <a:cs typeface="Verdana" panose="020B0604030504040204" pitchFamily="34" charset="0"/>
              </a:rPr>
              <a:t>; l’imperatore inoltre lo riconosceva signore della Garfagnana, conquistata da Niccolò III nel 1430.</a:t>
            </a: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Cercò di allargare ulteriormente i possedimenti degli Estensi, senza guerre aperte, ma non ebbe fortuna.</a:t>
            </a:r>
          </a:p>
          <a:p>
            <a:pPr algn="just"/>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Soltanto nel 1471 ottenne dal papa Pio II il titolo ducale per Ferrara</a:t>
            </a:r>
            <a:r>
              <a:rPr lang="it-IT" sz="1400" dirty="0" smtClean="0">
                <a:latin typeface="Verdana" panose="020B0604030504040204" pitchFamily="34" charset="0"/>
                <a:ea typeface="Verdana" panose="020B0604030504040204" pitchFamily="34" charset="0"/>
                <a:cs typeface="Verdana" panose="020B0604030504040204" pitchFamily="34" charset="0"/>
              </a:rPr>
              <a:t>, in un momento in cui il papa voleva rafforzare lo Stato della Chiesa, contrastando le mire espansionistiche di Venezia.</a:t>
            </a:r>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endParaRPr lang="it-IT" sz="1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endParaRPr lang="it-IT" sz="1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p:txBody>
      </p:sp>
      <p:sp>
        <p:nvSpPr>
          <p:cNvPr id="6" name="Segnaposto numero diapositiva 5"/>
          <p:cNvSpPr>
            <a:spLocks noGrp="1"/>
          </p:cNvSpPr>
          <p:nvPr>
            <p:ph type="sldNum" sz="quarter" idx="12"/>
          </p:nvPr>
        </p:nvSpPr>
        <p:spPr/>
        <p:txBody>
          <a:bodyPr/>
          <a:lstStyle/>
          <a:p>
            <a:fld id="{276AB4DC-4440-49C0-9AA0-229DA372370B}" type="slidenum">
              <a:rPr lang="it-IT" smtClean="0"/>
              <a:t>2</a:t>
            </a:fld>
            <a:endParaRPr lang="it-IT"/>
          </a:p>
        </p:txBody>
      </p:sp>
    </p:spTree>
    <p:extLst>
      <p:ext uri="{BB962C8B-B14F-4D97-AF65-F5344CB8AC3E}">
        <p14:creationId xmlns:p14="http://schemas.microsoft.com/office/powerpoint/2010/main" val="1539268606"/>
      </p:ext>
    </p:extLst>
  </p:cSld>
  <p:clrMapOvr>
    <a:masterClrMapping/>
  </p:clrMapOvr>
  <mc:AlternateContent xmlns:mc="http://schemas.openxmlformats.org/markup-compatibility/2006">
    <mc:Choice xmlns:p14="http://schemas.microsoft.com/office/powerpoint/2010/main" Requires="p14">
      <p:transition spd="slow" p14:dur="800">
        <p:diamond/>
        <p:sndAc>
          <p:stSnd>
            <p:snd r:embed="rId2" name="drumroll.wav"/>
          </p:stSnd>
        </p:sndAc>
      </p:transition>
    </mc:Choice>
    <mc:Fallback>
      <p:transition spd="slow">
        <p:diamond/>
        <p:sndAc>
          <p:stSnd>
            <p:snd r:embed="rId2" name="drumroll.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475656" y="404664"/>
            <a:ext cx="6480720" cy="5515000"/>
          </a:xfrm>
        </p:spPr>
        <p:txBody>
          <a:bodyPr>
            <a:normAutofit/>
          </a:bodyPr>
          <a:lstStyle/>
          <a:p>
            <a:pPr marL="0" indent="0" algn="just">
              <a:buNone/>
            </a:pPr>
            <a:r>
              <a:rPr lang="it-IT" sz="1400" dirty="0" smtClean="0">
                <a:latin typeface="Verdana" panose="020B0604030504040204" pitchFamily="34" charset="0"/>
                <a:ea typeface="Verdana" panose="020B0604030504040204" pitchFamily="34" charset="0"/>
                <a:cs typeface="Verdana" panose="020B0604030504040204" pitchFamily="34" charset="0"/>
              </a:rPr>
              <a:t>Tornato a Ferrara, dopo un mese di festeggiamenti romani, si ritirò nella sua villa di Belfiore, stremato dalle febbri e non si riprese più. Morì il 20 agosto 1471. Il giorno dopo fu eletto il suo successore, che Borso stesso aveva da tempo designato, ovvero il fratello Ercole I.</a:t>
            </a:r>
          </a:p>
          <a:p>
            <a:pPr marL="0" indent="0" algn="just">
              <a:buNone/>
            </a:pPr>
            <a:r>
              <a:rPr lang="it-IT" sz="1400" dirty="0" smtClean="0">
                <a:latin typeface="Verdana" panose="020B0604030504040204" pitchFamily="34" charset="0"/>
                <a:ea typeface="Verdana" panose="020B0604030504040204" pitchFamily="34" charset="0"/>
                <a:cs typeface="Verdana" panose="020B0604030504040204" pitchFamily="34" charset="0"/>
              </a:rPr>
              <a:t>Fu sepolto nel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«Gran claustro» della </a:t>
            </a:r>
            <a:r>
              <a:rPr lang="it-IT" sz="1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Certosa» </a:t>
            </a:r>
            <a:r>
              <a:rPr lang="it-IT" sz="1400" dirty="0" smtClean="0">
                <a:latin typeface="Verdana" panose="020B0604030504040204" pitchFamily="34" charset="0"/>
                <a:ea typeface="Verdana" panose="020B0604030504040204" pitchFamily="34" charset="0"/>
                <a:cs typeface="Verdana" panose="020B0604030504040204" pitchFamily="34" charset="0"/>
              </a:rPr>
              <a:t>che lui stesso aveva fatto costruire.</a:t>
            </a:r>
          </a:p>
          <a:p>
            <a:pPr marL="0" indent="0" algn="just">
              <a:buNone/>
            </a:pPr>
            <a:r>
              <a:rPr lang="it-IT" sz="1400" dirty="0" smtClean="0">
                <a:latin typeface="Verdana" panose="020B0604030504040204" pitchFamily="34" charset="0"/>
                <a:ea typeface="Verdana" panose="020B0604030504040204" pitchFamily="34" charset="0"/>
                <a:cs typeface="Verdana" panose="020B0604030504040204" pitchFamily="34" charset="0"/>
              </a:rPr>
              <a:t>Borso aveva, infatti, dato grande impulso allo sviluppo dell’</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architettura</a:t>
            </a:r>
            <a:r>
              <a:rPr lang="it-IT" sz="1400" dirty="0" smtClean="0">
                <a:latin typeface="Verdana" panose="020B0604030504040204" pitchFamily="34" charset="0"/>
                <a:ea typeface="Verdana" panose="020B0604030504040204" pitchFamily="34" charset="0"/>
                <a:cs typeface="Verdana" panose="020B0604030504040204" pitchFamily="34" charset="0"/>
              </a:rPr>
              <a:t>. </a:t>
            </a:r>
            <a:r>
              <a:rPr lang="it-IT" sz="1400" dirty="0">
                <a:latin typeface="Verdana" panose="020B0604030504040204" pitchFamily="34" charset="0"/>
                <a:ea typeface="Verdana" panose="020B0604030504040204" pitchFamily="34" charset="0"/>
                <a:cs typeface="Verdana" panose="020B0604030504040204" pitchFamily="34" charset="0"/>
              </a:rPr>
              <a:t>M</a:t>
            </a:r>
            <a:r>
              <a:rPr lang="it-IT" sz="1400" dirty="0" smtClean="0">
                <a:latin typeface="Verdana" panose="020B0604030504040204" pitchFamily="34" charset="0"/>
                <a:ea typeface="Verdana" panose="020B0604030504040204" pitchFamily="34" charset="0"/>
                <a:cs typeface="Verdana" panose="020B0604030504040204" pitchFamily="34" charset="0"/>
              </a:rPr>
              <a:t>utò il volto di Ferrara realizzando un ampliamento della città verso sud: ampliò la cinta muraria e inglobò l’isola di Sant’Antonio in Polesine. Questa importante impresa urbanistica viene chiamata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«Seconda Addizione».</a:t>
            </a:r>
          </a:p>
          <a:p>
            <a:pPr marL="0" indent="0" algn="just">
              <a:buNone/>
            </a:pPr>
            <a:r>
              <a:rPr lang="it-IT" sz="1400" dirty="0" smtClean="0">
                <a:latin typeface="Verdana" panose="020B0604030504040204" pitchFamily="34" charset="0"/>
                <a:ea typeface="Verdana" panose="020B0604030504040204" pitchFamily="34" charset="0"/>
                <a:cs typeface="Verdana" panose="020B0604030504040204" pitchFamily="34" charset="0"/>
              </a:rPr>
              <a:t>Borso fece inoltre restaurare e ampliare Palazzo Paradiso e le delizie di </a:t>
            </a:r>
            <a:r>
              <a:rPr lang="it-IT" sz="1400" dirty="0" err="1" smtClean="0">
                <a:latin typeface="Verdana" panose="020B0604030504040204" pitchFamily="34" charset="0"/>
                <a:ea typeface="Verdana" panose="020B0604030504040204" pitchFamily="34" charset="0"/>
                <a:cs typeface="Verdana" panose="020B0604030504040204" pitchFamily="34" charset="0"/>
              </a:rPr>
              <a:t>Belriguardo</a:t>
            </a:r>
            <a:r>
              <a:rPr lang="it-IT" sz="1400" dirty="0" smtClean="0">
                <a:latin typeface="Verdana" panose="020B0604030504040204" pitchFamily="34" charset="0"/>
                <a:ea typeface="Verdana" panose="020B0604030504040204" pitchFamily="34" charset="0"/>
                <a:cs typeface="Verdana" panose="020B0604030504040204" pitchFamily="34" charset="0"/>
              </a:rPr>
              <a:t>, Belfiore e Schifanoia. </a:t>
            </a:r>
          </a:p>
          <a:p>
            <a:pPr marL="0" indent="0" algn="just">
              <a:buNone/>
            </a:pPr>
            <a:r>
              <a:rPr lang="it-IT" sz="1400" dirty="0">
                <a:latin typeface="Verdana" panose="020B0604030504040204" pitchFamily="34" charset="0"/>
                <a:ea typeface="Verdana" panose="020B0604030504040204" pitchFamily="34" charset="0"/>
                <a:cs typeface="Verdana" panose="020B0604030504040204" pitchFamily="34" charset="0"/>
              </a:rPr>
              <a:t>Molto rilevante fu quello che Borso fece per il territorio da lui governato: egli infatti intraprese la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bonifica delle paludi </a:t>
            </a:r>
            <a:r>
              <a:rPr lang="it-IT" sz="1400" dirty="0">
                <a:latin typeface="Verdana" panose="020B0604030504040204" pitchFamily="34" charset="0"/>
                <a:ea typeface="Verdana" panose="020B0604030504040204" pitchFamily="34" charset="0"/>
                <a:cs typeface="Verdana" panose="020B0604030504040204" pitchFamily="34" charset="0"/>
              </a:rPr>
              <a:t>presenti nel contado estense, soprattutto nell’area del Polesine, rendendo fertile un territorio che </a:t>
            </a:r>
            <a:r>
              <a:rPr lang="it-IT" sz="1400" dirty="0" smtClean="0">
                <a:latin typeface="Verdana" panose="020B0604030504040204" pitchFamily="34" charset="0"/>
                <a:ea typeface="Verdana" panose="020B0604030504040204" pitchFamily="34" charset="0"/>
                <a:cs typeface="Verdana" panose="020B0604030504040204" pitchFamily="34" charset="0"/>
              </a:rPr>
              <a:t>non</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smtClean="0">
                <a:latin typeface="Verdana" panose="020B0604030504040204" pitchFamily="34" charset="0"/>
                <a:ea typeface="Verdana" panose="020B0604030504040204" pitchFamily="34" charset="0"/>
                <a:cs typeface="Verdana" panose="020B0604030504040204" pitchFamily="34" charset="0"/>
              </a:rPr>
              <a:t>lo era. Per realizzare questi lavori chiamò ingegneri di grande fama.</a:t>
            </a:r>
          </a:p>
          <a:p>
            <a:pPr marL="0" indent="0" algn="just">
              <a:buNone/>
            </a:pPr>
            <a:r>
              <a:rPr lang="it-IT" sz="1400" dirty="0">
                <a:latin typeface="Verdana" panose="020B0604030504040204" pitchFamily="34" charset="0"/>
                <a:ea typeface="Verdana" panose="020B0604030504040204" pitchFamily="34" charset="0"/>
                <a:cs typeface="Verdana" panose="020B0604030504040204" pitchFamily="34" charset="0"/>
              </a:rPr>
              <a:t>Tra le sue insegne il duca amava mostrare l’immagine </a:t>
            </a:r>
            <a:r>
              <a:rPr lang="it-IT" sz="1400" dirty="0" smtClean="0">
                <a:latin typeface="Verdana" panose="020B0604030504040204" pitchFamily="34" charset="0"/>
                <a:ea typeface="Verdana" panose="020B0604030504040204" pitchFamily="34" charset="0"/>
                <a:cs typeface="Verdana" panose="020B0604030504040204" pitchFamily="34" charset="0"/>
              </a:rPr>
              <a:t>dell’</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u</a:t>
            </a:r>
            <a:r>
              <a:rPr lang="it-IT" sz="1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nicorno</a:t>
            </a:r>
            <a:r>
              <a:rPr lang="it-IT" sz="1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a:t>
            </a:r>
            <a:r>
              <a:rPr lang="it-IT" sz="1400" dirty="0">
                <a:latin typeface="Verdana" panose="020B0604030504040204" pitchFamily="34" charset="0"/>
                <a:ea typeface="Verdana" panose="020B0604030504040204" pitchFamily="34" charset="0"/>
                <a:cs typeface="Verdana" panose="020B0604030504040204" pitchFamily="34" charset="0"/>
              </a:rPr>
              <a:t>che purifica le acque intingendovi il corno, o l’insegna di una staccionata impiegata nelle bonifiche  e chiamata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a:t>
            </a:r>
            <a:r>
              <a:rPr lang="it-IT" sz="1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paraduro</a:t>
            </a:r>
            <a:r>
              <a:rPr lang="it-IT" sz="1400" dirty="0" smtClean="0">
                <a:latin typeface="Verdana" panose="020B0604030504040204" pitchFamily="34" charset="0"/>
                <a:ea typeface="Verdana" panose="020B0604030504040204" pitchFamily="34" charset="0"/>
                <a:cs typeface="Verdana" panose="020B0604030504040204" pitchFamily="34" charset="0"/>
              </a:rPr>
              <a:t>».</a:t>
            </a:r>
            <a:endParaRPr lang="it-IT" sz="1400" dirty="0">
              <a:latin typeface="Verdana" panose="020B0604030504040204" pitchFamily="34" charset="0"/>
              <a:ea typeface="Verdana" panose="020B0604030504040204" pitchFamily="34" charset="0"/>
              <a:cs typeface="Verdana" panose="020B0604030504040204" pitchFamily="34" charset="0"/>
            </a:endParaRPr>
          </a:p>
          <a:p>
            <a:endParaRPr lang="it-IT" sz="1900" dirty="0"/>
          </a:p>
        </p:txBody>
      </p:sp>
      <p:sp>
        <p:nvSpPr>
          <p:cNvPr id="4" name="Segnaposto numero diapositiva 3"/>
          <p:cNvSpPr>
            <a:spLocks noGrp="1"/>
          </p:cNvSpPr>
          <p:nvPr>
            <p:ph type="sldNum" sz="quarter" idx="12"/>
          </p:nvPr>
        </p:nvSpPr>
        <p:spPr/>
        <p:txBody>
          <a:bodyPr/>
          <a:lstStyle/>
          <a:p>
            <a:fld id="{276AB4DC-4440-49C0-9AA0-229DA372370B}" type="slidenum">
              <a:rPr lang="it-IT" smtClean="0"/>
              <a:t>3</a:t>
            </a:fld>
            <a:endParaRPr lang="it-IT"/>
          </a:p>
        </p:txBody>
      </p:sp>
    </p:spTree>
    <p:extLst>
      <p:ext uri="{BB962C8B-B14F-4D97-AF65-F5344CB8AC3E}">
        <p14:creationId xmlns:p14="http://schemas.microsoft.com/office/powerpoint/2010/main" val="3970638326"/>
      </p:ext>
    </p:extLst>
  </p:cSld>
  <p:clrMapOvr>
    <a:masterClrMapping/>
  </p:clrMapOvr>
  <p:transition spd="slow">
    <p:plus/>
    <p:sndAc>
      <p:stSnd>
        <p:snd r:embed="rId2" name="drumroll.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27584" y="620688"/>
            <a:ext cx="7543800" cy="3886200"/>
          </a:xfrm>
        </p:spPr>
        <p:txBody>
          <a:bodyPr/>
          <a:lstStyle/>
          <a:p>
            <a:pPr marL="0" indent="0" algn="just">
              <a:buNone/>
            </a:pPr>
            <a:endParaRPr lang="it-IT" sz="1400" dirty="0">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it-IT" sz="1400" dirty="0" smtClean="0">
                <a:latin typeface="Verdana" panose="020B0604030504040204" pitchFamily="34" charset="0"/>
                <a:ea typeface="Verdana" panose="020B0604030504040204" pitchFamily="34" charset="0"/>
                <a:cs typeface="Verdana" panose="020B0604030504040204" pitchFamily="34" charset="0"/>
              </a:rPr>
              <a:t>Fu più </a:t>
            </a:r>
            <a:r>
              <a:rPr lang="it-IT" sz="1400" dirty="0">
                <a:latin typeface="Verdana" panose="020B0604030504040204" pitchFamily="34" charset="0"/>
                <a:ea typeface="Verdana" panose="020B0604030504040204" pitchFamily="34" charset="0"/>
                <a:cs typeface="Verdana" panose="020B0604030504040204" pitchFamily="34" charset="0"/>
              </a:rPr>
              <a:t>un uomo d’azione abile in politica, che un principe colto, amante </a:t>
            </a:r>
            <a:r>
              <a:rPr lang="it-IT" sz="1400" dirty="0" smtClean="0">
                <a:latin typeface="Verdana" panose="020B0604030504040204" pitchFamily="34" charset="0"/>
                <a:ea typeface="Verdana" panose="020B0604030504040204" pitchFamily="34" charset="0"/>
                <a:cs typeface="Verdana" panose="020B0604030504040204" pitchFamily="34" charset="0"/>
              </a:rPr>
              <a:t>delle lettere</a:t>
            </a:r>
            <a:r>
              <a:rPr lang="it-IT" sz="1400" dirty="0">
                <a:latin typeface="Verdana" panose="020B0604030504040204" pitchFamily="34" charset="0"/>
                <a:ea typeface="Verdana" panose="020B0604030504040204" pitchFamily="34" charset="0"/>
                <a:cs typeface="Verdana" panose="020B0604030504040204" pitchFamily="34" charset="0"/>
              </a:rPr>
              <a:t>.</a:t>
            </a:r>
          </a:p>
          <a:p>
            <a:pPr marL="0" indent="0" algn="just">
              <a:buNone/>
            </a:pPr>
            <a:r>
              <a:rPr lang="it-IT" sz="1400" dirty="0">
                <a:latin typeface="Verdana" panose="020B0604030504040204" pitchFamily="34" charset="0"/>
                <a:ea typeface="Verdana" panose="020B0604030504040204" pitchFamily="34" charset="0"/>
                <a:cs typeface="Verdana" panose="020B0604030504040204" pitchFamily="34" charset="0"/>
              </a:rPr>
              <a:t>A Borso comunque si deve lo sviluppo dell’</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Università</a:t>
            </a:r>
            <a:r>
              <a:rPr lang="it-IT"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a:t>
            </a:r>
            <a:r>
              <a:rPr lang="it-IT" sz="1400" dirty="0">
                <a:latin typeface="Verdana" panose="020B0604030504040204" pitchFamily="34" charset="0"/>
                <a:ea typeface="Verdana" panose="020B0604030504040204" pitchFamily="34" charset="0"/>
                <a:cs typeface="Verdana" panose="020B0604030504040204" pitchFamily="34" charset="0"/>
              </a:rPr>
              <a:t>che negli anni del suo governo fu finanziata dalla Camera Ducale</a:t>
            </a:r>
            <a:r>
              <a:rPr lang="it-IT" sz="1400" dirty="0" smtClean="0">
                <a:latin typeface="Verdana" panose="020B0604030504040204" pitchFamily="34" charset="0"/>
                <a:ea typeface="Verdana" panose="020B0604030504040204" pitchFamily="34" charset="0"/>
                <a:cs typeface="Verdana" panose="020B0604030504040204" pitchFamily="34" charset="0"/>
              </a:rPr>
              <a:t>.</a:t>
            </a:r>
          </a:p>
          <a:p>
            <a:pPr marL="0" indent="0" algn="just">
              <a:buNone/>
            </a:pPr>
            <a:r>
              <a:rPr lang="it-IT" sz="1400" dirty="0" smtClean="0">
                <a:latin typeface="Verdana" panose="020B0604030504040204" pitchFamily="34" charset="0"/>
                <a:ea typeface="Verdana" panose="020B0604030504040204" pitchFamily="34" charset="0"/>
                <a:cs typeface="Verdana" panose="020B0604030504040204" pitchFamily="34" charset="0"/>
              </a:rPr>
              <a:t>Sempre a Borso si deve l’opera miniata più preziosa del Rinascimento, la Bibbia decorata da Taddeo Crivelli.</a:t>
            </a:r>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endParaRPr lang="it-IT" dirty="0">
              <a:latin typeface="Verdana" panose="020B0604030504040204" pitchFamily="34" charset="0"/>
              <a:ea typeface="Verdana" panose="020B0604030504040204" pitchFamily="34" charset="0"/>
              <a:cs typeface="Verdana" panose="020B0604030504040204" pitchFamily="34" charset="0"/>
            </a:endParaRPr>
          </a:p>
          <a:p>
            <a:endParaRPr lang="it-IT" sz="1400"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numero diapositiva 3"/>
          <p:cNvSpPr>
            <a:spLocks noGrp="1"/>
          </p:cNvSpPr>
          <p:nvPr>
            <p:ph type="sldNum" sz="quarter" idx="12"/>
          </p:nvPr>
        </p:nvSpPr>
        <p:spPr/>
        <p:txBody>
          <a:bodyPr/>
          <a:lstStyle/>
          <a:p>
            <a:fld id="{276AB4DC-4440-49C0-9AA0-229DA372370B}" type="slidenum">
              <a:rPr lang="it-IT" smtClean="0"/>
              <a:t>4</a:t>
            </a:fld>
            <a:endParaRPr lang="it-IT"/>
          </a:p>
        </p:txBody>
      </p:sp>
    </p:spTree>
    <p:extLst>
      <p:ext uri="{BB962C8B-B14F-4D97-AF65-F5344CB8AC3E}">
        <p14:creationId xmlns:p14="http://schemas.microsoft.com/office/powerpoint/2010/main" val="2620603448"/>
      </p:ext>
    </p:extLst>
  </p:cSld>
  <p:clrMapOvr>
    <a:masterClrMapping/>
  </p:clrMapOvr>
  <mc:AlternateContent xmlns:mc="http://schemas.openxmlformats.org/markup-compatibility/2006">
    <mc:Choice xmlns:p14="http://schemas.microsoft.com/office/powerpoint/2010/main" Requires="p14">
      <p:transition spd="slow" p14:dur="1200">
        <p:zoom/>
        <p:sndAc>
          <p:stSnd>
            <p:snd r:embed="rId2" name="drumroll.wav"/>
          </p:stSnd>
        </p:sndAc>
      </p:transition>
    </mc:Choice>
    <mc:Fallback>
      <p:transition spd="slow">
        <p:zoom/>
        <p:sndAc>
          <p:stSnd>
            <p:snd r:embed="rId2" name="drumroll.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764704"/>
            <a:ext cx="4085828" cy="338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59348" y="2047488"/>
            <a:ext cx="3312369" cy="2677656"/>
          </a:xfrm>
          <a:prstGeom prst="rect">
            <a:avLst/>
          </a:prstGeom>
          <a:noFill/>
        </p:spPr>
        <p:txBody>
          <a:bodyPr wrap="square" rtlCol="0">
            <a:spAutoFit/>
          </a:bodyPr>
          <a:lstStyle/>
          <a:p>
            <a:pPr algn="just"/>
            <a:r>
              <a:rPr lang="it-IT" sz="1400" dirty="0" smtClean="0">
                <a:latin typeface="Verdana" panose="020B0604030504040204" pitchFamily="34" charset="0"/>
                <a:ea typeface="Verdana" panose="020B0604030504040204" pitchFamily="34" charset="0"/>
                <a:cs typeface="Verdana" panose="020B0604030504040204" pitchFamily="34" charset="0"/>
              </a:rPr>
              <a:t>La fama di Borso come committente è legata alla famosa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Bibbia</a:t>
            </a:r>
            <a:r>
              <a:rPr lang="it-IT" sz="1400" dirty="0" smtClean="0">
                <a:latin typeface="Verdana" panose="020B0604030504040204" pitchFamily="34" charset="0"/>
                <a:ea typeface="Verdana" panose="020B0604030504040204" pitchFamily="34" charset="0"/>
                <a:cs typeface="Verdana" panose="020B0604030504040204" pitchFamily="34" charset="0"/>
              </a:rPr>
              <a:t>, miniata da Taddeo Crivelli, una delle più alte opere di miniatura del Rinascimento italiano.</a:t>
            </a: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La Bibbia è ora conservata a Modena nella Biblioteca Estense.</a:t>
            </a:r>
          </a:p>
          <a:p>
            <a:pPr algn="just"/>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gn="just"/>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p:txBody>
      </p:sp>
      <p:sp>
        <p:nvSpPr>
          <p:cNvPr id="7" name="Segnaposto numero diapositiva 6"/>
          <p:cNvSpPr>
            <a:spLocks noGrp="1"/>
          </p:cNvSpPr>
          <p:nvPr>
            <p:ph type="sldNum" sz="quarter" idx="12"/>
          </p:nvPr>
        </p:nvSpPr>
        <p:spPr/>
        <p:txBody>
          <a:bodyPr/>
          <a:lstStyle/>
          <a:p>
            <a:fld id="{276AB4DC-4440-49C0-9AA0-229DA372370B}" type="slidenum">
              <a:rPr lang="it-IT" smtClean="0"/>
              <a:t>5</a:t>
            </a:fld>
            <a:endParaRPr lang="it-IT"/>
          </a:p>
        </p:txBody>
      </p:sp>
      <p:sp>
        <p:nvSpPr>
          <p:cNvPr id="9" name="Rettangolo 8"/>
          <p:cNvSpPr/>
          <p:nvPr/>
        </p:nvSpPr>
        <p:spPr>
          <a:xfrm>
            <a:off x="759348" y="764704"/>
            <a:ext cx="3452612"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4800" b="1" dirty="0" smtClean="0">
                <a:ln w="11430"/>
                <a:solidFill>
                  <a:schemeClr val="accent1"/>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La Bibbia</a:t>
            </a:r>
            <a:endParaRPr lang="it-IT" sz="4800" b="1" cap="none" spc="0" dirty="0">
              <a:ln w="11430"/>
              <a:solidFill>
                <a:schemeClr val="accent1"/>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9492452"/>
      </p:ext>
    </p:extLst>
  </p:cSld>
  <p:clrMapOvr>
    <a:masterClrMapping/>
  </p:clrMapOvr>
  <p:transition spd="slow">
    <p:randomBar dir="vert"/>
    <p:sndAc>
      <p:stSnd>
        <p:snd r:embed="rId2" name="drumroll.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276AB4DC-4440-49C0-9AA0-229DA372370B}" type="slidenum">
              <a:rPr lang="it-IT" smtClean="0"/>
              <a:t>6</a:t>
            </a:fld>
            <a:endParaRPr lang="it-IT"/>
          </a:p>
        </p:txBody>
      </p:sp>
      <p:sp>
        <p:nvSpPr>
          <p:cNvPr id="3" name="Titolo 1"/>
          <p:cNvSpPr txBox="1">
            <a:spLocks/>
          </p:cNvSpPr>
          <p:nvPr/>
        </p:nvSpPr>
        <p:spPr>
          <a:xfrm>
            <a:off x="755576" y="404664"/>
            <a:ext cx="756084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800" b="1" dirty="0">
                <a:ln w="11430"/>
                <a:solidFill>
                  <a:schemeClr val="accent1"/>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Breve storia di palazzo Schifanoia</a:t>
            </a:r>
          </a:p>
        </p:txBody>
      </p:sp>
      <p:sp>
        <p:nvSpPr>
          <p:cNvPr id="4" name="CasellaDiTesto 3"/>
          <p:cNvSpPr txBox="1"/>
          <p:nvPr/>
        </p:nvSpPr>
        <p:spPr>
          <a:xfrm>
            <a:off x="4716016" y="2204864"/>
            <a:ext cx="3600400" cy="3539430"/>
          </a:xfrm>
          <a:prstGeom prst="rect">
            <a:avLst/>
          </a:prstGeom>
          <a:noFill/>
        </p:spPr>
        <p:txBody>
          <a:bodyPr wrap="square" rtlCol="0">
            <a:spAutoFit/>
          </a:bodyPr>
          <a:lstStyle/>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1385 -  Il primo nucleo del palazzo fu eretto per volere di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Alberto V d’Este.</a:t>
            </a: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Fu concepito come una dimora adatta alla rappresentanza e allo svago, come dice il suo nome che deriva dalle parole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«schivar la noia»</a:t>
            </a: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1465 – Sotto la signoria di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Borso d’Este</a:t>
            </a:r>
            <a:r>
              <a:rPr lang="it-IT" sz="1400" dirty="0" smtClean="0">
                <a:latin typeface="Verdana" panose="020B0604030504040204" pitchFamily="34" charset="0"/>
                <a:ea typeface="Verdana" panose="020B0604030504040204" pitchFamily="34" charset="0"/>
                <a:cs typeface="Verdana" panose="020B0604030504040204" pitchFamily="34" charset="0"/>
              </a:rPr>
              <a:t> il palazzo assunse nuove forme: fu prolungato verso oriente e sopraelevato con un piano nobile, destinato ad accogliere gli appartamenti ducali e il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Salone dei Mesi</a:t>
            </a:r>
            <a:r>
              <a:rPr lang="it-IT" sz="1400" dirty="0" smtClean="0">
                <a:latin typeface="Verdana" panose="020B0604030504040204" pitchFamily="34" charset="0"/>
                <a:ea typeface="Verdana" panose="020B0604030504040204" pitchFamily="34" charset="0"/>
                <a:cs typeface="Verdana" panose="020B0604030504040204" pitchFamily="34" charset="0"/>
              </a:rPr>
              <a:t>, ampia sala di rappresentanza.</a:t>
            </a:r>
            <a:endParaRPr lang="it-IT"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endParaRPr lang="it-IT"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88" y="2276872"/>
            <a:ext cx="3743908" cy="280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6913410"/>
      </p:ext>
    </p:extLst>
  </p:cSld>
  <p:clrMapOvr>
    <a:masterClrMapping/>
  </p:clrMapOvr>
  <mc:AlternateContent xmlns:mc="http://schemas.openxmlformats.org/markup-compatibility/2006">
    <mc:Choice xmlns:p14="http://schemas.microsoft.com/office/powerpoint/2010/main" Requires="p14">
      <p:transition spd="slow" p14:dur="3400">
        <p14:reveal/>
        <p:sndAc>
          <p:stSnd>
            <p:snd r:embed="rId2" name="drumroll.wav"/>
          </p:stSnd>
        </p:sndAc>
      </p:transition>
    </mc:Choice>
    <mc:Fallback>
      <p:transition spd="slow">
        <p:fade/>
        <p:sndAc>
          <p:stSnd>
            <p:snd r:embed="rId2" name="drumroll.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276AB4DC-4440-49C0-9AA0-229DA372370B}" type="slidenum">
              <a:rPr lang="it-IT" smtClean="0"/>
              <a:t>7</a:t>
            </a:fld>
            <a:endParaRPr lang="it-IT"/>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758899"/>
            <a:ext cx="571500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971600" y="4420269"/>
            <a:ext cx="7200800" cy="1169551"/>
          </a:xfrm>
          <a:prstGeom prst="rect">
            <a:avLst/>
          </a:prstGeom>
          <a:noFill/>
        </p:spPr>
        <p:txBody>
          <a:bodyPr wrap="square" rtlCol="0">
            <a:spAutoFit/>
          </a:bodyPr>
          <a:lstStyle/>
          <a:p>
            <a:pPr algn="just"/>
            <a:r>
              <a:rPr lang="it-IT" sz="1400" dirty="0" smtClean="0">
                <a:latin typeface="Verdana" panose="020B0604030504040204" pitchFamily="34" charset="0"/>
                <a:ea typeface="Verdana" panose="020B0604030504040204" pitchFamily="34" charset="0"/>
                <a:cs typeface="Verdana" panose="020B0604030504040204" pitchFamily="34" charset="0"/>
              </a:rPr>
              <a:t>Borso fa decorare la delizia estense, chiamando i più famosi artisti attivi a Ferrara, fra i quali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Francesco del </a:t>
            </a:r>
            <a:r>
              <a:rPr lang="it-IT" sz="1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Cossa</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 Ercole de’ Roberti</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smtClean="0">
                <a:latin typeface="Verdana" panose="020B0604030504040204" pitchFamily="34" charset="0"/>
                <a:ea typeface="Verdana" panose="020B0604030504040204" pitchFamily="34" charset="0"/>
                <a:cs typeface="Verdana" panose="020B0604030504040204" pitchFamily="34" charset="0"/>
              </a:rPr>
              <a:t>e </a:t>
            </a:r>
            <a:r>
              <a:rPr lang="it-IT" sz="1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Cosmé</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Tura, i maestri dell’Officina ferrarese.</a:t>
            </a:r>
          </a:p>
          <a:p>
            <a:pPr algn="just"/>
            <a:endPar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endParaRPr lang="it-IT"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1258596"/>
      </p:ext>
    </p:extLst>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drumroll.wav"/>
          </p:stSnd>
        </p:sndAc>
      </p:transition>
    </mc:Choice>
    <mc:Fallback>
      <p:transition spd="slow">
        <p:split orient="vert"/>
        <p:sndAc>
          <p:stSnd>
            <p:snd r:embed="rId2" name="drumroll.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276AB4DC-4440-49C0-9AA0-229DA372370B}" type="slidenum">
              <a:rPr lang="it-IT" smtClean="0"/>
              <a:t>8</a:t>
            </a:fld>
            <a:endParaRPr lang="it-IT"/>
          </a:p>
        </p:txBody>
      </p:sp>
      <p:sp>
        <p:nvSpPr>
          <p:cNvPr id="3" name="CasellaDiTesto 2"/>
          <p:cNvSpPr txBox="1"/>
          <p:nvPr/>
        </p:nvSpPr>
        <p:spPr>
          <a:xfrm>
            <a:off x="755576" y="3272785"/>
            <a:ext cx="7560840" cy="3108543"/>
          </a:xfrm>
          <a:prstGeom prst="rect">
            <a:avLst/>
          </a:prstGeom>
          <a:noFill/>
        </p:spPr>
        <p:txBody>
          <a:bodyPr wrap="square" rtlCol="0">
            <a:spAutoFit/>
          </a:bodyPr>
          <a:lstStyle/>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1470 - La facciata fu abbellita dalla costruzione di un imponente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portale</a:t>
            </a:r>
            <a:r>
              <a:rPr lang="it-IT" sz="1400" dirty="0" smtClean="0">
                <a:latin typeface="Verdana" panose="020B0604030504040204" pitchFamily="34" charset="0"/>
                <a:ea typeface="Verdana" panose="020B0604030504040204" pitchFamily="34" charset="0"/>
                <a:cs typeface="Verdana" panose="020B0604030504040204" pitchFamily="34" charset="0"/>
              </a:rPr>
              <a:t> marmoreo,  disegnato da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Ercole de’ Roberti. </a:t>
            </a:r>
            <a:r>
              <a:rPr lang="it-IT" sz="1400" dirty="0" smtClean="0">
                <a:latin typeface="Verdana" panose="020B0604030504040204" pitchFamily="34" charset="0"/>
                <a:ea typeface="Verdana" panose="020B0604030504040204" pitchFamily="34" charset="0"/>
                <a:cs typeface="Verdana" panose="020B0604030504040204" pitchFamily="34" charset="0"/>
              </a:rPr>
              <a:t>Sopra il portale fu collocato uno stemma estense marmoreo e un simbolo, caro a Borso perché rappresentava le bonifiche da lui volute ed effettuate,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l’unicorno.</a:t>
            </a:r>
            <a:r>
              <a:rPr lang="it-IT" sz="1400" dirty="0" smtClean="0">
                <a:latin typeface="Verdana" panose="020B0604030504040204" pitchFamily="34" charset="0"/>
                <a:ea typeface="Verdana" panose="020B0604030504040204" pitchFamily="34" charset="0"/>
                <a:cs typeface="Verdana" panose="020B0604030504040204" pitchFamily="34" charset="0"/>
              </a:rPr>
              <a:t> </a:t>
            </a:r>
            <a:endParaRPr lang="it-IT" sz="14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1493 – Il nuovo duca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Ercole I d’Este </a:t>
            </a:r>
            <a:r>
              <a:rPr lang="it-IT" sz="1400" dirty="0" smtClean="0">
                <a:latin typeface="Verdana" panose="020B0604030504040204" pitchFamily="34" charset="0"/>
                <a:ea typeface="Verdana" panose="020B0604030504040204" pitchFamily="34" charset="0"/>
                <a:cs typeface="Verdana" panose="020B0604030504040204" pitchFamily="34" charset="0"/>
              </a:rPr>
              <a:t>incaricò l’architetto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Biagio Rossetti </a:t>
            </a:r>
            <a:r>
              <a:rPr lang="it-IT" sz="1400" dirty="0" smtClean="0">
                <a:latin typeface="Verdana" panose="020B0604030504040204" pitchFamily="34" charset="0"/>
                <a:ea typeface="Verdana" panose="020B0604030504040204" pitchFamily="34" charset="0"/>
                <a:cs typeface="Verdana" panose="020B0604030504040204" pitchFamily="34" charset="0"/>
              </a:rPr>
              <a:t>di prolungare il palazzo di altri sette metri verso oriente e di sostituire la merlatura superiore che era crollata. Biagio Rossetti decorò la facciata con un cornicione in cotto, nelle metope del quale raffigurò un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diamante</a:t>
            </a:r>
            <a:r>
              <a:rPr lang="it-IT" sz="1400" dirty="0" smtClean="0">
                <a:latin typeface="Verdana" panose="020B0604030504040204" pitchFamily="34" charset="0"/>
                <a:ea typeface="Verdana" panose="020B0604030504040204" pitchFamily="34" charset="0"/>
                <a:cs typeface="Verdana" panose="020B0604030504040204" pitchFamily="34" charset="0"/>
              </a:rPr>
              <a:t>, simbolo del duca.</a:t>
            </a:r>
          </a:p>
          <a:p>
            <a:pPr algn="just"/>
            <a:endParaRPr lang="it-IT"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1534 –1703 - La delizia estense passò a Francesco I d’Este, che lo lasciò alla figlia Marfisa per passare poi alla famiglia </a:t>
            </a:r>
            <a:r>
              <a:rPr lang="it-IT" sz="1400" dirty="0" err="1" smtClean="0">
                <a:latin typeface="Verdana" panose="020B0604030504040204" pitchFamily="34" charset="0"/>
                <a:ea typeface="Verdana" panose="020B0604030504040204" pitchFamily="34" charset="0"/>
                <a:cs typeface="Verdana" panose="020B0604030504040204" pitchFamily="34" charset="0"/>
              </a:rPr>
              <a:t>Cybo</a:t>
            </a:r>
            <a:r>
              <a:rPr lang="it-IT" sz="1400" dirty="0" smtClean="0">
                <a:latin typeface="Verdana" panose="020B0604030504040204" pitchFamily="34" charset="0"/>
                <a:ea typeface="Verdana" panose="020B0604030504040204" pitchFamily="34" charset="0"/>
                <a:cs typeface="Verdana" panose="020B0604030504040204" pitchFamily="34" charset="0"/>
              </a:rPr>
              <a:t>, che lo vendette alla famiglia Romei. Nel 1703 il palazzo diventò una proprietà della famiglia Tassoni.</a:t>
            </a:r>
          </a:p>
          <a:p>
            <a:pPr algn="just"/>
            <a:endParaRPr lang="it-IT" sz="1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4664"/>
            <a:ext cx="4608512" cy="292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5508104" y="404664"/>
            <a:ext cx="2736304" cy="2723823"/>
          </a:xfrm>
          <a:prstGeom prst="rect">
            <a:avLst/>
          </a:prstGeom>
          <a:noFill/>
        </p:spPr>
        <p:txBody>
          <a:bodyPr wrap="square" rtlCol="0">
            <a:spAutoFit/>
          </a:bodyPr>
          <a:lstStyle/>
          <a:p>
            <a:pPr algn="just"/>
            <a:r>
              <a:rPr lang="it-IT" sz="900" b="1" dirty="0" smtClean="0">
                <a:latin typeface="Verdana" panose="020B0604030504040204" pitchFamily="34" charset="0"/>
                <a:ea typeface="Verdana" panose="020B0604030504040204" pitchFamily="34" charset="0"/>
                <a:cs typeface="Verdana" panose="020B0604030504040204" pitchFamily="34" charset="0"/>
              </a:rPr>
              <a:t>Sala degli Stucchi </a:t>
            </a:r>
            <a:r>
              <a:rPr lang="it-IT" sz="900" dirty="0" smtClean="0">
                <a:latin typeface="Verdana" panose="020B0604030504040204" pitchFamily="34" charset="0"/>
                <a:ea typeface="Verdana" panose="020B0604030504040204" pitchFamily="34" charset="0"/>
                <a:cs typeface="Verdana" panose="020B0604030504040204" pitchFamily="34" charset="0"/>
              </a:rPr>
              <a:t>- riccamente </a:t>
            </a:r>
            <a:r>
              <a:rPr lang="it-IT" sz="900" dirty="0">
                <a:latin typeface="Verdana" panose="020B0604030504040204" pitchFamily="34" charset="0"/>
                <a:ea typeface="Verdana" panose="020B0604030504040204" pitchFamily="34" charset="0"/>
                <a:cs typeface="Verdana" panose="020B0604030504040204" pitchFamily="34" charset="0"/>
              </a:rPr>
              <a:t>decorata nella sua parte alta, mentre i muri perimetrali si presentano liberi da ogni decorazione. Il magnifico soffitto è a</a:t>
            </a:r>
            <a:r>
              <a:rPr lang="it-IT" sz="900" b="1" dirty="0">
                <a:latin typeface="Verdana" panose="020B0604030504040204" pitchFamily="34" charset="0"/>
                <a:ea typeface="Verdana" panose="020B0604030504040204" pitchFamily="34" charset="0"/>
                <a:cs typeface="Verdana" panose="020B0604030504040204" pitchFamily="34" charset="0"/>
              </a:rPr>
              <a:t> lacunari </a:t>
            </a:r>
            <a:r>
              <a:rPr lang="it-IT" sz="900" b="1" dirty="0" smtClean="0">
                <a:latin typeface="Verdana" panose="020B0604030504040204" pitchFamily="34" charset="0"/>
                <a:ea typeface="Verdana" panose="020B0604030504040204" pitchFamily="34" charset="0"/>
                <a:cs typeface="Verdana" panose="020B0604030504040204" pitchFamily="34" charset="0"/>
              </a:rPr>
              <a:t>lignei </a:t>
            </a:r>
            <a:r>
              <a:rPr lang="it-IT" sz="900" dirty="0" smtClean="0">
                <a:latin typeface="Verdana" panose="020B0604030504040204" pitchFamily="34" charset="0"/>
                <a:ea typeface="Verdana" panose="020B0604030504040204" pitchFamily="34" charset="0"/>
                <a:cs typeface="Verdana" panose="020B0604030504040204" pitchFamily="34" charset="0"/>
              </a:rPr>
              <a:t>tipicamente </a:t>
            </a:r>
            <a:r>
              <a:rPr lang="it-IT" sz="900" dirty="0">
                <a:latin typeface="Verdana" panose="020B0604030504040204" pitchFamily="34" charset="0"/>
                <a:ea typeface="Verdana" panose="020B0604030504040204" pitchFamily="34" charset="0"/>
                <a:cs typeface="Verdana" panose="020B0604030504040204" pitchFamily="34" charset="0"/>
              </a:rPr>
              <a:t>classicheggiante, mentre lungo le pareti perimetrali della sala si snoda un </a:t>
            </a:r>
            <a:r>
              <a:rPr lang="it-IT" sz="900" b="1" dirty="0">
                <a:latin typeface="Verdana" panose="020B0604030504040204" pitchFamily="34" charset="0"/>
                <a:ea typeface="Verdana" panose="020B0604030504040204" pitchFamily="34" charset="0"/>
                <a:cs typeface="Verdana" panose="020B0604030504040204" pitchFamily="34" charset="0"/>
              </a:rPr>
              <a:t>fascion</a:t>
            </a:r>
            <a:r>
              <a:rPr lang="it-IT" sz="900" dirty="0">
                <a:latin typeface="Verdana" panose="020B0604030504040204" pitchFamily="34" charset="0"/>
                <a:ea typeface="Verdana" panose="020B0604030504040204" pitchFamily="34" charset="0"/>
                <a:cs typeface="Verdana" panose="020B0604030504040204" pitchFamily="34" charset="0"/>
              </a:rPr>
              <a:t>e suddiviso in diversi riquadri contenenti </a:t>
            </a:r>
            <a:r>
              <a:rPr lang="it-IT" sz="900" b="1" dirty="0">
                <a:latin typeface="Verdana" panose="020B0604030504040204" pitchFamily="34" charset="0"/>
                <a:ea typeface="Verdana" panose="020B0604030504040204" pitchFamily="34" charset="0"/>
                <a:cs typeface="Verdana" panose="020B0604030504040204" pitchFamily="34" charset="0"/>
              </a:rPr>
              <a:t>festoni</a:t>
            </a:r>
            <a:r>
              <a:rPr lang="it-IT" sz="900" dirty="0">
                <a:latin typeface="Verdana" panose="020B0604030504040204" pitchFamily="34" charset="0"/>
                <a:ea typeface="Verdana" panose="020B0604030504040204" pitchFamily="34" charset="0"/>
                <a:cs typeface="Verdana" panose="020B0604030504040204" pitchFamily="34" charset="0"/>
              </a:rPr>
              <a:t>, </a:t>
            </a:r>
            <a:r>
              <a:rPr lang="it-IT" sz="900" b="1" dirty="0">
                <a:latin typeface="Verdana" panose="020B0604030504040204" pitchFamily="34" charset="0"/>
                <a:ea typeface="Verdana" panose="020B0604030504040204" pitchFamily="34" charset="0"/>
                <a:cs typeface="Verdana" panose="020B0604030504040204" pitchFamily="34" charset="0"/>
              </a:rPr>
              <a:t>ghirlande </a:t>
            </a:r>
            <a:r>
              <a:rPr lang="it-IT" sz="900" dirty="0">
                <a:latin typeface="Verdana" panose="020B0604030504040204" pitchFamily="34" charset="0"/>
                <a:ea typeface="Verdana" panose="020B0604030504040204" pitchFamily="34" charset="0"/>
                <a:cs typeface="Verdana" panose="020B0604030504040204" pitchFamily="34" charset="0"/>
              </a:rPr>
              <a:t>e</a:t>
            </a:r>
            <a:r>
              <a:rPr lang="it-IT" sz="900" b="1" dirty="0">
                <a:latin typeface="Verdana" panose="020B0604030504040204" pitchFamily="34" charset="0"/>
                <a:ea typeface="Verdana" panose="020B0604030504040204" pitchFamily="34" charset="0"/>
                <a:cs typeface="Verdana" panose="020B0604030504040204" pitchFamily="34" charset="0"/>
              </a:rPr>
              <a:t> putti</a:t>
            </a:r>
            <a:r>
              <a:rPr lang="it-IT" sz="900" dirty="0">
                <a:latin typeface="Verdana" panose="020B0604030504040204" pitchFamily="34" charset="0"/>
                <a:ea typeface="Verdana" panose="020B0604030504040204" pitchFamily="34" charset="0"/>
                <a:cs typeface="Verdana" panose="020B0604030504040204" pitchFamily="34" charset="0"/>
              </a:rPr>
              <a:t>. Questi ultimi sorreggono l'insegna estense </a:t>
            </a:r>
            <a:r>
              <a:rPr lang="it-IT" sz="900" b="1" dirty="0">
                <a:latin typeface="Verdana" panose="020B0604030504040204" pitchFamily="34" charset="0"/>
                <a:ea typeface="Verdana" panose="020B0604030504040204" pitchFamily="34" charset="0"/>
                <a:cs typeface="Verdana" panose="020B0604030504040204" pitchFamily="34" charset="0"/>
              </a:rPr>
              <a:t>dell'aquila bianca</a:t>
            </a:r>
            <a:r>
              <a:rPr lang="it-IT" sz="900" dirty="0">
                <a:latin typeface="Verdana" panose="020B0604030504040204" pitchFamily="34" charset="0"/>
                <a:ea typeface="Verdana" panose="020B0604030504040204" pitchFamily="34" charset="0"/>
                <a:cs typeface="Verdana" panose="020B0604030504040204" pitchFamily="34" charset="0"/>
              </a:rPr>
              <a:t> e le </a:t>
            </a:r>
            <a:r>
              <a:rPr lang="it-IT" sz="900" b="1" dirty="0">
                <a:latin typeface="Verdana" panose="020B0604030504040204" pitchFamily="34" charset="0"/>
                <a:ea typeface="Verdana" panose="020B0604030504040204" pitchFamily="34" charset="0"/>
                <a:cs typeface="Verdana" panose="020B0604030504040204" pitchFamily="34" charset="0"/>
              </a:rPr>
              <a:t>quattro imprese di Borso</a:t>
            </a:r>
            <a:r>
              <a:rPr lang="it-IT" sz="900" dirty="0">
                <a:latin typeface="Verdana" panose="020B0604030504040204" pitchFamily="34" charset="0"/>
                <a:ea typeface="Verdana" panose="020B0604030504040204" pitchFamily="34" charset="0"/>
                <a:cs typeface="Verdana" panose="020B0604030504040204" pitchFamily="34" charset="0"/>
              </a:rPr>
              <a:t>:</a:t>
            </a:r>
            <a:r>
              <a:rPr lang="it-IT" sz="900" b="1" dirty="0">
                <a:latin typeface="Verdana" panose="020B0604030504040204" pitchFamily="34" charset="0"/>
                <a:ea typeface="Verdana" panose="020B0604030504040204" pitchFamily="34" charset="0"/>
                <a:cs typeface="Verdana" panose="020B0604030504040204" pitchFamily="34" charset="0"/>
              </a:rPr>
              <a:t> l’Unicorno</a:t>
            </a:r>
            <a:r>
              <a:rPr lang="it-IT" sz="900" dirty="0">
                <a:latin typeface="Verdana" panose="020B0604030504040204" pitchFamily="34" charset="0"/>
                <a:ea typeface="Verdana" panose="020B0604030504040204" pitchFamily="34" charset="0"/>
                <a:cs typeface="Verdana" panose="020B0604030504040204" pitchFamily="34" charset="0"/>
              </a:rPr>
              <a:t>, simbolo di purezza, il</a:t>
            </a:r>
            <a:r>
              <a:rPr lang="it-IT" sz="900" b="1" dirty="0">
                <a:latin typeface="Verdana" panose="020B0604030504040204" pitchFamily="34" charset="0"/>
                <a:ea typeface="Verdana" panose="020B0604030504040204" pitchFamily="34" charset="0"/>
                <a:cs typeface="Verdana" panose="020B0604030504040204" pitchFamily="34" charset="0"/>
              </a:rPr>
              <a:t> </a:t>
            </a:r>
            <a:r>
              <a:rPr lang="it-IT" sz="900" b="1" dirty="0" err="1">
                <a:latin typeface="Verdana" panose="020B0604030504040204" pitchFamily="34" charset="0"/>
                <a:ea typeface="Verdana" panose="020B0604030504040204" pitchFamily="34" charset="0"/>
                <a:cs typeface="Verdana" panose="020B0604030504040204" pitchFamily="34" charset="0"/>
              </a:rPr>
              <a:t>Paraduro</a:t>
            </a:r>
            <a:r>
              <a:rPr lang="it-IT" sz="900" dirty="0">
                <a:latin typeface="Verdana" panose="020B0604030504040204" pitchFamily="34" charset="0"/>
                <a:ea typeface="Verdana" panose="020B0604030504040204" pitchFamily="34" charset="0"/>
                <a:cs typeface="Verdana" panose="020B0604030504040204" pitchFamily="34" charset="0"/>
              </a:rPr>
              <a:t>, che con la sua zucca nella calza messa a pendere da uno steccato sul pelo dell'acqua ricorda le bonifiche del territorio ferrarese volute dal</a:t>
            </a:r>
            <a:r>
              <a:rPr lang="it-IT" sz="900" b="1" dirty="0">
                <a:latin typeface="Verdana" panose="020B0604030504040204" pitchFamily="34" charset="0"/>
                <a:ea typeface="Verdana" panose="020B0604030504040204" pitchFamily="34" charset="0"/>
                <a:cs typeface="Verdana" panose="020B0604030504040204" pitchFamily="34" charset="0"/>
              </a:rPr>
              <a:t> </a:t>
            </a:r>
            <a:r>
              <a:rPr lang="it-IT" sz="900" dirty="0">
                <a:latin typeface="Verdana" panose="020B0604030504040204" pitchFamily="34" charset="0"/>
                <a:ea typeface="Verdana" panose="020B0604030504040204" pitchFamily="34" charset="0"/>
                <a:cs typeface="Verdana" panose="020B0604030504040204" pitchFamily="34" charset="0"/>
              </a:rPr>
              <a:t>Duca, il</a:t>
            </a:r>
            <a:r>
              <a:rPr lang="it-IT" sz="900" b="1" dirty="0">
                <a:latin typeface="Verdana" panose="020B0604030504040204" pitchFamily="34" charset="0"/>
                <a:ea typeface="Verdana" panose="020B0604030504040204" pitchFamily="34" charset="0"/>
                <a:cs typeface="Verdana" panose="020B0604030504040204" pitchFamily="34" charset="0"/>
              </a:rPr>
              <a:t> Battesimo</a:t>
            </a:r>
            <a:r>
              <a:rPr lang="it-IT" sz="900" dirty="0">
                <a:latin typeface="Verdana" panose="020B0604030504040204" pitchFamily="34" charset="0"/>
                <a:ea typeface="Verdana" panose="020B0604030504040204" pitchFamily="34" charset="0"/>
                <a:cs typeface="Verdana" panose="020B0604030504040204" pitchFamily="34" charset="0"/>
              </a:rPr>
              <a:t>, che simboleggia la prudenza e il</a:t>
            </a:r>
            <a:r>
              <a:rPr lang="it-IT" sz="900" b="1" dirty="0">
                <a:latin typeface="Verdana" panose="020B0604030504040204" pitchFamily="34" charset="0"/>
                <a:ea typeface="Verdana" panose="020B0604030504040204" pitchFamily="34" charset="0"/>
                <a:cs typeface="Verdana" panose="020B0604030504040204" pitchFamily="34" charset="0"/>
              </a:rPr>
              <a:t> Fuoco</a:t>
            </a:r>
            <a:r>
              <a:rPr lang="it-IT" sz="900" dirty="0">
                <a:latin typeface="Verdana" panose="020B0604030504040204" pitchFamily="34" charset="0"/>
                <a:ea typeface="Verdana" panose="020B0604030504040204" pitchFamily="34" charset="0"/>
                <a:cs typeface="Verdana" panose="020B0604030504040204" pitchFamily="34" charset="0"/>
              </a:rPr>
              <a:t>, che indica carità e </a:t>
            </a:r>
            <a:r>
              <a:rPr lang="it-IT" sz="900" dirty="0" smtClean="0">
                <a:latin typeface="Verdana" panose="020B0604030504040204" pitchFamily="34" charset="0"/>
                <a:ea typeface="Verdana" panose="020B0604030504040204" pitchFamily="34" charset="0"/>
                <a:cs typeface="Verdana" panose="020B0604030504040204" pitchFamily="34" charset="0"/>
              </a:rPr>
              <a:t>amore.</a:t>
            </a:r>
            <a:endParaRPr lang="it-IT" sz="9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49631307"/>
      </p:ext>
    </p:extLst>
  </p:cSld>
  <p:clrMapOvr>
    <a:masterClrMapping/>
  </p:clrMapOvr>
  <p:transition spd="slow">
    <p:wipe/>
    <p:sndAc>
      <p:stSnd>
        <p:snd r:embed="rId2" name="drumroll.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276AB4DC-4440-49C0-9AA0-229DA372370B}" type="slidenum">
              <a:rPr lang="it-IT" smtClean="0"/>
              <a:t>9</a:t>
            </a:fld>
            <a:endParaRPr lang="it-IT"/>
          </a:p>
        </p:txBody>
      </p:sp>
      <p:sp>
        <p:nvSpPr>
          <p:cNvPr id="3" name="CasellaDiTesto 2"/>
          <p:cNvSpPr txBox="1"/>
          <p:nvPr/>
        </p:nvSpPr>
        <p:spPr>
          <a:xfrm>
            <a:off x="683568" y="661215"/>
            <a:ext cx="7632848" cy="3323987"/>
          </a:xfrm>
          <a:prstGeom prst="rect">
            <a:avLst/>
          </a:prstGeom>
          <a:noFill/>
        </p:spPr>
        <p:txBody>
          <a:bodyPr wrap="square" rtlCol="0">
            <a:spAutoFit/>
          </a:bodyPr>
          <a:lstStyle/>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1736 – Il palazzo diventò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Manifattura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Tabacch</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i</a:t>
            </a:r>
            <a:r>
              <a:rPr lang="it-IT" sz="1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 </a:t>
            </a:r>
            <a:r>
              <a:rPr lang="it-IT" sz="1400" dirty="0" smtClean="0">
                <a:latin typeface="Verdana" panose="020B0604030504040204" pitchFamily="34" charset="0"/>
                <a:ea typeface="Verdana" panose="020B0604030504040204" pitchFamily="34" charset="0"/>
                <a:cs typeface="Verdana" panose="020B0604030504040204" pitchFamily="34" charset="0"/>
              </a:rPr>
              <a:t>e subì vari danni, in particolare furono demoliti lo scalone d’onore , fatto costruire da Borso d’Este sul fronte esterno a nord e la loggia.</a:t>
            </a:r>
          </a:p>
          <a:p>
            <a:pPr algn="just"/>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1801 – Dopo la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conquista napoleonica</a:t>
            </a:r>
            <a:r>
              <a:rPr lang="it-IT" sz="1400" dirty="0" smtClean="0">
                <a:latin typeface="Verdana" panose="020B0604030504040204" pitchFamily="34" charset="0"/>
                <a:ea typeface="Verdana" panose="020B0604030504040204" pitchFamily="34" charset="0"/>
                <a:cs typeface="Verdana" panose="020B0604030504040204" pitchFamily="34" charset="0"/>
              </a:rPr>
              <a:t>, il palazzo fu confiscato e acquistato da Giacomo </a:t>
            </a:r>
            <a:r>
              <a:rPr lang="it-IT" sz="1400" dirty="0" err="1" smtClean="0">
                <a:latin typeface="Verdana" panose="020B0604030504040204" pitchFamily="34" charset="0"/>
                <a:ea typeface="Verdana" panose="020B0604030504040204" pitchFamily="34" charset="0"/>
                <a:cs typeface="Verdana" panose="020B0604030504040204" pitchFamily="34" charset="0"/>
              </a:rPr>
              <a:t>Mayol</a:t>
            </a:r>
            <a:r>
              <a:rPr lang="it-IT" sz="1400" dirty="0" smtClean="0">
                <a:latin typeface="Verdana" panose="020B0604030504040204" pitchFamily="34" charset="0"/>
                <a:ea typeface="Verdana" panose="020B0604030504040204" pitchFamily="34" charset="0"/>
                <a:cs typeface="Verdana" panose="020B0604030504040204" pitchFamily="34" charset="0"/>
              </a:rPr>
              <a:t>.</a:t>
            </a:r>
          </a:p>
          <a:p>
            <a:pPr algn="just"/>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1840-41 – Si iniziano a riscoprire gli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affreschi del Salone dei mesi</a:t>
            </a:r>
            <a:r>
              <a:rPr lang="it-IT" sz="1400" dirty="0" smtClean="0">
                <a:latin typeface="Verdana" panose="020B0604030504040204" pitchFamily="34" charset="0"/>
                <a:ea typeface="Verdana" panose="020B0604030504040204" pitchFamily="34" charset="0"/>
                <a:cs typeface="Verdana" panose="020B0604030504040204" pitchFamily="34" charset="0"/>
              </a:rPr>
              <a:t>, che destano grande interesse. </a:t>
            </a: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1897 – Il Comune approvò il progetto per il recupero degli affreschi e del palazzo. </a:t>
            </a:r>
            <a:r>
              <a:rPr lang="it-IT" sz="1400" dirty="0">
                <a:latin typeface="Verdana" panose="020B0604030504040204" pitchFamily="34" charset="0"/>
                <a:ea typeface="Verdana" panose="020B0604030504040204" pitchFamily="34" charset="0"/>
                <a:cs typeface="Verdana" panose="020B0604030504040204" pitchFamily="34" charset="0"/>
              </a:rPr>
              <a:t>L’ antica dimora estense diventò </a:t>
            </a:r>
            <a:r>
              <a:rPr lang="it-IT"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Civico Museo Schifanoia</a:t>
            </a:r>
          </a:p>
          <a:p>
            <a:pPr algn="just"/>
            <a:endParaRPr lang="it-IT" sz="1400" dirty="0">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latin typeface="Verdana" panose="020B0604030504040204" pitchFamily="34" charset="0"/>
                <a:ea typeface="Verdana" panose="020B0604030504040204" pitchFamily="34" charset="0"/>
                <a:cs typeface="Verdana" panose="020B0604030504040204" pitchFamily="34" charset="0"/>
              </a:rPr>
              <a:t>1918 – Il palazzo è acquistato dal Comune di Ferrara.</a:t>
            </a:r>
            <a:endParaRPr lang="it-IT"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a:p>
            <a:pPr algn="just"/>
            <a:endParaRPr lang="it-IT"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55" y="3980763"/>
            <a:ext cx="6612607" cy="208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380312" y="3886016"/>
            <a:ext cx="999713" cy="1631216"/>
          </a:xfrm>
          <a:prstGeom prst="rect">
            <a:avLst/>
          </a:prstGeom>
          <a:noFill/>
        </p:spPr>
        <p:txBody>
          <a:bodyPr wrap="square" rtlCol="0">
            <a:spAutoFit/>
          </a:bodyPr>
          <a:lstStyle/>
          <a:p>
            <a:pPr algn="just"/>
            <a:r>
              <a:rPr lang="it-IT" sz="1000" dirty="0">
                <a:latin typeface="Verdana" panose="020B0604030504040204" pitchFamily="34" charset="0"/>
                <a:ea typeface="Verdana" panose="020B0604030504040204" pitchFamily="34" charset="0"/>
                <a:cs typeface="Verdana" panose="020B0604030504040204" pitchFamily="34" charset="0"/>
              </a:rPr>
              <a:t>Allegoria di agosto: trionfo di Cerere (dettaglio) 1476-84 affresco, </a:t>
            </a:r>
            <a:r>
              <a:rPr lang="it-IT" sz="1000" dirty="0" smtClean="0">
                <a:latin typeface="Verdana" panose="020B0604030504040204" pitchFamily="34" charset="0"/>
                <a:ea typeface="Verdana" panose="020B0604030504040204" pitchFamily="34" charset="0"/>
                <a:cs typeface="Verdana" panose="020B0604030504040204" pitchFamily="34" charset="0"/>
              </a:rPr>
              <a:t>Palazzo </a:t>
            </a:r>
            <a:r>
              <a:rPr lang="it-IT" sz="1000" dirty="0">
                <a:latin typeface="Verdana" panose="020B0604030504040204" pitchFamily="34" charset="0"/>
                <a:ea typeface="Verdana" panose="020B0604030504040204" pitchFamily="34" charset="0"/>
                <a:cs typeface="Verdana" panose="020B0604030504040204" pitchFamily="34" charset="0"/>
              </a:rPr>
              <a:t>Schifanoia, Ferrara</a:t>
            </a:r>
          </a:p>
        </p:txBody>
      </p:sp>
    </p:spTree>
    <p:extLst>
      <p:ext uri="{BB962C8B-B14F-4D97-AF65-F5344CB8AC3E}">
        <p14:creationId xmlns:p14="http://schemas.microsoft.com/office/powerpoint/2010/main" val="4179037291"/>
      </p:ext>
    </p:extLst>
  </p:cSld>
  <p:clrMapOvr>
    <a:masterClrMapping/>
  </p:clrMapOvr>
  <p:transition spd="slow">
    <p:push dir="u"/>
    <p:sndAc>
      <p:stSnd>
        <p:snd r:embed="rId2" name="drumroll.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ShareDocEditForm</Display>
  <Edit>ShareDocEditForm</Edit>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86E82871322EA34AA60DED4A97ED6334" ma:contentTypeVersion="2" ma:contentTypeDescription="Creare un nuovo documento." ma:contentTypeScope="" ma:versionID="b3331f09ab821ffc474e49251159df8e">
  <xsd:schema xmlns:xsd="http://www.w3.org/2001/XMLSchema" xmlns:xs="http://www.w3.org/2001/XMLSchema" xmlns:p="http://schemas.microsoft.com/office/2006/metadata/properties" xmlns:ns2="2791e253-5257-489d-a21d-30f77f4b2348" targetNamespace="http://schemas.microsoft.com/office/2006/metadata/properties" ma:root="true" ma:fieldsID="36bc09ff87597c9b28b66049bde557eb" ns2:_="">
    <xsd:import namespace="2791e253-5257-489d-a21d-30f77f4b2348"/>
    <xsd:element name="properties">
      <xsd:complexType>
        <xsd:sequence>
          <xsd:element name="documentManagement">
            <xsd:complexType>
              <xsd:all>
                <xsd:element ref="ns2:_sd_Commen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91e253-5257-489d-a21d-30f77f4b2348" elementFormDefault="qualified">
    <xsd:import namespace="http://schemas.microsoft.com/office/2006/documentManagement/types"/>
    <xsd:import namespace="http://schemas.microsoft.com/office/infopath/2007/PartnerControls"/>
    <xsd:element name="_sd_Commenti" ma:index="8" nillable="true" ma:displayName="Commenti" ma:internalName="_sd_Commenti">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sd_Commenti xmlns="2791e253-5257-489d-a21d-30f77f4b2348" xsi:nil="true"/>
  </documentManagement>
</p:properties>
</file>

<file path=customXml/itemProps1.xml><?xml version="1.0" encoding="utf-8"?>
<ds:datastoreItem xmlns:ds="http://schemas.openxmlformats.org/officeDocument/2006/customXml" ds:itemID="{4D317079-C979-4D14-88BC-1769A737BF4C}"/>
</file>

<file path=customXml/itemProps2.xml><?xml version="1.0" encoding="utf-8"?>
<ds:datastoreItem xmlns:ds="http://schemas.openxmlformats.org/officeDocument/2006/customXml" ds:itemID="{5E95EBBF-D9AA-49F1-8909-B50FE211995D}"/>
</file>

<file path=customXml/itemProps3.xml><?xml version="1.0" encoding="utf-8"?>
<ds:datastoreItem xmlns:ds="http://schemas.openxmlformats.org/officeDocument/2006/customXml" ds:itemID="{0C48586D-537C-4B34-A767-3D19FB5D7703}"/>
</file>

<file path=docProps/app.xml><?xml version="1.0" encoding="utf-8"?>
<Properties xmlns="http://schemas.openxmlformats.org/officeDocument/2006/extended-properties" xmlns:vt="http://schemas.openxmlformats.org/officeDocument/2006/docPropsVTypes">
  <Template>Newsprint</Template>
  <TotalTime>407</TotalTime>
  <Words>1220</Words>
  <Application>Microsoft Office PowerPoint</Application>
  <PresentationFormat>Presentazione su schermo (4:3)</PresentationFormat>
  <Paragraphs>96</Paragraphs>
  <Slides>12</Slides>
  <Notes>0</Notes>
  <HiddenSlides>0</HiddenSlides>
  <MMClips>0</MMClips>
  <ScaleCrop>false</ScaleCrop>
  <HeadingPairs>
    <vt:vector size="4" baseType="variant">
      <vt:variant>
        <vt:lpstr>Tema</vt:lpstr>
      </vt:variant>
      <vt:variant>
        <vt:i4>1</vt:i4>
      </vt:variant>
      <vt:variant>
        <vt:lpstr>Titoli diapositive</vt:lpstr>
      </vt:variant>
      <vt:variant>
        <vt:i4>12</vt:i4>
      </vt:variant>
    </vt:vector>
  </HeadingPairs>
  <TitlesOfParts>
    <vt:vector size="13" baseType="lpstr">
      <vt:lpstr>NewsPrint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Salone dei Mesi</vt:lpstr>
      <vt:lpstr>Presentazione standard di PowerPoint</vt:lpstr>
      <vt:lpstr>Presentazione standard di PowerPoint</vt:lpstr>
    </vt:vector>
  </TitlesOfParts>
  <Company>Crif SPA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sergio</dc:creator>
  <cp:lastModifiedBy>sergio</cp:lastModifiedBy>
  <cp:revision>50</cp:revision>
  <dcterms:created xsi:type="dcterms:W3CDTF">2015-11-08T15:03:09Z</dcterms:created>
  <dcterms:modified xsi:type="dcterms:W3CDTF">2015-11-15T14:32:55Z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0x01010086E82871322EA34AA60DED4A97ED6334</vt:lpwstr>
  </property>
</Properties>
</file>