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39.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45.xml" ContentType="application/vnd.openxmlformats-officedocument.presentationml.slide+xml"/>
  <Override PartName="/ppt/slides/slide44.xml" ContentType="application/vnd.openxmlformats-officedocument.presentationml.slide+xml"/>
  <Override PartName="/ppt/slides/slide43.xml" ContentType="application/vnd.openxmlformats-officedocument.presentationml.slide+xml"/>
  <Override PartName="/ppt/slides/slide42.xml" ContentType="application/vnd.openxmlformats-officedocument.presentationml.slide+xml"/>
  <Override PartName="/ppt/slides/slide41.xml" ContentType="application/vnd.openxmlformats-officedocument.presentationml.slide+xml"/>
  <Override PartName="/ppt/slides/slide40.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51.xml" ContentType="application/vnd.openxmlformats-officedocument.presentationml.slide+xml"/>
  <Override PartName="/ppt/slides/slide50.xml" ContentType="application/vnd.openxmlformats-officedocument.presentationml.slide+xml"/>
  <Override PartName="/ppt/slides/slide49.xml" ContentType="application/vnd.openxmlformats-officedocument.presentationml.slide+xml"/>
  <Override PartName="/ppt/slides/slide38.xml" ContentType="application/vnd.openxmlformats-officedocument.presentationml.slide+xml"/>
  <Override PartName="/ppt/slides/slide18.xml" ContentType="application/vnd.openxmlformats-officedocument.presentationml.slide+xml"/>
  <Override PartName="/ppt/slides/slide16.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7.xml" ContentType="application/vnd.openxmlformats-officedocument.presentationml.slide+xml"/>
  <Override PartName="/ppt/slides/slide17.xml" ContentType="application/vnd.openxmlformats-officedocument.presentationml.slide+xml"/>
  <Override PartName="/ppt/slides/slide9.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8.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0.xml" ContentType="application/vnd.openxmlformats-officedocument.presentationml.slide+xml"/>
  <Override PartName="/ppt/slideMasters/slideMaster1.xml" ContentType="application/vnd.openxmlformats-officedocument.presentationml.slideMaster+xml"/>
  <Override PartName="/ppt/slideLayouts/slideLayout16.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8.xml" ContentType="application/vnd.openxmlformats-officedocument.presentationml.slideLayout+xml"/>
  <Override PartName="/ppt/slideLayouts/slideLayout11.xml" ContentType="application/vnd.openxmlformats-officedocument.presentationml.slideLayout+xml"/>
  <Override PartName="/ppt/slideLayouts/slideLayout6.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7.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3.xml" ContentType="application/vnd.openxmlformats-officedocument.presentationml.slideLayout+xml"/>
  <Override PartName="/ppt/theme/theme1.xml" ContentType="application/vnd.openxmlformats-officedocument.theme+xml"/>
  <Override PartName="/ppt/theme/theme2.xml" ContentType="application/vnd.openxmlformats-officedocument.theme+xml"/>
  <Override PartName="/ppt/handoutMasters/handoutMaster1.xml" ContentType="application/vnd.openxmlformats-officedocument.presentationml.handoutMaster+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handoutMasterIdLst>
    <p:handoutMasterId r:id="rId53"/>
  </p:handoutMasterIdLst>
  <p:sldIdLst>
    <p:sldId id="256" r:id="rId2"/>
    <p:sldId id="302" r:id="rId3"/>
    <p:sldId id="299" r:id="rId4"/>
    <p:sldId id="300" r:id="rId5"/>
    <p:sldId id="303" r:id="rId6"/>
    <p:sldId id="301" r:id="rId7"/>
    <p:sldId id="269" r:id="rId8"/>
    <p:sldId id="296" r:id="rId9"/>
    <p:sldId id="304" r:id="rId10"/>
    <p:sldId id="310" r:id="rId11"/>
    <p:sldId id="270" r:id="rId12"/>
    <p:sldId id="259" r:id="rId13"/>
    <p:sldId id="266" r:id="rId14"/>
    <p:sldId id="267" r:id="rId15"/>
    <p:sldId id="285" r:id="rId16"/>
    <p:sldId id="265" r:id="rId17"/>
    <p:sldId id="286" r:id="rId18"/>
    <p:sldId id="287" r:id="rId19"/>
    <p:sldId id="288" r:id="rId20"/>
    <p:sldId id="289" r:id="rId21"/>
    <p:sldId id="290" r:id="rId22"/>
    <p:sldId id="291" r:id="rId23"/>
    <p:sldId id="292" r:id="rId24"/>
    <p:sldId id="268" r:id="rId25"/>
    <p:sldId id="260" r:id="rId26"/>
    <p:sldId id="271" r:id="rId27"/>
    <p:sldId id="272" r:id="rId28"/>
    <p:sldId id="273" r:id="rId29"/>
    <p:sldId id="257" r:id="rId30"/>
    <p:sldId id="274" r:id="rId31"/>
    <p:sldId id="305" r:id="rId32"/>
    <p:sldId id="306" r:id="rId33"/>
    <p:sldId id="307" r:id="rId34"/>
    <p:sldId id="275" r:id="rId35"/>
    <p:sldId id="258" r:id="rId36"/>
    <p:sldId id="276" r:id="rId37"/>
    <p:sldId id="277" r:id="rId38"/>
    <p:sldId id="278" r:id="rId39"/>
    <p:sldId id="261" r:id="rId40"/>
    <p:sldId id="279" r:id="rId41"/>
    <p:sldId id="280" r:id="rId42"/>
    <p:sldId id="264" r:id="rId43"/>
    <p:sldId id="281" r:id="rId44"/>
    <p:sldId id="282" r:id="rId45"/>
    <p:sldId id="284" r:id="rId46"/>
    <p:sldId id="283" r:id="rId47"/>
    <p:sldId id="262" r:id="rId48"/>
    <p:sldId id="263" r:id="rId49"/>
    <p:sldId id="293" r:id="rId50"/>
    <p:sldId id="308" r:id="rId51"/>
    <p:sldId id="309" r:id="rId5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3897" autoAdjust="0"/>
    <p:restoredTop sz="90406" autoAdjust="0"/>
  </p:normalViewPr>
  <p:slideViewPr>
    <p:cSldViewPr snapToGrid="0">
      <p:cViewPr>
        <p:scale>
          <a:sx n="57" d="100"/>
          <a:sy n="57" d="100"/>
        </p:scale>
        <p:origin x="486" y="414"/>
      </p:cViewPr>
      <p:guideLst/>
    </p:cSldViewPr>
  </p:slideViewPr>
  <p:notesTextViewPr>
    <p:cViewPr>
      <p:scale>
        <a:sx n="1" d="1"/>
        <a:sy n="1" d="1"/>
      </p:scale>
      <p:origin x="0" y="0"/>
    </p:cViewPr>
  </p:notesTextViewPr>
  <p:sorterViewPr>
    <p:cViewPr>
      <p:scale>
        <a:sx n="184" d="100"/>
        <a:sy n="184" d="100"/>
      </p:scale>
      <p:origin x="0" y="-3786"/>
    </p:cViewPr>
  </p:sorterViewPr>
  <p:notesViewPr>
    <p:cSldViewPr snapToGrid="0">
      <p:cViewPr varScale="1">
        <p:scale>
          <a:sx n="55" d="100"/>
          <a:sy n="55" d="100"/>
        </p:scale>
        <p:origin x="2880"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8" Type="http://schemas.openxmlformats.org/officeDocument/2006/relationships/customXml" Target="../customXml/item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customXml" Target="../customXml/item2.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14B22F0-4678-425D-8239-C324D0F4D4AE}" type="datetimeFigureOut">
              <a:rPr lang="it-IT" smtClean="0"/>
              <a:t>19/05/2016</a:t>
            </a:fld>
            <a:endParaRPr lang="it-IT"/>
          </a:p>
        </p:txBody>
      </p:sp>
      <p:sp>
        <p:nvSpPr>
          <p:cNvPr id="4" name="Segnaposto piè di pa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F449AD2-CFF9-4491-9DC2-2F4FEB15EC76}" type="slidenum">
              <a:rPr lang="it-IT" smtClean="0"/>
              <a:t>‹N›</a:t>
            </a:fld>
            <a:endParaRPr lang="it-IT"/>
          </a:p>
        </p:txBody>
      </p:sp>
    </p:spTree>
    <p:extLst>
      <p:ext uri="{BB962C8B-B14F-4D97-AF65-F5344CB8AC3E}">
        <p14:creationId xmlns:p14="http://schemas.microsoft.com/office/powerpoint/2010/main" val="1040534921"/>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it-IT"/>
              <a:t>Fare clic per modificare lo stile del titolo</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5/19/2016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‹N›</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it-IT"/>
              <a:t>Fare clic per modificare lo stile del titolo</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pPr/>
              <a:t>5/19/2016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it-IT"/>
              <a:t>Fare clic per modificare lo stile del titolo</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Modifica gli stili del testo dello schema</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pPr/>
              <a:t>5/19/2016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it-IT"/>
              <a:t>Fare clic per modificare lo stile del titolo</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it-IT"/>
              <a:t>Modifica gli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dirty="0"/>
              <a:pPr/>
              <a:t>5/19/2016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citazione">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it-IT"/>
              <a:t>Fare clic per modificare lo stile del titolo</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Modifica gli stili del testo dello schema</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it-IT"/>
              <a:t>Modifica gli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dirty="0"/>
              <a:pPr/>
              <a:t>5/19/2016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o o falso">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it-IT"/>
              <a:t>Fare clic per modificare lo stile del titolo</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Modifica gli stili del testo dello schema</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it-IT"/>
              <a:t>Modifica gli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dirty="0"/>
              <a:pPr/>
              <a:t>5/19/2016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Vertical Text Placeholder 2"/>
          <p:cNvSpPr>
            <a:spLocks noGrp="1"/>
          </p:cNvSpPr>
          <p:nvPr>
            <p:ph type="body" orient="vert" idx="1"/>
          </p:nvPr>
        </p:nvSpPr>
        <p:spPr/>
        <p:txBody>
          <a:bodyPr vert="eaVert" ancho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5/19/2016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it-IT"/>
              <a:t>Fare clic per modificare lo stile del titolo</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5/19/2016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it-IT"/>
              <a:t>Fare clic per modificare lo stile del titolo</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5/19/2016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it-IT"/>
              <a:t>Fare clic per modificare lo stile del titolo</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pPr/>
              <a:t>5/19/2016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5/19/2016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‹N›</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it-IT"/>
              <a:t>Fare clic per modificare lo stile del titolo</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5/19/2016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‹N›</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5/19/2016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5/19/2016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it-IT"/>
              <a:t>Fare clic per modificare lo stile del titolo</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dirty="0"/>
              <a:pPr/>
              <a:t>5/19/2016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it-IT"/>
              <a:t>Fare clic per modificare lo stile del titolo</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dirty="0"/>
              <a:pPr/>
              <a:t>5/19/2016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it-IT"/>
              <a:t>Fare clic per modificare lo stile del titolo</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5/19/2016</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‹N›</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507169" y="2556574"/>
            <a:ext cx="10532429" cy="2262781"/>
          </a:xfrm>
        </p:spPr>
        <p:txBody>
          <a:bodyPr>
            <a:normAutofit fontScale="90000"/>
            <a:scene3d>
              <a:camera prst="orthographicFront"/>
              <a:lightRig rig="harsh" dir="t"/>
            </a:scene3d>
            <a:sp3d extrusionH="57150" prstMaterial="matte">
              <a:bevelT w="63500" h="12700" prst="angle"/>
              <a:contourClr>
                <a:schemeClr val="bg1">
                  <a:lumMod val="65000"/>
                </a:schemeClr>
              </a:contourClr>
            </a:sp3d>
          </a:bodyPr>
          <a:lstStyle/>
          <a:p>
            <a:r>
              <a:rPr lang="it-IT" sz="8000" b="1" i="1" dirty="0">
                <a:ln/>
                <a:solidFill>
                  <a:schemeClr val="accent3"/>
                </a:solidFill>
                <a:effectLst>
                  <a:outerShdw blurRad="38100" dist="38100" dir="2700000" algn="tl">
                    <a:srgbClr val="000000">
                      <a:alpha val="43137"/>
                    </a:srgbClr>
                  </a:outerShdw>
                </a:effectLst>
                <a:latin typeface="Algerian" panose="04020705040A02060702" pitchFamily="82" charset="0"/>
              </a:rPr>
              <a:t>TRA POESIA E MEMORIA</a:t>
            </a:r>
          </a:p>
        </p:txBody>
      </p:sp>
      <p:sp>
        <p:nvSpPr>
          <p:cNvPr id="3" name="Sottotitolo 2"/>
          <p:cNvSpPr>
            <a:spLocks noGrp="1"/>
          </p:cNvSpPr>
          <p:nvPr>
            <p:ph type="subTitle" idx="1"/>
          </p:nvPr>
        </p:nvSpPr>
        <p:spPr>
          <a:xfrm>
            <a:off x="2468086" y="4788811"/>
            <a:ext cx="8915399" cy="1126283"/>
          </a:xfrm>
        </p:spPr>
        <p:txBody>
          <a:bodyPr/>
          <a:lstStyle/>
          <a:p>
            <a:r>
              <a:rPr lang="it-IT" b="1" dirty="0">
                <a:solidFill>
                  <a:schemeClr val="tx1"/>
                </a:solidFill>
                <a:effectLst>
                  <a:outerShdw blurRad="38100" dist="38100" dir="2700000" algn="tl">
                    <a:srgbClr val="000000">
                      <a:alpha val="43137"/>
                    </a:srgbClr>
                  </a:outerShdw>
                </a:effectLst>
              </a:rPr>
              <a:t>LETTERE E POESIE SULLA MEMORIA SCRITTE DAGLI ALUNNI DELLA CLASSE 3.C  SCUOLA MEDIA «G.B. GANDINO» BOLOGNA</a:t>
            </a:r>
          </a:p>
        </p:txBody>
      </p:sp>
      <p:pic>
        <p:nvPicPr>
          <p:cNvPr id="4" name="Rachmaninov Piano Concerto No. 2 Mov.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37503" y="3415393"/>
            <a:ext cx="853801" cy="853801"/>
          </a:xfrm>
          <a:prstGeom prst="rect">
            <a:avLst/>
          </a:prstGeom>
        </p:spPr>
      </p:pic>
    </p:spTree>
    <p:extLst>
      <p:ext uri="{BB962C8B-B14F-4D97-AF65-F5344CB8AC3E}">
        <p14:creationId xmlns:p14="http://schemas.microsoft.com/office/powerpoint/2010/main" val="3606205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8485" numSld="999" showWhenStopped="0">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2346325" y="661987"/>
            <a:ext cx="8915400" cy="3895726"/>
          </a:xfrm>
        </p:spPr>
        <p:txBody>
          <a:bodyPr>
            <a:noAutofit/>
          </a:bodyPr>
          <a:lstStyle/>
          <a:p>
            <a:pPr marL="0" indent="0">
              <a:buNone/>
            </a:pPr>
            <a:r>
              <a:rPr lang="it-IT" sz="2800" b="1" dirty="0">
                <a:solidFill>
                  <a:schemeClr val="tx1"/>
                </a:solidFill>
                <a:latin typeface="AR JULIAN" panose="02000000000000000000" pitchFamily="2" charset="0"/>
              </a:rPr>
              <a:t>HANNO PARTECIPATO ALL’INCONTRO ANCHE IL PRESIDENTE DELLA COMUNITA’ EBRAICA DI BOLOGNA, IL PRESIDENTE DEL QUARTIERE PORTO E SARAGOZZA E LA DIRIGENTE SCOLASTICA DELLA SCUOLA MEDIA GANDINO…..</a:t>
            </a:r>
          </a:p>
        </p:txBody>
      </p:sp>
      <p:pic>
        <p:nvPicPr>
          <p:cNvPr id="4" name="Immagine 3"/>
          <p:cNvPicPr>
            <a:picLocks noChangeAspect="1"/>
          </p:cNvPicPr>
          <p:nvPr/>
        </p:nvPicPr>
        <p:blipFill>
          <a:blip r:embed="rId2"/>
          <a:stretch>
            <a:fillRect/>
          </a:stretch>
        </p:blipFill>
        <p:spPr>
          <a:xfrm rot="390195">
            <a:off x="4805428" y="2567663"/>
            <a:ext cx="5582268" cy="448868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493377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280313" y="2720083"/>
            <a:ext cx="8911687" cy="1280890"/>
          </a:xfrm>
        </p:spPr>
        <p:txBody>
          <a:bodyPr>
            <a:noAutofit/>
          </a:bodyPr>
          <a:lstStyle/>
          <a:p>
            <a:r>
              <a:rPr lang="it-IT" sz="9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Edwardian Script ITC" panose="030303020407070D0804" pitchFamily="66" charset="0"/>
              </a:rPr>
              <a:t>Arianna </a:t>
            </a:r>
            <a:r>
              <a:rPr lang="it-IT" sz="96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Edwardian Script ITC" panose="030303020407070D0804" pitchFamily="66" charset="0"/>
              </a:rPr>
              <a:t>Mezzetti</a:t>
            </a:r>
            <a:endParaRPr lang="it-IT" sz="9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Edwardian Script ITC" panose="030303020407070D0804" pitchFamily="66" charset="0"/>
            </a:endParaRPr>
          </a:p>
        </p:txBody>
      </p:sp>
      <p:pic>
        <p:nvPicPr>
          <p:cNvPr id="4" name="Audio lettera arianna">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2592925" y="1800635"/>
            <a:ext cx="609600" cy="609600"/>
          </a:xfrm>
        </p:spPr>
      </p:pic>
    </p:spTree>
    <p:extLst>
      <p:ext uri="{BB962C8B-B14F-4D97-AF65-F5344CB8AC3E}">
        <p14:creationId xmlns:p14="http://schemas.microsoft.com/office/powerpoint/2010/main" val="1566875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74242" numSld="999">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829014" y="701725"/>
            <a:ext cx="10205670" cy="5831810"/>
          </a:xfrm>
        </p:spPr>
        <p:txBody>
          <a:bodyPr>
            <a:normAutofit/>
          </a:bodyPr>
          <a:lstStyle/>
          <a:p>
            <a:pPr marL="0" indent="0">
              <a:buNone/>
            </a:pPr>
            <a:r>
              <a:rPr lang="it-IT" sz="2800" dirty="0">
                <a:solidFill>
                  <a:schemeClr val="tx1"/>
                </a:solidFill>
                <a:latin typeface="AR BLANCA" panose="02000000000000000000" pitchFamily="2" charset="0"/>
              </a:rPr>
              <a:t>Caro amico,</a:t>
            </a:r>
          </a:p>
          <a:p>
            <a:pPr marL="0" indent="0">
              <a:buNone/>
            </a:pPr>
            <a:r>
              <a:rPr lang="it-IT" sz="2800" dirty="0">
                <a:solidFill>
                  <a:schemeClr val="tx1"/>
                </a:solidFill>
                <a:latin typeface="AR BLANCA" panose="02000000000000000000" pitchFamily="2" charset="0"/>
              </a:rPr>
              <a:t>sono profondamente dispiaciuta che tu sia stato espulso dalla scuola perché tu sei molto buono e non hai mai fatto nulla di male.</a:t>
            </a:r>
          </a:p>
          <a:p>
            <a:pPr marL="0" indent="0">
              <a:buNone/>
            </a:pPr>
            <a:r>
              <a:rPr lang="it-IT" sz="2800" dirty="0">
                <a:solidFill>
                  <a:schemeClr val="tx1"/>
                </a:solidFill>
                <a:latin typeface="AR BLANCA" panose="02000000000000000000" pitchFamily="2" charset="0"/>
              </a:rPr>
              <a:t>Di solito i ragazzi che vengono espulsi se lo meritano, ma tu proprio saresti l’ultima persona da punire. Non deve essere una colpa nascere in una famiglia che professa una religione piuttosto che un’altra.</a:t>
            </a:r>
          </a:p>
          <a:p>
            <a:pPr marL="0" indent="0">
              <a:buNone/>
            </a:pPr>
            <a:r>
              <a:rPr lang="it-IT" sz="2800" dirty="0">
                <a:solidFill>
                  <a:schemeClr val="tx1"/>
                </a:solidFill>
                <a:latin typeface="AR BLANCA" panose="02000000000000000000" pitchFamily="2" charset="0"/>
              </a:rPr>
              <a:t>Io non credo che gli ebrei siano la colpa dei mali del mondo; tu cosa avresti mai fatto?!</a:t>
            </a:r>
          </a:p>
          <a:p>
            <a:pPr marL="0" indent="0">
              <a:buNone/>
            </a:pPr>
            <a:r>
              <a:rPr lang="it-IT" sz="2800" dirty="0">
                <a:solidFill>
                  <a:schemeClr val="tx1"/>
                </a:solidFill>
                <a:latin typeface="AR BLANCA" panose="02000000000000000000" pitchFamily="2" charset="0"/>
              </a:rPr>
              <a:t>Credo che le persone che vi discriminano non abbiano fatto un confronto tra voi e loro. Io ti ritengo un amico sincero e affidabile, per nulla diverso da me…..</a:t>
            </a:r>
          </a:p>
          <a:p>
            <a:endParaRPr lang="it-IT" dirty="0"/>
          </a:p>
        </p:txBody>
      </p:sp>
    </p:spTree>
    <p:extLst>
      <p:ext uri="{BB962C8B-B14F-4D97-AF65-F5344CB8AC3E}">
        <p14:creationId xmlns:p14="http://schemas.microsoft.com/office/powerpoint/2010/main" val="3047860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2367987" y="1646904"/>
            <a:ext cx="8915400" cy="3777622"/>
          </a:xfrm>
        </p:spPr>
        <p:txBody>
          <a:bodyPr>
            <a:normAutofit lnSpcReduction="10000"/>
          </a:bodyPr>
          <a:lstStyle/>
          <a:p>
            <a:pPr marL="0" indent="0">
              <a:buNone/>
            </a:pPr>
            <a:r>
              <a:rPr lang="it-IT" sz="3200" dirty="0">
                <a:solidFill>
                  <a:schemeClr val="tx1"/>
                </a:solidFill>
                <a:latin typeface="AR BLANCA" panose="02000000000000000000" pitchFamily="2" charset="0"/>
              </a:rPr>
              <a:t>……Abbiamo sempre giocato insieme, chiacchierato delle stesse cose e imparato le stesse regole. L’unica differenza è che tu  non vieni a messa alla domenica. Dovrebbe essere questo che sancisce la tua rovina, la tua inferiorità e la mia supremazia? Solamente perché ascolto vagamente un prete due ore alla settimana, se va bene, e tu no, tu dovresti avere incorporati tutti i mali del mondo? Io non credo..... </a:t>
            </a:r>
          </a:p>
          <a:p>
            <a:endParaRPr lang="it-IT" dirty="0"/>
          </a:p>
        </p:txBody>
      </p:sp>
    </p:spTree>
    <p:extLst>
      <p:ext uri="{BB962C8B-B14F-4D97-AF65-F5344CB8AC3E}">
        <p14:creationId xmlns:p14="http://schemas.microsoft.com/office/powerpoint/2010/main" val="2402039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2648206" y="599768"/>
            <a:ext cx="8915400" cy="3777622"/>
          </a:xfrm>
        </p:spPr>
        <p:txBody>
          <a:bodyPr/>
          <a:lstStyle/>
          <a:p>
            <a:pPr marL="0" indent="0">
              <a:buNone/>
            </a:pPr>
            <a:r>
              <a:rPr lang="it-IT" sz="3600" dirty="0">
                <a:solidFill>
                  <a:schemeClr val="tx1"/>
                </a:solidFill>
                <a:latin typeface="AR BLANCA" panose="02000000000000000000" pitchFamily="2" charset="0"/>
              </a:rPr>
              <a:t>……Io non ci credo perché ti conosco come amico, non ci credo perché ti conosco come persona, non ci credo perché so che i tuoi genitori assomigliano ai miei…..</a:t>
            </a:r>
          </a:p>
          <a:p>
            <a:endParaRPr lang="it-IT" dirty="0"/>
          </a:p>
        </p:txBody>
      </p:sp>
      <p:pic>
        <p:nvPicPr>
          <p:cNvPr id="2" name="Immagine 1"/>
          <p:cNvPicPr>
            <a:picLocks noChangeAspect="1"/>
          </p:cNvPicPr>
          <p:nvPr/>
        </p:nvPicPr>
        <p:blipFill>
          <a:blip r:embed="rId2"/>
          <a:stretch>
            <a:fillRect/>
          </a:stretch>
        </p:blipFill>
        <p:spPr>
          <a:xfrm>
            <a:off x="2648206" y="3244646"/>
            <a:ext cx="4383657" cy="3305635"/>
          </a:xfrm>
          <a:prstGeom prst="rect">
            <a:avLst/>
          </a:prstGeom>
          <a:ln>
            <a:noFill/>
          </a:ln>
          <a:effectLst>
            <a:softEdge rad="112500"/>
          </a:effectLst>
        </p:spPr>
      </p:pic>
    </p:spTree>
    <p:extLst>
      <p:ext uri="{BB962C8B-B14F-4D97-AF65-F5344CB8AC3E}">
        <p14:creationId xmlns:p14="http://schemas.microsoft.com/office/powerpoint/2010/main" val="4090689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2029029" y="469217"/>
            <a:ext cx="8915400" cy="3777622"/>
          </a:xfrm>
        </p:spPr>
        <p:txBody>
          <a:bodyPr/>
          <a:lstStyle/>
          <a:p>
            <a:pPr marL="0" indent="0">
              <a:buNone/>
            </a:pPr>
            <a:r>
              <a:rPr lang="it-IT" sz="3200" dirty="0">
                <a:solidFill>
                  <a:schemeClr val="tx1"/>
                </a:solidFill>
                <a:latin typeface="AR BLANCA" panose="02000000000000000000" pitchFamily="2" charset="0"/>
              </a:rPr>
              <a:t>.......chi vi discrimina non capisce quanti disagi crea, ma soprattutto penso che non si renda conto del fatto che se molte persone sono ad un buon livello di benessere è anche al contributo di lavoratori ebrei che hanno talvolta posizioni di rilievo e che operano per far bene il proprio lavoro…….</a:t>
            </a:r>
          </a:p>
          <a:p>
            <a:endParaRPr lang="it-IT" dirty="0"/>
          </a:p>
        </p:txBody>
      </p:sp>
      <p:pic>
        <p:nvPicPr>
          <p:cNvPr id="4" name="Immagine 3"/>
          <p:cNvPicPr>
            <a:picLocks noChangeAspect="1"/>
          </p:cNvPicPr>
          <p:nvPr/>
        </p:nvPicPr>
        <p:blipFill>
          <a:blip r:embed="rId2"/>
          <a:stretch>
            <a:fillRect/>
          </a:stretch>
        </p:blipFill>
        <p:spPr>
          <a:xfrm>
            <a:off x="2029029" y="3660119"/>
            <a:ext cx="4808844" cy="3197881"/>
          </a:xfrm>
          <a:prstGeom prst="rect">
            <a:avLst/>
          </a:prstGeom>
          <a:ln>
            <a:noFill/>
          </a:ln>
          <a:effectLst>
            <a:softEdge rad="112500"/>
          </a:effectLst>
        </p:spPr>
      </p:pic>
    </p:spTree>
    <p:extLst>
      <p:ext uri="{BB962C8B-B14F-4D97-AF65-F5344CB8AC3E}">
        <p14:creationId xmlns:p14="http://schemas.microsoft.com/office/powerpoint/2010/main" val="2958724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2530219" y="781665"/>
            <a:ext cx="8516323" cy="4893583"/>
          </a:xfrm>
        </p:spPr>
        <p:txBody>
          <a:bodyPr>
            <a:normAutofit/>
          </a:bodyPr>
          <a:lstStyle/>
          <a:p>
            <a:pPr marL="0" indent="0">
              <a:buNone/>
            </a:pPr>
            <a:r>
              <a:rPr lang="it-IT" sz="3200" dirty="0">
                <a:solidFill>
                  <a:schemeClr val="tx1"/>
                </a:solidFill>
                <a:latin typeface="AR BLANCA" panose="02000000000000000000" pitchFamily="2" charset="0"/>
              </a:rPr>
              <a:t>……Io ti voglio molto bene e ti sono affezionata; spero che tu capisca che io ti appoggio e che ti ritengo una bravissima persona.</a:t>
            </a:r>
          </a:p>
          <a:p>
            <a:pPr marL="0" indent="0">
              <a:buNone/>
            </a:pPr>
            <a:r>
              <a:rPr lang="it-IT" sz="3200" dirty="0">
                <a:solidFill>
                  <a:schemeClr val="tx1"/>
                </a:solidFill>
                <a:latin typeface="AR BLANCA" panose="02000000000000000000" pitchFamily="2" charset="0"/>
              </a:rPr>
              <a:t>Mi auguro di rivederti al di fuori della scuola, insieme con gli amici più cari. </a:t>
            </a:r>
          </a:p>
          <a:p>
            <a:pPr marL="0" indent="0">
              <a:buNone/>
            </a:pPr>
            <a:r>
              <a:rPr lang="it-IT" sz="3200" dirty="0">
                <a:solidFill>
                  <a:schemeClr val="tx1"/>
                </a:solidFill>
                <a:latin typeface="AR BLANCA" panose="02000000000000000000" pitchFamily="2" charset="0"/>
              </a:rPr>
              <a:t>E mi raccomando, non abbatterti. </a:t>
            </a:r>
          </a:p>
          <a:p>
            <a:pPr marL="0" indent="0">
              <a:buNone/>
            </a:pPr>
            <a:r>
              <a:rPr lang="it-IT" sz="3200" dirty="0">
                <a:solidFill>
                  <a:schemeClr val="tx1"/>
                </a:solidFill>
                <a:latin typeface="AR BLANCA" panose="02000000000000000000" pitchFamily="2" charset="0"/>
              </a:rPr>
              <a:t>La tua vera amica </a:t>
            </a:r>
          </a:p>
          <a:p>
            <a:pPr marL="0" indent="0">
              <a:buNone/>
            </a:pPr>
            <a:r>
              <a:rPr lang="it-IT" sz="3200" dirty="0">
                <a:solidFill>
                  <a:schemeClr val="tx1"/>
                </a:solidFill>
                <a:latin typeface="AR BLANCA" panose="02000000000000000000" pitchFamily="2" charset="0"/>
              </a:rPr>
              <a:t>Arianna</a:t>
            </a:r>
          </a:p>
          <a:p>
            <a:endParaRPr lang="it-IT" dirty="0"/>
          </a:p>
        </p:txBody>
      </p:sp>
    </p:spTree>
    <p:extLst>
      <p:ext uri="{BB962C8B-B14F-4D97-AF65-F5344CB8AC3E}">
        <p14:creationId xmlns:p14="http://schemas.microsoft.com/office/powerpoint/2010/main" val="2067312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764801" y="2595853"/>
            <a:ext cx="8911687" cy="1280890"/>
          </a:xfrm>
        </p:spPr>
        <p:txBody>
          <a:bodyPr>
            <a:noAutofit/>
            <a:scene3d>
              <a:camera prst="orthographicFront"/>
              <a:lightRig rig="harsh" dir="t"/>
            </a:scene3d>
            <a:sp3d extrusionH="57150" prstMaterial="matte">
              <a:bevelT w="63500" h="12700" prst="angle"/>
              <a:contourClr>
                <a:schemeClr val="bg1">
                  <a:lumMod val="65000"/>
                </a:schemeClr>
              </a:contourClr>
            </a:sp3d>
          </a:bodyPr>
          <a:lstStyle/>
          <a:p>
            <a:r>
              <a:rPr lang="it-IT" sz="9600" b="1" dirty="0">
                <a:ln/>
                <a:solidFill>
                  <a:schemeClr val="accent3"/>
                </a:solidFill>
                <a:latin typeface="Edwardian Script ITC" panose="030303020407070D0804" pitchFamily="66" charset="0"/>
              </a:rPr>
              <a:t>Bellanti Elias</a:t>
            </a:r>
          </a:p>
        </p:txBody>
      </p:sp>
    </p:spTree>
    <p:extLst>
      <p:ext uri="{BB962C8B-B14F-4D97-AF65-F5344CB8AC3E}">
        <p14:creationId xmlns:p14="http://schemas.microsoft.com/office/powerpoint/2010/main" val="2119984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2456477" y="1012722"/>
            <a:ext cx="8915400" cy="5299588"/>
          </a:xfrm>
        </p:spPr>
        <p:txBody>
          <a:bodyPr>
            <a:normAutofit fontScale="92500" lnSpcReduction="10000"/>
          </a:bodyPr>
          <a:lstStyle/>
          <a:p>
            <a:pPr marL="0" indent="0">
              <a:buNone/>
            </a:pPr>
            <a:r>
              <a:rPr lang="it-IT" sz="3500" dirty="0">
                <a:solidFill>
                  <a:schemeClr val="tx1"/>
                </a:solidFill>
                <a:latin typeface="AR BLANCA" panose="02000000000000000000" pitchFamily="2" charset="0"/>
              </a:rPr>
              <a:t>Caro Arturo,</a:t>
            </a:r>
          </a:p>
          <a:p>
            <a:pPr marL="0" indent="0">
              <a:buNone/>
            </a:pPr>
            <a:r>
              <a:rPr lang="it-IT" sz="3500" dirty="0">
                <a:solidFill>
                  <a:schemeClr val="tx1"/>
                </a:solidFill>
                <a:latin typeface="AR BLANCA" panose="02000000000000000000" pitchFamily="2" charset="0"/>
              </a:rPr>
              <a:t>purtroppo solo il rimorso offre una seconda opportunità. Se potessi in un qualche modo reagire a quanto successo, mi rimarrebbero solo due possibilità: o ingannare me stesso, perché ho sempre partecipato insieme a te e con entusiasmo alle marce e alle gite degli avanguardisti, oppure andare contro la legge, contro ciò che è più forte di tutti noi, ciò che ha manipolato te e me affinché accettassimo quello che succedeva e quello che è successo, e ciò significherebbe andare incontro alla mia fine……</a:t>
            </a:r>
          </a:p>
          <a:p>
            <a:endParaRPr lang="it-IT" dirty="0"/>
          </a:p>
        </p:txBody>
      </p:sp>
    </p:spTree>
    <p:extLst>
      <p:ext uri="{BB962C8B-B14F-4D97-AF65-F5344CB8AC3E}">
        <p14:creationId xmlns:p14="http://schemas.microsoft.com/office/powerpoint/2010/main" val="1274731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689561" y="210163"/>
            <a:ext cx="5487988" cy="6435214"/>
          </a:xfrm>
        </p:spPr>
        <p:txBody>
          <a:bodyPr>
            <a:noAutofit/>
          </a:bodyPr>
          <a:lstStyle/>
          <a:p>
            <a:pPr marL="0" indent="0">
              <a:buNone/>
            </a:pPr>
            <a:r>
              <a:rPr lang="it-IT" sz="2800" dirty="0">
                <a:solidFill>
                  <a:schemeClr val="tx1"/>
                </a:solidFill>
                <a:latin typeface="AR BLANCA" panose="02000000000000000000" pitchFamily="2" charset="0"/>
              </a:rPr>
              <a:t>………Non riesco ancora a credere che ciò in cui abbiamo coltivato le nostre passioni – le marce, i giochi, le gite – fosse allo stesso tempo un meccanismo subdolo, un meccanismo che ci ha portato a credere delle cose che si sono poi rivoltate contro noi stessi: contro di te, dal momento che ti hanno espulso dalla scuola, contro di me in quanto non capire e condividere ciò che ti è successo significherebbe non capire e condividere ciò in cui mi sono identificato, almeno senza che me ne accorgessi, fino ad adesso…..</a:t>
            </a:r>
          </a:p>
        </p:txBody>
      </p:sp>
      <p:pic>
        <p:nvPicPr>
          <p:cNvPr id="4" name="Immagine 3"/>
          <p:cNvPicPr>
            <a:picLocks noChangeAspect="1"/>
          </p:cNvPicPr>
          <p:nvPr/>
        </p:nvPicPr>
        <p:blipFill>
          <a:blip r:embed="rId2"/>
          <a:stretch>
            <a:fillRect/>
          </a:stretch>
        </p:blipFill>
        <p:spPr>
          <a:xfrm>
            <a:off x="7953682" y="427856"/>
            <a:ext cx="3417324" cy="3246458"/>
          </a:xfrm>
          <a:prstGeom prst="rect">
            <a:avLst/>
          </a:prstGeom>
          <a:ln>
            <a:noFill/>
          </a:ln>
          <a:effectLst>
            <a:outerShdw blurRad="292100" dist="139700" dir="2700000" algn="tl" rotWithShape="0">
              <a:srgbClr val="333333">
                <a:alpha val="65000"/>
              </a:srgbClr>
            </a:outerShdw>
          </a:effectLst>
        </p:spPr>
      </p:pic>
      <p:pic>
        <p:nvPicPr>
          <p:cNvPr id="5" name="Immagine 4"/>
          <p:cNvPicPr>
            <a:picLocks noChangeAspect="1"/>
          </p:cNvPicPr>
          <p:nvPr/>
        </p:nvPicPr>
        <p:blipFill>
          <a:blip r:embed="rId3"/>
          <a:stretch>
            <a:fillRect/>
          </a:stretch>
        </p:blipFill>
        <p:spPr>
          <a:xfrm>
            <a:off x="7620000" y="3832122"/>
            <a:ext cx="3751006" cy="281325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46175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234882" y="2765584"/>
            <a:ext cx="8911687" cy="1280890"/>
          </a:xfrm>
        </p:spPr>
        <p:txBody>
          <a:bodyPr>
            <a:noAutofit/>
            <a:scene3d>
              <a:camera prst="orthographicFront"/>
              <a:lightRig rig="harsh" dir="t"/>
            </a:scene3d>
            <a:sp3d extrusionH="57150" prstMaterial="matte">
              <a:bevelT w="63500" h="12700" prst="angle"/>
              <a:contourClr>
                <a:schemeClr val="bg1">
                  <a:lumMod val="65000"/>
                </a:schemeClr>
              </a:contourClr>
            </a:sp3d>
          </a:bodyPr>
          <a:lstStyle/>
          <a:p>
            <a:r>
              <a:rPr lang="it-IT" sz="9600" b="1" dirty="0">
                <a:ln/>
                <a:solidFill>
                  <a:schemeClr val="accent3"/>
                </a:solidFill>
                <a:latin typeface="Edwardian Script ITC" panose="030303020407070D0804" pitchFamily="66" charset="0"/>
              </a:rPr>
              <a:t>Presentazione del progetto</a:t>
            </a:r>
          </a:p>
        </p:txBody>
      </p:sp>
    </p:spTree>
    <p:extLst>
      <p:ext uri="{BB962C8B-B14F-4D97-AF65-F5344CB8AC3E}">
        <p14:creationId xmlns:p14="http://schemas.microsoft.com/office/powerpoint/2010/main" val="2538303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2957922" y="1779639"/>
            <a:ext cx="8915400" cy="3777622"/>
          </a:xfrm>
        </p:spPr>
        <p:txBody>
          <a:bodyPr>
            <a:normAutofit/>
          </a:bodyPr>
          <a:lstStyle/>
          <a:p>
            <a:pPr marL="0" indent="0">
              <a:buNone/>
            </a:pPr>
            <a:r>
              <a:rPr lang="it-IT" sz="3200" dirty="0">
                <a:solidFill>
                  <a:schemeClr val="tx1"/>
                </a:solidFill>
                <a:latin typeface="AR BLANCA" panose="02000000000000000000" pitchFamily="2" charset="0"/>
              </a:rPr>
              <a:t>…E’ come se fossi il membro di un gruppo che all’improvviso prende una decisione con cui non sono d’accordo e per cui soffro, ma che sono obbligato a riconoscere, anche se è proprio quella decisione a smascherare ciò di cui siamo stati vittime……</a:t>
            </a:r>
          </a:p>
        </p:txBody>
      </p:sp>
    </p:spTree>
    <p:extLst>
      <p:ext uri="{BB962C8B-B14F-4D97-AF65-F5344CB8AC3E}">
        <p14:creationId xmlns:p14="http://schemas.microsoft.com/office/powerpoint/2010/main" val="3584811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2087766" y="634180"/>
            <a:ext cx="4829227" cy="5840361"/>
          </a:xfrm>
        </p:spPr>
        <p:txBody>
          <a:bodyPr>
            <a:normAutofit/>
          </a:bodyPr>
          <a:lstStyle/>
          <a:p>
            <a:pPr marL="0" indent="0">
              <a:buNone/>
            </a:pPr>
            <a:r>
              <a:rPr lang="it-IT" sz="2800" dirty="0">
                <a:solidFill>
                  <a:schemeClr val="tx1"/>
                </a:solidFill>
                <a:latin typeface="AR BLANCA" panose="02000000000000000000" pitchFamily="2" charset="0"/>
              </a:rPr>
              <a:t>……Dobbiamo perdonarci. Tu devi capire quanto io soffro per questo. Forse pensi che, per quanto siamo stati entrambi vittime del fascismo, tu sei l’unico a pagare un prezzo. Forse, da un lato, questo è vero, perché io continuerò (perché sono obbligato) ad andare a scuola a partecipare alle gite e alle marce organizzate dalla GIL, per quanto possa darmi fastidio.....</a:t>
            </a:r>
            <a:endParaRPr lang="it-IT" dirty="0"/>
          </a:p>
        </p:txBody>
      </p:sp>
      <p:pic>
        <p:nvPicPr>
          <p:cNvPr id="6" name="Immagine 5"/>
          <p:cNvPicPr>
            <a:picLocks noChangeAspect="1"/>
          </p:cNvPicPr>
          <p:nvPr/>
        </p:nvPicPr>
        <p:blipFill>
          <a:blip r:embed="rId2"/>
          <a:stretch>
            <a:fillRect/>
          </a:stretch>
        </p:blipFill>
        <p:spPr>
          <a:xfrm>
            <a:off x="7066935" y="1353000"/>
            <a:ext cx="4584290" cy="375147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2452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2515470" y="2354826"/>
            <a:ext cx="8915400" cy="3777622"/>
          </a:xfrm>
        </p:spPr>
        <p:txBody>
          <a:bodyPr>
            <a:normAutofit/>
          </a:bodyPr>
          <a:lstStyle/>
          <a:p>
            <a:pPr marL="0" indent="0">
              <a:buNone/>
            </a:pPr>
            <a:r>
              <a:rPr lang="it-IT" sz="3600" dirty="0">
                <a:solidFill>
                  <a:schemeClr val="tx1"/>
                </a:solidFill>
                <a:latin typeface="AR BLANCA" panose="02000000000000000000" pitchFamily="2" charset="0"/>
              </a:rPr>
              <a:t>….Ma da un lato, se pensi così, ti sbagli, perché questa mia colpa indiretta mi pesa sul cuore e così rimarrà per il resto della mia vita……</a:t>
            </a:r>
          </a:p>
        </p:txBody>
      </p:sp>
    </p:spTree>
    <p:extLst>
      <p:ext uri="{BB962C8B-B14F-4D97-AF65-F5344CB8AC3E}">
        <p14:creationId xmlns:p14="http://schemas.microsoft.com/office/powerpoint/2010/main" val="546269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2603961" y="1204452"/>
            <a:ext cx="8915400" cy="5255342"/>
          </a:xfrm>
        </p:spPr>
        <p:txBody>
          <a:bodyPr>
            <a:normAutofit/>
          </a:bodyPr>
          <a:lstStyle/>
          <a:p>
            <a:pPr marL="0" indent="0">
              <a:buNone/>
            </a:pPr>
            <a:r>
              <a:rPr lang="it-IT" sz="3600" dirty="0">
                <a:solidFill>
                  <a:schemeClr val="tx1"/>
                </a:solidFill>
                <a:latin typeface="AR BLANCA" panose="02000000000000000000" pitchFamily="2" charset="0"/>
              </a:rPr>
              <a:t>…..Questa non è una lettera d’addio, perché mi ricorderò sempre di te, né di speranza perché, per quanto possa angosciarmi, queste sono ormai nient’altro che memorie di spettri, destinate a svanire nella cupa realtà che ci circonda, e nell’impossibilità del comune destino che avevamo sognato.</a:t>
            </a:r>
          </a:p>
          <a:p>
            <a:pPr marL="0" indent="0">
              <a:buNone/>
            </a:pPr>
            <a:r>
              <a:rPr lang="it-IT" sz="3600" dirty="0">
                <a:solidFill>
                  <a:schemeClr val="tx1"/>
                </a:solidFill>
                <a:latin typeface="AR BLANCA" panose="02000000000000000000" pitchFamily="2" charset="0"/>
              </a:rPr>
              <a:t>Elias </a:t>
            </a:r>
          </a:p>
          <a:p>
            <a:pPr marL="0" indent="0">
              <a:buNone/>
            </a:pPr>
            <a:endParaRPr lang="it-IT" sz="3600" dirty="0">
              <a:solidFill>
                <a:schemeClr val="tx1"/>
              </a:solidFill>
              <a:latin typeface="AR BLANCA" panose="02000000000000000000" pitchFamily="2" charset="0"/>
            </a:endParaRPr>
          </a:p>
          <a:p>
            <a:pPr marL="0" indent="0">
              <a:buNone/>
            </a:pPr>
            <a:endParaRPr lang="it-IT" sz="3600" dirty="0">
              <a:solidFill>
                <a:schemeClr val="tx1"/>
              </a:solidFill>
              <a:latin typeface="AR BLANCA" panose="02000000000000000000" pitchFamily="2" charset="0"/>
            </a:endParaRPr>
          </a:p>
          <a:p>
            <a:pPr marL="0" indent="0">
              <a:buNone/>
            </a:pPr>
            <a:endParaRPr lang="it-IT" sz="3600" dirty="0">
              <a:solidFill>
                <a:schemeClr val="tx1"/>
              </a:solidFill>
              <a:latin typeface="AR BLANCA" panose="02000000000000000000" pitchFamily="2" charset="0"/>
            </a:endParaRPr>
          </a:p>
          <a:p>
            <a:pPr marL="0" indent="0">
              <a:buNone/>
            </a:pPr>
            <a:endParaRPr lang="it-IT" sz="3600" dirty="0">
              <a:solidFill>
                <a:schemeClr val="tx1"/>
              </a:solidFill>
              <a:latin typeface="AR BLANCA" panose="02000000000000000000" pitchFamily="2" charset="0"/>
            </a:endParaRPr>
          </a:p>
          <a:p>
            <a:pPr marL="0" indent="0">
              <a:buNone/>
            </a:pPr>
            <a:endParaRPr lang="it-IT" dirty="0"/>
          </a:p>
        </p:txBody>
      </p:sp>
    </p:spTree>
    <p:extLst>
      <p:ext uri="{BB962C8B-B14F-4D97-AF65-F5344CB8AC3E}">
        <p14:creationId xmlns:p14="http://schemas.microsoft.com/office/powerpoint/2010/main" val="4092967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280313" y="2686180"/>
            <a:ext cx="8911687" cy="1280890"/>
          </a:xfrm>
        </p:spPr>
        <p:txBody>
          <a:bodyPr>
            <a:noAutofit/>
          </a:bodyPr>
          <a:lstStyle/>
          <a:p>
            <a:r>
              <a:rPr lang="it-IT" sz="9600" dirty="0">
                <a:ln>
                  <a:solidFill>
                    <a:srgbClr val="FF0000"/>
                  </a:solidFill>
                </a:ln>
                <a:solidFill>
                  <a:schemeClr val="accent5">
                    <a:lumMod val="50000"/>
                  </a:schemeClr>
                </a:solidFill>
                <a:latin typeface="Edwardian Script ITC" panose="030303020407070D0804" pitchFamily="66" charset="0"/>
              </a:rPr>
              <a:t>Mariateresa Lodi</a:t>
            </a:r>
          </a:p>
        </p:txBody>
      </p:sp>
    </p:spTree>
    <p:extLst>
      <p:ext uri="{BB962C8B-B14F-4D97-AF65-F5344CB8AC3E}">
        <p14:creationId xmlns:p14="http://schemas.microsoft.com/office/powerpoint/2010/main" val="3989038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661492" y="699586"/>
            <a:ext cx="10416208" cy="8252684"/>
          </a:xfrm>
        </p:spPr>
        <p:txBody>
          <a:bodyPr>
            <a:normAutofit/>
          </a:bodyPr>
          <a:lstStyle/>
          <a:p>
            <a:pPr marL="0" indent="0" algn="r">
              <a:buNone/>
            </a:pPr>
            <a:r>
              <a:rPr lang="it-IT" sz="2400" dirty="0">
                <a:solidFill>
                  <a:schemeClr val="tx1"/>
                </a:solidFill>
                <a:latin typeface="AR BLANCA" panose="02000000000000000000" pitchFamily="2" charset="0"/>
              </a:rPr>
              <a:t>Bologna, 15 marzo 1938</a:t>
            </a:r>
          </a:p>
          <a:p>
            <a:pPr marL="0" indent="0">
              <a:buNone/>
            </a:pPr>
            <a:r>
              <a:rPr lang="it-IT" sz="2400" dirty="0">
                <a:solidFill>
                  <a:schemeClr val="tx1"/>
                </a:solidFill>
                <a:latin typeface="AR BLANCA" panose="02000000000000000000" pitchFamily="2" charset="0"/>
              </a:rPr>
              <a:t>Cara Sara,</a:t>
            </a:r>
          </a:p>
          <a:p>
            <a:pPr marL="0" indent="0">
              <a:buNone/>
            </a:pPr>
            <a:r>
              <a:rPr lang="it-IT" sz="2400" dirty="0">
                <a:solidFill>
                  <a:schemeClr val="tx1"/>
                </a:solidFill>
                <a:latin typeface="AR BLANCA" panose="02000000000000000000" pitchFamily="2" charset="0"/>
              </a:rPr>
              <a:t>mi manchi tanto e mi dispiace che tu sia dovuta scappare in Francia con la tua famiglia. Qua a scuola e tutto come prima, come se tu non fossi mai esistita, e nessuno ormai si ricorda più di te. Forse solo a me dispiace che tu non sia più qui a Bologna. Però penso che scappare sia stata la scelta migliore </a:t>
            </a:r>
            <a:r>
              <a:rPr lang="it-IT" sz="2400" dirty="0" err="1">
                <a:solidFill>
                  <a:schemeClr val="tx1"/>
                </a:solidFill>
                <a:latin typeface="AR BLANCA" panose="02000000000000000000" pitchFamily="2" charset="0"/>
              </a:rPr>
              <a:t>perchè</a:t>
            </a:r>
            <a:r>
              <a:rPr lang="it-IT" sz="2400" dirty="0">
                <a:solidFill>
                  <a:schemeClr val="tx1"/>
                </a:solidFill>
                <a:latin typeface="AR BLANCA" panose="02000000000000000000" pitchFamily="2" charset="0"/>
              </a:rPr>
              <a:t> a tutti gli ebrei che non sono scappati, stanno succedendo cose spiacevoli. Hai presente il nostro professore di italiano?</a:t>
            </a:r>
          </a:p>
          <a:p>
            <a:pPr marL="0" indent="0">
              <a:buNone/>
            </a:pPr>
            <a:r>
              <a:rPr lang="it-IT" sz="2400" dirty="0">
                <a:solidFill>
                  <a:schemeClr val="tx1"/>
                </a:solidFill>
                <a:latin typeface="AR BLANCA" panose="02000000000000000000" pitchFamily="2" charset="0"/>
              </a:rPr>
              <a:t>Dei fascisti sono venuti a prenderlo due giorni fa e prima che lo portassero via, i soldati ci hanno obbligato a sputargli addosso come se fosse un animale. Anche se non mi stava molto simpatico, ho fatto finta di sputare quando i soldati me l’hanno ordinato, </a:t>
            </a:r>
            <a:r>
              <a:rPr lang="it-IT" sz="2400" dirty="0" err="1">
                <a:solidFill>
                  <a:schemeClr val="tx1"/>
                </a:solidFill>
                <a:latin typeface="AR BLANCA" panose="02000000000000000000" pitchFamily="2" charset="0"/>
              </a:rPr>
              <a:t>perchè</a:t>
            </a:r>
            <a:r>
              <a:rPr lang="it-IT" sz="2400" dirty="0">
                <a:solidFill>
                  <a:schemeClr val="tx1"/>
                </a:solidFill>
                <a:latin typeface="AR BLANCA" panose="02000000000000000000" pitchFamily="2" charset="0"/>
              </a:rPr>
              <a:t> comunque è una persona come tutte le altre, e mi sembrava scorretto dovergli fare questo torto. Dopo che hanno portato via il professore, il preside ci ha assegnato un supplente molto antipatico e rigido…………</a:t>
            </a:r>
          </a:p>
          <a:p>
            <a:endParaRPr lang="it-IT" sz="2400" dirty="0">
              <a:solidFill>
                <a:schemeClr val="tx1"/>
              </a:solidFill>
              <a:latin typeface="AR BLANCA" panose="02000000000000000000" pitchFamily="2" charset="0"/>
            </a:endParaRPr>
          </a:p>
          <a:p>
            <a:endParaRPr lang="it-IT" dirty="0"/>
          </a:p>
        </p:txBody>
      </p:sp>
    </p:spTree>
    <p:extLst>
      <p:ext uri="{BB962C8B-B14F-4D97-AF65-F5344CB8AC3E}">
        <p14:creationId xmlns:p14="http://schemas.microsoft.com/office/powerpoint/2010/main" val="3830691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2132011" y="570271"/>
            <a:ext cx="8915400" cy="3777622"/>
          </a:xfrm>
        </p:spPr>
        <p:txBody>
          <a:bodyPr>
            <a:noAutofit/>
          </a:bodyPr>
          <a:lstStyle/>
          <a:p>
            <a:pPr marL="0" indent="0">
              <a:buNone/>
            </a:pPr>
            <a:r>
              <a:rPr lang="it-IT" sz="2400" dirty="0">
                <a:solidFill>
                  <a:schemeClr val="tx1"/>
                </a:solidFill>
                <a:latin typeface="AR BLANCA" panose="02000000000000000000" pitchFamily="2" charset="0"/>
              </a:rPr>
              <a:t>………..Il primo giorno che l’abbiamo visto ha deciso di parlare di voi, di voi ebrei. Utilizzava parole spregevoli e cattive per descrivervi, e ha anche appeso ai muri foto di Mussolini mentre fa il saluto fascista. Ad un certo punto ci ha chiesto che cosa pensavamo noi di voi ebrei, e quando è toccato a me ho detto che ero contraria a quello che avevo detto lui, dicendo che molti ebrei sono persone gentili e fantastiche. Per questo mi ha punita, mettendomi all’angolo. È vero, ho provato un po’ di disagio, </a:t>
            </a:r>
            <a:r>
              <a:rPr lang="it-IT" sz="2400" dirty="0" err="1">
                <a:solidFill>
                  <a:schemeClr val="tx1"/>
                </a:solidFill>
                <a:latin typeface="AR BLANCA" panose="02000000000000000000" pitchFamily="2" charset="0"/>
              </a:rPr>
              <a:t>perchè</a:t>
            </a:r>
            <a:r>
              <a:rPr lang="it-IT" sz="2400" dirty="0">
                <a:solidFill>
                  <a:schemeClr val="tx1"/>
                </a:solidFill>
                <a:latin typeface="AR BLANCA" panose="02000000000000000000" pitchFamily="2" charset="0"/>
              </a:rPr>
              <a:t> tutti mi prendevano in giro cantando: “amica degli ebrei vattene all’angolo, amica degli ebrei vattene via”, ……….</a:t>
            </a:r>
            <a:endParaRPr lang="it-IT" sz="2400" dirty="0"/>
          </a:p>
        </p:txBody>
      </p:sp>
      <p:pic>
        <p:nvPicPr>
          <p:cNvPr id="4" name="Immagine 3"/>
          <p:cNvPicPr>
            <a:picLocks noChangeAspect="1"/>
          </p:cNvPicPr>
          <p:nvPr/>
        </p:nvPicPr>
        <p:blipFill>
          <a:blip r:embed="rId2"/>
          <a:stretch>
            <a:fillRect/>
          </a:stretch>
        </p:blipFill>
        <p:spPr>
          <a:xfrm>
            <a:off x="2895292" y="4200409"/>
            <a:ext cx="4242927" cy="254043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01909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2574464" y="707923"/>
            <a:ext cx="8915400" cy="4923080"/>
          </a:xfrm>
        </p:spPr>
        <p:txBody>
          <a:bodyPr/>
          <a:lstStyle/>
          <a:p>
            <a:pPr marL="0" indent="0">
              <a:buNone/>
            </a:pPr>
            <a:r>
              <a:rPr lang="it-IT" sz="2400" dirty="0">
                <a:solidFill>
                  <a:schemeClr val="tx1"/>
                </a:solidFill>
                <a:latin typeface="AR BLANCA" panose="02000000000000000000" pitchFamily="2" charset="0"/>
              </a:rPr>
              <a:t>…..ma non mi sembrava giusto. </a:t>
            </a:r>
            <a:r>
              <a:rPr lang="it-IT" sz="2400" dirty="0" err="1">
                <a:solidFill>
                  <a:schemeClr val="tx1"/>
                </a:solidFill>
                <a:latin typeface="AR BLANCA" panose="02000000000000000000" pitchFamily="2" charset="0"/>
              </a:rPr>
              <a:t>Perchè</a:t>
            </a:r>
            <a:r>
              <a:rPr lang="it-IT" sz="2400" dirty="0">
                <a:solidFill>
                  <a:schemeClr val="tx1"/>
                </a:solidFill>
                <a:latin typeface="AR BLANCA" panose="02000000000000000000" pitchFamily="2" charset="0"/>
              </a:rPr>
              <a:t> proprio gli ebrei? </a:t>
            </a:r>
            <a:r>
              <a:rPr lang="it-IT" sz="2400" dirty="0" err="1">
                <a:solidFill>
                  <a:schemeClr val="tx1"/>
                </a:solidFill>
                <a:latin typeface="AR BLANCA" panose="02000000000000000000" pitchFamily="2" charset="0"/>
              </a:rPr>
              <a:t>Perchè</a:t>
            </a:r>
            <a:r>
              <a:rPr lang="it-IT" sz="2400" dirty="0">
                <a:solidFill>
                  <a:schemeClr val="tx1"/>
                </a:solidFill>
                <a:latin typeface="AR BLANCA" panose="02000000000000000000" pitchFamily="2" charset="0"/>
              </a:rPr>
              <a:t> non gli inglesi, i francesi o addirittura noi italiani? In fondo siete persone simpatiche e solari.</a:t>
            </a:r>
          </a:p>
          <a:p>
            <a:pPr marL="0" indent="0">
              <a:buNone/>
            </a:pPr>
            <a:r>
              <a:rPr lang="it-IT" sz="2400" dirty="0">
                <a:solidFill>
                  <a:schemeClr val="tx1"/>
                </a:solidFill>
                <a:latin typeface="AR BLANCA" panose="02000000000000000000" pitchFamily="2" charset="0"/>
              </a:rPr>
              <a:t>Spero che ritornerai a scuola. Un giorno. Forse.</a:t>
            </a:r>
          </a:p>
          <a:p>
            <a:pPr marL="0" indent="0">
              <a:buNone/>
            </a:pPr>
            <a:r>
              <a:rPr lang="it-IT" sz="2400" dirty="0">
                <a:solidFill>
                  <a:schemeClr val="tx1"/>
                </a:solidFill>
                <a:latin typeface="AR BLANCA" panose="02000000000000000000" pitchFamily="2" charset="0"/>
              </a:rPr>
              <a:t>Mi manchi tanto.</a:t>
            </a:r>
          </a:p>
          <a:p>
            <a:pPr marL="0" indent="0">
              <a:buNone/>
            </a:pPr>
            <a:r>
              <a:rPr lang="it-IT" sz="2400" dirty="0">
                <a:solidFill>
                  <a:schemeClr val="tx1"/>
                </a:solidFill>
                <a:latin typeface="AR BLANCA" panose="02000000000000000000" pitchFamily="2" charset="0"/>
              </a:rPr>
              <a:t>Un saluto dalla tua cara amica che ti accetterà sempre per quello che sei.</a:t>
            </a:r>
          </a:p>
          <a:p>
            <a:endParaRPr lang="it-IT" sz="2400" dirty="0">
              <a:solidFill>
                <a:schemeClr val="tx1"/>
              </a:solidFill>
              <a:latin typeface="AR BLANCA" panose="02000000000000000000" pitchFamily="2" charset="0"/>
            </a:endParaRPr>
          </a:p>
          <a:p>
            <a:pPr marL="0" indent="0">
              <a:buNone/>
            </a:pPr>
            <a:r>
              <a:rPr lang="it-IT" sz="2400" dirty="0">
                <a:solidFill>
                  <a:schemeClr val="tx1"/>
                </a:solidFill>
                <a:latin typeface="AR BLANCA" panose="02000000000000000000" pitchFamily="2" charset="0"/>
              </a:rPr>
              <a:t>Mariateresa Lodi</a:t>
            </a:r>
          </a:p>
          <a:p>
            <a:endParaRPr lang="it-IT" dirty="0"/>
          </a:p>
        </p:txBody>
      </p:sp>
    </p:spTree>
    <p:extLst>
      <p:ext uri="{BB962C8B-B14F-4D97-AF65-F5344CB8AC3E}">
        <p14:creationId xmlns:p14="http://schemas.microsoft.com/office/powerpoint/2010/main" val="1213685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424722" y="2692628"/>
            <a:ext cx="8911687" cy="1280890"/>
          </a:xfrm>
        </p:spPr>
        <p:txBody>
          <a:bodyPr>
            <a:noAutofit/>
          </a:bodyPr>
          <a:lstStyle/>
          <a:p>
            <a:pPr algn="ctr"/>
            <a:r>
              <a:rPr lang="it-IT" sz="9600" b="1" dirty="0">
                <a:ln w="22225">
                  <a:solidFill>
                    <a:schemeClr val="accent2"/>
                  </a:solidFill>
                  <a:prstDash val="solid"/>
                </a:ln>
                <a:solidFill>
                  <a:schemeClr val="accent2">
                    <a:lumMod val="40000"/>
                    <a:lumOff val="60000"/>
                  </a:schemeClr>
                </a:solidFill>
                <a:latin typeface="Edwardian Script ITC" panose="030303020407070D0804" pitchFamily="66" charset="0"/>
              </a:rPr>
              <a:t>Francesca Leone</a:t>
            </a:r>
          </a:p>
        </p:txBody>
      </p:sp>
      <p:pic>
        <p:nvPicPr>
          <p:cNvPr id="4" name="Audio lettera Frizzy">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2745300" y="1688690"/>
            <a:ext cx="609600" cy="609600"/>
          </a:xfrm>
          <a:prstGeom prst="rect">
            <a:avLst/>
          </a:prstGeom>
        </p:spPr>
      </p:pic>
    </p:spTree>
    <p:extLst>
      <p:ext uri="{BB962C8B-B14F-4D97-AF65-F5344CB8AC3E}">
        <p14:creationId xmlns:p14="http://schemas.microsoft.com/office/powerpoint/2010/main" val="414893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469725" y="5577110"/>
            <a:ext cx="8911687" cy="1280890"/>
          </a:xfrm>
        </p:spPr>
        <p:txBody>
          <a:bodyPr/>
          <a:lstStyle/>
          <a:p>
            <a:endParaRPr lang="it-IT" dirty="0"/>
          </a:p>
        </p:txBody>
      </p:sp>
      <p:sp>
        <p:nvSpPr>
          <p:cNvPr id="3" name="Segnaposto contenuto 2"/>
          <p:cNvSpPr>
            <a:spLocks noGrp="1"/>
          </p:cNvSpPr>
          <p:nvPr>
            <p:ph idx="1"/>
          </p:nvPr>
        </p:nvSpPr>
        <p:spPr>
          <a:xfrm>
            <a:off x="2211386" y="521481"/>
            <a:ext cx="4277903" cy="6621779"/>
          </a:xfrm>
        </p:spPr>
        <p:txBody>
          <a:bodyPr>
            <a:normAutofit/>
          </a:bodyPr>
          <a:lstStyle/>
          <a:p>
            <a:pPr marL="0" indent="0">
              <a:buNone/>
            </a:pPr>
            <a:r>
              <a:rPr lang="it-IT" sz="2800" dirty="0">
                <a:solidFill>
                  <a:schemeClr val="tx1"/>
                </a:solidFill>
                <a:latin typeface="AR BLANCA" panose="02000000000000000000" pitchFamily="2" charset="0"/>
              </a:rPr>
              <a:t>Monaco, 15 Novembre 1935</a:t>
            </a:r>
          </a:p>
          <a:p>
            <a:pPr marL="0" indent="0">
              <a:buNone/>
            </a:pPr>
            <a:r>
              <a:rPr lang="it-IT" sz="2800" dirty="0">
                <a:solidFill>
                  <a:schemeClr val="tx1"/>
                </a:solidFill>
                <a:latin typeface="AR BLANCA" panose="02000000000000000000" pitchFamily="2" charset="0"/>
              </a:rPr>
              <a:t>Cara Irene,</a:t>
            </a:r>
          </a:p>
          <a:p>
            <a:pPr marL="0" indent="0">
              <a:buNone/>
            </a:pPr>
            <a:r>
              <a:rPr lang="it-IT" sz="2800" dirty="0">
                <a:solidFill>
                  <a:schemeClr val="tx1"/>
                </a:solidFill>
                <a:latin typeface="AR BLANCA" panose="02000000000000000000" pitchFamily="2" charset="0"/>
              </a:rPr>
              <a:t>ho saputo che ti hanno cacciato dalla scuola, mi dispiace un sacco!</a:t>
            </a:r>
          </a:p>
          <a:p>
            <a:pPr marL="0" indent="0">
              <a:buNone/>
            </a:pPr>
            <a:r>
              <a:rPr lang="it-IT" sz="2800" dirty="0">
                <a:solidFill>
                  <a:schemeClr val="tx1"/>
                </a:solidFill>
                <a:latin typeface="AR BLANCA" panose="02000000000000000000" pitchFamily="2" charset="0"/>
              </a:rPr>
              <a:t>I miei dicono che hanno espulso molti altri ragazzi, ma io non riesco a capirne il motivo... Perché i nazisti devono fare così? Persone che agiscono in questo modo secondo me non dovrebbero neanche esistere…..</a:t>
            </a:r>
          </a:p>
          <a:p>
            <a:endParaRPr lang="it-IT" dirty="0"/>
          </a:p>
          <a:p>
            <a:endParaRPr lang="it-IT" dirty="0"/>
          </a:p>
        </p:txBody>
      </p:sp>
      <p:pic>
        <p:nvPicPr>
          <p:cNvPr id="6" name="Immagine 5"/>
          <p:cNvPicPr>
            <a:picLocks noChangeAspect="1"/>
          </p:cNvPicPr>
          <p:nvPr/>
        </p:nvPicPr>
        <p:blipFill>
          <a:blip r:embed="rId2"/>
          <a:stretch>
            <a:fillRect/>
          </a:stretch>
        </p:blipFill>
        <p:spPr>
          <a:xfrm>
            <a:off x="6824294" y="1285351"/>
            <a:ext cx="4884713" cy="38914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82066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2445759" y="816603"/>
            <a:ext cx="8915400" cy="5548102"/>
          </a:xfrm>
        </p:spPr>
        <p:txBody>
          <a:bodyPr>
            <a:normAutofit fontScale="92500" lnSpcReduction="10000"/>
          </a:bodyPr>
          <a:lstStyle/>
          <a:p>
            <a:pPr marL="0" indent="0">
              <a:buNone/>
            </a:pPr>
            <a:r>
              <a:rPr lang="it-IT" sz="2400" dirty="0">
                <a:solidFill>
                  <a:schemeClr val="tx1"/>
                </a:solidFill>
                <a:latin typeface="AR BLANCA" panose="02000000000000000000" pitchFamily="2" charset="0"/>
              </a:rPr>
              <a:t>La classe 3^ C della scuola media Gandino ha lavorato, nel secondo quadrimestre, ad un progetto intitolato POESIA E MEMORIA, in collaborazione con il professore Pasquali Roberto.</a:t>
            </a:r>
          </a:p>
          <a:p>
            <a:pPr marL="0" indent="0">
              <a:buNone/>
            </a:pPr>
            <a:r>
              <a:rPr lang="it-IT" sz="2400" dirty="0">
                <a:solidFill>
                  <a:schemeClr val="tx1"/>
                </a:solidFill>
                <a:latin typeface="AR BLANCA" panose="02000000000000000000" pitchFamily="2" charset="0"/>
              </a:rPr>
              <a:t>Il Progetto è stato organizzato nella consapevolezza dell’importanza della memoria per le nuove generazioni ed è stato articolato in diversi punti:</a:t>
            </a:r>
          </a:p>
          <a:p>
            <a:pPr marL="0" indent="0">
              <a:buNone/>
            </a:pPr>
            <a:r>
              <a:rPr lang="it-IT" sz="2400" dirty="0">
                <a:solidFill>
                  <a:schemeClr val="tx1"/>
                </a:solidFill>
                <a:latin typeface="AR BLANCA" panose="02000000000000000000" pitchFamily="2" charset="0"/>
              </a:rPr>
              <a:t>-	Riflessioni sul tema delle leggi razziali e della Shoah;</a:t>
            </a:r>
          </a:p>
          <a:p>
            <a:pPr marL="0" indent="0">
              <a:buNone/>
            </a:pPr>
            <a:r>
              <a:rPr lang="it-IT" sz="2400" dirty="0">
                <a:solidFill>
                  <a:schemeClr val="tx1"/>
                </a:solidFill>
                <a:latin typeface="AR BLANCA" panose="02000000000000000000" pitchFamily="2" charset="0"/>
              </a:rPr>
              <a:t>-	Scrittura di lettere ad immaginari amici ebrei;</a:t>
            </a:r>
          </a:p>
          <a:p>
            <a:pPr marL="0" indent="0">
              <a:buNone/>
            </a:pPr>
            <a:r>
              <a:rPr lang="it-IT" sz="2400" dirty="0">
                <a:solidFill>
                  <a:schemeClr val="tx1"/>
                </a:solidFill>
                <a:latin typeface="AR BLANCA" panose="02000000000000000000" pitchFamily="2" charset="0"/>
              </a:rPr>
              <a:t>-	 Analisi di poesie che ricordano avvenimenti tragici legati alla guerra;</a:t>
            </a:r>
          </a:p>
          <a:p>
            <a:pPr marL="0" indent="0">
              <a:buNone/>
            </a:pPr>
            <a:r>
              <a:rPr lang="it-IT" sz="2400" dirty="0">
                <a:solidFill>
                  <a:schemeClr val="tx1"/>
                </a:solidFill>
                <a:latin typeface="AR BLANCA" panose="02000000000000000000" pitchFamily="2" charset="0"/>
              </a:rPr>
              <a:t>-	Produzione di poesie sulla memoria;</a:t>
            </a:r>
          </a:p>
          <a:p>
            <a:pPr marL="0" indent="0">
              <a:buNone/>
            </a:pPr>
            <a:r>
              <a:rPr lang="it-IT" sz="2400" dirty="0">
                <a:solidFill>
                  <a:schemeClr val="tx1"/>
                </a:solidFill>
                <a:latin typeface="AR BLANCA" panose="02000000000000000000" pitchFamily="2" charset="0"/>
              </a:rPr>
              <a:t>-	Raccolta del materiale in un opuscolo per testimoniare il nostro interesse per questo doloroso avvenimento che ha riguardato milioni di persone;</a:t>
            </a:r>
          </a:p>
          <a:p>
            <a:pPr marL="0" indent="0">
              <a:buNone/>
            </a:pPr>
            <a:r>
              <a:rPr lang="it-IT" sz="2400" dirty="0">
                <a:solidFill>
                  <a:schemeClr val="tx1"/>
                </a:solidFill>
                <a:latin typeface="AR BLANCA" panose="02000000000000000000" pitchFamily="2" charset="0"/>
              </a:rPr>
              <a:t>-	Toponomastica del quartiere Saragozza e approfondimento sui nomi delle vie dedicate a personaggi che hanno dato un contributo fondamentale alla lotta di liberazione nazionale dal nazifascismo.</a:t>
            </a:r>
          </a:p>
          <a:p>
            <a:pPr marL="0" indent="0">
              <a:buNone/>
            </a:pPr>
            <a:endParaRPr lang="it-IT" dirty="0"/>
          </a:p>
        </p:txBody>
      </p:sp>
    </p:spTree>
    <p:extLst>
      <p:ext uri="{BB962C8B-B14F-4D97-AF65-F5344CB8AC3E}">
        <p14:creationId xmlns:p14="http://schemas.microsoft.com/office/powerpoint/2010/main" val="918374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par>
                                <p:cTn id="11" presetID="3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6" dur="1000"/>
                                        <p:tgtEl>
                                          <p:spTgt spid="3">
                                            <p:txEl>
                                              <p:pRg st="1" end="1"/>
                                            </p:txEl>
                                          </p:spTgt>
                                        </p:tgtEl>
                                      </p:cBhvr>
                                    </p:animEffect>
                                  </p:childTnLst>
                                </p:cTn>
                              </p:par>
                              <p:par>
                                <p:cTn id="17" presetID="31"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1"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2" dur="1000"/>
                                        <p:tgtEl>
                                          <p:spTgt spid="3">
                                            <p:txEl>
                                              <p:pRg st="2" end="2"/>
                                            </p:txEl>
                                          </p:spTgt>
                                        </p:tgtEl>
                                      </p:cBhvr>
                                    </p:animEffect>
                                  </p:childTnLst>
                                </p:cTn>
                              </p:par>
                              <p:par>
                                <p:cTn id="23" presetID="31" presetClass="entr" presetSubtype="0" fill="hold"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p:cTn id="25"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6"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27"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28" dur="1000"/>
                                        <p:tgtEl>
                                          <p:spTgt spid="3">
                                            <p:txEl>
                                              <p:pRg st="3" end="3"/>
                                            </p:txEl>
                                          </p:spTgt>
                                        </p:tgtEl>
                                      </p:cBhvr>
                                    </p:animEffect>
                                  </p:childTnLst>
                                </p:cTn>
                              </p:par>
                              <p:par>
                                <p:cTn id="29" presetID="31" presetClass="entr" presetSubtype="0" fill="hold"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p:cTn id="31"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4" end="4"/>
                                            </p:txEl>
                                          </p:spTgt>
                                        </p:tgtEl>
                                      </p:cBhvr>
                                    </p:animEffect>
                                  </p:childTnLst>
                                </p:cTn>
                              </p:par>
                              <p:par>
                                <p:cTn id="35" presetID="31" presetClass="entr" presetSubtype="0" fill="hold" nodeType="with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p:cTn id="37"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8"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39"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40" dur="1000"/>
                                        <p:tgtEl>
                                          <p:spTgt spid="3">
                                            <p:txEl>
                                              <p:pRg st="5" end="5"/>
                                            </p:txEl>
                                          </p:spTgt>
                                        </p:tgtEl>
                                      </p:cBhvr>
                                    </p:animEffect>
                                  </p:childTnLst>
                                </p:cTn>
                              </p:par>
                              <p:par>
                                <p:cTn id="41" presetID="31" presetClass="entr" presetSubtype="0" fill="hold" nodeType="with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p:cTn id="43" dur="1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44" dur="1000" fill="hold"/>
                                        <p:tgtEl>
                                          <p:spTgt spid="3">
                                            <p:txEl>
                                              <p:pRg st="6" end="6"/>
                                            </p:txEl>
                                          </p:spTgt>
                                        </p:tgtEl>
                                        <p:attrNameLst>
                                          <p:attrName>ppt_h</p:attrName>
                                        </p:attrNameLst>
                                      </p:cBhvr>
                                      <p:tavLst>
                                        <p:tav tm="0">
                                          <p:val>
                                            <p:fltVal val="0"/>
                                          </p:val>
                                        </p:tav>
                                        <p:tav tm="100000">
                                          <p:val>
                                            <p:strVal val="#ppt_h"/>
                                          </p:val>
                                        </p:tav>
                                      </p:tavLst>
                                    </p:anim>
                                    <p:anim calcmode="lin" valueType="num">
                                      <p:cBhvr>
                                        <p:cTn id="45" dur="1000" fill="hold"/>
                                        <p:tgtEl>
                                          <p:spTgt spid="3">
                                            <p:txEl>
                                              <p:pRg st="6" end="6"/>
                                            </p:txEl>
                                          </p:spTgt>
                                        </p:tgtEl>
                                        <p:attrNameLst>
                                          <p:attrName>style.rotation</p:attrName>
                                        </p:attrNameLst>
                                      </p:cBhvr>
                                      <p:tavLst>
                                        <p:tav tm="0">
                                          <p:val>
                                            <p:fltVal val="90"/>
                                          </p:val>
                                        </p:tav>
                                        <p:tav tm="100000">
                                          <p:val>
                                            <p:fltVal val="0"/>
                                          </p:val>
                                        </p:tav>
                                      </p:tavLst>
                                    </p:anim>
                                    <p:animEffect transition="in" filter="fade">
                                      <p:cBhvr>
                                        <p:cTn id="46" dur="1000"/>
                                        <p:tgtEl>
                                          <p:spTgt spid="3">
                                            <p:txEl>
                                              <p:pRg st="6" end="6"/>
                                            </p:txEl>
                                          </p:spTgt>
                                        </p:tgtEl>
                                      </p:cBhvr>
                                    </p:animEffect>
                                  </p:childTnLst>
                                </p:cTn>
                              </p:par>
                              <p:par>
                                <p:cTn id="47" presetID="31" presetClass="entr" presetSubtype="0" fill="hold" nodeType="with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p:cTn id="49" dur="1000" fill="hold"/>
                                        <p:tgtEl>
                                          <p:spTgt spid="3">
                                            <p:txEl>
                                              <p:pRg st="7" end="7"/>
                                            </p:txEl>
                                          </p:spTgt>
                                        </p:tgtEl>
                                        <p:attrNameLst>
                                          <p:attrName>ppt_w</p:attrName>
                                        </p:attrNameLst>
                                      </p:cBhvr>
                                      <p:tavLst>
                                        <p:tav tm="0">
                                          <p:val>
                                            <p:fltVal val="0"/>
                                          </p:val>
                                        </p:tav>
                                        <p:tav tm="100000">
                                          <p:val>
                                            <p:strVal val="#ppt_w"/>
                                          </p:val>
                                        </p:tav>
                                      </p:tavLst>
                                    </p:anim>
                                    <p:anim calcmode="lin" valueType="num">
                                      <p:cBhvr>
                                        <p:cTn id="50" dur="1000" fill="hold"/>
                                        <p:tgtEl>
                                          <p:spTgt spid="3">
                                            <p:txEl>
                                              <p:pRg st="7" end="7"/>
                                            </p:txEl>
                                          </p:spTgt>
                                        </p:tgtEl>
                                        <p:attrNameLst>
                                          <p:attrName>ppt_h</p:attrName>
                                        </p:attrNameLst>
                                      </p:cBhvr>
                                      <p:tavLst>
                                        <p:tav tm="0">
                                          <p:val>
                                            <p:fltVal val="0"/>
                                          </p:val>
                                        </p:tav>
                                        <p:tav tm="100000">
                                          <p:val>
                                            <p:strVal val="#ppt_h"/>
                                          </p:val>
                                        </p:tav>
                                      </p:tavLst>
                                    </p:anim>
                                    <p:anim calcmode="lin" valueType="num">
                                      <p:cBhvr>
                                        <p:cTn id="51" dur="1000" fill="hold"/>
                                        <p:tgtEl>
                                          <p:spTgt spid="3">
                                            <p:txEl>
                                              <p:pRg st="7" end="7"/>
                                            </p:txEl>
                                          </p:spTgt>
                                        </p:tgtEl>
                                        <p:attrNameLst>
                                          <p:attrName>style.rotation</p:attrName>
                                        </p:attrNameLst>
                                      </p:cBhvr>
                                      <p:tavLst>
                                        <p:tav tm="0">
                                          <p:val>
                                            <p:fltVal val="90"/>
                                          </p:val>
                                        </p:tav>
                                        <p:tav tm="100000">
                                          <p:val>
                                            <p:fltVal val="0"/>
                                          </p:val>
                                        </p:tav>
                                      </p:tavLst>
                                    </p:anim>
                                    <p:animEffect transition="in" filter="fade">
                                      <p:cBhvr>
                                        <p:cTn id="52" dur="1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2441728" y="762000"/>
            <a:ext cx="8915400" cy="3777622"/>
          </a:xfrm>
        </p:spPr>
        <p:txBody>
          <a:bodyPr>
            <a:normAutofit fontScale="92500" lnSpcReduction="10000"/>
          </a:bodyPr>
          <a:lstStyle/>
          <a:p>
            <a:pPr marL="0" indent="0">
              <a:buNone/>
            </a:pPr>
            <a:r>
              <a:rPr lang="it-IT" sz="2400" dirty="0">
                <a:solidFill>
                  <a:schemeClr val="tx1"/>
                </a:solidFill>
                <a:latin typeface="AR BLANCA" panose="02000000000000000000" pitchFamily="2" charset="0"/>
              </a:rPr>
              <a:t>……Forse centra il fatto che tu sei ebrea? Se è solo questo il motivo, allora i nazisti sono davvero stupidi, perché tutti siamo uguali.</a:t>
            </a:r>
          </a:p>
          <a:p>
            <a:pPr marL="0" indent="0">
              <a:buNone/>
            </a:pPr>
            <a:r>
              <a:rPr lang="it-IT" sz="2400" dirty="0">
                <a:solidFill>
                  <a:schemeClr val="tx1"/>
                </a:solidFill>
                <a:latin typeface="AR BLANCA" panose="02000000000000000000" pitchFamily="2" charset="0"/>
              </a:rPr>
              <a:t>Dove andrai ora? Cambierai città? Il paese? Tu sei la mia migliore amica e non saprei cosa fare senza di te. Mi mancherebbero un sacco le nostre avventure, i nostri pettegolezzi...</a:t>
            </a:r>
          </a:p>
          <a:p>
            <a:pPr marL="0" indent="0">
              <a:buNone/>
            </a:pPr>
            <a:r>
              <a:rPr lang="it-IT" sz="2400" dirty="0">
                <a:solidFill>
                  <a:schemeClr val="tx1"/>
                </a:solidFill>
                <a:latin typeface="AR BLANCA" panose="02000000000000000000" pitchFamily="2" charset="0"/>
              </a:rPr>
              <a:t>Se proprio devi partire, mi dovrai promettere che non ti dimenticherai mai di me, e che, quando tutta questa pazzia sarà finita, tornerai da me, e così sarà tutto come prima. </a:t>
            </a:r>
          </a:p>
          <a:p>
            <a:pPr marL="0" indent="0">
              <a:buNone/>
            </a:pPr>
            <a:r>
              <a:rPr lang="it-IT" sz="2400" dirty="0">
                <a:solidFill>
                  <a:schemeClr val="tx1"/>
                </a:solidFill>
                <a:latin typeface="AR BLANCA" panose="02000000000000000000" pitchFamily="2" charset="0"/>
              </a:rPr>
              <a:t>Ci sentiamo presto, </a:t>
            </a:r>
          </a:p>
          <a:p>
            <a:pPr marL="0" indent="0">
              <a:buNone/>
            </a:pPr>
            <a:r>
              <a:rPr lang="it-IT" sz="2400" dirty="0">
                <a:solidFill>
                  <a:schemeClr val="tx1"/>
                </a:solidFill>
                <a:latin typeface="AR BLANCA" panose="02000000000000000000" pitchFamily="2" charset="0"/>
              </a:rPr>
              <a:t>con affetto la tua amica </a:t>
            </a:r>
            <a:r>
              <a:rPr lang="it-IT" sz="2400" dirty="0" err="1">
                <a:solidFill>
                  <a:schemeClr val="tx1"/>
                </a:solidFill>
                <a:latin typeface="AR BLANCA" panose="02000000000000000000" pitchFamily="2" charset="0"/>
              </a:rPr>
              <a:t>Frizzy</a:t>
            </a:r>
            <a:endParaRPr lang="it-IT" sz="2400" dirty="0">
              <a:solidFill>
                <a:schemeClr val="tx1"/>
              </a:solidFill>
              <a:latin typeface="AR BLANCA" panose="02000000000000000000" pitchFamily="2" charset="0"/>
            </a:endParaRPr>
          </a:p>
          <a:p>
            <a:endParaRPr lang="it-IT" dirty="0"/>
          </a:p>
        </p:txBody>
      </p:sp>
    </p:spTree>
    <p:extLst>
      <p:ext uri="{BB962C8B-B14F-4D97-AF65-F5344CB8AC3E}">
        <p14:creationId xmlns:p14="http://schemas.microsoft.com/office/powerpoint/2010/main" val="2797439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234882" y="2292890"/>
            <a:ext cx="8911687" cy="1280890"/>
          </a:xfrm>
        </p:spPr>
        <p:txBody>
          <a:bodyPr>
            <a:noAutofit/>
          </a:bodyPr>
          <a:lstStyle/>
          <a:p>
            <a:pPr algn="ctr"/>
            <a:r>
              <a:rPr lang="it-IT" sz="9600" b="1" dirty="0">
                <a:ln>
                  <a:solidFill>
                    <a:schemeClr val="tx1"/>
                  </a:solidFill>
                </a:ln>
                <a:solidFill>
                  <a:srgbClr val="FFFF00"/>
                </a:solidFill>
                <a:latin typeface="Edwardian Script ITC" panose="030303020407070D0804" pitchFamily="66" charset="0"/>
              </a:rPr>
              <a:t>Giorgio Reali</a:t>
            </a:r>
          </a:p>
        </p:txBody>
      </p:sp>
    </p:spTree>
    <p:extLst>
      <p:ext uri="{BB962C8B-B14F-4D97-AF65-F5344CB8AC3E}">
        <p14:creationId xmlns:p14="http://schemas.microsoft.com/office/powerpoint/2010/main" val="3576725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2577782" y="857250"/>
            <a:ext cx="8915400" cy="5383530"/>
          </a:xfrm>
        </p:spPr>
        <p:txBody>
          <a:bodyPr>
            <a:normAutofit lnSpcReduction="10000"/>
          </a:bodyPr>
          <a:lstStyle/>
          <a:p>
            <a:pPr marL="0" indent="0">
              <a:buNone/>
            </a:pPr>
            <a:r>
              <a:rPr lang="it-IT" sz="2400" dirty="0">
                <a:solidFill>
                  <a:schemeClr val="tx1"/>
                </a:solidFill>
                <a:latin typeface="AR BLANCA" panose="02000000000000000000" pitchFamily="2" charset="0"/>
              </a:rPr>
              <a:t>22 dicembre 1938</a:t>
            </a:r>
          </a:p>
          <a:p>
            <a:pPr marL="0" indent="0">
              <a:buNone/>
            </a:pPr>
            <a:r>
              <a:rPr lang="it-IT" sz="2400" dirty="0">
                <a:solidFill>
                  <a:schemeClr val="tx1"/>
                </a:solidFill>
                <a:latin typeface="AR BLANCA" panose="02000000000000000000" pitchFamily="2" charset="0"/>
              </a:rPr>
              <a:t>Caro amico Simone,</a:t>
            </a:r>
          </a:p>
          <a:p>
            <a:pPr marL="0" indent="0">
              <a:buNone/>
            </a:pPr>
            <a:r>
              <a:rPr lang="it-IT" sz="2400" dirty="0">
                <a:solidFill>
                  <a:schemeClr val="tx1"/>
                </a:solidFill>
                <a:latin typeface="AR BLANCA" panose="02000000000000000000" pitchFamily="2" charset="0"/>
              </a:rPr>
              <a:t>quest’anno non ti abbiamo più trovato a scuola, cosa ti è successo?		</a:t>
            </a:r>
          </a:p>
          <a:p>
            <a:pPr marL="0" indent="0">
              <a:buNone/>
            </a:pPr>
            <a:r>
              <a:rPr lang="it-IT" sz="2400" dirty="0">
                <a:solidFill>
                  <a:schemeClr val="tx1"/>
                </a:solidFill>
                <a:latin typeface="AR BLANCA" panose="02000000000000000000" pitchFamily="2" charset="0"/>
              </a:rPr>
              <a:t>È ormai dall’inizio del nuovo anno scolastico che non ti fai più rivedere, e a noi e soprattutto a me manchi tanto, di spiegazioni ne ho sentite già troppe: i miei genitori mi dicono che ti sei trasferito in un'altra scuola mentre invece, la maestra ci ripete ogni volta che insieme alla tua famiglia sei andato a vivere in Polonia. Ho sentito da ragazzi delle altre classi delle scuole elementari e medie che molti loro compagni, che come te erano di origine ebraica, se ne sono andati così all’improvviso. La nostra scuola ormai è dimezzata in numero e credo che anche la maestra </a:t>
            </a:r>
            <a:r>
              <a:rPr lang="it-IT" sz="2400" dirty="0" err="1">
                <a:solidFill>
                  <a:schemeClr val="tx1"/>
                </a:solidFill>
                <a:latin typeface="AR BLANCA" panose="02000000000000000000" pitchFamily="2" charset="0"/>
              </a:rPr>
              <a:t>Sofy</a:t>
            </a:r>
            <a:r>
              <a:rPr lang="it-IT" sz="2400" dirty="0">
                <a:solidFill>
                  <a:schemeClr val="tx1"/>
                </a:solidFill>
                <a:latin typeface="AR BLANCA" panose="02000000000000000000" pitchFamily="2" charset="0"/>
              </a:rPr>
              <a:t> se ne sia andata, infatti al suo posto adesso c’è una nuova maestra dai capelli bruni e molto antipatica.</a:t>
            </a:r>
          </a:p>
          <a:p>
            <a:pPr marL="0" indent="0">
              <a:buNone/>
            </a:pPr>
            <a:r>
              <a:rPr lang="it-IT" sz="2400" dirty="0">
                <a:solidFill>
                  <a:schemeClr val="tx1"/>
                </a:solidFill>
                <a:latin typeface="AR BLANCA" panose="02000000000000000000" pitchFamily="2" charset="0"/>
              </a:rPr>
              <a:t>Come mai? Non ti piaceva vivere qui? Vorresti tornare qui con noi?... </a:t>
            </a:r>
          </a:p>
          <a:p>
            <a:endParaRPr lang="it-IT" dirty="0"/>
          </a:p>
        </p:txBody>
      </p:sp>
    </p:spTree>
    <p:extLst>
      <p:ext uri="{BB962C8B-B14F-4D97-AF65-F5344CB8AC3E}">
        <p14:creationId xmlns:p14="http://schemas.microsoft.com/office/powerpoint/2010/main" val="2736124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2406332" y="708660"/>
            <a:ext cx="9115108" cy="6046470"/>
          </a:xfrm>
        </p:spPr>
        <p:txBody>
          <a:bodyPr>
            <a:normAutofit fontScale="85000" lnSpcReduction="20000"/>
          </a:bodyPr>
          <a:lstStyle/>
          <a:p>
            <a:pPr marL="0" indent="0">
              <a:buNone/>
            </a:pPr>
            <a:r>
              <a:rPr lang="it-IT" sz="2600" dirty="0">
                <a:solidFill>
                  <a:schemeClr val="tx1"/>
                </a:solidFill>
                <a:latin typeface="AR BLANCA" panose="02000000000000000000" pitchFamily="2" charset="0"/>
              </a:rPr>
              <a:t>…Molti hanno ipotizzato ad una gita a cui solo i ragazzi ebrei potevano partecipare, e i maestri per tranquillizzarci davano ascolto, a quelle che per me, erano solo stramberie belle e buone. Io penso invece che ci sia una spiegazione logica a tutto questo per esempio quella volta che i tuoi guardarono più impauriti che sorpresi quella stramba pagina di giornale che poi buttarono via con ancora la paura nel corpo. Io e te la raccogliemmo dal cestino, ricordi? Non ricordo precisamente cosa ci fosse scritto sopra ma ricordo invece in modo lucido il titolo enorme di quella pagina: parlava delle Leggi Razziali e di quell’uomo, quello di cui abbiamo il ritratto in classe grosso come la lavagna. I tuoi come i miei genitori odiavano quell’uomo non è forse così? Invece era già da un paio di settimane che ti vedevo andare in giro con una nuova spilla attaccata alla spalla e non me ne hai mai voluto parlare.  Perché?  I miei interrogativi sono tantissimi e ora sta a te, per favore, trovare una risposta ad ognuno di essi: Dove siete andati tu e la tua famiglia? Centra quell’uomo? Tornerai mai qui da noi?    Io per ora non farò spostare a nessuno il tuo banco perché è tuo e solo tuo, ancora si vedono sbiaditi i piccoli sbaffi di penna nera che abbiamo fatto assieme.</a:t>
            </a:r>
          </a:p>
          <a:p>
            <a:pPr marL="0" indent="0">
              <a:buNone/>
            </a:pPr>
            <a:r>
              <a:rPr lang="it-IT" sz="2600" dirty="0">
                <a:solidFill>
                  <a:schemeClr val="tx1"/>
                </a:solidFill>
                <a:latin typeface="AR BLANCA" panose="02000000000000000000" pitchFamily="2" charset="0"/>
              </a:rPr>
              <a:t>Un abbraccio forte</a:t>
            </a:r>
          </a:p>
          <a:p>
            <a:pPr marL="0" indent="0">
              <a:buNone/>
            </a:pPr>
            <a:r>
              <a:rPr lang="it-IT" sz="2600" dirty="0">
                <a:solidFill>
                  <a:schemeClr val="tx1"/>
                </a:solidFill>
                <a:latin typeface="AR BLANCA" panose="02000000000000000000" pitchFamily="2" charset="0"/>
              </a:rPr>
              <a:t>Dal tuo caro amico Giorgio</a:t>
            </a:r>
          </a:p>
          <a:p>
            <a:endParaRPr lang="it-IT" sz="2600" dirty="0">
              <a:solidFill>
                <a:schemeClr val="tx1"/>
              </a:solidFill>
              <a:latin typeface="AR BLANCA" panose="02000000000000000000" pitchFamily="2" charset="0"/>
            </a:endParaRPr>
          </a:p>
          <a:p>
            <a:endParaRPr lang="it-IT" sz="2200" dirty="0">
              <a:solidFill>
                <a:schemeClr val="tx1"/>
              </a:solidFill>
              <a:latin typeface="AR BLANCA" panose="02000000000000000000" pitchFamily="2" charset="0"/>
            </a:endParaRPr>
          </a:p>
          <a:p>
            <a:endParaRPr lang="it-IT" dirty="0"/>
          </a:p>
        </p:txBody>
      </p:sp>
    </p:spTree>
    <p:extLst>
      <p:ext uri="{BB962C8B-B14F-4D97-AF65-F5344CB8AC3E}">
        <p14:creationId xmlns:p14="http://schemas.microsoft.com/office/powerpoint/2010/main" val="276004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231025" y="2658650"/>
            <a:ext cx="8911687" cy="1280890"/>
          </a:xfrm>
        </p:spPr>
        <p:txBody>
          <a:bodyPr>
            <a:normAutofit fontScale="90000"/>
          </a:bodyPr>
          <a:lstStyle/>
          <a:p>
            <a:r>
              <a:rPr lang="it-IT" sz="9600" dirty="0">
                <a:ln>
                  <a:solidFill>
                    <a:srgbClr val="FF0000"/>
                  </a:solidFill>
                </a:ln>
                <a:solidFill>
                  <a:schemeClr val="accent6">
                    <a:lumMod val="75000"/>
                  </a:schemeClr>
                </a:solidFill>
                <a:latin typeface="Edwardian Script ITC" panose="030303020407070D0804" pitchFamily="66" charset="0"/>
              </a:rPr>
              <a:t>Lara Rizzo</a:t>
            </a:r>
          </a:p>
        </p:txBody>
      </p:sp>
    </p:spTree>
    <p:extLst>
      <p:ext uri="{BB962C8B-B14F-4D97-AF65-F5344CB8AC3E}">
        <p14:creationId xmlns:p14="http://schemas.microsoft.com/office/powerpoint/2010/main" val="914267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2663687" y="702364"/>
            <a:ext cx="8655393" cy="8587409"/>
          </a:xfrm>
        </p:spPr>
        <p:txBody>
          <a:bodyPr>
            <a:normAutofit/>
          </a:bodyPr>
          <a:lstStyle/>
          <a:p>
            <a:pPr marL="0" indent="0">
              <a:buNone/>
            </a:pPr>
            <a:r>
              <a:rPr lang="it-IT" sz="2400" dirty="0">
                <a:solidFill>
                  <a:schemeClr val="tx1"/>
                </a:solidFill>
                <a:latin typeface="AR BLANCA" panose="02000000000000000000" pitchFamily="2" charset="0"/>
              </a:rPr>
              <a:t>Caro amico,</a:t>
            </a:r>
          </a:p>
          <a:p>
            <a:pPr marL="0" indent="0">
              <a:buNone/>
            </a:pPr>
            <a:r>
              <a:rPr lang="it-IT" sz="2400" dirty="0">
                <a:solidFill>
                  <a:schemeClr val="tx1"/>
                </a:solidFill>
                <a:latin typeface="AR BLANCA" panose="02000000000000000000" pitchFamily="2" charset="0"/>
              </a:rPr>
              <a:t>mi dispiace tantissimo che tu sia stato espulso da scuola senza un motivo. All'inizio quando Mussolini salì al potere pensavamo che avrebbe migliorato le vite di tutti, invece non andò proprio così. Nella mia scuola non capivo </a:t>
            </a:r>
            <a:r>
              <a:rPr lang="it-IT" sz="2400" dirty="0" err="1">
                <a:solidFill>
                  <a:schemeClr val="tx1"/>
                </a:solidFill>
                <a:latin typeface="AR BLANCA" panose="02000000000000000000" pitchFamily="2" charset="0"/>
              </a:rPr>
              <a:t>perchè</a:t>
            </a:r>
            <a:r>
              <a:rPr lang="it-IT" sz="2400" dirty="0">
                <a:solidFill>
                  <a:schemeClr val="tx1"/>
                </a:solidFill>
                <a:latin typeface="AR BLANCA" panose="02000000000000000000" pitchFamily="2" charset="0"/>
              </a:rPr>
              <a:t> molti ragazzi tra cui anche te siano stati espulsi ingiustamente da un giorno all'altro......</a:t>
            </a:r>
            <a:endParaRPr lang="it-IT" dirty="0"/>
          </a:p>
        </p:txBody>
      </p:sp>
      <p:pic>
        <p:nvPicPr>
          <p:cNvPr id="2" name="Immagine 1"/>
          <p:cNvPicPr>
            <a:picLocks noChangeAspect="1"/>
          </p:cNvPicPr>
          <p:nvPr/>
        </p:nvPicPr>
        <p:blipFill>
          <a:blip r:embed="rId2"/>
          <a:stretch>
            <a:fillRect/>
          </a:stretch>
        </p:blipFill>
        <p:spPr>
          <a:xfrm>
            <a:off x="3103921" y="3336260"/>
            <a:ext cx="4979424" cy="331961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39885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2205754" y="703007"/>
            <a:ext cx="5020955" cy="5343832"/>
          </a:xfrm>
        </p:spPr>
        <p:txBody>
          <a:bodyPr>
            <a:normAutofit/>
          </a:bodyPr>
          <a:lstStyle/>
          <a:p>
            <a:pPr marL="0" indent="0">
              <a:buNone/>
            </a:pPr>
            <a:r>
              <a:rPr lang="it-IT" sz="2800" dirty="0">
                <a:solidFill>
                  <a:schemeClr val="tx1"/>
                </a:solidFill>
                <a:latin typeface="AR BLANCA" panose="02000000000000000000" pitchFamily="2" charset="0"/>
              </a:rPr>
              <a:t>…. Poi capii che il capo del governo, Mussolini, aveva fatto una legge che vietava alle persone ebree frequentare la scuola, di lavorare,  di fare tutto quello che facevano le persone non ebree. Spero che esistano scuole per te e per gli altri, </a:t>
            </a:r>
            <a:r>
              <a:rPr lang="it-IT" sz="2800" dirty="0" err="1">
                <a:solidFill>
                  <a:schemeClr val="tx1"/>
                </a:solidFill>
                <a:latin typeface="AR BLANCA" panose="02000000000000000000" pitchFamily="2" charset="0"/>
              </a:rPr>
              <a:t>perchè</a:t>
            </a:r>
            <a:r>
              <a:rPr lang="it-IT" sz="2800" dirty="0">
                <a:solidFill>
                  <a:schemeClr val="tx1"/>
                </a:solidFill>
                <a:latin typeface="AR BLANCA" panose="02000000000000000000" pitchFamily="2" charset="0"/>
              </a:rPr>
              <a:t> adesso che ti è stato tolto qualcosa che ti piace, avrai una voglia incontenibile di ritornare a studiare…</a:t>
            </a:r>
          </a:p>
        </p:txBody>
      </p:sp>
      <p:pic>
        <p:nvPicPr>
          <p:cNvPr id="4" name="Immagine 3"/>
          <p:cNvPicPr>
            <a:picLocks noChangeAspect="1"/>
          </p:cNvPicPr>
          <p:nvPr/>
        </p:nvPicPr>
        <p:blipFill>
          <a:blip r:embed="rId2"/>
          <a:stretch>
            <a:fillRect/>
          </a:stretch>
        </p:blipFill>
        <p:spPr>
          <a:xfrm>
            <a:off x="7560546" y="703007"/>
            <a:ext cx="4238625" cy="56292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84921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2780941" y="658762"/>
            <a:ext cx="8915400" cy="3777622"/>
          </a:xfrm>
        </p:spPr>
        <p:txBody>
          <a:bodyPr/>
          <a:lstStyle/>
          <a:p>
            <a:pPr marL="0" indent="0">
              <a:buNone/>
            </a:pPr>
            <a:r>
              <a:rPr lang="it-IT" sz="2800" dirty="0">
                <a:solidFill>
                  <a:schemeClr val="tx1"/>
                </a:solidFill>
                <a:latin typeface="AR BLANCA" panose="02000000000000000000" pitchFamily="2" charset="0"/>
              </a:rPr>
              <a:t>…Mi dispiace anche che dobbiate andare via. Spero che quando tutte queste cose saranno finite e quando aboliranno le leggi fatte da Mussolini, tu potrai continuare a studiare.</a:t>
            </a:r>
          </a:p>
          <a:p>
            <a:pPr marL="0" indent="0">
              <a:buNone/>
            </a:pPr>
            <a:r>
              <a:rPr lang="it-IT" sz="2800" dirty="0">
                <a:solidFill>
                  <a:schemeClr val="tx1"/>
                </a:solidFill>
                <a:latin typeface="AR BLANCA" panose="02000000000000000000" pitchFamily="2" charset="0"/>
              </a:rPr>
              <a:t>La tua amica Lara.</a:t>
            </a:r>
          </a:p>
          <a:p>
            <a:endParaRPr lang="it-IT" dirty="0"/>
          </a:p>
        </p:txBody>
      </p:sp>
    </p:spTree>
    <p:extLst>
      <p:ext uri="{BB962C8B-B14F-4D97-AF65-F5344CB8AC3E}">
        <p14:creationId xmlns:p14="http://schemas.microsoft.com/office/powerpoint/2010/main" val="301702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838795" y="2384330"/>
            <a:ext cx="8911687" cy="1280890"/>
          </a:xfrm>
        </p:spPr>
        <p:txBody>
          <a:bodyPr>
            <a:noAutofit/>
          </a:bodyPr>
          <a:lstStyle/>
          <a:p>
            <a:r>
              <a:rPr lang="it-IT" sz="9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Edwardian Script ITC" panose="030303020407070D0804" pitchFamily="66" charset="0"/>
              </a:rPr>
              <a:t>Sara Lassandro</a:t>
            </a:r>
          </a:p>
        </p:txBody>
      </p:sp>
      <p:pic>
        <p:nvPicPr>
          <p:cNvPr id="4" name="Audio lettera Sara">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2592925" y="1600200"/>
            <a:ext cx="609600" cy="609600"/>
          </a:xfrm>
        </p:spPr>
      </p:pic>
    </p:spTree>
    <p:extLst>
      <p:ext uri="{BB962C8B-B14F-4D97-AF65-F5344CB8AC3E}">
        <p14:creationId xmlns:p14="http://schemas.microsoft.com/office/powerpoint/2010/main" val="1257703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2028558" y="782946"/>
            <a:ext cx="9652165" cy="6891130"/>
          </a:xfrm>
        </p:spPr>
        <p:txBody>
          <a:bodyPr>
            <a:normAutofit/>
          </a:bodyPr>
          <a:lstStyle/>
          <a:p>
            <a:pPr marL="0" indent="0">
              <a:buNone/>
            </a:pPr>
            <a:r>
              <a:rPr lang="it-IT" sz="2400" dirty="0">
                <a:solidFill>
                  <a:schemeClr val="tx1"/>
                </a:solidFill>
                <a:latin typeface="AR BLANCA" panose="02000000000000000000" pitchFamily="2" charset="0"/>
              </a:rPr>
              <a:t>Cara </a:t>
            </a:r>
            <a:r>
              <a:rPr lang="it-IT" sz="2400" dirty="0" err="1">
                <a:solidFill>
                  <a:schemeClr val="tx1"/>
                </a:solidFill>
                <a:latin typeface="AR BLANCA" panose="02000000000000000000" pitchFamily="2" charset="0"/>
              </a:rPr>
              <a:t>Sophia</a:t>
            </a:r>
            <a:r>
              <a:rPr lang="it-IT" sz="2400" dirty="0">
                <a:solidFill>
                  <a:schemeClr val="tx1"/>
                </a:solidFill>
                <a:latin typeface="AR BLANCA" panose="02000000000000000000" pitchFamily="2" charset="0"/>
              </a:rPr>
              <a:t>,</a:t>
            </a:r>
          </a:p>
          <a:p>
            <a:pPr marL="0" indent="0">
              <a:buNone/>
            </a:pPr>
            <a:r>
              <a:rPr lang="it-IT" sz="2400" dirty="0">
                <a:solidFill>
                  <a:schemeClr val="tx1"/>
                </a:solidFill>
                <a:latin typeface="AR BLANCA" panose="02000000000000000000" pitchFamily="2" charset="0"/>
              </a:rPr>
              <a:t>come stai? È da un po’ che non ci vediamo. Spero di vederti presto. Mi mancano molto i pomeriggi passati insieme a chiacchierare del più e del meno e a giocare insieme nel tuo cortile fino a che i nostri genitori non ci venivano a chiamare. </a:t>
            </a:r>
          </a:p>
          <a:p>
            <a:pPr marL="0" indent="0">
              <a:buNone/>
            </a:pPr>
            <a:r>
              <a:rPr lang="it-IT" sz="2400" dirty="0">
                <a:solidFill>
                  <a:schemeClr val="tx1"/>
                </a:solidFill>
                <a:latin typeface="AR BLANCA" panose="02000000000000000000" pitchFamily="2" charset="0"/>
              </a:rPr>
              <a:t>L’altro giorno non ti ho visto accanto a me a scuola. Il tuo banco era vuoto, e lo è rimasto per molti giorni. Ho chiesto ai miei genitori se potevo venirti a trovare, mi hanno risposto di no per molte volte. </a:t>
            </a:r>
          </a:p>
          <a:p>
            <a:pPr marL="0" indent="0">
              <a:buNone/>
            </a:pPr>
            <a:r>
              <a:rPr lang="it-IT" sz="2400" dirty="0">
                <a:solidFill>
                  <a:schemeClr val="tx1"/>
                </a:solidFill>
                <a:latin typeface="AR BLANCA" panose="02000000000000000000" pitchFamily="2" charset="0"/>
              </a:rPr>
              <a:t>Non ne capivo il motivo, ma adesso ho finalmente scoperto il motivo per cui sei stata espulsa e non lo trovo affatto giusto…..</a:t>
            </a:r>
          </a:p>
          <a:p>
            <a:pPr marL="0" indent="0">
              <a:buNone/>
            </a:pPr>
            <a:endParaRPr lang="it-IT" sz="2400" dirty="0">
              <a:solidFill>
                <a:schemeClr val="tx1"/>
              </a:solidFill>
              <a:latin typeface="AR BLANCA" panose="02000000000000000000" pitchFamily="2" charset="0"/>
            </a:endParaRPr>
          </a:p>
          <a:p>
            <a:pPr marL="0" indent="0">
              <a:buNone/>
            </a:pPr>
            <a:endParaRPr lang="it-IT" sz="2400" dirty="0">
              <a:solidFill>
                <a:schemeClr val="tx1"/>
              </a:solidFill>
              <a:latin typeface="AR BLANCA" panose="02000000000000000000" pitchFamily="2" charset="0"/>
            </a:endParaRPr>
          </a:p>
          <a:p>
            <a:pPr marL="0" indent="0">
              <a:buNone/>
            </a:pPr>
            <a:endParaRPr lang="it-IT" sz="2400" dirty="0">
              <a:solidFill>
                <a:schemeClr val="tx1"/>
              </a:solidFill>
              <a:latin typeface="AR BLANCA" panose="02000000000000000000" pitchFamily="2" charset="0"/>
            </a:endParaRPr>
          </a:p>
          <a:p>
            <a:pPr marL="0" indent="0">
              <a:buNone/>
            </a:pPr>
            <a:endParaRPr lang="it-IT" sz="2400" dirty="0">
              <a:solidFill>
                <a:schemeClr val="tx1"/>
              </a:solidFill>
              <a:latin typeface="AR BLANCA" panose="02000000000000000000" pitchFamily="2" charset="0"/>
            </a:endParaRPr>
          </a:p>
          <a:p>
            <a:pPr marL="0" indent="0">
              <a:buNone/>
            </a:pPr>
            <a:endParaRPr lang="it-IT" sz="2400" dirty="0">
              <a:solidFill>
                <a:schemeClr val="tx1"/>
              </a:solidFill>
              <a:latin typeface="AR BLANCA" panose="02000000000000000000" pitchFamily="2" charset="0"/>
            </a:endParaRPr>
          </a:p>
          <a:p>
            <a:pPr marL="0" indent="0">
              <a:buNone/>
            </a:pPr>
            <a:endParaRPr lang="it-IT" sz="2400" dirty="0">
              <a:solidFill>
                <a:schemeClr val="tx1"/>
              </a:solidFill>
              <a:latin typeface="AR BLANCA" panose="02000000000000000000" pitchFamily="2" charset="0"/>
            </a:endParaRPr>
          </a:p>
          <a:p>
            <a:pPr marL="0" indent="0">
              <a:buNone/>
            </a:pPr>
            <a:endParaRPr lang="it-IT" sz="2400" dirty="0">
              <a:solidFill>
                <a:schemeClr val="tx1"/>
              </a:solidFill>
              <a:latin typeface="AR BLANCA" panose="02000000000000000000" pitchFamily="2" charset="0"/>
            </a:endParaRPr>
          </a:p>
          <a:p>
            <a:endParaRPr lang="it-IT" dirty="0"/>
          </a:p>
        </p:txBody>
      </p:sp>
    </p:spTree>
    <p:extLst>
      <p:ext uri="{BB962C8B-B14F-4D97-AF65-F5344CB8AC3E}">
        <p14:creationId xmlns:p14="http://schemas.microsoft.com/office/powerpoint/2010/main" val="2458740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2142194" y="673768"/>
            <a:ext cx="8915400" cy="7596554"/>
          </a:xfrm>
        </p:spPr>
        <p:txBody>
          <a:bodyPr>
            <a:normAutofit/>
          </a:bodyPr>
          <a:lstStyle/>
          <a:p>
            <a:pPr marL="0" indent="0">
              <a:buNone/>
            </a:pPr>
            <a:r>
              <a:rPr lang="it-IT" sz="2800" dirty="0">
                <a:solidFill>
                  <a:schemeClr val="tx1"/>
                </a:solidFill>
                <a:latin typeface="AR BLANCA" panose="02000000000000000000" pitchFamily="2" charset="0"/>
              </a:rPr>
              <a:t>Il nostro lavoro è iniziato con uno studio approfondito delle vicende storiche che ci ha portato fino a </a:t>
            </a:r>
            <a:r>
              <a:rPr lang="it-IT" sz="2800" dirty="0" err="1">
                <a:solidFill>
                  <a:schemeClr val="tx1"/>
                </a:solidFill>
                <a:latin typeface="AR BLANCA" panose="02000000000000000000" pitchFamily="2" charset="0"/>
              </a:rPr>
              <a:t>Dachau</a:t>
            </a:r>
            <a:r>
              <a:rPr lang="it-IT" sz="2800" dirty="0">
                <a:solidFill>
                  <a:schemeClr val="tx1"/>
                </a:solidFill>
                <a:latin typeface="AR BLANCA" panose="02000000000000000000" pitchFamily="2" charset="0"/>
              </a:rPr>
              <a:t> in Germania. Abbiamo appreso che, nel settembre del 1935 furono emanate le Leggi di Norimberga che privarono gli ebrei dei loro diritti civili e politici. Si giunse a escluderli da qualunque pubblica attività, scuola compresa e si proibivano i matrimoni di ebrei con tedeschi ariani.</a:t>
            </a:r>
          </a:p>
          <a:p>
            <a:endParaRPr lang="it-IT" dirty="0"/>
          </a:p>
        </p:txBody>
      </p:sp>
      <p:pic>
        <p:nvPicPr>
          <p:cNvPr id="4" name="Immagine 3"/>
          <p:cNvPicPr>
            <a:picLocks noChangeAspect="1"/>
          </p:cNvPicPr>
          <p:nvPr/>
        </p:nvPicPr>
        <p:blipFill>
          <a:blip r:embed="rId2"/>
          <a:stretch>
            <a:fillRect/>
          </a:stretch>
        </p:blipFill>
        <p:spPr>
          <a:xfrm>
            <a:off x="3789949" y="3647014"/>
            <a:ext cx="5017166" cy="3210986"/>
          </a:xfrm>
          <a:prstGeom prst="rect">
            <a:avLst/>
          </a:prstGeom>
        </p:spPr>
      </p:pic>
    </p:spTree>
    <p:extLst>
      <p:ext uri="{BB962C8B-B14F-4D97-AF65-F5344CB8AC3E}">
        <p14:creationId xmlns:p14="http://schemas.microsoft.com/office/powerpoint/2010/main" val="1619888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4"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5"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2353238" y="673510"/>
            <a:ext cx="8915400" cy="3777622"/>
          </a:xfrm>
        </p:spPr>
        <p:txBody>
          <a:bodyPr>
            <a:normAutofit lnSpcReduction="10000"/>
          </a:bodyPr>
          <a:lstStyle/>
          <a:p>
            <a:pPr marL="0" indent="0">
              <a:buNone/>
            </a:pPr>
            <a:r>
              <a:rPr lang="it-IT" sz="2400" dirty="0">
                <a:solidFill>
                  <a:schemeClr val="tx1"/>
                </a:solidFill>
                <a:latin typeface="AR BLANCA" panose="02000000000000000000" pitchFamily="2" charset="0"/>
              </a:rPr>
              <a:t>…..Per me le leggi razziali sono sbagliate. Ebreo o non ebreo, quale è la differenza? Non capisco come sia possibile che qualcuno pensi realmente di potervi privare del vostro diritto all’istruzione e della libertà. Nessuna razza dovrebbe essere considerata superiore alle altre.</a:t>
            </a:r>
          </a:p>
          <a:p>
            <a:pPr marL="0" indent="0">
              <a:buNone/>
            </a:pPr>
            <a:r>
              <a:rPr lang="it-IT" sz="2400" dirty="0">
                <a:solidFill>
                  <a:schemeClr val="tx1"/>
                </a:solidFill>
                <a:latin typeface="AR BLANCA" panose="02000000000000000000" pitchFamily="2" charset="0"/>
              </a:rPr>
              <a:t>Tu sei e sarai sempre la mia compagna di giochi e una amica fantastica, la migliore per me.</a:t>
            </a:r>
          </a:p>
          <a:p>
            <a:pPr marL="0" indent="0">
              <a:buNone/>
            </a:pPr>
            <a:endParaRPr lang="it-IT" sz="2400" dirty="0">
              <a:solidFill>
                <a:schemeClr val="tx1"/>
              </a:solidFill>
              <a:latin typeface="AR BLANCA" panose="02000000000000000000" pitchFamily="2" charset="0"/>
            </a:endParaRPr>
          </a:p>
          <a:p>
            <a:pPr marL="0" indent="0">
              <a:buNone/>
            </a:pPr>
            <a:r>
              <a:rPr lang="it-IT" sz="2400" dirty="0">
                <a:solidFill>
                  <a:schemeClr val="tx1"/>
                </a:solidFill>
                <a:latin typeface="AR BLANCA" panose="02000000000000000000" pitchFamily="2" charset="0"/>
              </a:rPr>
              <a:t>A presto,</a:t>
            </a:r>
          </a:p>
          <a:p>
            <a:pPr marL="0" indent="0">
              <a:buNone/>
            </a:pPr>
            <a:r>
              <a:rPr lang="it-IT" sz="2400" dirty="0">
                <a:solidFill>
                  <a:schemeClr val="tx1"/>
                </a:solidFill>
                <a:latin typeface="AR BLANCA" panose="02000000000000000000" pitchFamily="2" charset="0"/>
              </a:rPr>
              <a:t>la tua amica Sara</a:t>
            </a:r>
          </a:p>
          <a:p>
            <a:pPr marL="0" indent="0">
              <a:buNone/>
            </a:pPr>
            <a:endParaRPr lang="it-IT" sz="2000" dirty="0">
              <a:solidFill>
                <a:schemeClr val="tx1"/>
              </a:solidFill>
              <a:latin typeface="AR BLANCA" panose="02000000000000000000" pitchFamily="2" charset="0"/>
            </a:endParaRPr>
          </a:p>
          <a:p>
            <a:pPr marL="0" indent="0">
              <a:buNone/>
            </a:pPr>
            <a:endParaRPr lang="it-IT" sz="2000" dirty="0">
              <a:solidFill>
                <a:schemeClr val="tx1"/>
              </a:solidFill>
              <a:latin typeface="AR BLANCA" panose="02000000000000000000" pitchFamily="2" charset="0"/>
            </a:endParaRPr>
          </a:p>
          <a:p>
            <a:pPr marL="0" indent="0">
              <a:buNone/>
            </a:pPr>
            <a:endParaRPr lang="it-IT" sz="2000" dirty="0">
              <a:solidFill>
                <a:schemeClr val="tx1"/>
              </a:solidFill>
              <a:latin typeface="AR BLANCA" panose="02000000000000000000" pitchFamily="2" charset="0"/>
            </a:endParaRPr>
          </a:p>
          <a:p>
            <a:pPr marL="0" indent="0">
              <a:buNone/>
            </a:pPr>
            <a:endParaRPr lang="it-IT" dirty="0"/>
          </a:p>
        </p:txBody>
      </p:sp>
    </p:spTree>
    <p:extLst>
      <p:ext uri="{BB962C8B-B14F-4D97-AF65-F5344CB8AC3E}">
        <p14:creationId xmlns:p14="http://schemas.microsoft.com/office/powerpoint/2010/main" val="293626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106081" y="2451106"/>
            <a:ext cx="8911687" cy="1280890"/>
          </a:xfrm>
        </p:spPr>
        <p:txBody>
          <a:bodyPr>
            <a:normAutofit fontScale="90000"/>
          </a:bodyPr>
          <a:lstStyle/>
          <a:p>
            <a:r>
              <a:rPr lang="it-IT" sz="9600" b="1" dirty="0">
                <a:ln w="6600">
                  <a:solidFill>
                    <a:schemeClr val="accent2"/>
                  </a:solidFill>
                  <a:prstDash val="solid"/>
                </a:ln>
                <a:solidFill>
                  <a:srgbClr val="FFFFFF"/>
                </a:solidFill>
                <a:effectLst>
                  <a:outerShdw dist="38100" dir="2700000" algn="tl" rotWithShape="0">
                    <a:schemeClr val="accent2"/>
                  </a:outerShdw>
                </a:effectLst>
                <a:latin typeface="Edwardian Script ITC" panose="030303020407070D0804" pitchFamily="66" charset="0"/>
              </a:rPr>
              <a:t>Alessio Esperti</a:t>
            </a:r>
          </a:p>
        </p:txBody>
      </p:sp>
      <p:pic>
        <p:nvPicPr>
          <p:cNvPr id="4" name="Audio lettera Alessio">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2592925" y="1659193"/>
            <a:ext cx="609600" cy="609600"/>
          </a:xfrm>
        </p:spPr>
      </p:pic>
    </p:spTree>
    <p:extLst>
      <p:ext uri="{BB962C8B-B14F-4D97-AF65-F5344CB8AC3E}">
        <p14:creationId xmlns:p14="http://schemas.microsoft.com/office/powerpoint/2010/main" val="1760589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4"/>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2137020" y="560439"/>
            <a:ext cx="9632193" cy="6592528"/>
          </a:xfrm>
        </p:spPr>
        <p:txBody>
          <a:bodyPr>
            <a:normAutofit/>
          </a:bodyPr>
          <a:lstStyle/>
          <a:p>
            <a:pPr marL="0" indent="0">
              <a:buNone/>
            </a:pPr>
            <a:r>
              <a:rPr lang="it-IT" sz="2400" dirty="0">
                <a:solidFill>
                  <a:schemeClr val="tx1"/>
                </a:solidFill>
                <a:latin typeface="AR BLANCA" panose="02000000000000000000" pitchFamily="2" charset="0"/>
              </a:rPr>
              <a:t>Bologna, 1938</a:t>
            </a:r>
          </a:p>
          <a:p>
            <a:pPr marL="0" indent="0">
              <a:buNone/>
            </a:pPr>
            <a:r>
              <a:rPr lang="it-IT" sz="2400" dirty="0">
                <a:solidFill>
                  <a:schemeClr val="tx1"/>
                </a:solidFill>
                <a:latin typeface="AR BLANCA" panose="02000000000000000000" pitchFamily="2" charset="0"/>
              </a:rPr>
              <a:t>Caro Federico,</a:t>
            </a:r>
          </a:p>
          <a:p>
            <a:pPr marL="0" indent="0">
              <a:buNone/>
            </a:pPr>
            <a:r>
              <a:rPr lang="it-IT" sz="2400" dirty="0">
                <a:solidFill>
                  <a:schemeClr val="tx1"/>
                </a:solidFill>
                <a:latin typeface="AR BLANCA" panose="02000000000000000000" pitchFamily="2" charset="0"/>
              </a:rPr>
              <a:t>non sai quanto io sia dispiaciuto del fatto che ti abbiano espulso dalla scuola. Mi sono informato del  “perché” ti avessero espulso ed ho scoperto che i ragazzi ebrei o di origine ebrea non possono più andare nelle scuole comuni, ma devono andare in scuole “speciali” solo per ebrei………</a:t>
            </a:r>
          </a:p>
          <a:p>
            <a:endParaRPr lang="it-IT" sz="2400" dirty="0">
              <a:solidFill>
                <a:schemeClr val="tx1"/>
              </a:solidFill>
              <a:latin typeface="AR BLANCA" panose="02000000000000000000" pitchFamily="2" charset="0"/>
            </a:endParaRPr>
          </a:p>
          <a:p>
            <a:endParaRPr lang="it-IT" sz="2400" dirty="0">
              <a:solidFill>
                <a:schemeClr val="tx1"/>
              </a:solidFill>
              <a:latin typeface="AR BLANCA" panose="02000000000000000000" pitchFamily="2" charset="0"/>
            </a:endParaRPr>
          </a:p>
          <a:p>
            <a:endParaRPr lang="it-IT" sz="2400" dirty="0">
              <a:solidFill>
                <a:schemeClr val="tx1"/>
              </a:solidFill>
              <a:latin typeface="AR BLANCA" panose="02000000000000000000" pitchFamily="2" charset="0"/>
            </a:endParaRPr>
          </a:p>
          <a:p>
            <a:endParaRPr lang="it-IT" sz="2400" dirty="0">
              <a:solidFill>
                <a:schemeClr val="tx1"/>
              </a:solidFill>
              <a:latin typeface="AR BLANCA" panose="02000000000000000000" pitchFamily="2" charset="0"/>
            </a:endParaRPr>
          </a:p>
          <a:p>
            <a:endParaRPr lang="it-IT" dirty="0"/>
          </a:p>
        </p:txBody>
      </p:sp>
      <p:pic>
        <p:nvPicPr>
          <p:cNvPr id="2" name="Immagine 1"/>
          <p:cNvPicPr>
            <a:picLocks noChangeAspect="1"/>
          </p:cNvPicPr>
          <p:nvPr/>
        </p:nvPicPr>
        <p:blipFill>
          <a:blip r:embed="rId2"/>
          <a:stretch>
            <a:fillRect/>
          </a:stretch>
        </p:blipFill>
        <p:spPr>
          <a:xfrm>
            <a:off x="3834887" y="3333135"/>
            <a:ext cx="4873115" cy="3248743"/>
          </a:xfrm>
          <a:prstGeom prst="rect">
            <a:avLst/>
          </a:prstGeom>
          <a:ln>
            <a:noFill/>
          </a:ln>
          <a:effectLst>
            <a:softEdge rad="112500"/>
          </a:effectLst>
        </p:spPr>
      </p:pic>
    </p:spTree>
    <p:extLst>
      <p:ext uri="{BB962C8B-B14F-4D97-AF65-F5344CB8AC3E}">
        <p14:creationId xmlns:p14="http://schemas.microsoft.com/office/powerpoint/2010/main" val="3697072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776083" y="512260"/>
            <a:ext cx="4563757" cy="6430297"/>
          </a:xfrm>
        </p:spPr>
        <p:txBody>
          <a:bodyPr>
            <a:normAutofit fontScale="92500" lnSpcReduction="10000"/>
          </a:bodyPr>
          <a:lstStyle/>
          <a:p>
            <a:pPr marL="0" indent="0">
              <a:buNone/>
            </a:pPr>
            <a:r>
              <a:rPr lang="it-IT" sz="2800" dirty="0">
                <a:solidFill>
                  <a:schemeClr val="tx1"/>
                </a:solidFill>
                <a:latin typeface="AR BLANCA" panose="02000000000000000000" pitchFamily="2" charset="0"/>
              </a:rPr>
              <a:t>….Secondo me non è per niente giusto, visto che te e la maggior parte degli ebrei non avete fatto nulla di male, e di questo parere sono anche un paio di professori, ma la Prof. </a:t>
            </a:r>
            <a:r>
              <a:rPr lang="it-IT" sz="2800" dirty="0" err="1">
                <a:solidFill>
                  <a:schemeClr val="tx1"/>
                </a:solidFill>
                <a:latin typeface="AR BLANCA" panose="02000000000000000000" pitchFamily="2" charset="0"/>
              </a:rPr>
              <a:t>Rosetti</a:t>
            </a:r>
            <a:r>
              <a:rPr lang="it-IT" sz="2800" dirty="0">
                <a:solidFill>
                  <a:schemeClr val="tx1"/>
                </a:solidFill>
                <a:latin typeface="AR BLANCA" panose="02000000000000000000" pitchFamily="2" charset="0"/>
              </a:rPr>
              <a:t> mi ha detto che devono sottostare a rigidi provvedimenti e che in futuro verranno soldati fascisti a controllare che ognuno faccia il proprio dovere e che tra i ragazzi non si affermino idee contrarie alla dittatura o che gli insegnanti li spingano ad opporsi. Infatti, ultimamente, c'è pochissima libertà di opinione, sia dentro la scuola che fuori….. </a:t>
            </a:r>
          </a:p>
          <a:p>
            <a:endParaRPr lang="it-IT" dirty="0"/>
          </a:p>
        </p:txBody>
      </p:sp>
      <p:pic>
        <p:nvPicPr>
          <p:cNvPr id="4" name="Immagine 3"/>
          <p:cNvPicPr>
            <a:picLocks noChangeAspect="1"/>
          </p:cNvPicPr>
          <p:nvPr/>
        </p:nvPicPr>
        <p:blipFill>
          <a:blip r:embed="rId2"/>
          <a:stretch>
            <a:fillRect/>
          </a:stretch>
        </p:blipFill>
        <p:spPr>
          <a:xfrm>
            <a:off x="6570898" y="1828800"/>
            <a:ext cx="5417424" cy="330144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73317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984529" y="648929"/>
            <a:ext cx="4814478" cy="6179574"/>
          </a:xfrm>
        </p:spPr>
        <p:txBody>
          <a:bodyPr>
            <a:normAutofit/>
          </a:bodyPr>
          <a:lstStyle/>
          <a:p>
            <a:pPr marL="0" indent="0">
              <a:buNone/>
            </a:pPr>
            <a:r>
              <a:rPr lang="it-IT" sz="2800" dirty="0">
                <a:solidFill>
                  <a:schemeClr val="tx1"/>
                </a:solidFill>
                <a:latin typeface="AR BLANCA" panose="02000000000000000000" pitchFamily="2" charset="0"/>
              </a:rPr>
              <a:t>……..Io penso che dovremmo ribellarci a questa oppressione, ma molti di noi hanno paura, visto che sappiamo che chi si oppone al regime fascista </a:t>
            </a:r>
            <a:r>
              <a:rPr lang="it-IT" sz="2800" dirty="0" err="1">
                <a:solidFill>
                  <a:schemeClr val="tx1"/>
                </a:solidFill>
                <a:latin typeface="AR BLANCA" panose="02000000000000000000" pitchFamily="2" charset="0"/>
              </a:rPr>
              <a:t>và</a:t>
            </a:r>
            <a:r>
              <a:rPr lang="it-IT" sz="2800" dirty="0">
                <a:solidFill>
                  <a:schemeClr val="tx1"/>
                </a:solidFill>
                <a:latin typeface="AR BLANCA" panose="02000000000000000000" pitchFamily="2" charset="0"/>
              </a:rPr>
              <a:t> in prigione, viene torturato o peggio ancora ucciso. Mario, per esempio, mi ha raccontato che hanno messo in prigione il suo povero cugino, perché partecipava a una organizzazione antifascista……</a:t>
            </a:r>
            <a:endParaRPr lang="it-IT" dirty="0"/>
          </a:p>
        </p:txBody>
      </p:sp>
      <p:pic>
        <p:nvPicPr>
          <p:cNvPr id="4" name="Immagine 3"/>
          <p:cNvPicPr>
            <a:picLocks noChangeAspect="1"/>
          </p:cNvPicPr>
          <p:nvPr/>
        </p:nvPicPr>
        <p:blipFill>
          <a:blip r:embed="rId2"/>
          <a:stretch>
            <a:fillRect/>
          </a:stretch>
        </p:blipFill>
        <p:spPr>
          <a:xfrm>
            <a:off x="6799007" y="1182995"/>
            <a:ext cx="5162640" cy="3787211"/>
          </a:xfrm>
          <a:prstGeom prst="ellipse">
            <a:avLst/>
          </a:prstGeom>
          <a:ln>
            <a:noFill/>
          </a:ln>
          <a:effectLst>
            <a:softEdge rad="112500"/>
          </a:effectLst>
        </p:spPr>
      </p:pic>
    </p:spTree>
    <p:extLst>
      <p:ext uri="{BB962C8B-B14F-4D97-AF65-F5344CB8AC3E}">
        <p14:creationId xmlns:p14="http://schemas.microsoft.com/office/powerpoint/2010/main" val="3371293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746971" y="1120877"/>
            <a:ext cx="5124194" cy="6223820"/>
          </a:xfrm>
        </p:spPr>
        <p:txBody>
          <a:bodyPr>
            <a:normAutofit/>
          </a:bodyPr>
          <a:lstStyle/>
          <a:p>
            <a:pPr marL="0" indent="0">
              <a:buNone/>
            </a:pPr>
            <a:r>
              <a:rPr lang="it-IT" sz="2800" dirty="0">
                <a:solidFill>
                  <a:schemeClr val="tx1"/>
                </a:solidFill>
                <a:latin typeface="AR BLANCA" panose="02000000000000000000" pitchFamily="2" charset="0"/>
              </a:rPr>
              <a:t>….Sento che sarà solo l'inizio di un brutto periodo; stai molto attento sia a te che ai tuoi cari ! Mi dispiace tantissimo che non possiamo più rivederci a scuola e che trovarci al pomeriggio al parchetto sarà sempre più difficile, ma ti manderò lo stesso diverse lettere, ogni qual volta succederà qualcosa di nuovo……</a:t>
            </a:r>
          </a:p>
        </p:txBody>
      </p:sp>
      <p:pic>
        <p:nvPicPr>
          <p:cNvPr id="4" name="Immagine 3"/>
          <p:cNvPicPr>
            <a:picLocks noChangeAspect="1"/>
          </p:cNvPicPr>
          <p:nvPr/>
        </p:nvPicPr>
        <p:blipFill>
          <a:blip r:embed="rId2"/>
          <a:stretch>
            <a:fillRect/>
          </a:stretch>
        </p:blipFill>
        <p:spPr>
          <a:xfrm>
            <a:off x="6879331" y="206477"/>
            <a:ext cx="4679742" cy="3650933"/>
          </a:xfrm>
          <a:prstGeom prst="rect">
            <a:avLst/>
          </a:prstGeom>
          <a:ln>
            <a:noFill/>
          </a:ln>
          <a:effectLst>
            <a:softEdge rad="112500"/>
          </a:effectLst>
        </p:spPr>
      </p:pic>
      <p:pic>
        <p:nvPicPr>
          <p:cNvPr id="5" name="Immagine 4"/>
          <p:cNvPicPr>
            <a:picLocks noChangeAspect="1"/>
          </p:cNvPicPr>
          <p:nvPr/>
        </p:nvPicPr>
        <p:blipFill>
          <a:blip r:embed="rId3"/>
          <a:stretch>
            <a:fillRect/>
          </a:stretch>
        </p:blipFill>
        <p:spPr>
          <a:xfrm>
            <a:off x="7377113" y="3857410"/>
            <a:ext cx="3684178" cy="2916333"/>
          </a:xfrm>
          <a:prstGeom prst="rect">
            <a:avLst/>
          </a:prstGeom>
          <a:ln>
            <a:noFill/>
          </a:ln>
          <a:effectLst>
            <a:softEdge rad="112500"/>
          </a:effectLst>
        </p:spPr>
      </p:pic>
    </p:spTree>
    <p:extLst>
      <p:ext uri="{BB962C8B-B14F-4D97-AF65-F5344CB8AC3E}">
        <p14:creationId xmlns:p14="http://schemas.microsoft.com/office/powerpoint/2010/main" val="2763868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5"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5" dur="1000" fill="hold"/>
                                        <p:tgtEl>
                                          <p:spTgt spid="4"/>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2014026" y="678425"/>
            <a:ext cx="9784684" cy="6592530"/>
          </a:xfrm>
        </p:spPr>
        <p:txBody>
          <a:bodyPr>
            <a:normAutofit/>
          </a:bodyPr>
          <a:lstStyle/>
          <a:p>
            <a:pPr marL="0" indent="0">
              <a:buNone/>
            </a:pPr>
            <a:r>
              <a:rPr lang="it-IT" sz="2400" dirty="0">
                <a:solidFill>
                  <a:schemeClr val="tx1"/>
                </a:solidFill>
                <a:latin typeface="AR BLANCA" panose="02000000000000000000" pitchFamily="2" charset="0"/>
              </a:rPr>
              <a:t>…..A scuola, comunque, manchi molto, sia a me che a Mario e Filippo e stiamo sperando che tu possa tornare; l'intervallo non è mai stato così noioso senza di te. A parte questo sia io che la mia famiglia stiamo tutti bene. </a:t>
            </a:r>
          </a:p>
          <a:p>
            <a:pPr marL="0" indent="0">
              <a:buNone/>
            </a:pPr>
            <a:r>
              <a:rPr lang="it-IT" sz="2400" dirty="0">
                <a:solidFill>
                  <a:schemeClr val="tx1"/>
                </a:solidFill>
                <a:latin typeface="AR BLANCA" panose="02000000000000000000" pitchFamily="2" charset="0"/>
              </a:rPr>
              <a:t>Prima di lasciarti volevo, però, farti un paio di domande: come sta la tua famiglia? Cosa ti hanno detto quando ti hanno espulso? Come ti trovi nella tua nuova scuola?</a:t>
            </a:r>
          </a:p>
          <a:p>
            <a:pPr marL="0" indent="0">
              <a:buNone/>
            </a:pPr>
            <a:r>
              <a:rPr lang="it-IT" sz="2400" dirty="0">
                <a:solidFill>
                  <a:schemeClr val="tx1"/>
                </a:solidFill>
                <a:latin typeface="AR BLANCA" panose="02000000000000000000" pitchFamily="2" charset="0"/>
              </a:rPr>
              <a:t>Tantissimi saluti e buona fortuna.</a:t>
            </a:r>
          </a:p>
          <a:p>
            <a:pPr marL="0" indent="0">
              <a:buNone/>
            </a:pPr>
            <a:r>
              <a:rPr lang="it-IT" sz="2400" dirty="0">
                <a:solidFill>
                  <a:schemeClr val="tx1"/>
                </a:solidFill>
                <a:latin typeface="AR BLANCA" panose="02000000000000000000" pitchFamily="2" charset="0"/>
              </a:rPr>
              <a:t>Il tuo migliore amico Alessio.</a:t>
            </a:r>
          </a:p>
          <a:p>
            <a:pPr marL="0" indent="0">
              <a:buNone/>
            </a:pPr>
            <a:r>
              <a:rPr lang="it-IT" sz="2400" dirty="0">
                <a:solidFill>
                  <a:schemeClr val="tx1"/>
                </a:solidFill>
                <a:latin typeface="AR BLANCA" panose="02000000000000000000" pitchFamily="2" charset="0"/>
              </a:rPr>
              <a:t>(P.S. scrivimi presto, non voglio stare in pensiero per te !)</a:t>
            </a:r>
          </a:p>
          <a:p>
            <a:endParaRPr lang="it-IT" dirty="0"/>
          </a:p>
        </p:txBody>
      </p:sp>
    </p:spTree>
    <p:extLst>
      <p:ext uri="{BB962C8B-B14F-4D97-AF65-F5344CB8AC3E}">
        <p14:creationId xmlns:p14="http://schemas.microsoft.com/office/powerpoint/2010/main" val="782380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832983" y="2170649"/>
            <a:ext cx="8911687" cy="1280890"/>
          </a:xfrm>
        </p:spPr>
        <p:txBody>
          <a:bodyPr>
            <a:noAutofit/>
          </a:bodyPr>
          <a:lstStyle/>
          <a:p>
            <a:r>
              <a:rPr lang="it-IT" sz="9600" i="1" dirty="0">
                <a:ln w="0"/>
                <a:solidFill>
                  <a:schemeClr val="accent2">
                    <a:lumMod val="50000"/>
                  </a:schemeClr>
                </a:solidFill>
                <a:effectLst>
                  <a:reflection blurRad="6350" stA="53000" endA="300" endPos="35500" dir="5400000" sy="-90000" algn="bl" rotWithShape="0"/>
                </a:effectLst>
                <a:latin typeface="Edwardian Script ITC" panose="030303020407070D0804" pitchFamily="66" charset="0"/>
              </a:rPr>
              <a:t>Poesie sulla memoria</a:t>
            </a:r>
          </a:p>
        </p:txBody>
      </p:sp>
    </p:spTree>
    <p:extLst>
      <p:ext uri="{BB962C8B-B14F-4D97-AF65-F5344CB8AC3E}">
        <p14:creationId xmlns:p14="http://schemas.microsoft.com/office/powerpoint/2010/main" val="712034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486908" y="463267"/>
            <a:ext cx="8911687" cy="1280890"/>
          </a:xfrm>
        </p:spPr>
        <p:txBody>
          <a:bodyPr/>
          <a:lstStyle/>
          <a:p>
            <a:pPr algn="ctr"/>
            <a:r>
              <a:rPr lang="it-IT" b="1" i="1" dirty="0">
                <a:effectLst>
                  <a:outerShdw blurRad="38100" dist="38100" dir="2700000" algn="tl">
                    <a:srgbClr val="000000">
                      <a:alpha val="43137"/>
                    </a:srgbClr>
                  </a:outerShdw>
                </a:effectLst>
              </a:rPr>
              <a:t>POESIA E MEMORIA </a:t>
            </a:r>
            <a:br>
              <a:rPr lang="it-IT" dirty="0">
                <a:effectLst>
                  <a:outerShdw blurRad="38100" dist="38100" dir="2700000" algn="tl">
                    <a:srgbClr val="000000">
                      <a:alpha val="43137"/>
                    </a:srgbClr>
                  </a:outerShdw>
                </a:effectLst>
              </a:rPr>
            </a:br>
            <a:r>
              <a:rPr lang="it-IT" sz="2400" dirty="0">
                <a:effectLst>
                  <a:outerShdw blurRad="38100" dist="38100" dir="2700000" algn="tl">
                    <a:srgbClr val="000000">
                      <a:alpha val="43137"/>
                    </a:srgbClr>
                  </a:outerShdw>
                </a:effectLst>
              </a:rPr>
              <a:t>DI BELLANTI ELIAS</a:t>
            </a:r>
            <a:endParaRPr lang="it-IT" dirty="0">
              <a:effectLst>
                <a:outerShdw blurRad="38100" dist="38100" dir="2700000" algn="tl">
                  <a:srgbClr val="000000">
                    <a:alpha val="43137"/>
                  </a:srgbClr>
                </a:outerShdw>
              </a:effectLst>
            </a:endParaRPr>
          </a:p>
        </p:txBody>
      </p:sp>
      <p:sp>
        <p:nvSpPr>
          <p:cNvPr id="3" name="Segnaposto contenuto 2"/>
          <p:cNvSpPr>
            <a:spLocks noGrp="1"/>
          </p:cNvSpPr>
          <p:nvPr>
            <p:ph idx="1"/>
          </p:nvPr>
        </p:nvSpPr>
        <p:spPr>
          <a:xfrm>
            <a:off x="1550505" y="1524331"/>
            <a:ext cx="9848090" cy="5499652"/>
          </a:xfrm>
        </p:spPr>
        <p:txBody>
          <a:bodyPr>
            <a:normAutofit/>
          </a:bodyPr>
          <a:lstStyle/>
          <a:p>
            <a:pPr marL="0" indent="0">
              <a:buNone/>
            </a:pPr>
            <a:r>
              <a:rPr lang="it-IT" sz="2000" b="1" i="1" dirty="0">
                <a:solidFill>
                  <a:schemeClr val="tx1"/>
                </a:solidFill>
                <a:latin typeface="Book Antiqua" panose="02040602050305030304" pitchFamily="18" charset="0"/>
              </a:rPr>
              <a:t>Questo è un giorno per ricordare </a:t>
            </a:r>
          </a:p>
          <a:p>
            <a:pPr marL="0" indent="0">
              <a:buNone/>
            </a:pPr>
            <a:r>
              <a:rPr lang="it-IT" sz="2000" b="1" i="1" dirty="0">
                <a:solidFill>
                  <a:schemeClr val="tx1"/>
                </a:solidFill>
                <a:latin typeface="Book Antiqua" panose="02040602050305030304" pitchFamily="18" charset="0"/>
              </a:rPr>
              <a:t>le parole cupe</a:t>
            </a:r>
          </a:p>
          <a:p>
            <a:pPr marL="0" indent="0">
              <a:buNone/>
            </a:pPr>
            <a:r>
              <a:rPr lang="it-IT" sz="2000" b="1" i="1" dirty="0">
                <a:solidFill>
                  <a:schemeClr val="tx1"/>
                </a:solidFill>
                <a:latin typeface="Book Antiqua" panose="02040602050305030304" pitchFamily="18" charset="0"/>
              </a:rPr>
              <a:t>di chi dall’umanità </a:t>
            </a:r>
          </a:p>
          <a:p>
            <a:pPr marL="0" indent="0">
              <a:buNone/>
            </a:pPr>
            <a:r>
              <a:rPr lang="it-IT" sz="2000" b="1" i="1" dirty="0">
                <a:solidFill>
                  <a:schemeClr val="tx1"/>
                </a:solidFill>
                <a:latin typeface="Book Antiqua" panose="02040602050305030304" pitchFamily="18" charset="0"/>
              </a:rPr>
              <a:t>è stato disarmato;</a:t>
            </a:r>
          </a:p>
          <a:p>
            <a:pPr marL="0" indent="0">
              <a:buNone/>
            </a:pPr>
            <a:r>
              <a:rPr lang="it-IT" sz="2000" b="1" i="1" dirty="0">
                <a:solidFill>
                  <a:schemeClr val="tx1"/>
                </a:solidFill>
                <a:latin typeface="Book Antiqua" panose="02040602050305030304" pitchFamily="18" charset="0"/>
              </a:rPr>
              <a:t>e di emozioni lontane </a:t>
            </a:r>
          </a:p>
          <a:p>
            <a:endParaRPr lang="it-IT" sz="2000" b="1" i="1" dirty="0">
              <a:solidFill>
                <a:schemeClr val="tx1"/>
              </a:solidFill>
              <a:latin typeface="Book Antiqua" panose="02040602050305030304" pitchFamily="18" charset="0"/>
            </a:endParaRPr>
          </a:p>
          <a:p>
            <a:pPr marL="0" indent="0">
              <a:buNone/>
            </a:pPr>
            <a:r>
              <a:rPr lang="it-IT" sz="2000" b="1" i="1" dirty="0">
                <a:solidFill>
                  <a:schemeClr val="tx1"/>
                </a:solidFill>
                <a:latin typeface="Book Antiqua" panose="02040602050305030304" pitchFamily="18" charset="0"/>
              </a:rPr>
              <a:t>Un giorno di memoria</a:t>
            </a:r>
          </a:p>
          <a:p>
            <a:pPr marL="0" indent="0">
              <a:buNone/>
            </a:pPr>
            <a:r>
              <a:rPr lang="it-IT" sz="2000" b="1" i="1" dirty="0">
                <a:solidFill>
                  <a:schemeClr val="tx1"/>
                </a:solidFill>
                <a:latin typeface="Book Antiqua" panose="02040602050305030304" pitchFamily="18" charset="0"/>
              </a:rPr>
              <a:t>per una coscienza lontana e vicina </a:t>
            </a:r>
          </a:p>
          <a:p>
            <a:pPr marL="0" indent="0">
              <a:buNone/>
            </a:pPr>
            <a:r>
              <a:rPr lang="it-IT" sz="2000" b="1" i="1" dirty="0">
                <a:solidFill>
                  <a:schemeClr val="tx1"/>
                </a:solidFill>
                <a:latin typeface="Book Antiqua" panose="02040602050305030304" pitchFamily="18" charset="0"/>
              </a:rPr>
              <a:t>così importante per costruire</a:t>
            </a:r>
          </a:p>
          <a:p>
            <a:pPr marL="0" indent="0">
              <a:buNone/>
            </a:pPr>
            <a:r>
              <a:rPr lang="it-IT" sz="2000" b="1" i="1" dirty="0">
                <a:solidFill>
                  <a:schemeClr val="tx1"/>
                </a:solidFill>
                <a:latin typeface="Book Antiqua" panose="02040602050305030304" pitchFamily="18" charset="0"/>
              </a:rPr>
              <a:t>il futuro,</a:t>
            </a:r>
          </a:p>
          <a:p>
            <a:pPr marL="0" indent="0">
              <a:buNone/>
            </a:pPr>
            <a:r>
              <a:rPr lang="it-IT" sz="2000" b="1" i="1" dirty="0">
                <a:solidFill>
                  <a:schemeClr val="tx1"/>
                </a:solidFill>
                <a:latin typeface="Book Antiqua" panose="02040602050305030304" pitchFamily="18" charset="0"/>
              </a:rPr>
              <a:t>chiuso nella scatola ermetica della mente umana</a:t>
            </a:r>
          </a:p>
          <a:p>
            <a:pPr marL="0" indent="0">
              <a:buNone/>
            </a:pPr>
            <a:r>
              <a:rPr lang="it-IT" sz="2000" b="1" i="1" dirty="0">
                <a:solidFill>
                  <a:schemeClr val="tx1"/>
                </a:solidFill>
                <a:latin typeface="Book Antiqua" panose="02040602050305030304" pitchFamily="18" charset="0"/>
              </a:rPr>
              <a:t>che preserva a tutti la soluzione .</a:t>
            </a:r>
          </a:p>
          <a:p>
            <a:endParaRPr lang="it-IT" dirty="0"/>
          </a:p>
        </p:txBody>
      </p:sp>
    </p:spTree>
    <p:extLst>
      <p:ext uri="{BB962C8B-B14F-4D97-AF65-F5344CB8AC3E}">
        <p14:creationId xmlns:p14="http://schemas.microsoft.com/office/powerpoint/2010/main" val="3200126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animEffect transition="in" filter="fade">
                                      <p:cBhvr>
                                        <p:cTn id="30" dur="500"/>
                                        <p:tgtEl>
                                          <p:spTgt spid="3">
                                            <p:txEl>
                                              <p:pRg st="8" end="8"/>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animEffect transition="in" filter="fade">
                                      <p:cBhvr>
                                        <p:cTn id="33" dur="500"/>
                                        <p:tgtEl>
                                          <p:spTgt spid="3">
                                            <p:txEl>
                                              <p:pRg st="9" end="9"/>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3">
                                            <p:txEl>
                                              <p:pRg st="10" end="10"/>
                                            </p:txEl>
                                          </p:spTgt>
                                        </p:tgtEl>
                                        <p:attrNameLst>
                                          <p:attrName>style.visibility</p:attrName>
                                        </p:attrNameLst>
                                      </p:cBhvr>
                                      <p:to>
                                        <p:strVal val="visible"/>
                                      </p:to>
                                    </p:set>
                                    <p:animEffect transition="in" filter="fade">
                                      <p:cBhvr>
                                        <p:cTn id="36" dur="500"/>
                                        <p:tgtEl>
                                          <p:spTgt spid="3">
                                            <p:txEl>
                                              <p:pRg st="10" end="10"/>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animEffect transition="in" filter="fade">
                                      <p:cBhvr>
                                        <p:cTn id="39"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b="1" i="1" dirty="0">
                <a:effectLst>
                  <a:outerShdw blurRad="38100" dist="38100" dir="2700000" algn="tl">
                    <a:srgbClr val="000000">
                      <a:alpha val="43137"/>
                    </a:srgbClr>
                  </a:outerShdw>
                </a:effectLst>
              </a:rPr>
              <a:t>UN GIORNO PER RICORDARE</a:t>
            </a:r>
            <a:br>
              <a:rPr lang="it-IT" dirty="0"/>
            </a:br>
            <a:r>
              <a:rPr lang="it-IT" sz="2400" dirty="0">
                <a:effectLst>
                  <a:outerShdw blurRad="38100" dist="38100" dir="2700000" algn="tl">
                    <a:srgbClr val="000000">
                      <a:alpha val="43137"/>
                    </a:srgbClr>
                  </a:outerShdw>
                </a:effectLst>
              </a:rPr>
              <a:t>DI MEZZETTI ARIANNA</a:t>
            </a:r>
            <a:endParaRPr lang="it-IT" dirty="0">
              <a:effectLst>
                <a:outerShdw blurRad="38100" dist="38100" dir="2700000" algn="tl">
                  <a:srgbClr val="000000">
                    <a:alpha val="43137"/>
                  </a:srgbClr>
                </a:outerShdw>
              </a:effectLst>
            </a:endParaRPr>
          </a:p>
        </p:txBody>
      </p:sp>
      <p:sp>
        <p:nvSpPr>
          <p:cNvPr id="3" name="Segnaposto contenuto 2"/>
          <p:cNvSpPr>
            <a:spLocks noGrp="1"/>
          </p:cNvSpPr>
          <p:nvPr>
            <p:ph idx="1"/>
          </p:nvPr>
        </p:nvSpPr>
        <p:spPr>
          <a:xfrm>
            <a:off x="3887069" y="2074607"/>
            <a:ext cx="8915400" cy="3777622"/>
          </a:xfrm>
        </p:spPr>
        <p:txBody>
          <a:bodyPr>
            <a:noAutofit/>
          </a:bodyPr>
          <a:lstStyle/>
          <a:p>
            <a:pPr marL="0" indent="0">
              <a:buNone/>
            </a:pPr>
            <a:r>
              <a:rPr lang="it-IT" sz="3200" dirty="0">
                <a:solidFill>
                  <a:schemeClr val="tx1"/>
                </a:solidFill>
                <a:latin typeface="AR BLANCA" panose="02000000000000000000" pitchFamily="2" charset="0"/>
              </a:rPr>
              <a:t>Questo è un giorno per ricordare</a:t>
            </a:r>
          </a:p>
          <a:p>
            <a:pPr marL="0" indent="0">
              <a:buNone/>
            </a:pPr>
            <a:r>
              <a:rPr lang="it-IT" sz="3200" dirty="0">
                <a:solidFill>
                  <a:schemeClr val="tx1"/>
                </a:solidFill>
                <a:latin typeface="AR BLANCA" panose="02000000000000000000" pitchFamily="2" charset="0"/>
              </a:rPr>
              <a:t>fotografie dentro una scatola nera</a:t>
            </a:r>
          </a:p>
          <a:p>
            <a:pPr marL="0" indent="0">
              <a:buNone/>
            </a:pPr>
            <a:r>
              <a:rPr lang="it-IT" sz="3200" dirty="0">
                <a:solidFill>
                  <a:schemeClr val="tx1"/>
                </a:solidFill>
                <a:latin typeface="AR BLANCA" panose="02000000000000000000" pitchFamily="2" charset="0"/>
              </a:rPr>
              <a:t>emozioni tristi e lancinanti</a:t>
            </a:r>
          </a:p>
          <a:p>
            <a:pPr marL="0" indent="0">
              <a:buNone/>
            </a:pPr>
            <a:r>
              <a:rPr lang="it-IT" sz="3200" dirty="0">
                <a:solidFill>
                  <a:schemeClr val="tx1"/>
                </a:solidFill>
                <a:latin typeface="AR BLANCA" panose="02000000000000000000" pitchFamily="2" charset="0"/>
              </a:rPr>
              <a:t>Ricordi allegri e appassionanti</a:t>
            </a:r>
          </a:p>
          <a:p>
            <a:pPr marL="0" indent="0">
              <a:buNone/>
            </a:pPr>
            <a:endParaRPr lang="it-IT" sz="3200" dirty="0">
              <a:solidFill>
                <a:schemeClr val="tx1"/>
              </a:solidFill>
              <a:latin typeface="AR BLANCA" panose="02000000000000000000" pitchFamily="2" charset="0"/>
            </a:endParaRPr>
          </a:p>
          <a:p>
            <a:pPr marL="0" indent="0">
              <a:buNone/>
            </a:pPr>
            <a:r>
              <a:rPr lang="it-IT" sz="3200" dirty="0">
                <a:solidFill>
                  <a:schemeClr val="tx1"/>
                </a:solidFill>
                <a:latin typeface="AR BLANCA" panose="02000000000000000000" pitchFamily="2" charset="0"/>
              </a:rPr>
              <a:t>Questo è un giorno per ricordare</a:t>
            </a:r>
          </a:p>
          <a:p>
            <a:pPr marL="0" indent="0">
              <a:buNone/>
            </a:pPr>
            <a:r>
              <a:rPr lang="it-IT" sz="3200" dirty="0">
                <a:solidFill>
                  <a:schemeClr val="tx1"/>
                </a:solidFill>
                <a:latin typeface="AR BLANCA" panose="02000000000000000000" pitchFamily="2" charset="0"/>
              </a:rPr>
              <a:t>ciò che è passato ma che è attuale</a:t>
            </a:r>
          </a:p>
        </p:txBody>
      </p:sp>
    </p:spTree>
    <p:extLst>
      <p:ext uri="{BB962C8B-B14F-4D97-AF65-F5344CB8AC3E}">
        <p14:creationId xmlns:p14="http://schemas.microsoft.com/office/powerpoint/2010/main" val="1000738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729075" y="505324"/>
            <a:ext cx="6488495" cy="6713621"/>
          </a:xfrm>
        </p:spPr>
        <p:txBody>
          <a:bodyPr>
            <a:normAutofit/>
          </a:bodyPr>
          <a:lstStyle/>
          <a:p>
            <a:pPr marL="0" indent="0">
              <a:buNone/>
            </a:pPr>
            <a:r>
              <a:rPr lang="it-IT" sz="2000" dirty="0">
                <a:solidFill>
                  <a:schemeClr val="tx1"/>
                </a:solidFill>
                <a:latin typeface="AR BLANCA" panose="02000000000000000000" pitchFamily="2" charset="0"/>
              </a:rPr>
              <a:t>Anche in Italia tra il settembre e il novembre del 1938 furono approvate dal governo fascista le leggi razziali che trasformarono una parte degli italiani in persone legalmente inferiori al resto della popolazione.</a:t>
            </a:r>
          </a:p>
          <a:p>
            <a:pPr marL="0" indent="0">
              <a:buNone/>
            </a:pPr>
            <a:r>
              <a:rPr lang="it-IT" sz="2000" dirty="0">
                <a:solidFill>
                  <a:schemeClr val="tx1"/>
                </a:solidFill>
                <a:latin typeface="AR BLANCA" panose="02000000000000000000" pitchFamily="2" charset="0"/>
              </a:rPr>
              <a:t>Gli ebrei italiani si erano sempre sentiti parte della nazione italiana e non si aspettavano le leggi razziali. Figuriamoci quale fu la sorpresa dei bambini e dei ragazzi ebrei che non leggevano i giornali e non avevano potuto percepire alcun segnale di quello che stava per accadere.</a:t>
            </a:r>
          </a:p>
          <a:p>
            <a:pPr marL="0" indent="0">
              <a:buNone/>
            </a:pPr>
            <a:r>
              <a:rPr lang="it-IT" sz="2000" dirty="0">
                <a:solidFill>
                  <a:schemeClr val="tx1"/>
                </a:solidFill>
                <a:latin typeface="AR BLANCA" panose="02000000000000000000" pitchFamily="2" charset="0"/>
              </a:rPr>
              <a:t>Le testimonianze degli ebrei italiani che nel 1938 erano bambini o adolescenti sono unanimi al riguardo: le leggi contro di loro furono un trauma, soprattutto perché li escludevano dalla scuola. Tale avvenimento fu vissuto dai bambini e dagli adolescenti ebrei come del tutto inaspettato e profondamente ingiusto: venivano espulsi dalla scuola come chi commette qualche grave infrazione, ma non avevano fatto nulla per meritare questa punizione.</a:t>
            </a:r>
          </a:p>
          <a:p>
            <a:pPr marL="0" indent="0">
              <a:buNone/>
            </a:pPr>
            <a:r>
              <a:rPr lang="it-IT" sz="2000" dirty="0">
                <a:solidFill>
                  <a:schemeClr val="tx1"/>
                </a:solidFill>
                <a:latin typeface="AR BLANCA" panose="02000000000000000000" pitchFamily="2" charset="0"/>
              </a:rPr>
              <a:t>Il risultato estremo di tali fenomeni fu un evento di portata europea: la Shoah.</a:t>
            </a:r>
          </a:p>
          <a:p>
            <a:endParaRPr lang="it-IT" dirty="0"/>
          </a:p>
        </p:txBody>
      </p:sp>
      <p:pic>
        <p:nvPicPr>
          <p:cNvPr id="5" name="Immagine 4"/>
          <p:cNvPicPr>
            <a:picLocks noChangeAspect="1"/>
          </p:cNvPicPr>
          <p:nvPr/>
        </p:nvPicPr>
        <p:blipFill>
          <a:blip r:embed="rId2"/>
          <a:stretch>
            <a:fillRect/>
          </a:stretch>
        </p:blipFill>
        <p:spPr>
          <a:xfrm>
            <a:off x="8455262" y="1118937"/>
            <a:ext cx="3597749" cy="4632158"/>
          </a:xfrm>
          <a:prstGeom prst="rect">
            <a:avLst/>
          </a:prstGeom>
        </p:spPr>
      </p:pic>
    </p:spTree>
    <p:extLst>
      <p:ext uri="{BB962C8B-B14F-4D97-AF65-F5344CB8AC3E}">
        <p14:creationId xmlns:p14="http://schemas.microsoft.com/office/powerpoint/2010/main" val="286111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5"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2000"/>
                                        <p:tgtEl>
                                          <p:spTgt spid="3">
                                            <p:txEl>
                                              <p:pRg st="0" end="0"/>
                                            </p:txEl>
                                          </p:spTgt>
                                        </p:tgtEl>
                                      </p:cBhvr>
                                    </p:animEffect>
                                    <p:anim calcmode="lin" valueType="num">
                                      <p:cBhvr>
                                        <p:cTn id="14"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15" dur="2000" fill="hold"/>
                                        <p:tgtEl>
                                          <p:spTgt spid="3">
                                            <p:txEl>
                                              <p:pRg st="0" end="0"/>
                                            </p:txEl>
                                          </p:spTgt>
                                        </p:tgtEl>
                                        <p:attrNameLst>
                                          <p:attrName>ppt_h</p:attrName>
                                        </p:attrNameLst>
                                      </p:cBhvr>
                                      <p:tavLst>
                                        <p:tav tm="0">
                                          <p:val>
                                            <p:strVal val="#ppt_h"/>
                                          </p:val>
                                        </p:tav>
                                        <p:tav tm="100000">
                                          <p:val>
                                            <p:strVal val="#ppt_h"/>
                                          </p:val>
                                        </p:tav>
                                      </p:tavLst>
                                    </p:anim>
                                  </p:childTnLst>
                                </p:cTn>
                              </p:par>
                              <p:par>
                                <p:cTn id="16" presetID="45" presetClass="entr" presetSubtype="0" fill="hold" nodeType="with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2000"/>
                                        <p:tgtEl>
                                          <p:spTgt spid="3">
                                            <p:txEl>
                                              <p:pRg st="1" end="1"/>
                                            </p:txEl>
                                          </p:spTgt>
                                        </p:tgtEl>
                                      </p:cBhvr>
                                    </p:animEffect>
                                    <p:anim calcmode="lin" valueType="num">
                                      <p:cBhvr>
                                        <p:cTn id="19" dur="2000" fill="hold"/>
                                        <p:tgtEl>
                                          <p:spTgt spid="3">
                                            <p:txEl>
                                              <p:pRg st="1" end="1"/>
                                            </p:txEl>
                                          </p:spTgt>
                                        </p:tgtEl>
                                        <p:attrNameLst>
                                          <p:attrName>ppt_w</p:attrName>
                                        </p:attrNameLst>
                                      </p:cBhvr>
                                      <p:tavLst>
                                        <p:tav tm="0" fmla="#ppt_w*sin(2.5*pi*$)">
                                          <p:val>
                                            <p:fltVal val="0"/>
                                          </p:val>
                                        </p:tav>
                                        <p:tav tm="100000">
                                          <p:val>
                                            <p:fltVal val="1"/>
                                          </p:val>
                                        </p:tav>
                                      </p:tavLst>
                                    </p:anim>
                                    <p:anim calcmode="lin" valueType="num">
                                      <p:cBhvr>
                                        <p:cTn id="20" dur="2000" fill="hold"/>
                                        <p:tgtEl>
                                          <p:spTgt spid="3">
                                            <p:txEl>
                                              <p:pRg st="1" end="1"/>
                                            </p:txEl>
                                          </p:spTgt>
                                        </p:tgtEl>
                                        <p:attrNameLst>
                                          <p:attrName>ppt_h</p:attrName>
                                        </p:attrNameLst>
                                      </p:cBhvr>
                                      <p:tavLst>
                                        <p:tav tm="0">
                                          <p:val>
                                            <p:strVal val="#ppt_h"/>
                                          </p:val>
                                        </p:tav>
                                        <p:tav tm="100000">
                                          <p:val>
                                            <p:strVal val="#ppt_h"/>
                                          </p:val>
                                        </p:tav>
                                      </p:tavLst>
                                    </p:anim>
                                  </p:childTnLst>
                                </p:cTn>
                              </p:par>
                              <p:par>
                                <p:cTn id="21" presetID="45" presetClass="entr" presetSubtype="0" fill="hold"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2000"/>
                                        <p:tgtEl>
                                          <p:spTgt spid="3">
                                            <p:txEl>
                                              <p:pRg st="2" end="2"/>
                                            </p:txEl>
                                          </p:spTgt>
                                        </p:tgtEl>
                                      </p:cBhvr>
                                    </p:animEffect>
                                    <p:anim calcmode="lin" valueType="num">
                                      <p:cBhvr>
                                        <p:cTn id="24" dur="2000" fill="hold"/>
                                        <p:tgtEl>
                                          <p:spTgt spid="3">
                                            <p:txEl>
                                              <p:pRg st="2" end="2"/>
                                            </p:txEl>
                                          </p:spTgt>
                                        </p:tgtEl>
                                        <p:attrNameLst>
                                          <p:attrName>ppt_w</p:attrName>
                                        </p:attrNameLst>
                                      </p:cBhvr>
                                      <p:tavLst>
                                        <p:tav tm="0" fmla="#ppt_w*sin(2.5*pi*$)">
                                          <p:val>
                                            <p:fltVal val="0"/>
                                          </p:val>
                                        </p:tav>
                                        <p:tav tm="100000">
                                          <p:val>
                                            <p:fltVal val="1"/>
                                          </p:val>
                                        </p:tav>
                                      </p:tavLst>
                                    </p:anim>
                                    <p:anim calcmode="lin" valueType="num">
                                      <p:cBhvr>
                                        <p:cTn id="25" dur="2000" fill="hold"/>
                                        <p:tgtEl>
                                          <p:spTgt spid="3">
                                            <p:txEl>
                                              <p:pRg st="2" end="2"/>
                                            </p:txEl>
                                          </p:spTgt>
                                        </p:tgtEl>
                                        <p:attrNameLst>
                                          <p:attrName>ppt_h</p:attrName>
                                        </p:attrNameLst>
                                      </p:cBhvr>
                                      <p:tavLst>
                                        <p:tav tm="0">
                                          <p:val>
                                            <p:strVal val="#ppt_h"/>
                                          </p:val>
                                        </p:tav>
                                        <p:tav tm="100000">
                                          <p:val>
                                            <p:strVal val="#ppt_h"/>
                                          </p:val>
                                        </p:tav>
                                      </p:tavLst>
                                    </p:anim>
                                  </p:childTnLst>
                                </p:cTn>
                              </p:par>
                              <p:par>
                                <p:cTn id="26" presetID="45" presetClass="entr" presetSubtype="0" fill="hold" nodeType="with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2000"/>
                                        <p:tgtEl>
                                          <p:spTgt spid="3">
                                            <p:txEl>
                                              <p:pRg st="3" end="3"/>
                                            </p:txEl>
                                          </p:spTgt>
                                        </p:tgtEl>
                                      </p:cBhvr>
                                    </p:animEffect>
                                    <p:anim calcmode="lin" valueType="num">
                                      <p:cBhvr>
                                        <p:cTn id="29" dur="2000" fill="hold"/>
                                        <p:tgtEl>
                                          <p:spTgt spid="3">
                                            <p:txEl>
                                              <p:pRg st="3" end="3"/>
                                            </p:txEl>
                                          </p:spTgt>
                                        </p:tgtEl>
                                        <p:attrNameLst>
                                          <p:attrName>ppt_w</p:attrName>
                                        </p:attrNameLst>
                                      </p:cBhvr>
                                      <p:tavLst>
                                        <p:tav tm="0" fmla="#ppt_w*sin(2.5*pi*$)">
                                          <p:val>
                                            <p:fltVal val="0"/>
                                          </p:val>
                                        </p:tav>
                                        <p:tav tm="100000">
                                          <p:val>
                                            <p:fltVal val="1"/>
                                          </p:val>
                                        </p:tav>
                                      </p:tavLst>
                                    </p:anim>
                                    <p:anim calcmode="lin" valueType="num">
                                      <p:cBhvr>
                                        <p:cTn id="30" dur="2000" fill="hold"/>
                                        <p:tgtEl>
                                          <p:spTgt spid="3">
                                            <p:txEl>
                                              <p:pRg st="3" end="3"/>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a:effectLst>
                  <a:outerShdw blurRad="38100" dist="38100" dir="2700000" algn="tl">
                    <a:srgbClr val="000000">
                      <a:alpha val="43137"/>
                    </a:srgbClr>
                  </a:outerShdw>
                </a:effectLst>
                <a:latin typeface="Algerian" panose="04020705040A02060702" pitchFamily="82" charset="0"/>
              </a:rPr>
              <a:t>RAGAZZI CHE HANNO PARTECIPATO AL PROGETTO</a:t>
            </a:r>
          </a:p>
        </p:txBody>
      </p:sp>
      <p:sp>
        <p:nvSpPr>
          <p:cNvPr id="3" name="Segnaposto contenuto 2"/>
          <p:cNvSpPr>
            <a:spLocks noGrp="1"/>
          </p:cNvSpPr>
          <p:nvPr>
            <p:ph idx="1"/>
          </p:nvPr>
        </p:nvSpPr>
        <p:spPr>
          <a:xfrm>
            <a:off x="2589212" y="2042160"/>
            <a:ext cx="3274378" cy="4941570"/>
          </a:xfrm>
        </p:spPr>
        <p:txBody>
          <a:bodyPr/>
          <a:lstStyle/>
          <a:p>
            <a:r>
              <a:rPr lang="it-IT" dirty="0">
                <a:solidFill>
                  <a:schemeClr val="tx1"/>
                </a:solidFill>
              </a:rPr>
              <a:t>Bellanti Elias</a:t>
            </a:r>
          </a:p>
          <a:p>
            <a:r>
              <a:rPr lang="it-IT" dirty="0" err="1">
                <a:solidFill>
                  <a:schemeClr val="tx1"/>
                </a:solidFill>
              </a:rPr>
              <a:t>Bussolari</a:t>
            </a:r>
            <a:r>
              <a:rPr lang="it-IT" dirty="0">
                <a:solidFill>
                  <a:schemeClr val="tx1"/>
                </a:solidFill>
              </a:rPr>
              <a:t> Anna</a:t>
            </a:r>
          </a:p>
          <a:p>
            <a:r>
              <a:rPr lang="it-IT" dirty="0" err="1">
                <a:solidFill>
                  <a:schemeClr val="tx1"/>
                </a:solidFill>
              </a:rPr>
              <a:t>Collacciani</a:t>
            </a:r>
            <a:r>
              <a:rPr lang="it-IT" dirty="0">
                <a:solidFill>
                  <a:schemeClr val="tx1"/>
                </a:solidFill>
              </a:rPr>
              <a:t> Emanuele</a:t>
            </a:r>
          </a:p>
          <a:p>
            <a:r>
              <a:rPr lang="it-IT" dirty="0">
                <a:solidFill>
                  <a:schemeClr val="tx1"/>
                </a:solidFill>
              </a:rPr>
              <a:t>Esperti Alessio</a:t>
            </a:r>
          </a:p>
          <a:p>
            <a:r>
              <a:rPr lang="it-IT" dirty="0">
                <a:solidFill>
                  <a:schemeClr val="tx1"/>
                </a:solidFill>
              </a:rPr>
              <a:t>Lassandro Sara</a:t>
            </a:r>
          </a:p>
          <a:p>
            <a:r>
              <a:rPr lang="it-IT" dirty="0">
                <a:solidFill>
                  <a:schemeClr val="tx1"/>
                </a:solidFill>
              </a:rPr>
              <a:t>Leone Francesca</a:t>
            </a:r>
          </a:p>
          <a:p>
            <a:r>
              <a:rPr lang="it-IT" dirty="0">
                <a:solidFill>
                  <a:schemeClr val="tx1"/>
                </a:solidFill>
              </a:rPr>
              <a:t>Lodi Mariateresa</a:t>
            </a:r>
          </a:p>
          <a:p>
            <a:r>
              <a:rPr lang="it-IT" dirty="0" err="1">
                <a:solidFill>
                  <a:schemeClr val="tx1"/>
                </a:solidFill>
              </a:rPr>
              <a:t>Mezzetti</a:t>
            </a:r>
            <a:r>
              <a:rPr lang="it-IT" dirty="0">
                <a:solidFill>
                  <a:schemeClr val="tx1"/>
                </a:solidFill>
              </a:rPr>
              <a:t> Arianna</a:t>
            </a:r>
          </a:p>
          <a:p>
            <a:r>
              <a:rPr lang="it-IT" dirty="0" err="1">
                <a:solidFill>
                  <a:schemeClr val="tx1"/>
                </a:solidFill>
              </a:rPr>
              <a:t>Mignani</a:t>
            </a:r>
            <a:r>
              <a:rPr lang="it-IT" dirty="0">
                <a:solidFill>
                  <a:schemeClr val="tx1"/>
                </a:solidFill>
              </a:rPr>
              <a:t> Davide</a:t>
            </a:r>
          </a:p>
          <a:p>
            <a:r>
              <a:rPr lang="it-IT" dirty="0">
                <a:solidFill>
                  <a:schemeClr val="tx1"/>
                </a:solidFill>
              </a:rPr>
              <a:t>Monti Margherita</a:t>
            </a:r>
          </a:p>
          <a:p>
            <a:r>
              <a:rPr lang="it-IT" dirty="0">
                <a:solidFill>
                  <a:schemeClr val="tx1"/>
                </a:solidFill>
              </a:rPr>
              <a:t>Reali Giorgio</a:t>
            </a:r>
          </a:p>
          <a:p>
            <a:r>
              <a:rPr lang="it-IT" dirty="0">
                <a:solidFill>
                  <a:schemeClr val="tx1"/>
                </a:solidFill>
              </a:rPr>
              <a:t>Rizzo Lara                                </a:t>
            </a:r>
          </a:p>
          <a:p>
            <a:endParaRPr lang="it-IT" dirty="0">
              <a:solidFill>
                <a:schemeClr val="tx1"/>
              </a:solidFill>
            </a:endParaRPr>
          </a:p>
          <a:p>
            <a:pPr marL="0" indent="0">
              <a:buNone/>
            </a:pPr>
            <a:endParaRPr lang="it-IT" dirty="0"/>
          </a:p>
        </p:txBody>
      </p:sp>
    </p:spTree>
    <p:extLst>
      <p:ext uri="{BB962C8B-B14F-4D97-AF65-F5344CB8AC3E}">
        <p14:creationId xmlns:p14="http://schemas.microsoft.com/office/powerpoint/2010/main" val="8821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975274" y="2076972"/>
            <a:ext cx="8911687" cy="1280890"/>
          </a:xfrm>
        </p:spPr>
        <p:txBody>
          <a:bodyPr>
            <a:noAutofit/>
          </a:bodyPr>
          <a:lstStyle/>
          <a:p>
            <a:r>
              <a:rPr lang="it-IT" sz="15000" b="1" dirty="0">
                <a:ln w="22225">
                  <a:solidFill>
                    <a:schemeClr val="accent2"/>
                  </a:solidFill>
                  <a:prstDash val="solid"/>
                </a:ln>
                <a:solidFill>
                  <a:schemeClr val="accent2">
                    <a:lumMod val="40000"/>
                    <a:lumOff val="60000"/>
                  </a:schemeClr>
                </a:solidFill>
                <a:latin typeface="Copperplate Gothic Bold" panose="020E0705020206020404" pitchFamily="34" charset="0"/>
              </a:rPr>
              <a:t>Fine</a:t>
            </a:r>
          </a:p>
        </p:txBody>
      </p:sp>
    </p:spTree>
    <p:extLst>
      <p:ext uri="{BB962C8B-B14F-4D97-AF65-F5344CB8AC3E}">
        <p14:creationId xmlns:p14="http://schemas.microsoft.com/office/powerpoint/2010/main" val="627949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2483704" y="93784"/>
            <a:ext cx="8915400" cy="7526215"/>
          </a:xfrm>
        </p:spPr>
        <p:txBody>
          <a:bodyPr>
            <a:normAutofit fontScale="62500" lnSpcReduction="20000"/>
          </a:bodyPr>
          <a:lstStyle/>
          <a:p>
            <a:pPr marL="0" indent="0">
              <a:buNone/>
            </a:pPr>
            <a:r>
              <a:rPr lang="it-IT" sz="3300" dirty="0">
                <a:solidFill>
                  <a:schemeClr val="tx1"/>
                </a:solidFill>
                <a:latin typeface="AR BLANCA" panose="02000000000000000000" pitchFamily="2" charset="0"/>
              </a:rPr>
              <a:t>Negli ultimi decenni la storiografia internazionale ha collocato la Shoah al centro della storia del ventesimo secolo, come uno dei momenti più cruenti dell’umanità. La Shoah è divenuta, quindi, un evento centrale nella coscienza e nella memoria storica dell’Occidente, un monito per le coscienze di tutti, per il presente e per il futuro.</a:t>
            </a:r>
          </a:p>
          <a:p>
            <a:pPr marL="0" indent="0">
              <a:buNone/>
            </a:pPr>
            <a:r>
              <a:rPr lang="it-IT" sz="3300" dirty="0">
                <a:solidFill>
                  <a:schemeClr val="tx1"/>
                </a:solidFill>
                <a:latin typeface="AR BLANCA" panose="02000000000000000000" pitchFamily="2" charset="0"/>
              </a:rPr>
              <a:t>La scoperta dell’orrore che si è consumato nei campi di sterminio ci ha lasciato ammutoliti, attoniti. Nello stesso tempo abbiamo maturato la convinzione dell’importanza della memoria per le nuove generazioni, affinché ciò che è stato non si ripeta mai più. </a:t>
            </a:r>
          </a:p>
          <a:p>
            <a:pPr marL="0" indent="0">
              <a:buNone/>
            </a:pPr>
            <a:r>
              <a:rPr lang="it-IT" sz="3300" dirty="0">
                <a:solidFill>
                  <a:schemeClr val="tx1"/>
                </a:solidFill>
                <a:latin typeface="AR BLANCA" panose="02000000000000000000" pitchFamily="2" charset="0"/>
              </a:rPr>
              <a:t>Abbiamo letto il romanzo di Levi: “Se questo è un uomo”. Levi ha utilizzato, nei versi che aprono le memorie del lager, delle parole molto dure, perché terribile era stata la sua esperienza di deportato: sia maledetto chi dimentica, perché perdere la memoria di questa pagina buia della storia vorrebbe dire lasciare all’orrore la possibilità di ripetersi.</a:t>
            </a:r>
          </a:p>
          <a:p>
            <a:pPr marL="0" indent="0">
              <a:buNone/>
            </a:pPr>
            <a:r>
              <a:rPr lang="it-IT" sz="3300" dirty="0">
                <a:solidFill>
                  <a:schemeClr val="tx1"/>
                </a:solidFill>
                <a:latin typeface="AR BLANCA" panose="02000000000000000000" pitchFamily="2" charset="0"/>
              </a:rPr>
              <a:t>Infine, ogni alunno della classe ha personalmente provato a ricostruire la realtà che i ragazzi erano costretti ad affrontare durante il periodo della discriminazione.  Abbiamo scritto delle lettere immedesimandoci nella vita di adolescenti che subirono l’espulsione dalla scuola e l’allontanamento dai compagni e dalla normalità. In tal modo ci siamo sentiti più vicini a loro e, forse, abbiamo compreso meglio la loro paura, la loro rabbia e la loro tristezza.</a:t>
            </a:r>
          </a:p>
          <a:p>
            <a:pPr marL="0" indent="0">
              <a:buNone/>
            </a:pPr>
            <a:r>
              <a:rPr lang="it-IT" sz="3300" dirty="0">
                <a:solidFill>
                  <a:schemeClr val="tx1"/>
                </a:solidFill>
                <a:latin typeface="AR BLANCA" panose="02000000000000000000" pitchFamily="2" charset="0"/>
              </a:rPr>
              <a:t>Ringraziamo tutti coloro che questa mattina sono intervenuti e che hanno voluto condividere con noi questo momento importante in cui abbiamo deciso di NON DIMENTICARE CIO’ CHE E’ STATO e di tener via la MEMORIA </a:t>
            </a:r>
            <a:r>
              <a:rPr lang="it-IT" sz="3300" dirty="0" err="1">
                <a:solidFill>
                  <a:schemeClr val="tx1"/>
                </a:solidFill>
                <a:latin typeface="AR BLANCA" panose="02000000000000000000" pitchFamily="2" charset="0"/>
              </a:rPr>
              <a:t>affinchè</a:t>
            </a:r>
            <a:r>
              <a:rPr lang="it-IT" sz="3300" dirty="0">
                <a:solidFill>
                  <a:schemeClr val="tx1"/>
                </a:solidFill>
                <a:latin typeface="AR BLANCA" panose="02000000000000000000" pitchFamily="2" charset="0"/>
              </a:rPr>
              <a:t> l’ORRORE NON SI RIPETA.</a:t>
            </a:r>
          </a:p>
          <a:p>
            <a:endParaRPr lang="it-IT" dirty="0"/>
          </a:p>
        </p:txBody>
      </p:sp>
    </p:spTree>
    <p:extLst>
      <p:ext uri="{BB962C8B-B14F-4D97-AF65-F5344CB8AC3E}">
        <p14:creationId xmlns:p14="http://schemas.microsoft.com/office/powerpoint/2010/main" val="1543665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589212" y="742097"/>
            <a:ext cx="8911687" cy="1280890"/>
          </a:xfrm>
        </p:spPr>
        <p:txBody>
          <a:bodyPr>
            <a:normAutofit fontScale="90000"/>
          </a:bodyPr>
          <a:lstStyle/>
          <a:p>
            <a:r>
              <a:rPr lang="it-IT" b="1" i="1" dirty="0">
                <a:effectLst>
                  <a:outerShdw blurRad="38100" dist="38100" dir="2700000" algn="tl">
                    <a:srgbClr val="000000">
                      <a:alpha val="43137"/>
                    </a:srgbClr>
                  </a:outerShdw>
                </a:effectLst>
                <a:latin typeface="Viner Hand ITC" panose="03070502030502020203" pitchFamily="66" charset="0"/>
              </a:rPr>
              <a:t>LETTERE SCRITTE AD UN IMMAGINARIO AMICO EBREO ESPULSO DALLA SCUOLA</a:t>
            </a:r>
          </a:p>
        </p:txBody>
      </p:sp>
      <p:sp>
        <p:nvSpPr>
          <p:cNvPr id="3" name="Segnaposto contenuto 2"/>
          <p:cNvSpPr>
            <a:spLocks noGrp="1"/>
          </p:cNvSpPr>
          <p:nvPr>
            <p:ph idx="1"/>
          </p:nvPr>
        </p:nvSpPr>
        <p:spPr>
          <a:xfrm>
            <a:off x="2589212" y="1905000"/>
            <a:ext cx="8915400" cy="4006222"/>
          </a:xfrm>
        </p:spPr>
        <p:txBody>
          <a:bodyPr/>
          <a:lstStyle/>
          <a:p>
            <a:pPr marL="0" indent="0">
              <a:buNone/>
            </a:pPr>
            <a:endParaRPr lang="it-IT" dirty="0"/>
          </a:p>
        </p:txBody>
      </p:sp>
    </p:spTree>
    <p:extLst>
      <p:ext uri="{BB962C8B-B14F-4D97-AF65-F5344CB8AC3E}">
        <p14:creationId xmlns:p14="http://schemas.microsoft.com/office/powerpoint/2010/main" val="2624711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975705" y="297180"/>
            <a:ext cx="5865275" cy="1280890"/>
          </a:xfrm>
        </p:spPr>
        <p:txBody>
          <a:bodyPr>
            <a:normAutofit fontScale="90000"/>
          </a:bodyPr>
          <a:lstStyle/>
          <a:p>
            <a:r>
              <a:rPr lang="it-IT" b="1" dirty="0">
                <a:latin typeface="AR CHRISTY" panose="02000000000000000000" pitchFamily="2" charset="0"/>
              </a:rPr>
              <a:t>10 Maggio 2016</a:t>
            </a:r>
            <a:br>
              <a:rPr lang="it-IT" b="1" dirty="0">
                <a:latin typeface="AR CHRISTY" panose="02000000000000000000" pitchFamily="2" charset="0"/>
              </a:rPr>
            </a:br>
            <a:r>
              <a:rPr lang="it-IT" b="1" dirty="0">
                <a:latin typeface="AR CHRISTY" panose="02000000000000000000" pitchFamily="2" charset="0"/>
              </a:rPr>
              <a:t>ABBIAMO LETTO LE NOSTRE LETTERE...</a:t>
            </a:r>
            <a:br>
              <a:rPr lang="it-IT" b="1" dirty="0">
                <a:latin typeface="AR CHRISTY" panose="02000000000000000000" pitchFamily="2" charset="0"/>
              </a:rPr>
            </a:br>
            <a:r>
              <a:rPr lang="it-IT" b="1" dirty="0">
                <a:latin typeface="AR CHRISTY" panose="02000000000000000000" pitchFamily="2" charset="0"/>
              </a:rPr>
              <a:t> SEDE DEL QUARTIERE SARAGOZZA</a:t>
            </a:r>
            <a:br>
              <a:rPr lang="it-IT" b="1" dirty="0">
                <a:latin typeface="AR CHRISTY" panose="02000000000000000000" pitchFamily="2" charset="0"/>
              </a:rPr>
            </a:br>
            <a:r>
              <a:rPr lang="it-IT" b="1" dirty="0">
                <a:latin typeface="AR CHRISTY" panose="02000000000000000000" pitchFamily="2" charset="0"/>
              </a:rPr>
              <a:t> LAPIDE DELLA SCUOLA EBRAICA</a:t>
            </a:r>
          </a:p>
        </p:txBody>
      </p:sp>
      <p:sp>
        <p:nvSpPr>
          <p:cNvPr id="3" name="Segnaposto contenuto 2"/>
          <p:cNvSpPr>
            <a:spLocks noGrp="1"/>
          </p:cNvSpPr>
          <p:nvPr>
            <p:ph idx="1"/>
          </p:nvPr>
        </p:nvSpPr>
        <p:spPr>
          <a:xfrm>
            <a:off x="1491932" y="3080378"/>
            <a:ext cx="6577648" cy="3777622"/>
          </a:xfrm>
        </p:spPr>
        <p:txBody>
          <a:bodyPr>
            <a:normAutofit/>
          </a:bodyPr>
          <a:lstStyle/>
          <a:p>
            <a:endParaRPr lang="it-IT" dirty="0"/>
          </a:p>
          <a:p>
            <a:pPr marL="0" indent="0">
              <a:buNone/>
            </a:pPr>
            <a:r>
              <a:rPr lang="it-IT" sz="3200" b="1" dirty="0">
                <a:solidFill>
                  <a:schemeClr val="tx1"/>
                </a:solidFill>
                <a:latin typeface="AR CENA" panose="02000000000000000000" pitchFamily="2" charset="0"/>
              </a:rPr>
              <a:t>ABBIAMO LETTO LE NOSTRE LETTERE IN UN LUOGO PARTICOLARMENTE SIGNIFICATIVO: LA VECCHIA SCUOLA EBRAICA A BOLOGNA NELLA SEDE DEL QUARTIERE SARAGOZZA.</a:t>
            </a:r>
          </a:p>
          <a:p>
            <a:pPr marL="0" indent="0">
              <a:buNone/>
            </a:pPr>
            <a:endParaRPr lang="it-IT" dirty="0"/>
          </a:p>
          <a:p>
            <a:pPr marL="0" indent="0">
              <a:buNone/>
            </a:pPr>
            <a:endParaRPr lang="it-IT" dirty="0"/>
          </a:p>
        </p:txBody>
      </p:sp>
      <p:pic>
        <p:nvPicPr>
          <p:cNvPr id="4" name="Immagine 3"/>
          <p:cNvPicPr>
            <a:picLocks noChangeAspect="1"/>
          </p:cNvPicPr>
          <p:nvPr/>
        </p:nvPicPr>
        <p:blipFill>
          <a:blip r:embed="rId2"/>
          <a:stretch>
            <a:fillRect/>
          </a:stretch>
        </p:blipFill>
        <p:spPr>
          <a:xfrm>
            <a:off x="7748586" y="937625"/>
            <a:ext cx="4432096" cy="4801438"/>
          </a:xfrm>
          <a:prstGeom prst="rect">
            <a:avLst/>
          </a:prstGeom>
        </p:spPr>
      </p:pic>
    </p:spTree>
    <p:extLst>
      <p:ext uri="{BB962C8B-B14F-4D97-AF65-F5344CB8AC3E}">
        <p14:creationId xmlns:p14="http://schemas.microsoft.com/office/powerpoint/2010/main" val="2271833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930779" y="262276"/>
            <a:ext cx="9888635" cy="1280890"/>
          </a:xfrm>
        </p:spPr>
        <p:txBody>
          <a:bodyPr>
            <a:normAutofit fontScale="90000"/>
          </a:bodyPr>
          <a:lstStyle/>
          <a:p>
            <a:r>
              <a:rPr lang="it-IT" dirty="0">
                <a:effectLst>
                  <a:outerShdw blurRad="38100" dist="38100" dir="2700000" algn="tl">
                    <a:srgbClr val="000000">
                      <a:alpha val="43137"/>
                    </a:srgbClr>
                  </a:outerShdw>
                </a:effectLst>
                <a:latin typeface="AR BLANCA" panose="02000000000000000000" pitchFamily="2" charset="0"/>
              </a:rPr>
              <a:t>VOGLIAMO RICORDARE INSIEME QUESTO MOMENTO CHE ABBIAMO CONDIVISO PER VALORIZZARE  LA </a:t>
            </a:r>
            <a:r>
              <a:rPr lang="it-IT" dirty="0">
                <a:solidFill>
                  <a:srgbClr val="FF0000"/>
                </a:solidFill>
                <a:effectLst>
                  <a:outerShdw blurRad="38100" dist="38100" dir="2700000" algn="tl">
                    <a:srgbClr val="000000">
                      <a:alpha val="43137"/>
                    </a:srgbClr>
                  </a:outerShdw>
                </a:effectLst>
                <a:latin typeface="AR BLANCA" panose="02000000000000000000" pitchFamily="2" charset="0"/>
              </a:rPr>
              <a:t>MEMORIA</a:t>
            </a:r>
            <a:r>
              <a:rPr lang="it-IT" dirty="0">
                <a:effectLst>
                  <a:outerShdw blurRad="38100" dist="38100" dir="2700000" algn="tl">
                    <a:srgbClr val="000000">
                      <a:alpha val="43137"/>
                    </a:srgbClr>
                  </a:outerShdw>
                </a:effectLst>
                <a:latin typeface="AR BLANCA" panose="02000000000000000000" pitchFamily="2" charset="0"/>
              </a:rPr>
              <a:t> DI CIO’ CHE E’ ACCADUTO…</a:t>
            </a:r>
            <a:br>
              <a:rPr lang="it-IT" dirty="0">
                <a:effectLst>
                  <a:outerShdw blurRad="38100" dist="38100" dir="2700000" algn="tl">
                    <a:srgbClr val="000000">
                      <a:alpha val="43137"/>
                    </a:srgbClr>
                  </a:outerShdw>
                </a:effectLst>
                <a:latin typeface="AR BLANCA" panose="02000000000000000000" pitchFamily="2" charset="0"/>
              </a:rPr>
            </a:br>
            <a:endParaRPr lang="it-IT" dirty="0">
              <a:effectLst>
                <a:outerShdw blurRad="38100" dist="38100" dir="2700000" algn="tl">
                  <a:srgbClr val="000000">
                    <a:alpha val="43137"/>
                  </a:srgbClr>
                </a:outerShdw>
              </a:effectLst>
              <a:latin typeface="AR BLANCA" panose="02000000000000000000" pitchFamily="2" charset="0"/>
            </a:endParaRPr>
          </a:p>
        </p:txBody>
      </p:sp>
      <p:pic>
        <p:nvPicPr>
          <p:cNvPr id="5" name="Immagine 4"/>
          <p:cNvPicPr>
            <a:picLocks noChangeAspect="1"/>
          </p:cNvPicPr>
          <p:nvPr/>
        </p:nvPicPr>
        <p:blipFill>
          <a:blip r:embed="rId2"/>
          <a:stretch>
            <a:fillRect/>
          </a:stretch>
        </p:blipFill>
        <p:spPr>
          <a:xfrm rot="291192">
            <a:off x="7115747" y="1468592"/>
            <a:ext cx="4752018" cy="2673592"/>
          </a:xfrm>
          <a:prstGeom prst="rect">
            <a:avLst/>
          </a:prstGeom>
        </p:spPr>
      </p:pic>
      <p:pic>
        <p:nvPicPr>
          <p:cNvPr id="6" name="Immagine 5"/>
          <p:cNvPicPr>
            <a:picLocks noChangeAspect="1"/>
          </p:cNvPicPr>
          <p:nvPr/>
        </p:nvPicPr>
        <p:blipFill>
          <a:blip r:embed="rId3"/>
          <a:stretch>
            <a:fillRect/>
          </a:stretch>
        </p:blipFill>
        <p:spPr>
          <a:xfrm>
            <a:off x="4969989" y="4067609"/>
            <a:ext cx="4957785" cy="2790391"/>
          </a:xfrm>
          <a:prstGeom prst="rect">
            <a:avLst/>
          </a:prstGeom>
        </p:spPr>
      </p:pic>
      <p:pic>
        <p:nvPicPr>
          <p:cNvPr id="9" name="Immagine 8"/>
          <p:cNvPicPr>
            <a:picLocks noChangeAspect="1"/>
          </p:cNvPicPr>
          <p:nvPr/>
        </p:nvPicPr>
        <p:blipFill rotWithShape="1">
          <a:blip r:embed="rId4"/>
          <a:srcRect l="7836" t="250" r="18061" b="1"/>
          <a:stretch/>
        </p:blipFill>
        <p:spPr>
          <a:xfrm rot="21183726">
            <a:off x="401523" y="1992590"/>
            <a:ext cx="4384032" cy="3319456"/>
          </a:xfrm>
          <a:prstGeom prst="rect">
            <a:avLst/>
          </a:prstGeom>
          <a:ln>
            <a:noFill/>
          </a:ln>
          <a:effectLst>
            <a:softEdge rad="112500"/>
          </a:effectLst>
        </p:spPr>
      </p:pic>
    </p:spTree>
    <p:extLst>
      <p:ext uri="{BB962C8B-B14F-4D97-AF65-F5344CB8AC3E}">
        <p14:creationId xmlns:p14="http://schemas.microsoft.com/office/powerpoint/2010/main" val="275410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ilo">
  <a:themeElements>
    <a:clrScheme name="Wisp">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86E82871322EA34AA60DED4A97ED6334" ma:contentTypeVersion="2" ma:contentTypeDescription="Creare un nuovo documento." ma:contentTypeScope="" ma:versionID="b3331f09ab821ffc474e49251159df8e">
  <xsd:schema xmlns:xsd="http://www.w3.org/2001/XMLSchema" xmlns:xs="http://www.w3.org/2001/XMLSchema" xmlns:p="http://schemas.microsoft.com/office/2006/metadata/properties" xmlns:ns2="2791e253-5257-489d-a21d-30f77f4b2348" targetNamespace="http://schemas.microsoft.com/office/2006/metadata/properties" ma:root="true" ma:fieldsID="36bc09ff87597c9b28b66049bde557eb" ns2:_="">
    <xsd:import namespace="2791e253-5257-489d-a21d-30f77f4b2348"/>
    <xsd:element name="properties">
      <xsd:complexType>
        <xsd:sequence>
          <xsd:element name="documentManagement">
            <xsd:complexType>
              <xsd:all>
                <xsd:element ref="ns2:_sd_Commenti"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791e253-5257-489d-a21d-30f77f4b2348" elementFormDefault="qualified">
    <xsd:import namespace="http://schemas.microsoft.com/office/2006/documentManagement/types"/>
    <xsd:import namespace="http://schemas.microsoft.com/office/infopath/2007/PartnerControls"/>
    <xsd:element name="_sd_Commenti" ma:index="8" nillable="true" ma:displayName="Commenti" ma:internalName="_sd_Commenti">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ShareDocEditForm</Display>
  <Edit>ShareDocEditForm</Edit>
</FormTemplates>
</file>

<file path=customXml/item3.xml><?xml version="1.0" encoding="utf-8"?>
<p:properties xmlns:p="http://schemas.microsoft.com/office/2006/metadata/properties" xmlns:xsi="http://www.w3.org/2001/XMLSchema-instance" xmlns:pc="http://schemas.microsoft.com/office/infopath/2007/PartnerControls">
  <documentManagement>
    <_sd_Commenti xmlns="2791e253-5257-489d-a21d-30f77f4b2348" xsi:nil="true"/>
  </documentManagement>
</p:properties>
</file>

<file path=customXml/itemProps1.xml><?xml version="1.0" encoding="utf-8"?>
<ds:datastoreItem xmlns:ds="http://schemas.openxmlformats.org/officeDocument/2006/customXml" ds:itemID="{6E6C6B91-C059-46C6-A6D0-0CCA317DE983}"/>
</file>

<file path=customXml/itemProps2.xml><?xml version="1.0" encoding="utf-8"?>
<ds:datastoreItem xmlns:ds="http://schemas.openxmlformats.org/officeDocument/2006/customXml" ds:itemID="{475A117D-6AC3-4EAF-90F8-3DF64E2B25B6}"/>
</file>

<file path=customXml/itemProps3.xml><?xml version="1.0" encoding="utf-8"?>
<ds:datastoreItem xmlns:ds="http://schemas.openxmlformats.org/officeDocument/2006/customXml" ds:itemID="{598081DC-A9FB-4F73-86AB-E60D6C8E0781}"/>
</file>

<file path=docProps/app.xml><?xml version="1.0" encoding="utf-8"?>
<Properties xmlns="http://schemas.openxmlformats.org/officeDocument/2006/extended-properties" xmlns:vt="http://schemas.openxmlformats.org/officeDocument/2006/docPropsVTypes">
  <Template>Wisp</Template>
  <TotalTime>373</TotalTime>
  <Words>3169</Words>
  <Application>Microsoft Office PowerPoint</Application>
  <PresentationFormat>Widescreen</PresentationFormat>
  <Paragraphs>160</Paragraphs>
  <Slides>51</Slides>
  <Notes>0</Notes>
  <HiddenSlides>0</HiddenSlides>
  <MMClips>5</MMClips>
  <ScaleCrop>false</ScaleCrop>
  <HeadingPairs>
    <vt:vector size="6" baseType="variant">
      <vt:variant>
        <vt:lpstr>Caratteri utilizzati</vt:lpstr>
      </vt:variant>
      <vt:variant>
        <vt:i4>13</vt:i4>
      </vt:variant>
      <vt:variant>
        <vt:lpstr>Tema</vt:lpstr>
      </vt:variant>
      <vt:variant>
        <vt:i4>1</vt:i4>
      </vt:variant>
      <vt:variant>
        <vt:lpstr>Titoli diapositive</vt:lpstr>
      </vt:variant>
      <vt:variant>
        <vt:i4>51</vt:i4>
      </vt:variant>
    </vt:vector>
  </HeadingPairs>
  <TitlesOfParts>
    <vt:vector size="65" baseType="lpstr">
      <vt:lpstr>Algerian</vt:lpstr>
      <vt:lpstr>AR BLANCA</vt:lpstr>
      <vt:lpstr>AR CENA</vt:lpstr>
      <vt:lpstr>AR CHRISTY</vt:lpstr>
      <vt:lpstr>AR JULIAN</vt:lpstr>
      <vt:lpstr>Arial</vt:lpstr>
      <vt:lpstr>Book Antiqua</vt:lpstr>
      <vt:lpstr>Calibri</vt:lpstr>
      <vt:lpstr>Century Gothic</vt:lpstr>
      <vt:lpstr>Copperplate Gothic Bold</vt:lpstr>
      <vt:lpstr>Edwardian Script ITC</vt:lpstr>
      <vt:lpstr>Viner Hand ITC</vt:lpstr>
      <vt:lpstr>Wingdings 3</vt:lpstr>
      <vt:lpstr>Filo</vt:lpstr>
      <vt:lpstr>TRA POESIA E MEMORIA</vt:lpstr>
      <vt:lpstr>Presentazione del progetto</vt:lpstr>
      <vt:lpstr>Presentazione standard di PowerPoint</vt:lpstr>
      <vt:lpstr>Presentazione standard di PowerPoint</vt:lpstr>
      <vt:lpstr>Presentazione standard di PowerPoint</vt:lpstr>
      <vt:lpstr>Presentazione standard di PowerPoint</vt:lpstr>
      <vt:lpstr>LETTERE SCRITTE AD UN IMMAGINARIO AMICO EBREO ESPULSO DALLA SCUOLA</vt:lpstr>
      <vt:lpstr>10 Maggio 2016 ABBIAMO LETTO LE NOSTRE LETTERE...  SEDE DEL QUARTIERE SARAGOZZA  LAPIDE DELLA SCUOLA EBRAICA</vt:lpstr>
      <vt:lpstr>VOGLIAMO RICORDARE INSIEME QUESTO MOMENTO CHE ABBIAMO CONDIVISO PER VALORIZZARE  LA MEMORIA DI CIO’ CHE E’ ACCADUTO… </vt:lpstr>
      <vt:lpstr>Presentazione standard di PowerPoint</vt:lpstr>
      <vt:lpstr>Arianna Mezzetti</vt:lpstr>
      <vt:lpstr>Presentazione standard di PowerPoint</vt:lpstr>
      <vt:lpstr>Presentazione standard di PowerPoint</vt:lpstr>
      <vt:lpstr>Presentazione standard di PowerPoint</vt:lpstr>
      <vt:lpstr>Presentazione standard di PowerPoint</vt:lpstr>
      <vt:lpstr>Presentazione standard di PowerPoint</vt:lpstr>
      <vt:lpstr>Bellanti Elias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Mariateresa Lodi</vt:lpstr>
      <vt:lpstr>Presentazione standard di PowerPoint</vt:lpstr>
      <vt:lpstr>Presentazione standard di PowerPoint</vt:lpstr>
      <vt:lpstr>Presentazione standard di PowerPoint</vt:lpstr>
      <vt:lpstr>Francesca Leone</vt:lpstr>
      <vt:lpstr>Presentazione standard di PowerPoint</vt:lpstr>
      <vt:lpstr>Presentazione standard di PowerPoint</vt:lpstr>
      <vt:lpstr>Giorgio Reali</vt:lpstr>
      <vt:lpstr>Presentazione standard di PowerPoint</vt:lpstr>
      <vt:lpstr>Presentazione standard di PowerPoint</vt:lpstr>
      <vt:lpstr>Lara Rizzo</vt:lpstr>
      <vt:lpstr>Presentazione standard di PowerPoint</vt:lpstr>
      <vt:lpstr>Presentazione standard di PowerPoint</vt:lpstr>
      <vt:lpstr>Presentazione standard di PowerPoint</vt:lpstr>
      <vt:lpstr>Sara Lassandro</vt:lpstr>
      <vt:lpstr>Presentazione standard di PowerPoint</vt:lpstr>
      <vt:lpstr>Presentazione standard di PowerPoint</vt:lpstr>
      <vt:lpstr>Alessio Esperti</vt:lpstr>
      <vt:lpstr>Presentazione standard di PowerPoint</vt:lpstr>
      <vt:lpstr>Presentazione standard di PowerPoint</vt:lpstr>
      <vt:lpstr>Presentazione standard di PowerPoint</vt:lpstr>
      <vt:lpstr>Presentazione standard di PowerPoint</vt:lpstr>
      <vt:lpstr>Presentazione standard di PowerPoint</vt:lpstr>
      <vt:lpstr>Poesie sulla memoria</vt:lpstr>
      <vt:lpstr>POESIA E MEMORIA  DI BELLANTI ELIAS</vt:lpstr>
      <vt:lpstr>UN GIORNO PER RICORDARE DI MEZZETTI ARIANNA</vt:lpstr>
      <vt:lpstr>RAGAZZI CHE HANNO PARTECIPATO AL PROGETTO</vt:lpstr>
      <vt:lpstr>Fine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 POESIA E MEMORIA</dc:title>
  <dc:creator>Elias Bellanti</dc:creator>
  <cp:lastModifiedBy>Elias Bellanti</cp:lastModifiedBy>
  <cp:revision>62</cp:revision>
  <dcterms:created xsi:type="dcterms:W3CDTF">2016-04-30T15:46:28Z</dcterms:created>
  <dcterms:modified xsi:type="dcterms:W3CDTF">2016-05-19T09:33:39Z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0x01010086E82871322EA34AA60DED4A97ED6334</vt:lpwstr>
  </property>
</Properties>
</file>