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14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84" r:id="rId2"/>
    <p:sldId id="366" r:id="rId3"/>
    <p:sldId id="537" r:id="rId4"/>
    <p:sldId id="572" r:id="rId5"/>
    <p:sldId id="526" r:id="rId6"/>
    <p:sldId id="573" r:id="rId7"/>
    <p:sldId id="529" r:id="rId8"/>
    <p:sldId id="574" r:id="rId9"/>
    <p:sldId id="571" r:id="rId10"/>
    <p:sldId id="536" r:id="rId11"/>
    <p:sldId id="547" r:id="rId12"/>
    <p:sldId id="548" r:id="rId13"/>
    <p:sldId id="552" r:id="rId14"/>
    <p:sldId id="589" r:id="rId15"/>
    <p:sldId id="555" r:id="rId16"/>
    <p:sldId id="575" r:id="rId17"/>
    <p:sldId id="560" r:id="rId18"/>
    <p:sldId id="576" r:id="rId19"/>
    <p:sldId id="577" r:id="rId20"/>
    <p:sldId id="513" r:id="rId21"/>
    <p:sldId id="565" r:id="rId22"/>
    <p:sldId id="578" r:id="rId23"/>
    <p:sldId id="579" r:id="rId24"/>
    <p:sldId id="580" r:id="rId25"/>
    <p:sldId id="582" r:id="rId26"/>
    <p:sldId id="583" r:id="rId27"/>
    <p:sldId id="584" r:id="rId28"/>
    <p:sldId id="585" r:id="rId29"/>
    <p:sldId id="567" r:id="rId30"/>
    <p:sldId id="586" r:id="rId31"/>
    <p:sldId id="587" r:id="rId32"/>
    <p:sldId id="588" r:id="rId33"/>
  </p:sldIdLst>
  <p:sldSz cx="10801350" cy="72009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35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5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5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5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5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35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35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35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35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00"/>
    <a:srgbClr val="000000"/>
    <a:srgbClr val="00CC00"/>
    <a:srgbClr val="0066FF"/>
    <a:srgbClr val="FFFFFF"/>
    <a:srgbClr val="339933"/>
    <a:srgbClr val="EAEAEA"/>
    <a:srgbClr val="3399FF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8" autoAdjust="0"/>
    <p:restoredTop sz="88138" autoAdjust="0"/>
  </p:normalViewPr>
  <p:slideViewPr>
    <p:cSldViewPr>
      <p:cViewPr>
        <p:scale>
          <a:sx n="65" d="100"/>
          <a:sy n="65" d="100"/>
        </p:scale>
        <p:origin x="-966" y="-252"/>
      </p:cViewPr>
      <p:guideLst>
        <p:guide orient="horz" pos="2268"/>
        <p:guide pos="3402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0"/>
    </p:cViewPr>
  </p:sorterViewPr>
  <p:notesViewPr>
    <p:cSldViewPr>
      <p:cViewPr varScale="1">
        <p:scale>
          <a:sx n="97" d="100"/>
          <a:sy n="97" d="100"/>
        </p:scale>
        <p:origin x="-366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 i="1" dirty="0" smtClean="0">
                <a:solidFill>
                  <a:srgbClr val="FF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 dirty="0" smtClean="0">
                <a:solidFill>
                  <a:srgbClr val="009900"/>
                </a:solidFill>
              </a:rPr>
              <a:t>“La festa della Repubblica </a:t>
            </a:r>
          </a:p>
          <a:p>
            <a:pPr>
              <a:defRPr/>
            </a:pPr>
            <a:r>
              <a:rPr lang="it-IT" dirty="0" smtClean="0">
                <a:solidFill>
                  <a:srgbClr val="009900"/>
                </a:solidFill>
              </a:rPr>
              <a:t>a palazzo Spada”</a:t>
            </a:r>
            <a:endParaRPr lang="it-IT" dirty="0">
              <a:solidFill>
                <a:srgbClr val="009900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 dirty="0" err="1" smtClean="0">
                <a:solidFill>
                  <a:srgbClr val="00B050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 dirty="0" smtClean="0">
                <a:solidFill>
                  <a:srgbClr val="FF0000"/>
                </a:solidFill>
              </a:rPr>
              <a:t>Roma, 1 giugno 2016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3717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 dirty="0" smtClean="0">
                <a:solidFill>
                  <a:srgbClr val="3399FF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 dirty="0"/>
              <a:t>Progetto “Radici nel futuro” </a:t>
            </a:r>
            <a:r>
              <a:rPr lang="it-IT" dirty="0" smtClean="0"/>
              <a:t>– “</a:t>
            </a:r>
            <a:r>
              <a:rPr lang="it-IT" dirty="0" err="1" smtClean="0"/>
              <a:t>Giullarescenti</a:t>
            </a:r>
            <a:r>
              <a:rPr lang="it-IT" dirty="0" smtClean="0"/>
              <a:t>”</a:t>
            </a:r>
            <a:endParaRPr lang="it-IT" dirty="0"/>
          </a:p>
          <a:p>
            <a:pPr>
              <a:defRPr/>
            </a:pPr>
            <a:r>
              <a:rPr lang="it-IT" dirty="0"/>
              <a:t>Liceo “Matilde di Canossa”, Reggio Emilia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0B258D4A-DDE2-4431-862C-05FE0109D656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B9DB3A-97F6-4FF9-8F0B-B8B3B3BE0D5A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E5D71D-481A-466E-97E8-F6CC8FA1AB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F14C69D-6484-4CBD-AEED-DC857BCDE57E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632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632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632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54BBA7-52F3-4807-BB68-3988E24027C4}" type="slidenum">
              <a:rPr lang="it-IT" sz="1200">
                <a:latin typeface="Times New Roman" pitchFamily="18" charset="0"/>
              </a:rPr>
              <a:pPr algn="r"/>
              <a:t>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632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6327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6328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027C5C3-484A-4832-A620-F47C34B5262D}" type="slidenum">
              <a:rPr lang="it-IT" sz="1200">
                <a:latin typeface="Times New Roman" pitchFamily="18" charset="0"/>
              </a:rPr>
              <a:pPr algn="r"/>
              <a:t>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6329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6330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6331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02513B0-DFAD-474A-869E-A1B70FBA9926}" type="slidenum">
              <a:rPr lang="it-IT" sz="1200">
                <a:latin typeface="Times New Roman" pitchFamily="18" charset="0"/>
              </a:rPr>
              <a:pPr algn="r"/>
              <a:t>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633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3AFEEB-36E3-48F0-9C30-D88F8CDF8956}" type="slidenum">
              <a:rPr lang="it-IT" sz="1200">
                <a:latin typeface="Times New Roman" pitchFamily="18" charset="0"/>
              </a:rPr>
              <a:pPr algn="r"/>
              <a:t>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633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633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633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4383B78-24A8-4C7B-AA35-E7D57D57B119}" type="slidenum">
              <a:rPr lang="it-IT" sz="1200">
                <a:latin typeface="Times New Roman" pitchFamily="18" charset="0"/>
              </a:rPr>
              <a:pPr algn="r"/>
              <a:t>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63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63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10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10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10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10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10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CE9E49E-1CC0-437D-9B9B-7E3F459A9D70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0342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10342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10342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F73EF94-D885-4DEE-BD88-7E94622B6C76}" type="slidenum">
              <a:rPr lang="it-IT" sz="1200">
                <a:latin typeface="Times New Roman" pitchFamily="18" charset="0"/>
              </a:rPr>
              <a:pPr algn="r"/>
              <a:t>11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0343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0343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0343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AE8B848-BE86-4707-9F8C-8F1B603F5EBC}" type="slidenum">
              <a:rPr lang="it-IT" sz="1200">
                <a:latin typeface="Times New Roman" pitchFamily="18" charset="0"/>
              </a:rPr>
              <a:pPr algn="r"/>
              <a:t>11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0343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10343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0343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C078B6A-F757-464F-B859-4F2F261FF36A}" type="slidenum">
              <a:rPr lang="it-IT" sz="1200">
                <a:latin typeface="Times New Roman" pitchFamily="18" charset="0"/>
              </a:rPr>
              <a:pPr algn="r"/>
              <a:t>11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0343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E1C8D7-1154-4D4A-8924-1E68D0E09DEB}" type="slidenum">
              <a:rPr lang="it-IT" sz="1200">
                <a:latin typeface="Times New Roman" pitchFamily="18" charset="0"/>
              </a:rPr>
              <a:pPr algn="r"/>
              <a:t>11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0343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0343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0343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49A7B2-6937-486A-8F33-33E6500A89CE}" type="slidenum">
              <a:rPr lang="it-IT" sz="1200">
                <a:latin typeface="Times New Roman" pitchFamily="18" charset="0"/>
              </a:rPr>
              <a:pPr algn="r"/>
              <a:t>11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034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1034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D4444DE-0F45-4817-9EB6-54F71F54C566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4336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14336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14336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388A79-C19C-4B89-9EB6-09D16C9733AF}" type="slidenum">
              <a:rPr lang="it-IT" sz="1200">
                <a:latin typeface="Times New Roman" pitchFamily="18" charset="0"/>
              </a:rPr>
              <a:pPr algn="r"/>
              <a:t>12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4336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43367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43368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A0942D0-0BD7-45B9-BF4B-28860C9B145D}" type="slidenum">
              <a:rPr lang="it-IT" sz="1200">
                <a:latin typeface="Times New Roman" pitchFamily="18" charset="0"/>
              </a:rPr>
              <a:pPr algn="r"/>
              <a:t>12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43369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143370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43371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7E5E45-F9C2-4DFC-A3AD-65CA4E760C4E}" type="slidenum">
              <a:rPr lang="it-IT" sz="1200">
                <a:latin typeface="Times New Roman" pitchFamily="18" charset="0"/>
              </a:rPr>
              <a:pPr algn="r"/>
              <a:t>12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4337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B409320-AED1-46DB-B33B-6434C7C40A30}" type="slidenum">
              <a:rPr lang="it-IT" sz="1200">
                <a:latin typeface="Times New Roman" pitchFamily="18" charset="0"/>
              </a:rPr>
              <a:pPr algn="r"/>
              <a:t>12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4337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4337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4337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DC96EE4-613D-4957-8A2A-38980B461EE4}" type="slidenum">
              <a:rPr lang="it-IT" sz="1200">
                <a:latin typeface="Times New Roman" pitchFamily="18" charset="0"/>
              </a:rPr>
              <a:pPr algn="r"/>
              <a:t>12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433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1433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r>
              <a:rPr lang="it-IT" dirty="0" smtClean="0">
                <a:latin typeface="Calibri" charset="0"/>
              </a:rPr>
              <a:t>NO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A4461CC-65D6-415D-9716-9A48601BDEFB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69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114692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114693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8CE0362-3372-4AF6-BC66-63EEE5620AC6}" type="slidenum">
              <a:rPr lang="it-IT" sz="1200">
                <a:latin typeface="Times New Roman" pitchFamily="18" charset="0"/>
              </a:rPr>
              <a:pPr algn="r"/>
              <a:t>13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69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14695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1469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CE2761-9646-4AEC-8D92-398EE963ACAC}" type="slidenum">
              <a:rPr lang="it-IT" sz="1200">
                <a:latin typeface="Times New Roman" pitchFamily="18" charset="0"/>
              </a:rPr>
              <a:pPr algn="r"/>
              <a:t>13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69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11469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1469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25AAD10-BA08-4456-8E56-B2BAF1C96F5B}" type="slidenum">
              <a:rPr lang="it-IT" sz="1200">
                <a:latin typeface="Times New Roman" pitchFamily="18" charset="0"/>
              </a:rPr>
              <a:pPr algn="r"/>
              <a:t>13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700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FCA1D9-3248-4303-9B9F-26D595993CDB}" type="slidenum">
              <a:rPr lang="it-IT" sz="1200">
                <a:latin typeface="Times New Roman" pitchFamily="18" charset="0"/>
              </a:rPr>
              <a:pPr algn="r"/>
              <a:t>13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70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14702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14703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CEB590-D1C7-458A-A683-FA3A7AD2A302}" type="slidenum">
              <a:rPr lang="it-IT" sz="1200">
                <a:latin typeface="Times New Roman" pitchFamily="18" charset="0"/>
              </a:rPr>
              <a:pPr algn="r"/>
              <a:t>13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7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1147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A4461CC-65D6-415D-9716-9A48601BDEFB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69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114692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114693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8CE0362-3372-4AF6-BC66-63EEE5620AC6}" type="slidenum">
              <a:rPr lang="it-IT" sz="1200">
                <a:latin typeface="Times New Roman" pitchFamily="18" charset="0"/>
              </a:rPr>
              <a:pPr algn="r"/>
              <a:t>14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69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14695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1469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CE2761-9646-4AEC-8D92-398EE963ACAC}" type="slidenum">
              <a:rPr lang="it-IT" sz="1200">
                <a:latin typeface="Times New Roman" pitchFamily="18" charset="0"/>
              </a:rPr>
              <a:pPr algn="r"/>
              <a:t>14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69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11469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1469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25AAD10-BA08-4456-8E56-B2BAF1C96F5B}" type="slidenum">
              <a:rPr lang="it-IT" sz="1200">
                <a:latin typeface="Times New Roman" pitchFamily="18" charset="0"/>
              </a:rPr>
              <a:pPr algn="r"/>
              <a:t>14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700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FCA1D9-3248-4303-9B9F-26D595993CDB}" type="slidenum">
              <a:rPr lang="it-IT" sz="1200">
                <a:latin typeface="Times New Roman" pitchFamily="18" charset="0"/>
              </a:rPr>
              <a:pPr algn="r"/>
              <a:t>14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70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14702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14703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CEB590-D1C7-458A-A683-FA3A7AD2A302}" type="slidenum">
              <a:rPr lang="it-IT" sz="1200">
                <a:latin typeface="Times New Roman" pitchFamily="18" charset="0"/>
              </a:rPr>
              <a:pPr algn="r"/>
              <a:t>14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47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1147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56D4368-9E07-4F75-88AC-906CE407B534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3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120836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120837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1EF363-D267-4828-8721-5432AC08E6E3}" type="slidenum">
              <a:rPr lang="it-IT" sz="1200">
                <a:latin typeface="Times New Roman" pitchFamily="18" charset="0"/>
              </a:rPr>
              <a:pPr algn="r"/>
              <a:t>15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3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20839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20840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04764A5-CE8C-4218-9A82-50FBFB2F7D30}" type="slidenum">
              <a:rPr lang="it-IT" sz="1200">
                <a:latin typeface="Times New Roman" pitchFamily="18" charset="0"/>
              </a:rPr>
              <a:pPr algn="r"/>
              <a:t>15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4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120842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20843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F16111-AED2-447F-B61E-309DD1ACA00C}" type="slidenum">
              <a:rPr lang="it-IT" sz="1200">
                <a:latin typeface="Times New Roman" pitchFamily="18" charset="0"/>
              </a:rPr>
              <a:pPr algn="r"/>
              <a:t>15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44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3B8563F-A996-4E0B-B179-45D1530345FC}" type="slidenum">
              <a:rPr lang="it-IT" sz="1200">
                <a:latin typeface="Times New Roman" pitchFamily="18" charset="0"/>
              </a:rPr>
              <a:pPr algn="r"/>
              <a:t>15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4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20846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20847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FF00E6-ACED-4DDA-A806-E8C8B99701EB}" type="slidenum">
              <a:rPr lang="it-IT" sz="1200">
                <a:latin typeface="Times New Roman" pitchFamily="18" charset="0"/>
              </a:rPr>
              <a:pPr algn="r"/>
              <a:t>15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1208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56D4368-9E07-4F75-88AC-906CE407B534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3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120836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120837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1EF363-D267-4828-8721-5432AC08E6E3}" type="slidenum">
              <a:rPr lang="it-IT" sz="1200">
                <a:latin typeface="Times New Roman" pitchFamily="18" charset="0"/>
              </a:rPr>
              <a:pPr algn="r"/>
              <a:t>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3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20839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20840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04764A5-CE8C-4218-9A82-50FBFB2F7D30}" type="slidenum">
              <a:rPr lang="it-IT" sz="1200">
                <a:latin typeface="Times New Roman" pitchFamily="18" charset="0"/>
              </a:rPr>
              <a:pPr algn="r"/>
              <a:t>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41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120842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20843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F16111-AED2-447F-B61E-309DD1ACA00C}" type="slidenum">
              <a:rPr lang="it-IT" sz="1200">
                <a:latin typeface="Times New Roman" pitchFamily="18" charset="0"/>
              </a:rPr>
              <a:pPr algn="r"/>
              <a:t>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44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3B8563F-A996-4E0B-B179-45D1530345FC}" type="slidenum">
              <a:rPr lang="it-IT" sz="1200">
                <a:latin typeface="Times New Roman" pitchFamily="18" charset="0"/>
              </a:rPr>
              <a:pPr algn="r"/>
              <a:t>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4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20846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20847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FF00E6-ACED-4DDA-A806-E8C8B99701EB}" type="slidenum">
              <a:rPr lang="it-IT" sz="1200">
                <a:latin typeface="Times New Roman" pitchFamily="18" charset="0"/>
              </a:rPr>
              <a:pPr algn="r"/>
              <a:t>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208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1208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EC09ACD-D975-43BF-A474-E52CA383A5DF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878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11878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11878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A22ED55-393C-4DCA-9B71-CE02175B20E7}" type="slidenum">
              <a:rPr lang="it-IT" sz="1200">
                <a:latin typeface="Times New Roman" pitchFamily="18" charset="0"/>
              </a:rPr>
              <a:pPr algn="r"/>
              <a:t>17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879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1879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1879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06CDF4-18E6-46B6-AD62-54F0D02A8E4A}" type="slidenum">
              <a:rPr lang="it-IT" sz="1200">
                <a:latin typeface="Times New Roman" pitchFamily="18" charset="0"/>
              </a:rPr>
              <a:pPr algn="r"/>
              <a:t>17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879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11879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1879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259D79-EBC0-42CB-BF44-C79096F10E3B}" type="slidenum">
              <a:rPr lang="it-IT" sz="1200">
                <a:latin typeface="Times New Roman" pitchFamily="18" charset="0"/>
              </a:rPr>
              <a:pPr algn="r"/>
              <a:t>17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879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FB0D786-B7A2-42AA-A76D-78D67C807C2B}" type="slidenum">
              <a:rPr lang="it-IT" sz="1200">
                <a:latin typeface="Times New Roman" pitchFamily="18" charset="0"/>
              </a:rPr>
              <a:pPr algn="r"/>
              <a:t>17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879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11879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11879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53A360-E321-4878-AF3C-90DBF66AE9D8}" type="slidenum">
              <a:rPr lang="it-IT" sz="1200">
                <a:latin typeface="Times New Roman" pitchFamily="18" charset="0"/>
              </a:rPr>
              <a:pPr algn="r"/>
              <a:t>17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1188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1188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18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18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18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18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18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19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19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19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19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19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20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20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20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20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20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57250" y="695325"/>
            <a:ext cx="5141913" cy="3427413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hangingPunct="1">
              <a:tabLst>
                <a:tab pos="189367" algn="l"/>
              </a:tabLst>
            </a:pPr>
            <a:endParaRPr lang="it-IT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22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22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22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22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22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23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23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23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23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23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24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24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24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24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24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25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25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25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25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25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26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26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26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26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26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27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27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27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27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27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28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28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28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28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28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29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29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29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29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29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3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30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30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30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30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30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31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31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31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31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31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32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32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32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32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32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4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5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7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8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F09D6FA-64B8-4C04-BBDB-FB8D98D444B1}" type="datetime1">
              <a:rPr lang="it-IT" sz="1200">
                <a:latin typeface="Times New Roman" pitchFamily="18" charset="0"/>
              </a:rPr>
              <a:pPr algn="r"/>
              <a:t>31/05/2016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4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Percorso CON le Istituzioni - Con la ProvinciaPflvma - 10-01-16 /-1</a:t>
            </a:r>
          </a:p>
        </p:txBody>
      </p:sp>
      <p:sp>
        <p:nvSpPr>
          <p:cNvPr id="5734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Liceo Matilde di Canossa, Reggio EmiliaIms "Matilde di Canossa" - Reggio Emilia </a:t>
            </a:r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1ED9-EF6D-49A6-A6CE-B1FE3CD47F2B}" type="slidenum">
              <a:rPr lang="it-IT" sz="1200">
                <a:latin typeface="Times New Roman" pitchFamily="18" charset="0"/>
              </a:rPr>
              <a:pPr algn="r"/>
              <a:t>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1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2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080528-3151-463A-B7C4-86649D6FC6CB}" type="slidenum">
              <a:rPr lang="it-IT" sz="1200">
                <a:latin typeface="Times New Roman" pitchFamily="18" charset="0"/>
              </a:rPr>
              <a:pPr algn="r"/>
              <a:t>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L'e-democracy per i giovani - 13 aprile 2010 - 1Pflvma - 10-01-16 /-1</a:t>
            </a:r>
          </a:p>
        </p:txBody>
      </p:sp>
      <p:sp>
        <p:nvSpPr>
          <p:cNvPr id="57354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5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B8E05D-C07E-4B51-8DF0-D726605409B7}" type="slidenum">
              <a:rPr lang="it-IT" sz="1200">
                <a:latin typeface="Times New Roman" pitchFamily="18" charset="0"/>
              </a:rPr>
              <a:pPr algn="r"/>
              <a:t>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6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0709D9-14AE-4892-9B1D-57919D366757}" type="slidenum">
              <a:rPr lang="it-IT" sz="1200">
                <a:latin typeface="Times New Roman" pitchFamily="18" charset="0"/>
              </a:rPr>
              <a:pPr algn="r"/>
              <a:t>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57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1200">
                <a:latin typeface="Times New Roman" pitchFamily="18" charset="0"/>
              </a:rPr>
              <a:t>Pflvma - 10-01-16 /-1</a:t>
            </a:r>
          </a:p>
        </p:txBody>
      </p:sp>
      <p:sp>
        <p:nvSpPr>
          <p:cNvPr id="57358" name="Rectangle 6"/>
          <p:cNvSpPr txBox="1">
            <a:spLocks noGrp="1" noChangeArrowheads="1"/>
          </p:cNvSpPr>
          <p:nvPr/>
        </p:nvSpPr>
        <p:spPr bwMode="auto">
          <a:xfrm>
            <a:off x="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it-IT" sz="1200">
                <a:latin typeface="Times New Roman" pitchFamily="18" charset="0"/>
              </a:rPr>
              <a:t>Ims "Matilde di Canossa" - Reggio Emilia </a:t>
            </a:r>
          </a:p>
        </p:txBody>
      </p:sp>
      <p:sp>
        <p:nvSpPr>
          <p:cNvPr id="57359" name="Rectangle 7"/>
          <p:cNvSpPr txBox="1">
            <a:spLocks noGrp="1" noChangeArrowheads="1"/>
          </p:cNvSpPr>
          <p:nvPr/>
        </p:nvSpPr>
        <p:spPr bwMode="auto">
          <a:xfrm>
            <a:off x="3886200" y="8693150"/>
            <a:ext cx="2971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A9B3D3-1F46-4EDE-9B45-59AEF3207DE5}" type="slidenum">
              <a:rPr lang="it-IT" sz="1200">
                <a:latin typeface="Times New Roman" pitchFamily="18" charset="0"/>
              </a:rPr>
              <a:pPr algn="r"/>
              <a:t>9</a:t>
            </a:fld>
            <a:endParaRPr lang="it-IT" sz="1200">
              <a:latin typeface="Times New Roman" pitchFamily="18" charset="0"/>
            </a:endParaRPr>
          </a:p>
        </p:txBody>
      </p:sp>
      <p:sp>
        <p:nvSpPr>
          <p:cNvPr id="573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5188" y="712788"/>
            <a:ext cx="5129212" cy="3419475"/>
          </a:xfrm>
          <a:ln/>
        </p:spPr>
      </p:sp>
      <p:sp>
        <p:nvSpPr>
          <p:cNvPr id="57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32263"/>
          </a:xfrm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7B588-0C7A-42E4-A653-0E579680F746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3F9F9-10CB-42C9-BC03-DA9136F2DE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71CDC-6146-4DEB-94DF-38CC4F24BF3A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8ADE-2850-48B9-AF82-F2641400A9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5DD96-68DA-482A-B519-AA925E0F5084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24D2B-21D4-4825-A062-E847149584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F594F-FA30-4439-8FC0-F0A888067583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2164E-EB9A-41FE-865C-A0B8DB225D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BDC7A-A611-4C5B-8B22-5DA9F4CC96A5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B7A33-0B1F-4539-9C35-F766788B62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DDC5B-953A-4B38-B640-8356BA32E37A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7C4E0-3455-42B2-9193-AE913F7814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C0183-D8FE-422C-B39E-0610BB760D64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23CB8-A84D-4345-B3CD-2FCC5EFEE6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62BA1-B6A2-49FE-8E1F-959062EFBDC3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A4DA0-7DAF-4619-A224-FB66B1E323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9B4F7-E39E-42FB-A083-4B5AEA98FC79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72990-5A05-431A-994C-C150577316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436AC-F424-43FB-9217-67C148C9DFA0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4AD9C-7DE4-44E6-A943-9C1813F504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7279F-056E-416C-B555-4D6DD74EBAE9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1D3FD-42E3-48B8-A0E1-48666B0B82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539750" y="288925"/>
            <a:ext cx="9721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39750" y="1679575"/>
            <a:ext cx="97218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 bwMode="auto">
          <a:xfrm>
            <a:off x="539750" y="6673850"/>
            <a:ext cx="25209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82CB0E9-BB93-452D-9B84-3475F8279A2A}" type="datetimeFigureOut">
              <a:rPr lang="it-IT"/>
              <a:pPr>
                <a:defRPr/>
              </a:pPr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 bwMode="auto">
          <a:xfrm>
            <a:off x="3690938" y="6673850"/>
            <a:ext cx="34194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 bwMode="auto">
          <a:xfrm>
            <a:off x="7740650" y="6673850"/>
            <a:ext cx="25209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043B93E-8B78-493D-AD7E-FD5DBB0D28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870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85763" indent="-385763" algn="l" defTabSz="10287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6613" indent="-322263" algn="l" defTabSz="10287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docid=4fh8ztf1x_2MPM&amp;tbnid=dv9Rz1iU0eGvRM:&amp;ved=0CAUQjRw&amp;url=http://www.tecnologiaericerca.com/2012/04/20/medicina-creato-dna-artificiale-l%E2%80%99xna/&amp;ei=ds_8UuPaM8iQtAaG34HoDQ&amp;bvm=bv.61190604,d.bGQ&amp;psig=AFQjCNFeffXxJfd8IxLGyjmILVwzUkmTHg&amp;ust=139238622349306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Pictures/1000000000000280000001683041A124EFB5B0E4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 rot="-540000">
            <a:off x="180000" y="2628000"/>
            <a:ext cx="10440000" cy="1079500"/>
          </a:xfrm>
          <a:noFill/>
        </p:spPr>
        <p:txBody>
          <a:bodyPr lIns="180000" tIns="54000" rIns="180000" bIns="54000"/>
          <a:lstStyle/>
          <a:p>
            <a:pPr eaLnBrk="1" hangingPunct="1"/>
            <a:r>
              <a:rPr lang="it-IT" sz="9000" b="1" i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Radici nel Futuro</a:t>
            </a:r>
          </a:p>
        </p:txBody>
      </p:sp>
      <p:pic>
        <p:nvPicPr>
          <p:cNvPr id="2051" name="Picture 11" descr="2008_MdC_0_MATILDE_LOGO"/>
          <p:cNvPicPr>
            <a:picLocks noChangeAspect="1" noChangeArrowheads="1"/>
          </p:cNvPicPr>
          <p:nvPr/>
        </p:nvPicPr>
        <p:blipFill>
          <a:blip r:embed="rId3" cstate="print"/>
          <a:srcRect l="6631"/>
          <a:stretch>
            <a:fillRect/>
          </a:stretch>
        </p:blipFill>
        <p:spPr bwMode="auto">
          <a:xfrm>
            <a:off x="0" y="6118225"/>
            <a:ext cx="110807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11"/>
          <p:cNvSpPr txBox="1">
            <a:spLocks noChangeArrowheads="1"/>
          </p:cNvSpPr>
          <p:nvPr/>
        </p:nvSpPr>
        <p:spPr bwMode="auto">
          <a:xfrm>
            <a:off x="1152203" y="6013450"/>
            <a:ext cx="269875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108000" rIns="108000" bIns="108000"/>
          <a:lstStyle/>
          <a:p>
            <a:pPr defTabSz="912813">
              <a:lnSpc>
                <a:spcPct val="90000"/>
              </a:lnSpc>
            </a:pPr>
            <a:r>
              <a:rPr lang="it-IT" sz="2500" dirty="0" err="1">
                <a:solidFill>
                  <a:srgbClr val="3399FF"/>
                </a:solidFill>
              </a:rPr>
              <a:t>Isl</a:t>
            </a:r>
            <a:r>
              <a:rPr lang="it-IT" sz="2500" dirty="0">
                <a:solidFill>
                  <a:srgbClr val="3399FF"/>
                </a:solidFill>
              </a:rPr>
              <a:t> “Matilde </a:t>
            </a:r>
          </a:p>
          <a:p>
            <a:pPr defTabSz="912813">
              <a:lnSpc>
                <a:spcPct val="90000"/>
              </a:lnSpc>
            </a:pPr>
            <a:r>
              <a:rPr lang="it-IT" sz="2500" dirty="0">
                <a:solidFill>
                  <a:srgbClr val="3399FF"/>
                </a:solidFill>
              </a:rPr>
              <a:t>di Canossa”, </a:t>
            </a:r>
          </a:p>
          <a:p>
            <a:pPr defTabSz="912813">
              <a:lnSpc>
                <a:spcPct val="90000"/>
              </a:lnSpc>
            </a:pPr>
            <a:r>
              <a:rPr lang="it-IT" sz="2500" dirty="0">
                <a:solidFill>
                  <a:srgbClr val="3399FF"/>
                </a:solidFill>
              </a:rPr>
              <a:t>Reggio Emilia</a:t>
            </a:r>
            <a:endParaRPr lang="it-IT" sz="2500" i="1" dirty="0">
              <a:solidFill>
                <a:srgbClr val="3399FF"/>
              </a:solidFill>
            </a:endParaRPr>
          </a:p>
        </p:txBody>
      </p:sp>
      <p:pic>
        <p:nvPicPr>
          <p:cNvPr id="2053" name="Picture 9" descr="PROVA_1_finish_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72063"/>
            <a:ext cx="110807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1152203" y="5113338"/>
            <a:ext cx="26987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108000" rIns="108000" bIns="108000"/>
          <a:lstStyle/>
          <a:p>
            <a:pPr defTabSz="912813">
              <a:lnSpc>
                <a:spcPct val="90000"/>
              </a:lnSpc>
            </a:pPr>
            <a:r>
              <a:rPr lang="it-IT" sz="2500" dirty="0">
                <a:solidFill>
                  <a:srgbClr val="FF0000"/>
                </a:solidFill>
              </a:rPr>
              <a:t>Progetto</a:t>
            </a:r>
          </a:p>
          <a:p>
            <a:pPr defTabSz="912813">
              <a:lnSpc>
                <a:spcPct val="90000"/>
              </a:lnSpc>
            </a:pPr>
            <a:r>
              <a:rPr lang="it-IT" sz="2500" dirty="0">
                <a:solidFill>
                  <a:srgbClr val="FF0000"/>
                </a:solidFill>
              </a:rPr>
              <a:t>“</a:t>
            </a:r>
            <a:r>
              <a:rPr lang="it-IT" sz="2500" dirty="0" err="1">
                <a:solidFill>
                  <a:srgbClr val="FF0000"/>
                </a:solidFill>
              </a:rPr>
              <a:t>Giullarescenti</a:t>
            </a:r>
            <a:r>
              <a:rPr lang="it-IT" sz="2500" dirty="0">
                <a:solidFill>
                  <a:srgbClr val="FF0000"/>
                </a:solidFill>
              </a:rPr>
              <a:t>”</a:t>
            </a:r>
            <a:endParaRPr lang="it-IT" sz="2500" i="1" dirty="0">
              <a:solidFill>
                <a:srgbClr val="FF0000"/>
              </a:solidFill>
            </a:endParaRPr>
          </a:p>
        </p:txBody>
      </p:sp>
      <p:pic>
        <p:nvPicPr>
          <p:cNvPr id="2056" name="Picture 11" descr="radici_nel_futuro"/>
          <p:cNvPicPr>
            <a:picLocks noChangeAspect="1" noChangeArrowheads="1"/>
          </p:cNvPicPr>
          <p:nvPr/>
        </p:nvPicPr>
        <p:blipFill>
          <a:blip r:embed="rId5" cstate="print"/>
          <a:srcRect l="7469" r="7469"/>
          <a:stretch>
            <a:fillRect/>
          </a:stretch>
        </p:blipFill>
        <p:spPr bwMode="auto">
          <a:xfrm>
            <a:off x="8280002" y="3240000"/>
            <a:ext cx="2424967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0" y="0"/>
            <a:ext cx="1080135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028700">
              <a:lnSpc>
                <a:spcPct val="90000"/>
              </a:lnSpc>
            </a:pPr>
            <a:r>
              <a:rPr lang="it-IT" sz="5700" dirty="0" smtClean="0"/>
              <a:t>La festa della Repubblica </a:t>
            </a:r>
          </a:p>
          <a:p>
            <a:pPr defTabSz="1028700">
              <a:lnSpc>
                <a:spcPct val="90000"/>
              </a:lnSpc>
            </a:pPr>
            <a:r>
              <a:rPr lang="it-IT" sz="5700" dirty="0" smtClean="0"/>
              <a:t>a Palazzo Spada</a:t>
            </a:r>
          </a:p>
          <a:p>
            <a:pPr defTabSz="1028700">
              <a:lnSpc>
                <a:spcPct val="90000"/>
              </a:lnSpc>
              <a:spcBef>
                <a:spcPts val="1200"/>
              </a:spcBef>
            </a:pPr>
            <a:r>
              <a:rPr lang="it-IT" dirty="0" smtClean="0"/>
              <a:t>Roma, Mercoledì, 1 Giugno 2016</a:t>
            </a:r>
          </a:p>
          <a:p>
            <a:pPr defTabSz="1028700">
              <a:lnSpc>
                <a:spcPct val="90000"/>
              </a:lnSpc>
            </a:pPr>
            <a:endParaRPr lang="it-IT" sz="5000" dirty="0"/>
          </a:p>
        </p:txBody>
      </p:sp>
      <p:pic>
        <p:nvPicPr>
          <p:cNvPr id="10" name="Picture 6" descr="http://www.nuovacolombia.net/Joomla/images/stories/IMMAGINI/DOCUMENTIEANALISI/2012/anpi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600000">
            <a:off x="7992963" y="5904707"/>
            <a:ext cx="2775392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 descr="papa-giovann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6817" y="5976714"/>
            <a:ext cx="1051332" cy="1188000"/>
          </a:xfrm>
          <a:prstGeom prst="rect">
            <a:avLst/>
          </a:prstGeom>
        </p:spPr>
      </p:pic>
      <p:pic>
        <p:nvPicPr>
          <p:cNvPr id="13" name="Immagine 12" descr="conCittadini_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92002" y="5940000"/>
            <a:ext cx="2984211" cy="12600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2000" y="6804000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10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2880000" y="6804000"/>
            <a:ext cx="7200000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500" b="1" i="1" dirty="0" smtClean="0">
                <a:latin typeface="Verdana" pitchFamily="34" charset="0"/>
              </a:rPr>
              <a:t>Radici nel Futuro – Matilde di Canossa – Reggio Emilia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sz="4800" dirty="0" smtClean="0"/>
              <a:t>‘Capita’ che, per gli ‘esercizi’, di Radici nel Futuro, una di noi scriva:</a:t>
            </a:r>
            <a:endParaRPr lang="it-IT" sz="4800" dirty="0"/>
          </a:p>
          <a:p>
            <a:pPr>
              <a:lnSpc>
                <a:spcPct val="90000"/>
              </a:lnSpc>
            </a:pPr>
            <a:endParaRPr lang="it-IT" sz="4800" dirty="0" smtClean="0"/>
          </a:p>
        </p:txBody>
      </p:sp>
      <p:pic>
        <p:nvPicPr>
          <p:cNvPr id="5" name="Picture 5" descr="RnF_13-11-09_scrittura creativa_2L_regole_0003_Bigi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83" y="1482006"/>
            <a:ext cx="10440987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RnF_13-11-09_scrittura creativa_2L_regole_0003_Bigi_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0000">
            <a:off x="144463" y="4984185"/>
            <a:ext cx="1043622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9967913" y="6729413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>
                <a:latin typeface="Verdana" pitchFamily="34" charset="0"/>
              </a:rPr>
              <a:t>/-</a:t>
            </a:r>
            <a:fld id="{232F795B-7E0D-497C-9BB3-554BA470DFEA}" type="slidenum">
              <a:rPr lang="it-IT" sz="1300" b="1">
                <a:latin typeface="Verdana" pitchFamily="34" charset="0"/>
              </a:rPr>
              <a:pPr algn="r" defTabSz="895350"/>
              <a:t>11</a:t>
            </a:fld>
            <a:endParaRPr lang="it-IT" sz="1300" b="1">
              <a:latin typeface="Verdana" pitchFamily="34" charset="0"/>
            </a:endParaRPr>
          </a:p>
        </p:txBody>
      </p:sp>
      <p:sp>
        <p:nvSpPr>
          <p:cNvPr id="41987" name="Rectangle 4"/>
          <p:cNvSpPr>
            <a:spLocks noGrp="1"/>
          </p:cNvSpPr>
          <p:nvPr>
            <p:ph type="title" idx="4294967295"/>
          </p:nvPr>
        </p:nvSpPr>
        <p:spPr>
          <a:xfrm>
            <a:off x="4678363" y="6729413"/>
            <a:ext cx="5399087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500" b="1" smtClean="0">
                <a:latin typeface="Verdana" pitchFamily="34" charset="0"/>
              </a:rPr>
              <a:t>3- Scrittura, memoria e impegno</a:t>
            </a:r>
            <a:endParaRPr lang="it-IT" sz="1700" b="1" smtClean="0">
              <a:latin typeface="Verdana" pitchFamily="34" charset="0"/>
            </a:endParaRPr>
          </a:p>
        </p:txBody>
      </p:sp>
      <p:pic>
        <p:nvPicPr>
          <p:cNvPr id="41988" name="Picture 6" descr="RnF_13-11-09_scrittura creativa_2L_regole_0003_Bigi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0000">
            <a:off x="360363" y="287338"/>
            <a:ext cx="100774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8" descr="arcobaleno_mani_561646_10151233543577382_461773909_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00000">
            <a:off x="7004844" y="3148806"/>
            <a:ext cx="2663825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SC009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0000">
            <a:off x="173705" y="3804478"/>
            <a:ext cx="5441950" cy="3060700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9967913" y="6729413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>
                <a:latin typeface="Verdana" pitchFamily="34" charset="0"/>
              </a:rPr>
              <a:t>/-</a:t>
            </a:r>
            <a:fld id="{23B36A71-FE25-4057-A45B-6658F487B27A}" type="slidenum">
              <a:rPr lang="it-IT" sz="1300" b="1">
                <a:latin typeface="Verdana" pitchFamily="34" charset="0"/>
              </a:rPr>
              <a:pPr algn="r" defTabSz="895350"/>
              <a:t>12</a:t>
            </a:fld>
            <a:endParaRPr lang="it-IT" sz="1300" b="1">
              <a:latin typeface="Verdana" pitchFamily="34" charset="0"/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 algn="l" defTabSz="912813">
              <a:lnSpc>
                <a:spcPct val="90000"/>
              </a:lnSpc>
            </a:pPr>
            <a:r>
              <a:rPr lang="it-IT" sz="4500" dirty="0" smtClean="0"/>
              <a:t>Sapere di noi stessi è qualcosa che </a:t>
            </a:r>
            <a:r>
              <a:rPr lang="it-IT" sz="4500" dirty="0"/>
              <a:t>serve per </a:t>
            </a:r>
            <a:r>
              <a:rPr lang="it-IT" sz="4500" dirty="0" smtClean="0"/>
              <a:t>contribuire a </a:t>
            </a:r>
            <a:r>
              <a:rPr lang="it-IT" sz="4500" i="1" dirty="0" smtClean="0"/>
              <a:t>sradicare </a:t>
            </a:r>
            <a:r>
              <a:rPr lang="it-IT" sz="4500" dirty="0" smtClean="0"/>
              <a:t>[…] la criminalità organizzata. Sapere …</a:t>
            </a:r>
            <a:endParaRPr lang="it-IT" sz="4500" dirty="0"/>
          </a:p>
          <a:p>
            <a:pPr algn="l" defTabSz="912813">
              <a:lnSpc>
                <a:spcPct val="90000"/>
              </a:lnSpc>
            </a:pPr>
            <a:r>
              <a:rPr lang="it-IT" sz="4500" dirty="0"/>
              <a:t>Sapere cosa è già accaduto e </a:t>
            </a:r>
            <a:endParaRPr lang="it-IT" sz="4500" dirty="0" smtClean="0"/>
          </a:p>
          <a:p>
            <a:pPr algn="l" defTabSz="912813">
              <a:lnSpc>
                <a:spcPct val="90000"/>
              </a:lnSpc>
            </a:pPr>
            <a:r>
              <a:rPr lang="it-IT" sz="4500" dirty="0" smtClean="0"/>
              <a:t>cosa può </a:t>
            </a:r>
            <a:r>
              <a:rPr lang="it-IT" sz="4500" dirty="0"/>
              <a:t>accadere, </a:t>
            </a:r>
          </a:p>
          <a:p>
            <a:pPr algn="l" defTabSz="912813">
              <a:lnSpc>
                <a:spcPct val="90000"/>
              </a:lnSpc>
            </a:pPr>
            <a:r>
              <a:rPr lang="it-IT" sz="4500" dirty="0"/>
              <a:t>sapere </a:t>
            </a:r>
            <a:r>
              <a:rPr lang="it-IT" sz="4500" dirty="0" smtClean="0"/>
              <a:t>cosa </a:t>
            </a:r>
            <a:r>
              <a:rPr lang="it-IT" sz="4500" dirty="0"/>
              <a:t>fare</a:t>
            </a:r>
          </a:p>
          <a:p>
            <a:pPr algn="l" defTabSz="912813">
              <a:lnSpc>
                <a:spcPct val="90000"/>
              </a:lnSpc>
            </a:pPr>
            <a:r>
              <a:rPr lang="it-IT" sz="4500" dirty="0"/>
              <a:t>per eliminare </a:t>
            </a:r>
          </a:p>
          <a:p>
            <a:pPr algn="l" defTabSz="912813">
              <a:lnSpc>
                <a:spcPct val="90000"/>
              </a:lnSpc>
            </a:pPr>
            <a:r>
              <a:rPr lang="it-IT" sz="4500" dirty="0"/>
              <a:t>la mafia, </a:t>
            </a:r>
          </a:p>
          <a:p>
            <a:pPr algn="l" defTabSz="912813">
              <a:lnSpc>
                <a:spcPct val="90000"/>
              </a:lnSpc>
            </a:pPr>
            <a:r>
              <a:rPr lang="it-IT" sz="4500" dirty="0"/>
              <a:t>come </a:t>
            </a:r>
            <a:r>
              <a:rPr lang="it-IT" sz="4500" dirty="0" smtClean="0"/>
              <a:t>muoversi </a:t>
            </a:r>
            <a:endParaRPr lang="it-IT" sz="4500" dirty="0"/>
          </a:p>
          <a:p>
            <a:pPr algn="l" defTabSz="912813">
              <a:lnSpc>
                <a:spcPct val="90000"/>
              </a:lnSpc>
            </a:pPr>
            <a:r>
              <a:rPr lang="it-IT" sz="4500" dirty="0"/>
              <a:t>quando </a:t>
            </a:r>
            <a:r>
              <a:rPr lang="it-IT" sz="4500" dirty="0" smtClean="0"/>
              <a:t>questa </a:t>
            </a:r>
            <a:endParaRPr lang="it-IT" sz="4500" dirty="0"/>
          </a:p>
          <a:p>
            <a:pPr algn="l" defTabSz="912813">
              <a:lnSpc>
                <a:spcPct val="90000"/>
              </a:lnSpc>
            </a:pPr>
            <a:r>
              <a:rPr lang="it-IT" sz="4500" dirty="0"/>
              <a:t>ci colpisce.</a:t>
            </a:r>
          </a:p>
        </p:txBody>
      </p:sp>
      <p:sp>
        <p:nvSpPr>
          <p:cNvPr id="142340" name="Rectangle 9"/>
          <p:cNvSpPr>
            <a:spLocks noGrp="1"/>
          </p:cNvSpPr>
          <p:nvPr>
            <p:ph type="title" idx="4294967295"/>
          </p:nvPr>
        </p:nvSpPr>
        <p:spPr>
          <a:xfrm>
            <a:off x="4678363" y="6729413"/>
            <a:ext cx="5399087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500" b="1" smtClean="0">
                <a:latin typeface="Verdana" pitchFamily="34" charset="0"/>
              </a:rPr>
              <a:t>Radici nel futuro … secondo noi</a:t>
            </a:r>
          </a:p>
        </p:txBody>
      </p:sp>
      <p:pic>
        <p:nvPicPr>
          <p:cNvPr id="142341" name="Picture 5" descr="P1270798"/>
          <p:cNvPicPr>
            <a:picLocks noChangeAspect="1" noChangeArrowheads="1"/>
          </p:cNvPicPr>
          <p:nvPr/>
        </p:nvPicPr>
        <p:blipFill>
          <a:blip r:embed="rId3" cstate="print"/>
          <a:srcRect r="4614"/>
          <a:stretch>
            <a:fillRect/>
          </a:stretch>
        </p:blipFill>
        <p:spPr bwMode="auto">
          <a:xfrm>
            <a:off x="5078096" y="2700850"/>
            <a:ext cx="5723179" cy="4500000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9967913" y="6729413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>
                <a:latin typeface="Verdana" pitchFamily="34" charset="0"/>
              </a:rPr>
              <a:t>/-</a:t>
            </a:r>
            <a:fld id="{8A16FBE9-B384-45AC-A46D-CF90DD231284}" type="slidenum">
              <a:rPr lang="it-IT" sz="1300" b="1">
                <a:latin typeface="Verdana" pitchFamily="34" charset="0"/>
              </a:rPr>
              <a:pPr algn="r" defTabSz="895350"/>
              <a:t>13</a:t>
            </a:fld>
            <a:endParaRPr lang="it-IT" sz="1300" b="1">
              <a:latin typeface="Verdana" pitchFamily="34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Del resto le nostre lezioni di Diritto ed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Economia politica incontrano ben presto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la </a:t>
            </a:r>
            <a:r>
              <a:rPr lang="it-IT" sz="4500" dirty="0">
                <a:solidFill>
                  <a:srgbClr val="0D0D0D"/>
                </a:solidFill>
              </a:rPr>
              <a:t>triade di Edgar </a:t>
            </a:r>
            <a:r>
              <a:rPr lang="it-IT" sz="4500" dirty="0" err="1" smtClean="0">
                <a:solidFill>
                  <a:srgbClr val="0D0D0D"/>
                </a:solidFill>
              </a:rPr>
              <a:t>Morin</a:t>
            </a:r>
            <a:r>
              <a:rPr lang="it-IT" sz="4500" dirty="0" smtClean="0">
                <a:solidFill>
                  <a:srgbClr val="0D0D0D"/>
                </a:solidFill>
              </a:rPr>
              <a:t>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e la divulgazione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di Piero Angela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su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“Premi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&amp;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punizioni”</a:t>
            </a:r>
            <a:endParaRPr lang="it-IT" sz="4500" b="1" dirty="0">
              <a:solidFill>
                <a:srgbClr val="00B0F0"/>
              </a:solidFill>
            </a:endParaRPr>
          </a:p>
        </p:txBody>
      </p:sp>
      <p:sp>
        <p:nvSpPr>
          <p:cNvPr id="53252" name="Rectangle 9"/>
          <p:cNvSpPr>
            <a:spLocks noGrp="1"/>
          </p:cNvSpPr>
          <p:nvPr>
            <p:ph type="title" idx="4294967295"/>
          </p:nvPr>
        </p:nvSpPr>
        <p:spPr>
          <a:xfrm>
            <a:off x="4678363" y="6729413"/>
            <a:ext cx="5399087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500" b="1" smtClean="0">
                <a:latin typeface="Verdana" pitchFamily="34" charset="0"/>
              </a:rPr>
              <a:t>DNA</a:t>
            </a:r>
          </a:p>
        </p:txBody>
      </p:sp>
      <p:pic>
        <p:nvPicPr>
          <p:cNvPr id="16" name="Immagine 15" descr="Morin_sette saperi (I)_000_cop 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350" y="2154249"/>
            <a:ext cx="3060000" cy="5046651"/>
          </a:xfrm>
          <a:prstGeom prst="rect">
            <a:avLst/>
          </a:prstGeom>
        </p:spPr>
      </p:pic>
      <p:pic>
        <p:nvPicPr>
          <p:cNvPr id="17" name="Immagine 16" descr="Angela P_premi e punizioni_000_cop_1-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847201" y="2695100"/>
            <a:ext cx="3780000" cy="5231603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9967913" y="6729413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>
                <a:latin typeface="Verdana" pitchFamily="34" charset="0"/>
              </a:rPr>
              <a:t>/-</a:t>
            </a:r>
            <a:fld id="{8A16FBE9-B384-45AC-A46D-CF90DD231284}" type="slidenum">
              <a:rPr lang="it-IT" sz="1300" b="1">
                <a:latin typeface="Verdana" pitchFamily="34" charset="0"/>
              </a:rPr>
              <a:pPr algn="r" defTabSz="895350"/>
              <a:t>14</a:t>
            </a:fld>
            <a:endParaRPr lang="it-IT" sz="1300" b="1">
              <a:latin typeface="Verdana" pitchFamily="34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Può allora </a:t>
            </a:r>
            <a:r>
              <a:rPr lang="it-IT" sz="4500" dirty="0" smtClean="0">
                <a:solidFill>
                  <a:srgbClr val="0D0D0D"/>
                </a:solidFill>
              </a:rPr>
              <a:t>“capitare” </a:t>
            </a:r>
            <a:r>
              <a:rPr lang="it-IT" sz="4500" dirty="0" smtClean="0">
                <a:solidFill>
                  <a:srgbClr val="0D0D0D"/>
                </a:solidFill>
              </a:rPr>
              <a:t>che un ragazzo,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0D0D0D"/>
                </a:solidFill>
              </a:rPr>
              <a:t>di quindici anni, “sbotti” e affermi che </a:t>
            </a:r>
          </a:p>
          <a:p>
            <a:pPr defTabSz="912813">
              <a:lnSpc>
                <a:spcPct val="90000"/>
              </a:lnSpc>
              <a:buFont typeface="Arial" charset="0"/>
              <a:buNone/>
            </a:pPr>
            <a:r>
              <a:rPr lang="it-IT" sz="4500" dirty="0" smtClean="0">
                <a:solidFill>
                  <a:srgbClr val="0D0D0D"/>
                </a:solidFill>
              </a:rPr>
              <a:t>il </a:t>
            </a:r>
            <a:r>
              <a:rPr lang="it-IT" sz="4500" dirty="0">
                <a:solidFill>
                  <a:srgbClr val="0D0D0D"/>
                </a:solidFill>
              </a:rPr>
              <a:t>primo codice scritto non era </a:t>
            </a:r>
            <a:endParaRPr lang="it-IT" sz="4500" dirty="0" smtClean="0">
              <a:solidFill>
                <a:srgbClr val="0D0D0D"/>
              </a:solidFill>
            </a:endParaRPr>
          </a:p>
          <a:p>
            <a:pPr defTabSz="912813">
              <a:lnSpc>
                <a:spcPct val="90000"/>
              </a:lnSpc>
              <a:buFont typeface="Arial" charset="0"/>
              <a:buNone/>
            </a:pPr>
            <a:r>
              <a:rPr lang="it-IT" sz="4500" dirty="0" smtClean="0">
                <a:solidFill>
                  <a:srgbClr val="0D0D0D"/>
                </a:solidFill>
              </a:rPr>
              <a:t>quello di </a:t>
            </a:r>
            <a:r>
              <a:rPr lang="it-IT" sz="4500" dirty="0" err="1" smtClean="0">
                <a:solidFill>
                  <a:srgbClr val="0D0D0D"/>
                </a:solidFill>
              </a:rPr>
              <a:t>Hammurabi</a:t>
            </a:r>
            <a:r>
              <a:rPr lang="it-IT" sz="4500" dirty="0" smtClean="0">
                <a:solidFill>
                  <a:srgbClr val="0D0D0D"/>
                </a:solidFill>
              </a:rPr>
              <a:t>, </a:t>
            </a:r>
          </a:p>
          <a:p>
            <a:pPr algn="ctr" defTabSz="912813">
              <a:lnSpc>
                <a:spcPct val="90000"/>
              </a:lnSpc>
              <a:buFont typeface="Arial" charset="0"/>
              <a:buNone/>
            </a:pPr>
            <a:r>
              <a:rPr lang="it-IT" sz="4500" b="1" dirty="0" smtClean="0">
                <a:solidFill>
                  <a:srgbClr val="00B0F0"/>
                </a:solidFill>
              </a:rPr>
              <a:t>ma </a:t>
            </a:r>
            <a:r>
              <a:rPr lang="it-IT" sz="4500" b="1" dirty="0">
                <a:solidFill>
                  <a:srgbClr val="00B0F0"/>
                </a:solidFill>
              </a:rPr>
              <a:t>il DNA. </a:t>
            </a:r>
          </a:p>
        </p:txBody>
      </p:sp>
      <p:sp>
        <p:nvSpPr>
          <p:cNvPr id="53252" name="Rectangle 9"/>
          <p:cNvSpPr>
            <a:spLocks noGrp="1"/>
          </p:cNvSpPr>
          <p:nvPr>
            <p:ph type="title" idx="4294967295"/>
          </p:nvPr>
        </p:nvSpPr>
        <p:spPr>
          <a:xfrm>
            <a:off x="4678363" y="6729413"/>
            <a:ext cx="5399087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500" b="1" smtClean="0">
                <a:latin typeface="Verdana" pitchFamily="34" charset="0"/>
              </a:rPr>
              <a:t>DNA</a:t>
            </a:r>
          </a:p>
        </p:txBody>
      </p:sp>
      <p:pic>
        <p:nvPicPr>
          <p:cNvPr id="53254" name="Picture 6" descr="http://www.tecnologiaericerca.com/wp-content/uploads/2012/04/017327-470-xn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4021" r="4021"/>
          <a:stretch>
            <a:fillRect/>
          </a:stretch>
        </p:blipFill>
        <p:spPr bwMode="auto">
          <a:xfrm rot="927388" flipV="1">
            <a:off x="350556" y="3433551"/>
            <a:ext cx="3417118" cy="255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4" descr="C:\Users\yaya\Pictures\diritto\shamash_hammurab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0000">
            <a:off x="7539591" y="3177838"/>
            <a:ext cx="3097640" cy="30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31901" y="3887788"/>
            <a:ext cx="6480522" cy="3132137"/>
            <a:chOff x="1996" y="2313"/>
            <a:chExt cx="3940" cy="1929"/>
          </a:xfrm>
        </p:grpSpPr>
        <p:sp>
          <p:nvSpPr>
            <p:cNvPr id="53257" name="Line 8"/>
            <p:cNvSpPr>
              <a:spLocks noChangeShapeType="1"/>
            </p:cNvSpPr>
            <p:nvPr/>
          </p:nvSpPr>
          <p:spPr bwMode="auto">
            <a:xfrm>
              <a:off x="4103" y="2675"/>
              <a:ext cx="884" cy="1292"/>
            </a:xfrm>
            <a:prstGeom prst="line">
              <a:avLst/>
            </a:prstGeom>
            <a:noFill/>
            <a:ln w="76200">
              <a:solidFill>
                <a:srgbClr val="00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3258" name="Line 9"/>
            <p:cNvSpPr>
              <a:spLocks noChangeShapeType="1"/>
            </p:cNvSpPr>
            <p:nvPr/>
          </p:nvSpPr>
          <p:spPr bwMode="auto">
            <a:xfrm>
              <a:off x="3060" y="4082"/>
              <a:ext cx="181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3259" name="Line 10"/>
            <p:cNvSpPr>
              <a:spLocks noChangeShapeType="1"/>
            </p:cNvSpPr>
            <p:nvPr/>
          </p:nvSpPr>
          <p:spPr bwMode="auto">
            <a:xfrm flipV="1">
              <a:off x="2947" y="2676"/>
              <a:ext cx="884" cy="12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3260" name="AutoShape 11"/>
            <p:cNvSpPr>
              <a:spLocks noChangeAspect="1" noChangeArrowheads="1"/>
            </p:cNvSpPr>
            <p:nvPr/>
          </p:nvSpPr>
          <p:spPr bwMode="auto">
            <a:xfrm>
              <a:off x="3173" y="2720"/>
              <a:ext cx="1628" cy="122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it-IT">
                <a:latin typeface="Arial" charset="0"/>
              </a:endParaRPr>
            </a:p>
          </p:txBody>
        </p:sp>
        <p:sp>
          <p:nvSpPr>
            <p:cNvPr id="53261" name="Text Box 12"/>
            <p:cNvSpPr txBox="1">
              <a:spLocks noChangeArrowheads="1"/>
            </p:cNvSpPr>
            <p:nvPr/>
          </p:nvSpPr>
          <p:spPr bwMode="auto">
            <a:xfrm>
              <a:off x="3559" y="3173"/>
              <a:ext cx="1020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2813">
                <a:spcAft>
                  <a:spcPts val="1200"/>
                </a:spcAft>
              </a:pPr>
              <a:r>
                <a:rPr lang="it-IT" sz="2500" b="1" dirty="0">
                  <a:latin typeface="Arial" charset="0"/>
                </a:rPr>
                <a:t>sistema</a:t>
              </a:r>
              <a:br>
                <a:rPr lang="it-IT" sz="2500" b="1" dirty="0">
                  <a:latin typeface="Arial" charset="0"/>
                </a:rPr>
              </a:br>
              <a:r>
                <a:rPr lang="it-IT" sz="2500" b="1" dirty="0">
                  <a:latin typeface="Arial" charset="0"/>
                </a:rPr>
                <a:t>premi - punizioni</a:t>
              </a:r>
              <a:endParaRPr lang="it-IT" sz="2500" dirty="0">
                <a:latin typeface="Times New Roman" pitchFamily="18" charset="0"/>
              </a:endParaRPr>
            </a:p>
          </p:txBody>
        </p:sp>
        <p:sp>
          <p:nvSpPr>
            <p:cNvPr id="53262" name="Text Box 13"/>
            <p:cNvSpPr txBox="1">
              <a:spLocks noChangeArrowheads="1"/>
            </p:cNvSpPr>
            <p:nvPr/>
          </p:nvSpPr>
          <p:spPr bwMode="auto">
            <a:xfrm>
              <a:off x="4893" y="3853"/>
              <a:ext cx="1043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2813"/>
              <a:r>
                <a:rPr lang="it-IT" b="1" dirty="0">
                  <a:solidFill>
                    <a:srgbClr val="FF0000"/>
                  </a:solidFill>
                  <a:latin typeface="Times New Roman" pitchFamily="18" charset="0"/>
                  <a:sym typeface="Wingdings" pitchFamily="2" charset="2"/>
                </a:rPr>
                <a:t>società</a:t>
              </a:r>
              <a:endParaRPr lang="it-IT" dirty="0">
                <a:latin typeface="Times New Roman" pitchFamily="18" charset="0"/>
              </a:endParaRPr>
            </a:p>
          </p:txBody>
        </p:sp>
        <p:sp>
          <p:nvSpPr>
            <p:cNvPr id="53263" name="Text Box 14"/>
            <p:cNvSpPr txBox="1">
              <a:spLocks noChangeArrowheads="1"/>
            </p:cNvSpPr>
            <p:nvPr/>
          </p:nvSpPr>
          <p:spPr bwMode="auto">
            <a:xfrm>
              <a:off x="1996" y="3856"/>
              <a:ext cx="1043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912813"/>
              <a:r>
                <a:rPr lang="it-IT" b="1" dirty="0">
                  <a:solidFill>
                    <a:srgbClr val="0099FF"/>
                  </a:solidFill>
                  <a:latin typeface="Times New Roman" pitchFamily="18" charset="0"/>
                  <a:sym typeface="Wingdings" pitchFamily="2" charset="2"/>
                </a:rPr>
                <a:t>specie</a:t>
              </a:r>
              <a:endParaRPr lang="it-IT" dirty="0">
                <a:solidFill>
                  <a:srgbClr val="0099FF"/>
                </a:solidFill>
                <a:latin typeface="Times New Roman" pitchFamily="18" charset="0"/>
              </a:endParaRPr>
            </a:p>
          </p:txBody>
        </p:sp>
        <p:sp>
          <p:nvSpPr>
            <p:cNvPr id="53264" name="Text Box 15"/>
            <p:cNvSpPr txBox="1">
              <a:spLocks noChangeArrowheads="1"/>
            </p:cNvSpPr>
            <p:nvPr/>
          </p:nvSpPr>
          <p:spPr bwMode="auto">
            <a:xfrm>
              <a:off x="3151" y="2313"/>
              <a:ext cx="154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/>
              <a:r>
                <a:rPr lang="it-IT" b="1" dirty="0">
                  <a:solidFill>
                    <a:srgbClr val="00CC00"/>
                  </a:solidFill>
                  <a:latin typeface="Times New Roman" pitchFamily="18" charset="0"/>
                  <a:sym typeface="Wingdings" pitchFamily="2" charset="2"/>
                </a:rPr>
                <a:t>individuo</a:t>
              </a:r>
            </a:p>
          </p:txBody>
        </p:sp>
      </p:grp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9967913" y="6729413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>
                <a:latin typeface="Verdana" pitchFamily="34" charset="0"/>
              </a:rPr>
              <a:t>/-</a:t>
            </a:r>
            <a:fld id="{80A823E2-AFEE-4B4B-A39A-2D3C0726F7E6}" type="slidenum">
              <a:rPr lang="it-IT" sz="1300" b="1">
                <a:latin typeface="Verdana" pitchFamily="34" charset="0"/>
              </a:rPr>
              <a:pPr algn="r" defTabSz="895350"/>
              <a:t>15</a:t>
            </a:fld>
            <a:endParaRPr lang="it-IT" sz="1300" b="1">
              <a:latin typeface="Verdana" pitchFamily="34" charset="0"/>
            </a:endParaRPr>
          </a:p>
        </p:txBody>
      </p:sp>
      <p:sp>
        <p:nvSpPr>
          <p:cNvPr id="59395" name="Rectangle 9"/>
          <p:cNvSpPr>
            <a:spLocks noGrp="1"/>
          </p:cNvSpPr>
          <p:nvPr>
            <p:ph type="title" idx="4294967295"/>
          </p:nvPr>
        </p:nvSpPr>
        <p:spPr>
          <a:xfrm>
            <a:off x="4678363" y="6729413"/>
            <a:ext cx="5399087" cy="360362"/>
          </a:xfrm>
          <a:solidFill>
            <a:srgbClr val="FFFFFF"/>
          </a:solidFill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it-IT" sz="1500" b="1" smtClean="0">
                <a:latin typeface="Verdana" pitchFamily="34" charset="0"/>
              </a:rPr>
              <a:t>“Persona e Costituzione”</a:t>
            </a:r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 defTabSz="912813">
              <a:lnSpc>
                <a:spcPct val="90000"/>
              </a:lnSpc>
            </a:pPr>
            <a:r>
              <a:rPr lang="it-IT" sz="4500" dirty="0"/>
              <a:t>L’11 </a:t>
            </a:r>
            <a:r>
              <a:rPr lang="it-IT" sz="4500" dirty="0" smtClean="0"/>
              <a:t>marzo 2014,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/>
              <a:t>al “Canossa”,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/>
              <a:t>si è discusso con il Dott.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/>
              <a:t>Gherardo Colombo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/>
              <a:t>- di “</a:t>
            </a:r>
            <a:r>
              <a:rPr lang="it-IT" sz="4500" i="1" dirty="0" smtClean="0"/>
              <a:t>Persona e </a:t>
            </a:r>
          </a:p>
          <a:p>
            <a:pPr defTabSz="912813">
              <a:lnSpc>
                <a:spcPct val="90000"/>
              </a:lnSpc>
            </a:pPr>
            <a:r>
              <a:rPr lang="it-IT" sz="4500" i="1" dirty="0" smtClean="0"/>
              <a:t>Costituzione</a:t>
            </a:r>
            <a:r>
              <a:rPr lang="it-IT" sz="4500" dirty="0" smtClean="0"/>
              <a:t>”,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/>
              <a:t>- di regole,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/>
              <a:t>- di “perdono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/>
              <a:t>responsabile”,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/>
              <a:t>- di verità,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/>
              <a:t>- di riconciliazione … </a:t>
            </a:r>
            <a:r>
              <a:rPr lang="it-IT" sz="4500" dirty="0" err="1" smtClean="0"/>
              <a:t>…</a:t>
            </a:r>
            <a:endParaRPr lang="it-IT" sz="4500" dirty="0" smtClean="0"/>
          </a:p>
          <a:p>
            <a:pPr algn="l" defTabSz="912813">
              <a:lnSpc>
                <a:spcPct val="90000"/>
              </a:lnSpc>
            </a:pPr>
            <a:endParaRPr lang="it-IT" sz="4500" dirty="0"/>
          </a:p>
        </p:txBody>
      </p:sp>
      <p:pic>
        <p:nvPicPr>
          <p:cNvPr id="59401" name="Picture 9" descr="9788862207546_il_perdono_responsab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960000">
            <a:off x="6284826" y="315827"/>
            <a:ext cx="4116683" cy="6110540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9967913" y="6729413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>
                <a:latin typeface="Verdana" pitchFamily="34" charset="0"/>
              </a:rPr>
              <a:t>/-</a:t>
            </a:r>
            <a:fld id="{80A823E2-AFEE-4B4B-A39A-2D3C0726F7E6}" type="slidenum">
              <a:rPr lang="it-IT" sz="1300" b="1">
                <a:latin typeface="Verdana" pitchFamily="34" charset="0"/>
              </a:rPr>
              <a:pPr algn="r" defTabSz="895350"/>
              <a:t>16</a:t>
            </a:fld>
            <a:endParaRPr lang="it-IT" sz="1300" b="1">
              <a:latin typeface="Verdana" pitchFamily="34" charset="0"/>
            </a:endParaRPr>
          </a:p>
        </p:txBody>
      </p:sp>
      <p:sp>
        <p:nvSpPr>
          <p:cNvPr id="59395" name="Rectangle 9"/>
          <p:cNvSpPr>
            <a:spLocks noGrp="1"/>
          </p:cNvSpPr>
          <p:nvPr>
            <p:ph type="title" idx="4294967295"/>
          </p:nvPr>
        </p:nvSpPr>
        <p:spPr>
          <a:xfrm>
            <a:off x="4678363" y="6729413"/>
            <a:ext cx="5399087" cy="360362"/>
          </a:xfrm>
          <a:solidFill>
            <a:srgbClr val="FFFFFF"/>
          </a:solidFill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it-IT" sz="1500" b="1" smtClean="0">
                <a:latin typeface="Verdana" pitchFamily="34" charset="0"/>
              </a:rPr>
              <a:t>“Persona e Costituzione”</a:t>
            </a:r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 defTabSz="912813">
              <a:lnSpc>
                <a:spcPct val="90000"/>
              </a:lnSpc>
            </a:pPr>
            <a:r>
              <a:rPr lang="it-IT" sz="4000" dirty="0" smtClean="0"/>
              <a:t>Legalità e memoria – valori che si incontrano – hanno preso i colori del nostro corpo, </a:t>
            </a:r>
          </a:p>
          <a:p>
            <a:pPr defTabSz="912813">
              <a:lnSpc>
                <a:spcPct val="90000"/>
              </a:lnSpc>
            </a:pPr>
            <a:r>
              <a:rPr lang="it-IT" sz="4000" dirty="0" smtClean="0"/>
              <a:t>perché tutto in noi è “regola”, ma tutto </a:t>
            </a:r>
          </a:p>
          <a:p>
            <a:pPr defTabSz="912813">
              <a:lnSpc>
                <a:spcPct val="90000"/>
              </a:lnSpc>
            </a:pPr>
            <a:r>
              <a:rPr lang="it-IT" sz="4000" dirty="0" smtClean="0"/>
              <a:t>è anche “memoria”, </a:t>
            </a:r>
            <a:r>
              <a:rPr lang="it-IT" sz="4000" dirty="0" err="1" smtClean="0"/>
              <a:t>memoria</a:t>
            </a:r>
            <a:r>
              <a:rPr lang="it-IT" sz="4000" dirty="0" smtClean="0"/>
              <a:t> sulla quale, </a:t>
            </a:r>
          </a:p>
          <a:p>
            <a:pPr defTabSz="912813">
              <a:lnSpc>
                <a:spcPct val="90000"/>
              </a:lnSpc>
            </a:pPr>
            <a:r>
              <a:rPr lang="it-IT" sz="4000" dirty="0" smtClean="0"/>
              <a:t>quelle regole – ormai la scienza sa dircelo – sono, </a:t>
            </a:r>
          </a:p>
          <a:p>
            <a:pPr defTabSz="912813">
              <a:lnSpc>
                <a:spcPct val="90000"/>
              </a:lnSpc>
            </a:pPr>
            <a:r>
              <a:rPr lang="it-IT" sz="4000" dirty="0" smtClean="0"/>
              <a:t>da sempre, </a:t>
            </a:r>
          </a:p>
          <a:p>
            <a:pPr defTabSz="912813">
              <a:lnSpc>
                <a:spcPct val="90000"/>
              </a:lnSpc>
            </a:pPr>
            <a:r>
              <a:rPr lang="it-IT" sz="4000" dirty="0" smtClean="0"/>
              <a:t>fondate, </a:t>
            </a:r>
          </a:p>
          <a:p>
            <a:pPr defTabSz="912813">
              <a:lnSpc>
                <a:spcPct val="90000"/>
              </a:lnSpc>
            </a:pPr>
            <a:r>
              <a:rPr lang="it-IT" sz="4000" dirty="0" smtClean="0"/>
              <a:t>plasmate </a:t>
            </a:r>
          </a:p>
          <a:p>
            <a:pPr defTabSz="912813">
              <a:lnSpc>
                <a:spcPct val="90000"/>
              </a:lnSpc>
            </a:pPr>
            <a:r>
              <a:rPr lang="it-IT" sz="4000" dirty="0" smtClean="0"/>
              <a:t>sull’esperienza.</a:t>
            </a:r>
          </a:p>
          <a:p>
            <a:pPr algn="l" defTabSz="912813">
              <a:lnSpc>
                <a:spcPct val="90000"/>
              </a:lnSpc>
            </a:pPr>
            <a:endParaRPr lang="it-IT" sz="4000" dirty="0" smtClean="0"/>
          </a:p>
          <a:p>
            <a:pPr algn="l" defTabSz="912813">
              <a:lnSpc>
                <a:spcPct val="90000"/>
              </a:lnSpc>
            </a:pPr>
            <a:endParaRPr lang="it-IT" sz="4000" dirty="0"/>
          </a:p>
        </p:txBody>
      </p:sp>
      <p:pic>
        <p:nvPicPr>
          <p:cNvPr id="59400" name="Picture 8" descr="P1280231"/>
          <p:cNvPicPr>
            <a:picLocks noChangeAspect="1" noChangeArrowheads="1"/>
          </p:cNvPicPr>
          <p:nvPr/>
        </p:nvPicPr>
        <p:blipFill>
          <a:blip r:embed="rId3" cstate="print"/>
          <a:srcRect l="15913" t="33360" r="4547" b="9098"/>
          <a:stretch>
            <a:fillRect/>
          </a:stretch>
        </p:blipFill>
        <p:spPr bwMode="auto">
          <a:xfrm>
            <a:off x="3852000" y="3420000"/>
            <a:ext cx="6969051" cy="3780000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 algn="l" defTabSz="912813">
              <a:lnSpc>
                <a:spcPct val="90000"/>
              </a:lnSpc>
            </a:pPr>
            <a:r>
              <a:rPr lang="it-IT" sz="4500" dirty="0" smtClean="0"/>
              <a:t>Ci </a:t>
            </a:r>
            <a:r>
              <a:rPr lang="it-IT" sz="4500" dirty="0"/>
              <a:t>siamo posti l’obiettivo di collegare </a:t>
            </a:r>
            <a:r>
              <a:rPr lang="it-IT" sz="4500" dirty="0" smtClean="0"/>
              <a:t>quei </a:t>
            </a:r>
            <a:r>
              <a:rPr lang="it-IT" sz="4500" dirty="0"/>
              <a:t>concetti anche a termini come “bellezza</a:t>
            </a:r>
            <a:r>
              <a:rPr lang="it-IT" sz="4500" dirty="0" smtClean="0"/>
              <a:t>”, </a:t>
            </a:r>
            <a:endParaRPr lang="it-IT" sz="4500" dirty="0"/>
          </a:p>
          <a:p>
            <a:pPr defTabSz="912813">
              <a:lnSpc>
                <a:spcPct val="90000"/>
              </a:lnSpc>
            </a:pPr>
            <a:r>
              <a:rPr lang="it-IT" sz="4500" dirty="0" smtClean="0"/>
              <a:t>“sacralità”, “piacere” e più direttamente a “libertà”. </a:t>
            </a:r>
            <a:r>
              <a:rPr lang="it-IT" sz="4500" dirty="0" smtClean="0">
                <a:solidFill>
                  <a:srgbClr val="FF0000"/>
                </a:solidFill>
              </a:rPr>
              <a:t>Saremmo felici di incontrare  altre scuole e associazioni </a:t>
            </a:r>
          </a:p>
          <a:p>
            <a:pPr defTabSz="912813">
              <a:lnSpc>
                <a:spcPct val="90000"/>
              </a:lnSpc>
            </a:pPr>
            <a:r>
              <a:rPr lang="it-IT" sz="4500" dirty="0" smtClean="0">
                <a:solidFill>
                  <a:srgbClr val="FF0000"/>
                </a:solidFill>
              </a:rPr>
              <a:t>su questi temi. </a:t>
            </a:r>
          </a:p>
        </p:txBody>
      </p:sp>
      <p:pic>
        <p:nvPicPr>
          <p:cNvPr id="57350" name="Immagine 6" descr="i-cento-passi.jpg"/>
          <p:cNvPicPr>
            <a:picLocks noChangeAspect="1"/>
          </p:cNvPicPr>
          <p:nvPr/>
        </p:nvPicPr>
        <p:blipFill>
          <a:blip r:embed="rId3" cstate="print"/>
          <a:srcRect l="11810"/>
          <a:stretch>
            <a:fillRect/>
          </a:stretch>
        </p:blipFill>
        <p:spPr bwMode="auto">
          <a:xfrm rot="21240000">
            <a:off x="5361109" y="2977436"/>
            <a:ext cx="5247573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4" descr="Impastato_radio_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60000"/>
            <a:ext cx="4010733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Immagine 4" descr="Impastato_la bellezza_.jpg"/>
          <p:cNvPicPr>
            <a:picLocks noChangeAspect="1"/>
          </p:cNvPicPr>
          <p:nvPr/>
        </p:nvPicPr>
        <p:blipFill>
          <a:blip r:embed="rId5" cstate="print"/>
          <a:srcRect l="4378" t="5845" r="4378" b="5845"/>
          <a:stretch>
            <a:fillRect/>
          </a:stretch>
        </p:blipFill>
        <p:spPr bwMode="auto">
          <a:xfrm rot="900000">
            <a:off x="3741422" y="4213567"/>
            <a:ext cx="3547073" cy="257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1999" y="6732000"/>
            <a:ext cx="82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b" anchorCtr="0"/>
          <a:lstStyle/>
          <a:p>
            <a:pPr algn="r" defTabSz="895350"/>
            <a:r>
              <a:rPr lang="it-IT" sz="1700" b="1" dirty="0" smtClean="0">
                <a:solidFill>
                  <a:srgbClr val="339933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700" b="1" smtClean="0">
                <a:solidFill>
                  <a:srgbClr val="339933"/>
                </a:solidFill>
                <a:latin typeface="Verdana" pitchFamily="34" charset="0"/>
              </a:rPr>
              <a:pPr algn="r" defTabSz="895350"/>
              <a:t>18</a:t>
            </a:fld>
            <a:endParaRPr lang="it-IT" sz="1700" b="1" dirty="0">
              <a:solidFill>
                <a:srgbClr val="339933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0" y="6948000"/>
            <a:ext cx="9972000" cy="252000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300" b="1" dirty="0" err="1" smtClean="0">
                <a:solidFill>
                  <a:srgbClr val="FF0000"/>
                </a:solidFill>
                <a:latin typeface="Verdana" pitchFamily="34" charset="0"/>
              </a:rPr>
              <a:t>aa.ss.</a:t>
            </a:r>
            <a:r>
              <a:rPr lang="it-IT" sz="1300" b="1" dirty="0" smtClean="0">
                <a:solidFill>
                  <a:srgbClr val="FF0000"/>
                </a:solidFill>
                <a:latin typeface="Verdana" pitchFamily="34" charset="0"/>
              </a:rPr>
              <a:t> 2012-13, 2013-14 e 2014-15</a:t>
            </a:r>
          </a:p>
        </p:txBody>
      </p:sp>
      <p:pic>
        <p:nvPicPr>
          <p:cNvPr id="7" name="Immagine 6" descr="RnF_2013_prima esperienza_c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720000">
            <a:off x="286220" y="1581430"/>
            <a:ext cx="3780000" cy="2457174"/>
          </a:xfrm>
          <a:prstGeom prst="rect">
            <a:avLst/>
          </a:prstGeom>
          <a:ln w="635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Immagine 8" descr="RnF_2014_Sul trattore di Casa Cervi_c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180000">
            <a:off x="2658735" y="163257"/>
            <a:ext cx="3960000" cy="2640000"/>
          </a:xfrm>
          <a:prstGeom prst="rect">
            <a:avLst/>
          </a:prstGeom>
        </p:spPr>
      </p:pic>
      <p:pic>
        <p:nvPicPr>
          <p:cNvPr id="10" name="Immagine 9" descr="RnF_2015_Un abbraccio per Genoeffa_co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">
            <a:off x="6209905" y="896230"/>
            <a:ext cx="4320000" cy="288881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sp>
        <p:nvSpPr>
          <p:cNvPr id="11" name="CasellaDiTesto 10"/>
          <p:cNvSpPr txBox="1"/>
          <p:nvPr/>
        </p:nvSpPr>
        <p:spPr>
          <a:xfrm rot="-1080000">
            <a:off x="147817" y="1181862"/>
            <a:ext cx="1224136" cy="630942"/>
          </a:xfrm>
          <a:prstGeom prst="rect">
            <a:avLst/>
          </a:prstGeom>
          <a:noFill/>
          <a:ln w="6350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2013</a:t>
            </a:r>
            <a:endParaRPr lang="it-IT" dirty="0"/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-1" y="5112618"/>
            <a:ext cx="6336779" cy="208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dirty="0" smtClean="0">
                <a:solidFill>
                  <a:srgbClr val="FF0000"/>
                </a:solidFill>
              </a:rPr>
              <a:t>Dall’</a:t>
            </a:r>
            <a:r>
              <a:rPr lang="it-IT" dirty="0" err="1" smtClean="0">
                <a:solidFill>
                  <a:srgbClr val="FF0000"/>
                </a:solidFill>
              </a:rPr>
              <a:t>a.s.</a:t>
            </a:r>
            <a:r>
              <a:rPr lang="it-IT" dirty="0" smtClean="0">
                <a:solidFill>
                  <a:srgbClr val="FF0000"/>
                </a:solidFill>
              </a:rPr>
              <a:t> 2012-13,</a:t>
            </a:r>
          </a:p>
          <a:p>
            <a:pPr>
              <a:lnSpc>
                <a:spcPct val="90000"/>
              </a:lnSpc>
            </a:pPr>
            <a:r>
              <a:rPr lang="it-IT" dirty="0" smtClean="0">
                <a:solidFill>
                  <a:srgbClr val="FF0000"/>
                </a:solidFill>
              </a:rPr>
              <a:t>sono state quattro </a:t>
            </a:r>
          </a:p>
          <a:p>
            <a:pPr>
              <a:lnSpc>
                <a:spcPct val="90000"/>
              </a:lnSpc>
            </a:pPr>
            <a:r>
              <a:rPr lang="it-IT" dirty="0" smtClean="0">
                <a:solidFill>
                  <a:srgbClr val="FF0000"/>
                </a:solidFill>
              </a:rPr>
              <a:t>le edizioni </a:t>
            </a:r>
          </a:p>
          <a:p>
            <a:pPr>
              <a:lnSpc>
                <a:spcPct val="90000"/>
              </a:lnSpc>
            </a:pPr>
            <a:r>
              <a:rPr lang="it-IT" dirty="0" smtClean="0">
                <a:solidFill>
                  <a:srgbClr val="FF0000"/>
                </a:solidFill>
              </a:rPr>
              <a:t>di “Radici nel futuro”</a:t>
            </a:r>
          </a:p>
        </p:txBody>
      </p:sp>
      <p:pic>
        <p:nvPicPr>
          <p:cNvPr id="12" name="Immagine 11" descr="RnF_2016_dai campi ross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00" y="3420000"/>
            <a:ext cx="5580000" cy="3731349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1999" y="6732000"/>
            <a:ext cx="82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b" anchorCtr="0"/>
          <a:lstStyle/>
          <a:p>
            <a:pPr algn="r" defTabSz="895350"/>
            <a:r>
              <a:rPr lang="it-IT" sz="1700" b="1" dirty="0" smtClean="0">
                <a:solidFill>
                  <a:srgbClr val="339933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700" b="1" smtClean="0">
                <a:solidFill>
                  <a:srgbClr val="339933"/>
                </a:solidFill>
                <a:latin typeface="Verdana" pitchFamily="34" charset="0"/>
              </a:rPr>
              <a:pPr algn="r" defTabSz="895350"/>
              <a:t>19</a:t>
            </a:fld>
            <a:endParaRPr lang="it-IT" sz="1700" b="1" dirty="0">
              <a:solidFill>
                <a:srgbClr val="339933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0" y="6948000"/>
            <a:ext cx="9972000" cy="252000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300" b="1" dirty="0" smtClean="0">
                <a:solidFill>
                  <a:srgbClr val="FF0000"/>
                </a:solidFill>
                <a:latin typeface="Verdana" pitchFamily="34" charset="0"/>
              </a:rPr>
              <a:t>“Lettera dal 1943 al futuro”</a:t>
            </a:r>
          </a:p>
        </p:txBody>
      </p:sp>
      <p:pic>
        <p:nvPicPr>
          <p:cNvPr id="12" name="Immagine 11" descr="RnF_15-12-28_Matei_Lettera dal 1943 al futuro_LAV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0000">
            <a:off x="6700838" y="170979"/>
            <a:ext cx="3930800" cy="5760000"/>
          </a:xfrm>
          <a:prstGeom prst="rect">
            <a:avLst/>
          </a:prstGeom>
        </p:spPr>
      </p:pic>
      <p:pic>
        <p:nvPicPr>
          <p:cNvPr id="13" name="Immagine 12" descr="DSC07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83" y="2580530"/>
            <a:ext cx="5400000" cy="3036144"/>
          </a:xfrm>
          <a:prstGeom prst="rect">
            <a:avLst/>
          </a:prstGeom>
        </p:spPr>
      </p:pic>
      <p:pic>
        <p:nvPicPr>
          <p:cNvPr id="14" name="Immagine 13" descr="DSC07901_prtc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20000">
            <a:off x="5022361" y="3294957"/>
            <a:ext cx="1424847" cy="2052000"/>
          </a:xfrm>
          <a:prstGeom prst="rect">
            <a:avLst/>
          </a:prstGeom>
        </p:spPr>
      </p:pic>
      <p:pic>
        <p:nvPicPr>
          <p:cNvPr id="16" name="Immagine 15" descr="MTS_67_13-31.jpg"/>
          <p:cNvPicPr>
            <a:picLocks noChangeAspect="1"/>
          </p:cNvPicPr>
          <p:nvPr/>
        </p:nvPicPr>
        <p:blipFill>
          <a:blip r:embed="rId6" cstate="print"/>
          <a:srcRect r="1895"/>
          <a:stretch>
            <a:fillRect/>
          </a:stretch>
        </p:blipFill>
        <p:spPr>
          <a:xfrm rot="360000">
            <a:off x="2804785" y="346879"/>
            <a:ext cx="3960000" cy="1516365"/>
          </a:xfrm>
          <a:prstGeom prst="rect">
            <a:avLst/>
          </a:prstGeom>
        </p:spPr>
      </p:pic>
      <p:pic>
        <p:nvPicPr>
          <p:cNvPr id="17" name="Immagine 16" descr="RnF_2015_Un abbraccio per Genoeffa_co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-360000">
            <a:off x="172549" y="219454"/>
            <a:ext cx="3600000" cy="240735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5652850"/>
            <a:ext cx="10764000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dirty="0" smtClean="0">
                <a:solidFill>
                  <a:srgbClr val="FF0000"/>
                </a:solidFill>
              </a:rPr>
              <a:t>Un abbraccio lungo … anche in una “</a:t>
            </a:r>
            <a:r>
              <a:rPr lang="it-IT" b="1" i="1" dirty="0" smtClean="0">
                <a:solidFill>
                  <a:srgbClr val="FF0000"/>
                </a:solidFill>
              </a:rPr>
              <a:t>Lettera </a:t>
            </a:r>
          </a:p>
          <a:p>
            <a:pPr>
              <a:lnSpc>
                <a:spcPct val="90000"/>
              </a:lnSpc>
            </a:pPr>
            <a:r>
              <a:rPr lang="it-IT" b="1" i="1" dirty="0" smtClean="0">
                <a:solidFill>
                  <a:srgbClr val="FF0000"/>
                </a:solidFill>
              </a:rPr>
              <a:t>dal 1943 al futuro</a:t>
            </a:r>
            <a:r>
              <a:rPr lang="it-IT" dirty="0" smtClean="0">
                <a:solidFill>
                  <a:srgbClr val="FF0000"/>
                </a:solidFill>
              </a:rPr>
              <a:t>” che una di noi ha letto</a:t>
            </a:r>
          </a:p>
          <a:p>
            <a:pPr>
              <a:lnSpc>
                <a:spcPct val="90000"/>
              </a:lnSpc>
            </a:pPr>
            <a:r>
              <a:rPr lang="it-IT" dirty="0" smtClean="0">
                <a:solidFill>
                  <a:srgbClr val="FF0000"/>
                </a:solidFill>
              </a:rPr>
              <a:t>il 28 Dicembre 2015.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2000" y="6804000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2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2880000" y="6804000"/>
            <a:ext cx="7200000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200" b="1" i="1" dirty="0" smtClean="0">
                <a:solidFill>
                  <a:srgbClr val="339933"/>
                </a:solidFill>
                <a:latin typeface="Verdana" pitchFamily="34" charset="0"/>
              </a:rPr>
              <a:t>Radici nel Futuro – Matilde di Canossa – Reggio Emilia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4968627" y="0"/>
            <a:ext cx="582796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 anchor="ctr" anchorCtr="0"/>
          <a:lstStyle/>
          <a:p>
            <a:pPr>
              <a:lnSpc>
                <a:spcPct val="90000"/>
              </a:lnSpc>
            </a:pPr>
            <a:r>
              <a:rPr lang="it-IT" sz="4500" dirty="0" smtClean="0"/>
              <a:t>Cosa succede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se la memoria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della Resistenza</a:t>
            </a:r>
          </a:p>
          <a:p>
            <a:pPr algn="ctr">
              <a:lnSpc>
                <a:spcPct val="90000"/>
              </a:lnSpc>
            </a:pPr>
            <a:r>
              <a:rPr lang="it-IT" sz="4500" dirty="0" smtClean="0"/>
              <a:t>si fa radice </a:t>
            </a:r>
          </a:p>
          <a:p>
            <a:pPr algn="ctr">
              <a:lnSpc>
                <a:spcPct val="90000"/>
              </a:lnSpc>
            </a:pPr>
            <a:r>
              <a:rPr lang="it-IT" sz="4500" dirty="0" smtClean="0"/>
              <a:t>della cultura</a:t>
            </a:r>
          </a:p>
          <a:p>
            <a:pPr algn="r">
              <a:lnSpc>
                <a:spcPct val="90000"/>
              </a:lnSpc>
            </a:pPr>
            <a:r>
              <a:rPr lang="it-IT" sz="4500" dirty="0" smtClean="0"/>
              <a:t>- di legalità </a:t>
            </a:r>
          </a:p>
          <a:p>
            <a:pPr algn="r">
              <a:lnSpc>
                <a:spcPct val="90000"/>
              </a:lnSpc>
            </a:pPr>
            <a:r>
              <a:rPr lang="it-IT" sz="4500" dirty="0" smtClean="0"/>
              <a:t>e giustizia,</a:t>
            </a:r>
          </a:p>
          <a:p>
            <a:pPr algn="r">
              <a:lnSpc>
                <a:spcPct val="90000"/>
              </a:lnSpc>
            </a:pPr>
            <a:r>
              <a:rPr lang="it-IT" sz="4500" dirty="0" smtClean="0"/>
              <a:t>- di lotta contro </a:t>
            </a:r>
          </a:p>
          <a:p>
            <a:pPr algn="r">
              <a:lnSpc>
                <a:spcPct val="90000"/>
              </a:lnSpc>
            </a:pPr>
            <a:r>
              <a:rPr lang="it-IT" sz="4500" dirty="0" smtClean="0"/>
              <a:t>tutte le mafie? </a:t>
            </a:r>
          </a:p>
        </p:txBody>
      </p:sp>
      <p:pic>
        <p:nvPicPr>
          <p:cNvPr id="5" name="Immagine 4" descr="innesto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09600" cy="72000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2000" y="6804000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20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2880000" y="6804000"/>
            <a:ext cx="7200000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500" b="1" i="1" dirty="0" smtClean="0">
                <a:solidFill>
                  <a:srgbClr val="FFFFFF"/>
                </a:solidFill>
                <a:latin typeface="Verdana" pitchFamily="34" charset="0"/>
              </a:rPr>
              <a:t>Radici nel Futuro – Matilde di Canossa – Reggio Emilia</a:t>
            </a:r>
          </a:p>
        </p:txBody>
      </p:sp>
      <p:pic>
        <p:nvPicPr>
          <p:cNvPr id="5" name="Immagine 4" descr="RnF_15-02-25_Un abbracc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241691" y="3492849"/>
            <a:ext cx="5559584" cy="3708000"/>
          </a:xfrm>
          <a:prstGeom prst="rect">
            <a:avLst/>
          </a:prstGeom>
        </p:spPr>
      </p:pic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sz="4500" dirty="0" smtClean="0"/>
              <a:t>Perché abbiamo intitolato il seminario del 2015, “Un abbraccio per </a:t>
            </a:r>
            <a:r>
              <a:rPr lang="it-IT" sz="4500" dirty="0" err="1" smtClean="0"/>
              <a:t>Genoeffa</a:t>
            </a:r>
            <a:r>
              <a:rPr lang="it-IT" sz="4500" dirty="0" smtClean="0"/>
              <a:t>”? … perché cerchiamo in “Mamma Cervi”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un’indicazione femminile </a:t>
            </a:r>
            <a:r>
              <a:rPr lang="it-IT" sz="4500" dirty="0" smtClean="0">
                <a:solidFill>
                  <a:schemeClr val="accent4"/>
                </a:solidFill>
              </a:rPr>
              <a:t>per dare un senso più autentico all’antico adagio: </a:t>
            </a:r>
          </a:p>
          <a:p>
            <a:pPr>
              <a:lnSpc>
                <a:spcPct val="90000"/>
              </a:lnSpc>
            </a:pPr>
            <a:r>
              <a:rPr lang="it-IT" sz="4500" i="1" dirty="0" smtClean="0">
                <a:solidFill>
                  <a:schemeClr val="accent4"/>
                </a:solidFill>
              </a:rPr>
              <a:t>Se ogni </a:t>
            </a:r>
          </a:p>
          <a:p>
            <a:pPr>
              <a:lnSpc>
                <a:spcPct val="90000"/>
              </a:lnSpc>
            </a:pPr>
            <a:r>
              <a:rPr lang="it-IT" sz="4500" i="1" dirty="0" smtClean="0">
                <a:solidFill>
                  <a:schemeClr val="accent4"/>
                </a:solidFill>
              </a:rPr>
              <a:t>piccolo uomo </a:t>
            </a:r>
          </a:p>
          <a:p>
            <a:pPr>
              <a:lnSpc>
                <a:spcPct val="90000"/>
              </a:lnSpc>
            </a:pPr>
            <a:r>
              <a:rPr lang="it-IT" sz="4500" i="1" dirty="0" smtClean="0">
                <a:solidFill>
                  <a:schemeClr val="accent4"/>
                </a:solidFill>
              </a:rPr>
              <a:t>nel suo </a:t>
            </a:r>
          </a:p>
          <a:p>
            <a:pPr>
              <a:lnSpc>
                <a:spcPct val="90000"/>
              </a:lnSpc>
            </a:pPr>
            <a:r>
              <a:rPr lang="it-IT" sz="4500" i="1" dirty="0" smtClean="0">
                <a:solidFill>
                  <a:schemeClr val="accent4"/>
                </a:solidFill>
              </a:rPr>
              <a:t>piccolo mondo </a:t>
            </a:r>
          </a:p>
          <a:p>
            <a:pPr>
              <a:lnSpc>
                <a:spcPct val="90000"/>
              </a:lnSpc>
            </a:pPr>
            <a:r>
              <a:rPr lang="it-IT" sz="4500" i="1" dirty="0" smtClean="0">
                <a:solidFill>
                  <a:schemeClr val="accent4"/>
                </a:solidFill>
              </a:rPr>
              <a:t>fa una piccola cosa, </a:t>
            </a:r>
          </a:p>
          <a:p>
            <a:pPr>
              <a:lnSpc>
                <a:spcPct val="90000"/>
              </a:lnSpc>
            </a:pPr>
            <a:r>
              <a:rPr lang="it-IT" sz="4500" i="1" dirty="0" smtClean="0">
                <a:solidFill>
                  <a:schemeClr val="accent4"/>
                </a:solidFill>
              </a:rPr>
              <a:t>il mondo cambia.</a:t>
            </a:r>
            <a:endParaRPr lang="it-IT" sz="4500" i="1" dirty="0" smtClean="0"/>
          </a:p>
          <a:p>
            <a:pPr lvl="0"/>
            <a:r>
              <a:rPr lang="it-IT" sz="4500" dirty="0" smtClean="0"/>
              <a:t/>
            </a:r>
            <a:br>
              <a:rPr lang="it-IT" sz="4500" dirty="0" smtClean="0"/>
            </a:br>
            <a:endParaRPr lang="it-IT" sz="4500" dirty="0" smtClean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 txBox="1">
            <a:spLocks/>
          </p:cNvSpPr>
          <p:nvPr/>
        </p:nvSpPr>
        <p:spPr bwMode="auto">
          <a:xfrm>
            <a:off x="0" y="3060850"/>
            <a:ext cx="10801350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t" anchorCtr="0" compatLnSpc="1">
            <a:prstTxWarp prst="textNoShape">
              <a:avLst/>
            </a:prstTxWarp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defTabSz="1028700" rtl="0" eaLnBrk="0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>
                <a:tab pos="0" algn="l"/>
              </a:tabLst>
              <a:defRPr/>
            </a:pPr>
            <a:r>
              <a:rPr kumimoji="0" lang="it-IT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perché la  </a:t>
            </a:r>
          </a:p>
          <a:p>
            <a:pPr marL="0" marR="0" lvl="0" indent="0" algn="r" defTabSz="1028700" rtl="0" eaLnBrk="0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>
                <a:tab pos="0" algn="l"/>
              </a:tabLst>
              <a:defRPr/>
            </a:pPr>
            <a:r>
              <a:rPr kumimoji="0" lang="it-IT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Resistenza </a:t>
            </a:r>
          </a:p>
          <a:p>
            <a:pPr marL="0" marR="0" lvl="0" indent="0" algn="r" defTabSz="1028700" rtl="0" eaLnBrk="0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>
                <a:tab pos="0" algn="l"/>
              </a:tabLst>
              <a:defRPr/>
            </a:pPr>
            <a:r>
              <a:rPr kumimoji="0" lang="it-IT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non sia solo </a:t>
            </a:r>
          </a:p>
          <a:p>
            <a:pPr marL="0" marR="0" lvl="0" indent="0" algn="r" defTabSz="1028700" rtl="0" eaLnBrk="0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>
                <a:tab pos="0" algn="l"/>
              </a:tabLst>
              <a:defRPr/>
            </a:pPr>
            <a:r>
              <a:rPr kumimoji="0" lang="it-IT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una memoria, </a:t>
            </a:r>
          </a:p>
          <a:p>
            <a:pPr marL="0" marR="0" lvl="0" indent="0" algn="r" defTabSz="1028700" rtl="0" eaLnBrk="0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>
                <a:tab pos="0" algn="l"/>
              </a:tabLst>
              <a:defRPr/>
            </a:pPr>
            <a:r>
              <a:rPr kumimoji="0" lang="it-IT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ma sia un valore </a:t>
            </a:r>
          </a:p>
          <a:p>
            <a:pPr marL="0" marR="0" lvl="0" indent="0" algn="r" defTabSz="1028700" rtl="0" eaLnBrk="0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>
                <a:tab pos="0" algn="l"/>
              </a:tabLst>
              <a:defRPr/>
            </a:pPr>
            <a:r>
              <a:rPr kumimoji="0" lang="it-IT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per il presente e per il futuro.</a:t>
            </a:r>
            <a:endParaRPr kumimoji="0" lang="it-IT" sz="4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4294967295"/>
          </p:nvPr>
        </p:nvSpPr>
        <p:spPr>
          <a:xfrm>
            <a:off x="0" y="0"/>
            <a:ext cx="10801350" cy="5400000"/>
          </a:xfrm>
        </p:spPr>
        <p:txBody>
          <a:bodyPr anchor="t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 smtClean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Vorremmo aver potuto studiare di più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 smtClean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 sua figura, fino a riuscire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 smtClean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immaginare di sentirla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 smtClean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raccontare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 smtClean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 storie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 smtClean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che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 smtClean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leggeva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 smtClean="0">
                <a:solidFill>
                  <a:schemeClr val="accent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casa, </a:t>
            </a:r>
            <a:endParaRPr lang="it-IT" sz="4500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27840" b="19199"/>
          <a:stretch>
            <a:fillRect/>
          </a:stretch>
        </p:blipFill>
        <p:spPr>
          <a:xfrm>
            <a:off x="7597799" y="864146"/>
            <a:ext cx="3203476" cy="1872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 t="34606" r="42942" b="9402"/>
          <a:stretch>
            <a:fillRect/>
          </a:stretch>
        </p:blipFill>
        <p:spPr>
          <a:xfrm>
            <a:off x="0" y="5580850"/>
            <a:ext cx="2785166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 l="2753" t="10808" r="16931" b="5212"/>
          <a:stretch>
            <a:fillRect/>
          </a:stretch>
        </p:blipFill>
        <p:spPr>
          <a:xfrm>
            <a:off x="2304331" y="3888482"/>
            <a:ext cx="3960000" cy="195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 t="6603" r="4325" b="10798"/>
          <a:stretch>
            <a:fillRect/>
          </a:stretch>
        </p:blipFill>
        <p:spPr>
          <a:xfrm>
            <a:off x="3744491" y="2088282"/>
            <a:ext cx="3960000" cy="1978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DSC06646_r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360000">
            <a:off x="171810" y="2348336"/>
            <a:ext cx="2846710" cy="2340000"/>
          </a:xfrm>
          <a:prstGeom prst="rect">
            <a:avLst/>
          </a:prstGeom>
        </p:spPr>
      </p:pic>
      <p:pic>
        <p:nvPicPr>
          <p:cNvPr id="7" name="Immagine 6" descr="DSC06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0395" y="2232542"/>
            <a:ext cx="3600000" cy="2024099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1999" y="6732000"/>
            <a:ext cx="82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b" anchorCtr="0"/>
          <a:lstStyle/>
          <a:p>
            <a:pPr algn="r" defTabSz="895350"/>
            <a:r>
              <a:rPr lang="it-IT" sz="1700" b="1" dirty="0" smtClean="0">
                <a:solidFill>
                  <a:srgbClr val="339933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700" b="1" smtClean="0">
                <a:solidFill>
                  <a:srgbClr val="339933"/>
                </a:solidFill>
                <a:latin typeface="Verdana" pitchFamily="34" charset="0"/>
              </a:rPr>
              <a:pPr algn="r" defTabSz="895350"/>
              <a:t>22</a:t>
            </a:fld>
            <a:endParaRPr lang="it-IT" sz="1700" b="1" dirty="0">
              <a:solidFill>
                <a:srgbClr val="339933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0" y="6948000"/>
            <a:ext cx="9972000" cy="252000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300" b="1" dirty="0" smtClean="0">
                <a:solidFill>
                  <a:srgbClr val="FF0000"/>
                </a:solidFill>
                <a:latin typeface="Verdana" pitchFamily="34" charset="0"/>
              </a:rPr>
              <a:t>15/09/21 e 22: Piacere &lt; equilibrio &gt; dipendenze</a:t>
            </a:r>
          </a:p>
        </p:txBody>
      </p:sp>
      <p:pic>
        <p:nvPicPr>
          <p:cNvPr id="5" name="Immagine 4" descr="GiullaRe_15-09-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2763" y="355902"/>
            <a:ext cx="4572000" cy="6556916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0"/>
            <a:ext cx="1080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sz="3000" dirty="0" smtClean="0">
                <a:solidFill>
                  <a:srgbClr val="0000FF"/>
                </a:solidFill>
              </a:rPr>
              <a:t>Quest’anno si è sperimentato un avvio </a:t>
            </a:r>
          </a:p>
          <a:p>
            <a:pPr>
              <a:lnSpc>
                <a:spcPct val="90000"/>
              </a:lnSpc>
            </a:pPr>
            <a:r>
              <a:rPr lang="it-IT" sz="3000" dirty="0" smtClean="0">
                <a:solidFill>
                  <a:srgbClr val="0000FF"/>
                </a:solidFill>
              </a:rPr>
              <a:t>che coinvolgesse da subito </a:t>
            </a:r>
          </a:p>
          <a:p>
            <a:pPr>
              <a:lnSpc>
                <a:spcPct val="90000"/>
              </a:lnSpc>
            </a:pPr>
            <a:r>
              <a:rPr lang="it-IT" sz="3000" dirty="0" smtClean="0">
                <a:solidFill>
                  <a:srgbClr val="0000FF"/>
                </a:solidFill>
              </a:rPr>
              <a:t>quanti più genitori possibile </a:t>
            </a:r>
          </a:p>
          <a:p>
            <a:pPr>
              <a:lnSpc>
                <a:spcPct val="90000"/>
              </a:lnSpc>
            </a:pPr>
            <a:r>
              <a:rPr lang="it-IT" sz="3000" dirty="0" smtClean="0">
                <a:solidFill>
                  <a:srgbClr val="0000FF"/>
                </a:solidFill>
              </a:rPr>
              <a:t>ed evidenziasse la cornice comune </a:t>
            </a:r>
          </a:p>
          <a:p>
            <a:pPr>
              <a:lnSpc>
                <a:spcPct val="90000"/>
              </a:lnSpc>
            </a:pPr>
            <a:r>
              <a:rPr lang="it-IT" sz="3000" dirty="0" smtClean="0">
                <a:solidFill>
                  <a:srgbClr val="0000FF"/>
                </a:solidFill>
              </a:rPr>
              <a:t>ai percorsi paralleli di </a:t>
            </a:r>
            <a:r>
              <a:rPr lang="it-IT" sz="3000" dirty="0" err="1" smtClean="0">
                <a:solidFill>
                  <a:srgbClr val="0000FF"/>
                </a:solidFill>
              </a:rPr>
              <a:t>Giullarescenti</a:t>
            </a:r>
            <a:r>
              <a:rPr lang="it-IT" sz="3000" dirty="0" smtClean="0">
                <a:solidFill>
                  <a:srgbClr val="0000FF"/>
                </a:solidFill>
              </a:rPr>
              <a:t>:</a:t>
            </a:r>
          </a:p>
        </p:txBody>
      </p:sp>
      <p:pic>
        <p:nvPicPr>
          <p:cNvPr id="6" name="Immagine 5" descr="GiullaRe_15-09-21.jpg"/>
          <p:cNvPicPr>
            <a:picLocks noChangeAspect="1"/>
          </p:cNvPicPr>
          <p:nvPr/>
        </p:nvPicPr>
        <p:blipFill>
          <a:blip r:embed="rId6" cstate="print"/>
          <a:srcRect b="22768"/>
          <a:stretch>
            <a:fillRect/>
          </a:stretch>
        </p:blipFill>
        <p:spPr>
          <a:xfrm rot="-180000">
            <a:off x="150579" y="4233797"/>
            <a:ext cx="6120000" cy="2808829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1999" y="6732000"/>
            <a:ext cx="82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b" anchorCtr="0"/>
          <a:lstStyle/>
          <a:p>
            <a:pPr algn="r" defTabSz="895350"/>
            <a:r>
              <a:rPr lang="it-IT" sz="1700" b="1" dirty="0" smtClean="0">
                <a:solidFill>
                  <a:srgbClr val="339933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700" b="1" smtClean="0">
                <a:solidFill>
                  <a:srgbClr val="339933"/>
                </a:solidFill>
                <a:latin typeface="Verdana" pitchFamily="34" charset="0"/>
              </a:rPr>
              <a:pPr algn="r" defTabSz="895350"/>
              <a:t>23</a:t>
            </a:fld>
            <a:endParaRPr lang="it-IT" sz="1700" b="1" dirty="0">
              <a:solidFill>
                <a:srgbClr val="339933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0" y="6948000"/>
            <a:ext cx="9972000" cy="252000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300" b="1" dirty="0" smtClean="0">
                <a:solidFill>
                  <a:srgbClr val="FF0000"/>
                </a:solidFill>
                <a:latin typeface="Verdana" pitchFamily="34" charset="0"/>
              </a:rPr>
              <a:t>“Verità e riconciliazione”</a:t>
            </a:r>
          </a:p>
        </p:txBody>
      </p:sp>
      <p:pic>
        <p:nvPicPr>
          <p:cNvPr id="5" name="Immagine 4" descr="Re-Africa_c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180000">
            <a:off x="628923" y="321934"/>
            <a:ext cx="9720000" cy="6533948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1999" y="6732000"/>
            <a:ext cx="82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b" anchorCtr="0"/>
          <a:lstStyle/>
          <a:p>
            <a:pPr algn="r" defTabSz="895350"/>
            <a:r>
              <a:rPr lang="it-IT" sz="1700" b="1" dirty="0" smtClean="0">
                <a:solidFill>
                  <a:srgbClr val="339933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700" b="1" smtClean="0">
                <a:solidFill>
                  <a:srgbClr val="339933"/>
                </a:solidFill>
                <a:latin typeface="Verdana" pitchFamily="34" charset="0"/>
              </a:rPr>
              <a:pPr algn="r" defTabSz="895350"/>
              <a:t>24</a:t>
            </a:fld>
            <a:endParaRPr lang="it-IT" sz="1700" b="1" dirty="0">
              <a:solidFill>
                <a:srgbClr val="339933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0" y="6948000"/>
            <a:ext cx="9972000" cy="252000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300" b="1" dirty="0" smtClean="0">
                <a:solidFill>
                  <a:srgbClr val="FF0000"/>
                </a:solidFill>
                <a:latin typeface="Verdana" pitchFamily="34" charset="0"/>
              </a:rPr>
              <a:t>“Corpo a corpo contro la violenza sulle donne”</a:t>
            </a:r>
          </a:p>
        </p:txBody>
      </p:sp>
      <p:pic>
        <p:nvPicPr>
          <p:cNvPr id="5" name="Immagine 4" descr="Corpo a corp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360000">
            <a:off x="282797" y="483800"/>
            <a:ext cx="8748532" cy="5868000"/>
          </a:xfrm>
          <a:prstGeom prst="rect">
            <a:avLst/>
          </a:prstGeom>
        </p:spPr>
      </p:pic>
      <p:pic>
        <p:nvPicPr>
          <p:cNvPr id="6" name="Immagine 5" descr="Corpo a corpo_tavola rotonda_041_00-31.jpg"/>
          <p:cNvPicPr>
            <a:picLocks noChangeAspect="1"/>
          </p:cNvPicPr>
          <p:nvPr/>
        </p:nvPicPr>
        <p:blipFill>
          <a:blip r:embed="rId4" cstate="print">
            <a:lum bright="15000"/>
          </a:blip>
          <a:stretch>
            <a:fillRect/>
          </a:stretch>
        </p:blipFill>
        <p:spPr>
          <a:xfrm rot="180000">
            <a:off x="6397489" y="1827721"/>
            <a:ext cx="4320000" cy="2439204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1999" y="6732000"/>
            <a:ext cx="82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b" anchorCtr="0"/>
          <a:lstStyle/>
          <a:p>
            <a:pPr algn="r" defTabSz="895350"/>
            <a:r>
              <a:rPr lang="it-IT" sz="1700" b="1" dirty="0" smtClean="0">
                <a:solidFill>
                  <a:srgbClr val="339933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700" b="1" smtClean="0">
                <a:solidFill>
                  <a:srgbClr val="339933"/>
                </a:solidFill>
                <a:latin typeface="Verdana" pitchFamily="34" charset="0"/>
              </a:rPr>
              <a:pPr algn="r" defTabSz="895350"/>
              <a:t>25</a:t>
            </a:fld>
            <a:endParaRPr lang="it-IT" sz="1700" b="1" dirty="0">
              <a:solidFill>
                <a:srgbClr val="339933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0" y="6948000"/>
            <a:ext cx="9972000" cy="252000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300" b="1" dirty="0" smtClean="0">
                <a:solidFill>
                  <a:srgbClr val="FF0000"/>
                </a:solidFill>
                <a:latin typeface="Verdana" pitchFamily="34" charset="0"/>
              </a:rPr>
              <a:t>“Radici nel futuro 2015-16”</a:t>
            </a:r>
          </a:p>
        </p:txBody>
      </p:sp>
      <p:pic>
        <p:nvPicPr>
          <p:cNvPr id="5" name="Immagine 4" descr="RnF_Ferrarini 2_671_29-25.jpg"/>
          <p:cNvPicPr>
            <a:picLocks noChangeAspect="1"/>
          </p:cNvPicPr>
          <p:nvPr/>
        </p:nvPicPr>
        <p:blipFill>
          <a:blip r:embed="rId3" cstate="print"/>
          <a:srcRect l="3807"/>
          <a:stretch>
            <a:fillRect/>
          </a:stretch>
        </p:blipFill>
        <p:spPr>
          <a:xfrm>
            <a:off x="4661948" y="4716000"/>
            <a:ext cx="6138052" cy="249642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0"/>
            <a:ext cx="10800000" cy="6742973"/>
          </a:xfrm>
          <a:prstGeom prst="rect">
            <a:avLst/>
          </a:prstGeom>
        </p:spPr>
        <p:txBody>
          <a:bodyPr lIns="180000" tIns="108000" rIns="180000" bIns="108000">
            <a:spAutoFit/>
          </a:bodyPr>
          <a:lstStyle/>
          <a:p>
            <a:pPr lvl="0">
              <a:tabLst>
                <a:tab pos="1865313" algn="l"/>
                <a:tab pos="2797175" algn="l"/>
                <a:tab pos="4662488" algn="l"/>
              </a:tabLst>
            </a:pPr>
            <a:r>
              <a:rPr lang="it-IT" dirty="0" smtClean="0">
                <a:ea typeface="Tahoma" pitchFamily="34" charset="0"/>
                <a:cs typeface="Tahoma" pitchFamily="34" charset="0"/>
              </a:rPr>
              <a:t>Per “Radici nel futuro 2015-16”, svolti sette incontri:</a:t>
            </a:r>
          </a:p>
          <a:p>
            <a:pPr lvl="0">
              <a:tabLst>
                <a:tab pos="1865313" algn="l"/>
                <a:tab pos="2797175" algn="l"/>
                <a:tab pos="4662488" algn="l"/>
              </a:tabLst>
            </a:pPr>
            <a:endParaRPr lang="it-IT" sz="1500" dirty="0" smtClean="0">
              <a:ea typeface="Tahoma" pitchFamily="34" charset="0"/>
              <a:cs typeface="Tahoma" pitchFamily="34" charset="0"/>
            </a:endParaRPr>
          </a:p>
          <a:p>
            <a:pPr lvl="0">
              <a:tabLst>
                <a:tab pos="1865313" algn="l"/>
                <a:tab pos="2797175" algn="l"/>
                <a:tab pos="4662488" algn="l"/>
              </a:tabLst>
            </a:pPr>
            <a:r>
              <a:rPr lang="it-IT" sz="1700" dirty="0" smtClean="0">
                <a:ea typeface="Tahoma" pitchFamily="34" charset="0"/>
                <a:cs typeface="Tahoma" pitchFamily="34" charset="0"/>
              </a:rPr>
              <a:t>Mar. 6 Ottobre		“Giovanni 23°” (Libera), 	</a:t>
            </a:r>
            <a:r>
              <a:rPr lang="it-IT" sz="1700" b="1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Enea </a:t>
            </a:r>
            <a:r>
              <a:rPr lang="it-IT" sz="1700" b="1" dirty="0" err="1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Mammi</a:t>
            </a:r>
            <a:endParaRPr lang="it-IT" sz="1700" b="1" dirty="0" smtClean="0">
              <a:solidFill>
                <a:srgbClr val="0000FF"/>
              </a:solidFill>
              <a:ea typeface="Tahoma" pitchFamily="34" charset="0"/>
              <a:cs typeface="Tahoma" pitchFamily="34" charset="0"/>
            </a:endParaRPr>
          </a:p>
          <a:p>
            <a:pPr lvl="0" algn="r">
              <a:tabLst>
                <a:tab pos="1865313" algn="l"/>
                <a:tab pos="2797175" algn="l"/>
                <a:tab pos="4662488" algn="l"/>
              </a:tabLst>
            </a:pPr>
            <a:r>
              <a:rPr lang="it-IT" sz="2300" dirty="0" smtClean="0">
                <a:ea typeface="Tahoma" pitchFamily="34" charset="0"/>
                <a:cs typeface="Tahoma" pitchFamily="34" charset="0"/>
              </a:rPr>
              <a:t>“</a:t>
            </a:r>
            <a:r>
              <a:rPr lang="it-IT" sz="2300" i="1" dirty="0" smtClean="0">
                <a:ea typeface="Tahoma" pitchFamily="34" charset="0"/>
                <a:cs typeface="Tahoma" pitchFamily="34" charset="0"/>
              </a:rPr>
              <a:t>Dove c’è mafia, c’è corruzione</a:t>
            </a:r>
            <a:r>
              <a:rPr lang="it-IT" sz="2300" dirty="0" smtClean="0">
                <a:ea typeface="Tahoma" pitchFamily="34" charset="0"/>
                <a:cs typeface="Tahoma" pitchFamily="34" charset="0"/>
              </a:rPr>
              <a:t>”</a:t>
            </a: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1700" dirty="0" smtClean="0">
                <a:ea typeface="Tahoma" pitchFamily="34" charset="0"/>
                <a:cs typeface="Tahoma" pitchFamily="34" charset="0"/>
              </a:rPr>
              <a:t>Mar. 13 Ottobre		“Giovanni 23°” (Libera) </a:t>
            </a:r>
          </a:p>
          <a:p>
            <a:pPr lvl="0" algn="r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2300" dirty="0" smtClean="0">
                <a:ea typeface="Tahoma" pitchFamily="34" charset="0"/>
                <a:cs typeface="Tahoma" pitchFamily="34" charset="0"/>
              </a:rPr>
              <a:t>“</a:t>
            </a:r>
            <a:r>
              <a:rPr lang="it-IT" sz="2300" i="1" dirty="0" smtClean="0">
                <a:ea typeface="Tahoma" pitchFamily="34" charset="0"/>
                <a:cs typeface="Tahoma" pitchFamily="34" charset="0"/>
              </a:rPr>
              <a:t>Per contribuire a ‘Riparte il futuro’’</a:t>
            </a:r>
            <a:r>
              <a:rPr lang="it-IT" sz="2300" dirty="0" smtClean="0">
                <a:ea typeface="Tahoma" pitchFamily="34" charset="0"/>
                <a:cs typeface="Tahoma" pitchFamily="34" charset="0"/>
              </a:rPr>
              <a:t>”</a:t>
            </a: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endParaRPr lang="it-IT" sz="1500" dirty="0" smtClean="0">
              <a:ea typeface="Tahoma" pitchFamily="34" charset="0"/>
              <a:cs typeface="Tahoma" pitchFamily="34" charset="0"/>
            </a:endParaRP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1700" dirty="0" smtClean="0">
                <a:ea typeface="Tahoma" pitchFamily="34" charset="0"/>
                <a:cs typeface="Tahoma" pitchFamily="34" charset="0"/>
              </a:rPr>
              <a:t>Mar. 27 Ottobre		Istituto “A. Cervi”, 		</a:t>
            </a:r>
            <a:r>
              <a:rPr lang="it-IT" sz="1700" b="1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Mirco </a:t>
            </a:r>
            <a:r>
              <a:rPr lang="it-IT" sz="1700" b="1" dirty="0" err="1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Zanoni</a:t>
            </a:r>
            <a:endParaRPr lang="it-IT" sz="1700" b="1" dirty="0" smtClean="0">
              <a:solidFill>
                <a:srgbClr val="0000FF"/>
              </a:solidFill>
              <a:ea typeface="Tahoma" pitchFamily="34" charset="0"/>
              <a:cs typeface="Tahoma" pitchFamily="34" charset="0"/>
            </a:endParaRPr>
          </a:p>
          <a:p>
            <a:pPr lvl="0" algn="r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2300" dirty="0" smtClean="0">
                <a:ea typeface="Tahoma" pitchFamily="34" charset="0"/>
                <a:cs typeface="Tahoma" pitchFamily="34" charset="0"/>
              </a:rPr>
              <a:t>“</a:t>
            </a:r>
            <a:r>
              <a:rPr lang="it-IT" sz="2300" i="1" dirty="0" smtClean="0">
                <a:ea typeface="Tahoma" pitchFamily="34" charset="0"/>
                <a:cs typeface="Tahoma" pitchFamily="34" charset="0"/>
              </a:rPr>
              <a:t>Tempi e spazi: memorie e sguardi</a:t>
            </a:r>
            <a:r>
              <a:rPr lang="it-IT" sz="2300" dirty="0" smtClean="0">
                <a:ea typeface="Tahoma" pitchFamily="34" charset="0"/>
                <a:cs typeface="Tahoma" pitchFamily="34" charset="0"/>
              </a:rPr>
              <a:t>”</a:t>
            </a: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1700" dirty="0" smtClean="0">
                <a:ea typeface="Tahoma" pitchFamily="34" charset="0"/>
                <a:cs typeface="Tahoma" pitchFamily="34" charset="0"/>
              </a:rPr>
              <a:t>Mar. 3 Novembre		Istituto “A. Cervi”	</a:t>
            </a:r>
          </a:p>
          <a:p>
            <a:pPr lvl="0" algn="r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2300" dirty="0" smtClean="0">
                <a:ea typeface="Tahoma" pitchFamily="34" charset="0"/>
                <a:cs typeface="Tahoma" pitchFamily="34" charset="0"/>
              </a:rPr>
              <a:t>“</a:t>
            </a:r>
            <a:r>
              <a:rPr lang="it-IT" sz="2300" i="1" dirty="0" smtClean="0">
                <a:ea typeface="Tahoma" pitchFamily="34" charset="0"/>
                <a:cs typeface="Tahoma" pitchFamily="34" charset="0"/>
              </a:rPr>
              <a:t>Progettare con la memoria, recuperare tempi e spazi civici</a:t>
            </a:r>
            <a:r>
              <a:rPr lang="it-IT" sz="2300" dirty="0" smtClean="0">
                <a:ea typeface="Tahoma" pitchFamily="34" charset="0"/>
                <a:cs typeface="Tahoma" pitchFamily="34" charset="0"/>
              </a:rPr>
              <a:t>” </a:t>
            </a: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endParaRPr lang="it-IT" sz="1500" dirty="0" smtClean="0">
              <a:ea typeface="Tahoma" pitchFamily="34" charset="0"/>
              <a:cs typeface="Tahoma" pitchFamily="34" charset="0"/>
            </a:endParaRP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1700" dirty="0" smtClean="0">
                <a:ea typeface="Tahoma" pitchFamily="34" charset="0"/>
                <a:cs typeface="Tahoma" pitchFamily="34" charset="0"/>
              </a:rPr>
              <a:t>Mar. 17 Novembre		</a:t>
            </a:r>
            <a:r>
              <a:rPr lang="it-IT" sz="1700" dirty="0" err="1" smtClean="0">
                <a:ea typeface="Tahoma" pitchFamily="34" charset="0"/>
                <a:cs typeface="Tahoma" pitchFamily="34" charset="0"/>
              </a:rPr>
              <a:t>Anpi</a:t>
            </a:r>
            <a:r>
              <a:rPr lang="it-IT" sz="1700" dirty="0" smtClean="0">
                <a:ea typeface="Tahoma" pitchFamily="34" charset="0"/>
                <a:cs typeface="Tahoma" pitchFamily="34" charset="0"/>
              </a:rPr>
              <a:t>, 		</a:t>
            </a:r>
            <a:r>
              <a:rPr lang="it-IT" sz="1700" b="1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Fiorella </a:t>
            </a:r>
            <a:r>
              <a:rPr lang="it-IT" sz="1700" b="1" dirty="0" err="1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Ferrarini</a:t>
            </a:r>
            <a:endParaRPr lang="it-IT" sz="1700" b="1" dirty="0" smtClean="0">
              <a:solidFill>
                <a:srgbClr val="0000FF"/>
              </a:solidFill>
              <a:ea typeface="Tahoma" pitchFamily="34" charset="0"/>
              <a:cs typeface="Tahoma" pitchFamily="34" charset="0"/>
            </a:endParaRPr>
          </a:p>
          <a:p>
            <a:pPr lvl="0" algn="r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2300" dirty="0" smtClean="0">
                <a:ea typeface="Tahoma" pitchFamily="34" charset="0"/>
                <a:cs typeface="Tahoma" pitchFamily="34" charset="0"/>
              </a:rPr>
              <a:t>“</a:t>
            </a:r>
            <a:r>
              <a:rPr lang="it-IT" sz="2300" i="1" dirty="0" smtClean="0">
                <a:ea typeface="Tahoma" pitchFamily="34" charset="0"/>
                <a:cs typeface="Tahoma" pitchFamily="34" charset="0"/>
              </a:rPr>
              <a:t>Memoria del passato ed etica del presente</a:t>
            </a:r>
            <a:r>
              <a:rPr lang="it-IT" sz="2300" dirty="0" smtClean="0">
                <a:ea typeface="Tahoma" pitchFamily="34" charset="0"/>
                <a:cs typeface="Tahoma" pitchFamily="34" charset="0"/>
              </a:rPr>
              <a:t>”</a:t>
            </a: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1700" dirty="0" smtClean="0">
                <a:ea typeface="Tahoma" pitchFamily="34" charset="0"/>
                <a:cs typeface="Tahoma" pitchFamily="34" charset="0"/>
              </a:rPr>
              <a:t>Mar. 1 Dicembre		</a:t>
            </a:r>
            <a:r>
              <a:rPr lang="it-IT" sz="1700" dirty="0" err="1" smtClean="0">
                <a:ea typeface="Tahoma" pitchFamily="34" charset="0"/>
                <a:cs typeface="Tahoma" pitchFamily="34" charset="0"/>
              </a:rPr>
              <a:t>Anpi</a:t>
            </a:r>
            <a:endParaRPr lang="it-IT" sz="1700" dirty="0" smtClean="0">
              <a:ea typeface="Tahoma" pitchFamily="34" charset="0"/>
              <a:cs typeface="Tahoma" pitchFamily="34" charset="0"/>
            </a:endParaRP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2300" dirty="0" smtClean="0">
                <a:ea typeface="Tahoma" pitchFamily="34" charset="0"/>
                <a:cs typeface="Tahoma" pitchFamily="34" charset="0"/>
              </a:rPr>
              <a:t>“</a:t>
            </a:r>
            <a:r>
              <a:rPr lang="it-IT" sz="2300" i="1" dirty="0" smtClean="0">
                <a:ea typeface="Tahoma" pitchFamily="34" charset="0"/>
                <a:cs typeface="Tahoma" pitchFamily="34" charset="0"/>
              </a:rPr>
              <a:t>La violenza e il coraggio. Donne, </a:t>
            </a: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2300" i="1" dirty="0" smtClean="0">
                <a:ea typeface="Tahoma" pitchFamily="34" charset="0"/>
                <a:cs typeface="Tahoma" pitchFamily="34" charset="0"/>
              </a:rPr>
              <a:t>fascismo e resistenze. Ieri e oggi</a:t>
            </a:r>
            <a:r>
              <a:rPr lang="it-IT" sz="2300" dirty="0" smtClean="0">
                <a:ea typeface="Tahoma" pitchFamily="34" charset="0"/>
                <a:cs typeface="Tahoma" pitchFamily="34" charset="0"/>
              </a:rPr>
              <a:t>” </a:t>
            </a: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endParaRPr lang="it-IT" sz="1800" dirty="0" smtClean="0">
              <a:ea typeface="Tahoma" pitchFamily="34" charset="0"/>
              <a:cs typeface="Tahoma" pitchFamily="34" charset="0"/>
            </a:endParaRP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1700" dirty="0" smtClean="0">
                <a:ea typeface="Tahoma" pitchFamily="34" charset="0"/>
                <a:cs typeface="Tahoma" pitchFamily="34" charset="0"/>
              </a:rPr>
              <a:t>Mar. 15 Dicembre		</a:t>
            </a:r>
            <a:r>
              <a:rPr lang="it-IT" sz="1700" b="1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 Enea </a:t>
            </a:r>
            <a:r>
              <a:rPr lang="it-IT" sz="1700" b="1" dirty="0" err="1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Mammi</a:t>
            </a:r>
            <a:r>
              <a:rPr lang="it-IT" sz="1700" b="1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it-IT" sz="1700" dirty="0" smtClean="0">
                <a:ea typeface="Tahoma" pitchFamily="34" charset="0"/>
                <a:cs typeface="Tahoma" pitchFamily="34" charset="0"/>
              </a:rPr>
              <a:t/>
            </a:r>
            <a:br>
              <a:rPr lang="it-IT" sz="1700" dirty="0" smtClean="0">
                <a:ea typeface="Tahoma" pitchFamily="34" charset="0"/>
                <a:cs typeface="Tahoma" pitchFamily="34" charset="0"/>
              </a:rPr>
            </a:br>
            <a:r>
              <a:rPr lang="it-IT" sz="2300" dirty="0" smtClean="0">
                <a:ea typeface="Tahoma" pitchFamily="34" charset="0"/>
                <a:cs typeface="Tahoma" pitchFamily="34" charset="0"/>
              </a:rPr>
              <a:t>Attività al Centro documentazione </a:t>
            </a:r>
          </a:p>
          <a:p>
            <a:pPr lvl="0" eaLnBrk="0" hangingPunct="0">
              <a:tabLst>
                <a:tab pos="1865313" algn="l"/>
                <a:tab pos="2797175" algn="l"/>
                <a:tab pos="4662488" algn="l"/>
              </a:tabLst>
            </a:pPr>
            <a:r>
              <a:rPr lang="it-IT" sz="2300" dirty="0" smtClean="0">
                <a:ea typeface="Tahoma" pitchFamily="34" charset="0"/>
                <a:cs typeface="Tahoma" pitchFamily="34" charset="0"/>
              </a:rPr>
              <a:t>sulle mafie.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1999" y="6732000"/>
            <a:ext cx="82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b" anchorCtr="0"/>
          <a:lstStyle/>
          <a:p>
            <a:pPr algn="r" defTabSz="895350"/>
            <a:r>
              <a:rPr lang="it-IT" sz="1700" b="1" dirty="0" smtClean="0">
                <a:solidFill>
                  <a:srgbClr val="339933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700" b="1" smtClean="0">
                <a:solidFill>
                  <a:srgbClr val="339933"/>
                </a:solidFill>
                <a:latin typeface="Verdana" pitchFamily="34" charset="0"/>
              </a:rPr>
              <a:pPr algn="r" defTabSz="895350"/>
              <a:t>26</a:t>
            </a:fld>
            <a:endParaRPr lang="it-IT" sz="1700" b="1" dirty="0">
              <a:solidFill>
                <a:srgbClr val="339933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0" y="6948000"/>
            <a:ext cx="9972000" cy="252000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300" b="1" dirty="0" smtClean="0">
                <a:solidFill>
                  <a:srgbClr val="FF0000"/>
                </a:solidFill>
                <a:latin typeface="Verdana" pitchFamily="34" charset="0"/>
              </a:rPr>
              <a:t>“Radici nel futuro 2015-16”</a:t>
            </a:r>
          </a:p>
        </p:txBody>
      </p:sp>
      <p:pic>
        <p:nvPicPr>
          <p:cNvPr id="7" name="Immagine 6" descr="Tribunale bene com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0000">
            <a:off x="4990027" y="207723"/>
            <a:ext cx="5639626" cy="6706128"/>
          </a:xfrm>
          <a:prstGeom prst="rect">
            <a:avLst/>
          </a:prstGeom>
        </p:spPr>
      </p:pic>
      <p:pic>
        <p:nvPicPr>
          <p:cNvPr id="9" name="Immagine 8" descr="ConCittadini_15-11-13_formazione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180000">
            <a:off x="178346" y="2464748"/>
            <a:ext cx="9000000" cy="4468357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0"/>
            <a:ext cx="10800000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dirty="0" smtClean="0"/>
              <a:t>Significativi, nella struttura </a:t>
            </a:r>
          </a:p>
          <a:p>
            <a:pPr>
              <a:lnSpc>
                <a:spcPct val="90000"/>
              </a:lnSpc>
            </a:pPr>
            <a:r>
              <a:rPr lang="it-IT" dirty="0" smtClean="0"/>
              <a:t>del percorso: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it-IT" dirty="0" smtClean="0">
                <a:solidFill>
                  <a:srgbClr val="009900"/>
                </a:solidFill>
              </a:rPr>
              <a:t>- </a:t>
            </a:r>
            <a:r>
              <a:rPr lang="it-IT" dirty="0" err="1" smtClean="0">
                <a:solidFill>
                  <a:srgbClr val="009900"/>
                </a:solidFill>
              </a:rPr>
              <a:t>ConCittadini</a:t>
            </a:r>
            <a:endParaRPr lang="it-IT" dirty="0" smtClean="0">
              <a:solidFill>
                <a:srgbClr val="009900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it-IT" dirty="0" smtClean="0">
                <a:solidFill>
                  <a:srgbClr val="FF0000"/>
                </a:solidFill>
              </a:rPr>
              <a:t>- Tribunale bene comune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1999" y="6732000"/>
            <a:ext cx="82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b" anchorCtr="0"/>
          <a:lstStyle/>
          <a:p>
            <a:pPr algn="r" defTabSz="895350"/>
            <a:r>
              <a:rPr lang="it-IT" sz="1700" b="1" dirty="0" smtClean="0">
                <a:solidFill>
                  <a:srgbClr val="339933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700" b="1" smtClean="0">
                <a:solidFill>
                  <a:srgbClr val="339933"/>
                </a:solidFill>
                <a:latin typeface="Verdana" pitchFamily="34" charset="0"/>
              </a:rPr>
              <a:pPr algn="r" defTabSz="895350"/>
              <a:t>27</a:t>
            </a:fld>
            <a:endParaRPr lang="it-IT" sz="1700" b="1" dirty="0">
              <a:solidFill>
                <a:srgbClr val="339933"/>
              </a:solidFill>
              <a:latin typeface="Verdana" pitchFamily="34" charset="0"/>
            </a:endParaRP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r>
              <a:rPr lang="it-IT" dirty="0" smtClean="0"/>
              <a:t>Il sabato precedente, 12 Dicembre, appunto, </a:t>
            </a:r>
          </a:p>
          <a:p>
            <a:r>
              <a:rPr lang="it-IT" dirty="0" smtClean="0"/>
              <a:t>avevamo partecipato all'incontro in tribunale:</a:t>
            </a:r>
          </a:p>
          <a:p>
            <a:r>
              <a:rPr lang="it-IT" altLang="zh-CN" dirty="0" smtClean="0"/>
              <a:t>“</a:t>
            </a:r>
            <a:r>
              <a:rPr lang="it-IT" altLang="zh-CN" i="1" dirty="0" smtClean="0"/>
              <a:t>LA GIUSTIZIA È VIVA</a:t>
            </a:r>
            <a:r>
              <a:rPr lang="it-IT" altLang="zh-CN" dirty="0" smtClean="0"/>
              <a:t>”</a:t>
            </a:r>
            <a:r>
              <a:rPr lang="it-IT" dirty="0" smtClean="0"/>
              <a:t>.</a:t>
            </a:r>
          </a:p>
          <a:p>
            <a:r>
              <a:rPr lang="it-IT" dirty="0" smtClean="0"/>
              <a:t> </a:t>
            </a:r>
          </a:p>
          <a:p>
            <a:endParaRPr lang="it-IT" dirty="0" smtClean="0"/>
          </a:p>
        </p:txBody>
      </p:sp>
      <p:sp>
        <p:nvSpPr>
          <p:cNvPr id="5" name="Sottotitolo 2"/>
          <p:cNvSpPr txBox="1">
            <a:spLocks noChangeAspect="1"/>
          </p:cNvSpPr>
          <p:nvPr/>
        </p:nvSpPr>
        <p:spPr bwMode="auto">
          <a:xfrm rot="21600">
            <a:off x="14814" y="2443862"/>
            <a:ext cx="10773799" cy="4749284"/>
          </a:xfrm>
          <a:prstGeom prst="rect">
            <a:avLst/>
          </a:prstGeom>
          <a:blipFill>
            <a:blip r:embed="rId3" r:link="rId4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t" anchorCtr="0" compatLnSpc="1">
            <a:prstTxWarp prst="textNoShape">
              <a:avLst/>
            </a:prstTxWarp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it-IT" sz="3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it-IT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1999" y="6732000"/>
            <a:ext cx="82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 anchor="b" anchorCtr="0"/>
          <a:lstStyle/>
          <a:p>
            <a:pPr algn="r" defTabSz="895350"/>
            <a:r>
              <a:rPr lang="it-IT" sz="1700" b="1" dirty="0" smtClean="0">
                <a:solidFill>
                  <a:srgbClr val="339933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700" b="1" smtClean="0">
                <a:solidFill>
                  <a:srgbClr val="339933"/>
                </a:solidFill>
                <a:latin typeface="Verdana" pitchFamily="34" charset="0"/>
              </a:rPr>
              <a:pPr algn="r" defTabSz="895350"/>
              <a:t>28</a:t>
            </a:fld>
            <a:endParaRPr lang="it-IT" sz="1700" b="1" dirty="0">
              <a:solidFill>
                <a:srgbClr val="339933"/>
              </a:solidFill>
              <a:latin typeface="Verdana" pitchFamily="34" charset="0"/>
            </a:endParaRP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dirty="0" smtClean="0"/>
              <a:t>Esiti possibili: 1. costituzione presidio di “Libera”, proposte per “</a:t>
            </a:r>
            <a:r>
              <a:rPr lang="it-IT" b="1" dirty="0" smtClean="0">
                <a:solidFill>
                  <a:srgbClr val="0000FF"/>
                </a:solidFill>
              </a:rPr>
              <a:t>polo libero dall’illegalità</a:t>
            </a:r>
            <a:r>
              <a:rPr lang="it-IT" dirty="0" smtClean="0"/>
              <a:t>” </a:t>
            </a:r>
          </a:p>
          <a:p>
            <a:pPr>
              <a:lnSpc>
                <a:spcPct val="90000"/>
              </a:lnSpc>
            </a:pPr>
            <a:r>
              <a:rPr lang="it-IT" dirty="0" smtClean="0"/>
              <a:t>2. idee per </a:t>
            </a:r>
            <a:r>
              <a:rPr lang="it-IT" b="1" dirty="0" smtClean="0">
                <a:solidFill>
                  <a:srgbClr val="0000FF"/>
                </a:solidFill>
              </a:rPr>
              <a:t>area poligono</a:t>
            </a:r>
            <a:r>
              <a:rPr lang="it-IT" dirty="0" smtClean="0"/>
              <a:t>,</a:t>
            </a:r>
          </a:p>
          <a:p>
            <a:pPr>
              <a:lnSpc>
                <a:spcPct val="90000"/>
              </a:lnSpc>
            </a:pPr>
            <a:r>
              <a:rPr lang="it-IT" dirty="0" smtClean="0"/>
              <a:t>3. </a:t>
            </a:r>
            <a:r>
              <a:rPr lang="it-IT" b="1" dirty="0" smtClean="0">
                <a:solidFill>
                  <a:srgbClr val="0000FF"/>
                </a:solidFill>
              </a:rPr>
              <a:t>pensieri ri-Costituenti</a:t>
            </a:r>
            <a:r>
              <a:rPr lang="it-IT" dirty="0" smtClean="0"/>
              <a:t>, nel settantesimo</a:t>
            </a:r>
          </a:p>
          <a:p>
            <a:pPr>
              <a:lnSpc>
                <a:spcPct val="90000"/>
              </a:lnSpc>
            </a:pPr>
            <a:r>
              <a:rPr lang="it-IT" dirty="0" smtClean="0"/>
              <a:t>- delle prime elezioni </a:t>
            </a:r>
          </a:p>
          <a:p>
            <a:pPr>
              <a:lnSpc>
                <a:spcPct val="90000"/>
              </a:lnSpc>
            </a:pPr>
            <a:r>
              <a:rPr lang="it-IT" dirty="0" smtClean="0"/>
              <a:t>per il Consiglio comunale, </a:t>
            </a:r>
          </a:p>
          <a:p>
            <a:pPr>
              <a:lnSpc>
                <a:spcPct val="90000"/>
              </a:lnSpc>
            </a:pPr>
            <a:r>
              <a:rPr lang="it-IT" dirty="0" smtClean="0"/>
              <a:t>- del referendum istituzionale </a:t>
            </a:r>
          </a:p>
          <a:p>
            <a:pPr>
              <a:lnSpc>
                <a:spcPct val="90000"/>
              </a:lnSpc>
            </a:pPr>
            <a:r>
              <a:rPr lang="it-IT" dirty="0" smtClean="0"/>
              <a:t>- dell’Assemblea </a:t>
            </a:r>
          </a:p>
          <a:p>
            <a:pPr>
              <a:lnSpc>
                <a:spcPct val="90000"/>
              </a:lnSpc>
            </a:pPr>
            <a:r>
              <a:rPr lang="it-IT" dirty="0" smtClean="0"/>
              <a:t>Costituente</a:t>
            </a:r>
          </a:p>
          <a:p>
            <a:pPr>
              <a:lnSpc>
                <a:spcPct val="90000"/>
              </a:lnSpc>
            </a:pPr>
            <a:endParaRPr lang="it-IT" dirty="0" smtClean="0"/>
          </a:p>
        </p:txBody>
      </p:sp>
      <p:pic>
        <p:nvPicPr>
          <p:cNvPr id="8" name="Immagine 7" descr="Reggio Emilia_polo scolastico_1.jpg"/>
          <p:cNvPicPr>
            <a:picLocks noChangeAspect="1"/>
          </p:cNvPicPr>
          <p:nvPr/>
        </p:nvPicPr>
        <p:blipFill>
          <a:blip r:embed="rId3" cstate="print"/>
          <a:srcRect l="11521" t="11667" r="7292" b="7000"/>
          <a:stretch>
            <a:fillRect/>
          </a:stretch>
        </p:blipFill>
        <p:spPr>
          <a:xfrm rot="-540000">
            <a:off x="7049330" y="2054854"/>
            <a:ext cx="3600000" cy="2028297"/>
          </a:xfrm>
          <a:prstGeom prst="rect">
            <a:avLst/>
          </a:prstGeom>
        </p:spPr>
      </p:pic>
      <p:pic>
        <p:nvPicPr>
          <p:cNvPr id="5" name="Immagine 4" descr="Reggio Emilia_poligono di tiro_tribunale_Matilde di Canossa_SAT.jpg"/>
          <p:cNvPicPr>
            <a:picLocks noChangeAspect="1"/>
          </p:cNvPicPr>
          <p:nvPr/>
        </p:nvPicPr>
        <p:blipFill>
          <a:blip r:embed="rId4" cstate="print"/>
          <a:srcRect t="9686" b="587"/>
          <a:stretch>
            <a:fillRect/>
          </a:stretch>
        </p:blipFill>
        <p:spPr>
          <a:xfrm rot="180000">
            <a:off x="83755" y="4701112"/>
            <a:ext cx="3600000" cy="2415250"/>
          </a:xfrm>
          <a:prstGeom prst="rect">
            <a:avLst/>
          </a:prstGeom>
        </p:spPr>
      </p:pic>
      <p:pic>
        <p:nvPicPr>
          <p:cNvPr id="9" name="Immagine 8" descr="Sala_del_Tricolore_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180000">
            <a:off x="6766345" y="4129309"/>
            <a:ext cx="3960000" cy="2970000"/>
          </a:xfrm>
          <a:prstGeom prst="rect">
            <a:avLst/>
          </a:prstGeom>
        </p:spPr>
      </p:pic>
      <p:pic>
        <p:nvPicPr>
          <p:cNvPr id="10" name="Immagine 9" descr="Reggio Emilia_08-03-02_senza indicazioni_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2483" y="3921386"/>
            <a:ext cx="3240000" cy="3279514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67913" y="6840488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29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" name="Rectangle 9"/>
          <p:cNvSpPr txBox="1">
            <a:spLocks/>
          </p:cNvSpPr>
          <p:nvPr/>
        </p:nvSpPr>
        <p:spPr bwMode="auto">
          <a:xfrm>
            <a:off x="2880000" y="6804000"/>
            <a:ext cx="7200000" cy="3603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Radici nel Futuro – Matilde di Canossa – Reggio Emilia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 marL="0" lvl="0" indent="0">
              <a:lnSpc>
                <a:spcPct val="90000"/>
              </a:lnSpc>
              <a:buNone/>
            </a:pPr>
            <a:r>
              <a:rPr lang="it-IT" sz="4500" dirty="0" smtClean="0"/>
              <a:t>“Legalità dobbiamo essere tutti noi.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it-IT" sz="4500" dirty="0" smtClean="0"/>
              <a:t>Legalità è responsabilità,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it-IT" sz="4500" dirty="0" smtClean="0"/>
              <a:t>anzi corresponsabilità.”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it-IT" sz="4500" dirty="0" smtClean="0"/>
              <a:t>(Don Luigi Ciotti)</a:t>
            </a:r>
            <a:endParaRPr lang="it-IT" sz="4500" dirty="0" smtClean="0"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90000"/>
              </a:lnSpc>
            </a:pPr>
            <a:endParaRPr lang="it-IT" sz="4500" dirty="0" smtClean="0"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it-IT" sz="4500" dirty="0" smtClean="0"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it-IT" sz="4500" dirty="0"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P127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456434"/>
            <a:ext cx="4991505" cy="3744416"/>
          </a:xfrm>
          <a:prstGeom prst="rect">
            <a:avLst/>
          </a:prstGeom>
          <a:noFill/>
        </p:spPr>
      </p:pic>
      <p:pic>
        <p:nvPicPr>
          <p:cNvPr id="8" name="Picture 8" descr="P1270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611" y="2716998"/>
            <a:ext cx="5976664" cy="4483852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2000" y="6804000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3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3025211" y="6804000"/>
            <a:ext cx="7200000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200" b="1" i="1" dirty="0" smtClean="0">
                <a:latin typeface="Verdana" pitchFamily="34" charset="0"/>
              </a:rPr>
              <a:t>Radici nel Futuro – Matilde di Canossa – Reggio Emilia</a:t>
            </a:r>
          </a:p>
        </p:txBody>
      </p:sp>
      <p:sp>
        <p:nvSpPr>
          <p:cNvPr id="5" name="Rettangolo 4"/>
          <p:cNvSpPr/>
          <p:nvPr/>
        </p:nvSpPr>
        <p:spPr>
          <a:xfrm>
            <a:off x="-1" y="50"/>
            <a:ext cx="10800000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4500" dirty="0" smtClean="0"/>
              <a:t>Il 25 aprile 2011, Luigi Ciotti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venne a “Casa Cervi” per la sottoscrizione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del patto “Radici nel futuro”: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un gemellaggio di cultura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antifascista e antimafia.</a:t>
            </a:r>
          </a:p>
        </p:txBody>
      </p:sp>
      <p:pic>
        <p:nvPicPr>
          <p:cNvPr id="7" name="Immagine 6" descr="RnF_15-05-23_Casa Cervi_google maps_ear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1235"/>
            <a:ext cx="5400000" cy="3559665"/>
          </a:xfrm>
          <a:prstGeom prst="rect">
            <a:avLst/>
          </a:prstGeom>
        </p:spPr>
      </p:pic>
      <p:pic>
        <p:nvPicPr>
          <p:cNvPr id="8" name="Picture 6" descr="P1140619"/>
          <p:cNvPicPr>
            <a:picLocks noChangeAspect="1" noChangeArrowheads="1"/>
          </p:cNvPicPr>
          <p:nvPr/>
        </p:nvPicPr>
        <p:blipFill>
          <a:blip r:embed="rId4" cstate="print"/>
          <a:srcRect l="8997" t="16049"/>
          <a:stretch>
            <a:fillRect/>
          </a:stretch>
        </p:blipFill>
        <p:spPr bwMode="auto">
          <a:xfrm>
            <a:off x="5221220" y="3204786"/>
            <a:ext cx="5580055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67913" y="6840488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30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" name="Rectangle 9"/>
          <p:cNvSpPr txBox="1">
            <a:spLocks/>
          </p:cNvSpPr>
          <p:nvPr/>
        </p:nvSpPr>
        <p:spPr bwMode="auto">
          <a:xfrm>
            <a:off x="2880000" y="6804000"/>
            <a:ext cx="7200000" cy="3603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Radici nel Futuro – Matilde di Canossa – Reggio Emilia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 lvl="0">
              <a:lnSpc>
                <a:spcPct val="90000"/>
              </a:lnSpc>
            </a:pPr>
            <a:endParaRPr lang="it-IT" sz="4500" dirty="0" smtClean="0"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it-IT" sz="4500" dirty="0" smtClean="0"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it-IT" sz="4500" dirty="0"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Immagine 8" descr="RnF_16-06-01_Quando un mafioso va in T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275" y="1512218"/>
            <a:ext cx="10080000" cy="566723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0"/>
            <a:ext cx="108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dirty="0" smtClean="0"/>
              <a:t>Corresponsabilità, per noi, </a:t>
            </a:r>
          </a:p>
          <a:p>
            <a:r>
              <a:rPr lang="it-IT" sz="4500" dirty="0" smtClean="0"/>
              <a:t>significa anche che:</a:t>
            </a:r>
            <a:endParaRPr lang="it-IT" sz="45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67913" y="6840488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31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" name="Rectangle 9"/>
          <p:cNvSpPr txBox="1">
            <a:spLocks/>
          </p:cNvSpPr>
          <p:nvPr/>
        </p:nvSpPr>
        <p:spPr bwMode="auto">
          <a:xfrm>
            <a:off x="2880000" y="6804000"/>
            <a:ext cx="7200000" cy="3603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Radici nel Futuro – Matilde di Canossa – Reggio Emilia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 lvl="0">
              <a:lnSpc>
                <a:spcPct val="90000"/>
              </a:lnSpc>
            </a:pPr>
            <a:endParaRPr lang="it-IT" sz="4500" dirty="0" smtClean="0"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it-IT" sz="4500" dirty="0" smtClean="0"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it-IT" sz="4500" dirty="0"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Immagine 5" descr="RnF_16-06-01_Jovanotti_Cuore_19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1275" y="2140815"/>
            <a:ext cx="9000000" cy="506003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0"/>
            <a:ext cx="10800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dirty="0" smtClean="0"/>
              <a:t>Corresponsabilità, per noi, </a:t>
            </a:r>
          </a:p>
          <a:p>
            <a:r>
              <a:rPr lang="it-IT" sz="4500" dirty="0" smtClean="0"/>
              <a:t>significa anche che:</a:t>
            </a:r>
          </a:p>
          <a:p>
            <a:r>
              <a:rPr lang="it-IT" sz="4500" dirty="0" smtClean="0"/>
              <a:t>la memoria va coltivata in molte forme</a:t>
            </a:r>
            <a:endParaRPr lang="it-IT" sz="45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67913" y="6840488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32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" name="Rectangle 9"/>
          <p:cNvSpPr txBox="1">
            <a:spLocks/>
          </p:cNvSpPr>
          <p:nvPr/>
        </p:nvSpPr>
        <p:spPr bwMode="auto">
          <a:xfrm>
            <a:off x="2880000" y="6804000"/>
            <a:ext cx="7200000" cy="3603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102860" tIns="51429" rIns="102860" bIns="5142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Radici nel Futuro – Matilde di Canossa – Reggio Emilia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 lvl="0">
              <a:lnSpc>
                <a:spcPct val="90000"/>
              </a:lnSpc>
            </a:pPr>
            <a:endParaRPr lang="it-IT" sz="4500" dirty="0" smtClean="0"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it-IT" sz="4500" dirty="0" smtClean="0"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it-IT" sz="45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1080000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dirty="0" smtClean="0"/>
              <a:t>Corresponsabilità, </a:t>
            </a:r>
          </a:p>
          <a:p>
            <a:r>
              <a:rPr lang="it-IT" sz="4500" dirty="0" smtClean="0"/>
              <a:t>per noi, </a:t>
            </a:r>
          </a:p>
          <a:p>
            <a:r>
              <a:rPr lang="it-IT" sz="4500" dirty="0" smtClean="0"/>
              <a:t>significa </a:t>
            </a:r>
          </a:p>
          <a:p>
            <a:r>
              <a:rPr lang="it-IT" sz="4500" dirty="0" smtClean="0"/>
              <a:t>anche </a:t>
            </a:r>
            <a:r>
              <a:rPr lang="it-IT" sz="4500" dirty="0" smtClean="0"/>
              <a:t>che:</a:t>
            </a:r>
            <a:endParaRPr lang="it-IT" sz="4500" dirty="0" smtClean="0"/>
          </a:p>
          <a:p>
            <a:r>
              <a:rPr lang="it-IT" sz="4500" dirty="0" smtClean="0"/>
              <a:t>la Resistenza </a:t>
            </a:r>
          </a:p>
          <a:p>
            <a:r>
              <a:rPr lang="it-IT" sz="4500" dirty="0" smtClean="0"/>
              <a:t>va esercitata </a:t>
            </a:r>
          </a:p>
          <a:p>
            <a:r>
              <a:rPr lang="it-IT" sz="4500" smtClean="0"/>
              <a:t>ancora, </a:t>
            </a:r>
            <a:endParaRPr lang="it-IT" sz="4500" dirty="0" smtClean="0"/>
          </a:p>
          <a:p>
            <a:r>
              <a:rPr lang="it-IT" sz="4500" dirty="0" smtClean="0"/>
              <a:t>qui e </a:t>
            </a:r>
          </a:p>
          <a:p>
            <a:r>
              <a:rPr lang="it-IT" sz="4500" dirty="0" smtClean="0"/>
              <a:t>oggi.</a:t>
            </a:r>
            <a:endParaRPr lang="it-IT" sz="4500" dirty="0"/>
          </a:p>
        </p:txBody>
      </p:sp>
      <p:pic>
        <p:nvPicPr>
          <p:cNvPr id="6" name="Immagine 5" descr="Aemilia_16-05-28_Di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8682" y="0"/>
            <a:ext cx="6062668" cy="72009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2000" y="6804000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4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3313243" y="6804000"/>
            <a:ext cx="7200000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200" b="1" i="1" dirty="0" smtClean="0">
                <a:latin typeface="Verdana" pitchFamily="34" charset="0"/>
              </a:rPr>
              <a:t>Radici nel Futuro – Matilde di Canossa – Reggio Emilia</a:t>
            </a:r>
          </a:p>
        </p:txBody>
      </p:sp>
      <p:pic>
        <p:nvPicPr>
          <p:cNvPr id="6" name="Immagine 5" descr="RnF_15-02-25_Manifes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715" y="0"/>
            <a:ext cx="5068338" cy="720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-1" y="749269"/>
            <a:ext cx="5400000" cy="570156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4500" dirty="0" smtClean="0"/>
              <a:t>Il manifesto di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“Radici nel futuro”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si fonda su cinque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parole / “radici”:</a:t>
            </a:r>
          </a:p>
          <a:p>
            <a:pPr marL="514350" indent="-514350">
              <a:lnSpc>
                <a:spcPct val="90000"/>
              </a:lnSpc>
              <a:buAutoNum type="arabicParenR"/>
            </a:pPr>
            <a:r>
              <a:rPr lang="it-IT" sz="4500" dirty="0" smtClean="0"/>
              <a:t> libertà;      </a:t>
            </a:r>
          </a:p>
          <a:p>
            <a:pPr marL="514350" indent="-514350">
              <a:lnSpc>
                <a:spcPct val="90000"/>
              </a:lnSpc>
            </a:pPr>
            <a:r>
              <a:rPr lang="it-IT" sz="4500" dirty="0" smtClean="0"/>
              <a:t>2) legalità;</a:t>
            </a:r>
          </a:p>
          <a:p>
            <a:pPr marL="514350" indent="-514350">
              <a:lnSpc>
                <a:spcPct val="90000"/>
              </a:lnSpc>
            </a:pPr>
            <a:r>
              <a:rPr lang="it-IT" sz="4500" dirty="0" smtClean="0"/>
              <a:t>3) lavoro;</a:t>
            </a:r>
          </a:p>
          <a:p>
            <a:pPr marL="514350" indent="-514350">
              <a:lnSpc>
                <a:spcPct val="90000"/>
              </a:lnSpc>
            </a:pPr>
            <a:r>
              <a:rPr lang="it-IT" sz="4500" dirty="0" smtClean="0"/>
              <a:t>4) memoria;</a:t>
            </a:r>
          </a:p>
          <a:p>
            <a:pPr marL="514350" indent="-514350">
              <a:lnSpc>
                <a:spcPct val="90000"/>
              </a:lnSpc>
            </a:pPr>
            <a:r>
              <a:rPr lang="it-IT" sz="4500" dirty="0" smtClean="0"/>
              <a:t>5) responsabilità.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2000" y="6804000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5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6553203" y="6624786"/>
            <a:ext cx="3600000" cy="540000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500" b="1" i="1" dirty="0" smtClean="0">
                <a:latin typeface="Verdana" pitchFamily="34" charset="0"/>
              </a:rPr>
              <a:t>Radici nel Futuro – Matilde di Canossa – Reggio Emilia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sz="4300" dirty="0" smtClean="0"/>
              <a:t>Il “Matilde di Canossa” è attivo </a:t>
            </a:r>
          </a:p>
          <a:p>
            <a:pPr>
              <a:lnSpc>
                <a:spcPct val="90000"/>
              </a:lnSpc>
            </a:pPr>
            <a:r>
              <a:rPr lang="it-IT" sz="4300" dirty="0" smtClean="0"/>
              <a:t>dall’</a:t>
            </a:r>
            <a:r>
              <a:rPr lang="it-IT" sz="4300" dirty="0" err="1" smtClean="0"/>
              <a:t>a.s.</a:t>
            </a:r>
            <a:r>
              <a:rPr lang="it-IT" sz="4300" dirty="0" smtClean="0"/>
              <a:t> 2007-08 in “Studenti &amp; Cittadini” </a:t>
            </a:r>
          </a:p>
          <a:p>
            <a:pPr>
              <a:lnSpc>
                <a:spcPct val="90000"/>
              </a:lnSpc>
            </a:pPr>
            <a:r>
              <a:rPr lang="it-IT" sz="4300" dirty="0" smtClean="0"/>
              <a:t>(oggi “</a:t>
            </a:r>
            <a:r>
              <a:rPr lang="it-IT" sz="4300" dirty="0" err="1" smtClean="0"/>
              <a:t>ConCittadini</a:t>
            </a:r>
            <a:r>
              <a:rPr lang="it-IT" sz="4300" dirty="0" smtClean="0"/>
              <a:t>”) dell’Assemblea legislativa regionale, seguendo </a:t>
            </a:r>
          </a:p>
          <a:p>
            <a:pPr>
              <a:lnSpc>
                <a:spcPct val="90000"/>
              </a:lnSpc>
            </a:pPr>
            <a:r>
              <a:rPr lang="it-IT" sz="4300" dirty="0" smtClean="0"/>
              <a:t>gli insegnamenti del Prof. Piero Romei, </a:t>
            </a:r>
          </a:p>
          <a:p>
            <a:pPr algn="r">
              <a:lnSpc>
                <a:spcPct val="90000"/>
              </a:lnSpc>
            </a:pPr>
            <a:r>
              <a:rPr lang="it-IT" sz="4300" dirty="0" smtClean="0"/>
              <a:t>scomparso nel 2006 </a:t>
            </a:r>
          </a:p>
          <a:p>
            <a:pPr>
              <a:lnSpc>
                <a:spcPct val="90000"/>
              </a:lnSpc>
            </a:pPr>
            <a:endParaRPr lang="it-IT" sz="4300" dirty="0" smtClean="0"/>
          </a:p>
        </p:txBody>
      </p:sp>
      <p:pic>
        <p:nvPicPr>
          <p:cNvPr id="7" name="Picture 5" descr="DSCI0212_M"/>
          <p:cNvPicPr>
            <a:picLocks noChangeAspect="1" noChangeArrowheads="1"/>
          </p:cNvPicPr>
          <p:nvPr/>
        </p:nvPicPr>
        <p:blipFill>
          <a:blip r:embed="rId3" cstate="print"/>
          <a:srcRect l="3108"/>
          <a:stretch>
            <a:fillRect/>
          </a:stretch>
        </p:blipFill>
        <p:spPr bwMode="auto">
          <a:xfrm>
            <a:off x="5401350" y="3857408"/>
            <a:ext cx="5400000" cy="3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P1010438"/>
          <p:cNvPicPr>
            <a:picLocks noChangeAspect="1" noChangeArrowheads="1"/>
          </p:cNvPicPr>
          <p:nvPr/>
        </p:nvPicPr>
        <p:blipFill>
          <a:blip r:embed="rId4" cstate="print"/>
          <a:srcRect t="12303" r="20761" b="46277"/>
          <a:stretch>
            <a:fillRect/>
          </a:stretch>
        </p:blipFill>
        <p:spPr bwMode="auto">
          <a:xfrm>
            <a:off x="0" y="5295315"/>
            <a:ext cx="5400000" cy="190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pflvma_08-05-19_Bergamaschi_EPSN00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384426"/>
            <a:ext cx="5760000" cy="194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2000" y="6804000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6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6553203" y="6624786"/>
            <a:ext cx="3600000" cy="540000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500" b="1" i="1" dirty="0" smtClean="0">
                <a:latin typeface="Verdana" pitchFamily="34" charset="0"/>
              </a:rPr>
              <a:t>Radici nel Futuro – Matilde di Canossa – Reggio Emilia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sz="4500" dirty="0" smtClean="0"/>
              <a:t>Grazie a Fiorella </a:t>
            </a:r>
            <a:r>
              <a:rPr lang="it-IT" sz="4500" dirty="0" err="1" smtClean="0"/>
              <a:t>Ferrarini</a:t>
            </a:r>
            <a:r>
              <a:rPr lang="it-IT" sz="4500" dirty="0" smtClean="0"/>
              <a:t> (</a:t>
            </a:r>
            <a:r>
              <a:rPr lang="it-IT" sz="4500" dirty="0" err="1" smtClean="0"/>
              <a:t>Anpi</a:t>
            </a:r>
            <a:r>
              <a:rPr lang="it-IT" sz="4500" dirty="0" smtClean="0"/>
              <a:t> </a:t>
            </a:r>
            <a:r>
              <a:rPr lang="it-IT" sz="4500" dirty="0" err="1" smtClean="0"/>
              <a:t>prov.le</a:t>
            </a:r>
            <a:r>
              <a:rPr lang="it-IT" sz="45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e al Dirigente – ora emerito –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Giuliano </a:t>
            </a:r>
            <a:r>
              <a:rPr lang="it-IT" sz="4500" dirty="0" err="1" smtClean="0"/>
              <a:t>Fornaciari</a:t>
            </a:r>
            <a:r>
              <a:rPr lang="it-IT" sz="4500" dirty="0" smtClean="0"/>
              <a:t>, il “Canossa”,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nel 2011, si impegnò anche nel progetto </a:t>
            </a:r>
          </a:p>
          <a:p>
            <a:pPr>
              <a:lnSpc>
                <a:spcPct val="90000"/>
              </a:lnSpc>
            </a:pPr>
            <a:r>
              <a:rPr lang="it-IT" sz="4500" i="1" dirty="0" smtClean="0"/>
              <a:t>Costruiamo insieme una nuova cultura</a:t>
            </a:r>
            <a:r>
              <a:rPr lang="it-IT" sz="4500" dirty="0" smtClean="0"/>
              <a:t>. </a:t>
            </a:r>
          </a:p>
          <a:p>
            <a:pPr>
              <a:lnSpc>
                <a:spcPct val="90000"/>
              </a:lnSpc>
            </a:pPr>
            <a:endParaRPr lang="it-IT" sz="4500" dirty="0" smtClean="0"/>
          </a:p>
          <a:p>
            <a:pPr>
              <a:lnSpc>
                <a:spcPct val="90000"/>
              </a:lnSpc>
            </a:pPr>
            <a:endParaRPr lang="it-IT" sz="4500" dirty="0" smtClean="0"/>
          </a:p>
        </p:txBody>
      </p:sp>
      <p:pic>
        <p:nvPicPr>
          <p:cNvPr id="6" name="Immagine 5" descr="P1160792.JPG"/>
          <p:cNvPicPr>
            <a:picLocks noChangeAspect="1"/>
          </p:cNvPicPr>
          <p:nvPr/>
        </p:nvPicPr>
        <p:blipFill>
          <a:blip r:embed="rId3" cstate="print"/>
          <a:srcRect l="7213" t="16705" b="16466"/>
          <a:stretch>
            <a:fillRect/>
          </a:stretch>
        </p:blipFill>
        <p:spPr>
          <a:xfrm>
            <a:off x="2881350" y="3413033"/>
            <a:ext cx="7920000" cy="3787867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2000" y="6804000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7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2880000" y="6804000"/>
            <a:ext cx="7200000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500" b="1" i="1" dirty="0" smtClean="0">
                <a:latin typeface="Verdana" pitchFamily="34" charset="0"/>
              </a:rPr>
              <a:t>Radici nel Futuro – Matilde di Canossa – Reggio Emilia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sz="4500" dirty="0" smtClean="0"/>
              <a:t>La collaborazione con </a:t>
            </a:r>
            <a:r>
              <a:rPr lang="it-IT" sz="4500" dirty="0" err="1" smtClean="0"/>
              <a:t>Anpi</a:t>
            </a:r>
            <a:r>
              <a:rPr lang="it-IT" sz="4500" dirty="0" smtClean="0"/>
              <a:t> e “Istituto Cervi” è decollata con la comune partecipazione alla marcia per la pace Perugia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- </a:t>
            </a:r>
            <a:r>
              <a:rPr lang="it-IT" sz="4500" dirty="0" err="1" smtClean="0"/>
              <a:t>Assisi</a:t>
            </a:r>
            <a:r>
              <a:rPr lang="it-IT" sz="45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del 25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settembre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2011. </a:t>
            </a:r>
          </a:p>
          <a:p>
            <a:pPr>
              <a:lnSpc>
                <a:spcPct val="90000"/>
              </a:lnSpc>
            </a:pPr>
            <a:endParaRPr lang="it-IT" sz="4500" dirty="0" smtClean="0"/>
          </a:p>
          <a:p>
            <a:pPr>
              <a:lnSpc>
                <a:spcPct val="90000"/>
              </a:lnSpc>
            </a:pPr>
            <a:endParaRPr lang="it-IT" sz="4500" dirty="0" smtClean="0"/>
          </a:p>
          <a:p>
            <a:pPr>
              <a:lnSpc>
                <a:spcPct val="90000"/>
              </a:lnSpc>
            </a:pPr>
            <a:endParaRPr lang="it-IT" sz="4500" dirty="0" smtClean="0"/>
          </a:p>
          <a:p>
            <a:pPr>
              <a:lnSpc>
                <a:spcPct val="90000"/>
              </a:lnSpc>
            </a:pPr>
            <a:endParaRPr lang="it-IT" sz="4500" dirty="0" smtClean="0"/>
          </a:p>
          <a:p>
            <a:pPr>
              <a:lnSpc>
                <a:spcPct val="90000"/>
              </a:lnSpc>
            </a:pPr>
            <a:r>
              <a:rPr lang="it-IT" sz="4500" dirty="0" smtClean="0"/>
              <a:t> </a:t>
            </a:r>
          </a:p>
          <a:p>
            <a:pPr>
              <a:lnSpc>
                <a:spcPct val="90000"/>
              </a:lnSpc>
            </a:pPr>
            <a:endParaRPr lang="it-IT" sz="4500" dirty="0" smtClean="0"/>
          </a:p>
          <a:p>
            <a:pPr>
              <a:lnSpc>
                <a:spcPct val="90000"/>
              </a:lnSpc>
            </a:pPr>
            <a:endParaRPr lang="it-IT" sz="4500" dirty="0" smtClean="0"/>
          </a:p>
          <a:p>
            <a:pPr>
              <a:lnSpc>
                <a:spcPct val="90000"/>
              </a:lnSpc>
            </a:pPr>
            <a:endParaRPr lang="it-IT" sz="4500" dirty="0" smtClean="0"/>
          </a:p>
        </p:txBody>
      </p:sp>
      <p:pic>
        <p:nvPicPr>
          <p:cNvPr id="5" name="Immagine 4" descr="P1180395.JPG"/>
          <p:cNvPicPr>
            <a:picLocks noChangeAspect="1"/>
          </p:cNvPicPr>
          <p:nvPr/>
        </p:nvPicPr>
        <p:blipFill>
          <a:blip r:embed="rId3" cstate="print"/>
          <a:srcRect t="7295" r="2768"/>
          <a:stretch>
            <a:fillRect/>
          </a:stretch>
        </p:blipFill>
        <p:spPr>
          <a:xfrm>
            <a:off x="2881275" y="2186426"/>
            <a:ext cx="7920000" cy="5014424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72000" y="6804000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 dirty="0">
                <a:solidFill>
                  <a:srgbClr val="FF0000"/>
                </a:solidFill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solidFill>
                  <a:srgbClr val="FF0000"/>
                </a:solidFill>
                <a:latin typeface="Verdana" pitchFamily="34" charset="0"/>
              </a:rPr>
              <a:pPr algn="r" defTabSz="895350"/>
              <a:t>8</a:t>
            </a:fld>
            <a:endParaRPr lang="it-IT" sz="13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2880000" y="6804000"/>
            <a:ext cx="7200000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500" b="1" i="1" dirty="0" smtClean="0">
                <a:latin typeface="Verdana" pitchFamily="34" charset="0"/>
              </a:rPr>
              <a:t>Radici nel Futuro – Matilde di Canossa – Reggio Emilia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it-IT" sz="4300" dirty="0" smtClean="0"/>
              <a:t>Dal 2012, il percorso Radici nel Futuro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it-IT" sz="4300" dirty="0" smtClean="0"/>
              <a:t>si articola su almeno sei incontri di 2 ore.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it-IT" sz="4300" dirty="0" smtClean="0"/>
              <a:t>Su questi si innestano proposte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it-IT" sz="4300" dirty="0" smtClean="0"/>
              <a:t>dei partner, di Associazioni come “</a:t>
            </a:r>
            <a:r>
              <a:rPr lang="it-IT" sz="4300" dirty="0" err="1" smtClean="0"/>
              <a:t>Caracò</a:t>
            </a:r>
            <a:r>
              <a:rPr lang="it-IT" sz="4300" dirty="0" smtClean="0"/>
              <a:t>” e “Papa Giovanni XXIII”, o di Enti locali.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it-IT" sz="45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it-IT" sz="45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it-IT" sz="45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it-IT" sz="45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it-IT" sz="4500" dirty="0" smtClean="0"/>
              <a:t>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it-IT" sz="45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it-IT" sz="45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it-IT" sz="4500" dirty="0" smtClean="0"/>
          </a:p>
        </p:txBody>
      </p:sp>
      <p:pic>
        <p:nvPicPr>
          <p:cNvPr id="6" name="Immagine 5" descr="P1240251.JPG"/>
          <p:cNvPicPr>
            <a:picLocks noChangeAspect="1"/>
          </p:cNvPicPr>
          <p:nvPr/>
        </p:nvPicPr>
        <p:blipFill>
          <a:blip r:embed="rId3" cstate="print"/>
          <a:srcRect b="8612"/>
          <a:stretch>
            <a:fillRect/>
          </a:stretch>
        </p:blipFill>
        <p:spPr>
          <a:xfrm>
            <a:off x="6001350" y="3910948"/>
            <a:ext cx="4800000" cy="3289952"/>
          </a:xfrm>
          <a:prstGeom prst="rect">
            <a:avLst/>
          </a:prstGeom>
        </p:spPr>
      </p:pic>
      <p:pic>
        <p:nvPicPr>
          <p:cNvPr id="8" name="Immagine 7" descr="P1230935.JPG"/>
          <p:cNvPicPr>
            <a:picLocks noChangeAspect="1"/>
          </p:cNvPicPr>
          <p:nvPr/>
        </p:nvPicPr>
        <p:blipFill>
          <a:blip r:embed="rId4" cstate="print"/>
          <a:srcRect l="923" t="13533" r="1845"/>
          <a:stretch>
            <a:fillRect/>
          </a:stretch>
        </p:blipFill>
        <p:spPr>
          <a:xfrm>
            <a:off x="-4714" y="3115595"/>
            <a:ext cx="6125469" cy="4085255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967913" y="6729413"/>
            <a:ext cx="7191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 algn="r" defTabSz="895350"/>
            <a:r>
              <a:rPr lang="it-IT" sz="1300" b="1">
                <a:latin typeface="Verdana" pitchFamily="34" charset="0"/>
              </a:rPr>
              <a:t>/-</a:t>
            </a:r>
            <a:fld id="{7B1C7E26-733D-47B0-8EFF-34CFB7420C74}" type="slidenum">
              <a:rPr lang="it-IT" sz="1300" b="1">
                <a:latin typeface="Verdana" pitchFamily="34" charset="0"/>
              </a:rPr>
              <a:pPr algn="r" defTabSz="895350"/>
              <a:t>9</a:t>
            </a:fld>
            <a:endParaRPr lang="it-IT" sz="1300" b="1">
              <a:latin typeface="Verdana" pitchFamily="34" charset="0"/>
            </a:endParaRPr>
          </a:p>
        </p:txBody>
      </p:sp>
      <p:sp>
        <p:nvSpPr>
          <p:cNvPr id="3076" name="Rectangle 9"/>
          <p:cNvSpPr>
            <a:spLocks noGrp="1"/>
          </p:cNvSpPr>
          <p:nvPr>
            <p:ph type="title" idx="4294967295"/>
          </p:nvPr>
        </p:nvSpPr>
        <p:spPr>
          <a:xfrm>
            <a:off x="4678363" y="6729413"/>
            <a:ext cx="5399087" cy="360362"/>
          </a:xfrm>
          <a:solidFill>
            <a:srgbClr val="FFFFFF"/>
          </a:solidFill>
        </p:spPr>
        <p:txBody>
          <a:bodyPr/>
          <a:lstStyle/>
          <a:p>
            <a:pPr algn="r"/>
            <a:r>
              <a:rPr lang="it-IT" sz="1000" b="1" dirty="0" smtClean="0">
                <a:latin typeface="Verdana" pitchFamily="34" charset="0"/>
              </a:rPr>
              <a:t>Radici nel futuro – Matilde di Canossa – </a:t>
            </a:r>
            <a:r>
              <a:rPr lang="it-IT" sz="1000" b="1" dirty="0" err="1" smtClean="0">
                <a:latin typeface="Verdana" pitchFamily="34" charset="0"/>
              </a:rPr>
              <a:t>R.E.</a:t>
            </a:r>
            <a:endParaRPr lang="it-IT" sz="1000" b="1" dirty="0" smtClean="0">
              <a:latin typeface="Verdana" pitchFamily="34" charset="0"/>
            </a:endParaRP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0" y="0"/>
            <a:ext cx="10796588" cy="71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08000" rIns="180000" bIns="108000"/>
          <a:lstStyle/>
          <a:p>
            <a:pPr>
              <a:lnSpc>
                <a:spcPct val="90000"/>
              </a:lnSpc>
            </a:pPr>
            <a:r>
              <a:rPr lang="it-IT" sz="4500" dirty="0" smtClean="0"/>
              <a:t>Nel 2014, nel 2015 e nel 2016,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le attività sono state presentate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anche in eventi quali, 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- Rassegna della legalità;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- “Mafie in Emilia-Romagna” (10/04/15);</a:t>
            </a:r>
          </a:p>
          <a:p>
            <a:pPr>
              <a:lnSpc>
                <a:spcPct val="90000"/>
              </a:lnSpc>
            </a:pPr>
            <a:r>
              <a:rPr lang="it-IT" sz="4500" dirty="0" smtClean="0"/>
              <a:t>- </a:t>
            </a:r>
            <a:r>
              <a:rPr lang="it-IT" sz="4500" dirty="0" err="1" smtClean="0"/>
              <a:t>Noicontrolemafie</a:t>
            </a:r>
            <a:r>
              <a:rPr lang="it-IT" sz="4500" dirty="0" smtClean="0"/>
              <a:t> (14/04/15).</a:t>
            </a:r>
          </a:p>
          <a:p>
            <a:pPr>
              <a:lnSpc>
                <a:spcPct val="90000"/>
              </a:lnSpc>
            </a:pPr>
            <a:endParaRPr lang="it-IT" sz="4500" dirty="0" smtClean="0"/>
          </a:p>
        </p:txBody>
      </p:sp>
      <p:pic>
        <p:nvPicPr>
          <p:cNvPr id="6" name="Immagine 5" descr="RnF_15-05-23_15-03-14_Rassegna legalità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" y="3960850"/>
            <a:ext cx="2287366" cy="3240000"/>
          </a:xfrm>
          <a:prstGeom prst="rect">
            <a:avLst/>
          </a:prstGeom>
        </p:spPr>
      </p:pic>
      <p:pic>
        <p:nvPicPr>
          <p:cNvPr id="7" name="Immagine 6" descr="RnF_15-05-23_15-04-13_Noicontrolemaf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4696" y="4017284"/>
            <a:ext cx="4536579" cy="3183566"/>
          </a:xfrm>
          <a:prstGeom prst="rect">
            <a:avLst/>
          </a:prstGeom>
        </p:spPr>
      </p:pic>
      <p:pic>
        <p:nvPicPr>
          <p:cNvPr id="8" name="Immagine 7" descr="ConCittadini_15-04-10_image_lar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2443" y="3960850"/>
            <a:ext cx="2290781" cy="32400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4">
      <a:dk1>
        <a:srgbClr val="000000"/>
      </a:dk1>
      <a:lt1>
        <a:srgbClr val="C5FFE2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DFFFEE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i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99FFCC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CAFFE2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B7FFDB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D8FFEA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C5FFE2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DFFFEE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ShareDocEditForm</Display>
  <Edit>ShareDocEditForm</Edit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6E82871322EA34AA60DED4A97ED6334" ma:contentTypeVersion="2" ma:contentTypeDescription="Creare un nuovo documento." ma:contentTypeScope="" ma:versionID="b3331f09ab821ffc474e49251159df8e">
  <xsd:schema xmlns:xsd="http://www.w3.org/2001/XMLSchema" xmlns:xs="http://www.w3.org/2001/XMLSchema" xmlns:p="http://schemas.microsoft.com/office/2006/metadata/properties" xmlns:ns2="2791e253-5257-489d-a21d-30f77f4b2348" targetNamespace="http://schemas.microsoft.com/office/2006/metadata/properties" ma:root="true" ma:fieldsID="36bc09ff87597c9b28b66049bde557eb" ns2:_="">
    <xsd:import namespace="2791e253-5257-489d-a21d-30f77f4b2348"/>
    <xsd:element name="properties">
      <xsd:complexType>
        <xsd:sequence>
          <xsd:element name="documentManagement">
            <xsd:complexType>
              <xsd:all>
                <xsd:element ref="ns2:_sd_Comment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91e253-5257-489d-a21d-30f77f4b2348" elementFormDefault="qualified">
    <xsd:import namespace="http://schemas.microsoft.com/office/2006/documentManagement/types"/>
    <xsd:import namespace="http://schemas.microsoft.com/office/infopath/2007/PartnerControls"/>
    <xsd:element name="_sd_Commenti" ma:index="8" nillable="true" ma:displayName="Commenti" ma:internalName="_sd_Commenti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d_Commenti xmlns="2791e253-5257-489d-a21d-30f77f4b2348" xsi:nil="true"/>
  </documentManagement>
</p:properties>
</file>

<file path=customXml/itemProps1.xml><?xml version="1.0" encoding="utf-8"?>
<ds:datastoreItem xmlns:ds="http://schemas.openxmlformats.org/officeDocument/2006/customXml" ds:itemID="{DF38E229-6AF1-4196-9524-BA750CBEA395}"/>
</file>

<file path=customXml/itemProps2.xml><?xml version="1.0" encoding="utf-8"?>
<ds:datastoreItem xmlns:ds="http://schemas.openxmlformats.org/officeDocument/2006/customXml" ds:itemID="{D0C4836D-7927-4429-AAA2-036A5EE34062}"/>
</file>

<file path=customXml/itemProps3.xml><?xml version="1.0" encoding="utf-8"?>
<ds:datastoreItem xmlns:ds="http://schemas.openxmlformats.org/officeDocument/2006/customXml" ds:itemID="{22560A79-E96B-4199-BA54-1A86DDD80717}"/>
</file>

<file path=docProps/app.xml><?xml version="1.0" encoding="utf-8"?>
<Properties xmlns="http://schemas.openxmlformats.org/officeDocument/2006/extended-properties" xmlns:vt="http://schemas.openxmlformats.org/officeDocument/2006/docPropsVTypes">
  <TotalTime>6825</TotalTime>
  <Words>3775</Words>
  <Application>Microsoft Office PowerPoint</Application>
  <PresentationFormat>Personalizzato</PresentationFormat>
  <Paragraphs>704</Paragraphs>
  <Slides>32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Radici nel Futuro</vt:lpstr>
      <vt:lpstr>Radici nel Futuro – Matilde di Canossa – Reggio Emilia</vt:lpstr>
      <vt:lpstr>Radici nel Futuro – Matilde di Canossa – Reggio Emilia</vt:lpstr>
      <vt:lpstr>Radici nel Futuro – Matilde di Canossa – Reggio Emilia</vt:lpstr>
      <vt:lpstr>Radici nel Futuro – Matilde di Canossa – Reggio Emilia</vt:lpstr>
      <vt:lpstr>Radici nel Futuro – Matilde di Canossa – Reggio Emilia</vt:lpstr>
      <vt:lpstr>Radici nel Futuro – Matilde di Canossa – Reggio Emilia</vt:lpstr>
      <vt:lpstr>Radici nel Futuro – Matilde di Canossa – Reggio Emilia</vt:lpstr>
      <vt:lpstr>Radici nel futuro – Matilde di Canossa – R.E.</vt:lpstr>
      <vt:lpstr>Radici nel Futuro – Matilde di Canossa – Reggio Emilia</vt:lpstr>
      <vt:lpstr>3- Scrittura, memoria e impegno</vt:lpstr>
      <vt:lpstr>Radici nel futuro … secondo noi</vt:lpstr>
      <vt:lpstr>DNA</vt:lpstr>
      <vt:lpstr>DNA</vt:lpstr>
      <vt:lpstr>“Persona e Costituzione”</vt:lpstr>
      <vt:lpstr>“Persona e Costituzione”</vt:lpstr>
      <vt:lpstr>Diapositiva 17</vt:lpstr>
      <vt:lpstr>aa.ss. 2012-13, 2013-14 e 2014-15</vt:lpstr>
      <vt:lpstr>“Lettera dal 1943 al futuro”</vt:lpstr>
      <vt:lpstr>Radici nel Futuro – Matilde di Canossa – Reggio Emilia</vt:lpstr>
      <vt:lpstr>Diapositiva 21</vt:lpstr>
      <vt:lpstr>15/09/21 e 22: Piacere &lt; equilibrio &gt; dipendenze</vt:lpstr>
      <vt:lpstr>“Verità e riconciliazione”</vt:lpstr>
      <vt:lpstr>“Corpo a corpo contro la violenza sulle donne”</vt:lpstr>
      <vt:lpstr>“Radici nel futuro 2015-16”</vt:lpstr>
      <vt:lpstr>“Radici nel futuro 2015-16”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VJKVBKJLK</dc:title>
  <dc:creator>MAN</dc:creator>
  <cp:lastModifiedBy>Aicardi</cp:lastModifiedBy>
  <cp:revision>205</cp:revision>
  <dcterms:created xsi:type="dcterms:W3CDTF">2013-11-20T16:45:14Z</dcterms:created>
  <dcterms:modified xsi:type="dcterms:W3CDTF">2016-05-31T19:45:52Z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0x01010086E82871322EA34AA60DED4A97ED6334</vt:lpwstr>
  </property>
</Properties>
</file>