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1" r:id="rId5"/>
    <p:sldId id="263" r:id="rId6"/>
    <p:sldId id="264" r:id="rId7"/>
    <p:sldId id="262" r:id="rId8"/>
    <p:sldId id="265" r:id="rId9"/>
    <p:sldId id="266" r:id="rId10"/>
    <p:sldId id="259" r:id="rId11"/>
    <p:sldId id="260" r:id="rId12"/>
    <p:sldId id="267" r:id="rId13"/>
    <p:sldId id="268" r:id="rId14"/>
    <p:sldId id="269" r:id="rId15"/>
    <p:sldId id="27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zio"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5" autoAdjust="0"/>
    <p:restoredTop sz="86627" autoAdjust="0"/>
  </p:normalViewPr>
  <p:slideViewPr>
    <p:cSldViewPr>
      <p:cViewPr varScale="1">
        <p:scale>
          <a:sx n="63" d="100"/>
          <a:sy n="63" d="100"/>
        </p:scale>
        <p:origin x="-154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F5B55-1C23-4BD4-BEB0-BED2422FF345}" type="datetimeFigureOut">
              <a:rPr lang="it-IT" smtClean="0"/>
              <a:pPr/>
              <a:t>22/03/2017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EBE24-E7BB-4478-9AD7-EF05894AEF13}" type="slidenum">
              <a:rPr lang="it-IT" smtClean="0"/>
              <a:pPr/>
              <a:t>‹N›</a:t>
            </a:fld>
            <a:endParaRPr lang="it-IT"/>
          </a:p>
        </p:txBody>
      </p:sp>
    </p:spTree>
    <p:extLst>
      <p:ext uri="{BB962C8B-B14F-4D97-AF65-F5344CB8AC3E}">
        <p14:creationId xmlns:p14="http://schemas.microsoft.com/office/powerpoint/2010/main" xmlns="" val="378248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8EBE24-E7BB-4478-9AD7-EF05894AEF13}" type="slidenum">
              <a:rPr lang="it-IT" smtClean="0"/>
              <a:pPr/>
              <a:t>3</a:t>
            </a:fld>
            <a:endParaRPr lang="it-IT"/>
          </a:p>
        </p:txBody>
      </p:sp>
    </p:spTree>
    <p:extLst>
      <p:ext uri="{BB962C8B-B14F-4D97-AF65-F5344CB8AC3E}">
        <p14:creationId xmlns:p14="http://schemas.microsoft.com/office/powerpoint/2010/main" xmlns="" val="96222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8EBE24-E7BB-4478-9AD7-EF05894AEF13}" type="slidenum">
              <a:rPr lang="it-IT" smtClean="0"/>
              <a:pPr/>
              <a:t>5</a:t>
            </a:fld>
            <a:endParaRPr lang="it-IT"/>
          </a:p>
        </p:txBody>
      </p:sp>
    </p:spTree>
    <p:extLst>
      <p:ext uri="{BB962C8B-B14F-4D97-AF65-F5344CB8AC3E}">
        <p14:creationId xmlns:p14="http://schemas.microsoft.com/office/powerpoint/2010/main" xmlns="" val="384088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80766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155926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339640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317882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136704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25865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112976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315661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4240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346946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6B74587-71D8-4CFC-A4AD-62101AF5F822}" type="datetimeFigureOut">
              <a:rPr lang="it-IT" smtClean="0"/>
              <a:pPr/>
              <a:t>22/03/2017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14891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74587-71D8-4CFC-A4AD-62101AF5F822}" type="datetimeFigureOut">
              <a:rPr lang="it-IT" smtClean="0"/>
              <a:pPr/>
              <a:t>22/03/2017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A6146-ED3A-4C36-8DE0-C3D5F5273AB0}" type="slidenum">
              <a:rPr lang="it-IT" smtClean="0"/>
              <a:pPr/>
              <a:t>‹N›</a:t>
            </a:fld>
            <a:endParaRPr lang="it-IT"/>
          </a:p>
        </p:txBody>
      </p:sp>
    </p:spTree>
    <p:extLst>
      <p:ext uri="{BB962C8B-B14F-4D97-AF65-F5344CB8AC3E}">
        <p14:creationId xmlns:p14="http://schemas.microsoft.com/office/powerpoint/2010/main" xmlns="" val="268651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4" name="Rettangolo 3"/>
          <p:cNvSpPr/>
          <p:nvPr/>
        </p:nvSpPr>
        <p:spPr>
          <a:xfrm>
            <a:off x="214111" y="2924944"/>
            <a:ext cx="8715783" cy="1569660"/>
          </a:xfrm>
          <a:prstGeom prst="rect">
            <a:avLst/>
          </a:prstGeom>
          <a:solidFill>
            <a:schemeClr val="bg1">
              <a:alpha val="34000"/>
            </a:schemeClr>
          </a:solidFill>
        </p:spPr>
        <p:txBody>
          <a:bodyPr wrap="none" lIns="91440" tIns="45720" rIns="91440" bIns="45720">
            <a:spAutoFit/>
          </a:bodyPr>
          <a:lstStyle/>
          <a:p>
            <a:pPr algn="ctr"/>
            <a:r>
              <a:rPr lang="it-IT"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Il declino di bologna nell’età tardo antica </a:t>
            </a:r>
          </a:p>
          <a:p>
            <a:pPr algn="ctr"/>
            <a:r>
              <a:rPr lang="it-IT"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ctr"/>
            <a:r>
              <a:rPr lang="it-IT"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Rinascita nel x secolo</a:t>
            </a:r>
          </a:p>
        </p:txBody>
      </p:sp>
    </p:spTree>
    <p:extLst>
      <p:ext uri="{BB962C8B-B14F-4D97-AF65-F5344CB8AC3E}">
        <p14:creationId xmlns:p14="http://schemas.microsoft.com/office/powerpoint/2010/main" xmlns="" val="135836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ttangolo 1"/>
          <p:cNvSpPr/>
          <p:nvPr/>
        </p:nvSpPr>
        <p:spPr>
          <a:xfrm>
            <a:off x="1723546" y="692696"/>
            <a:ext cx="520649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rinascita </a:t>
            </a:r>
          </a:p>
        </p:txBody>
      </p:sp>
      <p:sp>
        <p:nvSpPr>
          <p:cNvPr id="4" name="CasellaDiTesto 3"/>
          <p:cNvSpPr txBox="1"/>
          <p:nvPr/>
        </p:nvSpPr>
        <p:spPr>
          <a:xfrm>
            <a:off x="1066880" y="2996952"/>
            <a:ext cx="7488832" cy="1631216"/>
          </a:xfrm>
          <a:prstGeom prst="rect">
            <a:avLst/>
          </a:prstGeom>
          <a:solidFill>
            <a:schemeClr val="tx1">
              <a:alpha val="19000"/>
            </a:schemeClr>
          </a:solidFill>
        </p:spPr>
        <p:txBody>
          <a:bodyPr wrap="square" rtlCol="0">
            <a:spAutoFit/>
          </a:bodyPr>
          <a:lstStyle/>
          <a:p>
            <a:r>
              <a:rPr lang="it-IT" sz="2000" b="1" dirty="0">
                <a:solidFill>
                  <a:srgbClr val="FFFF00"/>
                </a:solidFill>
              </a:rPr>
              <a:t>Carlo </a:t>
            </a:r>
            <a:r>
              <a:rPr lang="it-IT" sz="2000" b="1" dirty="0" smtClean="0">
                <a:solidFill>
                  <a:srgbClr val="FFFF00"/>
                </a:solidFill>
              </a:rPr>
              <a:t>Magno,  </a:t>
            </a:r>
            <a:r>
              <a:rPr lang="it-IT" sz="2000" b="1" dirty="0">
                <a:solidFill>
                  <a:srgbClr val="FFFF00"/>
                </a:solidFill>
              </a:rPr>
              <a:t>dopo aver sconfitto i Longobardi </a:t>
            </a:r>
            <a:r>
              <a:rPr lang="it-IT" sz="2000" b="1" dirty="0" smtClean="0">
                <a:solidFill>
                  <a:srgbClr val="FFFF00"/>
                </a:solidFill>
              </a:rPr>
              <a:t>, consegna </a:t>
            </a:r>
            <a:r>
              <a:rPr lang="it-IT" sz="2000" b="1" dirty="0">
                <a:solidFill>
                  <a:srgbClr val="FFFF00"/>
                </a:solidFill>
              </a:rPr>
              <a:t>al Papato tanti territori. I primi segni di risveglio si  </a:t>
            </a:r>
            <a:r>
              <a:rPr lang="it-IT" sz="2000" b="1" dirty="0" smtClean="0">
                <a:solidFill>
                  <a:srgbClr val="FFFF00"/>
                </a:solidFill>
              </a:rPr>
              <a:t>hanno </a:t>
            </a:r>
            <a:r>
              <a:rPr lang="it-IT" sz="2000" b="1" dirty="0">
                <a:solidFill>
                  <a:srgbClr val="FFFF00"/>
                </a:solidFill>
              </a:rPr>
              <a:t>verso il x secolo. I fattori della ripresa furono: incremento demografico, espansione degli abitanti , risveglio degli scambi commerciali, miglioramento climatico </a:t>
            </a:r>
            <a:r>
              <a:rPr lang="it-IT" sz="2000" b="1" dirty="0"/>
              <a:t>.</a:t>
            </a:r>
          </a:p>
        </p:txBody>
      </p:sp>
    </p:spTree>
    <p:extLst>
      <p:ext uri="{BB962C8B-B14F-4D97-AF65-F5344CB8AC3E}">
        <p14:creationId xmlns:p14="http://schemas.microsoft.com/office/powerpoint/2010/main" xmlns="" val="12409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23527" y="1268760"/>
            <a:ext cx="5037769" cy="40617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asellaDiTesto 4"/>
          <p:cNvSpPr txBox="1"/>
          <p:nvPr/>
        </p:nvSpPr>
        <p:spPr>
          <a:xfrm>
            <a:off x="5808871" y="1349567"/>
            <a:ext cx="2664296" cy="4247317"/>
          </a:xfrm>
          <a:prstGeom prst="rect">
            <a:avLst/>
          </a:prstGeom>
          <a:noFill/>
        </p:spPr>
        <p:txBody>
          <a:bodyPr wrap="square" rtlCol="0">
            <a:spAutoFit/>
          </a:bodyPr>
          <a:lstStyle/>
          <a:p>
            <a:r>
              <a:rPr lang="it-IT" dirty="0"/>
              <a:t>Solo all’ inizio del sesto secolo si hanno i segni di ripresa e sviluppo delle attività urbane. Mentre le competenze territoriali di Bologna giungevano a misurarsi con quelle delle più grandi città vicine. Fu probabilmente in quei decenni che si tracciò una nuova cerchia muraria (quella che sarà detta dei </a:t>
            </a:r>
            <a:r>
              <a:rPr lang="it-IT" dirty="0" err="1"/>
              <a:t>Torresotti</a:t>
            </a:r>
            <a:r>
              <a:rPr lang="it-IT" dirty="0"/>
              <a:t>) e che avrebbe portato la superficie urbana a 113 ettari.</a:t>
            </a:r>
          </a:p>
        </p:txBody>
      </p:sp>
    </p:spTree>
    <p:extLst>
      <p:ext uri="{BB962C8B-B14F-4D97-AF65-F5344CB8AC3E}">
        <p14:creationId xmlns:p14="http://schemas.microsoft.com/office/powerpoint/2010/main" xmlns="" val="2414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520" y="566852"/>
            <a:ext cx="4608512" cy="5333325"/>
          </a:xfrm>
          <a:prstGeom prst="rect">
            <a:avLst/>
          </a:prstGeom>
          <a:ln>
            <a:noFill/>
          </a:ln>
          <a:effectLst>
            <a:softEdge rad="112500"/>
          </a:effectLst>
        </p:spPr>
      </p:pic>
      <p:sp>
        <p:nvSpPr>
          <p:cNvPr id="3" name="CasellaDiTesto 2"/>
          <p:cNvSpPr txBox="1"/>
          <p:nvPr/>
        </p:nvSpPr>
        <p:spPr>
          <a:xfrm>
            <a:off x="5041497" y="207403"/>
            <a:ext cx="3312368" cy="6463308"/>
          </a:xfrm>
          <a:prstGeom prst="rect">
            <a:avLst/>
          </a:prstGeom>
          <a:noFill/>
        </p:spPr>
        <p:txBody>
          <a:bodyPr wrap="square" rtlCol="0">
            <a:spAutoFit/>
          </a:bodyPr>
          <a:lstStyle/>
          <a:p>
            <a:r>
              <a:rPr lang="it-IT" dirty="0"/>
              <a:t>Probabilmente a seguito di un generale e prolungato miglioramento climatico, verso la fine del primo millennio si avvertirono ovunque in Europa i sintomi di una ripresa complessiva, una sorta di progressiva reazione a catena con fenomeni interconnessi, come la crescita generalizzata della popolazione, il più intenso sfruttamento agricolo, lo sviluppo agricolo, lo sviluppo di attività manifatturiere specializzate e, di conseguenza, l’ espansione dei mercati vecchi e nuovi. L’ antico sistema </a:t>
            </a:r>
            <a:r>
              <a:rPr lang="it-IT" dirty="0" smtClean="0"/>
              <a:t>viario, </a:t>
            </a:r>
            <a:r>
              <a:rPr lang="it-IT" dirty="0"/>
              <a:t>riavviandosi </a:t>
            </a:r>
            <a:r>
              <a:rPr lang="it-IT" dirty="0" smtClean="0"/>
              <a:t>, ne </a:t>
            </a:r>
            <a:r>
              <a:rPr lang="it-IT" dirty="0"/>
              <a:t>rispristinò le capacità di attrarre, convogliare e coordinare i fenomeni di crescita demografica e di ripresa economica generalmente attestati fino al quinto secolo.    </a:t>
            </a:r>
          </a:p>
        </p:txBody>
      </p:sp>
    </p:spTree>
    <p:extLst>
      <p:ext uri="{BB962C8B-B14F-4D97-AF65-F5344CB8AC3E}">
        <p14:creationId xmlns:p14="http://schemas.microsoft.com/office/powerpoint/2010/main" xmlns="" val="368215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89027" y="188640"/>
            <a:ext cx="4165949"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monasteri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0702"/>
          <a:stretch/>
        </p:blipFill>
        <p:spPr bwMode="auto">
          <a:xfrm>
            <a:off x="323528" y="1628800"/>
            <a:ext cx="4489211" cy="3995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asellaDiTesto 3"/>
          <p:cNvSpPr txBox="1"/>
          <p:nvPr/>
        </p:nvSpPr>
        <p:spPr>
          <a:xfrm>
            <a:off x="5338059" y="1503024"/>
            <a:ext cx="3384376" cy="4524315"/>
          </a:xfrm>
          <a:prstGeom prst="rect">
            <a:avLst/>
          </a:prstGeom>
          <a:noFill/>
        </p:spPr>
        <p:txBody>
          <a:bodyPr wrap="square" rtlCol="0">
            <a:spAutoFit/>
          </a:bodyPr>
          <a:lstStyle/>
          <a:p>
            <a:r>
              <a:rPr lang="it-IT" dirty="0" smtClean="0"/>
              <a:t>Come in tutte le campagne, fuori dalle mura di una grande città, c’erano i monasteri: grandi complessi circondati da mura capaci di ospitare le persone in caso di necessità o di pericolo in cambio di lavoro o nei campi di loro proprietà o all’ interno del monastero. Questa immagine rappresenta un lavoro molto diffuso quanto difficile nei monasteri , quello dei monaci </a:t>
            </a:r>
            <a:r>
              <a:rPr lang="it-IT" dirty="0" smtClean="0"/>
              <a:t>a</a:t>
            </a:r>
            <a:r>
              <a:rPr lang="it-IT" dirty="0" smtClean="0"/>
              <a:t>manuensi</a:t>
            </a:r>
            <a:r>
              <a:rPr lang="it-IT" dirty="0"/>
              <a:t>,</a:t>
            </a:r>
            <a:r>
              <a:rPr lang="it-IT" dirty="0" smtClean="0"/>
              <a:t> ovvero la trasmissione scritta dei libri sacri e, per questo, lo potevano fare solamente gli intellettuali.</a:t>
            </a:r>
            <a:endParaRPr lang="it-IT" dirty="0"/>
          </a:p>
        </p:txBody>
      </p:sp>
    </p:spTree>
    <p:extLst>
      <p:ext uri="{BB962C8B-B14F-4D97-AF65-F5344CB8AC3E}">
        <p14:creationId xmlns:p14="http://schemas.microsoft.com/office/powerpoint/2010/main" xmlns="" val="19112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394" r="19893"/>
          <a:stretch/>
        </p:blipFill>
        <p:spPr bwMode="auto">
          <a:xfrm>
            <a:off x="323528" y="1196752"/>
            <a:ext cx="4828543" cy="41161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sellaDiTesto 1"/>
          <p:cNvSpPr txBox="1"/>
          <p:nvPr/>
        </p:nvSpPr>
        <p:spPr>
          <a:xfrm>
            <a:off x="5436096" y="908720"/>
            <a:ext cx="3096344" cy="4801314"/>
          </a:xfrm>
          <a:prstGeom prst="rect">
            <a:avLst/>
          </a:prstGeom>
          <a:noFill/>
        </p:spPr>
        <p:txBody>
          <a:bodyPr wrap="square" rtlCol="0">
            <a:spAutoFit/>
          </a:bodyPr>
          <a:lstStyle/>
          <a:p>
            <a:r>
              <a:rPr lang="it-IT" dirty="0" smtClean="0"/>
              <a:t>Tra la fine del sesto secolo e l’ inizio del settimo secolo, mentre la fama dei maestri aumentò,  tutti gli studenti furono richiamati allo studio .</a:t>
            </a:r>
          </a:p>
          <a:p>
            <a:r>
              <a:rPr lang="it-IT" dirty="0" smtClean="0"/>
              <a:t>Si ebbe così uno sviluppo culturale che  aggiunto alla crescita demografica e allo sviluppo urbano accompagnarono la formazione del comune di Bologna.  </a:t>
            </a:r>
            <a:r>
              <a:rPr lang="it-IT" dirty="0"/>
              <a:t>I</a:t>
            </a:r>
            <a:r>
              <a:rPr lang="it-IT" dirty="0" smtClean="0"/>
              <a:t>noltre anche artigiani e commercianti videro allargarsi notevolmente gli affari e l’ arte assunse sempre maggiore incidenza nella vita economica e politica cittadina. </a:t>
            </a:r>
            <a:endParaRPr lang="it-IT" dirty="0"/>
          </a:p>
        </p:txBody>
      </p:sp>
    </p:spTree>
    <p:extLst>
      <p:ext uri="{BB962C8B-B14F-4D97-AF65-F5344CB8AC3E}">
        <p14:creationId xmlns:p14="http://schemas.microsoft.com/office/powerpoint/2010/main" xmlns="" val="113089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0756" y="1628800"/>
            <a:ext cx="8109143" cy="30469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9600" b="1" spc="50" dirty="0" smtClean="0">
                <a:ln w="11430"/>
                <a:solidFill>
                  <a:srgbClr val="002060"/>
                </a:solidFill>
                <a:effectLst>
                  <a:outerShdw blurRad="76200" dist="50800" dir="5400000" algn="tl" rotWithShape="0">
                    <a:srgbClr val="000000">
                      <a:alpha val="65000"/>
                    </a:srgbClr>
                  </a:outerShdw>
                </a:effectLst>
              </a:rPr>
              <a:t>Grazie per</a:t>
            </a:r>
          </a:p>
          <a:p>
            <a:pPr algn="ctr"/>
            <a:r>
              <a:rPr lang="it-IT" sz="9600" b="1" spc="50" dirty="0" smtClean="0">
                <a:ln w="11430"/>
                <a:solidFill>
                  <a:srgbClr val="002060"/>
                </a:solidFill>
                <a:effectLst>
                  <a:outerShdw blurRad="76200" dist="50800" dir="5400000" algn="tl" rotWithShape="0">
                    <a:srgbClr val="000000">
                      <a:alpha val="65000"/>
                    </a:srgbClr>
                  </a:outerShdw>
                </a:effectLst>
              </a:rPr>
              <a:t> l’ attenzione!!!</a:t>
            </a:r>
          </a:p>
        </p:txBody>
      </p:sp>
    </p:spTree>
    <p:extLst>
      <p:ext uri="{BB962C8B-B14F-4D97-AF65-F5344CB8AC3E}">
        <p14:creationId xmlns:p14="http://schemas.microsoft.com/office/powerpoint/2010/main" xmlns="" val="100720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899592" y="1268760"/>
            <a:ext cx="7488832" cy="2862322"/>
          </a:xfrm>
          <a:prstGeom prst="rect">
            <a:avLst/>
          </a:prstGeom>
          <a:solidFill>
            <a:schemeClr val="bg1">
              <a:alpha val="36000"/>
            </a:schemeClr>
          </a:solidFill>
        </p:spPr>
        <p:txBody>
          <a:bodyPr wrap="square" rtlCol="0">
            <a:spAutoFit/>
          </a:bodyPr>
          <a:lstStyle/>
          <a:p>
            <a:pPr algn="just"/>
            <a:r>
              <a:rPr lang="it-IT" sz="2000" b="1" dirty="0"/>
              <a:t>Per capire bene Bologna bisogna sapere che questa città è un importantissimo passaggio dal mar Mediterraneo all’Europa. </a:t>
            </a:r>
          </a:p>
          <a:p>
            <a:pPr algn="just"/>
            <a:r>
              <a:rPr lang="it-IT" sz="2000" b="1" dirty="0"/>
              <a:t>Bologna era favorevole agli insediamenti  perché era tutta pianura ed era situata tra la valle del fiume Reno e del Fiume Savena . </a:t>
            </a:r>
          </a:p>
          <a:p>
            <a:pPr algn="just"/>
            <a:r>
              <a:rPr lang="it-IT" sz="2000" b="1" dirty="0"/>
              <a:t>Gli Etruschi fondarono </a:t>
            </a:r>
            <a:r>
              <a:rPr lang="it-IT" sz="2000" b="1" dirty="0" err="1">
                <a:solidFill>
                  <a:srgbClr val="FF0000"/>
                </a:solidFill>
              </a:rPr>
              <a:t>Felsina</a:t>
            </a:r>
            <a:r>
              <a:rPr lang="it-IT" sz="2000" b="1" dirty="0"/>
              <a:t> che oggi è l’attuale Bologna.</a:t>
            </a:r>
          </a:p>
          <a:p>
            <a:pPr algn="just"/>
            <a:r>
              <a:rPr lang="it-IT" sz="2000" b="1" dirty="0"/>
              <a:t>Nascono le prime abitazioni formate da capanne a base circolare con ampi spazi verdi. Successivamente nasce la vera città. Con i Galli, popolo barbaro si assiste ad un declino del commercio. I Romani rifondarono la città con nome di </a:t>
            </a:r>
            <a:r>
              <a:rPr lang="it-IT" sz="2000" b="1" dirty="0" err="1">
                <a:solidFill>
                  <a:srgbClr val="FF0000"/>
                </a:solidFill>
              </a:rPr>
              <a:t>Bononia</a:t>
            </a:r>
            <a:r>
              <a:rPr lang="it-IT" sz="2000" b="1" dirty="0"/>
              <a:t>.</a:t>
            </a:r>
          </a:p>
        </p:txBody>
      </p:sp>
    </p:spTree>
    <p:extLst>
      <p:ext uri="{BB962C8B-B14F-4D97-AF65-F5344CB8AC3E}">
        <p14:creationId xmlns:p14="http://schemas.microsoft.com/office/powerpoint/2010/main" xmlns="" val="12665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Rettangolo 1"/>
          <p:cNvSpPr/>
          <p:nvPr/>
        </p:nvSpPr>
        <p:spPr>
          <a:xfrm>
            <a:off x="2416609" y="620688"/>
            <a:ext cx="3865161" cy="1200329"/>
          </a:xfrm>
          <a:prstGeom prst="rect">
            <a:avLst/>
          </a:prstGeom>
          <a:noFill/>
        </p:spPr>
        <p:txBody>
          <a:bodyPr wrap="none" lIns="91440" tIns="45720" rIns="91440" bIns="45720">
            <a:spAutoFit/>
          </a:bodyPr>
          <a:lstStyle/>
          <a:p>
            <a:pPr algn="ctr"/>
            <a:r>
              <a:rPr lang="it-IT"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Il decli</a:t>
            </a:r>
            <a:r>
              <a:rPr lang="it-IT"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no </a:t>
            </a:r>
            <a:endParaRPr lang="it-IT"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CasellaDiTesto 2"/>
          <p:cNvSpPr txBox="1"/>
          <p:nvPr/>
        </p:nvSpPr>
        <p:spPr>
          <a:xfrm>
            <a:off x="683568" y="2420887"/>
            <a:ext cx="7920880" cy="2554545"/>
          </a:xfrm>
          <a:prstGeom prst="rect">
            <a:avLst/>
          </a:prstGeom>
          <a:solidFill>
            <a:schemeClr val="bg1">
              <a:alpha val="56000"/>
            </a:schemeClr>
          </a:solidFill>
        </p:spPr>
        <p:txBody>
          <a:bodyPr wrap="square" rtlCol="0">
            <a:spAutoFit/>
          </a:bodyPr>
          <a:lstStyle/>
          <a:p>
            <a:pPr algn="just"/>
            <a:r>
              <a:rPr lang="it-IT" sz="2000" b="1" dirty="0">
                <a:solidFill>
                  <a:srgbClr val="FF0000"/>
                </a:solidFill>
              </a:rPr>
              <a:t>La crisi dell’Impero Romano d’Occidente </a:t>
            </a:r>
            <a:r>
              <a:rPr lang="it-IT" sz="2000" b="1" dirty="0">
                <a:solidFill>
                  <a:srgbClr val="002060"/>
                </a:solidFill>
              </a:rPr>
              <a:t>viene avvertita anche dalle città Italiche.</a:t>
            </a:r>
          </a:p>
          <a:p>
            <a:pPr algn="just"/>
            <a:r>
              <a:rPr lang="it-IT" sz="2000" b="1" dirty="0">
                <a:solidFill>
                  <a:srgbClr val="002060"/>
                </a:solidFill>
              </a:rPr>
              <a:t> Il declino del sistema  amministrativo romano creò una voragine nei rapporti tra le città e le campagne. Bologna si fermò nello sviluppo: le costruzioni di nuovi edifici si arrestarono. Il suo perimetro si ridusse notevolmente tra le mura di selenite. Sebbene l’Impero Bizantino </a:t>
            </a:r>
            <a:r>
              <a:rPr lang="it-IT" sz="2000" b="1" dirty="0" smtClean="0">
                <a:solidFill>
                  <a:srgbClr val="002060"/>
                </a:solidFill>
              </a:rPr>
              <a:t>avesse </a:t>
            </a:r>
            <a:r>
              <a:rPr lang="it-IT" sz="2000" b="1" dirty="0">
                <a:solidFill>
                  <a:srgbClr val="002060"/>
                </a:solidFill>
              </a:rPr>
              <a:t>tentato di riorganizzare, la penisola, i Longobardi interruppero questa azione. </a:t>
            </a:r>
          </a:p>
        </p:txBody>
      </p:sp>
    </p:spTree>
    <p:extLst>
      <p:ext uri="{BB962C8B-B14F-4D97-AF65-F5344CB8AC3E}">
        <p14:creationId xmlns:p14="http://schemas.microsoft.com/office/powerpoint/2010/main" xmlns="" val="7181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p:cNvSpPr/>
          <p:nvPr/>
        </p:nvSpPr>
        <p:spPr>
          <a:xfrm>
            <a:off x="4224788" y="2967335"/>
            <a:ext cx="694422" cy="923330"/>
          </a:xfrm>
          <a:prstGeom prst="rect">
            <a:avLst/>
          </a:prstGeom>
          <a:noFill/>
        </p:spPr>
        <p:txBody>
          <a:bodyPr wrap="none" lIns="91440" tIns="45720" rIns="91440" bIns="45720">
            <a:spAutoFit/>
          </a:bodyPr>
          <a:lstStyle/>
          <a:p>
            <a:pPr algn="ctr"/>
            <a:r>
              <a:rPr lang="it-IT"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7747"/>
          <a:stretch/>
        </p:blipFill>
        <p:spPr bwMode="auto">
          <a:xfrm>
            <a:off x="0" y="0"/>
            <a:ext cx="9144000" cy="6309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CasellaDiTesto 9"/>
          <p:cNvSpPr txBox="1"/>
          <p:nvPr/>
        </p:nvSpPr>
        <p:spPr>
          <a:xfrm>
            <a:off x="0" y="6525344"/>
            <a:ext cx="8604448" cy="369332"/>
          </a:xfrm>
          <a:prstGeom prst="rect">
            <a:avLst/>
          </a:prstGeom>
          <a:noFill/>
        </p:spPr>
        <p:txBody>
          <a:bodyPr wrap="square" rtlCol="0">
            <a:spAutoFit/>
          </a:bodyPr>
          <a:lstStyle/>
          <a:p>
            <a:pPr algn="just"/>
            <a:r>
              <a:rPr lang="it-IT" dirty="0"/>
              <a:t>Bologna durante il Declino.</a:t>
            </a:r>
          </a:p>
        </p:txBody>
      </p:sp>
    </p:spTree>
    <p:extLst>
      <p:ext uri="{BB962C8B-B14F-4D97-AF65-F5344CB8AC3E}">
        <p14:creationId xmlns:p14="http://schemas.microsoft.com/office/powerpoint/2010/main" xmlns="" val="41847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ttangolo 1"/>
          <p:cNvSpPr/>
          <p:nvPr/>
        </p:nvSpPr>
        <p:spPr>
          <a:xfrm>
            <a:off x="931679" y="692696"/>
            <a:ext cx="7496666" cy="1754326"/>
          </a:xfrm>
          <a:prstGeom prst="rect">
            <a:avLst/>
          </a:prstGeom>
          <a:noFill/>
        </p:spPr>
        <p:txBody>
          <a:bodyPr wrap="square" lIns="91440" tIns="45720" rIns="91440" bIns="45720">
            <a:spAutoFit/>
          </a:bodyPr>
          <a:lstStyle/>
          <a:p>
            <a:pPr algn="ctr"/>
            <a:r>
              <a:rPr lang="it-IT"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 fattori che hanno</a:t>
            </a:r>
          </a:p>
          <a:p>
            <a:pPr algn="ctr"/>
            <a:r>
              <a:rPr lang="it-IT"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causato il declino</a:t>
            </a:r>
            <a:endParaRPr lang="it-IT"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CasellaDiTesto 3"/>
          <p:cNvSpPr txBox="1"/>
          <p:nvPr/>
        </p:nvSpPr>
        <p:spPr>
          <a:xfrm>
            <a:off x="539552" y="2996952"/>
            <a:ext cx="8280920" cy="2554545"/>
          </a:xfrm>
          <a:prstGeom prst="rect">
            <a:avLst/>
          </a:prstGeom>
          <a:solidFill>
            <a:schemeClr val="bg1">
              <a:alpha val="56000"/>
            </a:schemeClr>
          </a:solidFill>
        </p:spPr>
        <p:txBody>
          <a:bodyPr wrap="square" rtlCol="0">
            <a:spAutoFit/>
          </a:bodyPr>
          <a:lstStyle/>
          <a:p>
            <a:pPr algn="just"/>
            <a:r>
              <a:rPr lang="it-IT" sz="2000" dirty="0"/>
              <a:t>La decadenza che già dal 5 secolo si manifestò in tutto l’Impero Romano </a:t>
            </a:r>
            <a:r>
              <a:rPr lang="it-IT" sz="2000" dirty="0" smtClean="0"/>
              <a:t>d’Occidente fu </a:t>
            </a:r>
            <a:r>
              <a:rPr lang="it-IT" sz="2000" dirty="0"/>
              <a:t>sentita con particolare intensità e disagio proprio dalla popolazione delle città Italiane.</a:t>
            </a:r>
          </a:p>
          <a:p>
            <a:pPr algn="just"/>
            <a:r>
              <a:rPr lang="it-IT" sz="2000" dirty="0"/>
              <a:t>Come molte altre città Bologna si contrasta in dimensioni e si spopolarono gli spazi urbani. In queste città semi-spopolate le costruzioni di nuovi edifici calarono numerosamente.</a:t>
            </a:r>
          </a:p>
          <a:p>
            <a:pPr algn="just"/>
            <a:r>
              <a:rPr lang="it-IT" sz="2000" dirty="0"/>
              <a:t>I</a:t>
            </a:r>
            <a:r>
              <a:rPr lang="it-IT" sz="2000" dirty="0" smtClean="0"/>
              <a:t>l </a:t>
            </a:r>
            <a:r>
              <a:rPr lang="it-IT" sz="2000" dirty="0"/>
              <a:t>teatro di Bologna </a:t>
            </a:r>
            <a:r>
              <a:rPr lang="it-IT" sz="2000" dirty="0" err="1"/>
              <a:t>subi’</a:t>
            </a:r>
            <a:r>
              <a:rPr lang="it-IT" sz="2000" dirty="0"/>
              <a:t>  </a:t>
            </a:r>
            <a:r>
              <a:rPr lang="it-IT" sz="2000" dirty="0" smtClean="0"/>
              <a:t>demolizioni  </a:t>
            </a:r>
            <a:r>
              <a:rPr lang="it-IT" sz="2000" dirty="0"/>
              <a:t>mentre  la città si riduceva soltanto a poco più di 20 ettari.  </a:t>
            </a:r>
          </a:p>
        </p:txBody>
      </p:sp>
    </p:spTree>
    <p:extLst>
      <p:ext uri="{BB962C8B-B14F-4D97-AF65-F5344CB8AC3E}">
        <p14:creationId xmlns:p14="http://schemas.microsoft.com/office/powerpoint/2010/main" xmlns="" val="427927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8064896" cy="2308324"/>
          </a:xfrm>
          <a:prstGeom prst="rect">
            <a:avLst/>
          </a:prstGeom>
          <a:noFill/>
        </p:spPr>
        <p:txBody>
          <a:bodyPr wrap="square" rtlCol="0">
            <a:spAutoFit/>
          </a:bodyPr>
          <a:lstStyle/>
          <a:p>
            <a:pPr algn="just"/>
            <a:r>
              <a:rPr lang="it-IT" dirty="0"/>
              <a:t>Nel settore centro-orientale del vecchio impianto romano, le cui parti abbandonate ad occidente si avviavano ad essere chiamate  «</a:t>
            </a:r>
            <a:r>
              <a:rPr lang="it-IT" dirty="0" err="1"/>
              <a:t>Civitas</a:t>
            </a:r>
            <a:r>
              <a:rPr lang="it-IT" dirty="0"/>
              <a:t>  </a:t>
            </a:r>
            <a:r>
              <a:rPr lang="it-IT" dirty="0" err="1"/>
              <a:t>Rupta</a:t>
            </a:r>
            <a:r>
              <a:rPr lang="it-IT" dirty="0"/>
              <a:t>  Antiqua» </a:t>
            </a:r>
            <a:r>
              <a:rPr lang="it-IT" dirty="0" smtClean="0"/>
              <a:t>. </a:t>
            </a:r>
            <a:endParaRPr lang="it-IT" dirty="0"/>
          </a:p>
          <a:p>
            <a:pPr algn="just"/>
            <a:r>
              <a:rPr lang="it-IT" dirty="0"/>
              <a:t>Al disordine generale che rendeva poco controllabili i territori circostanti e indeboliva autorità civili, ormai incapaci di proteggere la comunità, seppe opporre un’efficace resistenza soltanto </a:t>
            </a:r>
            <a:r>
              <a:rPr lang="it-IT" dirty="0" smtClean="0"/>
              <a:t> nella riorganizzazione </a:t>
            </a:r>
            <a:r>
              <a:rPr lang="it-IT" dirty="0"/>
              <a:t>ecclesiastica.</a:t>
            </a:r>
          </a:p>
          <a:p>
            <a:pPr algn="just"/>
            <a:r>
              <a:rPr lang="it-IT" dirty="0"/>
              <a:t>   </a:t>
            </a:r>
          </a:p>
          <a:p>
            <a:pPr algn="just"/>
            <a:r>
              <a:rPr lang="it-IT" dirty="0"/>
              <a:t> </a:t>
            </a:r>
          </a:p>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2204760"/>
            <a:ext cx="6574681" cy="4447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71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6640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5736" y="157056"/>
            <a:ext cx="4756367"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chiesa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83401" y="1700808"/>
            <a:ext cx="6012838" cy="4011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asellaDiTesto 2"/>
          <p:cNvSpPr txBox="1"/>
          <p:nvPr/>
        </p:nvSpPr>
        <p:spPr>
          <a:xfrm>
            <a:off x="81465" y="1480495"/>
            <a:ext cx="3101936" cy="5355312"/>
          </a:xfrm>
          <a:prstGeom prst="rect">
            <a:avLst/>
          </a:prstGeom>
          <a:solidFill>
            <a:schemeClr val="bg1">
              <a:alpha val="69000"/>
            </a:schemeClr>
          </a:solidFill>
        </p:spPr>
        <p:txBody>
          <a:bodyPr wrap="square" rtlCol="0">
            <a:spAutoFit/>
          </a:bodyPr>
          <a:lstStyle/>
          <a:p>
            <a:pPr algn="just"/>
            <a:r>
              <a:rPr lang="it-IT" dirty="0" smtClean="0">
                <a:solidFill>
                  <a:srgbClr val="00B0F0"/>
                </a:solidFill>
              </a:rPr>
              <a:t>L’ </a:t>
            </a:r>
            <a:r>
              <a:rPr lang="it-IT" dirty="0">
                <a:solidFill>
                  <a:srgbClr val="00B0F0"/>
                </a:solidFill>
              </a:rPr>
              <a:t>Episcopato Bolognese </a:t>
            </a:r>
            <a:r>
              <a:rPr lang="it-IT" dirty="0" smtClean="0">
                <a:solidFill>
                  <a:srgbClr val="00B0F0"/>
                </a:solidFill>
              </a:rPr>
              <a:t> (controllo </a:t>
            </a:r>
            <a:r>
              <a:rPr lang="it-IT" dirty="0">
                <a:solidFill>
                  <a:srgbClr val="00B0F0"/>
                </a:solidFill>
              </a:rPr>
              <a:t>cittadino da parte del vescovo) </a:t>
            </a:r>
            <a:r>
              <a:rPr lang="it-IT" dirty="0" smtClean="0">
                <a:solidFill>
                  <a:srgbClr val="00B0F0"/>
                </a:solidFill>
              </a:rPr>
              <a:t>si verifica </a:t>
            </a:r>
            <a:r>
              <a:rPr lang="it-IT" dirty="0">
                <a:solidFill>
                  <a:srgbClr val="00B0F0"/>
                </a:solidFill>
              </a:rPr>
              <a:t>intorno al 5 secolo. La diocesi (cioè il territorio della chiesa) dipendeva da Milano.</a:t>
            </a:r>
          </a:p>
          <a:p>
            <a:pPr algn="just"/>
            <a:r>
              <a:rPr lang="it-IT" dirty="0">
                <a:solidFill>
                  <a:srgbClr val="00B0F0"/>
                </a:solidFill>
              </a:rPr>
              <a:t>Probabilmente il primo palazzo vescovile si </a:t>
            </a:r>
            <a:r>
              <a:rPr lang="it-IT" dirty="0" smtClean="0">
                <a:solidFill>
                  <a:srgbClr val="00B0F0"/>
                </a:solidFill>
              </a:rPr>
              <a:t>trovava </a:t>
            </a:r>
            <a:r>
              <a:rPr lang="it-IT" dirty="0">
                <a:solidFill>
                  <a:srgbClr val="00B0F0"/>
                </a:solidFill>
              </a:rPr>
              <a:t>nelle vicinanze dell’odierna cattedrale di San Pietro, ma nel corso del 5 secolo </a:t>
            </a:r>
            <a:r>
              <a:rPr lang="it-IT" dirty="0" smtClean="0">
                <a:solidFill>
                  <a:srgbClr val="00B0F0"/>
                </a:solidFill>
              </a:rPr>
              <a:t>l’ </a:t>
            </a:r>
            <a:r>
              <a:rPr lang="it-IT" dirty="0">
                <a:solidFill>
                  <a:srgbClr val="00B0F0"/>
                </a:solidFill>
              </a:rPr>
              <a:t>instabilità era molto diffusa. </a:t>
            </a:r>
          </a:p>
          <a:p>
            <a:pPr algn="just"/>
            <a:r>
              <a:rPr lang="it-IT" dirty="0">
                <a:solidFill>
                  <a:srgbClr val="00B0F0"/>
                </a:solidFill>
              </a:rPr>
              <a:t>Nei ultimi anni del 5 secolo fu probabilmente lo stesso Sant’Ambrogio a indicare dove collocare le famose «quattro croci» poste in punti esterni alla parte abitata del tessuto urbano.</a:t>
            </a:r>
          </a:p>
        </p:txBody>
      </p:sp>
    </p:spTree>
    <p:extLst>
      <p:ext uri="{BB962C8B-B14F-4D97-AF65-F5344CB8AC3E}">
        <p14:creationId xmlns:p14="http://schemas.microsoft.com/office/powerpoint/2010/main" xmlns="" val="11765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additive="base">
                                        <p:cTn id="20" dur="500" fill="hold"/>
                                        <p:tgtEl>
                                          <p:spTgt spid="4098"/>
                                        </p:tgtEl>
                                        <p:attrNameLst>
                                          <p:attrName>ppt_x</p:attrName>
                                        </p:attrNameLst>
                                      </p:cBhvr>
                                      <p:tavLst>
                                        <p:tav tm="0">
                                          <p:val>
                                            <p:strVal val="#ppt_x"/>
                                          </p:val>
                                        </p:tav>
                                        <p:tav tm="100000">
                                          <p:val>
                                            <p:strVal val="#ppt_x"/>
                                          </p:val>
                                        </p:tav>
                                      </p:tavLst>
                                    </p:anim>
                                    <p:anim calcmode="lin" valueType="num">
                                      <p:cBhvr additive="base">
                                        <p:cTn id="2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stitutocomprensivoperugia7.it/progetto_fontana_maggiore/d9_pozz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6113" y="548680"/>
            <a:ext cx="4782542" cy="56520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tangolo 2"/>
          <p:cNvSpPr/>
          <p:nvPr/>
        </p:nvSpPr>
        <p:spPr>
          <a:xfrm>
            <a:off x="104246" y="404664"/>
            <a:ext cx="8483733"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Una città fontaniera tra</a:t>
            </a:r>
          </a:p>
          <a:p>
            <a:pPr algn="ctr"/>
            <a:r>
              <a:rPr lang="it-IT"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longobardi e Romania</a:t>
            </a:r>
          </a:p>
        </p:txBody>
      </p:sp>
      <p:sp>
        <p:nvSpPr>
          <p:cNvPr id="4" name="CasellaDiTesto 3"/>
          <p:cNvSpPr txBox="1"/>
          <p:nvPr/>
        </p:nvSpPr>
        <p:spPr>
          <a:xfrm>
            <a:off x="275302" y="2636912"/>
            <a:ext cx="3899755" cy="4093428"/>
          </a:xfrm>
          <a:prstGeom prst="rect">
            <a:avLst/>
          </a:prstGeom>
          <a:noFill/>
        </p:spPr>
        <p:txBody>
          <a:bodyPr wrap="square" rtlCol="0">
            <a:spAutoFit/>
          </a:bodyPr>
          <a:lstStyle/>
          <a:p>
            <a:pPr algn="ctr"/>
            <a:r>
              <a:rPr lang="it-IT" sz="2000" dirty="0">
                <a:solidFill>
                  <a:srgbClr val="FF0000"/>
                </a:solidFill>
              </a:rPr>
              <a:t>La riorganizzazione della penisola, che era sotto il dominio dell’impero bizantino fu interrotta dai Longobardi. Sotto il profilo urbanistico , si ipotizza che la ragione che la zona ad oriente della Porta </a:t>
            </a:r>
            <a:r>
              <a:rPr lang="it-IT" sz="2000" dirty="0" smtClean="0">
                <a:solidFill>
                  <a:srgbClr val="FF0000"/>
                </a:solidFill>
              </a:rPr>
              <a:t>Ravegnana,  quella </a:t>
            </a:r>
            <a:r>
              <a:rPr lang="it-IT" sz="2000" dirty="0">
                <a:solidFill>
                  <a:srgbClr val="FF0000"/>
                </a:solidFill>
              </a:rPr>
              <a:t>su cui ci </a:t>
            </a:r>
            <a:r>
              <a:rPr lang="it-IT" sz="2000" dirty="0" smtClean="0">
                <a:solidFill>
                  <a:srgbClr val="FF0000"/>
                </a:solidFill>
              </a:rPr>
              <a:t>sarebbero </a:t>
            </a:r>
            <a:r>
              <a:rPr lang="it-IT" sz="2000" dirty="0">
                <a:solidFill>
                  <a:srgbClr val="FF0000"/>
                </a:solidFill>
              </a:rPr>
              <a:t>sorte tra il 11 e 12 secolo le «due Torri» sia stata quella scelta dai Longobardi per il loro insediamento </a:t>
            </a:r>
            <a:r>
              <a:rPr lang="it-IT" sz="2000" dirty="0" smtClean="0">
                <a:solidFill>
                  <a:srgbClr val="FF0000"/>
                </a:solidFill>
              </a:rPr>
              <a:t>, tanto </a:t>
            </a:r>
            <a:r>
              <a:rPr lang="it-IT" sz="2000" dirty="0">
                <a:solidFill>
                  <a:srgbClr val="FF0000"/>
                </a:solidFill>
              </a:rPr>
              <a:t>che la loro area è detta «addizione longobarda».</a:t>
            </a:r>
          </a:p>
        </p:txBody>
      </p:sp>
    </p:spTree>
    <p:extLst>
      <p:ext uri="{BB962C8B-B14F-4D97-AF65-F5344CB8AC3E}">
        <p14:creationId xmlns:p14="http://schemas.microsoft.com/office/powerpoint/2010/main" xmlns="" val="40805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913</Words>
  <Application>Microsoft Office PowerPoint</Application>
  <PresentationFormat>Presentazione su schermo (4:3)</PresentationFormat>
  <Paragraphs>40</Paragraphs>
  <Slides>15</Slides>
  <Notes>2</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dc:creator>
  <cp:lastModifiedBy>DOCENTI</cp:lastModifiedBy>
  <cp:revision>44</cp:revision>
  <dcterms:created xsi:type="dcterms:W3CDTF">2017-02-16T16:00:00Z</dcterms:created>
  <dcterms:modified xsi:type="dcterms:W3CDTF">2017-03-22T14:58:38Z</dcterms:modified>
</cp:coreProperties>
</file>