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65" r:id="rId3"/>
    <p:sldId id="264" r:id="rId4"/>
    <p:sldId id="274" r:id="rId5"/>
    <p:sldId id="256" r:id="rId6"/>
    <p:sldId id="275" r:id="rId7"/>
    <p:sldId id="266" r:id="rId8"/>
    <p:sldId id="257" r:id="rId9"/>
    <p:sldId id="258" r:id="rId10"/>
    <p:sldId id="259" r:id="rId11"/>
    <p:sldId id="260" r:id="rId12"/>
    <p:sldId id="267" r:id="rId13"/>
    <p:sldId id="261" r:id="rId14"/>
    <p:sldId id="272" r:id="rId15"/>
    <p:sldId id="273" r:id="rId16"/>
    <p:sldId id="262" r:id="rId17"/>
    <p:sldId id="268" r:id="rId18"/>
    <p:sldId id="269" r:id="rId19"/>
    <p:sldId id="271" r:id="rId20"/>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690A"/>
    <a:srgbClr val="CC00C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2" d="100"/>
          <a:sy n="72" d="100"/>
        </p:scale>
        <p:origin x="-1110"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703E5AA1-96FB-4CE9-A160-401920917CC0}" type="datetimeFigureOut">
              <a:rPr lang="it-IT" smtClean="0"/>
              <a:pPr/>
              <a:t>08/06/2017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1872725-5D8B-4C24-B554-487181052945}"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03E5AA1-96FB-4CE9-A160-401920917CC0}" type="datetimeFigureOut">
              <a:rPr lang="it-IT" smtClean="0"/>
              <a:pPr/>
              <a:t>08/06/2017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1872725-5D8B-4C24-B554-487181052945}"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03E5AA1-96FB-4CE9-A160-401920917CC0}" type="datetimeFigureOut">
              <a:rPr lang="it-IT" smtClean="0"/>
              <a:pPr/>
              <a:t>08/06/2017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1872725-5D8B-4C24-B554-487181052945}"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03E5AA1-96FB-4CE9-A160-401920917CC0}" type="datetimeFigureOut">
              <a:rPr lang="it-IT" smtClean="0"/>
              <a:pPr/>
              <a:t>08/06/2017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1872725-5D8B-4C24-B554-487181052945}"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703E5AA1-96FB-4CE9-A160-401920917CC0}" type="datetimeFigureOut">
              <a:rPr lang="it-IT" smtClean="0"/>
              <a:pPr/>
              <a:t>08/06/2017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1872725-5D8B-4C24-B554-487181052945}"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703E5AA1-96FB-4CE9-A160-401920917CC0}" type="datetimeFigureOut">
              <a:rPr lang="it-IT" smtClean="0"/>
              <a:pPr/>
              <a:t>08/06/2017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1872725-5D8B-4C24-B554-487181052945}"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703E5AA1-96FB-4CE9-A160-401920917CC0}" type="datetimeFigureOut">
              <a:rPr lang="it-IT" smtClean="0"/>
              <a:pPr/>
              <a:t>08/06/2017</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01872725-5D8B-4C24-B554-487181052945}"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703E5AA1-96FB-4CE9-A160-401920917CC0}" type="datetimeFigureOut">
              <a:rPr lang="it-IT" smtClean="0"/>
              <a:pPr/>
              <a:t>08/06/2017</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01872725-5D8B-4C24-B554-487181052945}"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03E5AA1-96FB-4CE9-A160-401920917CC0}" type="datetimeFigureOut">
              <a:rPr lang="it-IT" smtClean="0"/>
              <a:pPr/>
              <a:t>08/06/2017</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01872725-5D8B-4C24-B554-487181052945}"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03E5AA1-96FB-4CE9-A160-401920917CC0}" type="datetimeFigureOut">
              <a:rPr lang="it-IT" smtClean="0"/>
              <a:pPr/>
              <a:t>08/06/2017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1872725-5D8B-4C24-B554-487181052945}"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03E5AA1-96FB-4CE9-A160-401920917CC0}" type="datetimeFigureOut">
              <a:rPr lang="it-IT" smtClean="0"/>
              <a:pPr/>
              <a:t>08/06/2017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1872725-5D8B-4C24-B554-487181052945}"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3E5AA1-96FB-4CE9-A160-401920917CC0}" type="datetimeFigureOut">
              <a:rPr lang="it-IT" smtClean="0"/>
              <a:pPr/>
              <a:t>08/06/2017</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872725-5D8B-4C24-B554-487181052945}"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jpeg"/><Relationship Id="rId5" Type="http://schemas.microsoft.com/office/2007/relationships/hdphoto" Target="../media/hdphoto1.wdp"/><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 Id="rId9" Type="http://schemas.openxmlformats.org/officeDocument/2006/relationships/image" Target="../media/image60.jpe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terredicanossa.re.it/wp-content/uploads/sites/2/2015/01/territorio-feudo-canossa.jpg"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rot="10800000">
            <a:off x="0" y="-171400"/>
            <a:ext cx="9144000" cy="7272806"/>
          </a:xfrm>
          <a:prstGeom prst="rect">
            <a:avLst/>
          </a:prstGeom>
        </p:spPr>
      </p:pic>
      <p:sp>
        <p:nvSpPr>
          <p:cNvPr id="3" name="Rettangolo 2"/>
          <p:cNvSpPr/>
          <p:nvPr/>
        </p:nvSpPr>
        <p:spPr>
          <a:xfrm>
            <a:off x="5051276" y="404663"/>
            <a:ext cx="4044528" cy="3046988"/>
          </a:xfrm>
          <a:prstGeom prst="rect">
            <a:avLst/>
          </a:prstGeom>
          <a:solidFill>
            <a:schemeClr val="accent6">
              <a:lumMod val="60000"/>
              <a:lumOff val="40000"/>
              <a:alpha val="50980"/>
            </a:schemeClr>
          </a:solidFill>
          <a:effectLst>
            <a:glow rad="228600">
              <a:schemeClr val="accent6">
                <a:satMod val="175000"/>
                <a:alpha val="40000"/>
              </a:schemeClr>
            </a:glow>
            <a:softEdge rad="63500"/>
          </a:effectLst>
          <a:scene3d>
            <a:camera prst="obliqueBottomRight"/>
            <a:lightRig rig="threePt" dir="t"/>
          </a:scene3d>
        </p:spPr>
        <p:txBody>
          <a:bodyPr wrap="square">
            <a:spAutoFit/>
          </a:bodyPr>
          <a:lstStyle/>
          <a:p>
            <a:r>
              <a:rPr lang="it-IT" sz="2400" b="1" i="1" dirty="0" smtClean="0">
                <a:solidFill>
                  <a:schemeClr val="tx1">
                    <a:lumMod val="65000"/>
                    <a:lumOff val="35000"/>
                  </a:schemeClr>
                </a:solidFill>
              </a:rPr>
              <a:t>Il giorno 30 marzo 2017 </a:t>
            </a:r>
          </a:p>
          <a:p>
            <a:r>
              <a:rPr lang="it-IT" sz="2400" b="1" i="1" dirty="0" smtClean="0">
                <a:solidFill>
                  <a:schemeClr val="tx1">
                    <a:lumMod val="65000"/>
                    <a:lumOff val="35000"/>
                  </a:schemeClr>
                </a:solidFill>
              </a:rPr>
              <a:t>i bambini della 4^A e 4^B della scuola primaria “Matilde di Canossa”di Ciano d’Enza,  hanno  partecipato ad una visita guidata al castello di </a:t>
            </a:r>
            <a:r>
              <a:rPr lang="it-IT" sz="2400" b="1" i="1" dirty="0" err="1" smtClean="0">
                <a:solidFill>
                  <a:schemeClr val="tx1">
                    <a:lumMod val="65000"/>
                    <a:lumOff val="35000"/>
                  </a:schemeClr>
                </a:solidFill>
              </a:rPr>
              <a:t>Rossena</a:t>
            </a:r>
            <a:r>
              <a:rPr lang="it-IT" sz="2400" b="1" i="1" dirty="0" smtClean="0">
                <a:solidFill>
                  <a:schemeClr val="tx1">
                    <a:lumMod val="65000"/>
                    <a:lumOff val="35000"/>
                  </a:schemeClr>
                </a:solidFill>
              </a:rPr>
              <a:t> e alla riserva di </a:t>
            </a:r>
            <a:r>
              <a:rPr lang="it-IT" sz="2400" b="1" i="1" dirty="0" err="1" smtClean="0">
                <a:solidFill>
                  <a:schemeClr val="tx1">
                    <a:lumMod val="65000"/>
                    <a:lumOff val="35000"/>
                  </a:schemeClr>
                </a:solidFill>
              </a:rPr>
              <a:t>Campotrera</a:t>
            </a:r>
            <a:r>
              <a:rPr lang="it-IT" sz="2400" b="1" i="1" dirty="0" smtClean="0">
                <a:solidFill>
                  <a:schemeClr val="tx1">
                    <a:lumMod val="65000"/>
                    <a:lumOff val="35000"/>
                  </a:schemeClr>
                </a:solidFill>
              </a:rPr>
              <a:t>.</a:t>
            </a:r>
          </a:p>
        </p:txBody>
      </p:sp>
      <p:pic>
        <p:nvPicPr>
          <p:cNvPr id="6" name="Immagine 5" descr="101_1633.JPG"/>
          <p:cNvPicPr>
            <a:picLocks noChangeAspect="1"/>
          </p:cNvPicPr>
          <p:nvPr/>
        </p:nvPicPr>
        <p:blipFill>
          <a:blip r:embed="rId3" cstate="print"/>
          <a:stretch>
            <a:fillRect/>
          </a:stretch>
        </p:blipFill>
        <p:spPr>
          <a:xfrm>
            <a:off x="24656" y="260648"/>
            <a:ext cx="4824535" cy="3618401"/>
          </a:xfrm>
          <a:prstGeom prst="rect">
            <a:avLst/>
          </a:prstGeom>
          <a:ln>
            <a:noFill/>
          </a:ln>
          <a:effectLst>
            <a:outerShdw blurRad="190500" algn="tl" rotWithShape="0">
              <a:srgbClr val="000000">
                <a:alpha val="70000"/>
              </a:srgbClr>
            </a:outerShdw>
          </a:effectLst>
        </p:spPr>
      </p:pic>
      <p:pic>
        <p:nvPicPr>
          <p:cNvPr id="5" name="Immagine 4"/>
          <p:cNvPicPr>
            <a:picLocks noChangeAspect="1"/>
          </p:cNvPicPr>
          <p:nvPr/>
        </p:nvPicPr>
        <p:blipFill>
          <a:blip r:embed="rId4" cstate="print">
            <a:extLst>
              <a:ext uri="{BEBA8EAE-BF5A-486C-A8C5-ECC9F3942E4B}">
                <a14:imgProps xmlns="" xmlns:a14="http://schemas.microsoft.com/office/drawing/2010/main">
                  <a14:imgLayer r:embed="rId5">
                    <a14:imgEffect>
                      <a14:sharpenSoften amount="25000"/>
                    </a14:imgEffect>
                  </a14:imgLayer>
                </a14:imgProps>
              </a:ext>
              <a:ext uri="{28A0092B-C50C-407E-A947-70E740481C1C}">
                <a14:useLocalDpi xmlns="" xmlns:a14="http://schemas.microsoft.com/office/drawing/2010/main" val="0"/>
              </a:ext>
            </a:extLst>
          </a:blip>
          <a:stretch>
            <a:fillRect/>
          </a:stretch>
        </p:blipFill>
        <p:spPr>
          <a:xfrm rot="10800000">
            <a:off x="3995936" y="4142943"/>
            <a:ext cx="5137224" cy="2958463"/>
          </a:xfrm>
          <a:prstGeom prst="rect">
            <a:avLst/>
          </a:prstGeom>
          <a:ln>
            <a:noFill/>
          </a:ln>
          <a:effectLst>
            <a:outerShdw blurRad="190500" algn="tl" rotWithShape="0">
              <a:srgbClr val="000000">
                <a:alpha val="70000"/>
              </a:srgbClr>
            </a:outerShdw>
          </a:effectLst>
        </p:spPr>
      </p:pic>
      <p:pic>
        <p:nvPicPr>
          <p:cNvPr id="7" name="Immagine 6"/>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24656" y="4869160"/>
            <a:ext cx="3846175" cy="2163473"/>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g096.jpg"/>
          <p:cNvPicPr>
            <a:picLocks noChangeAspect="1"/>
          </p:cNvPicPr>
          <p:nvPr/>
        </p:nvPicPr>
        <p:blipFill>
          <a:blip r:embed="rId2" cstate="print"/>
          <a:stretch>
            <a:fillRect/>
          </a:stretch>
        </p:blipFill>
        <p:spPr>
          <a:xfrm>
            <a:off x="0" y="0"/>
            <a:ext cx="4716015" cy="6858000"/>
          </a:xfrm>
          <a:prstGeom prst="rect">
            <a:avLst/>
          </a:prstGeom>
        </p:spPr>
      </p:pic>
      <p:pic>
        <p:nvPicPr>
          <p:cNvPr id="3" name="Immagine 2" descr="101_1767.JPG"/>
          <p:cNvPicPr>
            <a:picLocks noChangeAspect="1"/>
          </p:cNvPicPr>
          <p:nvPr/>
        </p:nvPicPr>
        <p:blipFill>
          <a:blip r:embed="rId3" cstate="print"/>
          <a:stretch>
            <a:fillRect/>
          </a:stretch>
        </p:blipFill>
        <p:spPr>
          <a:xfrm>
            <a:off x="4860032" y="548680"/>
            <a:ext cx="3996444" cy="5328592"/>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097.jpg"/>
          <p:cNvPicPr>
            <a:picLocks noChangeAspect="1"/>
          </p:cNvPicPr>
          <p:nvPr/>
        </p:nvPicPr>
        <p:blipFill>
          <a:blip r:embed="rId2" cstate="print"/>
          <a:stretch>
            <a:fillRect/>
          </a:stretch>
        </p:blipFill>
        <p:spPr>
          <a:xfrm>
            <a:off x="1" y="188640"/>
            <a:ext cx="4644007" cy="64807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Immagine 6" descr="101_1768.JPG"/>
          <p:cNvPicPr>
            <a:picLocks noChangeAspect="1"/>
          </p:cNvPicPr>
          <p:nvPr/>
        </p:nvPicPr>
        <p:blipFill>
          <a:blip r:embed="rId3" cstate="print"/>
          <a:stretch>
            <a:fillRect/>
          </a:stretch>
        </p:blipFill>
        <p:spPr>
          <a:xfrm>
            <a:off x="4788024" y="620688"/>
            <a:ext cx="4212468" cy="5616624"/>
          </a:xfrm>
          <a:prstGeom prst="rect">
            <a:avLst/>
          </a:prstGeom>
          <a:ln>
            <a:noFill/>
          </a:ln>
          <a:effectLst>
            <a:outerShdw blurRad="190500" algn="tl" rotWithShape="0">
              <a:srgbClr val="000000">
                <a:alpha val="70000"/>
              </a:srgbClr>
            </a:outerShdw>
          </a:effectLst>
        </p:spPr>
      </p:pic>
      <p:pic>
        <p:nvPicPr>
          <p:cNvPr id="4" name="Immagine 3" descr="101_1766.JPG"/>
          <p:cNvPicPr>
            <a:picLocks noChangeAspect="1"/>
          </p:cNvPicPr>
          <p:nvPr/>
        </p:nvPicPr>
        <p:blipFill>
          <a:blip r:embed="rId4" cstate="print"/>
          <a:stretch>
            <a:fillRect/>
          </a:stretch>
        </p:blipFill>
        <p:spPr>
          <a:xfrm rot="5400000">
            <a:off x="-252536" y="3717032"/>
            <a:ext cx="2880320" cy="2160240"/>
          </a:xfrm>
          <a:prstGeom prst="rect">
            <a:avLst/>
          </a:prstGeom>
          <a:ln>
            <a:noFill/>
          </a:ln>
          <a:effectLst>
            <a:outerShdw blurRad="190500" algn="tl" rotWithShape="0">
              <a:srgbClr val="000000">
                <a:alpha val="70000"/>
              </a:srgbClr>
            </a:outerShdw>
          </a:effectLst>
        </p:spPr>
      </p:pic>
      <p:pic>
        <p:nvPicPr>
          <p:cNvPr id="5" name="Immagine 4" descr="101_1770.JPG"/>
          <p:cNvPicPr>
            <a:picLocks noChangeAspect="1"/>
          </p:cNvPicPr>
          <p:nvPr/>
        </p:nvPicPr>
        <p:blipFill>
          <a:blip r:embed="rId5" cstate="print"/>
          <a:stretch>
            <a:fillRect/>
          </a:stretch>
        </p:blipFill>
        <p:spPr>
          <a:xfrm rot="5400000">
            <a:off x="1979711" y="3717033"/>
            <a:ext cx="2880321" cy="2160241"/>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098.jpg"/>
          <p:cNvPicPr>
            <a:picLocks noChangeAspect="1"/>
          </p:cNvPicPr>
          <p:nvPr/>
        </p:nvPicPr>
        <p:blipFill>
          <a:blip r:embed="rId2" cstate="print"/>
          <a:stretch>
            <a:fillRect/>
          </a:stretch>
        </p:blipFill>
        <p:spPr>
          <a:xfrm>
            <a:off x="395537" y="188640"/>
            <a:ext cx="3958332" cy="6336704"/>
          </a:xfrm>
          <a:prstGeom prst="rect">
            <a:avLst/>
          </a:prstGeom>
          <a:ln>
            <a:noFill/>
          </a:ln>
          <a:effectLst>
            <a:outerShdw blurRad="190500" algn="tl" rotWithShape="0">
              <a:srgbClr val="000000">
                <a:alpha val="70000"/>
              </a:srgbClr>
            </a:outerShdw>
          </a:effectLst>
        </p:spPr>
      </p:pic>
      <p:pic>
        <p:nvPicPr>
          <p:cNvPr id="3" name="Immagine 2" descr="x989e3f8be2959473af0621541b2dae6b_jpg_pagespeed_ic_gYXM7jgwRc.jpg"/>
          <p:cNvPicPr>
            <a:picLocks noChangeAspect="1"/>
          </p:cNvPicPr>
          <p:nvPr/>
        </p:nvPicPr>
        <p:blipFill>
          <a:blip r:embed="rId3" cstate="print"/>
          <a:stretch>
            <a:fillRect/>
          </a:stretch>
        </p:blipFill>
        <p:spPr>
          <a:xfrm>
            <a:off x="4655528" y="2780928"/>
            <a:ext cx="4343523" cy="3744416"/>
          </a:xfrm>
          <a:prstGeom prst="rect">
            <a:avLst/>
          </a:prstGeom>
          <a:ln>
            <a:noFill/>
          </a:ln>
          <a:effectLst>
            <a:outerShdw blurRad="190500" algn="tl" rotWithShape="0">
              <a:srgbClr val="000000">
                <a:alpha val="70000"/>
              </a:srgbClr>
            </a:outerShdw>
          </a:effectLst>
        </p:spPr>
      </p:pic>
      <p:sp>
        <p:nvSpPr>
          <p:cNvPr id="4" name="Rettangolo 3"/>
          <p:cNvSpPr/>
          <p:nvPr/>
        </p:nvSpPr>
        <p:spPr>
          <a:xfrm>
            <a:off x="4788024" y="332656"/>
            <a:ext cx="4176464" cy="1569660"/>
          </a:xfrm>
          <a:prstGeom prst="rect">
            <a:avLst/>
          </a:prstGeom>
          <a:solidFill>
            <a:schemeClr val="tx2">
              <a:lumMod val="60000"/>
              <a:lumOff val="40000"/>
            </a:schemeClr>
          </a:solidFill>
          <a:ln w="38100">
            <a:solidFill>
              <a:schemeClr val="accent2"/>
            </a:solidFill>
          </a:ln>
        </p:spPr>
        <p:txBody>
          <a:bodyPr wrap="square">
            <a:spAutoFit/>
          </a:bodyPr>
          <a:lstStyle/>
          <a:p>
            <a:r>
              <a:rPr lang="it-IT" sz="2400" dirty="0" smtClean="0">
                <a:solidFill>
                  <a:schemeClr val="bg1"/>
                </a:solidFill>
              </a:rPr>
              <a:t>SUGGESTIONI E BELLEZZE AMBIENTALI SI NTRECCIANO ALLE TESTIMONIANZE STORICHE E ARCHITETTONICHE</a:t>
            </a:r>
            <a:endParaRPr lang="it-IT" sz="2400" dirty="0">
              <a:solidFill>
                <a:schemeClr val="bg1"/>
              </a:solidFill>
            </a:endParaRPr>
          </a:p>
        </p:txBody>
      </p:sp>
      <p:sp>
        <p:nvSpPr>
          <p:cNvPr id="5" name="CasellaDiTesto 4"/>
          <p:cNvSpPr txBox="1"/>
          <p:nvPr/>
        </p:nvSpPr>
        <p:spPr>
          <a:xfrm>
            <a:off x="467544" y="6525344"/>
            <a:ext cx="3744416" cy="261610"/>
          </a:xfrm>
          <a:prstGeom prst="rect">
            <a:avLst/>
          </a:prstGeom>
          <a:noFill/>
        </p:spPr>
        <p:txBody>
          <a:bodyPr wrap="square" rtlCol="0">
            <a:spAutoFit/>
          </a:bodyPr>
          <a:lstStyle/>
          <a:p>
            <a:r>
              <a:rPr lang="it-IT" sz="1100" i="1" dirty="0" smtClean="0"/>
              <a:t>Rappresentazione grafica  della Torre di </a:t>
            </a:r>
            <a:r>
              <a:rPr lang="it-IT" sz="1100" i="1" dirty="0" err="1" smtClean="0"/>
              <a:t>Rossenella</a:t>
            </a:r>
            <a:r>
              <a:rPr lang="it-IT" sz="1100" i="1" dirty="0" smtClean="0"/>
              <a:t> </a:t>
            </a:r>
            <a:endParaRPr lang="it-IT" sz="1100" i="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g099.jpg"/>
          <p:cNvPicPr>
            <a:picLocks noChangeAspect="1"/>
          </p:cNvPicPr>
          <p:nvPr/>
        </p:nvPicPr>
        <p:blipFill>
          <a:blip r:embed="rId2" cstate="print"/>
          <a:stretch>
            <a:fillRect/>
          </a:stretch>
        </p:blipFill>
        <p:spPr>
          <a:xfrm>
            <a:off x="0" y="0"/>
            <a:ext cx="4644007" cy="685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magine 4" descr="img101.jpg"/>
          <p:cNvPicPr>
            <a:picLocks noChangeAspect="1"/>
          </p:cNvPicPr>
          <p:nvPr/>
        </p:nvPicPr>
        <p:blipFill>
          <a:blip r:embed="rId3" cstate="print"/>
          <a:stretch>
            <a:fillRect/>
          </a:stretch>
        </p:blipFill>
        <p:spPr>
          <a:xfrm>
            <a:off x="4644008" y="0"/>
            <a:ext cx="4499992" cy="685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Immagine 6" descr="101_1753.JPG"/>
          <p:cNvPicPr>
            <a:picLocks noChangeAspect="1"/>
          </p:cNvPicPr>
          <p:nvPr/>
        </p:nvPicPr>
        <p:blipFill>
          <a:blip r:embed="rId4" cstate="print"/>
          <a:stretch>
            <a:fillRect/>
          </a:stretch>
        </p:blipFill>
        <p:spPr>
          <a:xfrm>
            <a:off x="4932040" y="3717032"/>
            <a:ext cx="3840428" cy="2880321"/>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101_1676.JPG"/>
          <p:cNvPicPr>
            <a:picLocks noChangeAspect="1"/>
          </p:cNvPicPr>
          <p:nvPr/>
        </p:nvPicPr>
        <p:blipFill>
          <a:blip r:embed="rId2" cstate="print"/>
          <a:stretch>
            <a:fillRect/>
          </a:stretch>
        </p:blipFill>
        <p:spPr>
          <a:xfrm>
            <a:off x="5004048" y="620688"/>
            <a:ext cx="3888432" cy="5184576"/>
          </a:xfrm>
          <a:prstGeom prst="rect">
            <a:avLst/>
          </a:prstGeom>
          <a:ln>
            <a:noFill/>
          </a:ln>
          <a:effectLst>
            <a:outerShdw blurRad="190500" algn="tl" rotWithShape="0">
              <a:srgbClr val="000000">
                <a:alpha val="70000"/>
              </a:srgbClr>
            </a:outerShdw>
          </a:effectLst>
        </p:spPr>
      </p:pic>
      <p:pic>
        <p:nvPicPr>
          <p:cNvPr id="8" name="Immagine 7" descr="img100.jpg"/>
          <p:cNvPicPr>
            <a:picLocks noChangeAspect="1"/>
          </p:cNvPicPr>
          <p:nvPr/>
        </p:nvPicPr>
        <p:blipFill>
          <a:blip r:embed="rId3" cstate="print"/>
          <a:stretch>
            <a:fillRect/>
          </a:stretch>
        </p:blipFill>
        <p:spPr>
          <a:xfrm>
            <a:off x="179512" y="3429000"/>
            <a:ext cx="4571998" cy="3231509"/>
          </a:xfrm>
          <a:prstGeom prst="rect">
            <a:avLst/>
          </a:prstGeom>
          <a:ln>
            <a:noFill/>
          </a:ln>
          <a:effectLst>
            <a:outerShdw blurRad="190500" algn="tl" rotWithShape="0">
              <a:srgbClr val="000000">
                <a:alpha val="70000"/>
              </a:srgbClr>
            </a:outerShdw>
          </a:effectLst>
        </p:spPr>
      </p:pic>
      <p:pic>
        <p:nvPicPr>
          <p:cNvPr id="13" name="Immagine 12" descr="101_1759.JPG"/>
          <p:cNvPicPr>
            <a:picLocks noChangeAspect="1"/>
          </p:cNvPicPr>
          <p:nvPr/>
        </p:nvPicPr>
        <p:blipFill>
          <a:blip r:embed="rId4" cstate="print"/>
          <a:stretch>
            <a:fillRect/>
          </a:stretch>
        </p:blipFill>
        <p:spPr>
          <a:xfrm>
            <a:off x="251520" y="260648"/>
            <a:ext cx="4014963" cy="3011222"/>
          </a:xfrm>
          <a:prstGeom prst="rect">
            <a:avLst/>
          </a:prstGeom>
          <a:ln>
            <a:noFill/>
          </a:ln>
          <a:effectLst>
            <a:outerShdw blurRad="190500" algn="tl" rotWithShape="0">
              <a:srgbClr val="000000">
                <a:alpha val="70000"/>
              </a:srgbClr>
            </a:outerShdw>
          </a:effectLst>
        </p:spPr>
      </p:pic>
      <p:sp>
        <p:nvSpPr>
          <p:cNvPr id="14" name="CasellaDiTesto 13"/>
          <p:cNvSpPr txBox="1"/>
          <p:nvPr/>
        </p:nvSpPr>
        <p:spPr>
          <a:xfrm>
            <a:off x="4860032" y="6453336"/>
            <a:ext cx="3672408" cy="369332"/>
          </a:xfrm>
          <a:prstGeom prst="rect">
            <a:avLst/>
          </a:prstGeom>
          <a:noFill/>
        </p:spPr>
        <p:txBody>
          <a:bodyPr wrap="square" rtlCol="0">
            <a:spAutoFit/>
          </a:bodyPr>
          <a:lstStyle/>
          <a:p>
            <a:r>
              <a:rPr lang="it-IT" i="1" dirty="0" smtClean="0"/>
              <a:t>“</a:t>
            </a:r>
            <a:r>
              <a:rPr lang="it-IT" i="1" dirty="0" err="1" smtClean="0"/>
              <a:t>Everelina</a:t>
            </a:r>
            <a:r>
              <a:rPr lang="it-IT" i="1" dirty="0" smtClean="0"/>
              <a:t> disegnata dai bambini”</a:t>
            </a:r>
            <a:endParaRPr lang="it-IT" i="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101_1788.JPG"/>
          <p:cNvPicPr>
            <a:picLocks noChangeAspect="1"/>
          </p:cNvPicPr>
          <p:nvPr/>
        </p:nvPicPr>
        <p:blipFill>
          <a:blip r:embed="rId2" cstate="print"/>
          <a:stretch>
            <a:fillRect/>
          </a:stretch>
        </p:blipFill>
        <p:spPr>
          <a:xfrm>
            <a:off x="179512" y="260648"/>
            <a:ext cx="4416491" cy="3312368"/>
          </a:xfrm>
          <a:prstGeom prst="rect">
            <a:avLst/>
          </a:prstGeom>
          <a:ln>
            <a:noFill/>
          </a:ln>
          <a:effectLst>
            <a:outerShdw blurRad="190500" algn="tl" rotWithShape="0">
              <a:srgbClr val="000000">
                <a:alpha val="70000"/>
              </a:srgbClr>
            </a:outerShdw>
          </a:effectLst>
        </p:spPr>
      </p:pic>
      <p:pic>
        <p:nvPicPr>
          <p:cNvPr id="5" name="Immagine 4" descr="101_1777.JPG"/>
          <p:cNvPicPr>
            <a:picLocks noChangeAspect="1"/>
          </p:cNvPicPr>
          <p:nvPr/>
        </p:nvPicPr>
        <p:blipFill>
          <a:blip r:embed="rId3" cstate="print"/>
          <a:stretch>
            <a:fillRect/>
          </a:stretch>
        </p:blipFill>
        <p:spPr>
          <a:xfrm>
            <a:off x="4860032" y="260648"/>
            <a:ext cx="4116965" cy="3087724"/>
          </a:xfrm>
          <a:prstGeom prst="rect">
            <a:avLst/>
          </a:prstGeom>
          <a:ln>
            <a:noFill/>
          </a:ln>
          <a:effectLst>
            <a:outerShdw blurRad="190500" algn="tl" rotWithShape="0">
              <a:srgbClr val="000000">
                <a:alpha val="70000"/>
              </a:srgbClr>
            </a:outerShdw>
          </a:effectLst>
        </p:spPr>
      </p:pic>
      <p:pic>
        <p:nvPicPr>
          <p:cNvPr id="6" name="Immagine 5" descr="101_1780.JPG"/>
          <p:cNvPicPr>
            <a:picLocks noChangeAspect="1"/>
          </p:cNvPicPr>
          <p:nvPr/>
        </p:nvPicPr>
        <p:blipFill>
          <a:blip r:embed="rId4" cstate="print"/>
          <a:stretch>
            <a:fillRect/>
          </a:stretch>
        </p:blipFill>
        <p:spPr>
          <a:xfrm>
            <a:off x="179512" y="4077072"/>
            <a:ext cx="3528392" cy="2646294"/>
          </a:xfrm>
          <a:prstGeom prst="rect">
            <a:avLst/>
          </a:prstGeom>
          <a:ln>
            <a:noFill/>
          </a:ln>
          <a:effectLst>
            <a:outerShdw blurRad="190500" algn="tl" rotWithShape="0">
              <a:srgbClr val="000000">
                <a:alpha val="70000"/>
              </a:srgbClr>
            </a:outerShdw>
          </a:effectLst>
        </p:spPr>
      </p:pic>
      <p:pic>
        <p:nvPicPr>
          <p:cNvPr id="7" name="Immagine 6" descr="101_1778.JPG"/>
          <p:cNvPicPr>
            <a:picLocks noChangeAspect="1"/>
          </p:cNvPicPr>
          <p:nvPr/>
        </p:nvPicPr>
        <p:blipFill>
          <a:blip r:embed="rId5" cstate="print"/>
          <a:stretch>
            <a:fillRect/>
          </a:stretch>
        </p:blipFill>
        <p:spPr>
          <a:xfrm>
            <a:off x="6732240" y="3717032"/>
            <a:ext cx="2232248" cy="2976330"/>
          </a:xfrm>
          <a:prstGeom prst="rect">
            <a:avLst/>
          </a:prstGeom>
          <a:ln>
            <a:noFill/>
          </a:ln>
          <a:effectLst>
            <a:outerShdw blurRad="190500" algn="tl" rotWithShape="0">
              <a:srgbClr val="000000">
                <a:alpha val="70000"/>
              </a:srgbClr>
            </a:outerShdw>
          </a:effectLst>
        </p:spPr>
      </p:pic>
      <p:pic>
        <p:nvPicPr>
          <p:cNvPr id="8" name="Immagine 7" descr="101_1781.JPG"/>
          <p:cNvPicPr>
            <a:picLocks noChangeAspect="1"/>
          </p:cNvPicPr>
          <p:nvPr/>
        </p:nvPicPr>
        <p:blipFill>
          <a:blip r:embed="rId6" cstate="print"/>
          <a:stretch>
            <a:fillRect/>
          </a:stretch>
        </p:blipFill>
        <p:spPr>
          <a:xfrm>
            <a:off x="3779912" y="4581128"/>
            <a:ext cx="2808312" cy="2106234"/>
          </a:xfrm>
          <a:prstGeom prst="rect">
            <a:avLst/>
          </a:prstGeom>
          <a:ln>
            <a:noFill/>
          </a:ln>
          <a:effectLst>
            <a:outerShdw blurRad="190500" algn="tl" rotWithShape="0">
              <a:srgbClr val="000000">
                <a:alpha val="70000"/>
              </a:srgbClr>
            </a:outerShdw>
          </a:effectLst>
        </p:spPr>
      </p:pic>
      <p:sp>
        <p:nvSpPr>
          <p:cNvPr id="9" name="CasellaDiTesto 8"/>
          <p:cNvSpPr txBox="1"/>
          <p:nvPr/>
        </p:nvSpPr>
        <p:spPr>
          <a:xfrm>
            <a:off x="3923928" y="3645024"/>
            <a:ext cx="2592288" cy="830997"/>
          </a:xfrm>
          <a:prstGeom prst="rect">
            <a:avLst/>
          </a:prstGeom>
          <a:noFill/>
        </p:spPr>
        <p:txBody>
          <a:bodyPr wrap="square" rtlCol="0">
            <a:spAutoFit/>
          </a:bodyPr>
          <a:lstStyle/>
          <a:p>
            <a:r>
              <a:rPr lang="it-IT" sz="2400" dirty="0" smtClean="0">
                <a:solidFill>
                  <a:schemeClr val="accent3">
                    <a:lumMod val="50000"/>
                  </a:schemeClr>
                </a:solidFill>
                <a:latin typeface="Algerian" pitchFamily="82" charset="0"/>
              </a:rPr>
              <a:t>Riserva di </a:t>
            </a:r>
            <a:r>
              <a:rPr lang="it-IT" sz="2400" dirty="0" err="1" smtClean="0">
                <a:solidFill>
                  <a:schemeClr val="accent3">
                    <a:lumMod val="50000"/>
                  </a:schemeClr>
                </a:solidFill>
                <a:latin typeface="Algerian" pitchFamily="82" charset="0"/>
              </a:rPr>
              <a:t>campotrera</a:t>
            </a:r>
            <a:endParaRPr lang="it-IT" sz="2400" dirty="0">
              <a:solidFill>
                <a:schemeClr val="accent3">
                  <a:lumMod val="50000"/>
                </a:schemeClr>
              </a:solidFill>
              <a:latin typeface="Algerian" pitchFamily="82"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g102.jpg"/>
          <p:cNvPicPr>
            <a:picLocks noChangeAspect="1"/>
          </p:cNvPicPr>
          <p:nvPr/>
        </p:nvPicPr>
        <p:blipFill>
          <a:blip r:embed="rId2" cstate="print"/>
          <a:stretch>
            <a:fillRect/>
          </a:stretch>
        </p:blipFill>
        <p:spPr>
          <a:xfrm>
            <a:off x="179511" y="0"/>
            <a:ext cx="4536505" cy="685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magine 4" descr="img103.jpg"/>
          <p:cNvPicPr>
            <a:picLocks noChangeAspect="1"/>
          </p:cNvPicPr>
          <p:nvPr/>
        </p:nvPicPr>
        <p:blipFill>
          <a:blip r:embed="rId3" cstate="print"/>
          <a:stretch>
            <a:fillRect/>
          </a:stretch>
        </p:blipFill>
        <p:spPr>
          <a:xfrm>
            <a:off x="4788024" y="0"/>
            <a:ext cx="4355976" cy="65973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Immagine 6" descr="img104.jpg"/>
          <p:cNvPicPr>
            <a:picLocks noChangeAspect="1"/>
          </p:cNvPicPr>
          <p:nvPr/>
        </p:nvPicPr>
        <p:blipFill>
          <a:blip r:embed="rId4" cstate="print"/>
          <a:stretch>
            <a:fillRect/>
          </a:stretch>
        </p:blipFill>
        <p:spPr>
          <a:xfrm>
            <a:off x="4932040" y="3140968"/>
            <a:ext cx="4032448" cy="3024486"/>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179512" y="0"/>
            <a:ext cx="5256584" cy="3970318"/>
          </a:xfrm>
          <a:prstGeom prst="rect">
            <a:avLst/>
          </a:prstGeom>
        </p:spPr>
        <p:txBody>
          <a:bodyPr wrap="square">
            <a:spAutoFit/>
          </a:bodyPr>
          <a:lstStyle/>
          <a:p>
            <a:r>
              <a:rPr lang="it-IT" b="1" dirty="0" smtClean="0"/>
              <a:t>La cava</a:t>
            </a:r>
          </a:p>
          <a:p>
            <a:r>
              <a:rPr lang="it-IT" dirty="0" smtClean="0"/>
              <a:t>La cava abbandonata è un luogo molto suggestivo, un invaso sassoso arido e torrido. Lentamente alcune piante molto rustiche stanno colonizzando questo luogo (soprattutto ornielli, e anche ginestre, rose selvatiche e biancospini).</a:t>
            </a:r>
            <a:r>
              <a:rPr lang="it-IT" b="1" dirty="0" smtClean="0"/>
              <a:t> </a:t>
            </a:r>
          </a:p>
          <a:p>
            <a:r>
              <a:rPr lang="it-IT" b="1" dirty="0" smtClean="0"/>
              <a:t>Pareti rocciose</a:t>
            </a:r>
          </a:p>
          <a:p>
            <a:r>
              <a:rPr lang="it-IT" dirty="0" smtClean="0"/>
              <a:t>La zona rocciosa meridionale presenta una vegetazione rupicola in grado di sopravvivere in un substrato quasi sterile, al clima </a:t>
            </a:r>
            <a:r>
              <a:rPr lang="it-IT" dirty="0" err="1" smtClean="0"/>
              <a:t>asprissimo</a:t>
            </a:r>
            <a:r>
              <a:rPr lang="it-IT" dirty="0" smtClean="0"/>
              <a:t> che riserva inverni gelidi ed estati torride. Qui si trovano a loro agio il semprevivo e il </a:t>
            </a:r>
            <a:r>
              <a:rPr lang="it-IT" dirty="0" err="1" smtClean="0"/>
              <a:t>sedum</a:t>
            </a:r>
            <a:r>
              <a:rPr lang="it-IT" dirty="0" smtClean="0"/>
              <a:t>, piccole felci, muschi e licheni che spesso creano insieme dei micro habitat tra le fenditure della roccia.</a:t>
            </a:r>
            <a:endParaRPr lang="it-IT" dirty="0"/>
          </a:p>
        </p:txBody>
      </p:sp>
      <p:pic>
        <p:nvPicPr>
          <p:cNvPr id="10" name="Immagine 9" descr="101_1798.JPG"/>
          <p:cNvPicPr>
            <a:picLocks noChangeAspect="1"/>
          </p:cNvPicPr>
          <p:nvPr/>
        </p:nvPicPr>
        <p:blipFill>
          <a:blip r:embed="rId2" cstate="print"/>
          <a:stretch>
            <a:fillRect/>
          </a:stretch>
        </p:blipFill>
        <p:spPr>
          <a:xfrm>
            <a:off x="251520" y="4005064"/>
            <a:ext cx="3528392" cy="2592288"/>
          </a:xfrm>
          <a:prstGeom prst="rect">
            <a:avLst/>
          </a:prstGeom>
          <a:ln>
            <a:noFill/>
          </a:ln>
          <a:effectLst>
            <a:outerShdw blurRad="190500" algn="tl" rotWithShape="0">
              <a:srgbClr val="000000">
                <a:alpha val="70000"/>
              </a:srgbClr>
            </a:outerShdw>
          </a:effectLst>
        </p:spPr>
      </p:pic>
      <p:pic>
        <p:nvPicPr>
          <p:cNvPr id="11" name="Immagine 10" descr="101_1799.JPG"/>
          <p:cNvPicPr>
            <a:picLocks noChangeAspect="1"/>
          </p:cNvPicPr>
          <p:nvPr/>
        </p:nvPicPr>
        <p:blipFill>
          <a:blip r:embed="rId3" cstate="print"/>
          <a:stretch>
            <a:fillRect/>
          </a:stretch>
        </p:blipFill>
        <p:spPr>
          <a:xfrm>
            <a:off x="5364088" y="260648"/>
            <a:ext cx="3561860" cy="4749147"/>
          </a:xfrm>
          <a:prstGeom prst="rect">
            <a:avLst/>
          </a:prstGeom>
          <a:ln>
            <a:noFill/>
          </a:ln>
          <a:effectLst>
            <a:outerShdw blurRad="190500" algn="tl" rotWithShape="0">
              <a:srgbClr val="000000">
                <a:alpha val="70000"/>
              </a:srgbClr>
            </a:outerShdw>
          </a:effectLst>
        </p:spPr>
      </p:pic>
      <p:pic>
        <p:nvPicPr>
          <p:cNvPr id="13" name="Immagine 12" descr="pietre nella cava.jpg"/>
          <p:cNvPicPr>
            <a:picLocks noChangeAspect="1"/>
          </p:cNvPicPr>
          <p:nvPr/>
        </p:nvPicPr>
        <p:blipFill>
          <a:blip r:embed="rId4" cstate="print"/>
          <a:stretch>
            <a:fillRect/>
          </a:stretch>
        </p:blipFill>
        <p:spPr>
          <a:xfrm>
            <a:off x="5345420" y="5157192"/>
            <a:ext cx="1872208" cy="1486753"/>
          </a:xfrm>
          <a:prstGeom prst="rect">
            <a:avLst/>
          </a:prstGeom>
          <a:ln>
            <a:noFill/>
          </a:ln>
          <a:effectLst>
            <a:outerShdw blurRad="190500" algn="tl" rotWithShape="0">
              <a:srgbClr val="000000">
                <a:alpha val="70000"/>
              </a:srgbClr>
            </a:outerShdw>
          </a:effectLst>
        </p:spPr>
      </p:pic>
      <p:pic>
        <p:nvPicPr>
          <p:cNvPr id="14" name="Immagine 13" descr="roccia rossa.jpg"/>
          <p:cNvPicPr>
            <a:picLocks noChangeAspect="1"/>
          </p:cNvPicPr>
          <p:nvPr/>
        </p:nvPicPr>
        <p:blipFill>
          <a:blip r:embed="rId5" cstate="print"/>
          <a:stretch>
            <a:fillRect/>
          </a:stretch>
        </p:blipFill>
        <p:spPr>
          <a:xfrm>
            <a:off x="7301257" y="5157192"/>
            <a:ext cx="1626719" cy="1481708"/>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539552" y="692696"/>
            <a:ext cx="7416824" cy="1477328"/>
          </a:xfrm>
          <a:prstGeom prst="rect">
            <a:avLst/>
          </a:prstGeom>
        </p:spPr>
        <p:txBody>
          <a:bodyPr wrap="square">
            <a:spAutoFit/>
          </a:bodyPr>
          <a:lstStyle/>
          <a:p>
            <a:r>
              <a:rPr lang="it-IT" b="1" dirty="0" smtClean="0"/>
              <a:t>Biodiversità</a:t>
            </a:r>
          </a:p>
          <a:p>
            <a:r>
              <a:rPr lang="it-IT" dirty="0" smtClean="0"/>
              <a:t>La vegetazione erbacea è ricca e varia presentando specie vegetali come le orchidee che sono completamente scomparse dalle grasse foraggere irrigue di pianura. </a:t>
            </a:r>
            <a:r>
              <a:rPr lang="it-IT" dirty="0" err="1" smtClean="0"/>
              <a:t>Campotrera</a:t>
            </a:r>
            <a:r>
              <a:rPr lang="it-IT" dirty="0" smtClean="0"/>
              <a:t> un posto di sicuro interesse per chi ama le piante ed i fiori spontanei dell'</a:t>
            </a:r>
            <a:r>
              <a:rPr lang="it-IT" dirty="0" err="1" smtClean="0"/>
              <a:t>appennino</a:t>
            </a:r>
            <a:r>
              <a:rPr lang="it-IT" dirty="0" smtClean="0"/>
              <a:t> Reggiano.</a:t>
            </a:r>
            <a:endParaRPr lang="it-IT" dirty="0"/>
          </a:p>
        </p:txBody>
      </p:sp>
      <p:pic>
        <p:nvPicPr>
          <p:cNvPr id="5" name="Immagine 4" descr="ginestra di spagna.jpg"/>
          <p:cNvPicPr>
            <a:picLocks noChangeAspect="1"/>
          </p:cNvPicPr>
          <p:nvPr/>
        </p:nvPicPr>
        <p:blipFill>
          <a:blip r:embed="rId2" cstate="print"/>
          <a:srcRect r="12770"/>
          <a:stretch>
            <a:fillRect/>
          </a:stretch>
        </p:blipFill>
        <p:spPr>
          <a:xfrm>
            <a:off x="564593" y="2276872"/>
            <a:ext cx="1758743" cy="1512168"/>
          </a:xfrm>
          <a:prstGeom prst="rect">
            <a:avLst/>
          </a:prstGeom>
          <a:ln>
            <a:noFill/>
          </a:ln>
          <a:effectLst>
            <a:outerShdw blurRad="190500" algn="tl" rotWithShape="0">
              <a:srgbClr val="000000">
                <a:alpha val="70000"/>
              </a:srgbClr>
            </a:outerShdw>
          </a:effectLst>
        </p:spPr>
      </p:pic>
      <p:pic>
        <p:nvPicPr>
          <p:cNvPr id="6" name="Immagine 5" descr="ICON_campanule.jpg"/>
          <p:cNvPicPr>
            <a:picLocks noChangeAspect="1"/>
          </p:cNvPicPr>
          <p:nvPr/>
        </p:nvPicPr>
        <p:blipFill>
          <a:blip r:embed="rId3" cstate="print"/>
          <a:stretch>
            <a:fillRect/>
          </a:stretch>
        </p:blipFill>
        <p:spPr>
          <a:xfrm>
            <a:off x="2699792" y="2348880"/>
            <a:ext cx="1820475" cy="1388954"/>
          </a:xfrm>
          <a:prstGeom prst="rect">
            <a:avLst/>
          </a:prstGeom>
          <a:ln>
            <a:noFill/>
          </a:ln>
          <a:effectLst>
            <a:outerShdw blurRad="190500" algn="tl" rotWithShape="0">
              <a:srgbClr val="000000">
                <a:alpha val="70000"/>
              </a:srgbClr>
            </a:outerShdw>
          </a:effectLst>
        </p:spPr>
      </p:pic>
      <p:pic>
        <p:nvPicPr>
          <p:cNvPr id="8" name="Immagine 7" descr="ICON_felci e muschi.jpg"/>
          <p:cNvPicPr>
            <a:picLocks noChangeAspect="1"/>
          </p:cNvPicPr>
          <p:nvPr/>
        </p:nvPicPr>
        <p:blipFill>
          <a:blip r:embed="rId4" cstate="print"/>
          <a:srcRect r="14286"/>
          <a:stretch>
            <a:fillRect/>
          </a:stretch>
        </p:blipFill>
        <p:spPr>
          <a:xfrm>
            <a:off x="4910822" y="2351079"/>
            <a:ext cx="1606511" cy="1581977"/>
          </a:xfrm>
          <a:prstGeom prst="rect">
            <a:avLst/>
          </a:prstGeom>
          <a:ln>
            <a:noFill/>
          </a:ln>
          <a:effectLst>
            <a:outerShdw blurRad="190500" algn="tl" rotWithShape="0">
              <a:srgbClr val="000000">
                <a:alpha val="70000"/>
              </a:srgbClr>
            </a:outerShdw>
          </a:effectLst>
        </p:spPr>
      </p:pic>
      <p:pic>
        <p:nvPicPr>
          <p:cNvPr id="9" name="Immagine 8" descr="ICON_fiore centaurea.jpg"/>
          <p:cNvPicPr>
            <a:picLocks noChangeAspect="1"/>
          </p:cNvPicPr>
          <p:nvPr/>
        </p:nvPicPr>
        <p:blipFill>
          <a:blip r:embed="rId5" cstate="print"/>
          <a:stretch>
            <a:fillRect/>
          </a:stretch>
        </p:blipFill>
        <p:spPr>
          <a:xfrm>
            <a:off x="7020272" y="2348880"/>
            <a:ext cx="1656184" cy="1701892"/>
          </a:xfrm>
          <a:prstGeom prst="rect">
            <a:avLst/>
          </a:prstGeom>
          <a:ln>
            <a:noFill/>
          </a:ln>
          <a:effectLst>
            <a:outerShdw blurRad="190500" algn="tl" rotWithShape="0">
              <a:srgbClr val="000000">
                <a:alpha val="70000"/>
              </a:srgbClr>
            </a:outerShdw>
          </a:effectLst>
        </p:spPr>
      </p:pic>
      <p:pic>
        <p:nvPicPr>
          <p:cNvPr id="10" name="Immagine 9" descr="ICON_fiore-cicerchia.jpg"/>
          <p:cNvPicPr>
            <a:picLocks noChangeAspect="1"/>
          </p:cNvPicPr>
          <p:nvPr/>
        </p:nvPicPr>
        <p:blipFill>
          <a:blip r:embed="rId6" cstate="print"/>
          <a:srcRect r="12770"/>
          <a:stretch>
            <a:fillRect/>
          </a:stretch>
        </p:blipFill>
        <p:spPr>
          <a:xfrm>
            <a:off x="395536" y="4497686"/>
            <a:ext cx="1944216" cy="1671638"/>
          </a:xfrm>
          <a:prstGeom prst="rect">
            <a:avLst/>
          </a:prstGeom>
          <a:ln>
            <a:noFill/>
          </a:ln>
          <a:effectLst>
            <a:outerShdw blurRad="190500" algn="tl" rotWithShape="0">
              <a:srgbClr val="000000">
                <a:alpha val="70000"/>
              </a:srgbClr>
            </a:outerShdw>
          </a:effectLst>
        </p:spPr>
      </p:pic>
      <p:pic>
        <p:nvPicPr>
          <p:cNvPr id="11" name="Immagine 10" descr="ICON_galatea.jpg"/>
          <p:cNvPicPr>
            <a:picLocks noChangeAspect="1"/>
          </p:cNvPicPr>
          <p:nvPr/>
        </p:nvPicPr>
        <p:blipFill>
          <a:blip r:embed="rId7" cstate="print"/>
          <a:srcRect r="12770"/>
          <a:stretch>
            <a:fillRect/>
          </a:stretch>
        </p:blipFill>
        <p:spPr>
          <a:xfrm>
            <a:off x="2766218" y="4581128"/>
            <a:ext cx="1712010" cy="1648122"/>
          </a:xfrm>
          <a:prstGeom prst="rect">
            <a:avLst/>
          </a:prstGeom>
          <a:ln>
            <a:noFill/>
          </a:ln>
          <a:effectLst>
            <a:outerShdw blurRad="190500" algn="tl" rotWithShape="0">
              <a:srgbClr val="000000">
                <a:alpha val="70000"/>
              </a:srgbClr>
            </a:outerShdw>
          </a:effectLst>
        </p:spPr>
      </p:pic>
      <p:pic>
        <p:nvPicPr>
          <p:cNvPr id="12" name="Immagine 11" descr="ICON_lantana.jpg"/>
          <p:cNvPicPr>
            <a:picLocks noChangeAspect="1"/>
          </p:cNvPicPr>
          <p:nvPr/>
        </p:nvPicPr>
        <p:blipFill>
          <a:blip r:embed="rId8" cstate="print"/>
          <a:stretch>
            <a:fillRect/>
          </a:stretch>
        </p:blipFill>
        <p:spPr>
          <a:xfrm>
            <a:off x="4831721" y="4653136"/>
            <a:ext cx="1870977" cy="1563602"/>
          </a:xfrm>
          <a:prstGeom prst="rect">
            <a:avLst/>
          </a:prstGeom>
          <a:ln>
            <a:noFill/>
          </a:ln>
          <a:effectLst>
            <a:outerShdw blurRad="190500" algn="tl" rotWithShape="0">
              <a:srgbClr val="000000">
                <a:alpha val="70000"/>
              </a:srgbClr>
            </a:outerShdw>
          </a:effectLst>
        </p:spPr>
      </p:pic>
      <p:pic>
        <p:nvPicPr>
          <p:cNvPr id="13" name="Immagine 12" descr="ICON_orchidea selvatica.jpg"/>
          <p:cNvPicPr>
            <a:picLocks noChangeAspect="1"/>
          </p:cNvPicPr>
          <p:nvPr/>
        </p:nvPicPr>
        <p:blipFill>
          <a:blip r:embed="rId9" cstate="print"/>
          <a:srcRect r="11974"/>
          <a:stretch>
            <a:fillRect/>
          </a:stretch>
        </p:blipFill>
        <p:spPr>
          <a:xfrm>
            <a:off x="7092280" y="4581128"/>
            <a:ext cx="1584176" cy="1748118"/>
          </a:xfrm>
          <a:prstGeom prst="rect">
            <a:avLst/>
          </a:prstGeom>
          <a:ln>
            <a:noFill/>
          </a:ln>
          <a:effectLst>
            <a:outerShdw blurRad="190500" algn="tl" rotWithShape="0">
              <a:srgbClr val="000000">
                <a:alpha val="70000"/>
              </a:srgbClr>
            </a:outerShdw>
          </a:effectLst>
        </p:spPr>
      </p:pic>
      <p:sp>
        <p:nvSpPr>
          <p:cNvPr id="16" name="CasellaDiTesto 15"/>
          <p:cNvSpPr txBox="1"/>
          <p:nvPr/>
        </p:nvSpPr>
        <p:spPr>
          <a:xfrm>
            <a:off x="611560" y="3789040"/>
            <a:ext cx="1656184" cy="307777"/>
          </a:xfrm>
          <a:prstGeom prst="rect">
            <a:avLst/>
          </a:prstGeom>
          <a:noFill/>
        </p:spPr>
        <p:txBody>
          <a:bodyPr wrap="square" rtlCol="0">
            <a:spAutoFit/>
          </a:bodyPr>
          <a:lstStyle/>
          <a:p>
            <a:r>
              <a:rPr lang="it-IT" sz="1400" b="1" dirty="0" smtClean="0"/>
              <a:t>Ginestra di spagna</a:t>
            </a:r>
            <a:endParaRPr lang="it-IT" sz="1400" b="1" dirty="0"/>
          </a:p>
        </p:txBody>
      </p:sp>
      <p:sp>
        <p:nvSpPr>
          <p:cNvPr id="17" name="CasellaDiTesto 16"/>
          <p:cNvSpPr txBox="1"/>
          <p:nvPr/>
        </p:nvSpPr>
        <p:spPr>
          <a:xfrm>
            <a:off x="2843808" y="3717032"/>
            <a:ext cx="1656184" cy="307777"/>
          </a:xfrm>
          <a:prstGeom prst="rect">
            <a:avLst/>
          </a:prstGeom>
          <a:noFill/>
        </p:spPr>
        <p:txBody>
          <a:bodyPr wrap="square" rtlCol="0">
            <a:spAutoFit/>
          </a:bodyPr>
          <a:lstStyle/>
          <a:p>
            <a:r>
              <a:rPr lang="it-IT" sz="1400" b="1" dirty="0" smtClean="0"/>
              <a:t>Campanule</a:t>
            </a:r>
            <a:endParaRPr lang="it-IT" sz="1400" b="1" dirty="0"/>
          </a:p>
        </p:txBody>
      </p:sp>
      <p:sp>
        <p:nvSpPr>
          <p:cNvPr id="18" name="CasellaDiTesto 17"/>
          <p:cNvSpPr txBox="1"/>
          <p:nvPr/>
        </p:nvSpPr>
        <p:spPr>
          <a:xfrm>
            <a:off x="5004048" y="3933056"/>
            <a:ext cx="1512168" cy="307777"/>
          </a:xfrm>
          <a:prstGeom prst="rect">
            <a:avLst/>
          </a:prstGeom>
          <a:noFill/>
        </p:spPr>
        <p:txBody>
          <a:bodyPr wrap="square" rtlCol="0">
            <a:spAutoFit/>
          </a:bodyPr>
          <a:lstStyle/>
          <a:p>
            <a:r>
              <a:rPr lang="it-IT" sz="1400" b="1" dirty="0" smtClean="0"/>
              <a:t>Felci e muschi</a:t>
            </a:r>
            <a:endParaRPr lang="it-IT" sz="1400" b="1" dirty="0"/>
          </a:p>
        </p:txBody>
      </p:sp>
      <p:sp>
        <p:nvSpPr>
          <p:cNvPr id="19" name="CasellaDiTesto 18"/>
          <p:cNvSpPr txBox="1"/>
          <p:nvPr/>
        </p:nvSpPr>
        <p:spPr>
          <a:xfrm>
            <a:off x="7308304" y="4077072"/>
            <a:ext cx="1512168" cy="307777"/>
          </a:xfrm>
          <a:prstGeom prst="rect">
            <a:avLst/>
          </a:prstGeom>
          <a:noFill/>
        </p:spPr>
        <p:txBody>
          <a:bodyPr wrap="square" rtlCol="0">
            <a:spAutoFit/>
          </a:bodyPr>
          <a:lstStyle/>
          <a:p>
            <a:r>
              <a:rPr lang="it-IT" sz="1400" b="1" dirty="0" smtClean="0"/>
              <a:t>Fiore centaurea</a:t>
            </a:r>
            <a:endParaRPr lang="it-IT" sz="1400" b="1" dirty="0"/>
          </a:p>
        </p:txBody>
      </p:sp>
      <p:sp>
        <p:nvSpPr>
          <p:cNvPr id="20" name="CasellaDiTesto 19"/>
          <p:cNvSpPr txBox="1"/>
          <p:nvPr/>
        </p:nvSpPr>
        <p:spPr>
          <a:xfrm>
            <a:off x="395536" y="6237312"/>
            <a:ext cx="1800200" cy="307777"/>
          </a:xfrm>
          <a:prstGeom prst="rect">
            <a:avLst/>
          </a:prstGeom>
          <a:noFill/>
        </p:spPr>
        <p:txBody>
          <a:bodyPr wrap="square" rtlCol="0">
            <a:spAutoFit/>
          </a:bodyPr>
          <a:lstStyle/>
          <a:p>
            <a:r>
              <a:rPr lang="it-IT" sz="1400" b="1" dirty="0" smtClean="0"/>
              <a:t>Fiore cicerchia</a:t>
            </a:r>
            <a:endParaRPr lang="it-IT" sz="1400" b="1" dirty="0"/>
          </a:p>
        </p:txBody>
      </p:sp>
      <p:sp>
        <p:nvSpPr>
          <p:cNvPr id="21" name="CasellaDiTesto 20"/>
          <p:cNvSpPr txBox="1"/>
          <p:nvPr/>
        </p:nvSpPr>
        <p:spPr>
          <a:xfrm>
            <a:off x="2915816" y="6309320"/>
            <a:ext cx="1584176" cy="307777"/>
          </a:xfrm>
          <a:prstGeom prst="rect">
            <a:avLst/>
          </a:prstGeom>
          <a:noFill/>
        </p:spPr>
        <p:txBody>
          <a:bodyPr wrap="square" rtlCol="0">
            <a:spAutoFit/>
          </a:bodyPr>
          <a:lstStyle/>
          <a:p>
            <a:r>
              <a:rPr lang="it-IT" sz="1400" b="1" dirty="0" smtClean="0"/>
              <a:t>Galatea</a:t>
            </a:r>
            <a:endParaRPr lang="it-IT" sz="1400" b="1" dirty="0"/>
          </a:p>
        </p:txBody>
      </p:sp>
      <p:sp>
        <p:nvSpPr>
          <p:cNvPr id="22" name="CasellaDiTesto 21"/>
          <p:cNvSpPr txBox="1"/>
          <p:nvPr/>
        </p:nvSpPr>
        <p:spPr>
          <a:xfrm>
            <a:off x="5004048" y="6237312"/>
            <a:ext cx="1728192" cy="307777"/>
          </a:xfrm>
          <a:prstGeom prst="rect">
            <a:avLst/>
          </a:prstGeom>
          <a:noFill/>
        </p:spPr>
        <p:txBody>
          <a:bodyPr wrap="square" rtlCol="0">
            <a:spAutoFit/>
          </a:bodyPr>
          <a:lstStyle/>
          <a:p>
            <a:r>
              <a:rPr lang="it-IT" sz="1400" b="1" dirty="0" smtClean="0"/>
              <a:t>Lantana</a:t>
            </a:r>
            <a:endParaRPr lang="it-IT" sz="1400" b="1" dirty="0"/>
          </a:p>
        </p:txBody>
      </p:sp>
      <p:sp>
        <p:nvSpPr>
          <p:cNvPr id="23" name="CasellaDiTesto 22"/>
          <p:cNvSpPr txBox="1"/>
          <p:nvPr/>
        </p:nvSpPr>
        <p:spPr>
          <a:xfrm>
            <a:off x="7092280" y="6381329"/>
            <a:ext cx="2051720" cy="307777"/>
          </a:xfrm>
          <a:prstGeom prst="rect">
            <a:avLst/>
          </a:prstGeom>
          <a:noFill/>
        </p:spPr>
        <p:txBody>
          <a:bodyPr wrap="square" rtlCol="0">
            <a:spAutoFit/>
          </a:bodyPr>
          <a:lstStyle/>
          <a:p>
            <a:r>
              <a:rPr lang="it-IT" sz="1400" b="1" dirty="0" smtClean="0"/>
              <a:t>Orchidea selvatica</a:t>
            </a:r>
            <a:endParaRPr lang="it-IT" sz="1400" b="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descr="5.jpg"/>
          <p:cNvPicPr>
            <a:picLocks noChangeAspect="1"/>
          </p:cNvPicPr>
          <p:nvPr/>
        </p:nvPicPr>
        <p:blipFill>
          <a:blip r:embed="rId2" cstate="print"/>
          <a:stretch>
            <a:fillRect/>
          </a:stretch>
        </p:blipFill>
        <p:spPr>
          <a:xfrm>
            <a:off x="0" y="0"/>
            <a:ext cx="9144000" cy="6858000"/>
          </a:xfrm>
          <a:prstGeom prst="rect">
            <a:avLst/>
          </a:prstGeom>
        </p:spPr>
      </p:pic>
      <p:pic>
        <p:nvPicPr>
          <p:cNvPr id="8" name="Immagine 7" descr="untitled.png"/>
          <p:cNvPicPr>
            <a:picLocks noChangeAspect="1"/>
          </p:cNvPicPr>
          <p:nvPr/>
        </p:nvPicPr>
        <p:blipFill>
          <a:blip r:embed="rId3" cstate="print"/>
          <a:stretch>
            <a:fillRect/>
          </a:stretch>
        </p:blipFill>
        <p:spPr>
          <a:xfrm>
            <a:off x="7020272" y="3680746"/>
            <a:ext cx="2123728" cy="3177253"/>
          </a:xfrm>
          <a:prstGeom prst="rect">
            <a:avLst/>
          </a:prstGeom>
          <a:ln>
            <a:noFill/>
          </a:ln>
          <a:effectLst>
            <a:outerShdw blurRad="292100" dist="139700" dir="2700000" algn="tl" rotWithShape="0">
              <a:srgbClr val="333333">
                <a:alpha val="65000"/>
              </a:srgbClr>
            </a:outerShdw>
          </a:effectLst>
        </p:spPr>
      </p:pic>
      <p:sp>
        <p:nvSpPr>
          <p:cNvPr id="9" name="CasellaDiTesto 8"/>
          <p:cNvSpPr txBox="1"/>
          <p:nvPr/>
        </p:nvSpPr>
        <p:spPr>
          <a:xfrm>
            <a:off x="2483768" y="5949280"/>
            <a:ext cx="4464496" cy="830997"/>
          </a:xfrm>
          <a:prstGeom prst="rect">
            <a:avLst/>
          </a:prstGeom>
          <a:solidFill>
            <a:schemeClr val="accent6">
              <a:lumMod val="40000"/>
              <a:lumOff val="60000"/>
            </a:schemeClr>
          </a:solidFill>
          <a:effectLst>
            <a:outerShdw blurRad="50800" dist="38100" dir="8100000" algn="tr" rotWithShape="0">
              <a:prstClr val="black">
                <a:alpha val="40000"/>
              </a:prstClr>
            </a:outerShdw>
          </a:effectLst>
          <a:scene3d>
            <a:camera prst="orthographicFront"/>
            <a:lightRig rig="threePt" dir="t"/>
          </a:scene3d>
          <a:sp3d>
            <a:bevelT w="165100" prst="coolSlant"/>
          </a:sp3d>
        </p:spPr>
        <p:txBody>
          <a:bodyPr wrap="square" rtlCol="0">
            <a:spAutoFit/>
          </a:bodyPr>
          <a:lstStyle/>
          <a:p>
            <a:r>
              <a:rPr lang="it-IT" sz="1600" dirty="0" smtClean="0"/>
              <a:t>Elaborazione e realizzazione a cura delle classi 4^A  e 4^B della scuola primaria “Matilde di Canossa” Ciano d’Enza</a:t>
            </a:r>
            <a:endParaRPr lang="it-IT" sz="1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101_1631.JPG"/>
          <p:cNvPicPr>
            <a:picLocks noChangeAspect="1"/>
          </p:cNvPicPr>
          <p:nvPr/>
        </p:nvPicPr>
        <p:blipFill>
          <a:blip r:embed="rId2" cstate="print"/>
          <a:stretch>
            <a:fillRect/>
          </a:stretch>
        </p:blipFill>
        <p:spPr>
          <a:xfrm>
            <a:off x="179512" y="188640"/>
            <a:ext cx="2916324" cy="3888431"/>
          </a:xfrm>
          <a:prstGeom prst="rect">
            <a:avLst/>
          </a:prstGeom>
          <a:ln>
            <a:noFill/>
          </a:ln>
          <a:effectLst>
            <a:outerShdw blurRad="190500" algn="tl" rotWithShape="0">
              <a:srgbClr val="000000">
                <a:alpha val="70000"/>
              </a:srgbClr>
            </a:outerShdw>
          </a:effectLst>
        </p:spPr>
      </p:pic>
      <p:pic>
        <p:nvPicPr>
          <p:cNvPr id="3" name="Immagine 2" descr="101_1641.JPG"/>
          <p:cNvPicPr>
            <a:picLocks noChangeAspect="1"/>
          </p:cNvPicPr>
          <p:nvPr/>
        </p:nvPicPr>
        <p:blipFill>
          <a:blip r:embed="rId3" cstate="print"/>
          <a:stretch>
            <a:fillRect/>
          </a:stretch>
        </p:blipFill>
        <p:spPr>
          <a:xfrm>
            <a:off x="6156176" y="260648"/>
            <a:ext cx="2862318" cy="3816424"/>
          </a:xfrm>
          <a:prstGeom prst="rect">
            <a:avLst/>
          </a:prstGeom>
          <a:ln>
            <a:noFill/>
          </a:ln>
          <a:effectLst>
            <a:outerShdw blurRad="190500" algn="tl" rotWithShape="0">
              <a:srgbClr val="000000">
                <a:alpha val="70000"/>
              </a:srgbClr>
            </a:outerShdw>
          </a:effectLst>
        </p:spPr>
      </p:pic>
      <p:sp>
        <p:nvSpPr>
          <p:cNvPr id="4" name="Rettangolo 3"/>
          <p:cNvSpPr/>
          <p:nvPr/>
        </p:nvSpPr>
        <p:spPr>
          <a:xfrm>
            <a:off x="251520" y="4149080"/>
            <a:ext cx="8712968" cy="2554545"/>
          </a:xfrm>
          <a:prstGeom prst="rect">
            <a:avLst/>
          </a:prstGeom>
          <a:effectLst>
            <a:glow rad="101600">
              <a:schemeClr val="accent3">
                <a:lumMod val="60000"/>
                <a:lumOff val="40000"/>
                <a:alpha val="60000"/>
              </a:schemeClr>
            </a:glow>
          </a:effectLst>
        </p:spPr>
        <p:txBody>
          <a:bodyPr wrap="square">
            <a:spAutoFit/>
          </a:bodyPr>
          <a:lstStyle/>
          <a:p>
            <a:r>
              <a:rPr lang="it-IT" sz="1600" b="1" dirty="0" smtClean="0"/>
              <a:t>Descrizione</a:t>
            </a:r>
          </a:p>
          <a:p>
            <a:r>
              <a:rPr lang="it-IT" sz="1600" dirty="0" smtClean="0"/>
              <a:t>Il profilo della </a:t>
            </a:r>
            <a:r>
              <a:rPr lang="it-IT" sz="1600" b="1" dirty="0" smtClean="0"/>
              <a:t>fortezza di </a:t>
            </a:r>
            <a:r>
              <a:rPr lang="it-IT" sz="1600" b="1" dirty="0" err="1" smtClean="0"/>
              <a:t>Rossena</a:t>
            </a:r>
            <a:r>
              <a:rPr lang="it-IT" sz="1600" dirty="0" smtClean="0"/>
              <a:t>, impiantata su un rossastro colle vulcanico (dal quale trae il proprio nome), costituisce uno degli scorci paesaggistici più suggestivi di tutta l'</a:t>
            </a:r>
            <a:r>
              <a:rPr lang="it-IT" sz="1600" b="1" dirty="0" smtClean="0"/>
              <a:t>area </a:t>
            </a:r>
            <a:r>
              <a:rPr lang="it-IT" sz="1600" b="1" dirty="0" err="1" smtClean="0"/>
              <a:t>matildica</a:t>
            </a:r>
            <a:r>
              <a:rPr lang="it-IT" sz="1600" dirty="0" smtClean="0"/>
              <a:t>. A differenza di altri castelli che nel tempo si sono trasformati in residenze signorili, </a:t>
            </a:r>
            <a:r>
              <a:rPr lang="it-IT" sz="1600" dirty="0" err="1" smtClean="0"/>
              <a:t>Rossena</a:t>
            </a:r>
            <a:r>
              <a:rPr lang="it-IT" sz="1600" dirty="0" smtClean="0"/>
              <a:t> ha conservato il suo impianto originario di macchina da guerra posta a difesa del castello di Canossa: la sua funzione era infatti quella di fermare eventuali aggressioni nemiche provenienti da ponente, dalla valle dell’Enza. Il vasto complesso di rocce vulcaniche sul quale si erge la rocca è costituito da lave basaltiche, eruttate in ambiente sottomarino oltre cento milioni di anni fa, e dalla caratteristica struttura "a cuscinetto". Proprio la durezza e la resistenza della roccia, insieme agli eventi storici favorevoli, hanno consentito al Castello di </a:t>
            </a:r>
            <a:r>
              <a:rPr lang="it-IT" sz="1600" dirty="0" err="1" smtClean="0"/>
              <a:t>Rossena</a:t>
            </a:r>
            <a:r>
              <a:rPr lang="it-IT" sz="1600" dirty="0" smtClean="0"/>
              <a:t> di giungere pressoché intatto ai giorni nostri.</a:t>
            </a:r>
            <a:endParaRPr lang="it-IT" sz="1600" dirty="0"/>
          </a:p>
        </p:txBody>
      </p:sp>
      <p:pic>
        <p:nvPicPr>
          <p:cNvPr id="5" name="Immagine 4" descr="101_1636.JPG"/>
          <p:cNvPicPr>
            <a:picLocks noChangeAspect="1"/>
          </p:cNvPicPr>
          <p:nvPr/>
        </p:nvPicPr>
        <p:blipFill>
          <a:blip r:embed="rId4" cstate="print"/>
          <a:stretch>
            <a:fillRect/>
          </a:stretch>
        </p:blipFill>
        <p:spPr>
          <a:xfrm>
            <a:off x="3203848" y="260648"/>
            <a:ext cx="2841780" cy="3789040"/>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101_1643.JPG"/>
          <p:cNvPicPr>
            <a:picLocks noChangeAspect="1"/>
          </p:cNvPicPr>
          <p:nvPr/>
        </p:nvPicPr>
        <p:blipFill>
          <a:blip r:embed="rId2" cstate="print"/>
          <a:stretch>
            <a:fillRect/>
          </a:stretch>
        </p:blipFill>
        <p:spPr>
          <a:xfrm>
            <a:off x="251520" y="188640"/>
            <a:ext cx="4248472" cy="3186354"/>
          </a:xfrm>
          <a:prstGeom prst="rect">
            <a:avLst/>
          </a:prstGeom>
          <a:ln>
            <a:noFill/>
          </a:ln>
          <a:effectLst>
            <a:outerShdw blurRad="190500" algn="tl" rotWithShape="0">
              <a:srgbClr val="000000">
                <a:alpha val="70000"/>
              </a:srgbClr>
            </a:outerShdw>
          </a:effectLst>
        </p:spPr>
      </p:pic>
      <p:pic>
        <p:nvPicPr>
          <p:cNvPr id="3" name="Immagine 2" descr="101_1646.JPG"/>
          <p:cNvPicPr>
            <a:picLocks noChangeAspect="1"/>
          </p:cNvPicPr>
          <p:nvPr/>
        </p:nvPicPr>
        <p:blipFill>
          <a:blip r:embed="rId3" cstate="print"/>
          <a:stretch>
            <a:fillRect/>
          </a:stretch>
        </p:blipFill>
        <p:spPr>
          <a:xfrm>
            <a:off x="4860031" y="3645024"/>
            <a:ext cx="4045483" cy="3034112"/>
          </a:xfrm>
          <a:prstGeom prst="rect">
            <a:avLst/>
          </a:prstGeom>
          <a:ln>
            <a:noFill/>
          </a:ln>
          <a:effectLst>
            <a:outerShdw blurRad="190500" algn="tl" rotWithShape="0">
              <a:srgbClr val="000000">
                <a:alpha val="70000"/>
              </a:srgbClr>
            </a:outerShdw>
          </a:effectLst>
        </p:spPr>
      </p:pic>
      <p:pic>
        <p:nvPicPr>
          <p:cNvPr id="4" name="Immagine 3" descr="101_1664.JPG"/>
          <p:cNvPicPr>
            <a:picLocks noChangeAspect="1"/>
          </p:cNvPicPr>
          <p:nvPr/>
        </p:nvPicPr>
        <p:blipFill>
          <a:blip r:embed="rId4" cstate="print"/>
          <a:stretch>
            <a:fillRect/>
          </a:stretch>
        </p:blipFill>
        <p:spPr>
          <a:xfrm>
            <a:off x="251520" y="3573016"/>
            <a:ext cx="4176464" cy="3078342"/>
          </a:xfrm>
          <a:prstGeom prst="rect">
            <a:avLst/>
          </a:prstGeom>
          <a:ln>
            <a:noFill/>
          </a:ln>
          <a:effectLst>
            <a:outerShdw blurRad="190500" algn="tl" rotWithShape="0">
              <a:srgbClr val="000000">
                <a:alpha val="70000"/>
              </a:srgbClr>
            </a:outerShdw>
          </a:effectLst>
        </p:spPr>
      </p:pic>
      <p:sp>
        <p:nvSpPr>
          <p:cNvPr id="6" name="Rettangolo 5"/>
          <p:cNvSpPr/>
          <p:nvPr/>
        </p:nvSpPr>
        <p:spPr>
          <a:xfrm>
            <a:off x="4716016" y="332656"/>
            <a:ext cx="4248472" cy="2585323"/>
          </a:xfrm>
          <a:prstGeom prst="rect">
            <a:avLst/>
          </a:prstGeom>
        </p:spPr>
        <p:txBody>
          <a:bodyPr wrap="square">
            <a:spAutoFit/>
          </a:bodyPr>
          <a:lstStyle/>
          <a:p>
            <a:r>
              <a:rPr lang="it-IT" b="1" dirty="0" smtClean="0"/>
              <a:t>I bambini sono stati accompagnati da un personaggio in costume che ha raccontato gli aspetti salienti della storia del castello e dei suoi abitanti.</a:t>
            </a:r>
          </a:p>
          <a:p>
            <a:r>
              <a:rPr lang="it-IT" b="1" dirty="0" smtClean="0"/>
              <a:t>I resti delle possenti mura hanno fatto da cornice ai racconti sulle vicende di Matilde di Canossa, Enrico IV e Papa Gregorio VII, sulle abitudini di vita del Medioevo e sulle avventure dei proprietari del castello.</a:t>
            </a:r>
            <a:endParaRPr lang="it-IT"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101_1652.JPG"/>
          <p:cNvPicPr>
            <a:picLocks noChangeAspect="1"/>
          </p:cNvPicPr>
          <p:nvPr/>
        </p:nvPicPr>
        <p:blipFill>
          <a:blip r:embed="rId2" cstate="print"/>
          <a:stretch>
            <a:fillRect/>
          </a:stretch>
        </p:blipFill>
        <p:spPr>
          <a:xfrm>
            <a:off x="179512" y="188640"/>
            <a:ext cx="4104456" cy="3078342"/>
          </a:xfrm>
          <a:prstGeom prst="rect">
            <a:avLst/>
          </a:prstGeom>
          <a:ln>
            <a:noFill/>
          </a:ln>
          <a:effectLst>
            <a:outerShdw blurRad="190500" algn="tl" rotWithShape="0">
              <a:srgbClr val="000000">
                <a:alpha val="70000"/>
              </a:srgbClr>
            </a:outerShdw>
          </a:effectLst>
        </p:spPr>
      </p:pic>
      <p:pic>
        <p:nvPicPr>
          <p:cNvPr id="3" name="Immagine 2" descr="101_1653.JPG"/>
          <p:cNvPicPr>
            <a:picLocks noChangeAspect="1"/>
          </p:cNvPicPr>
          <p:nvPr/>
        </p:nvPicPr>
        <p:blipFill>
          <a:blip r:embed="rId3" cstate="print"/>
          <a:stretch>
            <a:fillRect/>
          </a:stretch>
        </p:blipFill>
        <p:spPr>
          <a:xfrm>
            <a:off x="179512" y="3356992"/>
            <a:ext cx="2528306" cy="3371074"/>
          </a:xfrm>
          <a:prstGeom prst="rect">
            <a:avLst/>
          </a:prstGeom>
          <a:ln>
            <a:noFill/>
          </a:ln>
          <a:effectLst>
            <a:outerShdw blurRad="190500" algn="tl" rotWithShape="0">
              <a:srgbClr val="000000">
                <a:alpha val="70000"/>
              </a:srgbClr>
            </a:outerShdw>
          </a:effectLst>
        </p:spPr>
      </p:pic>
      <p:pic>
        <p:nvPicPr>
          <p:cNvPr id="4" name="Immagine 3" descr="101_1671.JPG"/>
          <p:cNvPicPr>
            <a:picLocks noChangeAspect="1"/>
          </p:cNvPicPr>
          <p:nvPr/>
        </p:nvPicPr>
        <p:blipFill>
          <a:blip r:embed="rId4" cstate="print"/>
          <a:stretch>
            <a:fillRect/>
          </a:stretch>
        </p:blipFill>
        <p:spPr>
          <a:xfrm>
            <a:off x="4855056" y="188640"/>
            <a:ext cx="4104456" cy="3078342"/>
          </a:xfrm>
          <a:prstGeom prst="rect">
            <a:avLst/>
          </a:prstGeom>
          <a:ln>
            <a:noFill/>
          </a:ln>
          <a:effectLst>
            <a:outerShdw blurRad="190500" algn="tl" rotWithShape="0">
              <a:srgbClr val="000000">
                <a:alpha val="70000"/>
              </a:srgbClr>
            </a:outerShdw>
          </a:effectLst>
        </p:spPr>
      </p:pic>
      <p:pic>
        <p:nvPicPr>
          <p:cNvPr id="5" name="Immagine 4" descr="101_1679.JPG"/>
          <p:cNvPicPr>
            <a:picLocks noChangeAspect="1"/>
          </p:cNvPicPr>
          <p:nvPr/>
        </p:nvPicPr>
        <p:blipFill>
          <a:blip r:embed="rId5" cstate="print"/>
          <a:stretch>
            <a:fillRect/>
          </a:stretch>
        </p:blipFill>
        <p:spPr>
          <a:xfrm>
            <a:off x="5015542" y="3645024"/>
            <a:ext cx="4034630" cy="3096344"/>
          </a:xfrm>
          <a:prstGeom prst="rect">
            <a:avLst/>
          </a:prstGeom>
          <a:ln>
            <a:noFill/>
          </a:ln>
          <a:effectLst>
            <a:outerShdw blurRad="190500" algn="tl" rotWithShape="0">
              <a:srgbClr val="000000">
                <a:alpha val="70000"/>
              </a:srgbClr>
            </a:outerShdw>
          </a:effectLst>
        </p:spPr>
      </p:pic>
      <p:pic>
        <p:nvPicPr>
          <p:cNvPr id="7" name="Immagine 6"/>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rot="5400000">
            <a:off x="2235084" y="4108095"/>
            <a:ext cx="3353563" cy="1886379"/>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090.jpg"/>
          <p:cNvPicPr>
            <a:picLocks noChangeAspect="1"/>
          </p:cNvPicPr>
          <p:nvPr/>
        </p:nvPicPr>
        <p:blipFill>
          <a:blip r:embed="rId2" cstate="print"/>
          <a:stretch>
            <a:fillRect/>
          </a:stretch>
        </p:blipFill>
        <p:spPr>
          <a:xfrm>
            <a:off x="1" y="0"/>
            <a:ext cx="5004048" cy="685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magine 9" descr="101_1696.JPG"/>
          <p:cNvPicPr>
            <a:picLocks noChangeAspect="1"/>
          </p:cNvPicPr>
          <p:nvPr/>
        </p:nvPicPr>
        <p:blipFill>
          <a:blip r:embed="rId3" cstate="print"/>
          <a:stretch>
            <a:fillRect/>
          </a:stretch>
        </p:blipFill>
        <p:spPr>
          <a:xfrm>
            <a:off x="5076056" y="692696"/>
            <a:ext cx="3996444" cy="5328592"/>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g106.jpg"/>
          <p:cNvPicPr>
            <a:picLocks noChangeAspect="1"/>
          </p:cNvPicPr>
          <p:nvPr/>
        </p:nvPicPr>
        <p:blipFill>
          <a:blip r:embed="rId2" cstate="print"/>
          <a:stretch>
            <a:fillRect/>
          </a:stretch>
        </p:blipFill>
        <p:spPr>
          <a:xfrm>
            <a:off x="4684544" y="260648"/>
            <a:ext cx="4459456" cy="63093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Immagine 1" descr="img092.jpg"/>
          <p:cNvPicPr>
            <a:picLocks noChangeAspect="1"/>
          </p:cNvPicPr>
          <p:nvPr/>
        </p:nvPicPr>
        <p:blipFill>
          <a:blip r:embed="rId3" cstate="print"/>
          <a:stretch>
            <a:fillRect/>
          </a:stretch>
        </p:blipFill>
        <p:spPr>
          <a:xfrm>
            <a:off x="5004048" y="2420888"/>
            <a:ext cx="3960440" cy="3960440"/>
          </a:xfrm>
          <a:prstGeom prst="rect">
            <a:avLst/>
          </a:prstGeom>
          <a:ln>
            <a:noFill/>
          </a:ln>
          <a:effectLst>
            <a:outerShdw blurRad="190500" algn="tl" rotWithShape="0">
              <a:srgbClr val="000000">
                <a:alpha val="70000"/>
              </a:srgbClr>
            </a:outerShdw>
          </a:effectLst>
        </p:spPr>
      </p:pic>
      <p:pic>
        <p:nvPicPr>
          <p:cNvPr id="3" name="Immagine 2" descr="img105.jpg"/>
          <p:cNvPicPr>
            <a:picLocks noChangeAspect="1"/>
          </p:cNvPicPr>
          <p:nvPr/>
        </p:nvPicPr>
        <p:blipFill>
          <a:blip r:embed="rId4" cstate="print"/>
          <a:stretch>
            <a:fillRect/>
          </a:stretch>
        </p:blipFill>
        <p:spPr>
          <a:xfrm>
            <a:off x="251520" y="260648"/>
            <a:ext cx="4433628" cy="62727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027" name="Rectangle 3"/>
          <p:cNvSpPr>
            <a:spLocks noChangeArrowheads="1"/>
          </p:cNvSpPr>
          <p:nvPr/>
        </p:nvSpPr>
        <p:spPr bwMode="auto">
          <a:xfrm>
            <a:off x="0" y="0"/>
            <a:ext cx="228600" cy="0"/>
          </a:xfrm>
          <a:prstGeom prst="rect">
            <a:avLst/>
          </a:prstGeom>
          <a:solidFill>
            <a:srgbClr val="FFFFFF"/>
          </a:solidFill>
          <a:ln w="9525">
            <a:noFill/>
            <a:miter lim="800000"/>
            <a:headEnd/>
            <a:tailEnd/>
          </a:ln>
          <a:effectLst/>
        </p:spPr>
        <p:txBody>
          <a:bodyPr vert="horz" wrap="none" lIns="0" tIns="0" rIns="0" bIns="0" numCol="1" anchor="ctr" anchorCtr="0" compatLnSpc="1">
            <a:prstTxWarp prst="textNoShape">
              <a:avLst/>
            </a:prstTxWarp>
            <a:spAutoFit/>
          </a:bodyPr>
          <a:lstStyle/>
          <a:p>
            <a:endParaRPr lang="it-IT"/>
          </a:p>
        </p:txBody>
      </p:sp>
      <p:sp>
        <p:nvSpPr>
          <p:cNvPr id="1028" name="Rectangle 4"/>
          <p:cNvSpPr>
            <a:spLocks noChangeArrowheads="1"/>
          </p:cNvSpPr>
          <p:nvPr/>
        </p:nvSpPr>
        <p:spPr bwMode="auto">
          <a:xfrm>
            <a:off x="0" y="0"/>
            <a:ext cx="228600" cy="0"/>
          </a:xfrm>
          <a:prstGeom prst="rect">
            <a:avLst/>
          </a:prstGeom>
          <a:solidFill>
            <a:srgbClr val="FFFFFF"/>
          </a:solidFill>
          <a:ln w="9525">
            <a:noFill/>
            <a:miter lim="800000"/>
            <a:headEnd/>
            <a:tailEnd/>
          </a:ln>
          <a:effectLst/>
        </p:spPr>
        <p:txBody>
          <a:bodyPr vert="horz" wrap="none" lIns="0" tIns="0" rIns="0" bIns="0" numCol="1" anchor="ctr" anchorCtr="0" compatLnSpc="1">
            <a:prstTxWarp prst="textNoShape">
              <a:avLst/>
            </a:prstTxWarp>
            <a:spAutoFit/>
          </a:bodyPr>
          <a:lstStyle/>
          <a:p>
            <a:endParaRPr lang="it-IT"/>
          </a:p>
        </p:txBody>
      </p:sp>
      <p:sp>
        <p:nvSpPr>
          <p:cNvPr id="1029" name="Rectangle 5"/>
          <p:cNvSpPr>
            <a:spLocks noChangeArrowheads="1"/>
          </p:cNvSpPr>
          <p:nvPr/>
        </p:nvSpPr>
        <p:spPr bwMode="auto">
          <a:xfrm>
            <a:off x="0" y="0"/>
            <a:ext cx="228600" cy="7938"/>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1030" name="Rectangle 6"/>
          <p:cNvSpPr>
            <a:spLocks noChangeArrowheads="1"/>
          </p:cNvSpPr>
          <p:nvPr/>
        </p:nvSpPr>
        <p:spPr bwMode="auto">
          <a:xfrm>
            <a:off x="0" y="0"/>
            <a:ext cx="228600" cy="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spAutoFit/>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it-IT" sz="900" b="0" i="0" u="none" strike="noStrike" cap="none" normalizeH="0" baseline="0" smtClean="0">
                <a:ln>
                  <a:noFill/>
                </a:ln>
                <a:solidFill>
                  <a:srgbClr val="FFFFFF"/>
                </a:solidFill>
                <a:effectLst/>
                <a:latin typeface="inherit"/>
                <a:cs typeface="Arial" pitchFamily="34" charset="0"/>
              </a:rPr>
              <a:t>La storia dei Canossa ha origine da </a:t>
            </a:r>
            <a:r>
              <a:rPr kumimoji="0" lang="it-IT" sz="900" b="1" i="0" u="none" strike="noStrike" cap="none" normalizeH="0" baseline="0" smtClean="0">
                <a:ln>
                  <a:noFill/>
                </a:ln>
                <a:solidFill>
                  <a:srgbClr val="FFFFFF"/>
                </a:solidFill>
                <a:effectLst/>
                <a:latin typeface="inherit"/>
                <a:cs typeface="Arial" pitchFamily="34" charset="0"/>
              </a:rPr>
              <a:t>Sigifredo</a:t>
            </a:r>
            <a:r>
              <a:rPr kumimoji="0" lang="it-IT" sz="900" b="0" i="0" u="none" strike="noStrike" cap="none" normalizeH="0" baseline="0" smtClean="0">
                <a:ln>
                  <a:noFill/>
                </a:ln>
                <a:solidFill>
                  <a:srgbClr val="FFFFFF"/>
                </a:solidFill>
                <a:effectLst/>
                <a:latin typeface="inherit"/>
                <a:cs typeface="Arial" pitchFamily="34" charset="0"/>
              </a:rPr>
              <a:t>, di stirpe longobarda, che proveniva da Lucca. Il discendente </a:t>
            </a:r>
            <a:r>
              <a:rPr kumimoji="0" lang="it-IT" sz="900" b="1" i="0" u="none" strike="noStrike" cap="none" normalizeH="0" baseline="0" smtClean="0">
                <a:ln>
                  <a:noFill/>
                </a:ln>
                <a:solidFill>
                  <a:srgbClr val="FFFFFF"/>
                </a:solidFill>
                <a:effectLst/>
                <a:latin typeface="inherit"/>
                <a:cs typeface="Arial" pitchFamily="34" charset="0"/>
              </a:rPr>
              <a:t>Atto Adalberto</a:t>
            </a:r>
            <a:r>
              <a:rPr kumimoji="0" lang="it-IT" sz="900" b="0" i="0" u="none" strike="noStrike" cap="none" normalizeH="0" baseline="0" smtClean="0">
                <a:ln>
                  <a:noFill/>
                </a:ln>
                <a:solidFill>
                  <a:srgbClr val="FFFFFF"/>
                </a:solidFill>
                <a:effectLst/>
                <a:latin typeface="inherit"/>
                <a:cs typeface="Arial" pitchFamily="34" charset="0"/>
              </a:rPr>
              <a:t> (morto nel 988) costruì per primo la rete di fortificazioni sui colli emiliani.</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Arial" pitchFamily="34" charset="0"/>
              <a:cs typeface="Arial" pitchFamily="34" charset="0"/>
            </a:endParaRPr>
          </a:p>
        </p:txBody>
      </p:sp>
      <p:sp>
        <p:nvSpPr>
          <p:cNvPr id="1031" name="Rectangle 7"/>
          <p:cNvSpPr>
            <a:spLocks noChangeArrowheads="1"/>
          </p:cNvSpPr>
          <p:nvPr/>
        </p:nvSpPr>
        <p:spPr bwMode="auto">
          <a:xfrm>
            <a:off x="0" y="0"/>
            <a:ext cx="228600" cy="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spAutoFit/>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it-IT" sz="900" b="0" i="0" u="none" strike="noStrike" cap="none" normalizeH="0" baseline="0" smtClean="0">
                <a:ln>
                  <a:noFill/>
                </a:ln>
                <a:solidFill>
                  <a:srgbClr val="FFFFFF"/>
                </a:solidFill>
                <a:effectLst/>
                <a:latin typeface="inherit"/>
                <a:cs typeface="Arial" pitchFamily="34" charset="0"/>
              </a:rPr>
              <a:t>A lui seguirono </a:t>
            </a:r>
            <a:r>
              <a:rPr kumimoji="0" lang="it-IT" sz="900" b="1" i="0" u="none" strike="noStrike" cap="none" normalizeH="0" baseline="0" smtClean="0">
                <a:ln>
                  <a:noFill/>
                </a:ln>
                <a:solidFill>
                  <a:srgbClr val="FFFFFF"/>
                </a:solidFill>
                <a:effectLst/>
                <a:latin typeface="inherit"/>
                <a:cs typeface="Arial" pitchFamily="34" charset="0"/>
              </a:rPr>
              <a:t>Tebaldo</a:t>
            </a:r>
            <a:r>
              <a:rPr kumimoji="0" lang="it-IT" sz="900" b="0" i="0" u="none" strike="noStrike" cap="none" normalizeH="0" baseline="0" smtClean="0">
                <a:ln>
                  <a:noFill/>
                </a:ln>
                <a:solidFill>
                  <a:srgbClr val="FFFFFF"/>
                </a:solidFill>
                <a:effectLst/>
                <a:latin typeface="inherit"/>
                <a:cs typeface="Arial" pitchFamily="34" charset="0"/>
              </a:rPr>
              <a:t> e l’astuto </a:t>
            </a:r>
            <a:r>
              <a:rPr kumimoji="0" lang="it-IT" sz="900" b="1" i="0" u="none" strike="noStrike" cap="none" normalizeH="0" baseline="0" smtClean="0">
                <a:ln>
                  <a:noFill/>
                </a:ln>
                <a:solidFill>
                  <a:srgbClr val="FFFFFF"/>
                </a:solidFill>
                <a:effectLst/>
                <a:latin typeface="inherit"/>
                <a:cs typeface="Arial" pitchFamily="34" charset="0"/>
              </a:rPr>
              <a:t>Bonifacio</a:t>
            </a:r>
            <a:r>
              <a:rPr kumimoji="0" lang="it-IT" sz="900" b="0" i="0" u="none" strike="noStrike" cap="none" normalizeH="0" baseline="0" smtClean="0">
                <a:ln>
                  <a:noFill/>
                </a:ln>
                <a:solidFill>
                  <a:srgbClr val="FFFFFF"/>
                </a:solidFill>
                <a:effectLst/>
                <a:latin typeface="inherit"/>
                <a:cs typeface="Arial" pitchFamily="34" charset="0"/>
              </a:rPr>
              <a:t>, il padre di Matilde. Assassinato Bonifacio nel 1052 e morti prematuramente un fratello e una sorella maggiore, Matilde rimase nel 1055, a nove anni, erede di un territorio che si estendeva dalla Toscana a Mantova.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Arial" pitchFamily="34" charset="0"/>
              <a:cs typeface="Arial" pitchFamily="34" charset="0"/>
            </a:endParaRPr>
          </a:p>
        </p:txBody>
      </p:sp>
      <p:sp>
        <p:nvSpPr>
          <p:cNvPr id="1032" name="Rectangle 8"/>
          <p:cNvSpPr>
            <a:spLocks noChangeArrowheads="1"/>
          </p:cNvSpPr>
          <p:nvPr/>
        </p:nvSpPr>
        <p:spPr bwMode="auto">
          <a:xfrm>
            <a:off x="0" y="0"/>
            <a:ext cx="228600" cy="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spAutoFit/>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it-IT" sz="900" b="0" i="0" u="none" strike="noStrike" cap="none" normalizeH="0" baseline="0" smtClean="0">
                <a:ln>
                  <a:noFill/>
                </a:ln>
                <a:solidFill>
                  <a:srgbClr val="FFFFFF"/>
                </a:solidFill>
                <a:effectLst/>
                <a:latin typeface="inherit"/>
                <a:cs typeface="Arial" pitchFamily="34" charset="0"/>
              </a:rPr>
              <a:t>Sposata, per motivi politici, con un nobile della Lorena, Goffredo il Gobbo, restò pochi anni presso il marito. Tornata in Italia con la madre, si dedicò al governo del feudo nel momento in cui esplodeva il contrasto tra Papato e Impero.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Arial" pitchFamily="34" charset="0"/>
              <a:cs typeface="Arial" pitchFamily="34" charset="0"/>
            </a:endParaRPr>
          </a:p>
        </p:txBody>
      </p:sp>
      <p:sp>
        <p:nvSpPr>
          <p:cNvPr id="1033" name="Rectangle 9"/>
          <p:cNvSpPr>
            <a:spLocks noChangeArrowheads="1"/>
          </p:cNvSpPr>
          <p:nvPr/>
        </p:nvSpPr>
        <p:spPr bwMode="auto">
          <a:xfrm>
            <a:off x="0" y="0"/>
            <a:ext cx="228600" cy="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spAutoFit/>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it-IT" sz="900" b="0" i="0" u="none" strike="noStrike" cap="none" normalizeH="0" baseline="0" smtClean="0">
                <a:ln>
                  <a:noFill/>
                </a:ln>
                <a:solidFill>
                  <a:srgbClr val="FFFFFF"/>
                </a:solidFill>
                <a:effectLst/>
                <a:latin typeface="inherit"/>
                <a:cs typeface="Arial" pitchFamily="34" charset="0"/>
              </a:rPr>
              <a:t>Ne furono protagonisti il monaco </a:t>
            </a:r>
            <a:r>
              <a:rPr kumimoji="0" lang="it-IT" sz="900" b="1" i="0" u="none" strike="noStrike" cap="none" normalizeH="0" baseline="0" smtClean="0">
                <a:ln>
                  <a:noFill/>
                </a:ln>
                <a:solidFill>
                  <a:srgbClr val="FFFFFF"/>
                </a:solidFill>
                <a:effectLst/>
                <a:latin typeface="inherit"/>
                <a:cs typeface="Arial" pitchFamily="34" charset="0"/>
              </a:rPr>
              <a:t>Ildebrando</a:t>
            </a:r>
            <a:r>
              <a:rPr kumimoji="0" lang="it-IT" sz="900" b="0" i="0" u="none" strike="noStrike" cap="none" normalizeH="0" baseline="0" smtClean="0">
                <a:ln>
                  <a:noFill/>
                </a:ln>
                <a:solidFill>
                  <a:srgbClr val="FFFFFF"/>
                </a:solidFill>
                <a:effectLst/>
                <a:latin typeface="inherit"/>
                <a:cs typeface="Arial" pitchFamily="34" charset="0"/>
              </a:rPr>
              <a:t>, acclamato papa nel 1073 col nome di </a:t>
            </a:r>
            <a:r>
              <a:rPr kumimoji="0" lang="it-IT" sz="900" b="1" i="0" u="none" strike="noStrike" cap="none" normalizeH="0" baseline="0" smtClean="0">
                <a:ln>
                  <a:noFill/>
                </a:ln>
                <a:solidFill>
                  <a:srgbClr val="FFFFFF"/>
                </a:solidFill>
                <a:effectLst/>
                <a:latin typeface="inherit"/>
                <a:cs typeface="Arial" pitchFamily="34" charset="0"/>
              </a:rPr>
              <a:t>Gregorio VII</a:t>
            </a:r>
            <a:r>
              <a:rPr kumimoji="0" lang="it-IT" sz="900" b="0" i="0" u="none" strike="noStrike" cap="none" normalizeH="0" baseline="0" smtClean="0">
                <a:ln>
                  <a:noFill/>
                </a:ln>
                <a:solidFill>
                  <a:srgbClr val="FFFFFF"/>
                </a:solidFill>
                <a:effectLst/>
                <a:latin typeface="inherit"/>
                <a:cs typeface="Arial" pitchFamily="34" charset="0"/>
              </a:rPr>
              <a:t>, e il giovane imperatore </a:t>
            </a:r>
            <a:r>
              <a:rPr kumimoji="0" lang="it-IT" sz="900" b="1" i="0" u="none" strike="noStrike" cap="none" normalizeH="0" baseline="0" smtClean="0">
                <a:ln>
                  <a:noFill/>
                </a:ln>
                <a:solidFill>
                  <a:srgbClr val="FFFFFF"/>
                </a:solidFill>
                <a:effectLst/>
                <a:latin typeface="inherit"/>
                <a:cs typeface="Arial" pitchFamily="34" charset="0"/>
              </a:rPr>
              <a:t>Enrico IV.</a:t>
            </a:r>
            <a:r>
              <a:rPr kumimoji="0" lang="it-IT" sz="900" b="0" i="0" u="none" strike="noStrike" cap="none" normalizeH="0" baseline="0" smtClean="0">
                <a:ln>
                  <a:noFill/>
                </a:ln>
                <a:solidFill>
                  <a:srgbClr val="FFFFFF"/>
                </a:solidFill>
                <a:effectLst/>
                <a:latin typeface="inherit"/>
                <a:cs typeface="Arial" pitchFamily="34" charset="0"/>
              </a:rPr>
              <a:t> Con la dieta di Worms, Ildebrando venne deposto e diffamato.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Arial" pitchFamily="34" charset="0"/>
              <a:cs typeface="Arial" pitchFamily="34" charset="0"/>
            </a:endParaRPr>
          </a:p>
        </p:txBody>
      </p:sp>
      <p:sp>
        <p:nvSpPr>
          <p:cNvPr id="1034" name="Rectangle 10"/>
          <p:cNvSpPr>
            <a:spLocks noChangeArrowheads="1"/>
          </p:cNvSpPr>
          <p:nvPr/>
        </p:nvSpPr>
        <p:spPr bwMode="auto">
          <a:xfrm>
            <a:off x="0" y="0"/>
            <a:ext cx="228600" cy="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spAutoFit/>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it-IT" sz="900" b="0" i="0" u="none" strike="noStrike" cap="none" normalizeH="0" baseline="0" smtClean="0">
                <a:ln>
                  <a:noFill/>
                </a:ln>
                <a:solidFill>
                  <a:srgbClr val="FFFFFF"/>
                </a:solidFill>
                <a:effectLst/>
                <a:latin typeface="inherit"/>
                <a:cs typeface="Arial" pitchFamily="34" charset="0"/>
              </a:rPr>
              <a:t>Tra i seguaci dell’imperatore si distinse anche il marito di Matilde, che fu assassinato di lì a poco. I principi tedeschi, per ridimensionare il potere imperiale, mutarono poi il loro orientamento e al concilio di Tribur, l’imperatore, già scomunicato, fu duramente contestato.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Arial" pitchFamily="34" charset="0"/>
              <a:cs typeface="Arial" pitchFamily="34" charset="0"/>
            </a:endParaRPr>
          </a:p>
        </p:txBody>
      </p:sp>
      <p:sp>
        <p:nvSpPr>
          <p:cNvPr id="1035" name="Rectangle 11"/>
          <p:cNvSpPr>
            <a:spLocks noChangeArrowheads="1"/>
          </p:cNvSpPr>
          <p:nvPr/>
        </p:nvSpPr>
        <p:spPr bwMode="auto">
          <a:xfrm>
            <a:off x="0" y="0"/>
            <a:ext cx="228600" cy="0"/>
          </a:xfrm>
          <a:prstGeom prst="rect">
            <a:avLst/>
          </a:prstGeom>
          <a:solidFill>
            <a:srgbClr val="FFFFFF"/>
          </a:solidFill>
          <a:ln w="9525">
            <a:noFill/>
            <a:miter lim="800000"/>
            <a:headEnd/>
            <a:tailEnd/>
          </a:ln>
          <a:effectLst/>
        </p:spPr>
        <p:txBody>
          <a:bodyPr vert="horz" wrap="none" lIns="0" tIns="0" rIns="0" bIns="0" numCol="1" anchor="t" anchorCtr="0" compatLnSpc="1">
            <a:prstTxWarp prst="textNoShape">
              <a:avLst/>
            </a:prstTxWarp>
            <a:spAutoFit/>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it-IT" sz="900" b="0" i="0" u="none" strike="noStrike" cap="none" normalizeH="0" baseline="0" smtClean="0">
                <a:ln>
                  <a:noFill/>
                </a:ln>
                <a:solidFill>
                  <a:srgbClr val="FFFFFF"/>
                </a:solidFill>
                <a:effectLst/>
                <a:latin typeface="inherit"/>
                <a:cs typeface="Arial" pitchFamily="34" charset="0"/>
              </a:rPr>
              <a:t>Per un chiarimento definitivo papa Gregorio si mette in viaggio per la Germania ma l’arrivo dell’imperatore lo induce a rifugiarsi al castello di Canossa sotto la protezione della fidata Matilde. Qui, dopo un lungo negoziato, il 26 gennaio 1077, Enrico, in veste di pellegrino, ottiene il perdono del Papa sotto le mura del castello. Umiliazione patita per convenienza politica, come dimostra l’immediata ripresa della lotta. Nel 1086 muore papa Gregorio.</a:t>
            </a:r>
            <a:endParaRPr kumimoji="0" lang="it-IT" sz="800" b="0" i="0" u="none" strike="noStrike" cap="none" normalizeH="0" baseline="0" smtClean="0">
              <a:ln>
                <a:noFill/>
              </a:ln>
              <a:solidFill>
                <a:srgbClr val="231E1E"/>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Arial" pitchFamily="34" charset="0"/>
              <a:cs typeface="Arial" pitchFamily="34" charset="0"/>
            </a:endParaRPr>
          </a:p>
        </p:txBody>
      </p:sp>
      <p:sp>
        <p:nvSpPr>
          <p:cNvPr id="1036" name="Rectangle 12"/>
          <p:cNvSpPr>
            <a:spLocks noChangeArrowheads="1"/>
          </p:cNvSpPr>
          <p:nvPr/>
        </p:nvSpPr>
        <p:spPr bwMode="auto">
          <a:xfrm>
            <a:off x="0" y="0"/>
            <a:ext cx="228600" cy="0"/>
          </a:xfrm>
          <a:prstGeom prst="rect">
            <a:avLst/>
          </a:prstGeom>
          <a:solidFill>
            <a:srgbClr val="FFFFFF"/>
          </a:solidFill>
          <a:ln w="9525">
            <a:noFill/>
            <a:miter lim="800000"/>
            <a:headEnd/>
            <a:tailEnd/>
          </a:ln>
          <a:effectLst/>
        </p:spPr>
        <p:txBody>
          <a:bodyPr vert="horz" wrap="none" lIns="0" tIns="0" rIns="0" bIns="0" numCol="1" anchor="ctr" anchorCtr="0" compatLnSpc="1">
            <a:prstTxWarp prst="textNoShape">
              <a:avLst/>
            </a:prstTxWarp>
            <a:spAutoFit/>
          </a:bodyPr>
          <a:lstStyle/>
          <a:p>
            <a:endParaRPr lang="it-IT"/>
          </a:p>
        </p:txBody>
      </p:sp>
      <p:sp>
        <p:nvSpPr>
          <p:cNvPr id="1037" name="Rectangle 13"/>
          <p:cNvSpPr>
            <a:spLocks noChangeArrowheads="1"/>
          </p:cNvSpPr>
          <p:nvPr/>
        </p:nvSpPr>
        <p:spPr bwMode="auto">
          <a:xfrm>
            <a:off x="0" y="0"/>
            <a:ext cx="228600" cy="0"/>
          </a:xfrm>
          <a:prstGeom prst="rect">
            <a:avLst/>
          </a:prstGeom>
          <a:solidFill>
            <a:srgbClr val="FFFFFF"/>
          </a:solidFill>
          <a:ln w="9525">
            <a:noFill/>
            <a:miter lim="800000"/>
            <a:headEnd/>
            <a:tailEnd/>
          </a:ln>
          <a:effectLst/>
        </p:spPr>
        <p:txBody>
          <a:bodyPr vert="horz" wrap="none" lIns="0" tIns="0" rIns="0" bIns="0" numCol="1" anchor="ctr" anchorCtr="0" compatLnSpc="1">
            <a:prstTxWarp prst="textNoShape">
              <a:avLst/>
            </a:prstTxWarp>
            <a:spAutoFit/>
          </a:bodyPr>
          <a:lstStyle/>
          <a:p>
            <a:endParaRPr lang="it-IT"/>
          </a:p>
        </p:txBody>
      </p:sp>
      <p:sp>
        <p:nvSpPr>
          <p:cNvPr id="1038" name="Rectangle 14"/>
          <p:cNvSpPr>
            <a:spLocks noChangeArrowheads="1"/>
          </p:cNvSpPr>
          <p:nvPr/>
        </p:nvSpPr>
        <p:spPr bwMode="auto">
          <a:xfrm>
            <a:off x="0" y="0"/>
            <a:ext cx="228600" cy="7938"/>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1039" name="Rectangle 15"/>
          <p:cNvSpPr>
            <a:spLocks noChangeArrowheads="1"/>
          </p:cNvSpPr>
          <p:nvPr/>
        </p:nvSpPr>
        <p:spPr bwMode="auto">
          <a:xfrm>
            <a:off x="3347864" y="332656"/>
            <a:ext cx="5472608" cy="353943"/>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endParaRPr lang="it-IT" sz="1400" dirty="0" smtClean="0"/>
          </a:p>
          <a:p>
            <a:pPr marL="0" marR="0" lvl="0" indent="18288000" algn="l" defTabSz="914400" rtl="0" eaLnBrk="0" fontAlgn="base" latinLnBrk="0" hangingPunct="0">
              <a:lnSpc>
                <a:spcPct val="100000"/>
              </a:lnSpc>
              <a:spcBef>
                <a:spcPct val="0"/>
              </a:spcBef>
              <a:spcAft>
                <a:spcPct val="0"/>
              </a:spcAft>
              <a:buClrTx/>
              <a:buSzTx/>
              <a:buFontTx/>
              <a:buNone/>
              <a:tabLst/>
            </a:pPr>
            <a:endParaRPr kumimoji="0" lang="it-IT" sz="900" b="1" i="0" u="none" strike="noStrike" cap="none" normalizeH="0" baseline="0" dirty="0" smtClean="0">
              <a:ln>
                <a:noFill/>
              </a:ln>
              <a:solidFill>
                <a:srgbClr val="B4770D"/>
              </a:solidFill>
              <a:effectLst/>
              <a:latin typeface="Montserrat"/>
              <a:cs typeface="Arial" pitchFamily="34" charset="0"/>
            </a:endParaRPr>
          </a:p>
        </p:txBody>
      </p:sp>
      <p:sp>
        <p:nvSpPr>
          <p:cNvPr id="1041" name="Rectangle 17"/>
          <p:cNvSpPr>
            <a:spLocks noChangeArrowheads="1"/>
          </p:cNvSpPr>
          <p:nvPr/>
        </p:nvSpPr>
        <p:spPr bwMode="auto">
          <a:xfrm>
            <a:off x="0" y="0"/>
            <a:ext cx="228600" cy="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spAutoFit/>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it-IT" sz="900" b="0" i="0" u="none" strike="noStrike" cap="none" normalizeH="0" baseline="0" smtClean="0">
                <a:ln>
                  <a:noFill/>
                </a:ln>
                <a:solidFill>
                  <a:srgbClr val="FFFFFF"/>
                </a:solidFill>
                <a:effectLst/>
                <a:latin typeface="inherit"/>
                <a:cs typeface="Arial" pitchFamily="34" charset="0"/>
              </a:rPr>
              <a:t>Nel 1092 le truppe di Matilde mettono in fuga, nel reggiano, tra Bianello e Canossa, l’esercito imperiale venuto per lavare l’umiliazione del 1077. Salvatasi dalla minaccia, Matilde si dedica a rafforzare e allargare il suo feudo.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Arial" pitchFamily="34" charset="0"/>
              <a:cs typeface="Arial" pitchFamily="34" charset="0"/>
            </a:endParaRPr>
          </a:p>
        </p:txBody>
      </p:sp>
      <p:sp>
        <p:nvSpPr>
          <p:cNvPr id="1042" name="Rectangle 18"/>
          <p:cNvSpPr>
            <a:spLocks noChangeArrowheads="1"/>
          </p:cNvSpPr>
          <p:nvPr/>
        </p:nvSpPr>
        <p:spPr bwMode="auto">
          <a:xfrm>
            <a:off x="0" y="0"/>
            <a:ext cx="228600" cy="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spAutoFit/>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it-IT" sz="900" b="0" i="0" u="none" strike="noStrike" cap="none" normalizeH="0" baseline="0" smtClean="0">
                <a:ln>
                  <a:noFill/>
                </a:ln>
                <a:solidFill>
                  <a:srgbClr val="FFFFFF"/>
                </a:solidFill>
                <a:effectLst/>
                <a:latin typeface="inherit"/>
                <a:cs typeface="Arial" pitchFamily="34" charset="0"/>
              </a:rPr>
              <a:t>Sostiene l’edificazione di chiese e cattedrali, fa sorgere ospizi per poveri e partecipa in modo determinante alla nascita dell’Università di Bologna.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Arial" pitchFamily="34" charset="0"/>
              <a:cs typeface="Arial" pitchFamily="34" charset="0"/>
            </a:endParaRPr>
          </a:p>
        </p:txBody>
      </p:sp>
      <p:pic>
        <p:nvPicPr>
          <p:cNvPr id="1040" name="Picture 16" descr="Il territorio del Feudo di Canossa">
            <a:hlinkClick r:id="rId2"/>
          </p:cNvPr>
          <p:cNvPicPr>
            <a:picLocks noChangeAspect="1" noChangeArrowheads="1"/>
          </p:cNvPicPr>
          <p:nvPr/>
        </p:nvPicPr>
        <p:blipFill>
          <a:blip r:embed="rId3" cstate="print"/>
          <a:srcRect/>
          <a:stretch>
            <a:fillRect/>
          </a:stretch>
        </p:blipFill>
        <p:spPr bwMode="auto">
          <a:xfrm>
            <a:off x="0" y="1"/>
            <a:ext cx="4283968" cy="6858000"/>
          </a:xfrm>
          <a:prstGeom prst="rect">
            <a:avLst/>
          </a:prstGeom>
          <a:noFill/>
        </p:spPr>
      </p:pic>
      <p:sp>
        <p:nvSpPr>
          <p:cNvPr id="24" name="Rettangolo 23"/>
          <p:cNvSpPr/>
          <p:nvPr/>
        </p:nvSpPr>
        <p:spPr>
          <a:xfrm>
            <a:off x="4427984" y="751344"/>
            <a:ext cx="4320480" cy="5632311"/>
          </a:xfrm>
          <a:prstGeom prst="rect">
            <a:avLst/>
          </a:prstGeom>
        </p:spPr>
        <p:txBody>
          <a:bodyPr wrap="square">
            <a:spAutoFit/>
          </a:bodyPr>
          <a:lstStyle/>
          <a:p>
            <a:r>
              <a:rPr lang="it-IT" dirty="0" smtClean="0"/>
              <a:t>Poche donne, nella storia italiana ed europea, hanno avuto un ruolo così importante e di assoluto primo piano, per quanto nel Medioevo fossero considerate di rango inferiore, quanto </a:t>
            </a:r>
            <a:r>
              <a:rPr lang="it-IT" b="1" dirty="0" smtClean="0"/>
              <a:t>Matilde di Canossa</a:t>
            </a:r>
            <a:r>
              <a:rPr lang="it-IT" dirty="0" smtClean="0"/>
              <a:t>, che per quarant'anni resse un dominio che si estendeva su buona parte dell'Italia settentrionale e centrale, compresa la Toscana, e che partecipò da protagonista alla lotta tra l'Impero e la Chiesa. La Gran Contessa fu prima di tutto una donna europea, nella concezione attuale del termine, coraggiosa, colta, di stirpe e di cultura internazionale che operò sulla scena politica del tempo incidendo profondamente anche sul piano sociale e culturale. Un personaggio che ha originato il suo mito per una personale, precisa volontà di lasciare un segno di sé e dei suoi avi nella sua terra di origine e nella cultura europea</a:t>
            </a:r>
            <a:endParaRPr lang="it-IT" dirty="0"/>
          </a:p>
        </p:txBody>
      </p:sp>
      <p:sp>
        <p:nvSpPr>
          <p:cNvPr id="25" name="Rettangolo 24"/>
          <p:cNvSpPr/>
          <p:nvPr/>
        </p:nvSpPr>
        <p:spPr>
          <a:xfrm>
            <a:off x="4716016" y="260648"/>
            <a:ext cx="2376264" cy="369332"/>
          </a:xfrm>
          <a:prstGeom prst="rect">
            <a:avLst/>
          </a:prstGeom>
        </p:spPr>
        <p:txBody>
          <a:bodyPr wrap="square">
            <a:spAutoFit/>
          </a:bodyPr>
          <a:lstStyle/>
          <a:p>
            <a:r>
              <a:rPr lang="it-IT" b="1" dirty="0" smtClean="0"/>
              <a:t>La storia di Matilde</a:t>
            </a:r>
            <a:endParaRPr lang="it-IT" b="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g093.jpg"/>
          <p:cNvPicPr>
            <a:picLocks noChangeAspect="1"/>
          </p:cNvPicPr>
          <p:nvPr/>
        </p:nvPicPr>
        <p:blipFill>
          <a:blip r:embed="rId2" cstate="print"/>
          <a:stretch>
            <a:fillRect/>
          </a:stretch>
        </p:blipFill>
        <p:spPr>
          <a:xfrm>
            <a:off x="3779912" y="0"/>
            <a:ext cx="5184575" cy="6858000"/>
          </a:xfrm>
          <a:prstGeom prst="rect">
            <a:avLst/>
          </a:prstGeom>
        </p:spPr>
      </p:pic>
      <p:pic>
        <p:nvPicPr>
          <p:cNvPr id="3" name="Immagine 2" descr="image005.jpg"/>
          <p:cNvPicPr>
            <a:picLocks noChangeAspect="1"/>
          </p:cNvPicPr>
          <p:nvPr/>
        </p:nvPicPr>
        <p:blipFill>
          <a:blip r:embed="rId3" cstate="print"/>
          <a:stretch>
            <a:fillRect/>
          </a:stretch>
        </p:blipFill>
        <p:spPr>
          <a:xfrm>
            <a:off x="467544" y="188640"/>
            <a:ext cx="2448272" cy="3606946"/>
          </a:xfrm>
          <a:prstGeom prst="rect">
            <a:avLst/>
          </a:prstGeom>
          <a:ln w="76200">
            <a:solidFill>
              <a:schemeClr val="accent6">
                <a:lumMod val="60000"/>
                <a:lumOff val="40000"/>
              </a:schemeClr>
            </a:solidFill>
          </a:ln>
          <a:effectLst>
            <a:outerShdw blurRad="190500" algn="tl" rotWithShape="0">
              <a:srgbClr val="000000">
                <a:alpha val="70000"/>
              </a:srgbClr>
            </a:outerShdw>
          </a:effectLst>
        </p:spPr>
      </p:pic>
      <p:pic>
        <p:nvPicPr>
          <p:cNvPr id="5" name="Immagine 4" descr="101_1688.JPG"/>
          <p:cNvPicPr>
            <a:picLocks noChangeAspect="1"/>
          </p:cNvPicPr>
          <p:nvPr/>
        </p:nvPicPr>
        <p:blipFill>
          <a:blip r:embed="rId4" cstate="print">
            <a:lum bright="10000"/>
          </a:blip>
          <a:stretch>
            <a:fillRect/>
          </a:stretch>
        </p:blipFill>
        <p:spPr>
          <a:xfrm>
            <a:off x="96010" y="3933056"/>
            <a:ext cx="3576397" cy="2682298"/>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g094.jpg"/>
          <p:cNvPicPr>
            <a:picLocks noChangeAspect="1"/>
          </p:cNvPicPr>
          <p:nvPr/>
        </p:nvPicPr>
        <p:blipFill>
          <a:blip r:embed="rId2" cstate="print"/>
          <a:stretch>
            <a:fillRect/>
          </a:stretch>
        </p:blipFill>
        <p:spPr>
          <a:xfrm>
            <a:off x="1" y="0"/>
            <a:ext cx="4860031" cy="685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magine 4" descr="img095.jpg"/>
          <p:cNvPicPr>
            <a:picLocks noChangeAspect="1"/>
          </p:cNvPicPr>
          <p:nvPr/>
        </p:nvPicPr>
        <p:blipFill>
          <a:blip r:embed="rId3" cstate="print"/>
          <a:stretch>
            <a:fillRect/>
          </a:stretch>
        </p:blipFill>
        <p:spPr>
          <a:xfrm>
            <a:off x="4932040" y="188640"/>
            <a:ext cx="4046405" cy="6408712"/>
          </a:xfrm>
          <a:prstGeom prst="rect">
            <a:avLst/>
          </a:prstGeom>
          <a:ln>
            <a:noFill/>
          </a:ln>
          <a:effectLst>
            <a:outerShdw blurRad="190500" algn="tl" rotWithShape="0">
              <a:srgbClr val="000000">
                <a:alpha val="70000"/>
              </a:srgbClr>
            </a:outerShdw>
          </a:effectLst>
        </p:spPr>
      </p:pic>
      <p:sp>
        <p:nvSpPr>
          <p:cNvPr id="6" name="CasellaDiTesto 5"/>
          <p:cNvSpPr txBox="1"/>
          <p:nvPr/>
        </p:nvSpPr>
        <p:spPr>
          <a:xfrm>
            <a:off x="5004048" y="6237312"/>
            <a:ext cx="1728192" cy="430887"/>
          </a:xfrm>
          <a:prstGeom prst="rect">
            <a:avLst/>
          </a:prstGeom>
          <a:noFill/>
        </p:spPr>
        <p:txBody>
          <a:bodyPr wrap="square" rtlCol="0">
            <a:spAutoFit/>
          </a:bodyPr>
          <a:lstStyle/>
          <a:p>
            <a:r>
              <a:rPr lang="it-IT" sz="1100" i="1" dirty="0" smtClean="0"/>
              <a:t>Matilde di Canossa disegnata dai bambini</a:t>
            </a:r>
            <a:endParaRPr lang="it-IT" sz="1100" i="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494</TotalTime>
  <Words>981</Words>
  <Application>Microsoft Office PowerPoint</Application>
  <PresentationFormat>Presentazione su schermo (4:3)</PresentationFormat>
  <Paragraphs>36</Paragraphs>
  <Slides>19</Slides>
  <Notes>0</Notes>
  <HiddenSlides>0</HiddenSlides>
  <MMClips>0</MMClips>
  <ScaleCrop>false</ScaleCrop>
  <HeadingPairs>
    <vt:vector size="4" baseType="variant">
      <vt:variant>
        <vt:lpstr>Tema</vt:lpstr>
      </vt:variant>
      <vt:variant>
        <vt:i4>1</vt:i4>
      </vt:variant>
      <vt:variant>
        <vt:lpstr>Titoli diapositive</vt:lpstr>
      </vt:variant>
      <vt:variant>
        <vt:i4>19</vt:i4>
      </vt:variant>
    </vt:vector>
  </HeadingPairs>
  <TitlesOfParts>
    <vt:vector size="20" baseType="lpstr">
      <vt:lpstr>Tema di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Seven</dc:creator>
  <cp:lastModifiedBy>Seven</cp:lastModifiedBy>
  <cp:revision>55</cp:revision>
  <dcterms:created xsi:type="dcterms:W3CDTF">2017-06-02T16:54:24Z</dcterms:created>
  <dcterms:modified xsi:type="dcterms:W3CDTF">2017-06-08T04:18:16Z</dcterms:modified>
</cp:coreProperties>
</file>