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0" r:id="rId2"/>
    <p:sldId id="263" r:id="rId3"/>
    <p:sldId id="256" r:id="rId4"/>
    <p:sldId id="264" r:id="rId5"/>
    <p:sldId id="262" r:id="rId6"/>
    <p:sldId id="260" r:id="rId7"/>
    <p:sldId id="258" r:id="rId8"/>
    <p:sldId id="259" r:id="rId9"/>
    <p:sldId id="257" r:id="rId10"/>
    <p:sldId id="261" r:id="rId11"/>
    <p:sldId id="267" r:id="rId12"/>
    <p:sldId id="269" r:id="rId13"/>
    <p:sldId id="266" r:id="rId14"/>
    <p:sldId id="273" r:id="rId15"/>
    <p:sldId id="276" r:id="rId16"/>
    <p:sldId id="265" r:id="rId17"/>
    <p:sldId id="278" r:id="rId18"/>
    <p:sldId id="280" r:id="rId19"/>
    <p:sldId id="271" r:id="rId20"/>
    <p:sldId id="272" r:id="rId21"/>
    <p:sldId id="274" r:id="rId22"/>
    <p:sldId id="275" r:id="rId23"/>
    <p:sldId id="277" r:id="rId24"/>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FFCC00"/>
    <a:srgbClr val="FFFF99"/>
    <a:srgbClr val="FFBC79"/>
    <a:srgbClr val="FFFF66"/>
    <a:srgbClr val="FFCC66"/>
    <a:srgbClr val="FF9900"/>
    <a:srgbClr val="800000"/>
    <a:srgbClr val="0000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710" autoAdjust="0"/>
  </p:normalViewPr>
  <p:slideViewPr>
    <p:cSldViewPr>
      <p:cViewPr varScale="1">
        <p:scale>
          <a:sx n="110" d="100"/>
          <a:sy n="110" d="100"/>
        </p:scale>
        <p:origin x="-163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E2C14948-D931-484C-A456-5E7A03C9062A}" type="datetimeFigureOut">
              <a:rPr lang="it-IT" smtClean="0"/>
              <a:pPr/>
              <a:t>05/06/2017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A6EACDD-D3F8-4FB9-8895-129E3C11E486}"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E2C14948-D931-484C-A456-5E7A03C9062A}" type="datetimeFigureOut">
              <a:rPr lang="it-IT" smtClean="0"/>
              <a:pPr/>
              <a:t>05/06/2017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A6EACDD-D3F8-4FB9-8895-129E3C11E486}"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E2C14948-D931-484C-A456-5E7A03C9062A}" type="datetimeFigureOut">
              <a:rPr lang="it-IT" smtClean="0"/>
              <a:pPr/>
              <a:t>05/06/2017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A6EACDD-D3F8-4FB9-8895-129E3C11E486}"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E2C14948-D931-484C-A456-5E7A03C9062A}" type="datetimeFigureOut">
              <a:rPr lang="it-IT" smtClean="0"/>
              <a:pPr/>
              <a:t>05/06/2017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A6EACDD-D3F8-4FB9-8895-129E3C11E486}"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E2C14948-D931-484C-A456-5E7A03C9062A}" type="datetimeFigureOut">
              <a:rPr lang="it-IT" smtClean="0"/>
              <a:pPr/>
              <a:t>05/06/2017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A6EACDD-D3F8-4FB9-8895-129E3C11E486}"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E2C14948-D931-484C-A456-5E7A03C9062A}" type="datetimeFigureOut">
              <a:rPr lang="it-IT" smtClean="0"/>
              <a:pPr/>
              <a:t>05/06/2017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AA6EACDD-D3F8-4FB9-8895-129E3C11E486}"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E2C14948-D931-484C-A456-5E7A03C9062A}" type="datetimeFigureOut">
              <a:rPr lang="it-IT" smtClean="0"/>
              <a:pPr/>
              <a:t>05/06/2017</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AA6EACDD-D3F8-4FB9-8895-129E3C11E486}"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E2C14948-D931-484C-A456-5E7A03C9062A}" type="datetimeFigureOut">
              <a:rPr lang="it-IT" smtClean="0"/>
              <a:pPr/>
              <a:t>05/06/2017</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AA6EACDD-D3F8-4FB9-8895-129E3C11E486}"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E2C14948-D931-484C-A456-5E7A03C9062A}" type="datetimeFigureOut">
              <a:rPr lang="it-IT" smtClean="0"/>
              <a:pPr/>
              <a:t>05/06/2017</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AA6EACDD-D3F8-4FB9-8895-129E3C11E486}"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E2C14948-D931-484C-A456-5E7A03C9062A}" type="datetimeFigureOut">
              <a:rPr lang="it-IT" smtClean="0"/>
              <a:pPr/>
              <a:t>05/06/2017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AA6EACDD-D3F8-4FB9-8895-129E3C11E486}"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E2C14948-D931-484C-A456-5E7A03C9062A}" type="datetimeFigureOut">
              <a:rPr lang="it-IT" smtClean="0"/>
              <a:pPr/>
              <a:t>05/06/2017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AA6EACDD-D3F8-4FB9-8895-129E3C11E486}"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C14948-D931-484C-A456-5E7A03C9062A}" type="datetimeFigureOut">
              <a:rPr lang="it-IT" smtClean="0"/>
              <a:pPr/>
              <a:t>05/06/2017</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6EACDD-D3F8-4FB9-8895-129E3C11E486}"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viniingrotta.blogspot.com/" TargetMode="Externa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rc_mi" descr="Risultati immagini per foto del sito archeologico di luceria canossa">
            <a:hlinkClick r:id="rId2"/>
          </p:cNvPr>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 name="CasellaDiTesto 1"/>
          <p:cNvSpPr txBox="1"/>
          <p:nvPr/>
        </p:nvSpPr>
        <p:spPr>
          <a:xfrm>
            <a:off x="467544" y="5157192"/>
            <a:ext cx="7848872" cy="1446550"/>
          </a:xfrm>
          <a:prstGeom prst="rect">
            <a:avLst/>
          </a:prstGeom>
          <a:solidFill>
            <a:schemeClr val="accent6">
              <a:lumMod val="20000"/>
              <a:lumOff val="80000"/>
            </a:schemeClr>
          </a:solidFill>
          <a:ln w="76200">
            <a:solidFill>
              <a:srgbClr val="FF0000"/>
            </a:solidFill>
          </a:ln>
        </p:spPr>
        <p:txBody>
          <a:bodyPr wrap="square" rtlCol="0">
            <a:spAutoFit/>
          </a:bodyPr>
          <a:lstStyle/>
          <a:p>
            <a:r>
              <a:rPr lang="it-IT" sz="3200" b="1" dirty="0" smtClean="0">
                <a:ln w="18000">
                  <a:solidFill>
                    <a:schemeClr val="accent2">
                      <a:satMod val="140000"/>
                    </a:schemeClr>
                  </a:solidFill>
                  <a:prstDash val="solid"/>
                  <a:miter lim="800000"/>
                </a:ln>
                <a:solidFill>
                  <a:srgbClr val="FF3300"/>
                </a:solidFill>
                <a:effectLst>
                  <a:outerShdw blurRad="25500" dist="23000" dir="7020000" algn="tl">
                    <a:srgbClr val="000000">
                      <a:alpha val="50000"/>
                    </a:srgbClr>
                  </a:outerShdw>
                </a:effectLst>
                <a:latin typeface="Castellar" pitchFamily="18" charset="0"/>
              </a:rPr>
              <a:t>LUCERIA d’ENZA:</a:t>
            </a:r>
            <a:endParaRPr lang="it-IT" sz="2400" b="1" dirty="0" smtClean="0">
              <a:ln w="18000">
                <a:solidFill>
                  <a:schemeClr val="accent2">
                    <a:satMod val="140000"/>
                  </a:schemeClr>
                </a:solidFill>
                <a:prstDash val="solid"/>
                <a:miter lim="800000"/>
              </a:ln>
              <a:solidFill>
                <a:srgbClr val="FF3300"/>
              </a:solidFill>
              <a:effectLst>
                <a:outerShdw blurRad="25500" dist="23000" dir="7020000" algn="tl">
                  <a:srgbClr val="000000">
                    <a:alpha val="50000"/>
                  </a:srgbClr>
                </a:outerShdw>
              </a:effectLst>
              <a:latin typeface="Castellar" pitchFamily="18" charset="0"/>
            </a:endParaRPr>
          </a:p>
          <a:p>
            <a:r>
              <a:rPr lang="it-IT" dirty="0" smtClean="0">
                <a:latin typeface="Castellar" pitchFamily="18" charset="0"/>
              </a:rPr>
              <a:t> </a:t>
            </a:r>
            <a:r>
              <a:rPr lang="it-IT" sz="2800" b="1" i="1" dirty="0" smtClean="0">
                <a:ln w="18000">
                  <a:solidFill>
                    <a:schemeClr val="accent6">
                      <a:lumMod val="75000"/>
                    </a:schemeClr>
                  </a:solidFill>
                  <a:prstDash val="solid"/>
                  <a:miter lim="800000"/>
                </a:ln>
                <a:effectLst>
                  <a:outerShdw blurRad="25500" dist="23000" dir="7020000" algn="tl">
                    <a:srgbClr val="000000">
                      <a:alpha val="50000"/>
                    </a:srgbClr>
                  </a:outerShdw>
                </a:effectLst>
                <a:latin typeface="Castellar" pitchFamily="18" charset="0"/>
              </a:rPr>
              <a:t>REALTA’ STORICA NE</a:t>
            </a:r>
            <a:r>
              <a:rPr lang="it-IT" sz="2800" i="1" dirty="0" smtClean="0">
                <a:ln w="18000">
                  <a:solidFill>
                    <a:schemeClr val="accent6">
                      <a:lumMod val="75000"/>
                    </a:schemeClr>
                  </a:solidFill>
                  <a:prstDash val="solid"/>
                  <a:miter lim="800000"/>
                </a:ln>
                <a:effectLst>
                  <a:outerShdw blurRad="25500" dist="23000" dir="7020000" algn="tl">
                    <a:srgbClr val="000000">
                      <a:alpha val="50000"/>
                    </a:srgbClr>
                  </a:outerShdw>
                </a:effectLst>
                <a:latin typeface="Castellar" pitchFamily="18" charset="0"/>
              </a:rPr>
              <a:t>L </a:t>
            </a:r>
            <a:r>
              <a:rPr lang="it-IT" sz="2800" b="1" i="1" dirty="0" smtClean="0">
                <a:ln w="18000">
                  <a:solidFill>
                    <a:schemeClr val="accent6">
                      <a:lumMod val="75000"/>
                    </a:schemeClr>
                  </a:solidFill>
                  <a:prstDash val="solid"/>
                  <a:miter lim="800000"/>
                </a:ln>
                <a:effectLst>
                  <a:outerShdw blurRad="25500" dist="23000" dir="7020000" algn="tl">
                    <a:srgbClr val="000000">
                      <a:alpha val="50000"/>
                    </a:srgbClr>
                  </a:outerShdw>
                </a:effectLst>
                <a:latin typeface="Castellar" pitchFamily="18" charset="0"/>
              </a:rPr>
              <a:t>TERRITORIO </a:t>
            </a:r>
          </a:p>
          <a:p>
            <a:r>
              <a:rPr lang="it-IT" sz="2800" b="1" i="1" dirty="0" err="1" smtClean="0">
                <a:ln w="18000">
                  <a:solidFill>
                    <a:schemeClr val="accent6">
                      <a:lumMod val="75000"/>
                    </a:schemeClr>
                  </a:solidFill>
                  <a:prstDash val="solid"/>
                  <a:miter lim="800000"/>
                </a:ln>
                <a:effectLst>
                  <a:outerShdw blurRad="25500" dist="23000" dir="7020000" algn="tl">
                    <a:srgbClr val="000000">
                      <a:alpha val="50000"/>
                    </a:srgbClr>
                  </a:outerShdw>
                </a:effectLst>
                <a:latin typeface="Castellar" pitchFamily="18" charset="0"/>
              </a:rPr>
              <a:t>DI</a:t>
            </a:r>
            <a:r>
              <a:rPr lang="it-IT" sz="2800" b="1" i="1" dirty="0" smtClean="0">
                <a:ln w="18000">
                  <a:solidFill>
                    <a:schemeClr val="accent6">
                      <a:lumMod val="75000"/>
                    </a:schemeClr>
                  </a:solidFill>
                  <a:prstDash val="solid"/>
                  <a:miter lim="800000"/>
                </a:ln>
                <a:effectLst>
                  <a:outerShdw blurRad="25500" dist="23000" dir="7020000" algn="tl">
                    <a:srgbClr val="000000">
                      <a:alpha val="50000"/>
                    </a:srgbClr>
                  </a:outerShdw>
                </a:effectLst>
                <a:latin typeface="Castellar" pitchFamily="18" charset="0"/>
              </a:rPr>
              <a:t> CANOSSA</a:t>
            </a:r>
            <a:endParaRPr lang="it-IT" sz="2800" b="1" i="1" dirty="0">
              <a:ln w="18000">
                <a:solidFill>
                  <a:schemeClr val="accent6">
                    <a:lumMod val="75000"/>
                  </a:schemeClr>
                </a:solidFill>
                <a:prstDash val="solid"/>
                <a:miter lim="800000"/>
              </a:ln>
              <a:effectLst>
                <a:outerShdw blurRad="25500" dist="23000" dir="7020000" algn="tl">
                  <a:srgbClr val="000000">
                    <a:alpha val="50000"/>
                  </a:srgbClr>
                </a:outerShdw>
              </a:effectLst>
              <a:latin typeface="Castellar"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https://html1-f.scribdassets.com/4gw969cw0057z3mh/images/102-57919a1354.jpg"/>
          <p:cNvPicPr/>
          <p:nvPr/>
        </p:nvPicPr>
        <p:blipFill>
          <a:blip r:embed="rId2" cstate="print"/>
          <a:srcRect r="584" b="69773"/>
          <a:stretch>
            <a:fillRect/>
          </a:stretch>
        </p:blipFill>
        <p:spPr bwMode="auto">
          <a:xfrm>
            <a:off x="179512" y="260648"/>
            <a:ext cx="5976664" cy="3600400"/>
          </a:xfrm>
          <a:prstGeom prst="rect">
            <a:avLst/>
          </a:prstGeom>
          <a:noFill/>
          <a:ln w="76200">
            <a:solidFill>
              <a:srgbClr val="FF0000"/>
            </a:solidFill>
            <a:miter lim="800000"/>
            <a:headEnd/>
            <a:tailEnd/>
          </a:ln>
        </p:spPr>
      </p:pic>
      <p:pic>
        <p:nvPicPr>
          <p:cNvPr id="3" name="Immagine 2" descr="Luceria-immagine-dellagosto-2011.jpg"/>
          <p:cNvPicPr>
            <a:picLocks noChangeAspect="1"/>
          </p:cNvPicPr>
          <p:nvPr/>
        </p:nvPicPr>
        <p:blipFill>
          <a:blip r:embed="rId3" cstate="print"/>
          <a:stretch>
            <a:fillRect/>
          </a:stretch>
        </p:blipFill>
        <p:spPr>
          <a:xfrm>
            <a:off x="4716016" y="3140968"/>
            <a:ext cx="4176464" cy="3171800"/>
          </a:xfrm>
          <a:prstGeom prst="rect">
            <a:avLst/>
          </a:prstGeom>
          <a:ln w="76200">
            <a:solidFill>
              <a:srgbClr val="FF0000"/>
            </a:solidFill>
          </a:ln>
        </p:spPr>
      </p:pic>
      <p:sp>
        <p:nvSpPr>
          <p:cNvPr id="18433" name="Rectangle 1"/>
          <p:cNvSpPr>
            <a:spLocks noChangeArrowheads="1"/>
          </p:cNvSpPr>
          <p:nvPr/>
        </p:nvSpPr>
        <p:spPr bwMode="auto">
          <a:xfrm>
            <a:off x="323528" y="4488906"/>
            <a:ext cx="4176464"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3200" b="1" i="0" u="none" strike="noStrike" normalizeH="0" baseline="0" dirty="0" smtClean="0">
                <a:ln w="18000">
                  <a:solidFill>
                    <a:schemeClr val="accent6">
                      <a:lumMod val="75000"/>
                    </a:schemeClr>
                  </a:solidFill>
                  <a:prstDash val="solid"/>
                  <a:miter lim="800000"/>
                </a:ln>
                <a:solidFill>
                  <a:srgbClr val="FF0000"/>
                </a:solidFill>
                <a:effectLst>
                  <a:outerShdw blurRad="25500" dist="23000" dir="7020000" algn="tl">
                    <a:srgbClr val="000000">
                      <a:alpha val="50000"/>
                    </a:srgbClr>
                  </a:outerShdw>
                </a:effectLst>
                <a:latin typeface="Calibri" pitchFamily="34" charset="0"/>
                <a:ea typeface="Calibri" pitchFamily="34" charset="0"/>
                <a:cs typeface="Times New Roman" pitchFamily="18" charset="0"/>
              </a:rPr>
              <a:t>VEDUTA PARTICOLARE DELL’ ACCESSO DELLA CASA DALLA STRADA</a:t>
            </a:r>
            <a:endParaRPr kumimoji="0" lang="it-IT" sz="3200" b="1" i="0" u="none" strike="noStrike" normalizeH="0" baseline="0" dirty="0" smtClean="0">
              <a:ln w="18000">
                <a:solidFill>
                  <a:schemeClr val="accent6">
                    <a:lumMod val="75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932040" y="620688"/>
            <a:ext cx="4032448" cy="5909310"/>
          </a:xfrm>
          <a:prstGeom prst="rect">
            <a:avLst/>
          </a:prstGeom>
          <a:ln w="57150">
            <a:solidFill>
              <a:srgbClr val="FF3300"/>
            </a:solidFill>
          </a:ln>
        </p:spPr>
        <p:txBody>
          <a:bodyPr wrap="square">
            <a:spAutoFit/>
          </a:bodyPr>
          <a:lstStyle/>
          <a:p>
            <a:r>
              <a:rPr lang="it-IT" sz="1400" dirty="0" smtClean="0">
                <a:latin typeface="Arial Rounded MT Bold" pitchFamily="34" charset="0"/>
              </a:rPr>
              <a:t>Nelle  giornate di  martedì 18 Aprile e venerdì 21 aprile , le classi 5a</a:t>
            </a:r>
            <a:r>
              <a:rPr lang="it-IT" sz="1400" baseline="30000" dirty="0" smtClean="0">
                <a:latin typeface="Arial Rounded MT Bold" pitchFamily="34" charset="0"/>
              </a:rPr>
              <a:t> </a:t>
            </a:r>
            <a:r>
              <a:rPr lang="it-IT" sz="1400" dirty="0" smtClean="0">
                <a:latin typeface="Arial Rounded MT Bold" pitchFamily="34" charset="0"/>
              </a:rPr>
              <a:t> e 5b hanno ricevuto la visita degli archeologi volontari dell'Associazione Reggiana di Archeologia, con i quali hanno potuto approfondire i temi già trattati nel programma di storia riguardanti la civiltà di Roma. Attraverso l'utilizzo di strumenti </a:t>
            </a:r>
            <a:r>
              <a:rPr lang="it-IT" sz="1400" dirty="0" smtClean="0">
                <a:ln w="57150">
                  <a:noFill/>
                </a:ln>
                <a:latin typeface="Arial Rounded MT Bold" pitchFamily="34" charset="0"/>
              </a:rPr>
              <a:t>multimediali</a:t>
            </a:r>
            <a:r>
              <a:rPr lang="it-IT" sz="1400" dirty="0" smtClean="0">
                <a:latin typeface="Arial Rounded MT Bold" pitchFamily="34" charset="0"/>
              </a:rPr>
              <a:t> gli archeologi hanno tenuto una lezione sulla nascita della civiltà romana ,ripercorrendo il periodo storico e le leggende narrate su di essa, ponendo sempre l'accento sul principio che la storia si basa su fonti certe, quindi sul metodo scientifico dello studio delle fonti, mentre le leggende, anche se contengono qualche informazione reale, sono frutto di credenze e fantasticherie create per esaltare l'importanza di un personaggio o di un evento.</a:t>
            </a:r>
          </a:p>
          <a:p>
            <a:r>
              <a:rPr lang="it-IT" sz="1400" dirty="0" smtClean="0">
                <a:latin typeface="Arial Rounded MT Bold" pitchFamily="34" charset="0"/>
              </a:rPr>
              <a:t>Proseguendo nella lezione ,hanno poi approfondito gli usi dei Romani, come vivevano, cosa e come mangiavano, le credenze religiose ribadendo l'importanza della famiglia e degli Dei che la accompagnavano , proteggendola ,durante tutta la giornata.</a:t>
            </a:r>
          </a:p>
          <a:p>
            <a:r>
              <a:rPr lang="it-IT" sz="1400" dirty="0" smtClean="0"/>
              <a:t>.</a:t>
            </a:r>
            <a:endParaRPr lang="it-IT" sz="1400" dirty="0"/>
          </a:p>
        </p:txBody>
      </p:sp>
      <p:pic>
        <p:nvPicPr>
          <p:cNvPr id="3" name="Immagine 2" descr="001.jpg"/>
          <p:cNvPicPr>
            <a:picLocks noChangeAspect="1"/>
          </p:cNvPicPr>
          <p:nvPr/>
        </p:nvPicPr>
        <p:blipFill>
          <a:blip r:embed="rId2" cstate="print"/>
          <a:stretch>
            <a:fillRect/>
          </a:stretch>
        </p:blipFill>
        <p:spPr>
          <a:xfrm>
            <a:off x="323528" y="188640"/>
            <a:ext cx="3384376" cy="3936927"/>
          </a:xfrm>
          <a:prstGeom prst="rect">
            <a:avLst/>
          </a:prstGeom>
          <a:ln w="57150">
            <a:solidFill>
              <a:srgbClr val="FF3300"/>
            </a:solidFill>
          </a:ln>
        </p:spPr>
      </p:pic>
      <p:pic>
        <p:nvPicPr>
          <p:cNvPr id="4" name="Immagine 3" descr="002.jpg"/>
          <p:cNvPicPr>
            <a:picLocks noChangeAspect="1"/>
          </p:cNvPicPr>
          <p:nvPr/>
        </p:nvPicPr>
        <p:blipFill>
          <a:blip r:embed="rId3" cstate="print"/>
          <a:stretch>
            <a:fillRect/>
          </a:stretch>
        </p:blipFill>
        <p:spPr>
          <a:xfrm>
            <a:off x="1907704" y="3501008"/>
            <a:ext cx="2880320" cy="3168352"/>
          </a:xfrm>
          <a:prstGeom prst="rect">
            <a:avLst/>
          </a:prstGeom>
          <a:ln w="57150">
            <a:solidFill>
              <a:srgbClr val="FF3300"/>
            </a:solid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79512" y="332656"/>
            <a:ext cx="3600400" cy="5632311"/>
          </a:xfrm>
          <a:prstGeom prst="rect">
            <a:avLst/>
          </a:prstGeom>
          <a:ln w="57150">
            <a:solidFill>
              <a:srgbClr val="FF3300"/>
            </a:solidFill>
          </a:ln>
        </p:spPr>
        <p:txBody>
          <a:bodyPr wrap="square">
            <a:spAutoFit/>
          </a:bodyPr>
          <a:lstStyle/>
          <a:p>
            <a:r>
              <a:rPr lang="it-IT" dirty="0" smtClean="0">
                <a:latin typeface="Arial Rounded MT Bold" pitchFamily="34" charset="0"/>
              </a:rPr>
              <a:t>Tutto questo per arrivare alla visita alle fonti materiali presenti a Ciano d'Enza: il sito di </a:t>
            </a:r>
            <a:r>
              <a:rPr lang="it-IT" dirty="0" err="1" smtClean="0">
                <a:latin typeface="Arial Rounded MT Bold" pitchFamily="34" charset="0"/>
              </a:rPr>
              <a:t>Luceria</a:t>
            </a:r>
            <a:r>
              <a:rPr lang="it-IT" dirty="0" smtClean="0">
                <a:latin typeface="Arial Rounded MT Bold" pitchFamily="34" charset="0"/>
              </a:rPr>
              <a:t> , insediamento di origine ligure- romano, dove si può ammirare un segmento di una strada di origine romana, che attraversa un lungo tratto del territorio a nord di Ciano e le fondamenta di una costruzione a fianco della strada , probabilmente abbandonato in tutta fretta a causa di un evento naturale, un terremoto o una possibile inondazione visto la vicinanza del fiume Enza o del Rio </a:t>
            </a:r>
            <a:r>
              <a:rPr lang="it-IT" dirty="0" err="1" smtClean="0">
                <a:latin typeface="Arial Rounded MT Bold" pitchFamily="34" charset="0"/>
              </a:rPr>
              <a:t>Luceria</a:t>
            </a:r>
            <a:r>
              <a:rPr lang="it-IT" dirty="0" smtClean="0">
                <a:latin typeface="Arial Rounded MT Bold" pitchFamily="34" charset="0"/>
              </a:rPr>
              <a:t>, dato la grande quantità di oggetti e monete ritrovate.</a:t>
            </a:r>
            <a:endParaRPr lang="it-IT" dirty="0">
              <a:latin typeface="Arial Rounded MT Bold" pitchFamily="34" charset="0"/>
            </a:endParaRPr>
          </a:p>
        </p:txBody>
      </p:sp>
      <p:pic>
        <p:nvPicPr>
          <p:cNvPr id="5" name="Immagine 4" descr="052.jpg"/>
          <p:cNvPicPr>
            <a:picLocks noChangeAspect="1"/>
          </p:cNvPicPr>
          <p:nvPr/>
        </p:nvPicPr>
        <p:blipFill>
          <a:blip r:embed="rId2" cstate="print">
            <a:lum bright="20000"/>
          </a:blip>
          <a:stretch>
            <a:fillRect/>
          </a:stretch>
        </p:blipFill>
        <p:spPr>
          <a:xfrm>
            <a:off x="4139952" y="188640"/>
            <a:ext cx="4785996" cy="6381328"/>
          </a:xfrm>
          <a:prstGeom prst="rect">
            <a:avLst/>
          </a:prstGeom>
          <a:ln w="57150">
            <a:solidFill>
              <a:srgbClr val="FF3300"/>
            </a:solid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062.jpg"/>
          <p:cNvPicPr>
            <a:picLocks noChangeAspect="1"/>
          </p:cNvPicPr>
          <p:nvPr/>
        </p:nvPicPr>
        <p:blipFill>
          <a:blip r:embed="rId2" cstate="print"/>
          <a:stretch>
            <a:fillRect/>
          </a:stretch>
        </p:blipFill>
        <p:spPr>
          <a:xfrm>
            <a:off x="179512" y="332656"/>
            <a:ext cx="4749172" cy="6336704"/>
          </a:xfrm>
          <a:prstGeom prst="rect">
            <a:avLst/>
          </a:prstGeom>
          <a:ln w="57150">
            <a:solidFill>
              <a:srgbClr val="FF3300"/>
            </a:solidFill>
          </a:ln>
        </p:spPr>
      </p:pic>
      <p:sp>
        <p:nvSpPr>
          <p:cNvPr id="3" name="Rettangolo 2"/>
          <p:cNvSpPr/>
          <p:nvPr/>
        </p:nvSpPr>
        <p:spPr>
          <a:xfrm>
            <a:off x="5076056" y="476672"/>
            <a:ext cx="3888432" cy="5509200"/>
          </a:xfrm>
          <a:prstGeom prst="rect">
            <a:avLst/>
          </a:prstGeom>
          <a:ln w="57150">
            <a:solidFill>
              <a:srgbClr val="FF3300"/>
            </a:solidFill>
          </a:ln>
        </p:spPr>
        <p:txBody>
          <a:bodyPr wrap="square">
            <a:spAutoFit/>
          </a:bodyPr>
          <a:lstStyle/>
          <a:p>
            <a:r>
              <a:rPr lang="it-IT" sz="1600" dirty="0" smtClean="0">
                <a:latin typeface="Arial Rounded MT Bold" pitchFamily="34" charset="0"/>
              </a:rPr>
              <a:t>Parte importante della mattinata è stata quella riguardante le strutture delle case romane: dei cittadini più ricchi e di quelli più poveri e soprattutto degli edifici costruiti dai Romani , dagli edifici pubblici, alle costruzioni di sistemi fognari , alle terme e alla fitta rete di strade, costruita per collegare tutto il territorio conquistato dai Romani. </a:t>
            </a:r>
          </a:p>
          <a:p>
            <a:r>
              <a:rPr lang="it-IT" sz="1600" dirty="0" smtClean="0">
                <a:latin typeface="Arial Rounded MT Bold" pitchFamily="34" charset="0"/>
              </a:rPr>
              <a:t>Gli archeologi hanno dato molto risalto alla costruzione delle strade , in particolare hanno fatto vedere le varie parti che le costituivano  , quanto lavoro c'era per ogni piccolo pezzo, non solo di strada  ma anche di marciapiede ,dalla ricerca del materiale in loco al lavoro di ingegneria nell'uso della </a:t>
            </a:r>
            <a:r>
              <a:rPr lang="it-IT" sz="1600" dirty="0" err="1" smtClean="0">
                <a:latin typeface="Arial Rounded MT Bold" pitchFamily="34" charset="0"/>
              </a:rPr>
              <a:t>groma</a:t>
            </a:r>
            <a:r>
              <a:rPr lang="it-IT" sz="1600" dirty="0" smtClean="0">
                <a:latin typeface="Arial Rounded MT Bold" pitchFamily="34" charset="0"/>
              </a:rPr>
              <a:t>, strumento ancora per certi versi misterioso, usato per costruire le strade dritte e gli angoli retti </a:t>
            </a:r>
            <a:endParaRPr lang="it-IT" sz="1600" dirty="0">
              <a:latin typeface="Arial Rounded MT Bold" pitchFamily="34" charset="0"/>
            </a:endParaRPr>
          </a:p>
        </p:txBody>
      </p:sp>
      <p:sp>
        <p:nvSpPr>
          <p:cNvPr id="4" name="CasellaDiTesto 3"/>
          <p:cNvSpPr txBox="1"/>
          <p:nvPr/>
        </p:nvSpPr>
        <p:spPr>
          <a:xfrm>
            <a:off x="5508104" y="6165304"/>
            <a:ext cx="3456384" cy="461665"/>
          </a:xfrm>
          <a:prstGeom prst="rect">
            <a:avLst/>
          </a:prstGeom>
          <a:solidFill>
            <a:schemeClr val="accent6">
              <a:lumMod val="40000"/>
              <a:lumOff val="60000"/>
            </a:schemeClr>
          </a:solidFill>
          <a:ln w="38100">
            <a:solidFill>
              <a:srgbClr val="FF3300"/>
            </a:solidFill>
          </a:ln>
        </p:spPr>
        <p:txBody>
          <a:bodyPr wrap="square" rtlCol="0">
            <a:spAutoFit/>
          </a:bodyPr>
          <a:lstStyle/>
          <a:p>
            <a:r>
              <a:rPr lang="it-IT" sz="1200" i="1" dirty="0" smtClean="0">
                <a:solidFill>
                  <a:srgbClr val="000099"/>
                </a:solidFill>
                <a:latin typeface="Arial Rounded MT Bold" pitchFamily="34" charset="0"/>
              </a:rPr>
              <a:t>“</a:t>
            </a:r>
            <a:r>
              <a:rPr lang="it-IT" sz="1200" i="1" dirty="0" smtClean="0">
                <a:solidFill>
                  <a:srgbClr val="800000"/>
                </a:solidFill>
                <a:latin typeface="Arial Rounded MT Bold" pitchFamily="34" charset="0"/>
              </a:rPr>
              <a:t>Rappresentazione grafica dell’uso dello strumento della </a:t>
            </a:r>
            <a:r>
              <a:rPr lang="it-IT" sz="1200" i="1" dirty="0" err="1" smtClean="0">
                <a:solidFill>
                  <a:srgbClr val="800000"/>
                </a:solidFill>
                <a:latin typeface="Arial Rounded MT Bold" pitchFamily="34" charset="0"/>
              </a:rPr>
              <a:t>groma</a:t>
            </a:r>
            <a:r>
              <a:rPr lang="it-IT" sz="1200" i="1" dirty="0" smtClean="0">
                <a:solidFill>
                  <a:srgbClr val="800000"/>
                </a:solidFill>
                <a:latin typeface="Arial Rounded MT Bold" pitchFamily="34" charset="0"/>
              </a:rPr>
              <a:t> fatta  dagli alunni”</a:t>
            </a:r>
            <a:endParaRPr lang="it-IT" sz="1200" i="1" dirty="0">
              <a:solidFill>
                <a:srgbClr val="800000"/>
              </a:solidFill>
              <a:latin typeface="Arial Rounded MT Bold"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065.jpg"/>
          <p:cNvPicPr>
            <a:picLocks noChangeAspect="1"/>
          </p:cNvPicPr>
          <p:nvPr/>
        </p:nvPicPr>
        <p:blipFill>
          <a:blip r:embed="rId2" cstate="print"/>
          <a:srcRect l="6919" t="3801" r="8405" b="5901"/>
          <a:stretch>
            <a:fillRect/>
          </a:stretch>
        </p:blipFill>
        <p:spPr>
          <a:xfrm rot="16200000">
            <a:off x="2289465" y="-1489266"/>
            <a:ext cx="4493062" cy="7992888"/>
          </a:xfrm>
          <a:prstGeom prst="rect">
            <a:avLst/>
          </a:prstGeom>
          <a:ln w="57150">
            <a:solidFill>
              <a:srgbClr val="FF0000"/>
            </a:solidFill>
          </a:ln>
        </p:spPr>
      </p:pic>
      <p:sp>
        <p:nvSpPr>
          <p:cNvPr id="3" name="CasellaDiTesto 2"/>
          <p:cNvSpPr txBox="1"/>
          <p:nvPr/>
        </p:nvSpPr>
        <p:spPr>
          <a:xfrm>
            <a:off x="251520" y="4869160"/>
            <a:ext cx="8640960" cy="1815882"/>
          </a:xfrm>
          <a:prstGeom prst="rect">
            <a:avLst/>
          </a:prstGeom>
          <a:noFill/>
          <a:ln w="38100">
            <a:solidFill>
              <a:srgbClr val="FF3300"/>
            </a:solidFill>
          </a:ln>
        </p:spPr>
        <p:txBody>
          <a:bodyPr wrap="square" rtlCol="0">
            <a:spAutoFit/>
          </a:bodyPr>
          <a:lstStyle/>
          <a:p>
            <a:r>
              <a:rPr lang="it-IT" sz="1600" dirty="0" smtClean="0">
                <a:latin typeface="Georgia" pitchFamily="18" charset="0"/>
              </a:rPr>
              <a:t>Quando si doveva realizzare una nuova strada , gli ingegneri romani prima individuavano una zona dritta e in piano,quindi facevano scavare il terreno per circa un metro. Lo scavo era riempito con la </a:t>
            </a:r>
            <a:r>
              <a:rPr lang="it-IT" sz="1600" b="1" dirty="0" smtClean="0">
                <a:latin typeface="Georgia" pitchFamily="18" charset="0"/>
              </a:rPr>
              <a:t>massicciata </a:t>
            </a:r>
            <a:r>
              <a:rPr lang="it-IT" sz="1600" dirty="0" smtClean="0">
                <a:latin typeface="Georgia" pitchFamily="18" charset="0"/>
              </a:rPr>
              <a:t>composta da vari strati di sassi e ghiaia . Sulla massicciata si appoggiava il </a:t>
            </a:r>
            <a:r>
              <a:rPr lang="it-IT" sz="1600" b="1" dirty="0" smtClean="0">
                <a:latin typeface="Georgia" pitchFamily="18" charset="0"/>
              </a:rPr>
              <a:t>lastricato</a:t>
            </a:r>
            <a:r>
              <a:rPr lang="it-IT" sz="1600" dirty="0" smtClean="0">
                <a:latin typeface="Georgia" pitchFamily="18" charset="0"/>
              </a:rPr>
              <a:t> di grosse pietre incastrate tra di loro. Lungo i fianchi c’erano i </a:t>
            </a:r>
            <a:r>
              <a:rPr lang="it-IT" sz="1600" b="1" dirty="0" smtClean="0">
                <a:latin typeface="Georgia" pitchFamily="18" charset="0"/>
              </a:rPr>
              <a:t>canalini di scolo </a:t>
            </a:r>
            <a:r>
              <a:rPr lang="it-IT" sz="1600" dirty="0" smtClean="0">
                <a:latin typeface="Georgia" pitchFamily="18" charset="0"/>
              </a:rPr>
              <a:t>per far scivolare l’acqua piovana.  Le </a:t>
            </a:r>
            <a:r>
              <a:rPr lang="it-IT" sz="1600" b="1" dirty="0" smtClean="0">
                <a:latin typeface="Georgia" pitchFamily="18" charset="0"/>
              </a:rPr>
              <a:t>pietre miliari </a:t>
            </a:r>
            <a:r>
              <a:rPr lang="it-IT" sz="1600" dirty="0" smtClean="0">
                <a:latin typeface="Georgia" pitchFamily="18" charset="0"/>
              </a:rPr>
              <a:t>indicavano ai viaggiatori le distanze tra le città :erano chiamate così perché venivano posizionate a un miglio di distanza l’una dall’altra,cioè 1,5 chilometri circa. </a:t>
            </a:r>
            <a:endParaRPr lang="it-IT" sz="1600" dirty="0">
              <a:latin typeface="Georgia"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073.jpg"/>
          <p:cNvPicPr>
            <a:picLocks noChangeAspect="1"/>
          </p:cNvPicPr>
          <p:nvPr/>
        </p:nvPicPr>
        <p:blipFill>
          <a:blip r:embed="rId2" cstate="print"/>
          <a:stretch>
            <a:fillRect/>
          </a:stretch>
        </p:blipFill>
        <p:spPr>
          <a:xfrm>
            <a:off x="467544" y="188640"/>
            <a:ext cx="3702024" cy="2882581"/>
          </a:xfrm>
          <a:prstGeom prst="rect">
            <a:avLst/>
          </a:prstGeom>
          <a:ln w="38100">
            <a:solidFill>
              <a:srgbClr val="FF3300"/>
            </a:solidFill>
          </a:ln>
        </p:spPr>
      </p:pic>
      <p:pic>
        <p:nvPicPr>
          <p:cNvPr id="3" name="Immagine 2" descr="img083.jpg"/>
          <p:cNvPicPr>
            <a:picLocks noChangeAspect="1"/>
          </p:cNvPicPr>
          <p:nvPr/>
        </p:nvPicPr>
        <p:blipFill>
          <a:blip r:embed="rId3" cstate="print"/>
          <a:stretch>
            <a:fillRect/>
          </a:stretch>
        </p:blipFill>
        <p:spPr>
          <a:xfrm>
            <a:off x="5004048" y="404664"/>
            <a:ext cx="3797813" cy="5373216"/>
          </a:xfrm>
          <a:prstGeom prst="rect">
            <a:avLst/>
          </a:prstGeom>
          <a:ln w="38100">
            <a:solidFill>
              <a:srgbClr val="FF3300"/>
            </a:solidFill>
          </a:ln>
        </p:spPr>
      </p:pic>
      <p:pic>
        <p:nvPicPr>
          <p:cNvPr id="5" name="Immagine 4" descr="img084.jpg"/>
          <p:cNvPicPr>
            <a:picLocks noChangeAspect="1"/>
          </p:cNvPicPr>
          <p:nvPr/>
        </p:nvPicPr>
        <p:blipFill>
          <a:blip r:embed="rId4" cstate="print"/>
          <a:stretch>
            <a:fillRect/>
          </a:stretch>
        </p:blipFill>
        <p:spPr>
          <a:xfrm>
            <a:off x="323528" y="3212976"/>
            <a:ext cx="4244633" cy="3356992"/>
          </a:xfrm>
          <a:prstGeom prst="rect">
            <a:avLst/>
          </a:prstGeom>
          <a:ln w="38100">
            <a:solidFill>
              <a:srgbClr val="FF3300"/>
            </a:solidFill>
          </a:ln>
        </p:spPr>
      </p:pic>
      <p:sp>
        <p:nvSpPr>
          <p:cNvPr id="6" name="CasellaDiTesto 5"/>
          <p:cNvSpPr txBox="1"/>
          <p:nvPr/>
        </p:nvSpPr>
        <p:spPr>
          <a:xfrm>
            <a:off x="5220072" y="6093296"/>
            <a:ext cx="3672408" cy="646331"/>
          </a:xfrm>
          <a:prstGeom prst="rect">
            <a:avLst/>
          </a:prstGeom>
          <a:solidFill>
            <a:schemeClr val="accent6">
              <a:lumMod val="40000"/>
              <a:lumOff val="60000"/>
            </a:schemeClr>
          </a:solidFill>
          <a:ln w="38100">
            <a:solidFill>
              <a:srgbClr val="FF3300"/>
            </a:solidFill>
          </a:ln>
        </p:spPr>
        <p:txBody>
          <a:bodyPr wrap="square" rtlCol="0">
            <a:spAutoFit/>
          </a:bodyPr>
          <a:lstStyle/>
          <a:p>
            <a:r>
              <a:rPr lang="it-IT" sz="1200" i="1" dirty="0" smtClean="0">
                <a:solidFill>
                  <a:srgbClr val="C00000"/>
                </a:solidFill>
                <a:latin typeface="Arial Rounded MT Bold" pitchFamily="34" charset="0"/>
              </a:rPr>
              <a:t>“Rappresentazioni grafiche sulla strada e l’abitato del sito archeologico  di LUCERIA  eseguite dagli alunni”</a:t>
            </a:r>
            <a:endParaRPr lang="it-IT" sz="1200" i="1" dirty="0">
              <a:solidFill>
                <a:srgbClr val="C00000"/>
              </a:solidFill>
              <a:latin typeface="Arial Rounded MT Bold"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mg076.jpg"/>
          <p:cNvPicPr>
            <a:picLocks noChangeAspect="1"/>
          </p:cNvPicPr>
          <p:nvPr/>
        </p:nvPicPr>
        <p:blipFill>
          <a:blip r:embed="rId2" cstate="print"/>
          <a:stretch>
            <a:fillRect/>
          </a:stretch>
        </p:blipFill>
        <p:spPr>
          <a:xfrm>
            <a:off x="179512" y="476672"/>
            <a:ext cx="4104456" cy="5472608"/>
          </a:xfrm>
          <a:prstGeom prst="rect">
            <a:avLst/>
          </a:prstGeom>
          <a:ln w="38100">
            <a:solidFill>
              <a:srgbClr val="FF3300"/>
            </a:solidFill>
          </a:ln>
        </p:spPr>
      </p:pic>
      <p:pic>
        <p:nvPicPr>
          <p:cNvPr id="6" name="Immagine 5" descr="016.jpg"/>
          <p:cNvPicPr>
            <a:picLocks noChangeAspect="1"/>
          </p:cNvPicPr>
          <p:nvPr/>
        </p:nvPicPr>
        <p:blipFill>
          <a:blip r:embed="rId3" cstate="print">
            <a:lum bright="20000"/>
          </a:blip>
          <a:stretch>
            <a:fillRect/>
          </a:stretch>
        </p:blipFill>
        <p:spPr>
          <a:xfrm>
            <a:off x="4572000" y="476672"/>
            <a:ext cx="4374486" cy="5832648"/>
          </a:xfrm>
          <a:prstGeom prst="rect">
            <a:avLst/>
          </a:prstGeom>
          <a:ln w="38100">
            <a:solidFill>
              <a:srgbClr val="FF0000"/>
            </a:solid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077.jpg"/>
          <p:cNvPicPr>
            <a:picLocks noChangeAspect="1"/>
          </p:cNvPicPr>
          <p:nvPr/>
        </p:nvPicPr>
        <p:blipFill>
          <a:blip r:embed="rId2" cstate="print"/>
          <a:stretch>
            <a:fillRect/>
          </a:stretch>
        </p:blipFill>
        <p:spPr>
          <a:xfrm>
            <a:off x="251520" y="908720"/>
            <a:ext cx="3730296" cy="5040560"/>
          </a:xfrm>
          <a:prstGeom prst="rect">
            <a:avLst/>
          </a:prstGeom>
          <a:ln w="38100">
            <a:solidFill>
              <a:srgbClr val="FF3300"/>
            </a:solidFill>
          </a:ln>
        </p:spPr>
      </p:pic>
      <p:pic>
        <p:nvPicPr>
          <p:cNvPr id="4" name="Immagine 3" descr="img064.jpg"/>
          <p:cNvPicPr>
            <a:picLocks noChangeAspect="1"/>
          </p:cNvPicPr>
          <p:nvPr/>
        </p:nvPicPr>
        <p:blipFill>
          <a:blip r:embed="rId3" cstate="print"/>
          <a:srcRect t="1961" r="1813"/>
          <a:stretch>
            <a:fillRect/>
          </a:stretch>
        </p:blipFill>
        <p:spPr>
          <a:xfrm>
            <a:off x="4572000" y="3573016"/>
            <a:ext cx="4392487" cy="3137491"/>
          </a:xfrm>
          <a:prstGeom prst="rect">
            <a:avLst/>
          </a:prstGeom>
          <a:ln w="38100">
            <a:solidFill>
              <a:srgbClr val="FF3300"/>
            </a:solidFill>
          </a:ln>
        </p:spPr>
      </p:pic>
      <p:pic>
        <p:nvPicPr>
          <p:cNvPr id="6" name="Immagine 5" descr="005.jpg"/>
          <p:cNvPicPr>
            <a:picLocks noChangeAspect="1"/>
          </p:cNvPicPr>
          <p:nvPr/>
        </p:nvPicPr>
        <p:blipFill>
          <a:blip r:embed="rId4" cstate="print">
            <a:lum bright="30000"/>
          </a:blip>
          <a:stretch>
            <a:fillRect/>
          </a:stretch>
        </p:blipFill>
        <p:spPr>
          <a:xfrm>
            <a:off x="6660232" y="260648"/>
            <a:ext cx="2322258" cy="3096344"/>
          </a:xfrm>
          <a:prstGeom prst="rect">
            <a:avLst/>
          </a:prstGeom>
          <a:ln w="38100">
            <a:solidFill>
              <a:srgbClr val="FF3300"/>
            </a:solidFill>
          </a:ln>
        </p:spPr>
      </p:pic>
      <p:pic>
        <p:nvPicPr>
          <p:cNvPr id="7" name="Immagine 6" descr="004.jpg"/>
          <p:cNvPicPr>
            <a:picLocks noChangeAspect="1"/>
          </p:cNvPicPr>
          <p:nvPr/>
        </p:nvPicPr>
        <p:blipFill>
          <a:blip r:embed="rId5" cstate="print">
            <a:lum bright="30000"/>
          </a:blip>
          <a:stretch>
            <a:fillRect/>
          </a:stretch>
        </p:blipFill>
        <p:spPr>
          <a:xfrm>
            <a:off x="4121950" y="260648"/>
            <a:ext cx="2322258" cy="3096344"/>
          </a:xfrm>
          <a:prstGeom prst="rect">
            <a:avLst/>
          </a:prstGeom>
          <a:ln w="38100">
            <a:solidFill>
              <a:srgbClr val="FF3300"/>
            </a:solid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mg078.jpg"/>
          <p:cNvPicPr>
            <a:picLocks noChangeAspect="1"/>
          </p:cNvPicPr>
          <p:nvPr/>
        </p:nvPicPr>
        <p:blipFill>
          <a:blip r:embed="rId2" cstate="print"/>
          <a:stretch>
            <a:fillRect/>
          </a:stretch>
        </p:blipFill>
        <p:spPr>
          <a:xfrm>
            <a:off x="179512" y="260648"/>
            <a:ext cx="4680521" cy="6270132"/>
          </a:xfrm>
          <a:prstGeom prst="rect">
            <a:avLst/>
          </a:prstGeom>
          <a:ln w="57150">
            <a:solidFill>
              <a:srgbClr val="FF3300"/>
            </a:solidFill>
          </a:ln>
        </p:spPr>
      </p:pic>
      <p:pic>
        <p:nvPicPr>
          <p:cNvPr id="5" name="Immagine 4" descr="img063.jpg"/>
          <p:cNvPicPr>
            <a:picLocks noChangeAspect="1"/>
          </p:cNvPicPr>
          <p:nvPr/>
        </p:nvPicPr>
        <p:blipFill>
          <a:blip r:embed="rId3" cstate="print"/>
          <a:stretch>
            <a:fillRect/>
          </a:stretch>
        </p:blipFill>
        <p:spPr>
          <a:xfrm>
            <a:off x="5148064" y="476672"/>
            <a:ext cx="3744416" cy="5663323"/>
          </a:xfrm>
          <a:prstGeom prst="rect">
            <a:avLst/>
          </a:prstGeom>
          <a:noFill/>
          <a:ln w="57150">
            <a:solidFill>
              <a:srgbClr val="FF3300"/>
            </a:solid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img080.jpg"/>
          <p:cNvPicPr>
            <a:picLocks noChangeAspect="1"/>
          </p:cNvPicPr>
          <p:nvPr/>
        </p:nvPicPr>
        <p:blipFill>
          <a:blip r:embed="rId2" cstate="print"/>
          <a:stretch>
            <a:fillRect/>
          </a:stretch>
        </p:blipFill>
        <p:spPr>
          <a:xfrm>
            <a:off x="5436096" y="4005064"/>
            <a:ext cx="3535593" cy="2664296"/>
          </a:xfrm>
          <a:prstGeom prst="rect">
            <a:avLst/>
          </a:prstGeom>
          <a:ln w="38100">
            <a:solidFill>
              <a:srgbClr val="FF3300"/>
            </a:solidFill>
          </a:ln>
        </p:spPr>
      </p:pic>
      <p:pic>
        <p:nvPicPr>
          <p:cNvPr id="5" name="Immagine 4" descr="img079.jpg"/>
          <p:cNvPicPr>
            <a:picLocks noChangeAspect="1"/>
          </p:cNvPicPr>
          <p:nvPr/>
        </p:nvPicPr>
        <p:blipFill>
          <a:blip r:embed="rId3" cstate="print"/>
          <a:stretch>
            <a:fillRect/>
          </a:stretch>
        </p:blipFill>
        <p:spPr>
          <a:xfrm>
            <a:off x="5436096" y="188640"/>
            <a:ext cx="3513514" cy="3645024"/>
          </a:xfrm>
          <a:prstGeom prst="rect">
            <a:avLst/>
          </a:prstGeom>
          <a:ln w="38100">
            <a:solidFill>
              <a:srgbClr val="FF3300"/>
            </a:solidFill>
          </a:ln>
        </p:spPr>
      </p:pic>
      <p:pic>
        <p:nvPicPr>
          <p:cNvPr id="1026" name="Picture 2" descr="C:\Users\Seven\Pictures\foto 5 a\Uscita a Luceria\IMG_7483.JPG"/>
          <p:cNvPicPr>
            <a:picLocks noChangeAspect="1" noChangeArrowheads="1"/>
          </p:cNvPicPr>
          <p:nvPr/>
        </p:nvPicPr>
        <p:blipFill>
          <a:blip r:embed="rId4" cstate="print"/>
          <a:srcRect/>
          <a:stretch>
            <a:fillRect/>
          </a:stretch>
        </p:blipFill>
        <p:spPr bwMode="auto">
          <a:xfrm>
            <a:off x="251520" y="620688"/>
            <a:ext cx="5032357" cy="5679374"/>
          </a:xfrm>
          <a:prstGeom prst="rect">
            <a:avLst/>
          </a:prstGeom>
          <a:noFill/>
          <a:ln w="57150">
            <a:solidFill>
              <a:srgbClr val="FF3300"/>
            </a:solid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mappa di luceria.jpg"/>
          <p:cNvPicPr/>
          <p:nvPr/>
        </p:nvPicPr>
        <p:blipFill>
          <a:blip r:embed="rId2" cstate="print"/>
          <a:stretch>
            <a:fillRect/>
          </a:stretch>
        </p:blipFill>
        <p:spPr>
          <a:xfrm>
            <a:off x="179512" y="188640"/>
            <a:ext cx="4608512" cy="6480720"/>
          </a:xfrm>
          <a:prstGeom prst="rect">
            <a:avLst/>
          </a:prstGeom>
          <a:ln w="228600" cap="sq" cmpd="thickThin">
            <a:solidFill>
              <a:srgbClr val="000000"/>
            </a:solidFill>
            <a:prstDash val="solid"/>
            <a:miter lim="800000"/>
          </a:ln>
          <a:effectLst>
            <a:innerShdw blurRad="76200">
              <a:srgbClr val="000000"/>
            </a:innerShdw>
          </a:effectLst>
        </p:spPr>
      </p:pic>
      <p:pic>
        <p:nvPicPr>
          <p:cNvPr id="5" name="Immagine 4" descr="img055.jpg"/>
          <p:cNvPicPr>
            <a:picLocks noChangeAspect="1"/>
          </p:cNvPicPr>
          <p:nvPr/>
        </p:nvPicPr>
        <p:blipFill>
          <a:blip r:embed="rId3" cstate="print"/>
          <a:stretch>
            <a:fillRect/>
          </a:stretch>
        </p:blipFill>
        <p:spPr>
          <a:xfrm>
            <a:off x="5148064" y="188640"/>
            <a:ext cx="3622541" cy="2593536"/>
          </a:xfrm>
          <a:prstGeom prst="rect">
            <a:avLst/>
          </a:prstGeom>
          <a:ln w="38100">
            <a:solidFill>
              <a:srgbClr val="FF3300"/>
            </a:solidFill>
          </a:ln>
        </p:spPr>
      </p:pic>
      <p:pic>
        <p:nvPicPr>
          <p:cNvPr id="6" name="Immagine 5" descr="img056.jpg"/>
          <p:cNvPicPr>
            <a:picLocks noChangeAspect="1"/>
          </p:cNvPicPr>
          <p:nvPr/>
        </p:nvPicPr>
        <p:blipFill>
          <a:blip r:embed="rId4" cstate="print"/>
          <a:stretch>
            <a:fillRect/>
          </a:stretch>
        </p:blipFill>
        <p:spPr>
          <a:xfrm>
            <a:off x="5220073" y="3644170"/>
            <a:ext cx="3528392" cy="2675845"/>
          </a:xfrm>
          <a:prstGeom prst="rect">
            <a:avLst/>
          </a:prstGeom>
          <a:ln w="38100">
            <a:solidFill>
              <a:srgbClr val="FF3300"/>
            </a:solidFill>
          </a:ln>
        </p:spPr>
      </p:pic>
      <p:sp>
        <p:nvSpPr>
          <p:cNvPr id="7" name="CasellaDiTesto 6"/>
          <p:cNvSpPr txBox="1"/>
          <p:nvPr/>
        </p:nvSpPr>
        <p:spPr>
          <a:xfrm>
            <a:off x="3347864" y="188640"/>
            <a:ext cx="1368152" cy="400110"/>
          </a:xfrm>
          <a:prstGeom prst="rect">
            <a:avLst/>
          </a:prstGeom>
          <a:noFill/>
        </p:spPr>
        <p:txBody>
          <a:bodyPr wrap="square" rtlCol="0">
            <a:spAutoFit/>
          </a:bodyPr>
          <a:lstStyle/>
          <a:p>
            <a:r>
              <a:rPr lang="it-IT" sz="1000" b="1" i="1" dirty="0" smtClean="0"/>
              <a:t>CARTA DELLA ZONA </a:t>
            </a:r>
          </a:p>
          <a:p>
            <a:r>
              <a:rPr lang="it-IT" sz="1000" b="1" i="1" dirty="0" err="1" smtClean="0"/>
              <a:t>DI</a:t>
            </a:r>
            <a:r>
              <a:rPr lang="it-IT" sz="1000" b="1" i="1" dirty="0" smtClean="0"/>
              <a:t> LUCERIA  OGGI</a:t>
            </a:r>
            <a:endParaRPr lang="it-IT" sz="1000" b="1" i="1" dirty="0"/>
          </a:p>
        </p:txBody>
      </p:sp>
      <p:sp>
        <p:nvSpPr>
          <p:cNvPr id="8" name="CasellaDiTesto 7"/>
          <p:cNvSpPr txBox="1"/>
          <p:nvPr/>
        </p:nvSpPr>
        <p:spPr>
          <a:xfrm>
            <a:off x="5148064" y="2852936"/>
            <a:ext cx="1872208" cy="707886"/>
          </a:xfrm>
          <a:prstGeom prst="rect">
            <a:avLst/>
          </a:prstGeom>
          <a:noFill/>
        </p:spPr>
        <p:txBody>
          <a:bodyPr wrap="square" rtlCol="0">
            <a:spAutoFit/>
          </a:bodyPr>
          <a:lstStyle/>
          <a:p>
            <a:r>
              <a:rPr lang="it-IT" sz="1000" b="1" i="1" dirty="0" smtClean="0"/>
              <a:t>TAVOLA DELL’ATLANTE </a:t>
            </a:r>
            <a:r>
              <a:rPr lang="it-IT" sz="1000" b="1" i="1" dirty="0" err="1" smtClean="0"/>
              <a:t>DI</a:t>
            </a:r>
            <a:r>
              <a:rPr lang="it-IT" sz="1000" b="1" i="1" dirty="0" smtClean="0"/>
              <a:t> CLAUDIO TOLOMEO DEL 1598 DOVE SI EVIDENZIA LA ZONA </a:t>
            </a:r>
            <a:r>
              <a:rPr lang="it-IT" sz="1000" b="1" i="1" dirty="0" err="1" smtClean="0"/>
              <a:t>DI</a:t>
            </a:r>
            <a:r>
              <a:rPr lang="it-IT" sz="1000" b="1" i="1" dirty="0" smtClean="0"/>
              <a:t> LUCERIA</a:t>
            </a:r>
            <a:endParaRPr lang="it-IT" sz="1000" b="1" i="1" dirty="0"/>
          </a:p>
        </p:txBody>
      </p:sp>
      <p:sp>
        <p:nvSpPr>
          <p:cNvPr id="9" name="CasellaDiTesto 8"/>
          <p:cNvSpPr txBox="1"/>
          <p:nvPr/>
        </p:nvSpPr>
        <p:spPr>
          <a:xfrm>
            <a:off x="5148064" y="6381328"/>
            <a:ext cx="3600400" cy="246221"/>
          </a:xfrm>
          <a:prstGeom prst="rect">
            <a:avLst/>
          </a:prstGeom>
          <a:noFill/>
        </p:spPr>
        <p:txBody>
          <a:bodyPr wrap="square" rtlCol="0">
            <a:spAutoFit/>
          </a:bodyPr>
          <a:lstStyle/>
          <a:p>
            <a:r>
              <a:rPr lang="it-IT" sz="1000" b="1" i="1" dirty="0" smtClean="0"/>
              <a:t>CARTA DELLE ACQUE DEL 1700  CON INDICATO IL RIO </a:t>
            </a:r>
            <a:r>
              <a:rPr lang="it-IT" sz="1000" b="1" i="1" dirty="0" err="1" smtClean="0"/>
              <a:t>DI</a:t>
            </a:r>
            <a:r>
              <a:rPr lang="it-IT" sz="1000" b="1" i="1" dirty="0" smtClean="0"/>
              <a:t> LUSIERA</a:t>
            </a:r>
            <a:endParaRPr lang="it-IT" sz="1000" b="1" i="1"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even\Pictures\foto 5 a\Uscita a Luceria\IMG_7479.jpg"/>
          <p:cNvPicPr>
            <a:picLocks noChangeAspect="1" noChangeArrowheads="1"/>
          </p:cNvPicPr>
          <p:nvPr/>
        </p:nvPicPr>
        <p:blipFill>
          <a:blip r:embed="rId2" cstate="print"/>
          <a:srcRect/>
          <a:stretch>
            <a:fillRect/>
          </a:stretch>
        </p:blipFill>
        <p:spPr bwMode="auto">
          <a:xfrm>
            <a:off x="5736385" y="260648"/>
            <a:ext cx="3228103" cy="3096344"/>
          </a:xfrm>
          <a:prstGeom prst="rect">
            <a:avLst/>
          </a:prstGeom>
          <a:noFill/>
          <a:ln w="57150">
            <a:solidFill>
              <a:srgbClr val="FF3300"/>
            </a:solidFill>
          </a:ln>
        </p:spPr>
      </p:pic>
      <p:pic>
        <p:nvPicPr>
          <p:cNvPr id="3" name="Immagine 2" descr="066.jpg"/>
          <p:cNvPicPr>
            <a:picLocks noChangeAspect="1"/>
          </p:cNvPicPr>
          <p:nvPr/>
        </p:nvPicPr>
        <p:blipFill>
          <a:blip r:embed="rId3" cstate="print">
            <a:lum bright="20000"/>
          </a:blip>
          <a:stretch>
            <a:fillRect/>
          </a:stretch>
        </p:blipFill>
        <p:spPr>
          <a:xfrm>
            <a:off x="2771800" y="188640"/>
            <a:ext cx="2779741" cy="2956917"/>
          </a:xfrm>
          <a:prstGeom prst="rect">
            <a:avLst/>
          </a:prstGeom>
          <a:ln w="38100">
            <a:solidFill>
              <a:srgbClr val="FF0000"/>
            </a:solidFill>
          </a:ln>
        </p:spPr>
      </p:pic>
      <p:pic>
        <p:nvPicPr>
          <p:cNvPr id="4" name="Immagine 3" descr="img081.jpg"/>
          <p:cNvPicPr>
            <a:picLocks noChangeAspect="1"/>
          </p:cNvPicPr>
          <p:nvPr/>
        </p:nvPicPr>
        <p:blipFill>
          <a:blip r:embed="rId4" cstate="print"/>
          <a:srcRect l="3571" r="3571"/>
          <a:stretch>
            <a:fillRect/>
          </a:stretch>
        </p:blipFill>
        <p:spPr>
          <a:xfrm>
            <a:off x="323528" y="2348880"/>
            <a:ext cx="4493300" cy="4320480"/>
          </a:xfrm>
          <a:prstGeom prst="rect">
            <a:avLst/>
          </a:prstGeom>
          <a:ln w="38100">
            <a:solidFill>
              <a:srgbClr val="FF3300"/>
            </a:solidFill>
          </a:ln>
        </p:spPr>
      </p:pic>
      <p:pic>
        <p:nvPicPr>
          <p:cNvPr id="6" name="Immagine 5" descr="img082.jpg"/>
          <p:cNvPicPr>
            <a:picLocks noChangeAspect="1"/>
          </p:cNvPicPr>
          <p:nvPr/>
        </p:nvPicPr>
        <p:blipFill>
          <a:blip r:embed="rId5" cstate="print"/>
          <a:stretch>
            <a:fillRect/>
          </a:stretch>
        </p:blipFill>
        <p:spPr>
          <a:xfrm>
            <a:off x="5220072" y="3645024"/>
            <a:ext cx="3720850" cy="2993877"/>
          </a:xfrm>
          <a:prstGeom prst="rect">
            <a:avLst/>
          </a:prstGeom>
          <a:ln w="38100">
            <a:solidFill>
              <a:srgbClr val="FF3300"/>
            </a:solid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072.jpg"/>
          <p:cNvPicPr>
            <a:picLocks noChangeAspect="1"/>
          </p:cNvPicPr>
          <p:nvPr/>
        </p:nvPicPr>
        <p:blipFill>
          <a:blip r:embed="rId2" cstate="print"/>
          <a:stretch>
            <a:fillRect/>
          </a:stretch>
        </p:blipFill>
        <p:spPr>
          <a:xfrm>
            <a:off x="4644008" y="3789040"/>
            <a:ext cx="4315652" cy="2822082"/>
          </a:xfrm>
          <a:prstGeom prst="rect">
            <a:avLst/>
          </a:prstGeom>
          <a:ln w="38100">
            <a:solidFill>
              <a:srgbClr val="FF3300"/>
            </a:solidFill>
          </a:ln>
        </p:spPr>
      </p:pic>
      <p:pic>
        <p:nvPicPr>
          <p:cNvPr id="3" name="Immagine 2" descr="img074.jpg"/>
          <p:cNvPicPr>
            <a:picLocks noChangeAspect="1"/>
          </p:cNvPicPr>
          <p:nvPr/>
        </p:nvPicPr>
        <p:blipFill>
          <a:blip r:embed="rId3" cstate="print"/>
          <a:stretch>
            <a:fillRect/>
          </a:stretch>
        </p:blipFill>
        <p:spPr>
          <a:xfrm>
            <a:off x="251520" y="188640"/>
            <a:ext cx="4366650" cy="3168352"/>
          </a:xfrm>
          <a:prstGeom prst="rect">
            <a:avLst/>
          </a:prstGeom>
          <a:ln w="38100">
            <a:solidFill>
              <a:srgbClr val="FF3300"/>
            </a:solidFill>
          </a:ln>
        </p:spPr>
      </p:pic>
      <p:sp>
        <p:nvSpPr>
          <p:cNvPr id="2049" name="Rectangle 1"/>
          <p:cNvSpPr>
            <a:spLocks noChangeArrowheads="1"/>
          </p:cNvSpPr>
          <p:nvPr/>
        </p:nvSpPr>
        <p:spPr bwMode="auto">
          <a:xfrm>
            <a:off x="4860032" y="849124"/>
            <a:ext cx="4104456" cy="2062103"/>
          </a:xfrm>
          <a:prstGeom prst="rect">
            <a:avLst/>
          </a:prstGeom>
          <a:noFill/>
          <a:ln w="57150">
            <a:solidFill>
              <a:srgbClr val="FF3300"/>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1" i="0" u="none" strike="noStrike" cap="none" normalizeH="0" baseline="0" dirty="0" smtClean="0">
                <a:ln>
                  <a:noFill/>
                </a:ln>
                <a:solidFill>
                  <a:srgbClr val="000000"/>
                </a:solidFill>
                <a:effectLst/>
                <a:latin typeface="Georgia" pitchFamily="18" charset="0"/>
                <a:ea typeface="Calibri" pitchFamily="34" charset="0"/>
                <a:cs typeface="Akkurat"/>
              </a:rPr>
              <a:t>Fig.1 </a:t>
            </a:r>
            <a:r>
              <a:rPr kumimoji="0" lang="it-IT" sz="1600" b="0" i="0" u="none" strike="noStrike" cap="none" normalizeH="0" baseline="0" dirty="0" smtClean="0">
                <a:ln>
                  <a:noFill/>
                </a:ln>
                <a:solidFill>
                  <a:srgbClr val="000000"/>
                </a:solidFill>
                <a:effectLst/>
                <a:latin typeface="Georgia" pitchFamily="18" charset="0"/>
                <a:ea typeface="Calibri" pitchFamily="34" charset="0"/>
                <a:cs typeface="Akkurat"/>
              </a:rPr>
              <a:t>Gioielli del corredo della tomba 3 di </a:t>
            </a:r>
            <a:r>
              <a:rPr kumimoji="0" lang="it-IT" sz="1600" b="0" i="0" u="none" strike="noStrike" cap="none" normalizeH="0" baseline="0" dirty="0" err="1" smtClean="0">
                <a:ln>
                  <a:noFill/>
                </a:ln>
                <a:solidFill>
                  <a:srgbClr val="000000"/>
                </a:solidFill>
                <a:effectLst/>
                <a:latin typeface="Georgia" pitchFamily="18" charset="0"/>
                <a:ea typeface="Calibri" pitchFamily="34" charset="0"/>
                <a:cs typeface="Akkurat"/>
              </a:rPr>
              <a:t>Luceria</a:t>
            </a:r>
            <a:r>
              <a:rPr kumimoji="0" lang="it-IT" sz="1600" b="0" i="0" u="none" strike="noStrike" cap="none" normalizeH="0" baseline="0" dirty="0" smtClean="0">
                <a:ln>
                  <a:noFill/>
                </a:ln>
                <a:solidFill>
                  <a:srgbClr val="000000"/>
                </a:solidFill>
                <a:effectLst/>
                <a:latin typeface="Georgia" pitchFamily="18" charset="0"/>
                <a:ea typeface="Calibri" pitchFamily="34" charset="0"/>
                <a:cs typeface="Akkurat"/>
              </a:rPr>
              <a:t>, tra cui: fibula in argento decorata con motivi solari; bracciale in argento con fili ritorti desinenti in occhielli, secondo bracciale in argento con filo </a:t>
            </a:r>
            <a:r>
              <a:rPr kumimoji="0" lang="it-IT" sz="1600" b="0" i="0" u="none" strike="noStrike" cap="none" normalizeH="0" baseline="0" dirty="0" err="1" smtClean="0">
                <a:ln>
                  <a:noFill/>
                </a:ln>
                <a:solidFill>
                  <a:srgbClr val="000000"/>
                </a:solidFill>
                <a:effectLst/>
                <a:latin typeface="Georgia" pitchFamily="18" charset="0"/>
                <a:ea typeface="Calibri" pitchFamily="34" charset="0"/>
                <a:cs typeface="Akkurat"/>
              </a:rPr>
              <a:t>meandriforme</a:t>
            </a:r>
            <a:r>
              <a:rPr kumimoji="0" lang="it-IT" sz="1600" b="0" i="0" u="none" strike="noStrike" cap="none" normalizeH="0" baseline="0" dirty="0" smtClean="0">
                <a:ln>
                  <a:noFill/>
                </a:ln>
                <a:solidFill>
                  <a:srgbClr val="000000"/>
                </a:solidFill>
                <a:effectLst/>
                <a:latin typeface="Georgia" pitchFamily="18" charset="0"/>
                <a:ea typeface="Calibri" pitchFamily="34" charset="0"/>
                <a:cs typeface="Akkurat"/>
              </a:rPr>
              <a:t>. Il complesso dei materiali, permeato della cultura dei Liguri orientali, apparteneva ad una donna di rango. I sec. a.C.</a:t>
            </a:r>
            <a:endParaRPr kumimoji="0" lang="it-IT" sz="1600" b="0" i="0" u="none" strike="noStrike" cap="none" normalizeH="0" baseline="0" dirty="0" smtClean="0">
              <a:ln>
                <a:noFill/>
              </a:ln>
              <a:solidFill>
                <a:schemeClr val="tx1"/>
              </a:solidFill>
              <a:effectLst/>
              <a:latin typeface="Georgia" pitchFamily="18" charset="0"/>
              <a:cs typeface="Arial" pitchFamily="34" charset="0"/>
            </a:endParaRPr>
          </a:p>
        </p:txBody>
      </p:sp>
      <p:sp>
        <p:nvSpPr>
          <p:cNvPr id="7" name="CasellaDiTesto 6"/>
          <p:cNvSpPr txBox="1"/>
          <p:nvPr/>
        </p:nvSpPr>
        <p:spPr>
          <a:xfrm>
            <a:off x="323528" y="4221088"/>
            <a:ext cx="4176464" cy="1846659"/>
          </a:xfrm>
          <a:prstGeom prst="rect">
            <a:avLst/>
          </a:prstGeom>
          <a:noFill/>
          <a:ln w="57150">
            <a:solidFill>
              <a:srgbClr val="FF3300"/>
            </a:solidFill>
          </a:ln>
        </p:spPr>
        <p:txBody>
          <a:bodyPr wrap="square" rtlCol="0">
            <a:spAutoFit/>
          </a:bodyPr>
          <a:lstStyle/>
          <a:p>
            <a:r>
              <a:rPr lang="it-IT" sz="1600" b="1" dirty="0" smtClean="0">
                <a:latin typeface="Georgia" pitchFamily="18" charset="0"/>
              </a:rPr>
              <a:t>Fig.2</a:t>
            </a:r>
            <a:r>
              <a:rPr lang="it-IT" b="1" dirty="0" smtClean="0">
                <a:latin typeface="Georgia" pitchFamily="18" charset="0"/>
              </a:rPr>
              <a:t> </a:t>
            </a:r>
            <a:r>
              <a:rPr lang="it-IT" sz="1600" dirty="0" smtClean="0">
                <a:latin typeface="Georgia" pitchFamily="18" charset="0"/>
              </a:rPr>
              <a:t>Nel disegno degli alunni sono rappresentati pregevoli vasi da mensa,suggeriti  dai frammenti di materiale ceramico ritrovato negli scavi degli anni 1970 e ‘90 ad opera della Società Reggiana d’Archeologia e conservati nei musei civici di Reggio Emilia.</a:t>
            </a:r>
            <a:endParaRPr lang="it-IT" sz="1600" dirty="0">
              <a:latin typeface="Georgia" pitchFamily="18" charset="0"/>
            </a:endParaRPr>
          </a:p>
        </p:txBody>
      </p:sp>
      <p:sp>
        <p:nvSpPr>
          <p:cNvPr id="8" name="CasellaDiTesto 7"/>
          <p:cNvSpPr txBox="1"/>
          <p:nvPr/>
        </p:nvSpPr>
        <p:spPr>
          <a:xfrm>
            <a:off x="179512" y="3501008"/>
            <a:ext cx="1008112" cy="276999"/>
          </a:xfrm>
          <a:prstGeom prst="rect">
            <a:avLst/>
          </a:prstGeom>
          <a:noFill/>
        </p:spPr>
        <p:txBody>
          <a:bodyPr wrap="square" rtlCol="0">
            <a:spAutoFit/>
          </a:bodyPr>
          <a:lstStyle/>
          <a:p>
            <a:r>
              <a:rPr lang="it-IT" sz="1200" dirty="0" smtClean="0"/>
              <a:t>Fig. 1.</a:t>
            </a:r>
            <a:endParaRPr lang="it-IT" sz="1200" dirty="0"/>
          </a:p>
        </p:txBody>
      </p:sp>
      <p:sp>
        <p:nvSpPr>
          <p:cNvPr id="9" name="CasellaDiTesto 8"/>
          <p:cNvSpPr txBox="1"/>
          <p:nvPr/>
        </p:nvSpPr>
        <p:spPr>
          <a:xfrm>
            <a:off x="4067944" y="6581001"/>
            <a:ext cx="1224136" cy="276999"/>
          </a:xfrm>
          <a:prstGeom prst="rect">
            <a:avLst/>
          </a:prstGeom>
          <a:noFill/>
        </p:spPr>
        <p:txBody>
          <a:bodyPr wrap="square" rtlCol="0">
            <a:spAutoFit/>
          </a:bodyPr>
          <a:lstStyle/>
          <a:p>
            <a:r>
              <a:rPr lang="it-IT" sz="1200" dirty="0" smtClean="0"/>
              <a:t>Fig. 2</a:t>
            </a:r>
            <a:endParaRPr lang="it-IT" sz="12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g089 - Copia.jpg"/>
          <p:cNvPicPr>
            <a:picLocks noChangeAspect="1"/>
          </p:cNvPicPr>
          <p:nvPr/>
        </p:nvPicPr>
        <p:blipFill>
          <a:blip r:embed="rId2" cstate="print"/>
          <a:stretch>
            <a:fillRect/>
          </a:stretch>
        </p:blipFill>
        <p:spPr>
          <a:xfrm>
            <a:off x="6372200" y="332656"/>
            <a:ext cx="2232248" cy="2748218"/>
          </a:xfrm>
          <a:prstGeom prst="rect">
            <a:avLst/>
          </a:prstGeom>
          <a:ln w="88900" cap="sq" cmpd="thickThin">
            <a:solidFill>
              <a:srgbClr val="FFC000"/>
            </a:solidFill>
            <a:prstDash val="solid"/>
            <a:miter lim="800000"/>
          </a:ln>
          <a:effectLst>
            <a:innerShdw blurRad="76200">
              <a:srgbClr val="000000"/>
            </a:innerShdw>
          </a:effectLst>
        </p:spPr>
      </p:pic>
      <p:pic>
        <p:nvPicPr>
          <p:cNvPr id="3" name="Immagine 2" descr="img088.jpg"/>
          <p:cNvPicPr>
            <a:picLocks noChangeAspect="1"/>
          </p:cNvPicPr>
          <p:nvPr/>
        </p:nvPicPr>
        <p:blipFill>
          <a:blip r:embed="rId3" cstate="print"/>
          <a:stretch>
            <a:fillRect/>
          </a:stretch>
        </p:blipFill>
        <p:spPr>
          <a:xfrm>
            <a:off x="251520" y="4149079"/>
            <a:ext cx="1487625" cy="2542041"/>
          </a:xfrm>
          <a:prstGeom prst="rect">
            <a:avLst/>
          </a:prstGeom>
          <a:ln w="88900" cap="sq" cmpd="thickThin">
            <a:solidFill>
              <a:srgbClr val="FFC000"/>
            </a:solidFill>
            <a:prstDash val="solid"/>
            <a:miter lim="800000"/>
          </a:ln>
          <a:effectLst>
            <a:innerShdw blurRad="76200">
              <a:srgbClr val="000000"/>
            </a:innerShdw>
          </a:effectLst>
        </p:spPr>
      </p:pic>
      <p:pic>
        <p:nvPicPr>
          <p:cNvPr id="4" name="Immagine 3" descr="SKMBT_C22017053115540.jpg"/>
          <p:cNvPicPr>
            <a:picLocks noChangeAspect="1"/>
          </p:cNvPicPr>
          <p:nvPr/>
        </p:nvPicPr>
        <p:blipFill>
          <a:blip r:embed="rId4" cstate="print"/>
          <a:stretch>
            <a:fillRect/>
          </a:stretch>
        </p:blipFill>
        <p:spPr>
          <a:xfrm>
            <a:off x="251520" y="188640"/>
            <a:ext cx="5243797" cy="3744416"/>
          </a:xfrm>
          <a:prstGeom prst="rect">
            <a:avLst/>
          </a:prstGeom>
          <a:ln w="88900" cap="sq" cmpd="thickThin">
            <a:solidFill>
              <a:srgbClr val="FF9900"/>
            </a:solidFill>
            <a:prstDash val="solid"/>
            <a:miter lim="800000"/>
          </a:ln>
          <a:effectLst>
            <a:innerShdw blurRad="76200">
              <a:srgbClr val="000000"/>
            </a:innerShdw>
          </a:effectLst>
        </p:spPr>
      </p:pic>
      <p:pic>
        <p:nvPicPr>
          <p:cNvPr id="6" name="Immagine 5" descr="img089.jpg"/>
          <p:cNvPicPr>
            <a:picLocks noChangeAspect="1"/>
          </p:cNvPicPr>
          <p:nvPr/>
        </p:nvPicPr>
        <p:blipFill>
          <a:blip r:embed="rId5" cstate="print"/>
          <a:stretch>
            <a:fillRect/>
          </a:stretch>
        </p:blipFill>
        <p:spPr>
          <a:xfrm>
            <a:off x="6372200" y="4869160"/>
            <a:ext cx="2411760" cy="1462793"/>
          </a:xfrm>
          <a:prstGeom prst="rect">
            <a:avLst/>
          </a:prstGeom>
          <a:ln w="88900" cap="sq" cmpd="thickThin">
            <a:solidFill>
              <a:srgbClr val="FFC000"/>
            </a:solidFill>
            <a:prstDash val="solid"/>
            <a:miter lim="800000"/>
          </a:ln>
          <a:effectLst>
            <a:innerShdw blurRad="76200">
              <a:srgbClr val="000000"/>
            </a:innerShdw>
          </a:effectLst>
        </p:spPr>
      </p:pic>
      <p:sp>
        <p:nvSpPr>
          <p:cNvPr id="7" name="CasellaDiTesto 6"/>
          <p:cNvSpPr txBox="1"/>
          <p:nvPr/>
        </p:nvSpPr>
        <p:spPr>
          <a:xfrm>
            <a:off x="1979712" y="4293096"/>
            <a:ext cx="4176464" cy="2308324"/>
          </a:xfrm>
          <a:prstGeom prst="rect">
            <a:avLst/>
          </a:prstGeom>
          <a:solidFill>
            <a:srgbClr val="FFFF99"/>
          </a:solidFill>
          <a:ln w="38100">
            <a:solidFill>
              <a:srgbClr val="FFCC66"/>
            </a:solidFill>
          </a:ln>
        </p:spPr>
        <p:txBody>
          <a:bodyPr wrap="square" rtlCol="0">
            <a:spAutoFit/>
          </a:bodyPr>
          <a:lstStyle/>
          <a:p>
            <a:r>
              <a:rPr lang="it-IT" sz="1600" i="1" dirty="0" smtClean="0">
                <a:solidFill>
                  <a:schemeClr val="bg2">
                    <a:lumMod val="25000"/>
                  </a:schemeClr>
                </a:solidFill>
                <a:latin typeface="Georgia" pitchFamily="18" charset="0"/>
              </a:rPr>
              <a:t>Il disegno degli alunni riproduce due secchi di rame (idrie) trovate in un pozzo nella zona dei </a:t>
            </a:r>
            <a:r>
              <a:rPr lang="it-IT" sz="1600" i="1" dirty="0" err="1" smtClean="0">
                <a:solidFill>
                  <a:schemeClr val="bg2">
                    <a:lumMod val="25000"/>
                  </a:schemeClr>
                </a:solidFill>
                <a:latin typeface="Georgia" pitchFamily="18" charset="0"/>
              </a:rPr>
              <a:t>Predari</a:t>
            </a:r>
            <a:r>
              <a:rPr lang="it-IT" sz="1600" i="1" dirty="0" smtClean="0">
                <a:solidFill>
                  <a:schemeClr val="bg2">
                    <a:lumMod val="25000"/>
                  </a:schemeClr>
                </a:solidFill>
                <a:latin typeface="Georgia" pitchFamily="18" charset="0"/>
              </a:rPr>
              <a:t>, conservati in un magazzino del Museo Nazionale di Parma e non accessibili al pubblico. Le peculiari decorazioni rappresentate nel disegno e visibili anche nei riquadri, fanno parte di pregevoli vasi da mensa  decorati con motivi floreali classicheggianti. </a:t>
            </a:r>
            <a:endParaRPr lang="it-IT" sz="1600" i="1" dirty="0">
              <a:solidFill>
                <a:schemeClr val="bg2">
                  <a:lumMod val="25000"/>
                </a:schemeClr>
              </a:solidFill>
              <a:latin typeface="Georgia" pitchFamily="18" charset="0"/>
            </a:endParaRPr>
          </a:p>
        </p:txBody>
      </p:sp>
      <p:pic>
        <p:nvPicPr>
          <p:cNvPr id="8" name="Immagine 7" descr="img075.jpg"/>
          <p:cNvPicPr>
            <a:picLocks noChangeAspect="1"/>
          </p:cNvPicPr>
          <p:nvPr/>
        </p:nvPicPr>
        <p:blipFill>
          <a:blip r:embed="rId6" cstate="print"/>
          <a:stretch>
            <a:fillRect/>
          </a:stretch>
        </p:blipFill>
        <p:spPr>
          <a:xfrm>
            <a:off x="6372200" y="3501008"/>
            <a:ext cx="1872208" cy="1008112"/>
          </a:xfrm>
          <a:prstGeom prst="rect">
            <a:avLst/>
          </a:prstGeom>
          <a:ln w="88900" cap="sq" cmpd="thickThin">
            <a:solidFill>
              <a:srgbClr val="FFCC00"/>
            </a:solidFill>
            <a:prstDash val="solid"/>
            <a:miter lim="800000"/>
          </a:ln>
          <a:effectLst>
            <a:innerShdw blurRad="76200">
              <a:srgbClr val="000000"/>
            </a:innerShdw>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IMG_20160401_171533.jpg"/>
          <p:cNvPicPr>
            <a:picLocks noChangeAspect="1"/>
          </p:cNvPicPr>
          <p:nvPr/>
        </p:nvPicPr>
        <p:blipFill>
          <a:blip r:embed="rId2" cstate="print"/>
          <a:stretch>
            <a:fillRect/>
          </a:stretch>
        </p:blipFill>
        <p:spPr>
          <a:xfrm>
            <a:off x="323528" y="188640"/>
            <a:ext cx="8424936" cy="561662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3" name="CasellaDiTesto 2"/>
          <p:cNvSpPr txBox="1"/>
          <p:nvPr/>
        </p:nvSpPr>
        <p:spPr>
          <a:xfrm>
            <a:off x="323528" y="6154855"/>
            <a:ext cx="8496944" cy="646331"/>
          </a:xfrm>
          <a:prstGeom prst="rect">
            <a:avLst/>
          </a:prstGeom>
          <a:solidFill>
            <a:schemeClr val="accent2">
              <a:lumMod val="75000"/>
            </a:schemeClr>
          </a:solidFill>
          <a:ln w="28575">
            <a:solidFill>
              <a:srgbClr val="FF3300"/>
            </a:solidFill>
            <a:prstDash val="solid"/>
          </a:ln>
        </p:spPr>
        <p:txBody>
          <a:bodyPr wrap="square" rtlCol="0">
            <a:spAutoFit/>
          </a:bodyPr>
          <a:lstStyle/>
          <a:p>
            <a:r>
              <a:rPr lang="it-IT" dirty="0" smtClean="0">
                <a:solidFill>
                  <a:schemeClr val="bg1"/>
                </a:solidFill>
                <a:latin typeface="Georgia" pitchFamily="18" charset="0"/>
              </a:rPr>
              <a:t>ELABORAZIONE E REALIZZAZIONE A CURA DELLE CLASSI  5^A  E  5^B DELLA SCUOLA PRIMARIA “MATILDE </a:t>
            </a:r>
            <a:r>
              <a:rPr lang="it-IT" dirty="0" err="1" smtClean="0">
                <a:solidFill>
                  <a:schemeClr val="bg1"/>
                </a:solidFill>
                <a:latin typeface="Georgia" pitchFamily="18" charset="0"/>
              </a:rPr>
              <a:t>DI</a:t>
            </a:r>
            <a:r>
              <a:rPr lang="it-IT" dirty="0" smtClean="0">
                <a:solidFill>
                  <a:schemeClr val="bg1"/>
                </a:solidFill>
                <a:latin typeface="Georgia" pitchFamily="18" charset="0"/>
              </a:rPr>
              <a:t> CANOSSA” CIANO </a:t>
            </a:r>
            <a:r>
              <a:rPr lang="it-IT" dirty="0" err="1" smtClean="0">
                <a:solidFill>
                  <a:schemeClr val="bg1"/>
                </a:solidFill>
                <a:latin typeface="Georgia" pitchFamily="18" charset="0"/>
              </a:rPr>
              <a:t>D’ENZA</a:t>
            </a:r>
            <a:r>
              <a:rPr lang="it-IT" dirty="0" smtClean="0">
                <a:solidFill>
                  <a:schemeClr val="bg1"/>
                </a:solidFill>
                <a:latin typeface="Georgia" pitchFamily="18" charset="0"/>
              </a:rPr>
              <a:t>.</a:t>
            </a:r>
            <a:endParaRPr lang="it-IT" dirty="0">
              <a:solidFill>
                <a:schemeClr val="bg1"/>
              </a:solidFill>
              <a:latin typeface="Georgia"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5220072" y="188640"/>
            <a:ext cx="3744416" cy="369332"/>
          </a:xfrm>
          <a:prstGeom prst="rect">
            <a:avLst/>
          </a:prstGeom>
          <a:noFill/>
        </p:spPr>
        <p:txBody>
          <a:bodyPr wrap="square" rtlCol="0">
            <a:spAutoFit/>
          </a:bodyPr>
          <a:lstStyle/>
          <a:p>
            <a:endParaRPr lang="it-IT"/>
          </a:p>
        </p:txBody>
      </p:sp>
      <p:sp>
        <p:nvSpPr>
          <p:cNvPr id="1025" name="Rectangle 1"/>
          <p:cNvSpPr>
            <a:spLocks noChangeArrowheads="1"/>
          </p:cNvSpPr>
          <p:nvPr/>
        </p:nvSpPr>
        <p:spPr bwMode="auto">
          <a:xfrm>
            <a:off x="0" y="2165502"/>
            <a:ext cx="9144000" cy="4616648"/>
          </a:xfrm>
          <a:prstGeom prst="rect">
            <a:avLst/>
          </a:prstGeom>
          <a:ln w="76200">
            <a:solidFill>
              <a:srgbClr val="FF0000"/>
            </a:solidFill>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i="0" u="none" strike="noStrike" cap="none" normalizeH="0" baseline="0" dirty="0" smtClean="0">
                <a:ln>
                  <a:noFill/>
                </a:ln>
                <a:solidFill>
                  <a:srgbClr val="000000"/>
                </a:solidFill>
                <a:effectLst/>
                <a:latin typeface="Georgia" pitchFamily="18" charset="0"/>
                <a:ea typeface="Verdana" pitchFamily="34" charset="0"/>
                <a:cs typeface="Verdana" pitchFamily="34" charset="0"/>
              </a:rPr>
              <a:t>Le prime scoperte fortuite del sito della città di </a:t>
            </a:r>
            <a:r>
              <a:rPr kumimoji="0" lang="it-IT" sz="1400" i="0" u="none" strike="noStrike" cap="none" normalizeH="0" baseline="0" dirty="0" err="1" smtClean="0">
                <a:ln>
                  <a:noFill/>
                </a:ln>
                <a:solidFill>
                  <a:srgbClr val="000000"/>
                </a:solidFill>
                <a:effectLst/>
                <a:latin typeface="Georgia" pitchFamily="18" charset="0"/>
                <a:ea typeface="Verdana" pitchFamily="34" charset="0"/>
                <a:cs typeface="Verdana" pitchFamily="34" charset="0"/>
              </a:rPr>
              <a:t>Luceria</a:t>
            </a:r>
            <a:r>
              <a:rPr kumimoji="0" lang="it-IT" sz="1400" i="0" u="none" strike="noStrike" cap="none" normalizeH="0" baseline="0" dirty="0" smtClean="0">
                <a:ln>
                  <a:noFill/>
                </a:ln>
                <a:solidFill>
                  <a:srgbClr val="000000"/>
                </a:solidFill>
                <a:effectLst/>
                <a:latin typeface="Georgia" pitchFamily="18" charset="0"/>
                <a:ea typeface="Verdana" pitchFamily="34" charset="0"/>
                <a:cs typeface="Verdana" pitchFamily="34" charset="0"/>
              </a:rPr>
              <a:t> risalgono al XVI secolo, mentre  tra il 1776 e il 1786 risalgono i primi scavi </a:t>
            </a:r>
            <a:r>
              <a:rPr kumimoji="0" lang="it-IT" sz="1400" i="0" u="none" strike="noStrike" cap="none" normalizeH="0" baseline="0" dirty="0" err="1" smtClean="0">
                <a:ln>
                  <a:noFill/>
                </a:ln>
                <a:solidFill>
                  <a:srgbClr val="000000"/>
                </a:solidFill>
                <a:effectLst/>
                <a:latin typeface="Georgia" pitchFamily="18" charset="0"/>
                <a:ea typeface="Verdana" pitchFamily="34" charset="0"/>
                <a:cs typeface="Verdana" pitchFamily="34" charset="0"/>
              </a:rPr>
              <a:t>eﬀettuati</a:t>
            </a:r>
            <a:r>
              <a:rPr kumimoji="0" lang="it-IT" sz="1400" i="0" u="none" strike="noStrike" cap="none" normalizeH="0" baseline="0" dirty="0" smtClean="0">
                <a:ln>
                  <a:noFill/>
                </a:ln>
                <a:solidFill>
                  <a:srgbClr val="000000"/>
                </a:solidFill>
                <a:effectLst/>
                <a:latin typeface="Georgia" pitchFamily="18" charset="0"/>
                <a:ea typeface="Verdana" pitchFamily="34" charset="0"/>
                <a:cs typeface="Verdana" pitchFamily="34" charset="0"/>
              </a:rPr>
              <a:t> da dotti parmensi e </a:t>
            </a:r>
            <a:r>
              <a:rPr kumimoji="0" lang="it-IT" sz="1400" i="0" u="none" strike="noStrike" cap="none" normalizeH="0" baseline="0" dirty="0" err="1" smtClean="0">
                <a:ln>
                  <a:noFill/>
                </a:ln>
                <a:solidFill>
                  <a:srgbClr val="000000"/>
                </a:solidFill>
                <a:effectLst/>
                <a:latin typeface="Georgia" pitchFamily="18" charset="0"/>
                <a:ea typeface="Verdana" pitchFamily="34" charset="0"/>
                <a:cs typeface="Verdana" pitchFamily="34" charset="0"/>
              </a:rPr>
              <a:t>ﬁnanziati</a:t>
            </a:r>
            <a:r>
              <a:rPr kumimoji="0" lang="it-IT" sz="1400" i="0" u="none" strike="noStrike" cap="none" normalizeH="0" baseline="0" dirty="0" smtClean="0">
                <a:ln>
                  <a:noFill/>
                </a:ln>
                <a:solidFill>
                  <a:srgbClr val="000000"/>
                </a:solidFill>
                <a:effectLst/>
                <a:latin typeface="Georgia" pitchFamily="18" charset="0"/>
                <a:ea typeface="Verdana" pitchFamily="34" charset="0"/>
                <a:cs typeface="Verdana" pitchFamily="34" charset="0"/>
              </a:rPr>
              <a:t> dai Borbone, duchi di Parma; una ripresa delle indagini nell’area di </a:t>
            </a:r>
            <a:r>
              <a:rPr kumimoji="0" lang="it-IT" sz="1400" i="0" u="none" strike="noStrike" cap="none" normalizeH="0" baseline="0" dirty="0" err="1" smtClean="0">
                <a:ln>
                  <a:noFill/>
                </a:ln>
                <a:solidFill>
                  <a:srgbClr val="000000"/>
                </a:solidFill>
                <a:effectLst/>
                <a:latin typeface="Georgia" pitchFamily="18" charset="0"/>
                <a:ea typeface="Verdana" pitchFamily="34" charset="0"/>
                <a:cs typeface="Verdana" pitchFamily="34" charset="0"/>
              </a:rPr>
              <a:t>Luceria</a:t>
            </a:r>
            <a:r>
              <a:rPr kumimoji="0" lang="it-IT" sz="1400" i="0" u="none" strike="noStrike" cap="none" normalizeH="0" baseline="0" dirty="0" smtClean="0">
                <a:ln>
                  <a:noFill/>
                </a:ln>
                <a:solidFill>
                  <a:srgbClr val="000000"/>
                </a:solidFill>
                <a:effectLst/>
                <a:latin typeface="Georgia" pitchFamily="18" charset="0"/>
                <a:ea typeface="Verdana" pitchFamily="34" charset="0"/>
                <a:cs typeface="Verdana" pitchFamily="34" charset="0"/>
              </a:rPr>
              <a:t>, più sistematiche e </a:t>
            </a:r>
            <a:r>
              <a:rPr kumimoji="0" lang="it-IT" sz="1400" i="0" u="none" strike="noStrike" cap="none" normalizeH="0" baseline="0" dirty="0" err="1" smtClean="0">
                <a:ln>
                  <a:noFill/>
                </a:ln>
                <a:solidFill>
                  <a:srgbClr val="000000"/>
                </a:solidFill>
                <a:effectLst/>
                <a:latin typeface="Georgia" pitchFamily="18" charset="0"/>
                <a:ea typeface="Verdana" pitchFamily="34" charset="0"/>
                <a:cs typeface="Verdana" pitchFamily="34" charset="0"/>
              </a:rPr>
              <a:t>scientiﬁche</a:t>
            </a:r>
            <a:r>
              <a:rPr kumimoji="0" lang="it-IT" sz="1400" i="0" u="none" strike="noStrike" cap="none" normalizeH="0" baseline="0" dirty="0" smtClean="0">
                <a:ln>
                  <a:noFill/>
                </a:ln>
                <a:solidFill>
                  <a:srgbClr val="000000"/>
                </a:solidFill>
                <a:effectLst/>
                <a:latin typeface="Georgia" pitchFamily="18" charset="0"/>
                <a:ea typeface="Verdana" pitchFamily="34" charset="0"/>
                <a:cs typeface="Verdana" pitchFamily="34" charset="0"/>
              </a:rPr>
              <a:t>, si ebbe alla ﬁne del XIX secolo ad opera di don Gaetano Chierici. I risultati ottenuti nel corso dei secoli, misero in evidenza i resti di una necropoli e di un insediamento a carattere urbano, distribuito lungo un asse viario che, nel punto in cui attraversava l’abitato, era pavimentato in ciottoli di considerevoli dimensioni, divenendone l’asse generatore. A queste prime ed importanti  indagini, seguirono quindi, alla ﬁne del secolo scorso, ricerche sistematiche e un nuovo interesse per questo impianto urbano, posizionato lungo la valle dell’Enza in una posizione privilegiata per il collegamento tra la pianura e i valichi appenninici che conducevano verso le città di Lucca e </a:t>
            </a:r>
            <a:r>
              <a:rPr kumimoji="0" lang="it-IT" sz="1400" i="0" u="none" strike="noStrike" cap="none" normalizeH="0" baseline="0" dirty="0" err="1" smtClean="0">
                <a:ln>
                  <a:noFill/>
                </a:ln>
                <a:solidFill>
                  <a:srgbClr val="000000"/>
                </a:solidFill>
                <a:effectLst/>
                <a:latin typeface="Georgia" pitchFamily="18" charset="0"/>
                <a:ea typeface="Verdana" pitchFamily="34" charset="0"/>
                <a:cs typeface="Verdana" pitchFamily="34" charset="0"/>
              </a:rPr>
              <a:t>Luni</a:t>
            </a:r>
            <a:r>
              <a:rPr kumimoji="0" lang="it-IT" sz="1400" i="0" u="none" strike="noStrike" cap="none" normalizeH="0" baseline="0" dirty="0" smtClean="0">
                <a:ln>
                  <a:noFill/>
                </a:ln>
                <a:solidFill>
                  <a:srgbClr val="000000"/>
                </a:solidFill>
                <a:effectLst/>
                <a:latin typeface="Georgia" pitchFamily="18" charset="0"/>
                <a:ea typeface="Verdana" pitchFamily="34" charset="0"/>
                <a:cs typeface="Verdana" pitchFamily="34" charset="0"/>
              </a:rPr>
              <a:t>; un abitato che ebbe una continuità di vita di breve durata. Le prime attestazioni, soprattutto derivanti dagli oggetti di corredo rinvenuti all’interno delle sepolture, risalgono al III secolo a.c., mentre il massimo sviluppo urbanistico dell’impianto può essere ricondotto ai secoli centrali dell’impero, cui seguì un graduale e </a:t>
            </a:r>
            <a:r>
              <a:rPr kumimoji="0" lang="it-IT" sz="1400" i="0" u="none" strike="noStrike" cap="none" normalizeH="0" baseline="0" dirty="0" err="1" smtClean="0">
                <a:ln>
                  <a:noFill/>
                </a:ln>
                <a:solidFill>
                  <a:srgbClr val="000000"/>
                </a:solidFill>
                <a:effectLst/>
                <a:latin typeface="Georgia" pitchFamily="18" charset="0"/>
                <a:ea typeface="Verdana" pitchFamily="34" charset="0"/>
                <a:cs typeface="Verdana" pitchFamily="34" charset="0"/>
              </a:rPr>
              <a:t>deﬁnitivo</a:t>
            </a:r>
            <a:r>
              <a:rPr kumimoji="0" lang="it-IT" sz="1400" i="0" u="none" strike="noStrike" cap="none" normalizeH="0" baseline="0" dirty="0" smtClean="0">
                <a:ln>
                  <a:noFill/>
                </a:ln>
                <a:solidFill>
                  <a:srgbClr val="000000"/>
                </a:solidFill>
                <a:effectLst/>
                <a:latin typeface="Georgia" pitchFamily="18" charset="0"/>
                <a:ea typeface="Verdana" pitchFamily="34" charset="0"/>
                <a:cs typeface="Verdana" pitchFamily="34" charset="0"/>
              </a:rPr>
              <a:t> abbandono, probabilmente nel corso del V secolo. Le indagini sistematiche, iniziate ad opera della soprintendenza per i beni archeologici dell’Emilia Romagna nel 1983 con l’importante e insostituibile collaborazione dei volontari dell’associazione «amici di </a:t>
            </a:r>
            <a:r>
              <a:rPr kumimoji="0" lang="it-IT" sz="1400" i="0" u="none" strike="noStrike" cap="none" normalizeH="0" baseline="0" dirty="0" err="1" smtClean="0">
                <a:ln>
                  <a:noFill/>
                </a:ln>
                <a:solidFill>
                  <a:srgbClr val="000000"/>
                </a:solidFill>
                <a:effectLst/>
                <a:latin typeface="Georgia" pitchFamily="18" charset="0"/>
                <a:ea typeface="Verdana" pitchFamily="34" charset="0"/>
                <a:cs typeface="Verdana" pitchFamily="34" charset="0"/>
              </a:rPr>
              <a:t>Luceria</a:t>
            </a:r>
            <a:r>
              <a:rPr kumimoji="0" lang="it-IT" sz="1400" i="0" u="none" strike="noStrike" cap="none" normalizeH="0" baseline="0" dirty="0" smtClean="0">
                <a:ln>
                  <a:noFill/>
                </a:ln>
                <a:solidFill>
                  <a:srgbClr val="000000"/>
                </a:solidFill>
                <a:effectLst/>
                <a:latin typeface="Georgia" pitchFamily="18" charset="0"/>
                <a:ea typeface="Verdana" pitchFamily="34" charset="0"/>
                <a:cs typeface="Verdana" pitchFamily="34" charset="0"/>
              </a:rPr>
              <a:t>», hanno permesso di ricostruire in maniera dettagliata parte dello sviluppo planimetrico di questo abitato di epoca romana. le ultime indagini archeologiche svolte in una serie di campagne di scavo tra il 1983 e il 2008 hanno quindi permesso di </a:t>
            </a:r>
            <a:r>
              <a:rPr kumimoji="0" lang="it-IT" sz="1400" i="0" u="none" strike="noStrike" cap="none" normalizeH="0" baseline="0" dirty="0" err="1" smtClean="0">
                <a:ln>
                  <a:noFill/>
                </a:ln>
                <a:solidFill>
                  <a:srgbClr val="000000"/>
                </a:solidFill>
                <a:effectLst/>
                <a:latin typeface="Georgia" pitchFamily="18" charset="0"/>
                <a:ea typeface="Verdana" pitchFamily="34" charset="0"/>
                <a:cs typeface="Verdana" pitchFamily="34" charset="0"/>
              </a:rPr>
              <a:t>deﬁnire</a:t>
            </a:r>
            <a:r>
              <a:rPr kumimoji="0" lang="it-IT" sz="1400" i="0" u="none" strike="noStrike" cap="none" normalizeH="0" baseline="0" dirty="0" smtClean="0">
                <a:ln>
                  <a:noFill/>
                </a:ln>
                <a:solidFill>
                  <a:srgbClr val="000000"/>
                </a:solidFill>
                <a:effectLst/>
                <a:latin typeface="Georgia" pitchFamily="18" charset="0"/>
                <a:ea typeface="Verdana" pitchFamily="34" charset="0"/>
                <a:cs typeface="Verdana" pitchFamily="34" charset="0"/>
              </a:rPr>
              <a:t> l’estensione dell’agglomerato urbano ed una sua interna organizzazione, riuscendo ad individuare con una certa chiarezza gli spazi adibiti ad attività pubbliche, quali la grande area scoperta </a:t>
            </a:r>
            <a:r>
              <a:rPr kumimoji="0" lang="it-IT" sz="1400" i="0" u="none" strike="noStrike" cap="none" normalizeH="0" baseline="0" dirty="0" err="1" smtClean="0">
                <a:ln>
                  <a:noFill/>
                </a:ln>
                <a:solidFill>
                  <a:srgbClr val="000000"/>
                </a:solidFill>
                <a:effectLst/>
                <a:latin typeface="Georgia" pitchFamily="18" charset="0"/>
                <a:ea typeface="Verdana" pitchFamily="34" charset="0"/>
                <a:cs typeface="Verdana" pitchFamily="34" charset="0"/>
              </a:rPr>
              <a:t>porticata</a:t>
            </a:r>
            <a:r>
              <a:rPr kumimoji="0" lang="it-IT" sz="1400" i="0" u="none" strike="noStrike" cap="none" normalizeH="0" baseline="0" dirty="0" smtClean="0">
                <a:ln>
                  <a:noFill/>
                </a:ln>
                <a:solidFill>
                  <a:srgbClr val="000000"/>
                </a:solidFill>
                <a:effectLst/>
                <a:latin typeface="Georgia" pitchFamily="18" charset="0"/>
                <a:ea typeface="Verdana" pitchFamily="34" charset="0"/>
                <a:cs typeface="Verdana" pitchFamily="34" charset="0"/>
              </a:rPr>
              <a:t>, già parzialmente individuata alla ﬁne del XIX secolo, interpretabile come foro commerciale, e gli spazi privati caratterizzati dalla presenza di abitazioni, alcune delle quali riconoscibili anche nella loro articolazione interna</a:t>
            </a:r>
            <a:endParaRPr kumimoji="0" lang="it-IT" sz="1400" i="0" u="none" strike="noStrike" cap="none" normalizeH="0" baseline="0" dirty="0" smtClean="0">
              <a:ln>
                <a:noFill/>
              </a:ln>
              <a:solidFill>
                <a:schemeClr val="tx1"/>
              </a:solidFill>
              <a:effectLst/>
              <a:latin typeface="Georgia" pitchFamily="18" charset="0"/>
              <a:ea typeface="Verdana" pitchFamily="34" charset="0"/>
              <a:cs typeface="Verdana" pitchFamily="34" charset="0"/>
            </a:endParaRPr>
          </a:p>
        </p:txBody>
      </p:sp>
      <p:pic>
        <p:nvPicPr>
          <p:cNvPr id="6" name="Immagine 5" descr="http://www.archeobologna.beniculturali.it/re_canossa/testa.jpg"/>
          <p:cNvPicPr/>
          <p:nvPr/>
        </p:nvPicPr>
        <p:blipFill>
          <a:blip r:embed="rId2" cstate="print"/>
          <a:srcRect/>
          <a:stretch>
            <a:fillRect/>
          </a:stretch>
        </p:blipFill>
        <p:spPr bwMode="auto">
          <a:xfrm>
            <a:off x="251520" y="188640"/>
            <a:ext cx="2088232" cy="1800200"/>
          </a:xfrm>
          <a:prstGeom prst="rect">
            <a:avLst/>
          </a:prstGeom>
          <a:noFill/>
          <a:ln w="76200">
            <a:solidFill>
              <a:schemeClr val="accent6">
                <a:lumMod val="50000"/>
              </a:schemeClr>
            </a:solidFill>
            <a:miter lim="800000"/>
            <a:headEnd/>
            <a:tailEnd/>
          </a:ln>
        </p:spPr>
      </p:pic>
      <p:pic>
        <p:nvPicPr>
          <p:cNvPr id="7" name="Immagine 6" descr="Luceria_quincunx_640765.jpg"/>
          <p:cNvPicPr>
            <a:picLocks noChangeAspect="1"/>
          </p:cNvPicPr>
          <p:nvPr/>
        </p:nvPicPr>
        <p:blipFill>
          <a:blip r:embed="rId3" cstate="print"/>
          <a:stretch>
            <a:fillRect/>
          </a:stretch>
        </p:blipFill>
        <p:spPr>
          <a:xfrm>
            <a:off x="5004048" y="188641"/>
            <a:ext cx="3744416" cy="1820560"/>
          </a:xfrm>
          <a:prstGeom prst="rect">
            <a:avLst/>
          </a:prstGeom>
          <a:ln w="76200">
            <a:solidFill>
              <a:srgbClr val="C00000"/>
            </a:solid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971600" y="3273806"/>
            <a:ext cx="7056784"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200" b="0"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it-IT" sz="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26" name="Rectangle 2"/>
          <p:cNvSpPr>
            <a:spLocks noChangeArrowheads="1"/>
          </p:cNvSpPr>
          <p:nvPr/>
        </p:nvSpPr>
        <p:spPr bwMode="auto">
          <a:xfrm>
            <a:off x="0" y="0"/>
            <a:ext cx="7164288" cy="6858000"/>
          </a:xfrm>
          <a:prstGeom prst="rect">
            <a:avLst/>
          </a:prstGeom>
          <a:solidFill>
            <a:schemeClr val="bg1"/>
          </a:solidFill>
          <a:ln w="57150">
            <a:solidFill>
              <a:srgbClr val="FF3300"/>
            </a:solidFill>
            <a:prstDash val="solid"/>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smtClean="0">
                <a:ln w="57150">
                  <a:noFill/>
                </a:ln>
                <a:solidFill>
                  <a:srgbClr val="000000"/>
                </a:solidFill>
                <a:effectLst/>
                <a:latin typeface="Georgia" pitchFamily="18" charset="0"/>
                <a:ea typeface="Verdana" pitchFamily="34" charset="0"/>
                <a:cs typeface="Verdana" pitchFamily="34" charset="0"/>
              </a:rPr>
              <a:t>A </a:t>
            </a:r>
            <a:r>
              <a:rPr kumimoji="0" lang="it-IT" sz="1400" b="0" i="0" u="none" strike="noStrike" cap="none" normalizeH="0" baseline="0" dirty="0" err="1" smtClean="0">
                <a:ln w="57150">
                  <a:noFill/>
                </a:ln>
                <a:solidFill>
                  <a:srgbClr val="000000"/>
                </a:solidFill>
                <a:effectLst/>
                <a:latin typeface="Georgia" pitchFamily="18" charset="0"/>
                <a:ea typeface="Verdana" pitchFamily="34" charset="0"/>
                <a:cs typeface="Verdana" pitchFamily="34" charset="0"/>
              </a:rPr>
              <a:t>Luceria</a:t>
            </a:r>
            <a:r>
              <a:rPr kumimoji="0" lang="it-IT" sz="1400" b="0" i="0" u="none" strike="noStrike" cap="none" normalizeH="0" baseline="0" dirty="0" smtClean="0">
                <a:ln w="57150">
                  <a:noFill/>
                </a:ln>
                <a:solidFill>
                  <a:srgbClr val="000000"/>
                </a:solidFill>
                <a:effectLst/>
                <a:latin typeface="Georgia" pitchFamily="18" charset="0"/>
                <a:ea typeface="Verdana" pitchFamily="34" charset="0"/>
                <a:cs typeface="Verdana" pitchFamily="34" charset="0"/>
              </a:rPr>
              <a:t>, gli scavi hanno messo in luce una strada longitudinale lastricata e dotata di marciapiedi, percorso intorno al quale si addensava lo sviluppo edilizio, attribuendo all’abitato una caratteristica forma rettilinea. Lo spazio pubblico, posto tra la strada e il fiume era un’area rettangolare, delimitata solo da un semplice muro perimetrale; alcune case poste lungo la strada, anch’esse molto semplici, completavano infine la maglia abitativa privata. Queste non appartengono al tipo delle dimore romane con atrio o con peristilio, ben attestate a Reggio, ma sono semplici aggregazioni di vani, in alcuni casi con un piano superiore, che rivelano la loro funzione plurivalente di strutture destinate ad attività economiche, stoccaggio e residenza allo stesso tempo; in questo senso riprendono piuttosto il tipo delle case-bottega dei quartieri urbani con spiccate destinazioni economiche e basso livello di reddito. Lo spazio così identificato era quello certamente destinato soprattutto allo svolgimento del mercato e delle </a:t>
            </a:r>
            <a:r>
              <a:rPr kumimoji="0" lang="it-IT" sz="1400" b="0" i="0" u="none" strike="noStrike" cap="none" normalizeH="0" baseline="0" dirty="0" err="1" smtClean="0">
                <a:ln w="57150">
                  <a:noFill/>
                </a:ln>
                <a:solidFill>
                  <a:srgbClr val="000000"/>
                </a:solidFill>
                <a:effectLst/>
                <a:latin typeface="Georgia" pitchFamily="18" charset="0"/>
                <a:ea typeface="Verdana" pitchFamily="34" charset="0"/>
                <a:cs typeface="Verdana" pitchFamily="34" charset="0"/>
              </a:rPr>
              <a:t>nundinae</a:t>
            </a:r>
            <a:r>
              <a:rPr kumimoji="0" lang="it-IT" sz="1400" b="0" i="0" u="none" strike="noStrike" cap="none" normalizeH="0" baseline="0" dirty="0" smtClean="0">
                <a:ln w="57150">
                  <a:noFill/>
                </a:ln>
                <a:solidFill>
                  <a:srgbClr val="000000"/>
                </a:solidFill>
                <a:effectLst/>
                <a:latin typeface="Georgia" pitchFamily="18" charset="0"/>
                <a:ea typeface="Verdana" pitchFamily="34" charset="0"/>
                <a:cs typeface="Verdana" pitchFamily="34" charset="0"/>
              </a:rPr>
              <a:t> locali, richiamando il recinto per animali  d’allevamento più che un’area pubblica vera e propria; in esso si potevano radunare il bestiame e i prodotti locali destinati ai più importanti luoghi di scambio della pianura, dove poi sarebbero stati consumati o utilizzati per il commercio a distanza. Anche la cultura materiale rivelata dallo scavo mostra un modello di vita molto autarchico: sono pochissime le importazioni di ceramica da mensa e anche quella utilitaria appare poco attestata.  Sono state rinvenute molte applicazioni destinate a oggetti di uso e di mobilio, elementi di tecnica e di fattura accurata. Essi segnalano l’importazione di manufatti di pregio che costituivano evidentemente gli unici elementi rappresentativi delle famiglie locali più abbienti. Un’applicazione in bronzo, forse di armadio, recuperata durante lo scavo, esibisce il busto di una divinità femminile che sembra </a:t>
            </a:r>
            <a:r>
              <a:rPr kumimoji="0" lang="it-IT" sz="1400" b="0" i="0" u="none" strike="noStrike" cap="none" normalizeH="0" baseline="0" dirty="0" err="1" smtClean="0">
                <a:ln w="57150">
                  <a:noFill/>
                </a:ln>
                <a:solidFill>
                  <a:srgbClr val="000000"/>
                </a:solidFill>
                <a:effectLst/>
                <a:latin typeface="Georgia" pitchFamily="18" charset="0"/>
                <a:ea typeface="Verdana" pitchFamily="34" charset="0"/>
                <a:cs typeface="Verdana" pitchFamily="34" charset="0"/>
              </a:rPr>
              <a:t>identiﬁcabile</a:t>
            </a:r>
            <a:r>
              <a:rPr kumimoji="0" lang="it-IT" sz="1400" b="0" i="0" u="none" strike="noStrike" cap="none" normalizeH="0" baseline="0" dirty="0" smtClean="0">
                <a:ln w="57150">
                  <a:noFill/>
                </a:ln>
                <a:solidFill>
                  <a:srgbClr val="000000"/>
                </a:solidFill>
                <a:effectLst/>
                <a:latin typeface="Georgia" pitchFamily="18" charset="0"/>
                <a:ea typeface="Verdana" pitchFamily="34" charset="0"/>
                <a:cs typeface="Verdana" pitchFamily="34" charset="0"/>
              </a:rPr>
              <a:t> con Flora o una ninfa  , non a caso incarnazione e simbolo di quella disponibilità spontanea della natura e del suo rapporto con il ciclo della vita che rappresenta molto bene il territorio di </a:t>
            </a:r>
            <a:r>
              <a:rPr kumimoji="0" lang="it-IT" sz="1400" b="0" i="0" u="none" strike="noStrike" cap="none" normalizeH="0" baseline="0" dirty="0" err="1" smtClean="0">
                <a:ln w="57150">
                  <a:noFill/>
                </a:ln>
                <a:solidFill>
                  <a:srgbClr val="000000"/>
                </a:solidFill>
                <a:effectLst/>
                <a:latin typeface="Georgia" pitchFamily="18" charset="0"/>
                <a:ea typeface="Verdana" pitchFamily="34" charset="0"/>
                <a:cs typeface="Verdana" pitchFamily="34" charset="0"/>
              </a:rPr>
              <a:t>Luceria</a:t>
            </a:r>
            <a:r>
              <a:rPr kumimoji="0" lang="it-IT" sz="1400" b="0" i="0" u="none" strike="noStrike" cap="none" normalizeH="0" baseline="0" dirty="0" smtClean="0">
                <a:ln w="57150">
                  <a:noFill/>
                </a:ln>
                <a:solidFill>
                  <a:srgbClr val="000000"/>
                </a:solidFill>
                <a:effectLst/>
                <a:latin typeface="Georgia" pitchFamily="18" charset="0"/>
                <a:ea typeface="Verdana" pitchFamily="34" charset="0"/>
                <a:cs typeface="Verdana" pitchFamily="34" charset="0"/>
              </a:rPr>
              <a:t>.</a:t>
            </a:r>
            <a:endParaRPr kumimoji="0" lang="it-IT" sz="1400" b="0" i="0" u="none" strike="noStrike" cap="none" normalizeH="0" baseline="0" dirty="0" smtClean="0">
              <a:ln w="57150">
                <a:noFill/>
              </a:ln>
              <a:solidFill>
                <a:schemeClr val="tx1"/>
              </a:solidFill>
              <a:effectLst/>
              <a:latin typeface="Georgia" pitchFamily="18" charset="0"/>
              <a:ea typeface="Verdana" pitchFamily="34" charset="0"/>
              <a:cs typeface="Verdana"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sz="1400" b="0" i="0" u="none" strike="noStrike" cap="none" normalizeH="0" baseline="0" dirty="0" smtClean="0">
                <a:ln w="57150">
                  <a:noFill/>
                </a:ln>
                <a:solidFill>
                  <a:srgbClr val="000000"/>
                </a:solidFill>
                <a:effectLst/>
                <a:latin typeface="Georgia" pitchFamily="18" charset="0"/>
                <a:ea typeface="Verdana" pitchFamily="34" charset="0"/>
                <a:cs typeface="Verdana" pitchFamily="34" charset="0"/>
              </a:rPr>
              <a:t>La storia del piccolo centro è strettamente legata allo sviluppo romano della regione: nasce lentamente al momento della colonizzazione,  si istituzionalizza tardi, nell’età </a:t>
            </a:r>
            <a:r>
              <a:rPr kumimoji="0" lang="it-IT" sz="1400" b="0" i="0" u="none" strike="noStrike" cap="none" normalizeH="0" baseline="0" dirty="0" err="1" smtClean="0">
                <a:ln w="57150">
                  <a:noFill/>
                </a:ln>
                <a:solidFill>
                  <a:srgbClr val="000000"/>
                </a:solidFill>
                <a:effectLst/>
                <a:latin typeface="Georgia" pitchFamily="18" charset="0"/>
                <a:ea typeface="Verdana" pitchFamily="34" charset="0"/>
                <a:cs typeface="Verdana" pitchFamily="34" charset="0"/>
              </a:rPr>
              <a:t>Giulio-Claudia</a:t>
            </a:r>
            <a:r>
              <a:rPr kumimoji="0" lang="it-IT" sz="1400" b="0" i="0" u="none" strike="noStrike" cap="none" normalizeH="0" baseline="0" dirty="0" smtClean="0">
                <a:ln w="57150">
                  <a:noFill/>
                </a:ln>
                <a:solidFill>
                  <a:srgbClr val="000000"/>
                </a:solidFill>
                <a:effectLst/>
                <a:latin typeface="Georgia" pitchFamily="18" charset="0"/>
                <a:ea typeface="Verdana" pitchFamily="34" charset="0"/>
                <a:cs typeface="Verdana" pitchFamily="34" charset="0"/>
              </a:rPr>
              <a:t> e vive probabilmente sino agli inizi del IV sec. d.C. Dopo questa data è </a:t>
            </a:r>
            <a:r>
              <a:rPr kumimoji="0" lang="it-IT" sz="1400" b="0" i="0" u="none" strike="noStrike" cap="none" normalizeH="0" baseline="0" dirty="0" err="1" smtClean="0">
                <a:ln w="57150">
                  <a:noFill/>
                </a:ln>
                <a:solidFill>
                  <a:srgbClr val="000000"/>
                </a:solidFill>
                <a:effectLst/>
                <a:latin typeface="Georgia" pitchFamily="18" charset="0"/>
                <a:ea typeface="Verdana" pitchFamily="34" charset="0"/>
                <a:cs typeface="Verdana" pitchFamily="34" charset="0"/>
              </a:rPr>
              <a:t>difﬁcile</a:t>
            </a:r>
            <a:r>
              <a:rPr kumimoji="0" lang="it-IT" sz="1400" b="0" i="0" u="none" strike="noStrike" cap="none" normalizeH="0" baseline="0" dirty="0" smtClean="0">
                <a:ln w="57150">
                  <a:noFill/>
                </a:ln>
                <a:solidFill>
                  <a:srgbClr val="000000"/>
                </a:solidFill>
                <a:effectLst/>
                <a:latin typeface="Georgia" pitchFamily="18" charset="0"/>
                <a:ea typeface="Verdana" pitchFamily="34" charset="0"/>
                <a:cs typeface="Verdana" pitchFamily="34" charset="0"/>
              </a:rPr>
              <a:t> riconoscere tracce di una persistenza abitativa nel sito: può darsi che la crisi economica del tardo impero abbia reso sempre meno visibile il consumo locale, ma non sembra che si possano riconoscere elementi di sopravvivenza </a:t>
            </a:r>
            <a:r>
              <a:rPr kumimoji="0" lang="it-IT" sz="1400" b="0" i="0" u="none" strike="noStrike" cap="none" normalizeH="0" baseline="0" dirty="0" err="1" smtClean="0">
                <a:ln w="57150">
                  <a:noFill/>
                </a:ln>
                <a:solidFill>
                  <a:srgbClr val="000000"/>
                </a:solidFill>
                <a:effectLst/>
                <a:latin typeface="Georgia" pitchFamily="18" charset="0"/>
                <a:ea typeface="Verdana" pitchFamily="34" charset="0"/>
                <a:cs typeface="Verdana" pitchFamily="34" charset="0"/>
              </a:rPr>
              <a:t>signiﬁcativi</a:t>
            </a:r>
            <a:r>
              <a:rPr kumimoji="0" lang="it-IT" sz="1400" b="0" i="0" u="none" strike="noStrike" cap="none" normalizeH="0" baseline="0" dirty="0" smtClean="0">
                <a:ln w="57150">
                  <a:noFill/>
                </a:ln>
                <a:solidFill>
                  <a:srgbClr val="000000"/>
                </a:solidFill>
                <a:effectLst/>
                <a:latin typeface="Verdana" pitchFamily="34" charset="0"/>
                <a:ea typeface="Verdana" pitchFamily="34" charset="0"/>
                <a:cs typeface="Verdana" pitchFamily="34" charset="0"/>
              </a:rPr>
              <a:t>. </a:t>
            </a:r>
            <a:endParaRPr kumimoji="0" lang="it-IT" sz="1400" b="0" i="0" u="none" strike="noStrike" cap="none" normalizeH="0" baseline="0" dirty="0" smtClean="0">
              <a:ln w="57150">
                <a:noFill/>
              </a:ln>
              <a:solidFill>
                <a:schemeClr val="tx1"/>
              </a:solidFill>
              <a:effectLst/>
              <a:latin typeface="Verdana" pitchFamily="34" charset="0"/>
              <a:ea typeface="Verdana" pitchFamily="34" charset="0"/>
              <a:cs typeface="Verdana" pitchFamily="34" charset="0"/>
            </a:endParaRPr>
          </a:p>
        </p:txBody>
      </p:sp>
      <p:pic>
        <p:nvPicPr>
          <p:cNvPr id="4" name="Immagine 3" descr="https://html2-f.scribdassets.com/4gw969cw0057z3mh/images/87-52b45901c5.jpg"/>
          <p:cNvPicPr/>
          <p:nvPr/>
        </p:nvPicPr>
        <p:blipFill>
          <a:blip r:embed="rId2" cstate="print">
            <a:lum bright="10000"/>
          </a:blip>
          <a:srcRect l="16037" t="1627" r="14011" b="56821"/>
          <a:stretch>
            <a:fillRect/>
          </a:stretch>
        </p:blipFill>
        <p:spPr bwMode="auto">
          <a:xfrm>
            <a:off x="7236296" y="0"/>
            <a:ext cx="1907704" cy="3168352"/>
          </a:xfrm>
          <a:prstGeom prst="rect">
            <a:avLst/>
          </a:prstGeom>
          <a:noFill/>
          <a:ln>
            <a:noFill/>
          </a:ln>
        </p:spPr>
      </p:pic>
      <p:sp>
        <p:nvSpPr>
          <p:cNvPr id="5" name="Rettangolo 4"/>
          <p:cNvSpPr/>
          <p:nvPr/>
        </p:nvSpPr>
        <p:spPr>
          <a:xfrm>
            <a:off x="7308304" y="3717032"/>
            <a:ext cx="1835696" cy="2308324"/>
          </a:xfrm>
          <a:prstGeom prst="rect">
            <a:avLst/>
          </a:prstGeom>
        </p:spPr>
        <p:txBody>
          <a:bodyPr wrap="square">
            <a:spAutoFit/>
          </a:bodyPr>
          <a:lstStyle/>
          <a:p>
            <a:r>
              <a:rPr lang="it-IT" sz="24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mj-lt"/>
              </a:rPr>
              <a:t>Applique</a:t>
            </a:r>
          </a:p>
          <a:p>
            <a:r>
              <a:rPr lang="it-IT" sz="24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mj-lt"/>
              </a:rPr>
              <a:t> in bronzo con busto di divinità femminile da </a:t>
            </a:r>
            <a:r>
              <a:rPr lang="it-IT" sz="2400" b="1" dirty="0" err="1"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mj-lt"/>
              </a:rPr>
              <a:t>Luceria</a:t>
            </a:r>
            <a:endParaRPr lang="it-IT" sz="24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mj-l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https://html1-f.scribdassets.com/4gw969cw0057z3mh/images/86-92780c1e4a.jpg"/>
          <p:cNvPicPr/>
          <p:nvPr/>
        </p:nvPicPr>
        <p:blipFill>
          <a:blip r:embed="rId2" cstate="print"/>
          <a:srcRect l="1760" t="384" r="1761" b="53308"/>
          <a:stretch>
            <a:fillRect/>
          </a:stretch>
        </p:blipFill>
        <p:spPr bwMode="auto">
          <a:xfrm>
            <a:off x="467544" y="188640"/>
            <a:ext cx="8352928" cy="5544616"/>
          </a:xfrm>
          <a:prstGeom prst="rect">
            <a:avLst/>
          </a:prstGeom>
          <a:noFill/>
          <a:ln w="76200">
            <a:solidFill>
              <a:srgbClr val="FF0000"/>
            </a:solidFill>
            <a:miter lim="800000"/>
            <a:headEnd/>
            <a:tailEnd/>
          </a:ln>
        </p:spPr>
      </p:pic>
      <p:sp>
        <p:nvSpPr>
          <p:cNvPr id="3" name="CasellaDiTesto 2"/>
          <p:cNvSpPr txBox="1"/>
          <p:nvPr/>
        </p:nvSpPr>
        <p:spPr>
          <a:xfrm>
            <a:off x="467544" y="5877272"/>
            <a:ext cx="8352928" cy="923330"/>
          </a:xfrm>
          <a:prstGeom prst="rect">
            <a:avLst/>
          </a:prstGeom>
          <a:noFill/>
        </p:spPr>
        <p:txBody>
          <a:bodyPr wrap="square" rtlCol="0">
            <a:spAutoFit/>
          </a:bodyPr>
          <a:lstStyle/>
          <a:p>
            <a:r>
              <a:rPr lang="it-IT" b="1" dirty="0" smtClean="0">
                <a:ln w="18000">
                  <a:solidFill>
                    <a:schemeClr val="accent6">
                      <a:lumMod val="75000"/>
                    </a:schemeClr>
                  </a:solidFill>
                  <a:prstDash val="solid"/>
                  <a:miter lim="800000"/>
                </a:ln>
                <a:solidFill>
                  <a:srgbClr val="FF0000"/>
                </a:solidFill>
                <a:effectLst>
                  <a:outerShdw blurRad="25500" dist="23000" dir="7020000" algn="tl">
                    <a:srgbClr val="000000">
                      <a:alpha val="50000"/>
                    </a:srgbClr>
                  </a:outerShdw>
                </a:effectLst>
              </a:rPr>
              <a:t>PROPOSTA RICOSTRUTTIVA DELL’ AREA PUBBLICA DELL’ABITATO </a:t>
            </a:r>
            <a:r>
              <a:rPr lang="it-IT" b="1" dirty="0" err="1" smtClean="0">
                <a:ln w="18000">
                  <a:solidFill>
                    <a:schemeClr val="accent6">
                      <a:lumMod val="75000"/>
                    </a:schemeClr>
                  </a:solidFill>
                  <a:prstDash val="solid"/>
                  <a:miter lim="800000"/>
                </a:ln>
                <a:solidFill>
                  <a:srgbClr val="FF0000"/>
                </a:solidFill>
                <a:effectLst>
                  <a:outerShdw blurRad="25500" dist="23000" dir="7020000" algn="tl">
                    <a:srgbClr val="000000">
                      <a:alpha val="50000"/>
                    </a:srgbClr>
                  </a:outerShdw>
                </a:effectLst>
              </a:rPr>
              <a:t>DI</a:t>
            </a:r>
            <a:r>
              <a:rPr lang="it-IT" b="1" dirty="0" smtClean="0">
                <a:ln w="18000">
                  <a:solidFill>
                    <a:schemeClr val="accent6">
                      <a:lumMod val="75000"/>
                    </a:schemeClr>
                  </a:solidFill>
                  <a:prstDash val="solid"/>
                  <a:miter lim="800000"/>
                </a:ln>
                <a:solidFill>
                  <a:srgbClr val="FF0000"/>
                </a:solidFill>
                <a:effectLst>
                  <a:outerShdw blurRad="25500" dist="23000" dir="7020000" algn="tl">
                    <a:srgbClr val="000000">
                      <a:alpha val="50000"/>
                    </a:srgbClr>
                  </a:outerShdw>
                </a:effectLst>
              </a:rPr>
              <a:t> LUCERIA, STRUTTURATO A MO’ </a:t>
            </a:r>
            <a:r>
              <a:rPr lang="it-IT" b="1" dirty="0" err="1" smtClean="0">
                <a:ln w="18000">
                  <a:solidFill>
                    <a:schemeClr val="accent6">
                      <a:lumMod val="75000"/>
                    </a:schemeClr>
                  </a:solidFill>
                  <a:prstDash val="solid"/>
                  <a:miter lim="800000"/>
                </a:ln>
                <a:solidFill>
                  <a:srgbClr val="FF0000"/>
                </a:solidFill>
                <a:effectLst>
                  <a:outerShdw blurRad="25500" dist="23000" dir="7020000" algn="tl">
                    <a:srgbClr val="000000">
                      <a:alpha val="50000"/>
                    </a:srgbClr>
                  </a:outerShdw>
                </a:effectLst>
              </a:rPr>
              <a:t>DI</a:t>
            </a:r>
            <a:r>
              <a:rPr lang="it-IT" b="1" dirty="0" smtClean="0">
                <a:ln w="18000">
                  <a:solidFill>
                    <a:schemeClr val="accent6">
                      <a:lumMod val="75000"/>
                    </a:schemeClr>
                  </a:solidFill>
                  <a:prstDash val="solid"/>
                  <a:miter lim="800000"/>
                </a:ln>
                <a:solidFill>
                  <a:srgbClr val="FF0000"/>
                </a:solidFill>
                <a:effectLst>
                  <a:outerShdw blurRad="25500" dist="23000" dir="7020000" algn="tl">
                    <a:srgbClr val="000000">
                      <a:alpha val="50000"/>
                    </a:srgbClr>
                  </a:outerShdw>
                </a:effectLst>
              </a:rPr>
              <a:t> “RECINTO” PER LO STAZIONAMENTO TEMPORANEO E LO SCAMBIO DEL BESTIAME.</a:t>
            </a:r>
            <a:endParaRPr lang="it-IT" b="1" dirty="0">
              <a:ln w="18000">
                <a:solidFill>
                  <a:schemeClr val="accent6">
                    <a:lumMod val="75000"/>
                  </a:schemeClr>
                </a:solidFill>
                <a:prstDash val="solid"/>
                <a:miter lim="800000"/>
              </a:ln>
              <a:solidFill>
                <a:srgbClr val="FF0000"/>
              </a:solidFill>
              <a:effectLst>
                <a:outerShdw blurRad="25500" dist="23000" dir="7020000" algn="tl">
                  <a:srgbClr val="000000">
                    <a:alpha val="50000"/>
                  </a:srgbClr>
                </a:outerShdw>
              </a:effectLs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https://html1-f.scribdassets.com/4gw969cw0057z3mh/images/95-b30d74c425.jpg"/>
          <p:cNvPicPr/>
          <p:nvPr/>
        </p:nvPicPr>
        <p:blipFill>
          <a:blip r:embed="rId2" cstate="print">
            <a:grayscl/>
            <a:lum contrast="-1000"/>
          </a:blip>
          <a:srcRect r="654" b="68098"/>
          <a:stretch>
            <a:fillRect/>
          </a:stretch>
        </p:blipFill>
        <p:spPr bwMode="auto">
          <a:xfrm>
            <a:off x="179512" y="260648"/>
            <a:ext cx="8784976" cy="5328592"/>
          </a:xfrm>
          <a:prstGeom prst="rect">
            <a:avLst/>
          </a:prstGeom>
          <a:noFill/>
          <a:ln w="76200">
            <a:solidFill>
              <a:srgbClr val="FF0000"/>
            </a:solidFill>
            <a:miter lim="800000"/>
            <a:headEnd/>
            <a:tailEnd/>
          </a:ln>
          <a:effectLst>
            <a:outerShdw blurRad="50800" dist="50800" dir="5400000" algn="ctr" rotWithShape="0">
              <a:schemeClr val="tx1"/>
            </a:outerShdw>
          </a:effectLst>
        </p:spPr>
      </p:pic>
      <p:sp>
        <p:nvSpPr>
          <p:cNvPr id="16385" name="Rectangle 1"/>
          <p:cNvSpPr>
            <a:spLocks noChangeArrowheads="1"/>
          </p:cNvSpPr>
          <p:nvPr/>
        </p:nvSpPr>
        <p:spPr bwMode="auto">
          <a:xfrm>
            <a:off x="179512" y="5745410"/>
            <a:ext cx="8964488"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2800" b="1" u="none" strike="noStrike" normalizeH="0" baseline="0" dirty="0" smtClean="0">
                <a:ln w="18000">
                  <a:solidFill>
                    <a:schemeClr val="accent6">
                      <a:lumMod val="75000"/>
                    </a:schemeClr>
                  </a:solidFill>
                  <a:prstDash val="solid"/>
                  <a:miter lim="800000"/>
                </a:ln>
                <a:solidFill>
                  <a:schemeClr val="accent6"/>
                </a:solidFill>
                <a:effectLst>
                  <a:outerShdw blurRad="25500" dist="23000" dir="7020000" algn="tl">
                    <a:srgbClr val="000000">
                      <a:alpha val="50000"/>
                    </a:srgbClr>
                  </a:outerShdw>
                </a:effectLst>
                <a:latin typeface="Calibri" pitchFamily="34" charset="0"/>
                <a:ea typeface="Calibri" pitchFamily="34" charset="0"/>
                <a:cs typeface="Times New Roman" pitchFamily="18" charset="0"/>
              </a:rPr>
              <a:t>PLANIMETRIA GENERALE DELL’ AREA OGGETTO </a:t>
            </a:r>
            <a:r>
              <a:rPr kumimoji="0" lang="it-IT" sz="2800" b="1" u="none" strike="noStrike" normalizeH="0" baseline="0" dirty="0" err="1" smtClean="0">
                <a:ln w="18000">
                  <a:solidFill>
                    <a:schemeClr val="accent6">
                      <a:lumMod val="75000"/>
                    </a:schemeClr>
                  </a:solidFill>
                  <a:prstDash val="solid"/>
                  <a:miter lim="800000"/>
                </a:ln>
                <a:solidFill>
                  <a:schemeClr val="accent6"/>
                </a:solidFill>
                <a:effectLst>
                  <a:outerShdw blurRad="25500" dist="23000" dir="7020000" algn="tl">
                    <a:srgbClr val="000000">
                      <a:alpha val="50000"/>
                    </a:srgbClr>
                  </a:outerShdw>
                </a:effectLst>
                <a:latin typeface="Calibri" pitchFamily="34" charset="0"/>
                <a:ea typeface="Calibri" pitchFamily="34" charset="0"/>
                <a:cs typeface="Times New Roman" pitchFamily="18" charset="0"/>
              </a:rPr>
              <a:t>DI</a:t>
            </a:r>
            <a:r>
              <a:rPr kumimoji="0" lang="it-IT" sz="2800" b="1" u="none" strike="noStrike" normalizeH="0" baseline="0" dirty="0" smtClean="0">
                <a:ln w="18000">
                  <a:solidFill>
                    <a:schemeClr val="accent6">
                      <a:lumMod val="75000"/>
                    </a:schemeClr>
                  </a:solidFill>
                  <a:prstDash val="solid"/>
                  <a:miter lim="800000"/>
                </a:ln>
                <a:solidFill>
                  <a:schemeClr val="accent6"/>
                </a:solidFill>
                <a:effectLst>
                  <a:outerShdw blurRad="25500" dist="23000" dir="7020000" algn="tl">
                    <a:srgbClr val="000000">
                      <a:alpha val="50000"/>
                    </a:srgbClr>
                  </a:outerShdw>
                </a:effectLst>
                <a:latin typeface="Calibri" pitchFamily="34" charset="0"/>
                <a:ea typeface="Calibri" pitchFamily="34" charset="0"/>
                <a:cs typeface="Times New Roman" pitchFamily="18" charset="0"/>
              </a:rPr>
              <a:t> SCAVI E       INTERVENTI </a:t>
            </a:r>
            <a:r>
              <a:rPr kumimoji="0" lang="it-IT" sz="2800" b="1" u="none" strike="noStrike" normalizeH="0" baseline="0" dirty="0" err="1" smtClean="0">
                <a:ln w="18000">
                  <a:solidFill>
                    <a:schemeClr val="accent6">
                      <a:lumMod val="75000"/>
                    </a:schemeClr>
                  </a:solidFill>
                  <a:prstDash val="solid"/>
                  <a:miter lim="800000"/>
                </a:ln>
                <a:solidFill>
                  <a:schemeClr val="accent6"/>
                </a:solidFill>
                <a:effectLst>
                  <a:outerShdw blurRad="25500" dist="23000" dir="7020000" algn="tl">
                    <a:srgbClr val="000000">
                      <a:alpha val="50000"/>
                    </a:srgbClr>
                  </a:outerShdw>
                </a:effectLst>
                <a:latin typeface="Calibri" pitchFamily="34" charset="0"/>
                <a:ea typeface="Calibri" pitchFamily="34" charset="0"/>
                <a:cs typeface="Times New Roman" pitchFamily="18" charset="0"/>
              </a:rPr>
              <a:t>DI</a:t>
            </a:r>
            <a:r>
              <a:rPr kumimoji="0" lang="it-IT" sz="2800" b="1" u="none" strike="noStrike" normalizeH="0" baseline="0" dirty="0" smtClean="0">
                <a:ln w="18000">
                  <a:solidFill>
                    <a:schemeClr val="accent6">
                      <a:lumMod val="75000"/>
                    </a:schemeClr>
                  </a:solidFill>
                  <a:prstDash val="solid"/>
                  <a:miter lim="800000"/>
                </a:ln>
                <a:solidFill>
                  <a:schemeClr val="accent6"/>
                </a:solidFill>
                <a:effectLst>
                  <a:outerShdw blurRad="25500" dist="23000" dir="7020000" algn="tl">
                    <a:srgbClr val="000000">
                      <a:alpha val="50000"/>
                    </a:srgbClr>
                  </a:outerShdw>
                </a:effectLst>
                <a:latin typeface="Calibri" pitchFamily="34" charset="0"/>
                <a:ea typeface="Calibri" pitchFamily="34" charset="0"/>
                <a:cs typeface="Times New Roman" pitchFamily="18" charset="0"/>
              </a:rPr>
              <a:t> RESTAURO </a:t>
            </a:r>
            <a:endParaRPr kumimoji="0" lang="it-IT" sz="2800" b="1" u="none" strike="noStrike" normalizeH="0" baseline="0" dirty="0" smtClean="0">
              <a:ln w="18000">
                <a:solidFill>
                  <a:schemeClr val="accent6">
                    <a:lumMod val="75000"/>
                  </a:schemeClr>
                </a:solidFill>
                <a:prstDash val="solid"/>
                <a:miter lim="800000"/>
              </a:ln>
              <a:solidFill>
                <a:schemeClr val="accent6"/>
              </a:solidFill>
              <a:effectLst>
                <a:outerShdw blurRad="25500" dist="23000" dir="7020000" algn="tl">
                  <a:srgbClr val="000000">
                    <a:alpha val="50000"/>
                  </a:srgbClr>
                </a:outerShdw>
              </a:effectLst>
              <a:latin typeface="Arial" pitchFamily="34" charset="0"/>
              <a:cs typeface="Arial"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https://html2-f.scribdassets.com/4gw969cw0057z3mh/images/103-40f5ac4a76.jpg"/>
          <p:cNvPicPr/>
          <p:nvPr/>
        </p:nvPicPr>
        <p:blipFill>
          <a:blip r:embed="rId2" cstate="print"/>
          <a:srcRect l="1593" t="1112" r="2843" b="60688"/>
          <a:stretch>
            <a:fillRect/>
          </a:stretch>
        </p:blipFill>
        <p:spPr bwMode="auto">
          <a:xfrm>
            <a:off x="323528" y="188640"/>
            <a:ext cx="4608512" cy="6480720"/>
          </a:xfrm>
          <a:prstGeom prst="rect">
            <a:avLst/>
          </a:prstGeom>
          <a:noFill/>
          <a:ln w="76200">
            <a:solidFill>
              <a:srgbClr val="FF0000"/>
            </a:solidFill>
            <a:miter lim="800000"/>
            <a:headEnd/>
            <a:tailEnd/>
          </a:ln>
        </p:spPr>
      </p:pic>
      <p:sp>
        <p:nvSpPr>
          <p:cNvPr id="13" name="Freccia a destra 12"/>
          <p:cNvSpPr/>
          <p:nvPr/>
        </p:nvSpPr>
        <p:spPr>
          <a:xfrm>
            <a:off x="5004048" y="1124744"/>
            <a:ext cx="1080120" cy="7200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Freccia a destra 13"/>
          <p:cNvSpPr/>
          <p:nvPr/>
        </p:nvSpPr>
        <p:spPr>
          <a:xfrm>
            <a:off x="5004048" y="3212976"/>
            <a:ext cx="1080120" cy="7200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Freccia a destra 14"/>
          <p:cNvSpPr/>
          <p:nvPr/>
        </p:nvSpPr>
        <p:spPr>
          <a:xfrm>
            <a:off x="5004048" y="5085184"/>
            <a:ext cx="1080120" cy="7200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25" name="Rectangle 1"/>
          <p:cNvSpPr>
            <a:spLocks noChangeArrowheads="1"/>
          </p:cNvSpPr>
          <p:nvPr/>
        </p:nvSpPr>
        <p:spPr bwMode="auto">
          <a:xfrm>
            <a:off x="6516216" y="1242594"/>
            <a:ext cx="2376264"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3600" b="1" i="0" u="none" strike="noStrike" normalizeH="0" baseline="0" dirty="0" smtClean="0">
                <a:ln w="18000">
                  <a:solidFill>
                    <a:schemeClr val="accent6">
                      <a:lumMod val="75000"/>
                    </a:schemeClr>
                  </a:solidFill>
                  <a:prstDash val="solid"/>
                  <a:miter lim="800000"/>
                </a:ln>
                <a:solidFill>
                  <a:srgbClr val="FF0000"/>
                </a:solidFill>
                <a:effectLst>
                  <a:outerShdw blurRad="25500" dist="23000" dir="7020000" algn="tl">
                    <a:srgbClr val="000000">
                      <a:alpha val="50000"/>
                    </a:srgbClr>
                  </a:outerShdw>
                </a:effectLst>
                <a:latin typeface="Calibri" pitchFamily="34" charset="0"/>
                <a:ea typeface="Calibri" pitchFamily="34" charset="0"/>
                <a:cs typeface="Times New Roman" pitchFamily="18" charset="0"/>
              </a:rPr>
              <a:t>LA STRADA ED IL PORTICO EST PRIMA,</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sz="3600" b="1" i="0" u="none" strike="noStrike" normalizeH="0" baseline="0" dirty="0" smtClean="0">
                <a:ln w="18000">
                  <a:solidFill>
                    <a:schemeClr val="accent6">
                      <a:lumMod val="75000"/>
                    </a:schemeClr>
                  </a:solidFill>
                  <a:prstDash val="solid"/>
                  <a:miter lim="800000"/>
                </a:ln>
                <a:solidFill>
                  <a:srgbClr val="FF0000"/>
                </a:solidFill>
                <a:effectLst>
                  <a:outerShdw blurRad="25500" dist="23000" dir="7020000" algn="tl">
                    <a:srgbClr val="000000">
                      <a:alpha val="50000"/>
                    </a:srgbClr>
                  </a:outerShdw>
                </a:effectLst>
                <a:latin typeface="Calibri" pitchFamily="34" charset="0"/>
                <a:ea typeface="Calibri" pitchFamily="34" charset="0"/>
                <a:cs typeface="Times New Roman" pitchFamily="18" charset="0"/>
              </a:rPr>
              <a:t>DURANTE E DOPO I LAVORI </a:t>
            </a:r>
            <a:r>
              <a:rPr kumimoji="0" lang="it-IT" sz="3600" b="1" i="0" u="none" strike="noStrike" normalizeH="0" baseline="0" dirty="0" err="1" smtClean="0">
                <a:ln w="18000">
                  <a:solidFill>
                    <a:schemeClr val="accent6">
                      <a:lumMod val="75000"/>
                    </a:schemeClr>
                  </a:solidFill>
                  <a:prstDash val="solid"/>
                  <a:miter lim="800000"/>
                </a:ln>
                <a:solidFill>
                  <a:srgbClr val="FF0000"/>
                </a:solidFill>
                <a:effectLst>
                  <a:outerShdw blurRad="25500" dist="23000" dir="7020000" algn="tl">
                    <a:srgbClr val="000000">
                      <a:alpha val="50000"/>
                    </a:srgbClr>
                  </a:outerShdw>
                </a:effectLst>
                <a:latin typeface="Calibri" pitchFamily="34" charset="0"/>
                <a:ea typeface="Calibri" pitchFamily="34" charset="0"/>
                <a:cs typeface="Times New Roman" pitchFamily="18" charset="0"/>
              </a:rPr>
              <a:t>DI</a:t>
            </a:r>
            <a:r>
              <a:rPr kumimoji="0" lang="it-IT" sz="3600" b="1" i="0" u="none" strike="noStrike" normalizeH="0" baseline="0" dirty="0" smtClean="0">
                <a:ln w="18000">
                  <a:solidFill>
                    <a:schemeClr val="accent6">
                      <a:lumMod val="75000"/>
                    </a:schemeClr>
                  </a:solidFill>
                  <a:prstDash val="solid"/>
                  <a:miter lim="800000"/>
                </a:ln>
                <a:solidFill>
                  <a:srgbClr val="FF0000"/>
                </a:solidFill>
                <a:effectLst>
                  <a:outerShdw blurRad="25500" dist="23000" dir="7020000" algn="tl">
                    <a:srgbClr val="000000">
                      <a:alpha val="50000"/>
                    </a:srgbClr>
                  </a:outerShdw>
                </a:effectLst>
                <a:latin typeface="Calibri" pitchFamily="34" charset="0"/>
                <a:ea typeface="Calibri" pitchFamily="34" charset="0"/>
                <a:cs typeface="Times New Roman" pitchFamily="18" charset="0"/>
              </a:rPr>
              <a:t> RESTAURO</a:t>
            </a:r>
            <a:endParaRPr kumimoji="0" lang="it-IT" sz="3600" b="1" i="0" u="none" strike="noStrike" normalizeH="0" baseline="0" dirty="0" smtClean="0">
              <a:ln w="18000">
                <a:solidFill>
                  <a:schemeClr val="accent6">
                    <a:lumMod val="75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cxnSp>
        <p:nvCxnSpPr>
          <p:cNvPr id="18" name="Connettore 1 17"/>
          <p:cNvCxnSpPr/>
          <p:nvPr/>
        </p:nvCxnSpPr>
        <p:spPr>
          <a:xfrm>
            <a:off x="323528" y="2420888"/>
            <a:ext cx="4680520" cy="0"/>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0" name="Connettore 1 19"/>
          <p:cNvCxnSpPr/>
          <p:nvPr/>
        </p:nvCxnSpPr>
        <p:spPr>
          <a:xfrm flipV="1">
            <a:off x="323528" y="4581128"/>
            <a:ext cx="4608512" cy="72008"/>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https://html1-f.scribdassets.com/4gw969cw0057z3mh/images/104-47e7bc1aa6.jpg"/>
          <p:cNvPicPr/>
          <p:nvPr/>
        </p:nvPicPr>
        <p:blipFill>
          <a:blip r:embed="rId2" cstate="print"/>
          <a:srcRect r="3282" b="61531"/>
          <a:stretch>
            <a:fillRect/>
          </a:stretch>
        </p:blipFill>
        <p:spPr bwMode="auto">
          <a:xfrm>
            <a:off x="395536" y="188640"/>
            <a:ext cx="3312368" cy="6480720"/>
          </a:xfrm>
          <a:prstGeom prst="rect">
            <a:avLst/>
          </a:prstGeom>
          <a:noFill/>
          <a:ln w="76200">
            <a:solidFill>
              <a:srgbClr val="FF0000"/>
            </a:solidFill>
            <a:miter lim="800000"/>
            <a:headEnd/>
            <a:tailEnd/>
          </a:ln>
        </p:spPr>
      </p:pic>
      <p:sp>
        <p:nvSpPr>
          <p:cNvPr id="3" name="Freccia angolare bidirezionale 2"/>
          <p:cNvSpPr/>
          <p:nvPr/>
        </p:nvSpPr>
        <p:spPr>
          <a:xfrm>
            <a:off x="3995936" y="1268760"/>
            <a:ext cx="1728192" cy="360040"/>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Freccia angolare bidirezionale 3"/>
          <p:cNvSpPr/>
          <p:nvPr/>
        </p:nvSpPr>
        <p:spPr>
          <a:xfrm>
            <a:off x="3923928" y="3717033"/>
            <a:ext cx="2448272" cy="648072"/>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Freccia angolare bidirezionale 5"/>
          <p:cNvSpPr/>
          <p:nvPr/>
        </p:nvSpPr>
        <p:spPr>
          <a:xfrm>
            <a:off x="3923928" y="6093296"/>
            <a:ext cx="3528392" cy="504056"/>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p:cNvSpPr/>
          <p:nvPr/>
        </p:nvSpPr>
        <p:spPr>
          <a:xfrm>
            <a:off x="5796136" y="5460326"/>
            <a:ext cx="3168352" cy="369332"/>
          </a:xfrm>
          <a:prstGeom prst="rect">
            <a:avLst/>
          </a:prstGeom>
        </p:spPr>
        <p:txBody>
          <a:bodyPr wrap="square">
            <a:spAutoFit/>
          </a:bodyPr>
          <a:lstStyle/>
          <a:p>
            <a:r>
              <a:rPr lang="it-IT" b="1" dirty="0" smtClean="0">
                <a:ln w="18000">
                  <a:solidFill>
                    <a:schemeClr val="accent6">
                      <a:lumMod val="75000"/>
                    </a:schemeClr>
                  </a:solidFill>
                  <a:prstDash val="solid"/>
                  <a:miter lim="800000"/>
                </a:ln>
                <a:solidFill>
                  <a:srgbClr val="FF0000"/>
                </a:solidFill>
                <a:effectLst>
                  <a:outerShdw blurRad="25500" dist="23000" dir="7020000" algn="tl">
                    <a:srgbClr val="000000">
                      <a:alpha val="50000"/>
                    </a:srgbClr>
                  </a:outerShdw>
                </a:effectLst>
              </a:rPr>
              <a:t>CANALETTA IN ARENARIA</a:t>
            </a:r>
            <a:endParaRPr lang="it-IT" b="1" dirty="0">
              <a:ln w="18000">
                <a:solidFill>
                  <a:schemeClr val="accent6">
                    <a:lumMod val="75000"/>
                  </a:schemeClr>
                </a:solidFill>
                <a:prstDash val="solid"/>
                <a:miter lim="800000"/>
              </a:ln>
              <a:solidFill>
                <a:srgbClr val="FF0000"/>
              </a:solidFill>
              <a:effectLst>
                <a:outerShdw blurRad="25500" dist="23000" dir="7020000" algn="tl">
                  <a:srgbClr val="000000">
                    <a:alpha val="50000"/>
                  </a:srgbClr>
                </a:outerShdw>
              </a:effectLst>
            </a:endParaRPr>
          </a:p>
        </p:txBody>
      </p:sp>
      <p:sp>
        <p:nvSpPr>
          <p:cNvPr id="8" name="CasellaDiTesto 7"/>
          <p:cNvSpPr txBox="1"/>
          <p:nvPr/>
        </p:nvSpPr>
        <p:spPr>
          <a:xfrm>
            <a:off x="5436096" y="2924944"/>
            <a:ext cx="1584176" cy="646331"/>
          </a:xfrm>
          <a:prstGeom prst="rect">
            <a:avLst/>
          </a:prstGeom>
          <a:noFill/>
        </p:spPr>
        <p:txBody>
          <a:bodyPr wrap="square" rtlCol="0">
            <a:spAutoFit/>
          </a:bodyPr>
          <a:lstStyle/>
          <a:p>
            <a:r>
              <a:rPr lang="it-IT" b="1" dirty="0" smtClean="0">
                <a:ln w="18000">
                  <a:solidFill>
                    <a:schemeClr val="accent6">
                      <a:lumMod val="75000"/>
                    </a:schemeClr>
                  </a:solidFill>
                  <a:prstDash val="solid"/>
                  <a:miter lim="800000"/>
                </a:ln>
                <a:solidFill>
                  <a:srgbClr val="FF0000"/>
                </a:solidFill>
                <a:effectLst>
                  <a:outerShdw blurRad="25500" dist="23000" dir="7020000" algn="tl">
                    <a:srgbClr val="000000">
                      <a:alpha val="50000"/>
                    </a:srgbClr>
                  </a:outerShdw>
                </a:effectLst>
              </a:rPr>
              <a:t>AREA DELLA RAMPA</a:t>
            </a:r>
            <a:endParaRPr lang="it-IT" b="1" dirty="0">
              <a:ln w="18000">
                <a:solidFill>
                  <a:schemeClr val="accent6">
                    <a:lumMod val="75000"/>
                  </a:schemeClr>
                </a:solidFill>
                <a:prstDash val="solid"/>
                <a:miter lim="800000"/>
              </a:ln>
              <a:solidFill>
                <a:srgbClr val="FF0000"/>
              </a:solidFill>
              <a:effectLst>
                <a:outerShdw blurRad="25500" dist="23000" dir="7020000" algn="tl">
                  <a:srgbClr val="000000">
                    <a:alpha val="50000"/>
                  </a:srgbClr>
                </a:outerShdw>
              </a:effectLst>
            </a:endParaRPr>
          </a:p>
        </p:txBody>
      </p:sp>
      <p:sp>
        <p:nvSpPr>
          <p:cNvPr id="9" name="CasellaDiTesto 8"/>
          <p:cNvSpPr txBox="1"/>
          <p:nvPr/>
        </p:nvSpPr>
        <p:spPr>
          <a:xfrm>
            <a:off x="5004048" y="692696"/>
            <a:ext cx="1656184" cy="646331"/>
          </a:xfrm>
          <a:prstGeom prst="rect">
            <a:avLst/>
          </a:prstGeom>
          <a:noFill/>
        </p:spPr>
        <p:txBody>
          <a:bodyPr wrap="square" rtlCol="0">
            <a:spAutoFit/>
          </a:bodyPr>
          <a:lstStyle/>
          <a:p>
            <a:r>
              <a:rPr lang="it-IT" b="1" dirty="0" smtClean="0">
                <a:ln w="18000">
                  <a:solidFill>
                    <a:schemeClr val="accent6">
                      <a:lumMod val="75000"/>
                    </a:schemeClr>
                  </a:solidFill>
                  <a:prstDash val="solid"/>
                  <a:miter lim="800000"/>
                </a:ln>
                <a:solidFill>
                  <a:srgbClr val="FF0000"/>
                </a:solidFill>
                <a:effectLst>
                  <a:outerShdw blurRad="25500" dist="23000" dir="7020000" algn="tl">
                    <a:srgbClr val="000000">
                      <a:alpha val="50000"/>
                    </a:srgbClr>
                  </a:outerShdw>
                </a:effectLst>
              </a:rPr>
              <a:t>IL PORTICO OVEST</a:t>
            </a:r>
            <a:endParaRPr lang="it-IT" b="1" dirty="0">
              <a:ln w="18000">
                <a:solidFill>
                  <a:schemeClr val="accent6">
                    <a:lumMod val="75000"/>
                  </a:schemeClr>
                </a:solidFill>
                <a:prstDash val="solid"/>
                <a:miter lim="800000"/>
              </a:ln>
              <a:solidFill>
                <a:srgbClr val="FF0000"/>
              </a:solidFill>
              <a:effectLst>
                <a:outerShdw blurRad="25500" dist="23000" dir="7020000" algn="tl">
                  <a:srgbClr val="000000">
                    <a:alpha val="50000"/>
                  </a:srgbClr>
                </a:outerShdw>
              </a:effectLst>
            </a:endParaRPr>
          </a:p>
        </p:txBody>
      </p:sp>
      <p:cxnSp>
        <p:nvCxnSpPr>
          <p:cNvPr id="11" name="Connettore 1 10"/>
          <p:cNvCxnSpPr/>
          <p:nvPr/>
        </p:nvCxnSpPr>
        <p:spPr>
          <a:xfrm>
            <a:off x="3779912" y="4581128"/>
            <a:ext cx="0" cy="0"/>
          </a:xfrm>
          <a:prstGeom prst="line">
            <a:avLst/>
          </a:prstGeom>
          <a:ln>
            <a:prstDash val="solid"/>
          </a:ln>
        </p:spPr>
        <p:style>
          <a:lnRef idx="1">
            <a:schemeClr val="accent1"/>
          </a:lnRef>
          <a:fillRef idx="0">
            <a:schemeClr val="accent1"/>
          </a:fillRef>
          <a:effectRef idx="0">
            <a:schemeClr val="accent1"/>
          </a:effectRef>
          <a:fontRef idx="minor">
            <a:schemeClr val="tx1"/>
          </a:fontRef>
        </p:style>
      </p:cxnSp>
      <p:cxnSp>
        <p:nvCxnSpPr>
          <p:cNvPr id="14" name="Connettore 2 13"/>
          <p:cNvCxnSpPr/>
          <p:nvPr/>
        </p:nvCxnSpPr>
        <p:spPr>
          <a:xfrm>
            <a:off x="251520" y="5301208"/>
            <a:ext cx="72008"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Connettore 1 15"/>
          <p:cNvCxnSpPr/>
          <p:nvPr/>
        </p:nvCxnSpPr>
        <p:spPr>
          <a:xfrm>
            <a:off x="323528" y="4581128"/>
            <a:ext cx="3384376" cy="0"/>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1" name="Connettore 1 20"/>
          <p:cNvCxnSpPr/>
          <p:nvPr/>
        </p:nvCxnSpPr>
        <p:spPr>
          <a:xfrm>
            <a:off x="395536" y="2348880"/>
            <a:ext cx="3312368" cy="72008"/>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s://html2-f.scribdassets.com/4gw969cw0057z3mh/images/101-dcbc748dee.jpg"/>
          <p:cNvPicPr/>
          <p:nvPr/>
        </p:nvPicPr>
        <p:blipFill>
          <a:blip r:embed="rId2" cstate="print"/>
          <a:srcRect r="1163" b="54005"/>
          <a:stretch>
            <a:fillRect/>
          </a:stretch>
        </p:blipFill>
        <p:spPr bwMode="auto">
          <a:xfrm>
            <a:off x="251520" y="188640"/>
            <a:ext cx="6120680" cy="6408712"/>
          </a:xfrm>
          <a:prstGeom prst="rect">
            <a:avLst/>
          </a:prstGeom>
          <a:noFill/>
          <a:ln w="76200">
            <a:solidFill>
              <a:srgbClr val="FF0000"/>
            </a:solidFill>
            <a:miter lim="800000"/>
            <a:headEnd/>
            <a:tailEnd/>
          </a:ln>
        </p:spPr>
      </p:pic>
      <p:sp>
        <p:nvSpPr>
          <p:cNvPr id="4" name="Rettangolo 3"/>
          <p:cNvSpPr/>
          <p:nvPr/>
        </p:nvSpPr>
        <p:spPr>
          <a:xfrm>
            <a:off x="6804248" y="1844824"/>
            <a:ext cx="1872208" cy="3385542"/>
          </a:xfrm>
          <a:prstGeom prst="rect">
            <a:avLst/>
          </a:prstGeom>
        </p:spPr>
        <p:txBody>
          <a:bodyPr wrap="square">
            <a:spAutoFit/>
          </a:bodyPr>
          <a:lstStyle/>
          <a:p>
            <a:r>
              <a:rPr lang="it-IT" sz="2800" dirty="0" smtClean="0"/>
              <a:t> </a:t>
            </a:r>
            <a:r>
              <a:rPr lang="it-IT" sz="2800" b="1" i="1" dirty="0" smtClean="0">
                <a:ln w="12700">
                  <a:solidFill>
                    <a:schemeClr val="accent6">
                      <a:lumMod val="75000"/>
                    </a:schemeClr>
                  </a:solidFill>
                  <a:prstDash val="solid"/>
                </a:ln>
                <a:solidFill>
                  <a:srgbClr val="FF0000"/>
                </a:solidFill>
                <a:effectLst>
                  <a:outerShdw blurRad="41275" dist="20320" dir="1800000" algn="tl" rotWithShape="0">
                    <a:srgbClr val="000000">
                      <a:alpha val="40000"/>
                    </a:srgbClr>
                  </a:outerShdw>
                </a:effectLst>
              </a:rPr>
              <a:t>GLI AMBIENTI E L’ANGOLO SUD EST DELLA CASA</a:t>
            </a:r>
            <a:endParaRPr lang="it-IT" sz="2800" i="1" dirty="0" smtClean="0">
              <a:ln w="12700">
                <a:solidFill>
                  <a:schemeClr val="accent6">
                    <a:lumMod val="75000"/>
                  </a:schemeClr>
                </a:solidFill>
                <a:prstDash val="solid"/>
              </a:ln>
              <a:solidFill>
                <a:srgbClr val="FF0000"/>
              </a:solidFill>
            </a:endParaRPr>
          </a:p>
          <a:p>
            <a:endParaRPr lang="it-IT" dirty="0">
              <a:solidFill>
                <a:schemeClr val="accent6"/>
              </a:solidFill>
            </a:endParaRPr>
          </a:p>
        </p:txBody>
      </p:sp>
      <p:cxnSp>
        <p:nvCxnSpPr>
          <p:cNvPr id="6" name="Connettore 1 5"/>
          <p:cNvCxnSpPr>
            <a:stCxn id="3" idx="1"/>
            <a:endCxn id="3" idx="3"/>
          </p:cNvCxnSpPr>
          <p:nvPr/>
        </p:nvCxnSpPr>
        <p:spPr>
          <a:xfrm>
            <a:off x="251520" y="3392996"/>
            <a:ext cx="6120680" cy="0"/>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spTree>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853</TotalTime>
  <Words>1218</Words>
  <Application>Microsoft Office PowerPoint</Application>
  <PresentationFormat>Presentazione su schermo (4:3)</PresentationFormat>
  <Paragraphs>36</Paragraphs>
  <Slides>23</Slides>
  <Notes>0</Notes>
  <HiddenSlides>0</HiddenSlides>
  <MMClips>0</MMClips>
  <ScaleCrop>false</ScaleCrop>
  <HeadingPairs>
    <vt:vector size="4" baseType="variant">
      <vt:variant>
        <vt:lpstr>Tema</vt:lpstr>
      </vt:variant>
      <vt:variant>
        <vt:i4>1</vt:i4>
      </vt:variant>
      <vt:variant>
        <vt:lpstr>Titoli diapositive</vt:lpstr>
      </vt:variant>
      <vt:variant>
        <vt:i4>23</vt:i4>
      </vt:variant>
    </vt:vector>
  </HeadingPairs>
  <TitlesOfParts>
    <vt:vector size="24" baseType="lpstr">
      <vt:lpstr>Tema di Office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Seven</dc:creator>
  <cp:lastModifiedBy>Seven</cp:lastModifiedBy>
  <cp:revision>102</cp:revision>
  <dcterms:created xsi:type="dcterms:W3CDTF">2017-04-25T07:24:36Z</dcterms:created>
  <dcterms:modified xsi:type="dcterms:W3CDTF">2017-06-05T09:05:02Z</dcterms:modified>
</cp:coreProperties>
</file>