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1"/>
  </p:notesMasterIdLst>
  <p:sldIdLst>
    <p:sldId id="256" r:id="rId2"/>
    <p:sldId id="265" r:id="rId3"/>
    <p:sldId id="257" r:id="rId4"/>
    <p:sldId id="258" r:id="rId5"/>
    <p:sldId id="259" r:id="rId6"/>
    <p:sldId id="260" r:id="rId7"/>
    <p:sldId id="262" r:id="rId8"/>
    <p:sldId id="263" r:id="rId9"/>
    <p:sldId id="261"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56" autoAdjust="0"/>
    <p:restoredTop sz="94660"/>
  </p:normalViewPr>
  <p:slideViewPr>
    <p:cSldViewPr>
      <p:cViewPr varScale="1">
        <p:scale>
          <a:sx n="44" d="100"/>
          <a:sy n="44" d="100"/>
        </p:scale>
        <p:origin x="9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4DD6F-C572-4E87-8046-15E6D4A17145}" type="datetimeFigureOut">
              <a:rPr lang="it-IT" smtClean="0"/>
              <a:pPr/>
              <a:t>15/06/2017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3284F-9A71-4B14-9EEB-F055F094443A}" type="slidenum">
              <a:rPr lang="it-IT" smtClean="0"/>
              <a:pPr/>
              <a:t>‹N›</a:t>
            </a:fld>
            <a:endParaRPr lang="it-IT"/>
          </a:p>
        </p:txBody>
      </p:sp>
    </p:spTree>
    <p:extLst>
      <p:ext uri="{BB962C8B-B14F-4D97-AF65-F5344CB8AC3E}">
        <p14:creationId xmlns:p14="http://schemas.microsoft.com/office/powerpoint/2010/main" val="309763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893284F-9A71-4B14-9EEB-F055F094443A}"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893284F-9A71-4B14-9EEB-F055F094443A}"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893284F-9A71-4B14-9EEB-F055F094443A}" type="slidenum">
              <a:rPr lang="it-IT" smtClean="0"/>
              <a:pPr/>
              <a:t>6</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893284F-9A71-4B14-9EEB-F055F094443A}"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Triangolo isosce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540544" y="776288"/>
            <a:ext cx="8062912" cy="1470025"/>
          </a:xfrm>
        </p:spPr>
        <p:txBody>
          <a:bodyPr anchor="b">
            <a:normAutofit/>
          </a:bodyPr>
          <a:lstStyle>
            <a:lvl1pPr algn="r">
              <a:defRPr sz="4400"/>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1371600" y="6012656"/>
            <a:ext cx="5791200" cy="365125"/>
          </a:xfrm>
        </p:spPr>
        <p:txBody>
          <a:bodyPr tIns="0" bIns="0" anchor="t"/>
          <a:lstStyle>
            <a:lvl1pPr algn="r">
              <a:defRPr sz="1000"/>
            </a:lvl1pPr>
          </a:lstStyle>
          <a:p>
            <a:fld id="{100C24EA-9DFD-4289-8FD4-91BD2D3E9FA2}" type="datetimeFigureOut">
              <a:rPr lang="it-IT" smtClean="0"/>
              <a:pPr/>
              <a:t>15/06/2017</a:t>
            </a:fld>
            <a:endParaRPr lang="it-IT"/>
          </a:p>
        </p:txBody>
      </p:sp>
      <p:sp>
        <p:nvSpPr>
          <p:cNvPr id="17" name="Segnaposto piè di pagina 16"/>
          <p:cNvSpPr>
            <a:spLocks noGrp="1"/>
          </p:cNvSpPr>
          <p:nvPr>
            <p:ph type="ftr" sz="quarter" idx="11"/>
          </p:nvPr>
        </p:nvSpPr>
        <p:spPr>
          <a:xfrm>
            <a:off x="1371600" y="5650704"/>
            <a:ext cx="5791200" cy="365125"/>
          </a:xfrm>
        </p:spPr>
        <p:txBody>
          <a:bodyPr tIns="0" bIns="0" anchor="b"/>
          <a:lstStyle>
            <a:lvl1pPr algn="r">
              <a:defRPr sz="1100"/>
            </a:lvl1pPr>
          </a:lstStyle>
          <a:p>
            <a:endParaRPr lang="it-IT"/>
          </a:p>
        </p:txBody>
      </p:sp>
      <p:sp>
        <p:nvSpPr>
          <p:cNvPr id="29" name="Segnaposto numero diapositiv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100C24EA-9DFD-4289-8FD4-91BD2D3E9FA2}" type="datetimeFigureOut">
              <a:rPr lang="it-IT" smtClean="0"/>
              <a:pPr/>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100C24EA-9DFD-4289-8FD4-91BD2D3E9FA2}" type="datetimeFigureOut">
              <a:rPr lang="it-IT" smtClean="0"/>
              <a:pPr/>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457200" y="1882808"/>
            <a:ext cx="8229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4791456" y="6480048"/>
            <a:ext cx="2133600" cy="301752"/>
          </a:xfrm>
        </p:spPr>
        <p:txBody>
          <a:bodyPr/>
          <a:lstStyle/>
          <a:p>
            <a:fld id="{100C24EA-9DFD-4289-8FD4-91BD2D3E9FA2}" type="datetimeFigureOut">
              <a:rPr lang="it-IT" smtClean="0"/>
              <a:pPr/>
              <a:t>15/06/2017</a:t>
            </a:fld>
            <a:endParaRPr lang="it-IT"/>
          </a:p>
        </p:txBody>
      </p:sp>
      <p:sp>
        <p:nvSpPr>
          <p:cNvPr id="5" name="Segnaposto piè di pagina 4"/>
          <p:cNvSpPr>
            <a:spLocks noGrp="1"/>
          </p:cNvSpPr>
          <p:nvPr>
            <p:ph type="ftr" sz="quarter" idx="11"/>
          </p:nvPr>
        </p:nvSpPr>
        <p:spPr>
          <a:xfrm>
            <a:off x="457200" y="6480969"/>
            <a:ext cx="4260056" cy="300831"/>
          </a:xfrm>
        </p:spPr>
        <p:txBody>
          <a:bodyPr/>
          <a:lstStyle/>
          <a:p>
            <a:endParaRPr lang="it-IT"/>
          </a:p>
        </p:txBody>
      </p:sp>
      <p:sp>
        <p:nvSpPr>
          <p:cNvPr id="6" name="Segnaposto numero diapositiva 5"/>
          <p:cNvSpPr>
            <a:spLocks noGrp="1"/>
          </p:cNvSpPr>
          <p:nvPr>
            <p:ph type="sldNum" sz="quarter" idx="12"/>
          </p:nvPr>
        </p:nvSpPr>
        <p:spPr/>
        <p:txBody>
          <a:body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Triangolo rettango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olo isosce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egnaposto data 3"/>
          <p:cNvSpPr>
            <a:spLocks noGrp="1"/>
          </p:cNvSpPr>
          <p:nvPr>
            <p:ph type="dt" sz="half" idx="10"/>
          </p:nvPr>
        </p:nvSpPr>
        <p:spPr>
          <a:xfrm>
            <a:off x="6955632" y="6477000"/>
            <a:ext cx="2133600" cy="304800"/>
          </a:xfrm>
        </p:spPr>
        <p:txBody>
          <a:bodyPr/>
          <a:lstStyle/>
          <a:p>
            <a:fld id="{100C24EA-9DFD-4289-8FD4-91BD2D3E9FA2}" type="datetimeFigureOut">
              <a:rPr lang="it-IT" smtClean="0"/>
              <a:pPr/>
              <a:t>15/06/2017</a:t>
            </a:fld>
            <a:endParaRPr lang="it-IT"/>
          </a:p>
        </p:txBody>
      </p:sp>
      <p:sp>
        <p:nvSpPr>
          <p:cNvPr id="5" name="Segnaposto piè di pagina 4"/>
          <p:cNvSpPr>
            <a:spLocks noGrp="1"/>
          </p:cNvSpPr>
          <p:nvPr>
            <p:ph type="ftr" sz="quarter" idx="11"/>
          </p:nvPr>
        </p:nvSpPr>
        <p:spPr>
          <a:xfrm>
            <a:off x="2619376" y="6480969"/>
            <a:ext cx="4260056" cy="300831"/>
          </a:xfrm>
        </p:spPr>
        <p:txBody>
          <a:bodyPr/>
          <a:lstStyle/>
          <a:p>
            <a:endParaRPr lang="it-IT"/>
          </a:p>
        </p:txBody>
      </p:sp>
      <p:sp>
        <p:nvSpPr>
          <p:cNvPr id="6" name="Segnaposto numero diapositiva 5"/>
          <p:cNvSpPr>
            <a:spLocks noGrp="1"/>
          </p:cNvSpPr>
          <p:nvPr>
            <p:ph type="sldNum" sz="quarter" idx="12"/>
          </p:nvPr>
        </p:nvSpPr>
        <p:spPr>
          <a:xfrm>
            <a:off x="8451056" y="809624"/>
            <a:ext cx="502920" cy="300831"/>
          </a:xfrm>
        </p:spPr>
        <p:txBody>
          <a:bodyPr/>
          <a:lstStyle/>
          <a:p>
            <a:fld id="{79C85102-A539-473B-875D-CB191AF80AB2}" type="slidenum">
              <a:rPr lang="it-IT" smtClean="0"/>
              <a:pPr/>
              <a:t>‹N›</a:t>
            </a:fld>
            <a:endParaRPr lang="it-IT"/>
          </a:p>
        </p:txBody>
      </p:sp>
      <p:cxnSp>
        <p:nvCxnSpPr>
          <p:cNvPr id="11" name="Connettore 1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4791456" y="6480969"/>
            <a:ext cx="2133600" cy="301752"/>
          </a:xfrm>
        </p:spPr>
        <p:txBody>
          <a:bodyPr/>
          <a:lstStyle/>
          <a:p>
            <a:fld id="{100C24EA-9DFD-4289-8FD4-91BD2D3E9FA2}" type="datetimeFigureOut">
              <a:rPr lang="it-IT" smtClean="0"/>
              <a:pPr/>
              <a:t>15/06/2017</a:t>
            </a:fld>
            <a:endParaRPr lang="it-IT"/>
          </a:p>
        </p:txBody>
      </p:sp>
      <p:sp>
        <p:nvSpPr>
          <p:cNvPr id="6" name="Segnaposto piè di pagina 5"/>
          <p:cNvSpPr>
            <a:spLocks noGrp="1"/>
          </p:cNvSpPr>
          <p:nvPr>
            <p:ph type="ftr" sz="quarter" idx="11"/>
          </p:nvPr>
        </p:nvSpPr>
        <p:spPr>
          <a:xfrm>
            <a:off x="457200" y="6480969"/>
            <a:ext cx="4260056" cy="301752"/>
          </a:xfrm>
        </p:spPr>
        <p:txBody>
          <a:bodyPr/>
          <a:lstStyle/>
          <a:p>
            <a:endParaRPr lang="it-IT"/>
          </a:p>
        </p:txBody>
      </p:sp>
      <p:sp>
        <p:nvSpPr>
          <p:cNvPr id="7" name="Segnaposto numero diapositiva 6"/>
          <p:cNvSpPr>
            <a:spLocks noGrp="1"/>
          </p:cNvSpPr>
          <p:nvPr>
            <p:ph type="sldNum" sz="quarter" idx="12"/>
          </p:nvPr>
        </p:nvSpPr>
        <p:spPr>
          <a:xfrm>
            <a:off x="7589520" y="6480969"/>
            <a:ext cx="502920" cy="301752"/>
          </a:xfrm>
        </p:spPr>
        <p:txBody>
          <a:body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4791456" y="6480969"/>
            <a:ext cx="2130552" cy="301752"/>
          </a:xfrm>
        </p:spPr>
        <p:txBody>
          <a:bodyPr/>
          <a:lstStyle/>
          <a:p>
            <a:fld id="{100C24EA-9DFD-4289-8FD4-91BD2D3E9FA2}" type="datetimeFigureOut">
              <a:rPr lang="it-IT" smtClean="0"/>
              <a:pPr/>
              <a:t>15/06/2017</a:t>
            </a:fld>
            <a:endParaRPr lang="it-IT"/>
          </a:p>
        </p:txBody>
      </p:sp>
      <p:sp>
        <p:nvSpPr>
          <p:cNvPr id="8" name="Segnaposto piè di pagina 7"/>
          <p:cNvSpPr>
            <a:spLocks noGrp="1"/>
          </p:cNvSpPr>
          <p:nvPr>
            <p:ph type="ftr" sz="quarter" idx="11"/>
          </p:nvPr>
        </p:nvSpPr>
        <p:spPr>
          <a:xfrm>
            <a:off x="457200" y="6480969"/>
            <a:ext cx="4261104" cy="301752"/>
          </a:xfrm>
        </p:spPr>
        <p:txBody>
          <a:bodyPr/>
          <a:lstStyle/>
          <a:p>
            <a:endParaRPr lang="it-IT"/>
          </a:p>
        </p:txBody>
      </p:sp>
      <p:sp>
        <p:nvSpPr>
          <p:cNvPr id="9" name="Segnaposto numero diapositiva 8"/>
          <p:cNvSpPr>
            <a:spLocks noGrp="1"/>
          </p:cNvSpPr>
          <p:nvPr>
            <p:ph type="sldNum" sz="quarter" idx="12"/>
          </p:nvPr>
        </p:nvSpPr>
        <p:spPr>
          <a:xfrm>
            <a:off x="7589520" y="6483096"/>
            <a:ext cx="502920" cy="301752"/>
          </a:xfrm>
        </p:spPr>
        <p:txBody>
          <a:bodyPr/>
          <a:lstStyle>
            <a:lvl1pPr algn="ctr">
              <a:defRPr/>
            </a:lvl1p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100C24EA-9DFD-4289-8FD4-91BD2D3E9FA2}" type="datetimeFigureOut">
              <a:rPr lang="it-IT" smtClean="0"/>
              <a:pPr/>
              <a:t>15/06/2017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91456" y="6480969"/>
            <a:ext cx="2133600" cy="301752"/>
          </a:xfrm>
        </p:spPr>
        <p:txBody>
          <a:bodyPr/>
          <a:lstStyle/>
          <a:p>
            <a:fld id="{100C24EA-9DFD-4289-8FD4-91BD2D3E9FA2}" type="datetimeFigureOut">
              <a:rPr lang="it-IT" smtClean="0"/>
              <a:pPr/>
              <a:t>15/06/2017</a:t>
            </a:fld>
            <a:endParaRPr lang="it-IT"/>
          </a:p>
        </p:txBody>
      </p:sp>
      <p:sp>
        <p:nvSpPr>
          <p:cNvPr id="3" name="Segnaposto piè di pagina 2"/>
          <p:cNvSpPr>
            <a:spLocks noGrp="1"/>
          </p:cNvSpPr>
          <p:nvPr>
            <p:ph type="ftr" sz="quarter" idx="11"/>
          </p:nvPr>
        </p:nvSpPr>
        <p:spPr>
          <a:xfrm>
            <a:off x="457200" y="6481890"/>
            <a:ext cx="4260056" cy="300831"/>
          </a:xfrm>
        </p:spPr>
        <p:txBody>
          <a:bodyPr/>
          <a:lstStyle/>
          <a:p>
            <a:endParaRPr lang="it-IT"/>
          </a:p>
        </p:txBody>
      </p:sp>
      <p:sp>
        <p:nvSpPr>
          <p:cNvPr id="4" name="Segnaposto numero diapositiva 3"/>
          <p:cNvSpPr>
            <a:spLocks noGrp="1"/>
          </p:cNvSpPr>
          <p:nvPr>
            <p:ph type="sldNum" sz="quarter" idx="12"/>
          </p:nvPr>
        </p:nvSpPr>
        <p:spPr>
          <a:xfrm>
            <a:off x="7589520" y="6480969"/>
            <a:ext cx="502920" cy="301752"/>
          </a:xfrm>
        </p:spPr>
        <p:txBody>
          <a:body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6278976" y="6556248"/>
            <a:ext cx="2133600" cy="301752"/>
          </a:xfrm>
        </p:spPr>
        <p:txBody>
          <a:bodyPr/>
          <a:lstStyle>
            <a:lvl1pPr>
              <a:defRPr sz="900"/>
            </a:lvl1pPr>
          </a:lstStyle>
          <a:p>
            <a:fld id="{100C24EA-9DFD-4289-8FD4-91BD2D3E9FA2}" type="datetimeFigureOut">
              <a:rPr lang="it-IT" smtClean="0"/>
              <a:pPr/>
              <a:t>15/06/2017</a:t>
            </a:fld>
            <a:endParaRPr lang="it-IT"/>
          </a:p>
        </p:txBody>
      </p:sp>
      <p:sp>
        <p:nvSpPr>
          <p:cNvPr id="6" name="Segnaposto piè di pagina 5"/>
          <p:cNvSpPr>
            <a:spLocks noGrp="1"/>
          </p:cNvSpPr>
          <p:nvPr>
            <p:ph type="ftr" sz="quarter" idx="11"/>
          </p:nvPr>
        </p:nvSpPr>
        <p:spPr>
          <a:xfrm>
            <a:off x="1135856" y="6556248"/>
            <a:ext cx="5143120"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410576" y="6556248"/>
            <a:ext cx="502920" cy="301752"/>
          </a:xfrm>
        </p:spPr>
        <p:txBody>
          <a:bodyPr/>
          <a:lstStyle>
            <a:lvl1pPr>
              <a:defRPr sz="900"/>
            </a:lvl1p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a:xfrm>
            <a:off x="6108192" y="6556248"/>
            <a:ext cx="2103120" cy="301752"/>
          </a:xfrm>
        </p:spPr>
        <p:txBody>
          <a:bodyPr/>
          <a:lstStyle>
            <a:lvl1pPr>
              <a:defRPr sz="900"/>
            </a:lvl1pPr>
          </a:lstStyle>
          <a:p>
            <a:fld id="{100C24EA-9DFD-4289-8FD4-91BD2D3E9FA2}" type="datetimeFigureOut">
              <a:rPr lang="it-IT" smtClean="0"/>
              <a:pPr/>
              <a:t>15/06/2017</a:t>
            </a:fld>
            <a:endParaRPr lang="it-IT"/>
          </a:p>
        </p:txBody>
      </p:sp>
      <p:sp>
        <p:nvSpPr>
          <p:cNvPr id="6" name="Segnaposto piè di pagina 5"/>
          <p:cNvSpPr>
            <a:spLocks noGrp="1"/>
          </p:cNvSpPr>
          <p:nvPr>
            <p:ph type="ftr" sz="quarter" idx="11"/>
          </p:nvPr>
        </p:nvSpPr>
        <p:spPr>
          <a:xfrm>
            <a:off x="1170432" y="6557169"/>
            <a:ext cx="4948072"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217192" y="6556248"/>
            <a:ext cx="365760" cy="301752"/>
          </a:xfrm>
        </p:spPr>
        <p:txBody>
          <a:bodyPr/>
          <a:lstStyle>
            <a:lvl1pPr algn="ctr">
              <a:defRPr sz="900"/>
            </a:lvl1pPr>
          </a:lstStyle>
          <a:p>
            <a:fld id="{79C85102-A539-473B-875D-CB191AF80AB2}" type="slidenum">
              <a:rPr lang="it-IT" smtClean="0"/>
              <a:pPr/>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riangolo rettango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ttore 1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7494"/>
            <a:ext cx="8229600" cy="1399032"/>
          </a:xfrm>
          <a:prstGeom prst="rect">
            <a:avLst/>
          </a:prstGeom>
        </p:spPr>
        <p:txBody>
          <a:bodyPr vert="horz" anchor="ctr">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00C24EA-9DFD-4289-8FD4-91BD2D3E9FA2}" type="datetimeFigureOut">
              <a:rPr lang="it-IT" smtClean="0"/>
              <a:pPr/>
              <a:t>15/06/2017</a:t>
            </a:fld>
            <a:endParaRPr lang="it-IT"/>
          </a:p>
        </p:txBody>
      </p:sp>
      <p:sp>
        <p:nvSpPr>
          <p:cNvPr id="3" name="Segnaposto piè di pagin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t-IT"/>
          </a:p>
        </p:txBody>
      </p:sp>
      <p:sp>
        <p:nvSpPr>
          <p:cNvPr id="23" name="Segnaposto numero diapositiv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9C85102-A539-473B-875D-CB191AF80AB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hyperlink" Target="la%20donna%20il%20pane%20davide,%20chiara,%20alice,%20piero.docx" TargetMode="Externa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6.xml"/><Relationship Id="rId1" Type="http://schemas.openxmlformats.org/officeDocument/2006/relationships/slideLayout" Target="../slideLayouts/slideLayout6.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rot="2226366">
            <a:off x="1396353" y="2488524"/>
            <a:ext cx="7772400" cy="1152128"/>
          </a:xfrm>
        </p:spPr>
        <p:txBody>
          <a:bodyPr/>
          <a:lstStyle/>
          <a:p>
            <a:r>
              <a:rPr lang="it-IT" sz="5400" dirty="0"/>
              <a:t>LA DONNA NEL 900</a:t>
            </a:r>
            <a:r>
              <a:rPr lang="it-IT" dirty="0"/>
              <a:t>	</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404665"/>
            <a:ext cx="6408712" cy="936103"/>
          </a:xfrm>
        </p:spPr>
        <p:txBody>
          <a:bodyPr/>
          <a:lstStyle/>
          <a:p>
            <a:r>
              <a:rPr lang="it-IT" dirty="0"/>
              <a:t>Istruzioni per l’utilizzo</a:t>
            </a:r>
          </a:p>
        </p:txBody>
      </p:sp>
      <p:sp>
        <p:nvSpPr>
          <p:cNvPr id="3" name="Sottotitolo 2"/>
          <p:cNvSpPr>
            <a:spLocks noGrp="1"/>
          </p:cNvSpPr>
          <p:nvPr>
            <p:ph type="subTitle" idx="1"/>
          </p:nvPr>
        </p:nvSpPr>
        <p:spPr>
          <a:xfrm>
            <a:off x="323528" y="1556792"/>
            <a:ext cx="8062912" cy="2088232"/>
          </a:xfrm>
        </p:spPr>
        <p:txBody>
          <a:bodyPr>
            <a:normAutofit/>
          </a:bodyPr>
          <a:lstStyle/>
          <a:p>
            <a:pPr algn="ctr"/>
            <a:r>
              <a:rPr lang="it-IT" sz="2400" dirty="0">
                <a:solidFill>
                  <a:schemeClr val="tx1"/>
                </a:solidFill>
              </a:rPr>
              <a:t>Permette di tornare alla home</a:t>
            </a:r>
          </a:p>
          <a:p>
            <a:pPr algn="ctr"/>
            <a:endParaRPr lang="it-IT" dirty="0">
              <a:solidFill>
                <a:schemeClr val="tx1"/>
              </a:solidFill>
            </a:endParaRPr>
          </a:p>
          <a:p>
            <a:pPr algn="ctr"/>
            <a:r>
              <a:rPr lang="it-IT" sz="2400" dirty="0">
                <a:solidFill>
                  <a:schemeClr val="tx1"/>
                </a:solidFill>
              </a:rPr>
              <a:t>       Permette di avanzare alla diapositiva successiva</a:t>
            </a:r>
          </a:p>
          <a:p>
            <a:pPr algn="ctr"/>
            <a:endParaRPr lang="it-IT" sz="2400" dirty="0">
              <a:solidFill>
                <a:schemeClr val="tx1"/>
              </a:solidFill>
            </a:endParaRPr>
          </a:p>
          <a:p>
            <a:pPr algn="ctr"/>
            <a:r>
              <a:rPr lang="it-IT" sz="2400" dirty="0">
                <a:solidFill>
                  <a:schemeClr val="tx1"/>
                </a:solidFill>
              </a:rPr>
              <a:t>      Permette di tornare alla diapositiva precedente</a:t>
            </a:r>
          </a:p>
          <a:p>
            <a:pPr algn="ctr"/>
            <a:endParaRPr lang="it-IT" sz="2400" dirty="0">
              <a:solidFill>
                <a:schemeClr val="tx1"/>
              </a:solidFill>
            </a:endParaRPr>
          </a:p>
          <a:p>
            <a:pPr algn="l"/>
            <a:endParaRPr lang="it-IT" sz="2400" dirty="0">
              <a:solidFill>
                <a:schemeClr val="tx1"/>
              </a:solidFill>
            </a:endParaRPr>
          </a:p>
          <a:p>
            <a:pPr algn="ctr"/>
            <a:endParaRPr lang="it-IT" sz="2400" dirty="0">
              <a:solidFill>
                <a:schemeClr val="tx1"/>
              </a:solidFill>
            </a:endParaRPr>
          </a:p>
          <a:p>
            <a:pPr algn="ctr"/>
            <a:endParaRPr lang="it-IT" sz="2400" dirty="0">
              <a:solidFill>
                <a:schemeClr val="tx1"/>
              </a:solidFill>
            </a:endParaRPr>
          </a:p>
          <a:p>
            <a:pPr algn="ctr"/>
            <a:endParaRPr lang="it-IT" sz="2400" dirty="0">
              <a:solidFill>
                <a:schemeClr val="tx1"/>
              </a:solidFill>
            </a:endParaRPr>
          </a:p>
          <a:p>
            <a:pPr algn="l"/>
            <a:endParaRPr lang="it-IT" dirty="0">
              <a:solidFill>
                <a:schemeClr val="tx1"/>
              </a:solidFill>
            </a:endParaRPr>
          </a:p>
        </p:txBody>
      </p:sp>
      <p:sp>
        <p:nvSpPr>
          <p:cNvPr id="4" name="Pagina iniziale 3">
            <a:hlinkClick r:id="" action="ppaction://noaction" highlightClick="1"/>
          </p:cNvPr>
          <p:cNvSpPr/>
          <p:nvPr/>
        </p:nvSpPr>
        <p:spPr>
          <a:xfrm>
            <a:off x="251520" y="1628800"/>
            <a:ext cx="648072" cy="360040"/>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bg1"/>
              </a:solidFill>
            </a:endParaRPr>
          </a:p>
        </p:txBody>
      </p:sp>
      <p:sp>
        <p:nvSpPr>
          <p:cNvPr id="5" name="Freccia a destra 4"/>
          <p:cNvSpPr/>
          <p:nvPr/>
        </p:nvSpPr>
        <p:spPr>
          <a:xfrm>
            <a:off x="323528" y="2492896"/>
            <a:ext cx="576064" cy="432048"/>
          </a:xfrm>
          <a:prstGeom prst="rightArrow">
            <a:avLst>
              <a:gd name="adj1" fmla="val 50000"/>
              <a:gd name="adj2" fmla="val 72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sinistra 5"/>
          <p:cNvSpPr/>
          <p:nvPr/>
        </p:nvSpPr>
        <p:spPr>
          <a:xfrm>
            <a:off x="323528" y="3212976"/>
            <a:ext cx="576064"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395536" y="4365104"/>
            <a:ext cx="8748464" cy="646331"/>
          </a:xfrm>
          <a:prstGeom prst="rect">
            <a:avLst/>
          </a:prstGeom>
          <a:noFill/>
        </p:spPr>
        <p:txBody>
          <a:bodyPr wrap="square" rtlCol="0">
            <a:spAutoFit/>
          </a:bodyPr>
          <a:lstStyle/>
          <a:p>
            <a:r>
              <a:rPr lang="it-IT" dirty="0"/>
              <a:t>Quando non troverai nessuna di queste forme per avanzare basterà fare un clic con il mouse</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2915816" y="2636912"/>
            <a:ext cx="2880320"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linkClick r:id="rId2" action="ppaction://hlinkfile"/>
              </a:rPr>
              <a:t>LA DONNA</a:t>
            </a:r>
            <a:endParaRPr lang="it-IT" dirty="0"/>
          </a:p>
        </p:txBody>
      </p:sp>
      <p:sp>
        <p:nvSpPr>
          <p:cNvPr id="7" name="Freccia a destra 6"/>
          <p:cNvSpPr/>
          <p:nvPr/>
        </p:nvSpPr>
        <p:spPr>
          <a:xfrm rot="18940767">
            <a:off x="5512270" y="2027198"/>
            <a:ext cx="108012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a:hlinkClick r:id="rId3" action="ppaction://hlinksldjump"/>
          </p:cNvPr>
          <p:cNvSpPr/>
          <p:nvPr/>
        </p:nvSpPr>
        <p:spPr>
          <a:xfrm>
            <a:off x="5796136" y="548680"/>
            <a:ext cx="2808312"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IMPORTANZA DELLA DONNA NELLA FAMIGLIA</a:t>
            </a:r>
          </a:p>
        </p:txBody>
      </p:sp>
      <p:sp>
        <p:nvSpPr>
          <p:cNvPr id="9" name="Freccia a destra 8"/>
          <p:cNvSpPr/>
          <p:nvPr/>
        </p:nvSpPr>
        <p:spPr>
          <a:xfrm rot="13552154">
            <a:off x="2197806" y="1957224"/>
            <a:ext cx="108012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hlinkClick r:id="rId4" action="ppaction://hlinksldjump"/>
          </p:cNvPr>
          <p:cNvSpPr/>
          <p:nvPr/>
        </p:nvSpPr>
        <p:spPr>
          <a:xfrm>
            <a:off x="611560" y="548680"/>
            <a:ext cx="2808312"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DIRITTO AL VOTO</a:t>
            </a:r>
          </a:p>
        </p:txBody>
      </p:sp>
      <p:sp>
        <p:nvSpPr>
          <p:cNvPr id="11" name="Rettangolo 10">
            <a:hlinkClick r:id="rId5" action="ppaction://hlinksldjump"/>
          </p:cNvPr>
          <p:cNvSpPr/>
          <p:nvPr/>
        </p:nvSpPr>
        <p:spPr>
          <a:xfrm>
            <a:off x="6084168" y="5013176"/>
            <a:ext cx="2808312"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LA DONNA NEL MONDO DEL LAVORO</a:t>
            </a:r>
          </a:p>
        </p:txBody>
      </p:sp>
      <p:sp>
        <p:nvSpPr>
          <p:cNvPr id="12" name="Freccia a destra 11"/>
          <p:cNvSpPr/>
          <p:nvPr/>
        </p:nvSpPr>
        <p:spPr>
          <a:xfrm rot="2620800">
            <a:off x="5512990" y="3970427"/>
            <a:ext cx="108012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hlinkClick r:id="rId6" action="ppaction://hlinksldjump"/>
          </p:cNvPr>
          <p:cNvSpPr/>
          <p:nvPr/>
        </p:nvSpPr>
        <p:spPr>
          <a:xfrm>
            <a:off x="971600" y="5085184"/>
            <a:ext cx="2808312"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LA DONNA NELLA POLITICA</a:t>
            </a:r>
          </a:p>
        </p:txBody>
      </p:sp>
      <p:sp>
        <p:nvSpPr>
          <p:cNvPr id="14" name="Freccia a destra 13"/>
          <p:cNvSpPr/>
          <p:nvPr/>
        </p:nvSpPr>
        <p:spPr>
          <a:xfrm rot="8103525">
            <a:off x="2199123" y="4044297"/>
            <a:ext cx="108012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2"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52" presetClass="path" presetSubtype="0" accel="50000" decel="50000" fill="hold" grpId="1" nodeType="withEffect">
                                  <p:stCondLst>
                                    <p:cond delay="0"/>
                                  </p:stCondLst>
                                  <p:childTnLst>
                                    <p:animMotion origin="layout" path="M -0.09201 -0.29047 C -0.09305 -0.25717 -0.03194 -0.2278 0.04497 -0.22664 C 0.10591 -0.22387 0.15591 -0.23982 0.15695 -0.25994 C 0.15695 -0.27983 0.10799 -0.29857 0.04601 -0.29972 C 0.01493 -0.29972 -0.01302 -0.29718 -0.03298 -0.29047 C -0.06198 -0.28122 -0.07899 -0.26642 -0.07899 -0.24907 C -0.07899 -0.23982 -0.07395 -0.23057 -0.06493 -0.22248 C -0.04409 -0.20513 -0.00295 -0.19334 0.04393 -0.19195 C 0.09896 -0.18918 0.14393 -0.20398 0.14393 -0.22109 C 0.14497 -0.23982 0.1 -0.25578 0.04497 -0.25856 C 0.01702 -0.25856 -0.00798 -0.25578 -0.02708 -0.25046 C -0.05208 -0.24121 -0.06805 -0.22664 -0.06805 -0.21184 C -0.06805 -0.20398 -0.06302 -0.19588 -0.05503 -0.18779 C -0.03593 -0.17322 -3.88889E-6 -0.16119 0.04306 -0.16004 C 0.09306 -0.15865 0.13299 -0.17183 0.13299 -0.18779 C 0.13403 -0.20398 0.09393 -0.21855 0.04393 -0.21993 C 0.01893 -0.22109 -0.00399 -0.21855 -0.021 -0.21323 C -0.04409 -0.20513 -0.05694 -0.19334 -0.05694 -0.17854 C -0.05694 -0.17183 -0.05295 -0.16397 -0.046 -0.15726 C -0.02899 -0.14385 0.004 -0.13321 0.04202 -0.13205 C 0.08698 -0.13205 0.12292 -0.14269 0.12292 -0.15726 C 0.12292 -0.17183 0.08802 -0.18524 0.04306 -0.18663 C 0.02101 -0.18663 -3.88889E-6 -0.18386 -0.01493 -0.17993 C -0.03593 -0.17322 -0.04809 -0.16119 -0.04895 -0.14917 C -0.04895 -0.14269 -0.04409 -0.13598 -0.03802 -0.13067 C -0.02309 -0.11725 0.00695 -0.108 0.04098 -0.108 C 0.08091 -0.10661 0.11407 -0.11586 0.11407 -0.12928 C 0.11493 -0.14269 0.08195 -0.15449 0.04202 -0.15587 C 0.02205 -0.15587 0.00296 -0.15449 -0.01007 -0.14917 C -0.02899 -0.14385 -0.03993 -0.13321 -0.03993 -0.12257 C -0.03993 -0.11586 -0.03698 -0.11055 -0.03107 -0.10523 C -0.01701 -0.09343 0.00903 -0.08534 0.03993 -0.08395 C 0.07691 -0.08395 0.10591 -0.09204 0.10591 -0.10407 C 0.10695 -0.11586 0.07796 -0.12673 0.04098 -0.12789 C 0.02292 -0.12789 0.00695 -0.12673 -0.00503 -0.12257 C -0.02204 -0.11725 -0.03194 -0.108 -0.03194 -0.09736 C -0.03194 -0.09204 -0.02899 -0.08788 -0.02395 -0.08256 C -0.01198 -0.07192 0.01198 -0.06545 0.03993 -0.06406 C 0.07292 -0.0629 0.09896 -0.07077 0.09896 -0.08256 C 0.09896 -0.09204 0.07396 -0.10268 0.04098 -0.10268 C 0.02396 -0.10407 0.00903 -0.10129 -0.00208 -0.09875 C -0.01701 -0.09343 -0.02604 -0.08534 -0.02604 -0.07609 C -0.02604 -0.07077 -0.02309 -0.0666 -0.01805 -0.0629 C -0.00694 -0.05342 0.01493 -0.04672 0.03907 -0.04533 C 0.06893 -0.04417 0.09306 -0.05203 0.09306 -0.06129 C 0.09306 -0.07192 0.06893 -0.08002 0.03993 -0.08141 C 0.02605 -0.08141 0.01198 -0.08002 0.00191 -0.07609 C -0.01198 -0.07192 -0.01996 -0.06545 -0.01996 -0.05597 C -0.01996 -0.05203 -0.01701 -0.0481 -0.01302 -0.04417 C -0.00295 -0.03631 0.01598 -0.02937 0.03907 -0.02937 C 0.06493 -0.02798 0.08698 -0.03469 0.08698 -0.04417 C 0.08698 -0.05203 0.06598 -0.06013 0.03907 -0.06013 C 0.02691 -0.06129 0.01407 -0.06013 0.00504 -0.05735 C -0.00694 -0.05203 -0.01406 -0.04533 -0.01406 -0.03862 C -0.01406 -0.03469 -0.01198 -0.03076 -0.00798 -0.02798 C 0.00105 -0.02012 0.01806 -0.0148 0.03907 -0.01341 C 0.06302 -0.01341 0.08195 -0.02012 0.08195 -0.02683 C 0.08195 -0.03469 0.06302 -0.04278 0.03907 -0.04278 C 0.02691 -0.04278 0.01598 -0.0414 0.00903 -0.03862 C -0.00295 -0.03631 -0.00902 -0.02937 -0.00902 -0.02266 C -0.00902 -0.02012 -0.00694 -0.01596 -0.00399 -0.01341 C 0.004 -0.00532 0.01997 -0.00139 0.03802 -4.16281E-7 C 0.06007 -4.16281E-7 0.07691 -0.00532 0.07691 -0.01203 C 0.07691 -0.02012 0.06007 -0.02544 0.03907 -0.02683 C 0.02796 -0.02683 0.01806 -0.02544 0.01094 -0.02266 C 0.00105 -0.02012 -0.00503 -0.0148 -0.00503 -0.00809 C -0.00503 -0.00532 -0.00295 -0.00277 -3.88889E-6 -4.16281E-7 " pathEditMode="relative" rAng="0" ptsTypes="fffffffffffffffffffffffffffffffffffffffffffffffffffffffffffffffffff">
                                      <p:cBhvr>
                                        <p:cTn id="9" dur="2000" fill="hold"/>
                                        <p:tgtEl>
                                          <p:spTgt spid="4"/>
                                        </p:tgtEl>
                                        <p:attrNameLst>
                                          <p:attrName>ppt_x</p:attrName>
                                          <p:attrName>ppt_y</p:attrName>
                                        </p:attrNameLst>
                                      </p:cBhvr>
                                      <p:rCtr x="12400" y="14100"/>
                                    </p:animMotion>
                                  </p:childTnLst>
                                </p:cTn>
                              </p:par>
                            </p:childTnLst>
                          </p:cTn>
                        </p:par>
                        <p:par>
                          <p:cTn id="10" fill="hold">
                            <p:stCondLst>
                              <p:cond delay="20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ppt_w</p:attrName>
                                        </p:attrNameLst>
                                      </p:cBhvr>
                                      <p:tavLst>
                                        <p:tav tm="0" fmla="#ppt_w*sin(2.5*pi*$)">
                                          <p:val>
                                            <p:fltVal val="0"/>
                                          </p:val>
                                        </p:tav>
                                        <p:tav tm="100000">
                                          <p:val>
                                            <p:fltVal val="1"/>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2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ppt_w</p:attrName>
                                        </p:attrNameLst>
                                      </p:cBhvr>
                                      <p:tavLst>
                                        <p:tav tm="0" fmla="#ppt_w*sin(2.5*pi*$)">
                                          <p:val>
                                            <p:fltVal val="0"/>
                                          </p:val>
                                        </p:tav>
                                        <p:tav tm="100000">
                                          <p:val>
                                            <p:fltVal val="1"/>
                                          </p:val>
                                        </p:tav>
                                      </p:tavLst>
                                    </p:anim>
                                    <p:anim calcmode="lin" valueType="num">
                                      <p:cBhvr>
                                        <p:cTn id="21" dur="1000" fill="hold"/>
                                        <p:tgtEl>
                                          <p:spTgt spid="8"/>
                                        </p:tgtEl>
                                        <p:attrNameLst>
                                          <p:attrName>ppt_h</p:attrName>
                                        </p:attrNameLst>
                                      </p:cBhvr>
                                      <p:tavLst>
                                        <p:tav tm="0">
                                          <p:val>
                                            <p:strVal val="#ppt_h"/>
                                          </p:val>
                                        </p:tav>
                                        <p:tav tm="100000">
                                          <p:val>
                                            <p:strVal val="#ppt_h"/>
                                          </p:val>
                                        </p:tav>
                                      </p:tavLst>
                                    </p:anim>
                                  </p:childTnLst>
                                </p:cTn>
                              </p:par>
                            </p:childTnLst>
                          </p:cTn>
                        </p:par>
                        <p:par>
                          <p:cTn id="22" fill="hold">
                            <p:stCondLst>
                              <p:cond delay="8400"/>
                            </p:stCondLst>
                            <p:childTnLst>
                              <p:par>
                                <p:cTn id="23" presetID="45" presetClass="entr" presetSubtype="0" fill="hold" grpId="0" nodeType="afterEffect">
                                  <p:stCondLst>
                                    <p:cond delay="0"/>
                                  </p:stCondLst>
                                  <p:iterate type="lt">
                                    <p:tmPct val="10000"/>
                                  </p:iterate>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ppt_w</p:attrName>
                                        </p:attrNameLst>
                                      </p:cBhvr>
                                      <p:tavLst>
                                        <p:tav tm="0" fmla="#ppt_w*sin(2.5*pi*$)">
                                          <p:val>
                                            <p:fltVal val="0"/>
                                          </p:val>
                                        </p:tav>
                                        <p:tav tm="100000">
                                          <p:val>
                                            <p:fltVal val="1"/>
                                          </p:val>
                                        </p:tav>
                                      </p:tavLst>
                                    </p:anim>
                                    <p:anim calcmode="lin" valueType="num">
                                      <p:cBhvr>
                                        <p:cTn id="27" dur="1000" fill="hold"/>
                                        <p:tgtEl>
                                          <p:spTgt spid="11"/>
                                        </p:tgtEl>
                                        <p:attrNameLst>
                                          <p:attrName>ppt_h</p:attrName>
                                        </p:attrNameLst>
                                      </p:cBhvr>
                                      <p:tavLst>
                                        <p:tav tm="0">
                                          <p:val>
                                            <p:strVal val="#ppt_h"/>
                                          </p:val>
                                        </p:tav>
                                        <p:tav tm="100000">
                                          <p:val>
                                            <p:strVal val="#ppt_h"/>
                                          </p:val>
                                        </p:tav>
                                      </p:tavLst>
                                    </p:anim>
                                  </p:childTnLst>
                                </p:cTn>
                              </p:par>
                            </p:childTnLst>
                          </p:cTn>
                        </p:par>
                        <p:par>
                          <p:cTn id="28" fill="hold">
                            <p:stCondLst>
                              <p:cond delay="11700"/>
                            </p:stCondLst>
                            <p:childTnLst>
                              <p:par>
                                <p:cTn id="29" presetID="45" presetClass="entr" presetSubtype="0" fill="hold" grpId="0" nodeType="afterEffect">
                                  <p:stCondLst>
                                    <p:cond delay="0"/>
                                  </p:stCondLst>
                                  <p:iterate type="lt">
                                    <p:tmPct val="10000"/>
                                  </p:iterate>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ppt_w</p:attrName>
                                        </p:attrNameLst>
                                      </p:cBhvr>
                                      <p:tavLst>
                                        <p:tav tm="0" fmla="#ppt_w*sin(2.5*pi*$)">
                                          <p:val>
                                            <p:fltVal val="0"/>
                                          </p:val>
                                        </p:tav>
                                        <p:tav tm="100000">
                                          <p:val>
                                            <p:fltVal val="1"/>
                                          </p:val>
                                        </p:tav>
                                      </p:tavLst>
                                    </p:anim>
                                    <p:anim calcmode="lin" valueType="num">
                                      <p:cBhvr>
                                        <p:cTn id="33" dur="1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4" grpId="2" animBg="1"/>
      <p:bldP spid="8" grpId="0" animBg="1"/>
      <p:bldP spid="10"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7664" y="260648"/>
            <a:ext cx="6624736" cy="1399032"/>
          </a:xfrm>
        </p:spPr>
        <p:txBody>
          <a:bodyPr/>
          <a:lstStyle/>
          <a:p>
            <a:r>
              <a:rPr lang="it-IT" b="1" dirty="0"/>
              <a:t>DIRITTO AL VOTO</a:t>
            </a:r>
          </a:p>
        </p:txBody>
      </p:sp>
      <p:sp>
        <p:nvSpPr>
          <p:cNvPr id="4" name="Pagina iniziale 3">
            <a:hlinkClick r:id="rId2" action="ppaction://hlinksldjump" highlightClick="1"/>
          </p:cNvPr>
          <p:cNvSpPr/>
          <p:nvPr/>
        </p:nvSpPr>
        <p:spPr>
          <a:xfrm>
            <a:off x="7956376" y="404664"/>
            <a:ext cx="864096" cy="576064"/>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611560" y="2204864"/>
            <a:ext cx="184731" cy="369332"/>
          </a:xfrm>
          <a:prstGeom prst="rect">
            <a:avLst/>
          </a:prstGeom>
          <a:noFill/>
        </p:spPr>
        <p:txBody>
          <a:bodyPr wrap="none" rtlCol="0">
            <a:spAutoFit/>
          </a:bodyPr>
          <a:lstStyle/>
          <a:p>
            <a:endParaRPr lang="it-IT"/>
          </a:p>
        </p:txBody>
      </p:sp>
      <p:sp>
        <p:nvSpPr>
          <p:cNvPr id="6" name="Rettangolo 5"/>
          <p:cNvSpPr/>
          <p:nvPr/>
        </p:nvSpPr>
        <p:spPr>
          <a:xfrm>
            <a:off x="539552" y="1556792"/>
            <a:ext cx="7992888" cy="369332"/>
          </a:xfrm>
          <a:prstGeom prst="rect">
            <a:avLst/>
          </a:prstGeom>
        </p:spPr>
        <p:txBody>
          <a:bodyPr wrap="square">
            <a:spAutoFit/>
          </a:bodyPr>
          <a:lstStyle/>
          <a:p>
            <a:endParaRPr lang="it-IT" dirty="0"/>
          </a:p>
        </p:txBody>
      </p:sp>
      <p:sp>
        <p:nvSpPr>
          <p:cNvPr id="7" name="Rettangolo 6"/>
          <p:cNvSpPr/>
          <p:nvPr/>
        </p:nvSpPr>
        <p:spPr>
          <a:xfrm>
            <a:off x="179512" y="2420888"/>
            <a:ext cx="8496944" cy="2031325"/>
          </a:xfrm>
          <a:prstGeom prst="rect">
            <a:avLst/>
          </a:prstGeom>
        </p:spPr>
        <p:txBody>
          <a:bodyPr wrap="square">
            <a:spAutoFit/>
          </a:bodyPr>
          <a:lstStyle/>
          <a:p>
            <a:r>
              <a:rPr lang="it-IT" dirty="0"/>
              <a:t>Nel 1903 un nuovo disegno di legge che prevedeva l'estensione del diritto di voto anche alle donne fu firmato dal repubblicano Roberto Mirabelli e discusso nel giugno 1904 e nel dicembre 1905. Ma il voto non venne concesso alle donne. Si intensificarono comunque le richieste del voto femminile.</a:t>
            </a:r>
          </a:p>
          <a:p>
            <a:r>
              <a:rPr lang="it-IT" dirty="0"/>
              <a:t>Nel 1928 ci fu la cancellazione totale del diritto di voto (maschile e femminile) e infine nel 1945 fu sancito il suffragio universale.</a:t>
            </a:r>
          </a:p>
          <a:p>
            <a:endParaRPr lang="it-IT" dirty="0"/>
          </a:p>
        </p:txBody>
      </p:sp>
      <p:pic>
        <p:nvPicPr>
          <p:cNvPr id="1026" name="Picture 2" descr="C:\Users\irene\Desktop\donne_900_nel_testo_06.jpg"/>
          <p:cNvPicPr>
            <a:picLocks noChangeAspect="1" noChangeArrowheads="1"/>
          </p:cNvPicPr>
          <p:nvPr/>
        </p:nvPicPr>
        <p:blipFill>
          <a:blip r:embed="rId3" cstate="print"/>
          <a:srcRect/>
          <a:stretch>
            <a:fillRect/>
          </a:stretch>
        </p:blipFill>
        <p:spPr bwMode="auto">
          <a:xfrm>
            <a:off x="5004048" y="4477026"/>
            <a:ext cx="4096908" cy="2092942"/>
          </a:xfrm>
          <a:prstGeom prst="rect">
            <a:avLst/>
          </a:prstGeom>
          <a:ln>
            <a:noFill/>
          </a:ln>
          <a:effectLst>
            <a:softEdge rad="112500"/>
          </a:effectLst>
        </p:spPr>
      </p:pic>
      <p:pic>
        <p:nvPicPr>
          <p:cNvPr id="1027" name="Picture 3" descr="C:\Users\irene\Desktop\images.jpg"/>
          <p:cNvPicPr>
            <a:picLocks noChangeAspect="1" noChangeArrowheads="1"/>
          </p:cNvPicPr>
          <p:nvPr/>
        </p:nvPicPr>
        <p:blipFill>
          <a:blip r:embed="rId4" cstate="print"/>
          <a:srcRect/>
          <a:stretch>
            <a:fillRect/>
          </a:stretch>
        </p:blipFill>
        <p:spPr bwMode="auto">
          <a:xfrm>
            <a:off x="6372200" y="1240540"/>
            <a:ext cx="2376264" cy="1285520"/>
          </a:xfrm>
          <a:prstGeom prst="rect">
            <a:avLst/>
          </a:prstGeom>
          <a:ln>
            <a:noFill/>
          </a:ln>
          <a:effectLst>
            <a:softEdge rad="112500"/>
          </a:effectLst>
        </p:spPr>
      </p:pic>
      <p:pic>
        <p:nvPicPr>
          <p:cNvPr id="1028" name="Picture 4" descr="C:\Users\irene\Desktop\donne_900.jpg"/>
          <p:cNvPicPr>
            <a:picLocks noChangeAspect="1" noChangeArrowheads="1"/>
          </p:cNvPicPr>
          <p:nvPr/>
        </p:nvPicPr>
        <p:blipFill>
          <a:blip r:embed="rId5" cstate="print"/>
          <a:srcRect/>
          <a:stretch>
            <a:fillRect/>
          </a:stretch>
        </p:blipFill>
        <p:spPr bwMode="auto">
          <a:xfrm>
            <a:off x="1259632" y="4869160"/>
            <a:ext cx="2718470" cy="1631082"/>
          </a:xfrm>
          <a:prstGeom prst="rect">
            <a:avLst/>
          </a:prstGeom>
          <a:ln>
            <a:noFill/>
          </a:ln>
          <a:effectLst>
            <a:softEdge rad="112500"/>
          </a:effectLst>
        </p:spPr>
      </p:pic>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46" presetClass="path" presetSubtype="0" accel="50000" decel="50000" fill="hold" grpId="1" nodeType="afterEffect">
                                  <p:stCondLst>
                                    <p:cond delay="0"/>
                                  </p:stCondLst>
                                  <p:childTnLst>
                                    <p:animMotion origin="layout" path="M -0.13004 0.00139 C -0.13403 -0.08788 -0.08403 -0.16512 -0.01702 -0.17044 C 0.04705 -0.17715 0.10694 -0.11725 0.11093 -0.03053 C 0.11597 0.04926 0.07396 0.12396 0.01389 0.12928 C -0.04098 0.13321 -0.09306 0.08395 -0.09705 0.00948 C -0.10104 -0.05851 -0.06598 -0.12257 -0.01511 -0.12789 C 0.03194 -0.13182 0.07604 -0.09042 0.07899 -0.02798 C 0.08194 0.02798 0.05399 0.08256 0.01198 0.08534 C -0.02604 0.08927 -0.06198 0.05736 -0.06511 0.00671 C -0.06702 -0.03862 -0.04601 -0.08279 -0.01302 -0.08511 C 0.01597 -0.08788 0.04496 -0.06383 0.04705 -0.02521 C 0.04896 0.0081 0.03402 0.04001 0.00989 0.04279 C -0.01007 0.04533 -0.03108 0.03053 -0.03212 0.00416 C -0.03403 -0.01734 -0.02604 -0.04001 -0.01111 -0.04255 C 0.00104 -0.04255 0.01302 -0.03723 0.01493 -0.02266 C 0.01597 -0.01318 0.01389 -0.00393 0.00798 -7.86309E-7 C 0.00503 0.00139 0.00295 0.00139 3.05556E-6 -7.86309E-7 " pathEditMode="relative" rAng="0" ptsTypes="fffffffffffffffff">
                                      <p:cBhvr>
                                        <p:cTn id="17" dur="2000" fill="hold"/>
                                        <p:tgtEl>
                                          <p:spTgt spid="2"/>
                                        </p:tgtEl>
                                        <p:attrNameLst>
                                          <p:attrName>ppt_x</p:attrName>
                                          <p:attrName>ppt_y</p:attrName>
                                        </p:attrNameLst>
                                      </p:cBhvr>
                                      <p:rCtr x="12100" y="-2300"/>
                                    </p:animMotion>
                                  </p:childTnLst>
                                </p:cTn>
                              </p:par>
                            </p:childTnLst>
                          </p:cTn>
                        </p:par>
                        <p:par>
                          <p:cTn id="18" fill="hold">
                            <p:stCondLst>
                              <p:cond delay="3000"/>
                            </p:stCondLst>
                            <p:childTnLst>
                              <p:par>
                                <p:cTn id="19" presetID="30" presetClass="entr" presetSubtype="0" fill="hold" nodeType="after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fade">
                                      <p:cBhvr>
                                        <p:cTn id="21" dur="800" decel="100000"/>
                                        <p:tgtEl>
                                          <p:spTgt spid="1027"/>
                                        </p:tgtEl>
                                      </p:cBhvr>
                                    </p:animEffect>
                                    <p:anim calcmode="lin" valueType="num">
                                      <p:cBhvr>
                                        <p:cTn id="22" dur="800" decel="100000" fill="hold"/>
                                        <p:tgtEl>
                                          <p:spTgt spid="1027"/>
                                        </p:tgtEl>
                                        <p:attrNameLst>
                                          <p:attrName>style.rotation</p:attrName>
                                        </p:attrNameLst>
                                      </p:cBhvr>
                                      <p:tavLst>
                                        <p:tav tm="0">
                                          <p:val>
                                            <p:fltVal val="-90"/>
                                          </p:val>
                                        </p:tav>
                                        <p:tav tm="100000">
                                          <p:val>
                                            <p:fltVal val="0"/>
                                          </p:val>
                                        </p:tav>
                                      </p:tavLst>
                                    </p:anim>
                                    <p:anim calcmode="lin" valueType="num">
                                      <p:cBhvr>
                                        <p:cTn id="23" dur="800" decel="100000" fill="hold"/>
                                        <p:tgtEl>
                                          <p:spTgt spid="1027"/>
                                        </p:tgtEl>
                                        <p:attrNameLst>
                                          <p:attrName>ppt_x</p:attrName>
                                        </p:attrNameLst>
                                      </p:cBhvr>
                                      <p:tavLst>
                                        <p:tav tm="0">
                                          <p:val>
                                            <p:strVal val="#ppt_x+0.4"/>
                                          </p:val>
                                        </p:tav>
                                        <p:tav tm="100000">
                                          <p:val>
                                            <p:strVal val="#ppt_x-0.05"/>
                                          </p:val>
                                        </p:tav>
                                      </p:tavLst>
                                    </p:anim>
                                    <p:anim calcmode="lin" valueType="num">
                                      <p:cBhvr>
                                        <p:cTn id="24" dur="800" decel="100000" fill="hold"/>
                                        <p:tgtEl>
                                          <p:spTgt spid="1027"/>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027"/>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027"/>
                                        </p:tgtEl>
                                        <p:attrNameLst>
                                          <p:attrName>ppt_y</p:attrName>
                                        </p:attrNameLst>
                                      </p:cBhvr>
                                      <p:tavLst>
                                        <p:tav tm="0">
                                          <p:val>
                                            <p:strVal val="#ppt_y+0.1"/>
                                          </p:val>
                                        </p:tav>
                                        <p:tav tm="100000">
                                          <p:val>
                                            <p:strVal val="#ppt_y"/>
                                          </p:val>
                                        </p:tav>
                                      </p:tavLst>
                                    </p:anim>
                                  </p:childTnLst>
                                </p:cTn>
                              </p:par>
                            </p:childTnLst>
                          </p:cTn>
                        </p:par>
                        <p:par>
                          <p:cTn id="27" fill="hold">
                            <p:stCondLst>
                              <p:cond delay="4000"/>
                            </p:stCondLst>
                            <p:childTnLst>
                              <p:par>
                                <p:cTn id="28" presetID="30" presetClass="entr" presetSubtype="0" fill="hold" nodeType="after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fade">
                                      <p:cBhvr>
                                        <p:cTn id="30" dur="800" decel="100000"/>
                                        <p:tgtEl>
                                          <p:spTgt spid="1028"/>
                                        </p:tgtEl>
                                      </p:cBhvr>
                                    </p:animEffect>
                                    <p:anim calcmode="lin" valueType="num">
                                      <p:cBhvr>
                                        <p:cTn id="31" dur="800" decel="100000" fill="hold"/>
                                        <p:tgtEl>
                                          <p:spTgt spid="1028"/>
                                        </p:tgtEl>
                                        <p:attrNameLst>
                                          <p:attrName>style.rotation</p:attrName>
                                        </p:attrNameLst>
                                      </p:cBhvr>
                                      <p:tavLst>
                                        <p:tav tm="0">
                                          <p:val>
                                            <p:fltVal val="-90"/>
                                          </p:val>
                                        </p:tav>
                                        <p:tav tm="100000">
                                          <p:val>
                                            <p:fltVal val="0"/>
                                          </p:val>
                                        </p:tav>
                                      </p:tavLst>
                                    </p:anim>
                                    <p:anim calcmode="lin" valueType="num">
                                      <p:cBhvr>
                                        <p:cTn id="32" dur="800" decel="100000" fill="hold"/>
                                        <p:tgtEl>
                                          <p:spTgt spid="1028"/>
                                        </p:tgtEl>
                                        <p:attrNameLst>
                                          <p:attrName>ppt_x</p:attrName>
                                        </p:attrNameLst>
                                      </p:cBhvr>
                                      <p:tavLst>
                                        <p:tav tm="0">
                                          <p:val>
                                            <p:strVal val="#ppt_x+0.4"/>
                                          </p:val>
                                        </p:tav>
                                        <p:tav tm="100000">
                                          <p:val>
                                            <p:strVal val="#ppt_x-0.05"/>
                                          </p:val>
                                        </p:tav>
                                      </p:tavLst>
                                    </p:anim>
                                    <p:anim calcmode="lin" valueType="num">
                                      <p:cBhvr>
                                        <p:cTn id="33" dur="800" decel="100000" fill="hold"/>
                                        <p:tgtEl>
                                          <p:spTgt spid="1028"/>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1028"/>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1028"/>
                                        </p:tgtEl>
                                        <p:attrNameLst>
                                          <p:attrName>ppt_y</p:attrName>
                                        </p:attrNameLst>
                                      </p:cBhvr>
                                      <p:tavLst>
                                        <p:tav tm="0">
                                          <p:val>
                                            <p:strVal val="#ppt_y+0.1"/>
                                          </p:val>
                                        </p:tav>
                                        <p:tav tm="100000">
                                          <p:val>
                                            <p:strVal val="#ppt_y"/>
                                          </p:val>
                                        </p:tav>
                                      </p:tavLst>
                                    </p:anim>
                                  </p:childTnLst>
                                </p:cTn>
                              </p:par>
                            </p:childTnLst>
                          </p:cTn>
                        </p:par>
                        <p:par>
                          <p:cTn id="36" fill="hold">
                            <p:stCondLst>
                              <p:cond delay="5000"/>
                            </p:stCondLst>
                            <p:childTnLst>
                              <p:par>
                                <p:cTn id="37" presetID="30" presetClass="entr" presetSubtype="0" fill="hold" nodeType="afterEffect">
                                  <p:stCondLst>
                                    <p:cond delay="0"/>
                                  </p:stCondLst>
                                  <p:childTnLst>
                                    <p:set>
                                      <p:cBhvr>
                                        <p:cTn id="38" dur="1" fill="hold">
                                          <p:stCondLst>
                                            <p:cond delay="0"/>
                                          </p:stCondLst>
                                        </p:cTn>
                                        <p:tgtEl>
                                          <p:spTgt spid="1026"/>
                                        </p:tgtEl>
                                        <p:attrNameLst>
                                          <p:attrName>style.visibility</p:attrName>
                                        </p:attrNameLst>
                                      </p:cBhvr>
                                      <p:to>
                                        <p:strVal val="visible"/>
                                      </p:to>
                                    </p:set>
                                    <p:animEffect transition="in" filter="fade">
                                      <p:cBhvr>
                                        <p:cTn id="39" dur="800" decel="100000"/>
                                        <p:tgtEl>
                                          <p:spTgt spid="1026"/>
                                        </p:tgtEl>
                                      </p:cBhvr>
                                    </p:animEffect>
                                    <p:anim calcmode="lin" valueType="num">
                                      <p:cBhvr>
                                        <p:cTn id="40" dur="800" decel="100000" fill="hold"/>
                                        <p:tgtEl>
                                          <p:spTgt spid="1026"/>
                                        </p:tgtEl>
                                        <p:attrNameLst>
                                          <p:attrName>style.rotation</p:attrName>
                                        </p:attrNameLst>
                                      </p:cBhvr>
                                      <p:tavLst>
                                        <p:tav tm="0">
                                          <p:val>
                                            <p:fltVal val="-90"/>
                                          </p:val>
                                        </p:tav>
                                        <p:tav tm="100000">
                                          <p:val>
                                            <p:fltVal val="0"/>
                                          </p:val>
                                        </p:tav>
                                      </p:tavLst>
                                    </p:anim>
                                    <p:anim calcmode="lin" valueType="num">
                                      <p:cBhvr>
                                        <p:cTn id="41" dur="800" decel="100000" fill="hold"/>
                                        <p:tgtEl>
                                          <p:spTgt spid="1026"/>
                                        </p:tgtEl>
                                        <p:attrNameLst>
                                          <p:attrName>ppt_x</p:attrName>
                                        </p:attrNameLst>
                                      </p:cBhvr>
                                      <p:tavLst>
                                        <p:tav tm="0">
                                          <p:val>
                                            <p:strVal val="#ppt_x+0.4"/>
                                          </p:val>
                                        </p:tav>
                                        <p:tav tm="100000">
                                          <p:val>
                                            <p:strVal val="#ppt_x-0.05"/>
                                          </p:val>
                                        </p:tav>
                                      </p:tavLst>
                                    </p:anim>
                                    <p:anim calcmode="lin" valueType="num">
                                      <p:cBhvr>
                                        <p:cTn id="42" dur="800" decel="100000" fill="hold"/>
                                        <p:tgtEl>
                                          <p:spTgt spid="102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02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026"/>
                                        </p:tgtEl>
                                        <p:attrNameLst>
                                          <p:attrName>ppt_y</p:attrName>
                                        </p:attrNameLst>
                                      </p:cBhvr>
                                      <p:tavLst>
                                        <p:tav tm="0">
                                          <p:val>
                                            <p:strVal val="#ppt_y+0.1"/>
                                          </p:val>
                                        </p:tav>
                                        <p:tav tm="100000">
                                          <p:val>
                                            <p:strVal val="#ppt_y"/>
                                          </p:val>
                                        </p:tav>
                                      </p:tavLst>
                                    </p:anim>
                                  </p:childTnLst>
                                </p:cTn>
                              </p:par>
                            </p:childTnLst>
                          </p:cTn>
                        </p:par>
                        <p:par>
                          <p:cTn id="45" fill="hold">
                            <p:stCondLst>
                              <p:cond delay="6000"/>
                            </p:stCondLst>
                            <p:childTnLst>
                              <p:par>
                                <p:cTn id="46" presetID="55" presetClass="entr" presetSubtype="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strVal val="#ppt_w*0.70"/>
                                          </p:val>
                                        </p:tav>
                                        <p:tav tm="100000">
                                          <p:val>
                                            <p:strVal val="#ppt_w"/>
                                          </p:val>
                                        </p:tav>
                                      </p:tavLst>
                                    </p:anim>
                                    <p:anim calcmode="lin" valueType="num">
                                      <p:cBhvr>
                                        <p:cTn id="49" dur="1000" fill="hold"/>
                                        <p:tgtEl>
                                          <p:spTgt spid="7"/>
                                        </p:tgtEl>
                                        <p:attrNameLst>
                                          <p:attrName>ppt_h</p:attrName>
                                        </p:attrNameLst>
                                      </p:cBhvr>
                                      <p:tavLst>
                                        <p:tav tm="0">
                                          <p:val>
                                            <p:strVal val="#ppt_h"/>
                                          </p:val>
                                        </p:tav>
                                        <p:tav tm="100000">
                                          <p:val>
                                            <p:strVal val="#ppt_h"/>
                                          </p:val>
                                        </p:tav>
                                      </p:tavLst>
                                    </p:anim>
                                    <p:animEffect transition="in" filter="fade">
                                      <p:cBhvr>
                                        <p:cTn id="5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085584" cy="1268760"/>
          </a:xfrm>
        </p:spPr>
        <p:txBody>
          <a:bodyPr>
            <a:normAutofit fontScale="90000"/>
          </a:bodyPr>
          <a:lstStyle/>
          <a:p>
            <a:r>
              <a:rPr lang="it-IT" b="1" dirty="0"/>
              <a:t>Importanza della donna nella famiglia</a:t>
            </a:r>
          </a:p>
        </p:txBody>
      </p:sp>
      <p:sp>
        <p:nvSpPr>
          <p:cNvPr id="3" name="Segnaposto contenuto 2"/>
          <p:cNvSpPr>
            <a:spLocks noGrp="1"/>
          </p:cNvSpPr>
          <p:nvPr>
            <p:ph idx="1"/>
          </p:nvPr>
        </p:nvSpPr>
        <p:spPr>
          <a:xfrm>
            <a:off x="0" y="1412776"/>
            <a:ext cx="5184576" cy="1368152"/>
          </a:xfrm>
        </p:spPr>
        <p:txBody>
          <a:bodyPr>
            <a:normAutofit fontScale="92500" lnSpcReduction="20000"/>
          </a:bodyPr>
          <a:lstStyle/>
          <a:p>
            <a:pPr>
              <a:buNone/>
            </a:pPr>
            <a:r>
              <a:rPr lang="it-IT" sz="2000" dirty="0"/>
              <a:t>      La seconda metà del '900, grazie alla rapida   trasformazione della società italiana, ha visto un mutamento dell’identità femminile e del ruolo sociale della donna.</a:t>
            </a:r>
          </a:p>
          <a:p>
            <a:endParaRPr lang="it-IT" sz="2000" dirty="0">
              <a:latin typeface="Arial Rounded MT Bold" pitchFamily="34" charset="0"/>
            </a:endParaRPr>
          </a:p>
        </p:txBody>
      </p:sp>
      <p:sp>
        <p:nvSpPr>
          <p:cNvPr id="4" name="Pagina iniziale 3">
            <a:hlinkClick r:id="rId2" action="ppaction://hlinksldjump" highlightClick="1"/>
          </p:cNvPr>
          <p:cNvSpPr/>
          <p:nvPr/>
        </p:nvSpPr>
        <p:spPr>
          <a:xfrm>
            <a:off x="8244408" y="764704"/>
            <a:ext cx="648072" cy="576064"/>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467544" y="2708920"/>
            <a:ext cx="6174432" cy="1200329"/>
          </a:xfrm>
          <a:prstGeom prst="rect">
            <a:avLst/>
          </a:prstGeom>
        </p:spPr>
        <p:txBody>
          <a:bodyPr wrap="square">
            <a:spAutoFit/>
          </a:bodyPr>
          <a:lstStyle/>
          <a:p>
            <a:r>
              <a:rPr lang="it-IT" dirty="0"/>
              <a:t>La vita quotidiana della casalinga resta gravata da una serie di faticosi impegni poco o per nulla riconosciuti e la cultura resta comunque imbevuta di valori.  </a:t>
            </a:r>
          </a:p>
        </p:txBody>
      </p:sp>
      <p:sp>
        <p:nvSpPr>
          <p:cNvPr id="6" name="CasellaDiTesto 5"/>
          <p:cNvSpPr txBox="1"/>
          <p:nvPr/>
        </p:nvSpPr>
        <p:spPr>
          <a:xfrm>
            <a:off x="467544" y="4077072"/>
            <a:ext cx="7344816" cy="1754326"/>
          </a:xfrm>
          <a:prstGeom prst="rect">
            <a:avLst/>
          </a:prstGeom>
          <a:noFill/>
        </p:spPr>
        <p:txBody>
          <a:bodyPr wrap="square" rtlCol="0">
            <a:spAutoFit/>
          </a:bodyPr>
          <a:lstStyle/>
          <a:p>
            <a:r>
              <a:rPr lang="it-IT" dirty="0"/>
              <a:t>La donna è vista come soggetto in grado di ridare valore e emozioni agli affetti familiari.  Le donne, negli anni ’50, sembrano però ancora prigioniere in uno spazio angusto dove si muovono tra una scarsa conoscenza della propria sessualità e una vita di coppia in cui l’adulterio femminile venne ancora visto come un peccato più grave rispetto a quello dell’uomo.</a:t>
            </a:r>
          </a:p>
        </p:txBody>
      </p:sp>
      <p:sp>
        <p:nvSpPr>
          <p:cNvPr id="7" name="Freccia a destra 6"/>
          <p:cNvSpPr/>
          <p:nvPr/>
        </p:nvSpPr>
        <p:spPr>
          <a:xfrm>
            <a:off x="72008" y="1365970"/>
            <a:ext cx="467544" cy="36004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539552" y="5949280"/>
            <a:ext cx="6696744" cy="646331"/>
          </a:xfrm>
          <a:prstGeom prst="rect">
            <a:avLst/>
          </a:prstGeom>
        </p:spPr>
        <p:txBody>
          <a:bodyPr wrap="square">
            <a:spAutoFit/>
          </a:bodyPr>
          <a:lstStyle/>
          <a:p>
            <a:r>
              <a:rPr lang="it-IT" dirty="0"/>
              <a:t>Nel Codice di Famiglia del 1865 le donne non avevano il diritto di esercitare la tutela sui figli legittimi</a:t>
            </a:r>
          </a:p>
        </p:txBody>
      </p:sp>
      <p:sp>
        <p:nvSpPr>
          <p:cNvPr id="14" name="Freccia a destra 13"/>
          <p:cNvSpPr/>
          <p:nvPr/>
        </p:nvSpPr>
        <p:spPr>
          <a:xfrm>
            <a:off x="61664" y="4077072"/>
            <a:ext cx="467544" cy="36004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a:off x="61664" y="2708920"/>
            <a:ext cx="467544" cy="36004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101563" y="5935910"/>
            <a:ext cx="467544" cy="36004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1000" fill="hold"/>
                                        <p:tgtEl>
                                          <p:spTgt spid="15"/>
                                        </p:tgtEl>
                                        <p:attrNameLst>
                                          <p:attrName>ppt_w</p:attrName>
                                        </p:attrNameLst>
                                      </p:cBhvr>
                                      <p:tavLst>
                                        <p:tav tm="0">
                                          <p:val>
                                            <p:fltVal val="0"/>
                                          </p:val>
                                        </p:tav>
                                        <p:tav tm="100000">
                                          <p:val>
                                            <p:strVal val="#ppt_w"/>
                                          </p:val>
                                        </p:tav>
                                      </p:tavLst>
                                    </p:anim>
                                    <p:anim calcmode="lin" valueType="num">
                                      <p:cBhvr>
                                        <p:cTn id="21" dur="1000" fill="hold"/>
                                        <p:tgtEl>
                                          <p:spTgt spid="15"/>
                                        </p:tgtEl>
                                        <p:attrNameLst>
                                          <p:attrName>ppt_h</p:attrName>
                                        </p:attrNameLst>
                                      </p:cBhvr>
                                      <p:tavLst>
                                        <p:tav tm="0">
                                          <p:val>
                                            <p:fltVal val="0"/>
                                          </p:val>
                                        </p:tav>
                                        <p:tav tm="100000">
                                          <p:val>
                                            <p:strVal val="#ppt_h"/>
                                          </p:val>
                                        </p:tav>
                                      </p:tavLst>
                                    </p:anim>
                                    <p:anim calcmode="lin" valueType="num">
                                      <p:cBhvr>
                                        <p:cTn id="22" dur="1000" fill="hold"/>
                                        <p:tgtEl>
                                          <p:spTgt spid="15"/>
                                        </p:tgtEl>
                                        <p:attrNameLst>
                                          <p:attrName>style.rotation</p:attrName>
                                        </p:attrNameLst>
                                      </p:cBhvr>
                                      <p:tavLst>
                                        <p:tav tm="0">
                                          <p:val>
                                            <p:fltVal val="90"/>
                                          </p:val>
                                        </p:tav>
                                        <p:tav tm="100000">
                                          <p:val>
                                            <p:fltVal val="0"/>
                                          </p:val>
                                        </p:tav>
                                      </p:tavLst>
                                    </p:anim>
                                    <p:animEffect transition="in" filter="fade">
                                      <p:cBhvr>
                                        <p:cTn id="23" dur="1000"/>
                                        <p:tgtEl>
                                          <p:spTgt spid="15"/>
                                        </p:tgtEl>
                                      </p:cBhvr>
                                    </p:animEffect>
                                  </p:childTnLst>
                                </p:cTn>
                              </p:par>
                            </p:childTnLst>
                          </p:cTn>
                        </p:par>
                        <p:par>
                          <p:cTn id="24" fill="hold">
                            <p:stCondLst>
                              <p:cond delay="2500"/>
                            </p:stCondLst>
                            <p:childTnLst>
                              <p:par>
                                <p:cTn id="25" presetID="31"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fltVal val="0"/>
                                          </p:val>
                                        </p:tav>
                                        <p:tav tm="100000">
                                          <p:val>
                                            <p:strVal val="#ppt_w"/>
                                          </p:val>
                                        </p:tav>
                                      </p:tavLst>
                                    </p:anim>
                                    <p:anim calcmode="lin" valueType="num">
                                      <p:cBhvr>
                                        <p:cTn id="28" dur="1000" fill="hold"/>
                                        <p:tgtEl>
                                          <p:spTgt spid="14"/>
                                        </p:tgtEl>
                                        <p:attrNameLst>
                                          <p:attrName>ppt_h</p:attrName>
                                        </p:attrNameLst>
                                      </p:cBhvr>
                                      <p:tavLst>
                                        <p:tav tm="0">
                                          <p:val>
                                            <p:fltVal val="0"/>
                                          </p:val>
                                        </p:tav>
                                        <p:tav tm="100000">
                                          <p:val>
                                            <p:strVal val="#ppt_h"/>
                                          </p:val>
                                        </p:tav>
                                      </p:tavLst>
                                    </p:anim>
                                    <p:anim calcmode="lin" valueType="num">
                                      <p:cBhvr>
                                        <p:cTn id="29" dur="1000" fill="hold"/>
                                        <p:tgtEl>
                                          <p:spTgt spid="14"/>
                                        </p:tgtEl>
                                        <p:attrNameLst>
                                          <p:attrName>style.rotation</p:attrName>
                                        </p:attrNameLst>
                                      </p:cBhvr>
                                      <p:tavLst>
                                        <p:tav tm="0">
                                          <p:val>
                                            <p:fltVal val="90"/>
                                          </p:val>
                                        </p:tav>
                                        <p:tav tm="100000">
                                          <p:val>
                                            <p:fltVal val="0"/>
                                          </p:val>
                                        </p:tav>
                                      </p:tavLst>
                                    </p:anim>
                                    <p:animEffect transition="in" filter="fade">
                                      <p:cBhvr>
                                        <p:cTn id="30" dur="1000"/>
                                        <p:tgtEl>
                                          <p:spTgt spid="14"/>
                                        </p:tgtEl>
                                      </p:cBhvr>
                                    </p:animEffect>
                                  </p:childTnLst>
                                </p:cTn>
                              </p:par>
                            </p:childTnLst>
                          </p:cTn>
                        </p:par>
                        <p:par>
                          <p:cTn id="31" fill="hold">
                            <p:stCondLst>
                              <p:cond delay="3500"/>
                            </p:stCondLst>
                            <p:childTnLst>
                              <p:par>
                                <p:cTn id="32" presetID="31"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fltVal val="0"/>
                                          </p:val>
                                        </p:tav>
                                        <p:tav tm="100000">
                                          <p:val>
                                            <p:strVal val="#ppt_w"/>
                                          </p:val>
                                        </p:tav>
                                      </p:tavLst>
                                    </p:anim>
                                    <p:anim calcmode="lin" valueType="num">
                                      <p:cBhvr>
                                        <p:cTn id="35" dur="1000" fill="hold"/>
                                        <p:tgtEl>
                                          <p:spTgt spid="16"/>
                                        </p:tgtEl>
                                        <p:attrNameLst>
                                          <p:attrName>ppt_h</p:attrName>
                                        </p:attrNameLst>
                                      </p:cBhvr>
                                      <p:tavLst>
                                        <p:tav tm="0">
                                          <p:val>
                                            <p:fltVal val="0"/>
                                          </p:val>
                                        </p:tav>
                                        <p:tav tm="100000">
                                          <p:val>
                                            <p:strVal val="#ppt_h"/>
                                          </p:val>
                                        </p:tav>
                                      </p:tavLst>
                                    </p:anim>
                                    <p:anim calcmode="lin" valueType="num">
                                      <p:cBhvr>
                                        <p:cTn id="36" dur="1000" fill="hold"/>
                                        <p:tgtEl>
                                          <p:spTgt spid="16"/>
                                        </p:tgtEl>
                                        <p:attrNameLst>
                                          <p:attrName>style.rotation</p:attrName>
                                        </p:attrNameLst>
                                      </p:cBhvr>
                                      <p:tavLst>
                                        <p:tav tm="0">
                                          <p:val>
                                            <p:fltVal val="90"/>
                                          </p:val>
                                        </p:tav>
                                        <p:tav tm="100000">
                                          <p:val>
                                            <p:fltVal val="0"/>
                                          </p:val>
                                        </p:tav>
                                      </p:tavLst>
                                    </p:anim>
                                    <p:animEffect transition="in" filter="fade">
                                      <p:cBhvr>
                                        <p:cTn id="37" dur="1000"/>
                                        <p:tgtEl>
                                          <p:spTgt spid="16"/>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fade">
                                      <p:cBhvr>
                                        <p:cTn id="41" dur="1000"/>
                                        <p:tgtEl>
                                          <p:spTgt spid="3">
                                            <p:txEl>
                                              <p:pRg st="0" end="0"/>
                                            </p:txEl>
                                          </p:spTgt>
                                        </p:tgtEl>
                                      </p:cBhvr>
                                    </p:animEffect>
                                    <p:anim calcmode="lin" valueType="num">
                                      <p:cBhvr>
                                        <p:cTn id="4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anim calcmode="lin" valueType="num">
                                      <p:cBhvr>
                                        <p:cTn id="54" dur="1000" fill="hold"/>
                                        <p:tgtEl>
                                          <p:spTgt spid="6"/>
                                        </p:tgtEl>
                                        <p:attrNameLst>
                                          <p:attrName>ppt_x</p:attrName>
                                        </p:attrNameLst>
                                      </p:cBhvr>
                                      <p:tavLst>
                                        <p:tav tm="0">
                                          <p:val>
                                            <p:strVal val="#ppt_x"/>
                                          </p:val>
                                        </p:tav>
                                        <p:tav tm="100000">
                                          <p:val>
                                            <p:strVal val="#ppt_x"/>
                                          </p:val>
                                        </p:tav>
                                      </p:tavLst>
                                    </p:anim>
                                    <p:anim calcmode="lin" valueType="num">
                                      <p:cBhvr>
                                        <p:cTn id="55" dur="1000" fill="hold"/>
                                        <p:tgtEl>
                                          <p:spTgt spid="6"/>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1000"/>
                                        <p:tgtEl>
                                          <p:spTgt spid="10"/>
                                        </p:tgtEl>
                                      </p:cBhvr>
                                    </p:animEffect>
                                    <p:anim calcmode="lin" valueType="num">
                                      <p:cBhvr>
                                        <p:cTn id="60" dur="1000" fill="hold"/>
                                        <p:tgtEl>
                                          <p:spTgt spid="10"/>
                                        </p:tgtEl>
                                        <p:attrNameLst>
                                          <p:attrName>ppt_x</p:attrName>
                                        </p:attrNameLst>
                                      </p:cBhvr>
                                      <p:tavLst>
                                        <p:tav tm="0">
                                          <p:val>
                                            <p:strVal val="#ppt_x"/>
                                          </p:val>
                                        </p:tav>
                                        <p:tav tm="100000">
                                          <p:val>
                                            <p:strVal val="#ppt_x"/>
                                          </p:val>
                                        </p:tav>
                                      </p:tavLst>
                                    </p:anim>
                                    <p:anim calcmode="lin" valueType="num">
                                      <p:cBhvr>
                                        <p:cTn id="61" dur="1000" fill="hold"/>
                                        <p:tgtEl>
                                          <p:spTgt spid="10"/>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 presetClass="entr" presetSubtype="4" fill="hold" grpId="0" nodeType="after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additive="base">
                                        <p:cTn id="65" dur="500" fill="hold"/>
                                        <p:tgtEl>
                                          <p:spTgt spid="4"/>
                                        </p:tgtEl>
                                        <p:attrNameLst>
                                          <p:attrName>ppt_x</p:attrName>
                                        </p:attrNameLst>
                                      </p:cBhvr>
                                      <p:tavLst>
                                        <p:tav tm="0">
                                          <p:val>
                                            <p:strVal val="#ppt_x"/>
                                          </p:val>
                                        </p:tav>
                                        <p:tav tm="100000">
                                          <p:val>
                                            <p:strVal val="#ppt_x"/>
                                          </p:val>
                                        </p:tav>
                                      </p:tavLst>
                                    </p:anim>
                                    <p:anim calcmode="lin" valueType="num">
                                      <p:cBhvr additive="base">
                                        <p:cTn id="6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p:bldP spid="6" grpId="0"/>
      <p:bldP spid="7" grpId="0" animBg="1"/>
      <p:bldP spid="10" grpId="0"/>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0"/>
            <a:ext cx="7869560" cy="980728"/>
          </a:xfrm>
        </p:spPr>
        <p:txBody>
          <a:bodyPr/>
          <a:lstStyle/>
          <a:p>
            <a:r>
              <a:rPr lang="it-IT" b="1" dirty="0"/>
              <a:t>La donna nella politica </a:t>
            </a:r>
          </a:p>
        </p:txBody>
      </p:sp>
      <p:sp>
        <p:nvSpPr>
          <p:cNvPr id="3" name="Segnaposto contenuto 2"/>
          <p:cNvSpPr>
            <a:spLocks noGrp="1"/>
          </p:cNvSpPr>
          <p:nvPr>
            <p:ph idx="1"/>
          </p:nvPr>
        </p:nvSpPr>
        <p:spPr>
          <a:xfrm>
            <a:off x="0" y="908720"/>
            <a:ext cx="5292080" cy="5949280"/>
          </a:xfrm>
        </p:spPr>
        <p:txBody>
          <a:bodyPr>
            <a:normAutofit fontScale="25000" lnSpcReduction="20000"/>
          </a:bodyPr>
          <a:lstStyle/>
          <a:p>
            <a:r>
              <a:rPr lang="it-IT" sz="8400" dirty="0"/>
              <a:t>Non erano ammesse ai pubblici uffici. </a:t>
            </a:r>
          </a:p>
          <a:p>
            <a:pPr>
              <a:buNone/>
            </a:pPr>
            <a:endParaRPr lang="it-IT" sz="8400" dirty="0"/>
          </a:p>
          <a:p>
            <a:r>
              <a:rPr lang="it-IT" sz="8400" dirty="0"/>
              <a:t>Le donne, se sposate, non potevano gestire i soldi </a:t>
            </a:r>
          </a:p>
          <a:p>
            <a:pPr>
              <a:buNone/>
            </a:pPr>
            <a:r>
              <a:rPr lang="it-IT" sz="8400" dirty="0"/>
              <a:t>     guadagnati con il proprio lavoro, perché ciò spettava al marito.</a:t>
            </a:r>
          </a:p>
          <a:p>
            <a:endParaRPr lang="it-IT" sz="8400" dirty="0"/>
          </a:p>
          <a:p>
            <a:r>
              <a:rPr lang="it-IT" sz="8400" dirty="0"/>
              <a:t>Nell’Italia unita le donne vennero quindi escluse dal godimento dei diritti politici</a:t>
            </a:r>
          </a:p>
          <a:p>
            <a:pPr>
              <a:buNone/>
            </a:pPr>
            <a:endParaRPr lang="it-IT" sz="8400" dirty="0"/>
          </a:p>
          <a:p>
            <a:r>
              <a:rPr lang="it-IT" sz="8400" dirty="0"/>
              <a:t>Nel 1951 viene nominata la prima donna in un governo</a:t>
            </a:r>
          </a:p>
          <a:p>
            <a:pPr>
              <a:buNone/>
            </a:pPr>
            <a:endParaRPr lang="it-IT" sz="8400" dirty="0"/>
          </a:p>
          <a:p>
            <a:r>
              <a:rPr lang="it-IT" sz="8400" dirty="0"/>
              <a:t>  Nel 1961 sono aperte alle donne la carriera nel corpo diplomatico e in magistratura.</a:t>
            </a:r>
          </a:p>
        </p:txBody>
      </p:sp>
      <p:sp>
        <p:nvSpPr>
          <p:cNvPr id="13" name="Pagina iniziale 12">
            <a:hlinkClick r:id="rId3" action="ppaction://hlinksldjump" highlightClick="1"/>
          </p:cNvPr>
          <p:cNvSpPr/>
          <p:nvPr/>
        </p:nvSpPr>
        <p:spPr>
          <a:xfrm>
            <a:off x="8424428" y="260648"/>
            <a:ext cx="468052" cy="504056"/>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descr="nilde-iotti.jpg"/>
          <p:cNvPicPr>
            <a:picLocks noChangeAspect="1"/>
          </p:cNvPicPr>
          <p:nvPr/>
        </p:nvPicPr>
        <p:blipFill>
          <a:blip r:embed="rId4" cstate="print"/>
          <a:stretch>
            <a:fillRect/>
          </a:stretch>
        </p:blipFill>
        <p:spPr>
          <a:xfrm rot="20975937">
            <a:off x="5279264" y="2590625"/>
            <a:ext cx="3665322" cy="20825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Freccia a destra 6">
            <a:hlinkClick r:id="rId5" action="ppaction://hlinksldjump"/>
          </p:cNvPr>
          <p:cNvSpPr/>
          <p:nvPr/>
        </p:nvSpPr>
        <p:spPr>
          <a:xfrm>
            <a:off x="8100392" y="5805264"/>
            <a:ext cx="64807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26"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4000"/>
                            </p:stCondLst>
                            <p:childTnLst>
                              <p:par>
                                <p:cTn id="27" presetID="26"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80">
                                          <p:stCondLst>
                                            <p:cond delay="0"/>
                                          </p:stCondLst>
                                        </p:cTn>
                                        <p:tgtEl>
                                          <p:spTgt spid="3">
                                            <p:txEl>
                                              <p:pRg st="2" end="2"/>
                                            </p:txEl>
                                          </p:spTgt>
                                        </p:tgtEl>
                                      </p:cBhvr>
                                    </p:animEffect>
                                    <p:anim calcmode="lin" valueType="num">
                                      <p:cBhvr>
                                        <p:cTn id="3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2" end="2"/>
                                            </p:txEl>
                                          </p:spTgt>
                                        </p:tgtEl>
                                      </p:cBhvr>
                                      <p:to x="100000" y="60000"/>
                                    </p:animScale>
                                    <p:animScale>
                                      <p:cBhvr>
                                        <p:cTn id="36" dur="166" decel="50000">
                                          <p:stCondLst>
                                            <p:cond delay="676"/>
                                          </p:stCondLst>
                                        </p:cTn>
                                        <p:tgtEl>
                                          <p:spTgt spid="3">
                                            <p:txEl>
                                              <p:pRg st="2" end="2"/>
                                            </p:txEl>
                                          </p:spTgt>
                                        </p:tgtEl>
                                      </p:cBhvr>
                                      <p:to x="100000" y="100000"/>
                                    </p:animScale>
                                    <p:animScale>
                                      <p:cBhvr>
                                        <p:cTn id="37" dur="26">
                                          <p:stCondLst>
                                            <p:cond delay="1312"/>
                                          </p:stCondLst>
                                        </p:cTn>
                                        <p:tgtEl>
                                          <p:spTgt spid="3">
                                            <p:txEl>
                                              <p:pRg st="2" end="2"/>
                                            </p:txEl>
                                          </p:spTgt>
                                        </p:tgtEl>
                                      </p:cBhvr>
                                      <p:to x="100000" y="80000"/>
                                    </p:animScale>
                                    <p:animScale>
                                      <p:cBhvr>
                                        <p:cTn id="38" dur="166" decel="50000">
                                          <p:stCondLst>
                                            <p:cond delay="1338"/>
                                          </p:stCondLst>
                                        </p:cTn>
                                        <p:tgtEl>
                                          <p:spTgt spid="3">
                                            <p:txEl>
                                              <p:pRg st="2" end="2"/>
                                            </p:txEl>
                                          </p:spTgt>
                                        </p:tgtEl>
                                      </p:cBhvr>
                                      <p:to x="100000" y="100000"/>
                                    </p:animScale>
                                    <p:animScale>
                                      <p:cBhvr>
                                        <p:cTn id="39" dur="26">
                                          <p:stCondLst>
                                            <p:cond delay="1642"/>
                                          </p:stCondLst>
                                        </p:cTn>
                                        <p:tgtEl>
                                          <p:spTgt spid="3">
                                            <p:txEl>
                                              <p:pRg st="2" end="2"/>
                                            </p:txEl>
                                          </p:spTgt>
                                        </p:tgtEl>
                                      </p:cBhvr>
                                      <p:to x="100000" y="90000"/>
                                    </p:animScale>
                                    <p:animScale>
                                      <p:cBhvr>
                                        <p:cTn id="40" dur="166" decel="50000">
                                          <p:stCondLst>
                                            <p:cond delay="1668"/>
                                          </p:stCondLst>
                                        </p:cTn>
                                        <p:tgtEl>
                                          <p:spTgt spid="3">
                                            <p:txEl>
                                              <p:pRg st="2" end="2"/>
                                            </p:txEl>
                                          </p:spTgt>
                                        </p:tgtEl>
                                      </p:cBhvr>
                                      <p:to x="100000" y="100000"/>
                                    </p:animScale>
                                    <p:animScale>
                                      <p:cBhvr>
                                        <p:cTn id="41" dur="26">
                                          <p:stCondLst>
                                            <p:cond delay="1808"/>
                                          </p:stCondLst>
                                        </p:cTn>
                                        <p:tgtEl>
                                          <p:spTgt spid="3">
                                            <p:txEl>
                                              <p:pRg st="2" end="2"/>
                                            </p:txEl>
                                          </p:spTgt>
                                        </p:tgtEl>
                                      </p:cBhvr>
                                      <p:to x="100000" y="95000"/>
                                    </p:animScale>
                                    <p:animScale>
                                      <p:cBhvr>
                                        <p:cTn id="42" dur="166" decel="50000">
                                          <p:stCondLst>
                                            <p:cond delay="1834"/>
                                          </p:stCondLst>
                                        </p:cTn>
                                        <p:tgtEl>
                                          <p:spTgt spid="3">
                                            <p:txEl>
                                              <p:pRg st="2" end="2"/>
                                            </p:txEl>
                                          </p:spTgt>
                                        </p:tgtEl>
                                      </p:cBhvr>
                                      <p:to x="100000" y="100000"/>
                                    </p:animScale>
                                  </p:childTnLst>
                                </p:cTn>
                              </p:par>
                            </p:childTnLst>
                          </p:cTn>
                        </p:par>
                        <p:par>
                          <p:cTn id="43" fill="hold">
                            <p:stCondLst>
                              <p:cond delay="6000"/>
                            </p:stCondLst>
                            <p:childTnLst>
                              <p:par>
                                <p:cTn id="44" presetID="26" presetClass="entr" presetSubtype="0" fill="hold" grpId="0" nodeType="after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childTnLst>
                          </p:cTn>
                        </p:par>
                        <p:par>
                          <p:cTn id="60" fill="hold">
                            <p:stCondLst>
                              <p:cond delay="8000"/>
                            </p:stCondLst>
                            <p:childTnLst>
                              <p:par>
                                <p:cTn id="61" presetID="26" presetClass="entr" presetSubtype="0" fill="hold" grpId="0" nodeType="after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wipe(down)">
                                      <p:cBhvr>
                                        <p:cTn id="63" dur="580">
                                          <p:stCondLst>
                                            <p:cond delay="0"/>
                                          </p:stCondLst>
                                        </p:cTn>
                                        <p:tgtEl>
                                          <p:spTgt spid="3">
                                            <p:txEl>
                                              <p:pRg st="5" end="5"/>
                                            </p:txEl>
                                          </p:spTgt>
                                        </p:tgtEl>
                                      </p:cBhvr>
                                    </p:animEffect>
                                    <p:anim calcmode="lin" valueType="num">
                                      <p:cBhvr>
                                        <p:cTn id="6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5" end="5"/>
                                            </p:txEl>
                                          </p:spTgt>
                                        </p:tgtEl>
                                      </p:cBhvr>
                                      <p:to x="100000" y="60000"/>
                                    </p:animScale>
                                    <p:animScale>
                                      <p:cBhvr>
                                        <p:cTn id="70" dur="166" decel="50000">
                                          <p:stCondLst>
                                            <p:cond delay="676"/>
                                          </p:stCondLst>
                                        </p:cTn>
                                        <p:tgtEl>
                                          <p:spTgt spid="3">
                                            <p:txEl>
                                              <p:pRg st="5" end="5"/>
                                            </p:txEl>
                                          </p:spTgt>
                                        </p:tgtEl>
                                      </p:cBhvr>
                                      <p:to x="100000" y="100000"/>
                                    </p:animScale>
                                    <p:animScale>
                                      <p:cBhvr>
                                        <p:cTn id="71" dur="26">
                                          <p:stCondLst>
                                            <p:cond delay="1312"/>
                                          </p:stCondLst>
                                        </p:cTn>
                                        <p:tgtEl>
                                          <p:spTgt spid="3">
                                            <p:txEl>
                                              <p:pRg st="5" end="5"/>
                                            </p:txEl>
                                          </p:spTgt>
                                        </p:tgtEl>
                                      </p:cBhvr>
                                      <p:to x="100000" y="80000"/>
                                    </p:animScale>
                                    <p:animScale>
                                      <p:cBhvr>
                                        <p:cTn id="72" dur="166" decel="50000">
                                          <p:stCondLst>
                                            <p:cond delay="1338"/>
                                          </p:stCondLst>
                                        </p:cTn>
                                        <p:tgtEl>
                                          <p:spTgt spid="3">
                                            <p:txEl>
                                              <p:pRg st="5" end="5"/>
                                            </p:txEl>
                                          </p:spTgt>
                                        </p:tgtEl>
                                      </p:cBhvr>
                                      <p:to x="100000" y="100000"/>
                                    </p:animScale>
                                    <p:animScale>
                                      <p:cBhvr>
                                        <p:cTn id="73" dur="26">
                                          <p:stCondLst>
                                            <p:cond delay="1642"/>
                                          </p:stCondLst>
                                        </p:cTn>
                                        <p:tgtEl>
                                          <p:spTgt spid="3">
                                            <p:txEl>
                                              <p:pRg st="5" end="5"/>
                                            </p:txEl>
                                          </p:spTgt>
                                        </p:tgtEl>
                                      </p:cBhvr>
                                      <p:to x="100000" y="90000"/>
                                    </p:animScale>
                                    <p:animScale>
                                      <p:cBhvr>
                                        <p:cTn id="74" dur="166" decel="50000">
                                          <p:stCondLst>
                                            <p:cond delay="1668"/>
                                          </p:stCondLst>
                                        </p:cTn>
                                        <p:tgtEl>
                                          <p:spTgt spid="3">
                                            <p:txEl>
                                              <p:pRg st="5" end="5"/>
                                            </p:txEl>
                                          </p:spTgt>
                                        </p:tgtEl>
                                      </p:cBhvr>
                                      <p:to x="100000" y="100000"/>
                                    </p:animScale>
                                    <p:animScale>
                                      <p:cBhvr>
                                        <p:cTn id="75" dur="26">
                                          <p:stCondLst>
                                            <p:cond delay="1808"/>
                                          </p:stCondLst>
                                        </p:cTn>
                                        <p:tgtEl>
                                          <p:spTgt spid="3">
                                            <p:txEl>
                                              <p:pRg st="5" end="5"/>
                                            </p:txEl>
                                          </p:spTgt>
                                        </p:tgtEl>
                                      </p:cBhvr>
                                      <p:to x="100000" y="95000"/>
                                    </p:animScale>
                                    <p:animScale>
                                      <p:cBhvr>
                                        <p:cTn id="76" dur="166" decel="50000">
                                          <p:stCondLst>
                                            <p:cond delay="1834"/>
                                          </p:stCondLst>
                                        </p:cTn>
                                        <p:tgtEl>
                                          <p:spTgt spid="3">
                                            <p:txEl>
                                              <p:pRg st="5" end="5"/>
                                            </p:txEl>
                                          </p:spTgt>
                                        </p:tgtEl>
                                      </p:cBhvr>
                                      <p:to x="100000" y="100000"/>
                                    </p:animScale>
                                  </p:childTnLst>
                                </p:cTn>
                              </p:par>
                            </p:childTnLst>
                          </p:cTn>
                        </p:par>
                        <p:par>
                          <p:cTn id="77" fill="hold">
                            <p:stCondLst>
                              <p:cond delay="10000"/>
                            </p:stCondLst>
                            <p:childTnLst>
                              <p:par>
                                <p:cTn id="78" presetID="26" presetClass="entr" presetSubtype="0" fill="hold" grpId="0" nodeType="after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animEffect transition="in" filter="wipe(down)">
                                      <p:cBhvr>
                                        <p:cTn id="80" dur="580">
                                          <p:stCondLst>
                                            <p:cond delay="0"/>
                                          </p:stCondLst>
                                        </p:cTn>
                                        <p:tgtEl>
                                          <p:spTgt spid="3">
                                            <p:txEl>
                                              <p:pRg st="7" end="7"/>
                                            </p:txEl>
                                          </p:spTgt>
                                        </p:tgtEl>
                                      </p:cBhvr>
                                    </p:animEffect>
                                    <p:anim calcmode="lin" valueType="num">
                                      <p:cBhvr>
                                        <p:cTn id="81"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3">
                                            <p:txEl>
                                              <p:pRg st="7" end="7"/>
                                            </p:txEl>
                                          </p:spTgt>
                                        </p:tgtEl>
                                      </p:cBhvr>
                                      <p:to x="100000" y="60000"/>
                                    </p:animScale>
                                    <p:animScale>
                                      <p:cBhvr>
                                        <p:cTn id="87" dur="166" decel="50000">
                                          <p:stCondLst>
                                            <p:cond delay="676"/>
                                          </p:stCondLst>
                                        </p:cTn>
                                        <p:tgtEl>
                                          <p:spTgt spid="3">
                                            <p:txEl>
                                              <p:pRg st="7" end="7"/>
                                            </p:txEl>
                                          </p:spTgt>
                                        </p:tgtEl>
                                      </p:cBhvr>
                                      <p:to x="100000" y="100000"/>
                                    </p:animScale>
                                    <p:animScale>
                                      <p:cBhvr>
                                        <p:cTn id="88" dur="26">
                                          <p:stCondLst>
                                            <p:cond delay="1312"/>
                                          </p:stCondLst>
                                        </p:cTn>
                                        <p:tgtEl>
                                          <p:spTgt spid="3">
                                            <p:txEl>
                                              <p:pRg st="7" end="7"/>
                                            </p:txEl>
                                          </p:spTgt>
                                        </p:tgtEl>
                                      </p:cBhvr>
                                      <p:to x="100000" y="80000"/>
                                    </p:animScale>
                                    <p:animScale>
                                      <p:cBhvr>
                                        <p:cTn id="89" dur="166" decel="50000">
                                          <p:stCondLst>
                                            <p:cond delay="1338"/>
                                          </p:stCondLst>
                                        </p:cTn>
                                        <p:tgtEl>
                                          <p:spTgt spid="3">
                                            <p:txEl>
                                              <p:pRg st="7" end="7"/>
                                            </p:txEl>
                                          </p:spTgt>
                                        </p:tgtEl>
                                      </p:cBhvr>
                                      <p:to x="100000" y="100000"/>
                                    </p:animScale>
                                    <p:animScale>
                                      <p:cBhvr>
                                        <p:cTn id="90" dur="26">
                                          <p:stCondLst>
                                            <p:cond delay="1642"/>
                                          </p:stCondLst>
                                        </p:cTn>
                                        <p:tgtEl>
                                          <p:spTgt spid="3">
                                            <p:txEl>
                                              <p:pRg st="7" end="7"/>
                                            </p:txEl>
                                          </p:spTgt>
                                        </p:tgtEl>
                                      </p:cBhvr>
                                      <p:to x="100000" y="90000"/>
                                    </p:animScale>
                                    <p:animScale>
                                      <p:cBhvr>
                                        <p:cTn id="91" dur="166" decel="50000">
                                          <p:stCondLst>
                                            <p:cond delay="1668"/>
                                          </p:stCondLst>
                                        </p:cTn>
                                        <p:tgtEl>
                                          <p:spTgt spid="3">
                                            <p:txEl>
                                              <p:pRg st="7" end="7"/>
                                            </p:txEl>
                                          </p:spTgt>
                                        </p:tgtEl>
                                      </p:cBhvr>
                                      <p:to x="100000" y="100000"/>
                                    </p:animScale>
                                    <p:animScale>
                                      <p:cBhvr>
                                        <p:cTn id="92" dur="26">
                                          <p:stCondLst>
                                            <p:cond delay="1808"/>
                                          </p:stCondLst>
                                        </p:cTn>
                                        <p:tgtEl>
                                          <p:spTgt spid="3">
                                            <p:txEl>
                                              <p:pRg st="7" end="7"/>
                                            </p:txEl>
                                          </p:spTgt>
                                        </p:tgtEl>
                                      </p:cBhvr>
                                      <p:to x="100000" y="95000"/>
                                    </p:animScale>
                                    <p:animScale>
                                      <p:cBhvr>
                                        <p:cTn id="93" dur="166" decel="50000">
                                          <p:stCondLst>
                                            <p:cond delay="1834"/>
                                          </p:stCondLst>
                                        </p:cTn>
                                        <p:tgtEl>
                                          <p:spTgt spid="3">
                                            <p:txEl>
                                              <p:pRg st="7" end="7"/>
                                            </p:txEl>
                                          </p:spTgt>
                                        </p:tgtEl>
                                      </p:cBhvr>
                                      <p:to x="100000" y="100000"/>
                                    </p:animScale>
                                  </p:childTnLst>
                                </p:cTn>
                              </p:par>
                            </p:childTnLst>
                          </p:cTn>
                        </p:par>
                        <p:par>
                          <p:cTn id="94" fill="hold">
                            <p:stCondLst>
                              <p:cond delay="12000"/>
                            </p:stCondLst>
                            <p:childTnLst>
                              <p:par>
                                <p:cTn id="95" presetID="26" presetClass="entr" presetSubtype="0" fill="hold" grpId="0" nodeType="after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Effect transition="in" filter="wipe(down)">
                                      <p:cBhvr>
                                        <p:cTn id="97" dur="580">
                                          <p:stCondLst>
                                            <p:cond delay="0"/>
                                          </p:stCondLst>
                                        </p:cTn>
                                        <p:tgtEl>
                                          <p:spTgt spid="3">
                                            <p:txEl>
                                              <p:pRg st="9" end="9"/>
                                            </p:txEl>
                                          </p:spTgt>
                                        </p:tgtEl>
                                      </p:cBhvr>
                                    </p:animEffect>
                                    <p:anim calcmode="lin" valueType="num">
                                      <p:cBhvr>
                                        <p:cTn id="9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9" end="9"/>
                                            </p:txEl>
                                          </p:spTgt>
                                        </p:tgtEl>
                                      </p:cBhvr>
                                      <p:to x="100000" y="60000"/>
                                    </p:animScale>
                                    <p:animScale>
                                      <p:cBhvr>
                                        <p:cTn id="104" dur="166" decel="50000">
                                          <p:stCondLst>
                                            <p:cond delay="676"/>
                                          </p:stCondLst>
                                        </p:cTn>
                                        <p:tgtEl>
                                          <p:spTgt spid="3">
                                            <p:txEl>
                                              <p:pRg st="9" end="9"/>
                                            </p:txEl>
                                          </p:spTgt>
                                        </p:tgtEl>
                                      </p:cBhvr>
                                      <p:to x="100000" y="100000"/>
                                    </p:animScale>
                                    <p:animScale>
                                      <p:cBhvr>
                                        <p:cTn id="105" dur="26">
                                          <p:stCondLst>
                                            <p:cond delay="1312"/>
                                          </p:stCondLst>
                                        </p:cTn>
                                        <p:tgtEl>
                                          <p:spTgt spid="3">
                                            <p:txEl>
                                              <p:pRg st="9" end="9"/>
                                            </p:txEl>
                                          </p:spTgt>
                                        </p:tgtEl>
                                      </p:cBhvr>
                                      <p:to x="100000" y="80000"/>
                                    </p:animScale>
                                    <p:animScale>
                                      <p:cBhvr>
                                        <p:cTn id="106" dur="166" decel="50000">
                                          <p:stCondLst>
                                            <p:cond delay="1338"/>
                                          </p:stCondLst>
                                        </p:cTn>
                                        <p:tgtEl>
                                          <p:spTgt spid="3">
                                            <p:txEl>
                                              <p:pRg st="9" end="9"/>
                                            </p:txEl>
                                          </p:spTgt>
                                        </p:tgtEl>
                                      </p:cBhvr>
                                      <p:to x="100000" y="100000"/>
                                    </p:animScale>
                                    <p:animScale>
                                      <p:cBhvr>
                                        <p:cTn id="107" dur="26">
                                          <p:stCondLst>
                                            <p:cond delay="1642"/>
                                          </p:stCondLst>
                                        </p:cTn>
                                        <p:tgtEl>
                                          <p:spTgt spid="3">
                                            <p:txEl>
                                              <p:pRg st="9" end="9"/>
                                            </p:txEl>
                                          </p:spTgt>
                                        </p:tgtEl>
                                      </p:cBhvr>
                                      <p:to x="100000" y="90000"/>
                                    </p:animScale>
                                    <p:animScale>
                                      <p:cBhvr>
                                        <p:cTn id="108" dur="166" decel="50000">
                                          <p:stCondLst>
                                            <p:cond delay="1668"/>
                                          </p:stCondLst>
                                        </p:cTn>
                                        <p:tgtEl>
                                          <p:spTgt spid="3">
                                            <p:txEl>
                                              <p:pRg st="9" end="9"/>
                                            </p:txEl>
                                          </p:spTgt>
                                        </p:tgtEl>
                                      </p:cBhvr>
                                      <p:to x="100000" y="100000"/>
                                    </p:animScale>
                                    <p:animScale>
                                      <p:cBhvr>
                                        <p:cTn id="109" dur="26">
                                          <p:stCondLst>
                                            <p:cond delay="1808"/>
                                          </p:stCondLst>
                                        </p:cTn>
                                        <p:tgtEl>
                                          <p:spTgt spid="3">
                                            <p:txEl>
                                              <p:pRg st="9" end="9"/>
                                            </p:txEl>
                                          </p:spTgt>
                                        </p:tgtEl>
                                      </p:cBhvr>
                                      <p:to x="100000" y="95000"/>
                                    </p:animScale>
                                    <p:animScale>
                                      <p:cBhvr>
                                        <p:cTn id="110" dur="166" decel="50000">
                                          <p:stCondLst>
                                            <p:cond delay="1834"/>
                                          </p:stCondLst>
                                        </p:cTn>
                                        <p:tgtEl>
                                          <p:spTgt spid="3">
                                            <p:txEl>
                                              <p:pRg st="9" end="9"/>
                                            </p:txEl>
                                          </p:spTgt>
                                        </p:tgtEl>
                                      </p:cBhvr>
                                      <p:to x="100000" y="100000"/>
                                    </p:animScale>
                                  </p:childTnLst>
                                </p:cTn>
                              </p:par>
                            </p:childTnLst>
                          </p:cTn>
                        </p:par>
                        <p:par>
                          <p:cTn id="111" fill="hold">
                            <p:stCondLst>
                              <p:cond delay="14000"/>
                            </p:stCondLst>
                            <p:childTnLst>
                              <p:par>
                                <p:cTn id="112" presetID="34" presetClass="entr" presetSubtype="0" fill="hold" nodeType="afterEffect">
                                  <p:stCondLst>
                                    <p:cond delay="0"/>
                                  </p:stCondLst>
                                  <p:childTnLst>
                                    <p:set>
                                      <p:cBhvr>
                                        <p:cTn id="113" dur="1" fill="hold">
                                          <p:stCondLst>
                                            <p:cond delay="0"/>
                                          </p:stCondLst>
                                        </p:cTn>
                                        <p:tgtEl>
                                          <p:spTgt spid="6"/>
                                        </p:tgtEl>
                                        <p:attrNameLst>
                                          <p:attrName>style.visibility</p:attrName>
                                        </p:attrNameLst>
                                      </p:cBhvr>
                                      <p:to>
                                        <p:strVal val="visible"/>
                                      </p:to>
                                    </p:set>
                                    <p:anim from="(-#ppt_w/2)" to="(#ppt_x)" calcmode="lin" valueType="num">
                                      <p:cBhvr>
                                        <p:cTn id="114" dur="1200" fill="hold">
                                          <p:stCondLst>
                                            <p:cond delay="0"/>
                                          </p:stCondLst>
                                        </p:cTn>
                                        <p:tgtEl>
                                          <p:spTgt spid="6"/>
                                        </p:tgtEl>
                                        <p:attrNameLst>
                                          <p:attrName>ppt_x</p:attrName>
                                        </p:attrNameLst>
                                      </p:cBhvr>
                                    </p:anim>
                                    <p:anim from="0" to="-1.0" calcmode="lin" valueType="num">
                                      <p:cBhvr>
                                        <p:cTn id="115" dur="400" decel="50000" autoRev="1" fill="hold">
                                          <p:stCondLst>
                                            <p:cond delay="1200"/>
                                          </p:stCondLst>
                                        </p:cTn>
                                        <p:tgtEl>
                                          <p:spTgt spid="6"/>
                                        </p:tgtEl>
                                        <p:attrNameLst>
                                          <p:attrName>xshear</p:attrName>
                                        </p:attrNameLst>
                                      </p:cBhvr>
                                    </p:anim>
                                    <p:animScale>
                                      <p:cBhvr>
                                        <p:cTn id="116" dur="400" decel="100000" autoRev="1" fill="hold">
                                          <p:stCondLst>
                                            <p:cond delay="1200"/>
                                          </p:stCondLst>
                                        </p:cTn>
                                        <p:tgtEl>
                                          <p:spTgt spid="6"/>
                                        </p:tgtEl>
                                      </p:cBhvr>
                                      <p:from x="100000" y="100000"/>
                                      <p:to x="80000" y="100000"/>
                                    </p:animScale>
                                    <p:anim by="(#ppt_h/3+#ppt_w*0.1)" calcmode="lin" valueType="num">
                                      <p:cBhvr additive="sum">
                                        <p:cTn id="117" dur="400" decel="100000" autoRev="1" fill="hold">
                                          <p:stCondLst>
                                            <p:cond delay="12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267494"/>
            <a:ext cx="7488832" cy="569218"/>
          </a:xfrm>
        </p:spPr>
        <p:txBody>
          <a:bodyPr>
            <a:normAutofit fontScale="90000"/>
          </a:bodyPr>
          <a:lstStyle/>
          <a:p>
            <a:r>
              <a:rPr lang="it-IT" b="1" dirty="0"/>
              <a:t>LA COSTITUENTE </a:t>
            </a:r>
          </a:p>
        </p:txBody>
      </p:sp>
      <p:sp>
        <p:nvSpPr>
          <p:cNvPr id="13" name="Freccia a sinistra 12">
            <a:hlinkClick r:id="rId2" action="ppaction://hlinksldjump"/>
          </p:cNvPr>
          <p:cNvSpPr/>
          <p:nvPr/>
        </p:nvSpPr>
        <p:spPr>
          <a:xfrm>
            <a:off x="323528" y="5805264"/>
            <a:ext cx="648072" cy="43204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a:hlinkClick r:id="rId3" action="ppaction://hlinksldjump"/>
          </p:cNvPr>
          <p:cNvSpPr/>
          <p:nvPr/>
        </p:nvSpPr>
        <p:spPr>
          <a:xfrm>
            <a:off x="8172400" y="5733256"/>
            <a:ext cx="576064" cy="43204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Pagina iniziale 14">
            <a:hlinkClick r:id="rId4" action="ppaction://hlinksldjump" highlightClick="1"/>
          </p:cNvPr>
          <p:cNvSpPr/>
          <p:nvPr/>
        </p:nvSpPr>
        <p:spPr>
          <a:xfrm>
            <a:off x="7236296" y="332656"/>
            <a:ext cx="648072" cy="432048"/>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34355" y="1124744"/>
            <a:ext cx="8786118" cy="4185761"/>
          </a:xfrm>
          <a:prstGeom prst="rect">
            <a:avLst/>
          </a:prstGeom>
        </p:spPr>
        <p:txBody>
          <a:bodyPr wrap="square">
            <a:spAutoFit/>
          </a:bodyPr>
          <a:lstStyle/>
          <a:p>
            <a:r>
              <a:rPr lang="it-IT" sz="1400" dirty="0"/>
              <a:t>Il 2 giugno 1946 il suffragio universale e   l’esercizio dell’elettorato passivo portarono per la prima volta in Parlamento anche le donne.</a:t>
            </a:r>
          </a:p>
          <a:p>
            <a:endParaRPr lang="it-IT" sz="1400" dirty="0"/>
          </a:p>
          <a:p>
            <a:r>
              <a:rPr lang="it-IT" sz="1400" dirty="0"/>
              <a:t> Si votò per il referendum istituzionale tra Monarchia o Repubblica e per eleggere l’Assemblea costituente che si riunì in prima seduta il 25 giugno 1946 nel palazzo Montecitorio. </a:t>
            </a:r>
          </a:p>
          <a:p>
            <a:endParaRPr lang="it-IT" sz="1400" dirty="0"/>
          </a:p>
          <a:p>
            <a:r>
              <a:rPr lang="it-IT" sz="1400" dirty="0"/>
              <a:t>Su un totale di 556 deputati furono elette 21 donne: 9 della Democrazia cristiana, 9 del Partito comunista, 2 del Partito socialista e 1 dell’Uomo qualunque</a:t>
            </a:r>
          </a:p>
          <a:p>
            <a:endParaRPr lang="it-IT" sz="1400" dirty="0"/>
          </a:p>
          <a:p>
            <a:r>
              <a:rPr lang="it-IT" sz="1400" dirty="0"/>
              <a:t>Tutte ,con il loro impegno e le loro capacità, segnarono l’ingresso delle donne nel più alto livello delle istituzioni rappresentative. Donne fiere di poter partecipare alle scelte politiche del Paese nel momento della fondazione di una nuova società democratica.</a:t>
            </a:r>
          </a:p>
          <a:p>
            <a:endParaRPr lang="it-IT" sz="1400" dirty="0"/>
          </a:p>
          <a:p>
            <a:r>
              <a:rPr lang="it-IT" sz="1400" dirty="0"/>
              <a:t>Per la maggior parte di loro fu determinante la partecipazione alla Resistenza . Con gradi diversi di impegno e tenendo presenti le posizioni dei rispettivi partiti, spesso fecero causa comune sui temi dell’emancipazione femminile, ai quali fu dedicata, in prevalenza, la loro attenzione.</a:t>
            </a:r>
          </a:p>
          <a:p>
            <a:endParaRPr lang="it-IT" sz="1400" dirty="0"/>
          </a:p>
          <a:p>
            <a:r>
              <a:rPr lang="it-IT" sz="1400" dirty="0"/>
              <a:t> La loro intensa passione politica le porterà a superare i tanti ostacoli che all’epoca resero difficile la partecipazione delle donne alla vita politica.</a:t>
            </a:r>
          </a:p>
        </p:txBody>
      </p:sp>
    </p:spTree>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par>
                          <p:cTn id="8" fill="hold">
                            <p:stCondLst>
                              <p:cond delay="2000"/>
                            </p:stCondLst>
                            <p:childTnLst>
                              <p:par>
                                <p:cTn id="9" presetID="19" presetClass="entr" presetSubtype="1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fmla="#ppt_w*sin(2.5*pi*$)">
                                          <p:val>
                                            <p:fltVal val="0"/>
                                          </p:val>
                                        </p:tav>
                                        <p:tav tm="100000">
                                          <p:val>
                                            <p:fltVal val="1"/>
                                          </p:val>
                                        </p:tav>
                                      </p:tavLst>
                                    </p:anim>
                                    <p:anim calcmode="lin" valueType="num">
                                      <p:cBhvr>
                                        <p:cTn id="12" dur="1000" fill="hold"/>
                                        <p:tgtEl>
                                          <p:spTgt spid="15"/>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9" presetClass="entr" presetSubtype="1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1000" fill="hold"/>
                                        <p:tgtEl>
                                          <p:spTgt spid="14"/>
                                        </p:tgtEl>
                                        <p:attrNameLst>
                                          <p:attrName>ppt_w</p:attrName>
                                        </p:attrNameLst>
                                      </p:cBhvr>
                                      <p:tavLst>
                                        <p:tav tm="0" fmla="#ppt_w*sin(2.5*pi*$)">
                                          <p:val>
                                            <p:fltVal val="0"/>
                                          </p:val>
                                        </p:tav>
                                        <p:tav tm="100000">
                                          <p:val>
                                            <p:fltVal val="1"/>
                                          </p:val>
                                        </p:tav>
                                      </p:tavLst>
                                    </p:anim>
                                    <p:anim calcmode="lin" valueType="num">
                                      <p:cBhvr>
                                        <p:cTn id="17" dur="1000" fill="hold"/>
                                        <p:tgtEl>
                                          <p:spTgt spid="14"/>
                                        </p:tgtEl>
                                        <p:attrNameLst>
                                          <p:attrName>ppt_h</p:attrName>
                                        </p:attrNameLst>
                                      </p:cBhvr>
                                      <p:tavLst>
                                        <p:tav tm="0">
                                          <p:val>
                                            <p:strVal val="#ppt_h"/>
                                          </p:val>
                                        </p:tav>
                                        <p:tav tm="100000">
                                          <p:val>
                                            <p:strVal val="#ppt_h"/>
                                          </p:val>
                                        </p:tav>
                                      </p:tavLst>
                                    </p:anim>
                                  </p:childTnLst>
                                </p:cTn>
                              </p:par>
                            </p:childTnLst>
                          </p:cTn>
                        </p:par>
                        <p:par>
                          <p:cTn id="18" fill="hold">
                            <p:stCondLst>
                              <p:cond delay="4000"/>
                            </p:stCondLst>
                            <p:childTnLst>
                              <p:par>
                                <p:cTn id="19" presetID="19" presetClass="entr" presetSubtype="1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fmla="#ppt_w*sin(2.5*pi*$)">
                                          <p:val>
                                            <p:fltVal val="0"/>
                                          </p:val>
                                        </p:tav>
                                        <p:tav tm="100000">
                                          <p:val>
                                            <p:fltVal val="1"/>
                                          </p:val>
                                        </p:tav>
                                      </p:tavLst>
                                    </p:anim>
                                    <p:anim calcmode="lin" valueType="num">
                                      <p:cBhvr>
                                        <p:cTn id="22" dur="1000" fill="hold"/>
                                        <p:tgtEl>
                                          <p:spTgt spid="13"/>
                                        </p:tgtEl>
                                        <p:attrNameLst>
                                          <p:attrName>ppt_h</p:attrName>
                                        </p:attrNameLst>
                                      </p:cBhvr>
                                      <p:tavLst>
                                        <p:tav tm="0">
                                          <p:val>
                                            <p:strVal val="#ppt_h"/>
                                          </p:val>
                                        </p:tav>
                                        <p:tav tm="100000">
                                          <p:val>
                                            <p:strVal val="#ppt_h"/>
                                          </p:val>
                                        </p:tav>
                                      </p:tavLst>
                                    </p:anim>
                                  </p:childTnLst>
                                </p:cTn>
                              </p:par>
                            </p:childTnLst>
                          </p:cTn>
                        </p:par>
                        <p:par>
                          <p:cTn id="23" fill="hold">
                            <p:stCondLst>
                              <p:cond delay="5000"/>
                            </p:stCondLst>
                            <p:childTnLst>
                              <p:par>
                                <p:cTn id="24" presetID="42"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P spid="15"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gina iniziale 2">
            <a:hlinkClick r:id="rId2" action="ppaction://hlinksldjump" highlightClick="1"/>
          </p:cNvPr>
          <p:cNvSpPr/>
          <p:nvPr/>
        </p:nvSpPr>
        <p:spPr>
          <a:xfrm>
            <a:off x="8316415" y="297324"/>
            <a:ext cx="445093" cy="375344"/>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sinistra 4">
            <a:hlinkClick r:id="rId3" action="ppaction://hlinksldjump"/>
          </p:cNvPr>
          <p:cNvSpPr/>
          <p:nvPr/>
        </p:nvSpPr>
        <p:spPr>
          <a:xfrm>
            <a:off x="588710" y="6018159"/>
            <a:ext cx="454898" cy="46057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203927" y="4612648"/>
            <a:ext cx="1257075" cy="369332"/>
          </a:xfrm>
          <a:prstGeom prst="rect">
            <a:avLst/>
          </a:prstGeom>
        </p:spPr>
        <p:txBody>
          <a:bodyPr wrap="none">
            <a:spAutoFit/>
          </a:bodyPr>
          <a:lstStyle/>
          <a:p>
            <a:r>
              <a:rPr lang="it-IT" dirty="0"/>
              <a:t>Adele Bei</a:t>
            </a:r>
          </a:p>
        </p:txBody>
      </p:sp>
      <p:sp>
        <p:nvSpPr>
          <p:cNvPr id="12" name="Rettangolo 11"/>
          <p:cNvSpPr/>
          <p:nvPr/>
        </p:nvSpPr>
        <p:spPr>
          <a:xfrm>
            <a:off x="7118191" y="3846029"/>
            <a:ext cx="1846980" cy="369332"/>
          </a:xfrm>
          <a:prstGeom prst="rect">
            <a:avLst/>
          </a:prstGeom>
        </p:spPr>
        <p:txBody>
          <a:bodyPr wrap="none">
            <a:spAutoFit/>
          </a:bodyPr>
          <a:lstStyle/>
          <a:p>
            <a:r>
              <a:rPr lang="it-IT" dirty="0"/>
              <a:t>Bianca Bianchi</a:t>
            </a:r>
          </a:p>
        </p:txBody>
      </p:sp>
      <p:sp>
        <p:nvSpPr>
          <p:cNvPr id="13" name="Rettangolo 12"/>
          <p:cNvSpPr/>
          <p:nvPr/>
        </p:nvSpPr>
        <p:spPr>
          <a:xfrm>
            <a:off x="7078686" y="3257108"/>
            <a:ext cx="2109115" cy="369332"/>
          </a:xfrm>
          <a:prstGeom prst="rect">
            <a:avLst/>
          </a:prstGeom>
        </p:spPr>
        <p:txBody>
          <a:bodyPr wrap="square">
            <a:spAutoFit/>
          </a:bodyPr>
          <a:lstStyle/>
          <a:p>
            <a:r>
              <a:rPr lang="it-IT" dirty="0"/>
              <a:t>Laura Bianchini </a:t>
            </a:r>
          </a:p>
        </p:txBody>
      </p:sp>
      <p:sp>
        <p:nvSpPr>
          <p:cNvPr id="14" name="Rettangolo 13"/>
          <p:cNvSpPr/>
          <p:nvPr/>
        </p:nvSpPr>
        <p:spPr>
          <a:xfrm>
            <a:off x="6663082" y="2129187"/>
            <a:ext cx="2634054" cy="369332"/>
          </a:xfrm>
          <a:prstGeom prst="rect">
            <a:avLst/>
          </a:prstGeom>
        </p:spPr>
        <p:txBody>
          <a:bodyPr wrap="none">
            <a:spAutoFit/>
          </a:bodyPr>
          <a:lstStyle/>
          <a:p>
            <a:r>
              <a:rPr lang="it-IT" dirty="0"/>
              <a:t>Maria De Unterrichter </a:t>
            </a:r>
          </a:p>
        </p:txBody>
      </p:sp>
      <p:sp>
        <p:nvSpPr>
          <p:cNvPr id="15" name="Rettangolo 14"/>
          <p:cNvSpPr/>
          <p:nvPr/>
        </p:nvSpPr>
        <p:spPr>
          <a:xfrm>
            <a:off x="6921864" y="2683468"/>
            <a:ext cx="2008883" cy="369332"/>
          </a:xfrm>
          <a:prstGeom prst="rect">
            <a:avLst/>
          </a:prstGeom>
        </p:spPr>
        <p:txBody>
          <a:bodyPr wrap="none">
            <a:spAutoFit/>
          </a:bodyPr>
          <a:lstStyle/>
          <a:p>
            <a:r>
              <a:rPr lang="it-IT" dirty="0"/>
              <a:t>Elisabetta Conci</a:t>
            </a:r>
          </a:p>
        </p:txBody>
      </p:sp>
      <p:sp>
        <p:nvSpPr>
          <p:cNvPr id="16" name="Rettangolo 15"/>
          <p:cNvSpPr/>
          <p:nvPr/>
        </p:nvSpPr>
        <p:spPr>
          <a:xfrm>
            <a:off x="192161" y="5242959"/>
            <a:ext cx="1178528" cy="369332"/>
          </a:xfrm>
          <a:prstGeom prst="rect">
            <a:avLst/>
          </a:prstGeom>
        </p:spPr>
        <p:txBody>
          <a:bodyPr wrap="none">
            <a:spAutoFit/>
          </a:bodyPr>
          <a:lstStyle/>
          <a:p>
            <a:r>
              <a:rPr lang="it-IT" dirty="0"/>
              <a:t>Jervolino</a:t>
            </a:r>
          </a:p>
        </p:txBody>
      </p:sp>
      <p:sp>
        <p:nvSpPr>
          <p:cNvPr id="17" name="Rettangolo 16"/>
          <p:cNvSpPr/>
          <p:nvPr/>
        </p:nvSpPr>
        <p:spPr>
          <a:xfrm>
            <a:off x="3309815" y="107340"/>
            <a:ext cx="2598788" cy="369332"/>
          </a:xfrm>
          <a:prstGeom prst="rect">
            <a:avLst/>
          </a:prstGeom>
        </p:spPr>
        <p:txBody>
          <a:bodyPr wrap="none">
            <a:spAutoFit/>
          </a:bodyPr>
          <a:lstStyle/>
          <a:p>
            <a:r>
              <a:rPr lang="it-IT" dirty="0"/>
              <a:t>Filomena Delli Castelli</a:t>
            </a:r>
          </a:p>
        </p:txBody>
      </p:sp>
      <p:sp>
        <p:nvSpPr>
          <p:cNvPr id="18" name="Rettangolo 17"/>
          <p:cNvSpPr/>
          <p:nvPr/>
        </p:nvSpPr>
        <p:spPr>
          <a:xfrm>
            <a:off x="63670" y="2275592"/>
            <a:ext cx="1773242" cy="369332"/>
          </a:xfrm>
          <a:prstGeom prst="rect">
            <a:avLst/>
          </a:prstGeom>
        </p:spPr>
        <p:txBody>
          <a:bodyPr wrap="none">
            <a:spAutoFit/>
          </a:bodyPr>
          <a:lstStyle/>
          <a:p>
            <a:r>
              <a:rPr lang="it-IT" dirty="0"/>
              <a:t>Maria Federici</a:t>
            </a:r>
          </a:p>
        </p:txBody>
      </p:sp>
      <p:sp>
        <p:nvSpPr>
          <p:cNvPr id="19" name="Rettangolo 18"/>
          <p:cNvSpPr/>
          <p:nvPr/>
        </p:nvSpPr>
        <p:spPr>
          <a:xfrm>
            <a:off x="-19388" y="4077072"/>
            <a:ext cx="2523448" cy="369332"/>
          </a:xfrm>
          <a:prstGeom prst="rect">
            <a:avLst/>
          </a:prstGeom>
        </p:spPr>
        <p:txBody>
          <a:bodyPr wrap="none">
            <a:spAutoFit/>
          </a:bodyPr>
          <a:lstStyle/>
          <a:p>
            <a:r>
              <a:rPr lang="pt-BR" dirty="0"/>
              <a:t>Nadia Gallico Spano</a:t>
            </a:r>
            <a:endParaRPr lang="it-IT" dirty="0"/>
          </a:p>
        </p:txBody>
      </p:sp>
      <p:sp>
        <p:nvSpPr>
          <p:cNvPr id="20" name="Rettangolo 19"/>
          <p:cNvSpPr/>
          <p:nvPr/>
        </p:nvSpPr>
        <p:spPr>
          <a:xfrm>
            <a:off x="7083870" y="5833493"/>
            <a:ext cx="1792478" cy="369332"/>
          </a:xfrm>
          <a:prstGeom prst="rect">
            <a:avLst/>
          </a:prstGeom>
        </p:spPr>
        <p:txBody>
          <a:bodyPr wrap="none">
            <a:spAutoFit/>
          </a:bodyPr>
          <a:lstStyle/>
          <a:p>
            <a:r>
              <a:rPr lang="it-IT" dirty="0"/>
              <a:t>Angela Gotelli</a:t>
            </a:r>
          </a:p>
        </p:txBody>
      </p:sp>
      <p:sp>
        <p:nvSpPr>
          <p:cNvPr id="21" name="Rettangolo 20"/>
          <p:cNvSpPr/>
          <p:nvPr/>
        </p:nvSpPr>
        <p:spPr>
          <a:xfrm>
            <a:off x="3006045" y="5577651"/>
            <a:ext cx="3206327" cy="369332"/>
          </a:xfrm>
          <a:prstGeom prst="rect">
            <a:avLst/>
          </a:prstGeom>
        </p:spPr>
        <p:txBody>
          <a:bodyPr wrap="none">
            <a:spAutoFit/>
          </a:bodyPr>
          <a:lstStyle/>
          <a:p>
            <a:r>
              <a:rPr lang="it-IT" dirty="0"/>
              <a:t>Angela M. Guidi Cingolani </a:t>
            </a:r>
          </a:p>
        </p:txBody>
      </p:sp>
      <p:sp>
        <p:nvSpPr>
          <p:cNvPr id="22" name="Rettangolo 21"/>
          <p:cNvSpPr/>
          <p:nvPr/>
        </p:nvSpPr>
        <p:spPr>
          <a:xfrm>
            <a:off x="3937534" y="488002"/>
            <a:ext cx="1608133" cy="369332"/>
          </a:xfrm>
          <a:prstGeom prst="rect">
            <a:avLst/>
          </a:prstGeom>
        </p:spPr>
        <p:txBody>
          <a:bodyPr wrap="none">
            <a:spAutoFit/>
          </a:bodyPr>
          <a:lstStyle/>
          <a:p>
            <a:r>
              <a:rPr lang="it-IT" dirty="0"/>
              <a:t>Leonilde Iotti</a:t>
            </a:r>
          </a:p>
        </p:txBody>
      </p:sp>
      <p:sp>
        <p:nvSpPr>
          <p:cNvPr id="23" name="Rettangolo 22"/>
          <p:cNvSpPr/>
          <p:nvPr/>
        </p:nvSpPr>
        <p:spPr>
          <a:xfrm>
            <a:off x="7136769" y="4509120"/>
            <a:ext cx="1686680" cy="369332"/>
          </a:xfrm>
          <a:prstGeom prst="rect">
            <a:avLst/>
          </a:prstGeom>
        </p:spPr>
        <p:txBody>
          <a:bodyPr wrap="none">
            <a:spAutoFit/>
          </a:bodyPr>
          <a:lstStyle/>
          <a:p>
            <a:r>
              <a:rPr lang="it-IT" dirty="0"/>
              <a:t>Teresa Mattei</a:t>
            </a:r>
          </a:p>
        </p:txBody>
      </p:sp>
      <p:sp>
        <p:nvSpPr>
          <p:cNvPr id="24" name="Rettangolo 23"/>
          <p:cNvSpPr/>
          <p:nvPr/>
        </p:nvSpPr>
        <p:spPr>
          <a:xfrm>
            <a:off x="5459" y="1613417"/>
            <a:ext cx="2473754" cy="369332"/>
          </a:xfrm>
          <a:prstGeom prst="rect">
            <a:avLst/>
          </a:prstGeom>
        </p:spPr>
        <p:txBody>
          <a:bodyPr wrap="none">
            <a:spAutoFit/>
          </a:bodyPr>
          <a:lstStyle/>
          <a:p>
            <a:r>
              <a:rPr lang="it-IT" dirty="0"/>
              <a:t>Angelina Livia Merlin</a:t>
            </a:r>
          </a:p>
        </p:txBody>
      </p:sp>
      <p:sp>
        <p:nvSpPr>
          <p:cNvPr id="25" name="Rettangolo 24"/>
          <p:cNvSpPr/>
          <p:nvPr/>
        </p:nvSpPr>
        <p:spPr>
          <a:xfrm>
            <a:off x="251520" y="476672"/>
            <a:ext cx="1981633" cy="369332"/>
          </a:xfrm>
          <a:prstGeom prst="rect">
            <a:avLst/>
          </a:prstGeom>
        </p:spPr>
        <p:txBody>
          <a:bodyPr wrap="none">
            <a:spAutoFit/>
          </a:bodyPr>
          <a:lstStyle/>
          <a:p>
            <a:r>
              <a:rPr lang="it-IT" dirty="0"/>
              <a:t>Angiola Minella</a:t>
            </a:r>
          </a:p>
        </p:txBody>
      </p:sp>
      <p:sp>
        <p:nvSpPr>
          <p:cNvPr id="26" name="Rettangolo 25"/>
          <p:cNvSpPr/>
          <p:nvPr/>
        </p:nvSpPr>
        <p:spPr>
          <a:xfrm>
            <a:off x="6726747" y="5197169"/>
            <a:ext cx="2225289" cy="369332"/>
          </a:xfrm>
          <a:prstGeom prst="rect">
            <a:avLst/>
          </a:prstGeom>
        </p:spPr>
        <p:txBody>
          <a:bodyPr wrap="none">
            <a:spAutoFit/>
          </a:bodyPr>
          <a:lstStyle/>
          <a:p>
            <a:r>
              <a:rPr lang="it-IT" dirty="0"/>
              <a:t>Rita Montagnana </a:t>
            </a:r>
          </a:p>
        </p:txBody>
      </p:sp>
      <p:sp>
        <p:nvSpPr>
          <p:cNvPr id="27" name="Rettangolo 26"/>
          <p:cNvSpPr/>
          <p:nvPr/>
        </p:nvSpPr>
        <p:spPr>
          <a:xfrm>
            <a:off x="109347" y="2868134"/>
            <a:ext cx="1042273" cy="369332"/>
          </a:xfrm>
          <a:prstGeom prst="rect">
            <a:avLst/>
          </a:prstGeom>
        </p:spPr>
        <p:txBody>
          <a:bodyPr wrap="none">
            <a:spAutoFit/>
          </a:bodyPr>
          <a:lstStyle/>
          <a:p>
            <a:r>
              <a:rPr lang="it-IT" dirty="0"/>
              <a:t>Togliatti</a:t>
            </a:r>
          </a:p>
        </p:txBody>
      </p:sp>
      <p:sp>
        <p:nvSpPr>
          <p:cNvPr id="28" name="Rettangolo 27"/>
          <p:cNvSpPr/>
          <p:nvPr/>
        </p:nvSpPr>
        <p:spPr>
          <a:xfrm>
            <a:off x="6785711" y="1422064"/>
            <a:ext cx="2388795" cy="369332"/>
          </a:xfrm>
          <a:prstGeom prst="rect">
            <a:avLst/>
          </a:prstGeom>
        </p:spPr>
        <p:txBody>
          <a:bodyPr wrap="none">
            <a:spAutoFit/>
          </a:bodyPr>
          <a:lstStyle/>
          <a:p>
            <a:r>
              <a:rPr lang="it-IT" dirty="0"/>
              <a:t>Maria Nicotra Fiorini</a:t>
            </a:r>
          </a:p>
        </p:txBody>
      </p:sp>
      <p:sp>
        <p:nvSpPr>
          <p:cNvPr id="29" name="Rettangolo 28"/>
          <p:cNvSpPr/>
          <p:nvPr/>
        </p:nvSpPr>
        <p:spPr>
          <a:xfrm>
            <a:off x="6706362" y="980381"/>
            <a:ext cx="2291012" cy="369332"/>
          </a:xfrm>
          <a:prstGeom prst="rect">
            <a:avLst/>
          </a:prstGeom>
        </p:spPr>
        <p:txBody>
          <a:bodyPr wrap="none">
            <a:spAutoFit/>
          </a:bodyPr>
          <a:lstStyle/>
          <a:p>
            <a:r>
              <a:rPr lang="pt-BR" dirty="0"/>
              <a:t>Teresa NoceLongo</a:t>
            </a:r>
            <a:endParaRPr lang="it-IT" dirty="0"/>
          </a:p>
        </p:txBody>
      </p:sp>
      <p:sp>
        <p:nvSpPr>
          <p:cNvPr id="30" name="Rettangolo 29"/>
          <p:cNvSpPr/>
          <p:nvPr/>
        </p:nvSpPr>
        <p:spPr>
          <a:xfrm>
            <a:off x="-23539" y="3455491"/>
            <a:ext cx="3161977" cy="369332"/>
          </a:xfrm>
          <a:prstGeom prst="rect">
            <a:avLst/>
          </a:prstGeom>
        </p:spPr>
        <p:txBody>
          <a:bodyPr wrap="square">
            <a:spAutoFit/>
          </a:bodyPr>
          <a:lstStyle/>
          <a:p>
            <a:r>
              <a:rPr lang="it-IT" dirty="0"/>
              <a:t>Ottavia Penna Buscemi</a:t>
            </a:r>
          </a:p>
        </p:txBody>
      </p:sp>
      <p:sp>
        <p:nvSpPr>
          <p:cNvPr id="2048" name="Rettangolo 2047"/>
          <p:cNvSpPr/>
          <p:nvPr/>
        </p:nvSpPr>
        <p:spPr>
          <a:xfrm>
            <a:off x="5089293" y="5946983"/>
            <a:ext cx="1960793" cy="369332"/>
          </a:xfrm>
          <a:prstGeom prst="rect">
            <a:avLst/>
          </a:prstGeom>
        </p:spPr>
        <p:txBody>
          <a:bodyPr wrap="none">
            <a:spAutoFit/>
          </a:bodyPr>
          <a:lstStyle/>
          <a:p>
            <a:r>
              <a:rPr lang="it-IT" dirty="0"/>
              <a:t>Elettra Pollastrini</a:t>
            </a:r>
          </a:p>
        </p:txBody>
      </p:sp>
      <p:sp>
        <p:nvSpPr>
          <p:cNvPr id="2049" name="Rettangolo 2048"/>
          <p:cNvSpPr/>
          <p:nvPr/>
        </p:nvSpPr>
        <p:spPr>
          <a:xfrm>
            <a:off x="4267" y="1059284"/>
            <a:ext cx="2443298" cy="369332"/>
          </a:xfrm>
          <a:prstGeom prst="rect">
            <a:avLst/>
          </a:prstGeom>
        </p:spPr>
        <p:txBody>
          <a:bodyPr wrap="none">
            <a:spAutoFit/>
          </a:bodyPr>
          <a:lstStyle/>
          <a:p>
            <a:r>
              <a:rPr lang="it-IT" dirty="0"/>
              <a:t>M. Maddalena Rossi</a:t>
            </a:r>
          </a:p>
        </p:txBody>
      </p:sp>
      <p:sp>
        <p:nvSpPr>
          <p:cNvPr id="2051" name="Rettangolo 2050"/>
          <p:cNvSpPr/>
          <p:nvPr/>
        </p:nvSpPr>
        <p:spPr>
          <a:xfrm>
            <a:off x="1921453" y="5943095"/>
            <a:ext cx="2169184" cy="369332"/>
          </a:xfrm>
          <a:prstGeom prst="rect">
            <a:avLst/>
          </a:prstGeom>
        </p:spPr>
        <p:txBody>
          <a:bodyPr wrap="none">
            <a:spAutoFit/>
          </a:bodyPr>
          <a:lstStyle/>
          <a:p>
            <a:r>
              <a:rPr lang="it-IT" dirty="0"/>
              <a:t>Vittoria Titomanlio</a:t>
            </a:r>
          </a:p>
        </p:txBody>
      </p:sp>
      <p:pic>
        <p:nvPicPr>
          <p:cNvPr id="2052" name="Immagine 20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4060" y="881756"/>
            <a:ext cx="4245660" cy="44961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204" y="166328"/>
            <a:ext cx="7920880" cy="1124744"/>
          </a:xfrm>
        </p:spPr>
        <p:txBody>
          <a:bodyPr>
            <a:normAutofit fontScale="90000"/>
          </a:bodyPr>
          <a:lstStyle/>
          <a:p>
            <a:r>
              <a:rPr lang="it-IT" b="1" dirty="0"/>
              <a:t>La donna nel mondo del lavoro</a:t>
            </a:r>
          </a:p>
        </p:txBody>
      </p:sp>
      <p:sp>
        <p:nvSpPr>
          <p:cNvPr id="6" name="Pagina iniziale 5">
            <a:hlinkClick r:id="rId3" action="ppaction://hlinksldjump" highlightClick="1"/>
          </p:cNvPr>
          <p:cNvSpPr/>
          <p:nvPr/>
        </p:nvSpPr>
        <p:spPr>
          <a:xfrm>
            <a:off x="8100392" y="476672"/>
            <a:ext cx="648072" cy="504056"/>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p:cNvPicPr>
            <a:picLocks noGrp="1" noChangeAspect="1" noChangeArrowheads="1"/>
          </p:cNvPicPr>
          <p:nvPr>
            <p:ph idx="1"/>
          </p:nvPr>
        </p:nvPicPr>
        <p:blipFill>
          <a:blip r:embed="rId4" cstate="print">
            <a:clrChange>
              <a:clrFrom>
                <a:srgbClr val="FFFFFF"/>
              </a:clrFrom>
              <a:clrTo>
                <a:srgbClr val="FFFFFF">
                  <a:alpha val="0"/>
                </a:srgbClr>
              </a:clrTo>
            </a:clrChange>
            <a:lum bright="-20000" contrast="40000"/>
          </a:blip>
          <a:srcRect b="6393"/>
          <a:stretch>
            <a:fillRect/>
          </a:stretch>
        </p:blipFill>
        <p:spPr bwMode="auto">
          <a:xfrm>
            <a:off x="611559" y="1340768"/>
            <a:ext cx="6860355" cy="47483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down)">
                                      <p:cBhvr>
                                        <p:cTn id="11" dur="580">
                                          <p:stCondLst>
                                            <p:cond delay="0"/>
                                          </p:stCondLst>
                                        </p:cTn>
                                        <p:tgtEl>
                                          <p:spTgt spid="1026"/>
                                        </p:tgtEl>
                                      </p:cBhvr>
                                    </p:animEffect>
                                    <p:anim calcmode="lin" valueType="num">
                                      <p:cBhvr>
                                        <p:cTn id="1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7" dur="26">
                                          <p:stCondLst>
                                            <p:cond delay="650"/>
                                          </p:stCondLst>
                                        </p:cTn>
                                        <p:tgtEl>
                                          <p:spTgt spid="1026"/>
                                        </p:tgtEl>
                                      </p:cBhvr>
                                      <p:to x="100000" y="60000"/>
                                    </p:animScale>
                                    <p:animScale>
                                      <p:cBhvr>
                                        <p:cTn id="18" dur="166" decel="50000">
                                          <p:stCondLst>
                                            <p:cond delay="676"/>
                                          </p:stCondLst>
                                        </p:cTn>
                                        <p:tgtEl>
                                          <p:spTgt spid="1026"/>
                                        </p:tgtEl>
                                      </p:cBhvr>
                                      <p:to x="100000" y="100000"/>
                                    </p:animScale>
                                    <p:animScale>
                                      <p:cBhvr>
                                        <p:cTn id="19" dur="26">
                                          <p:stCondLst>
                                            <p:cond delay="1312"/>
                                          </p:stCondLst>
                                        </p:cTn>
                                        <p:tgtEl>
                                          <p:spTgt spid="1026"/>
                                        </p:tgtEl>
                                      </p:cBhvr>
                                      <p:to x="100000" y="80000"/>
                                    </p:animScale>
                                    <p:animScale>
                                      <p:cBhvr>
                                        <p:cTn id="20" dur="166" decel="50000">
                                          <p:stCondLst>
                                            <p:cond delay="1338"/>
                                          </p:stCondLst>
                                        </p:cTn>
                                        <p:tgtEl>
                                          <p:spTgt spid="1026"/>
                                        </p:tgtEl>
                                      </p:cBhvr>
                                      <p:to x="100000" y="100000"/>
                                    </p:animScale>
                                    <p:animScale>
                                      <p:cBhvr>
                                        <p:cTn id="21" dur="26">
                                          <p:stCondLst>
                                            <p:cond delay="1642"/>
                                          </p:stCondLst>
                                        </p:cTn>
                                        <p:tgtEl>
                                          <p:spTgt spid="1026"/>
                                        </p:tgtEl>
                                      </p:cBhvr>
                                      <p:to x="100000" y="90000"/>
                                    </p:animScale>
                                    <p:animScale>
                                      <p:cBhvr>
                                        <p:cTn id="22" dur="166" decel="50000">
                                          <p:stCondLst>
                                            <p:cond delay="1668"/>
                                          </p:stCondLst>
                                        </p:cTn>
                                        <p:tgtEl>
                                          <p:spTgt spid="1026"/>
                                        </p:tgtEl>
                                      </p:cBhvr>
                                      <p:to x="100000" y="100000"/>
                                    </p:animScale>
                                    <p:animScale>
                                      <p:cBhvr>
                                        <p:cTn id="23" dur="26">
                                          <p:stCondLst>
                                            <p:cond delay="1808"/>
                                          </p:stCondLst>
                                        </p:cTn>
                                        <p:tgtEl>
                                          <p:spTgt spid="1026"/>
                                        </p:tgtEl>
                                      </p:cBhvr>
                                      <p:to x="100000" y="95000"/>
                                    </p:animScale>
                                    <p:animScale>
                                      <p:cBhvr>
                                        <p:cTn id="24" dur="166" decel="50000">
                                          <p:stCondLst>
                                            <p:cond delay="1834"/>
                                          </p:stCondLst>
                                        </p:cTn>
                                        <p:tgtEl>
                                          <p:spTgt spid="1026"/>
                                        </p:tgtEl>
                                      </p:cBhvr>
                                      <p:to x="100000" y="100000"/>
                                    </p:animScale>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randombar(horizontal)">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ersonalizzato 1">
      <a:dk1>
        <a:sysClr val="windowText" lastClr="000000"/>
      </a:dk1>
      <a:lt1>
        <a:sysClr val="window" lastClr="FFFFFF"/>
      </a:lt1>
      <a:dk2>
        <a:srgbClr val="666666"/>
      </a:dk2>
      <a:lt2>
        <a:srgbClr val="FF388C"/>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379</TotalTime>
  <Words>551</Words>
  <Application>Microsoft Office PowerPoint</Application>
  <PresentationFormat>Presentazione su schermo (4:3)</PresentationFormat>
  <Paragraphs>76</Paragraphs>
  <Slides>9</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 Rounded MT Bold</vt:lpstr>
      <vt:lpstr>Calibri</vt:lpstr>
      <vt:lpstr>Century Gothic</vt:lpstr>
      <vt:lpstr>Verdana</vt:lpstr>
      <vt:lpstr>Wingdings 2</vt:lpstr>
      <vt:lpstr>Verve</vt:lpstr>
      <vt:lpstr>LA DONNA NEL 900 </vt:lpstr>
      <vt:lpstr>Istruzioni per l’utilizzo</vt:lpstr>
      <vt:lpstr>Presentazione standard di PowerPoint</vt:lpstr>
      <vt:lpstr>DIRITTO AL VOTO</vt:lpstr>
      <vt:lpstr>Importanza della donna nella famiglia</vt:lpstr>
      <vt:lpstr>La donna nella politica </vt:lpstr>
      <vt:lpstr>LA COSTITUENTE </vt:lpstr>
      <vt:lpstr>Presentazione standard di PowerPoint</vt:lpstr>
      <vt:lpstr>La donna nel mondo del lavoro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DONNA NEL 900</dc:title>
  <dc:creator>Irene Ziveri</dc:creator>
  <cp:lastModifiedBy>Renda Elisa</cp:lastModifiedBy>
  <cp:revision>58</cp:revision>
  <dcterms:created xsi:type="dcterms:W3CDTF">2017-04-22T08:14:33Z</dcterms:created>
  <dcterms:modified xsi:type="dcterms:W3CDTF">2017-06-15T10:28:44Z</dcterms:modified>
</cp:coreProperties>
</file>