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6" r:id="rId4"/>
    <p:sldId id="259" r:id="rId5"/>
    <p:sldId id="260" r:id="rId6"/>
    <p:sldId id="261" r:id="rId7"/>
    <p:sldId id="262" r:id="rId8"/>
    <p:sldId id="263" r:id="rId9"/>
    <p:sldId id="264" r:id="rId10"/>
    <p:sldId id="265" r:id="rId11"/>
    <p:sldId id="267" r:id="rId12"/>
    <p:sldId id="268" r:id="rId13"/>
    <p:sldId id="269" r:id="rId14"/>
    <p:sldId id="270"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3169558-BC4A-4FD3-BA0F-864091281568}" type="datetimeFigureOut">
              <a:rPr lang="it-IT" smtClean="0"/>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1276141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3169558-BC4A-4FD3-BA0F-864091281568}" type="datetimeFigureOut">
              <a:rPr lang="it-IT" smtClean="0"/>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4213682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3169558-BC4A-4FD3-BA0F-864091281568}" type="datetimeFigureOut">
              <a:rPr lang="it-IT" smtClean="0"/>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3738535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3169558-BC4A-4FD3-BA0F-864091281568}" type="datetimeFigureOut">
              <a:rPr lang="it-IT" smtClean="0"/>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121621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3169558-BC4A-4FD3-BA0F-864091281568}" type="datetimeFigureOut">
              <a:rPr lang="it-IT" smtClean="0"/>
              <a:t>31/05/2017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114271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3169558-BC4A-4FD3-BA0F-864091281568}" type="datetimeFigureOut">
              <a:rPr lang="it-IT" smtClean="0"/>
              <a:t>31/05/2017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122412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3169558-BC4A-4FD3-BA0F-864091281568}" type="datetimeFigureOut">
              <a:rPr lang="it-IT" smtClean="0"/>
              <a:t>31/05/2017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42970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3169558-BC4A-4FD3-BA0F-864091281568}" type="datetimeFigureOut">
              <a:rPr lang="it-IT" smtClean="0"/>
              <a:t>31/05/2017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361189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3169558-BC4A-4FD3-BA0F-864091281568}" type="datetimeFigureOut">
              <a:rPr lang="it-IT" smtClean="0"/>
              <a:t>31/05/2017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252390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3169558-BC4A-4FD3-BA0F-864091281568}" type="datetimeFigureOut">
              <a:rPr lang="it-IT" smtClean="0"/>
              <a:t>31/05/2017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28395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3169558-BC4A-4FD3-BA0F-864091281568}" type="datetimeFigureOut">
              <a:rPr lang="it-IT" smtClean="0"/>
              <a:t>31/05/2017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E38E44-7A58-4288-9826-84EFB3DD0FD4}" type="slidenum">
              <a:rPr lang="it-IT" smtClean="0"/>
              <a:t>‹N›</a:t>
            </a:fld>
            <a:endParaRPr lang="it-IT"/>
          </a:p>
        </p:txBody>
      </p:sp>
    </p:spTree>
    <p:extLst>
      <p:ext uri="{BB962C8B-B14F-4D97-AF65-F5344CB8AC3E}">
        <p14:creationId xmlns:p14="http://schemas.microsoft.com/office/powerpoint/2010/main" val="356884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69558-BC4A-4FD3-BA0F-864091281568}" type="datetimeFigureOut">
              <a:rPr lang="it-IT" smtClean="0"/>
              <a:t>31/05/2017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E38E44-7A58-4288-9826-84EFB3DD0FD4}" type="slidenum">
              <a:rPr lang="it-IT" smtClean="0"/>
              <a:t>‹N›</a:t>
            </a:fld>
            <a:endParaRPr lang="it-IT"/>
          </a:p>
        </p:txBody>
      </p:sp>
    </p:spTree>
    <p:extLst>
      <p:ext uri="{BB962C8B-B14F-4D97-AF65-F5344CB8AC3E}">
        <p14:creationId xmlns:p14="http://schemas.microsoft.com/office/powerpoint/2010/main" val="1959994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332656"/>
            <a:ext cx="7772400" cy="1512168"/>
          </a:xfrm>
        </p:spPr>
        <p:style>
          <a:lnRef idx="3">
            <a:schemeClr val="lt1"/>
          </a:lnRef>
          <a:fillRef idx="1">
            <a:schemeClr val="accent2"/>
          </a:fillRef>
          <a:effectRef idx="1">
            <a:schemeClr val="accent2"/>
          </a:effectRef>
          <a:fontRef idx="minor">
            <a:schemeClr val="lt1"/>
          </a:fontRef>
        </p:style>
        <p:txBody>
          <a:bodyPr/>
          <a:lstStyle/>
          <a:p>
            <a:r>
              <a:rPr lang="it-IT" dirty="0">
                <a:latin typeface="Cooper Black" panose="0208090404030B020404" pitchFamily="18" charset="0"/>
              </a:rPr>
              <a:t>Diritto al sogno</a:t>
            </a:r>
          </a:p>
        </p:txBody>
      </p:sp>
      <p:sp>
        <p:nvSpPr>
          <p:cNvPr id="3" name="Sottotitolo 2"/>
          <p:cNvSpPr>
            <a:spLocks noGrp="1"/>
          </p:cNvSpPr>
          <p:nvPr>
            <p:ph type="subTitle" idx="1"/>
          </p:nvPr>
        </p:nvSpPr>
        <p:spPr>
          <a:xfrm>
            <a:off x="971600" y="2564904"/>
            <a:ext cx="6400800" cy="2929880"/>
          </a:xfrm>
        </p:spPr>
        <p:txBody>
          <a:bodyPr/>
          <a:lstStyle/>
          <a:p>
            <a:pPr algn="l"/>
            <a:r>
              <a:rPr lang="it-IT" dirty="0">
                <a:solidFill>
                  <a:schemeClr val="tx1"/>
                </a:solidFill>
                <a:latin typeface="Cooper Black" panose="0208090404030B020404" pitchFamily="18" charset="0"/>
              </a:rPr>
              <a:t>-Cos’è un sogno </a:t>
            </a:r>
          </a:p>
          <a:p>
            <a:pPr algn="l"/>
            <a:r>
              <a:rPr lang="it-IT" dirty="0">
                <a:solidFill>
                  <a:schemeClr val="tx1"/>
                </a:solidFill>
                <a:latin typeface="Cooper Black" panose="0208090404030B020404" pitchFamily="18" charset="0"/>
              </a:rPr>
              <a:t>-Parole di </a:t>
            </a:r>
            <a:r>
              <a:rPr lang="it-IT" dirty="0" err="1">
                <a:solidFill>
                  <a:schemeClr val="tx1"/>
                </a:solidFill>
                <a:latin typeface="Cooper Black" panose="0208090404030B020404" pitchFamily="18" charset="0"/>
              </a:rPr>
              <a:t>Mahasweta</a:t>
            </a:r>
            <a:r>
              <a:rPr lang="it-IT" dirty="0">
                <a:solidFill>
                  <a:schemeClr val="tx1"/>
                </a:solidFill>
                <a:latin typeface="Cooper Black" panose="0208090404030B020404" pitchFamily="18" charset="0"/>
              </a:rPr>
              <a:t> Devi</a:t>
            </a:r>
          </a:p>
        </p:txBody>
      </p:sp>
    </p:spTree>
    <p:extLst>
      <p:ext uri="{BB962C8B-B14F-4D97-AF65-F5344CB8AC3E}">
        <p14:creationId xmlns:p14="http://schemas.microsoft.com/office/powerpoint/2010/main" val="203712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83568" y="476672"/>
            <a:ext cx="7704856" cy="6048672"/>
          </a:xfrm>
        </p:spPr>
        <p:txBody>
          <a:bodyPr/>
          <a:lstStyle/>
          <a:p>
            <a:r>
              <a:rPr lang="it-IT" dirty="0">
                <a:solidFill>
                  <a:schemeClr val="tx1"/>
                </a:solidFill>
                <a:latin typeface="Cooper Black" panose="0208090404030B020404" pitchFamily="18" charset="0"/>
              </a:rPr>
              <a:t>-Articolo 2</a:t>
            </a:r>
          </a:p>
          <a:p>
            <a:r>
              <a:rPr lang="it-IT" dirty="0">
                <a:solidFill>
                  <a:schemeClr val="tx1"/>
                </a:solidFill>
                <a:latin typeface="Cooper Black" panose="0208090404030B020404" pitchFamily="18" charset="0"/>
              </a:rPr>
              <a:t>"La Repubblica riconosce e garantisce i diritti inviolabili dell'uomo, sia come singolo che nelle formazioni sociali ove si svolge la sua personalità e richiede l'adempimento dei doveri inderogabili di solidarietà politica, economica e sociale".</a:t>
            </a:r>
          </a:p>
          <a:p>
            <a:r>
              <a:rPr lang="it-IT" dirty="0">
                <a:solidFill>
                  <a:schemeClr val="tx1"/>
                </a:solidFill>
                <a:latin typeface="Cooper Black" panose="0208090404030B020404" pitchFamily="18" charset="0"/>
              </a:rPr>
              <a:t>«Preso da guidelegali.it»</a:t>
            </a:r>
          </a:p>
        </p:txBody>
      </p:sp>
    </p:spTree>
    <p:extLst>
      <p:ext uri="{BB962C8B-B14F-4D97-AF65-F5344CB8AC3E}">
        <p14:creationId xmlns:p14="http://schemas.microsoft.com/office/powerpoint/2010/main" val="49718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1470025"/>
          </a:xfrm>
        </p:spPr>
        <p:style>
          <a:lnRef idx="1">
            <a:schemeClr val="accent4"/>
          </a:lnRef>
          <a:fillRef idx="2">
            <a:schemeClr val="accent4"/>
          </a:fillRef>
          <a:effectRef idx="1">
            <a:schemeClr val="accent4"/>
          </a:effectRef>
          <a:fontRef idx="minor">
            <a:schemeClr val="dk1"/>
          </a:fontRef>
        </p:style>
        <p:txBody>
          <a:bodyPr/>
          <a:lstStyle/>
          <a:p>
            <a:r>
              <a:rPr lang="it-IT" dirty="0">
                <a:latin typeface="Cooper Black" panose="0208090404030B020404" pitchFamily="18" charset="0"/>
              </a:rPr>
              <a:t>Diritti Umani</a:t>
            </a:r>
          </a:p>
        </p:txBody>
      </p:sp>
      <p:sp>
        <p:nvSpPr>
          <p:cNvPr id="3" name="Sottotitolo 2"/>
          <p:cNvSpPr>
            <a:spLocks noGrp="1"/>
          </p:cNvSpPr>
          <p:nvPr>
            <p:ph type="subTitle" idx="1"/>
          </p:nvPr>
        </p:nvSpPr>
        <p:spPr>
          <a:xfrm>
            <a:off x="899592" y="1916832"/>
            <a:ext cx="7344816" cy="4536504"/>
          </a:xfrm>
        </p:spPr>
        <p:txBody>
          <a:bodyPr>
            <a:normAutofit fontScale="70000" lnSpcReduction="20000"/>
          </a:bodyPr>
          <a:lstStyle/>
          <a:p>
            <a:r>
              <a:rPr lang="it-IT" dirty="0">
                <a:solidFill>
                  <a:schemeClr val="tx1"/>
                </a:solidFill>
                <a:latin typeface="Cooper Black" panose="0208090404030B020404" pitchFamily="18" charset="0"/>
              </a:rPr>
              <a:t>I diritti umani (o diritti dell'uomo) sono una branca del diritto e una concezione filosofico-politica. Essi rappresentano i diritti inalienabili che ogni essere umano possiede.</a:t>
            </a:r>
          </a:p>
          <a:p>
            <a:r>
              <a:rPr lang="it-IT" dirty="0">
                <a:solidFill>
                  <a:schemeClr val="tx1"/>
                </a:solidFill>
                <a:latin typeface="Cooper Black" panose="0208090404030B020404" pitchFamily="18" charset="0"/>
              </a:rPr>
              <a:t>Tra i diritti fondamentali dell'essere umano si possono ricordare, tra gli altri, il diritto alla libertà individuale, il diritto alla vita, il diritto all'autodeterminazione, il diritto a un giusto processo, il diritto ad un'esistenza dignitosa, il diritto alla libertà religiosa con il conseguente diritto a cambiare la propria religione, oltre che, di recente tipizzazione normativa, il diritto alla protezione dei propri dati personali (privacy) e il diritto di voto.</a:t>
            </a:r>
          </a:p>
        </p:txBody>
      </p:sp>
    </p:spTree>
    <p:extLst>
      <p:ext uri="{BB962C8B-B14F-4D97-AF65-F5344CB8AC3E}">
        <p14:creationId xmlns:p14="http://schemas.microsoft.com/office/powerpoint/2010/main" val="4051000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1520" y="404664"/>
            <a:ext cx="8712968" cy="6264696"/>
          </a:xfrm>
        </p:spPr>
        <p:txBody>
          <a:bodyPr>
            <a:normAutofit fontScale="62500" lnSpcReduction="20000"/>
          </a:bodyPr>
          <a:lstStyle/>
          <a:p>
            <a:r>
              <a:rPr lang="it-IT" dirty="0">
                <a:solidFill>
                  <a:schemeClr val="tx1"/>
                </a:solidFill>
                <a:latin typeface="Cooper Black" panose="0208090404030B020404" pitchFamily="18" charset="0"/>
              </a:rPr>
              <a:t>Ad ogni persona vengono conferiti certi diritti fondamentali, semplicemente per il fatto di essere un essere umano. Sono detti “diritti umani” perché non sono semplicemente un privilegio (che può essere tolto in base al capriccio di qualcuno).</a:t>
            </a:r>
          </a:p>
          <a:p>
            <a:r>
              <a:rPr lang="it-IT" dirty="0">
                <a:solidFill>
                  <a:schemeClr val="tx1"/>
                </a:solidFill>
                <a:latin typeface="Cooper Black" panose="0208090404030B020404" pitchFamily="18" charset="0"/>
              </a:rPr>
              <a:t>Sono “diritti” perché sono cose che è permesso essere, fare o avere. Questi diritti esistono per proteggerti da eventuali persone che vogliono danneggiarti o farti del male. Ci aiutano inoltre ad andare d’accordo tra di noi e vivere in pace.</a:t>
            </a:r>
          </a:p>
          <a:p>
            <a:r>
              <a:rPr lang="it-IT" dirty="0">
                <a:solidFill>
                  <a:schemeClr val="tx1"/>
                </a:solidFill>
                <a:latin typeface="Cooper Black" panose="0208090404030B020404" pitchFamily="18" charset="0"/>
              </a:rPr>
              <a:t>Molte persone sanno qualcosa dei propri diritti. In genere sanno di aver diritto al cibo e ad un luogo sicuro in cui vivere. Sanno di avere il diritto di essere pagate per il proprio lavoro. Ma ci sono anche molti altri diritti.</a:t>
            </a:r>
          </a:p>
          <a:p>
            <a:r>
              <a:rPr lang="it-IT" dirty="0">
                <a:solidFill>
                  <a:schemeClr val="tx1"/>
                </a:solidFill>
                <a:latin typeface="Cooper Black" panose="0208090404030B020404" pitchFamily="18" charset="0"/>
              </a:rPr>
              <a:t>Quando la gente non conosce bene i diritti umani, si possono avere abusi come la discriminazione, l’intolleranza, l’ingiustizia, l’oppressione e la schiavitù.</a:t>
            </a:r>
          </a:p>
          <a:p>
            <a:r>
              <a:rPr lang="it-IT" dirty="0">
                <a:solidFill>
                  <a:schemeClr val="tx1"/>
                </a:solidFill>
                <a:latin typeface="Cooper Black" panose="0208090404030B020404" pitchFamily="18" charset="0"/>
              </a:rPr>
              <a:t>Nata a causa delle atrocità e delle enormi perdite di vite durante la seconda guerra mondiale, la Dichiarazione Universale dei Diritti Umani delle Nazioni Unite è stata promulgata nel 1948 per fornire una comprensione generale dei diritti di ogni persona. Costituisce la base di un mondo fondato su libertà, giustizia e pace.</a:t>
            </a:r>
          </a:p>
          <a:p>
            <a:r>
              <a:rPr lang="it-IT" dirty="0">
                <a:solidFill>
                  <a:schemeClr val="tx1"/>
                </a:solidFill>
                <a:latin typeface="Cooper Black" panose="0208090404030B020404" pitchFamily="18" charset="0"/>
              </a:rPr>
              <a:t>«Preso da http://it.youthforhumanrights.org/what-are-human-rights.html»</a:t>
            </a:r>
          </a:p>
        </p:txBody>
      </p:sp>
    </p:spTree>
    <p:extLst>
      <p:ext uri="{BB962C8B-B14F-4D97-AF65-F5344CB8AC3E}">
        <p14:creationId xmlns:p14="http://schemas.microsoft.com/office/powerpoint/2010/main" val="3780301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260648"/>
            <a:ext cx="7772400" cy="1470025"/>
          </a:xfrm>
        </p:spPr>
        <p:style>
          <a:lnRef idx="1">
            <a:schemeClr val="accent6"/>
          </a:lnRef>
          <a:fillRef idx="2">
            <a:schemeClr val="accent6"/>
          </a:fillRef>
          <a:effectRef idx="1">
            <a:schemeClr val="accent6"/>
          </a:effectRef>
          <a:fontRef idx="minor">
            <a:schemeClr val="dk1"/>
          </a:fontRef>
        </p:style>
        <p:txBody>
          <a:bodyPr/>
          <a:lstStyle/>
          <a:p>
            <a:r>
              <a:rPr lang="it-IT" dirty="0">
                <a:latin typeface="Cooper Black" panose="0208090404030B020404" pitchFamily="18" charset="0"/>
              </a:rPr>
              <a:t>Diritti Fondamentali</a:t>
            </a:r>
          </a:p>
        </p:txBody>
      </p:sp>
      <p:sp>
        <p:nvSpPr>
          <p:cNvPr id="3" name="Sottotitolo 2"/>
          <p:cNvSpPr>
            <a:spLocks noGrp="1"/>
          </p:cNvSpPr>
          <p:nvPr>
            <p:ph type="subTitle" idx="1"/>
          </p:nvPr>
        </p:nvSpPr>
        <p:spPr>
          <a:xfrm>
            <a:off x="755576" y="1916832"/>
            <a:ext cx="7632848" cy="4752528"/>
          </a:xfrm>
        </p:spPr>
        <p:txBody>
          <a:bodyPr>
            <a:normAutofit fontScale="85000" lnSpcReduction="20000"/>
          </a:bodyPr>
          <a:lstStyle/>
          <a:p>
            <a:r>
              <a:rPr lang="it-IT" dirty="0">
                <a:solidFill>
                  <a:schemeClr val="tx1"/>
                </a:solidFill>
                <a:latin typeface="Cooper Black" panose="0208090404030B020404" pitchFamily="18" charset="0"/>
              </a:rPr>
              <a:t>Con l'espressione libertà e diritti fondamentali si indicano le situazioni giuridiche soggettive, cioè le garanzie del rispetto dei diritti di ciascuna persona umana in quanto tale, che l'ordinamento giuridico riconosce e si impegna a garantire. Secondo le più note ricostruzioni teoriche, si può avere di essi una nozione storicistica (sono tali i diritti consuetudinari), individualistica (sono tali i diritti che spettano, in base al diritto naturale, all'individuo), statualistica (sono tali i diritti che l'ordinamento definisce).</a:t>
            </a:r>
          </a:p>
        </p:txBody>
      </p:sp>
    </p:spTree>
    <p:extLst>
      <p:ext uri="{BB962C8B-B14F-4D97-AF65-F5344CB8AC3E}">
        <p14:creationId xmlns:p14="http://schemas.microsoft.com/office/powerpoint/2010/main" val="939990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404664"/>
            <a:ext cx="8352928" cy="6048672"/>
          </a:xfrm>
        </p:spPr>
        <p:txBody>
          <a:bodyPr>
            <a:normAutofit fontScale="92500" lnSpcReduction="20000"/>
          </a:bodyPr>
          <a:lstStyle/>
          <a:p>
            <a:r>
              <a:rPr lang="it-IT" dirty="0">
                <a:solidFill>
                  <a:schemeClr val="tx1"/>
                </a:solidFill>
                <a:latin typeface="Cooper Black" panose="0208090404030B020404" pitchFamily="18" charset="0"/>
              </a:rPr>
              <a:t>La Costituzione della Repubblica Italiana stabilisce i principi fondamentali della convivenza civile.</a:t>
            </a:r>
          </a:p>
          <a:p>
            <a:r>
              <a:rPr lang="it-IT" dirty="0">
                <a:solidFill>
                  <a:schemeClr val="tx1"/>
                </a:solidFill>
                <a:latin typeface="Cooper Black" panose="0208090404030B020404" pitchFamily="18" charset="0"/>
              </a:rPr>
              <a:t>Il rispetto della dignità della persona umana, l’uguaglianza morale e giuridica, la libertà di opinione, di stampa, di riunione, di associazione, di religione, il diritto di partecipare alle scelte che toccano tutti e ciascuno, il diritto all’istruzione, alla salute, alla giustizia, il riconoscimento del valore di ogni lavoro e la tutela di tutti i lavoratori, il riconoscimento della funzione essenziale della famiglia, costituiscono il sistema di valori fondamentali sui quali si regge la società italiana.</a:t>
            </a:r>
          </a:p>
        </p:txBody>
      </p:sp>
    </p:spTree>
    <p:extLst>
      <p:ext uri="{BB962C8B-B14F-4D97-AF65-F5344CB8AC3E}">
        <p14:creationId xmlns:p14="http://schemas.microsoft.com/office/powerpoint/2010/main" val="179310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1470025"/>
          </a:xfrm>
        </p:spPr>
        <p:style>
          <a:lnRef idx="1">
            <a:schemeClr val="accent2"/>
          </a:lnRef>
          <a:fillRef idx="2">
            <a:schemeClr val="accent2"/>
          </a:fillRef>
          <a:effectRef idx="1">
            <a:schemeClr val="accent2"/>
          </a:effectRef>
          <a:fontRef idx="minor">
            <a:schemeClr val="dk1"/>
          </a:fontRef>
        </p:style>
        <p:txBody>
          <a:bodyPr/>
          <a:lstStyle/>
          <a:p>
            <a:r>
              <a:rPr lang="it-IT" dirty="0">
                <a:latin typeface="Cooper Black" panose="0208090404030B020404" pitchFamily="18" charset="0"/>
              </a:rPr>
              <a:t>Cos’è un sogno</a:t>
            </a:r>
          </a:p>
        </p:txBody>
      </p:sp>
      <p:sp>
        <p:nvSpPr>
          <p:cNvPr id="3" name="Sottotitolo 2"/>
          <p:cNvSpPr>
            <a:spLocks noGrp="1"/>
          </p:cNvSpPr>
          <p:nvPr>
            <p:ph type="subTitle" idx="1"/>
          </p:nvPr>
        </p:nvSpPr>
        <p:spPr>
          <a:xfrm>
            <a:off x="683568" y="1772816"/>
            <a:ext cx="7776864" cy="4680520"/>
          </a:xfrm>
        </p:spPr>
        <p:txBody>
          <a:bodyPr>
            <a:normAutofit fontScale="85000" lnSpcReduction="20000"/>
          </a:bodyPr>
          <a:lstStyle/>
          <a:p>
            <a:r>
              <a:rPr lang="it-IT" dirty="0">
                <a:solidFill>
                  <a:schemeClr val="tx1"/>
                </a:solidFill>
                <a:latin typeface="Cooper Black" panose="0208090404030B020404" pitchFamily="18" charset="0"/>
              </a:rPr>
              <a:t>Il sogno (dal latino </a:t>
            </a:r>
            <a:r>
              <a:rPr lang="it-IT" dirty="0" err="1">
                <a:solidFill>
                  <a:schemeClr val="tx1"/>
                </a:solidFill>
                <a:latin typeface="Cooper Black" panose="0208090404030B020404" pitchFamily="18" charset="0"/>
              </a:rPr>
              <a:t>somnium</a:t>
            </a:r>
            <a:r>
              <a:rPr lang="it-IT" dirty="0">
                <a:solidFill>
                  <a:schemeClr val="tx1"/>
                </a:solidFill>
                <a:latin typeface="Cooper Black" panose="0208090404030B020404" pitchFamily="18" charset="0"/>
              </a:rPr>
              <a:t>, derivato da </a:t>
            </a:r>
            <a:r>
              <a:rPr lang="it-IT" dirty="0" err="1">
                <a:solidFill>
                  <a:schemeClr val="tx1"/>
                </a:solidFill>
                <a:latin typeface="Cooper Black" panose="0208090404030B020404" pitchFamily="18" charset="0"/>
              </a:rPr>
              <a:t>somnus</a:t>
            </a:r>
            <a:r>
              <a:rPr lang="it-IT" dirty="0">
                <a:solidFill>
                  <a:schemeClr val="tx1"/>
                </a:solidFill>
                <a:latin typeface="Cooper Black" panose="0208090404030B020404" pitchFamily="18" charset="0"/>
              </a:rPr>
              <a:t>, "sonno") è un fenomeno psichico legato al sonno, in particolare alla fase REM, caratterizzato dalla percezione di immagini e suoni riconosciuti come apparentemente reali dal soggetto sognante. Lo studio e l'analisi dei sogni inducono a riconoscere un tipo di funzionamento mentale avente leggi e meccanismi diversi dai processi coscienti di pensiero che sono invece oggetto di studio della psicologia tradizionale.</a:t>
            </a:r>
          </a:p>
          <a:p>
            <a:r>
              <a:rPr lang="it-IT" dirty="0">
                <a:solidFill>
                  <a:schemeClr val="tx1"/>
                </a:solidFill>
                <a:latin typeface="Cooper Black" panose="0208090404030B020404" pitchFamily="18" charset="0"/>
              </a:rPr>
              <a:t>«Preso da </a:t>
            </a:r>
            <a:r>
              <a:rPr lang="it-IT" dirty="0" err="1">
                <a:solidFill>
                  <a:schemeClr val="tx1"/>
                </a:solidFill>
                <a:latin typeface="Cooper Black" panose="0208090404030B020404" pitchFamily="18" charset="0"/>
              </a:rPr>
              <a:t>wikipediA</a:t>
            </a:r>
            <a:r>
              <a:rPr lang="it-IT" dirty="0">
                <a:solidFill>
                  <a:schemeClr val="tx1"/>
                </a:solidFill>
                <a:latin typeface="Cooper Black" panose="0208090404030B020404" pitchFamily="18" charset="0"/>
              </a:rPr>
              <a:t>»</a:t>
            </a:r>
          </a:p>
        </p:txBody>
      </p:sp>
    </p:spTree>
    <p:extLst>
      <p:ext uri="{BB962C8B-B14F-4D97-AF65-F5344CB8AC3E}">
        <p14:creationId xmlns:p14="http://schemas.microsoft.com/office/powerpoint/2010/main" val="2230807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8640"/>
            <a:ext cx="7772400" cy="1470025"/>
          </a:xfrm>
        </p:spPr>
        <p:style>
          <a:lnRef idx="1">
            <a:schemeClr val="accent3"/>
          </a:lnRef>
          <a:fillRef idx="2">
            <a:schemeClr val="accent3"/>
          </a:fillRef>
          <a:effectRef idx="1">
            <a:schemeClr val="accent3"/>
          </a:effectRef>
          <a:fontRef idx="minor">
            <a:schemeClr val="dk1"/>
          </a:fontRef>
        </p:style>
        <p:txBody>
          <a:bodyPr>
            <a:normAutofit/>
          </a:bodyPr>
          <a:lstStyle/>
          <a:p>
            <a:r>
              <a:rPr lang="it-IT" sz="3600" dirty="0">
                <a:latin typeface="Cooper Black" panose="0208090404030B020404" pitchFamily="18" charset="0"/>
              </a:rPr>
              <a:t>Parole di </a:t>
            </a:r>
            <a:r>
              <a:rPr lang="it-IT" sz="3600" dirty="0" err="1">
                <a:latin typeface="Cooper Black" panose="0208090404030B020404" pitchFamily="18" charset="0"/>
              </a:rPr>
              <a:t>Mahasweta</a:t>
            </a:r>
            <a:r>
              <a:rPr lang="it-IT" sz="3600" dirty="0">
                <a:latin typeface="Cooper Black" panose="0208090404030B020404" pitchFamily="18" charset="0"/>
              </a:rPr>
              <a:t> Devi riguardanti il diritto al sogno</a:t>
            </a:r>
          </a:p>
        </p:txBody>
      </p:sp>
      <p:sp>
        <p:nvSpPr>
          <p:cNvPr id="3" name="Sottotitolo 2"/>
          <p:cNvSpPr>
            <a:spLocks noGrp="1"/>
          </p:cNvSpPr>
          <p:nvPr>
            <p:ph type="subTitle" idx="1"/>
          </p:nvPr>
        </p:nvSpPr>
        <p:spPr>
          <a:xfrm>
            <a:off x="611560" y="1844824"/>
            <a:ext cx="7776864" cy="4680520"/>
          </a:xfrm>
        </p:spPr>
        <p:txBody>
          <a:bodyPr/>
          <a:lstStyle/>
          <a:p>
            <a:r>
              <a:rPr lang="it-IT" dirty="0">
                <a:solidFill>
                  <a:schemeClr val="tx1"/>
                </a:solidFill>
                <a:latin typeface="Cooper Black" panose="0208090404030B020404" pitchFamily="18" charset="0"/>
              </a:rPr>
              <a:t>«Io affermo che un diritto umano fondamentale è il diritto a sognare. Tutti hanno i propri sogni. Ad esempio un mondo senza polizia e sfruttatori, o il sogno dell’eguaglianza sociale. Grandi cose sono nate dai sogni.» Parole di </a:t>
            </a:r>
            <a:r>
              <a:rPr lang="it-IT" dirty="0" err="1">
                <a:solidFill>
                  <a:schemeClr val="tx1"/>
                </a:solidFill>
                <a:latin typeface="Cooper Black" panose="0208090404030B020404" pitchFamily="18" charset="0"/>
              </a:rPr>
              <a:t>Mahasweta</a:t>
            </a:r>
            <a:r>
              <a:rPr lang="it-IT" dirty="0">
                <a:solidFill>
                  <a:schemeClr val="tx1"/>
                </a:solidFill>
                <a:latin typeface="Cooper Black" panose="0208090404030B020404" pitchFamily="18" charset="0"/>
              </a:rPr>
              <a:t> Devi.</a:t>
            </a:r>
          </a:p>
          <a:p>
            <a:r>
              <a:rPr lang="it-IT" dirty="0">
                <a:solidFill>
                  <a:schemeClr val="tx1"/>
                </a:solidFill>
                <a:latin typeface="Cooper Black" panose="0208090404030B020404" pitchFamily="18" charset="0"/>
              </a:rPr>
              <a:t>«Preso da linkiesta.it»</a:t>
            </a:r>
          </a:p>
        </p:txBody>
      </p:sp>
    </p:spTree>
    <p:extLst>
      <p:ext uri="{BB962C8B-B14F-4D97-AF65-F5344CB8AC3E}">
        <p14:creationId xmlns:p14="http://schemas.microsoft.com/office/powerpoint/2010/main" val="269098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16632"/>
            <a:ext cx="7772400" cy="1470025"/>
          </a:xfrm>
        </p:spPr>
        <p:style>
          <a:lnRef idx="1">
            <a:schemeClr val="accent1"/>
          </a:lnRef>
          <a:fillRef idx="2">
            <a:schemeClr val="accent1"/>
          </a:fillRef>
          <a:effectRef idx="1">
            <a:schemeClr val="accent1"/>
          </a:effectRef>
          <a:fontRef idx="minor">
            <a:schemeClr val="dk1"/>
          </a:fontRef>
        </p:style>
        <p:txBody>
          <a:bodyPr/>
          <a:lstStyle/>
          <a:p>
            <a:r>
              <a:rPr lang="it-IT" dirty="0">
                <a:latin typeface="Cooper Black" panose="0208090404030B020404" pitchFamily="18" charset="0"/>
              </a:rPr>
              <a:t>Diritto alla realizzazione Personale</a:t>
            </a:r>
          </a:p>
        </p:txBody>
      </p:sp>
      <p:sp>
        <p:nvSpPr>
          <p:cNvPr id="3" name="Sottotitolo 2"/>
          <p:cNvSpPr>
            <a:spLocks noGrp="1"/>
          </p:cNvSpPr>
          <p:nvPr>
            <p:ph type="subTitle" idx="1"/>
          </p:nvPr>
        </p:nvSpPr>
        <p:spPr>
          <a:xfrm>
            <a:off x="611560" y="1844824"/>
            <a:ext cx="7632848" cy="4968552"/>
          </a:xfrm>
        </p:spPr>
        <p:txBody>
          <a:bodyPr>
            <a:normAutofit fontScale="62500" lnSpcReduction="20000"/>
          </a:bodyPr>
          <a:lstStyle/>
          <a:p>
            <a:r>
              <a:rPr lang="it-IT" dirty="0">
                <a:solidFill>
                  <a:schemeClr val="tx1"/>
                </a:solidFill>
                <a:latin typeface="Cooper Black" panose="0208090404030B020404" pitchFamily="18" charset="0"/>
              </a:rPr>
              <a:t>Lo “Spirito della Realizzazione” (cioè, in pratica: ottenere la Felicità che desideri) si esprime in Tre Dimensioni principali: Personale, Sociale e Spirituale.</a:t>
            </a:r>
          </a:p>
          <a:p>
            <a:r>
              <a:rPr lang="it-IT" dirty="0">
                <a:solidFill>
                  <a:schemeClr val="tx1"/>
                </a:solidFill>
                <a:latin typeface="Cooper Black" panose="0208090404030B020404" pitchFamily="18" charset="0"/>
              </a:rPr>
              <a:t>La Dimensione Personale (“Realizzazione Personale”) non è altro che realizzare in questo mondo ciò che veramente desideri, le tue vere aspirazioni.</a:t>
            </a:r>
          </a:p>
          <a:p>
            <a:r>
              <a:rPr lang="it-IT" dirty="0">
                <a:solidFill>
                  <a:schemeClr val="tx1"/>
                </a:solidFill>
                <a:latin typeface="Cooper Black" panose="0208090404030B020404" pitchFamily="18" charset="0"/>
              </a:rPr>
              <a:t>In pratica la Realizzazione Personale è il tuo grado di Libertà: libertà dalle limitazioni di Cose, Persone e Situazioni esterne nel realizzare quello che veramente desideri.</a:t>
            </a:r>
          </a:p>
          <a:p>
            <a:r>
              <a:rPr lang="it-IT" dirty="0">
                <a:solidFill>
                  <a:schemeClr val="tx1"/>
                </a:solidFill>
                <a:latin typeface="Cooper Black" panose="0208090404030B020404" pitchFamily="18" charset="0"/>
              </a:rPr>
              <a:t>La Realizzazione Personale non è un “evento”, una cosa che ti accade come premio per esserti impegnato, dopo alcuni mesi, anni o decenni di sforzi. È invece un “processo”, un percorso, una strada che dura tutta la vita (e, ovviamente, spesso tutta la vita non basta per raggiungere la “destinazione finale”, ammesso che esista).</a:t>
            </a:r>
          </a:p>
          <a:p>
            <a:r>
              <a:rPr lang="it-IT" dirty="0">
                <a:solidFill>
                  <a:schemeClr val="tx1"/>
                </a:solidFill>
                <a:latin typeface="Cooper Black" panose="0208090404030B020404" pitchFamily="18" charset="0"/>
              </a:rPr>
              <a:t>«Preso da italocillo.it»</a:t>
            </a:r>
          </a:p>
        </p:txBody>
      </p:sp>
    </p:spTree>
    <p:extLst>
      <p:ext uri="{BB962C8B-B14F-4D97-AF65-F5344CB8AC3E}">
        <p14:creationId xmlns:p14="http://schemas.microsoft.com/office/powerpoint/2010/main" val="220229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8640"/>
            <a:ext cx="7772400" cy="1470025"/>
          </a:xfrm>
        </p:spPr>
        <p:style>
          <a:lnRef idx="1">
            <a:schemeClr val="accent6"/>
          </a:lnRef>
          <a:fillRef idx="2">
            <a:schemeClr val="accent6"/>
          </a:fillRef>
          <a:effectRef idx="1">
            <a:schemeClr val="accent6"/>
          </a:effectRef>
          <a:fontRef idx="minor">
            <a:schemeClr val="dk1"/>
          </a:fontRef>
        </p:style>
        <p:txBody>
          <a:bodyPr/>
          <a:lstStyle/>
          <a:p>
            <a:r>
              <a:rPr lang="it-IT" dirty="0">
                <a:latin typeface="Cooper Black" panose="0208090404030B020404" pitchFamily="18" charset="0"/>
              </a:rPr>
              <a:t>Diritto alla vita</a:t>
            </a:r>
          </a:p>
        </p:txBody>
      </p:sp>
      <p:sp>
        <p:nvSpPr>
          <p:cNvPr id="3" name="Sottotitolo 2"/>
          <p:cNvSpPr>
            <a:spLocks noGrp="1"/>
          </p:cNvSpPr>
          <p:nvPr>
            <p:ph type="subTitle" idx="1"/>
          </p:nvPr>
        </p:nvSpPr>
        <p:spPr>
          <a:xfrm>
            <a:off x="179512" y="1700808"/>
            <a:ext cx="8856984" cy="4968552"/>
          </a:xfrm>
        </p:spPr>
        <p:txBody>
          <a:bodyPr>
            <a:noAutofit/>
          </a:bodyPr>
          <a:lstStyle/>
          <a:p>
            <a:r>
              <a:rPr lang="it-IT" sz="1800" dirty="0">
                <a:solidFill>
                  <a:schemeClr val="tx1"/>
                </a:solidFill>
                <a:latin typeface="Cooper Black" panose="0208090404030B020404" pitchFamily="18" charset="0"/>
              </a:rPr>
              <a:t>La nostra concezione dei diritti umani, dipende dal concetto di “diritto alla vita”, che ci facciamo.</a:t>
            </a:r>
          </a:p>
          <a:p>
            <a:r>
              <a:rPr lang="it-IT" sz="1800" dirty="0">
                <a:solidFill>
                  <a:schemeClr val="tx1"/>
                </a:solidFill>
                <a:latin typeface="Cooper Black" panose="0208090404030B020404" pitchFamily="18" charset="0"/>
              </a:rPr>
              <a:t>“La Dichiarazione Universale dei Diritti dell’Uomo”, afferma che: “Ogni individuo ha diritto alla vita, alla libertà ed alla sicurezza della propria persona”. Questa affermazione, approvata nel corso della rivoluzione francese e inserita nei documenti di molti organismi nazionali e internazionali, come lo statuto dell’ONU, pur riconoscendo un carattere prioritario al diritto alla vita, lo pone, concettualmente, sullo stesso piano di valore di tutti gli altri diritti umani.</a:t>
            </a:r>
          </a:p>
          <a:p>
            <a:r>
              <a:rPr lang="it-IT" sz="1800" dirty="0">
                <a:solidFill>
                  <a:schemeClr val="tx1"/>
                </a:solidFill>
                <a:latin typeface="Cooper Black" panose="0208090404030B020404" pitchFamily="18" charset="0"/>
              </a:rPr>
              <a:t>Mentre, “il diritto alla vita”, che si identifica con la persona umana ha un valore diverso, un valore assoluto, perché ogni persona che viene al mondo è titolare esclusiva di questo diritto sacro e inviolabile, inoltre, è il diritto alla vita umana che chiama alla vita tutti gli altri diritti, la cui finalità è di rendere sempre più umana e preziosa la vita.</a:t>
            </a:r>
          </a:p>
          <a:p>
            <a:r>
              <a:rPr lang="it-IT" sz="1800" dirty="0">
                <a:solidFill>
                  <a:schemeClr val="tx1"/>
                </a:solidFill>
                <a:latin typeface="Cooper Black" panose="0208090404030B020404" pitchFamily="18" charset="0"/>
              </a:rPr>
              <a:t>Quindi, per costruire, stabilmente, l’edificio dei diritti umani è indispensabile porre a fondamento di esso il diritto alla vita, su cui edificare tutti gli altri diritti.</a:t>
            </a:r>
          </a:p>
        </p:txBody>
      </p:sp>
    </p:spTree>
    <p:extLst>
      <p:ext uri="{BB962C8B-B14F-4D97-AF65-F5344CB8AC3E}">
        <p14:creationId xmlns:p14="http://schemas.microsoft.com/office/powerpoint/2010/main" val="3292613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67544" y="332656"/>
            <a:ext cx="8064896" cy="5904656"/>
          </a:xfrm>
        </p:spPr>
        <p:txBody>
          <a:bodyPr>
            <a:normAutofit fontScale="85000" lnSpcReduction="10000"/>
          </a:bodyPr>
          <a:lstStyle/>
          <a:p>
            <a:r>
              <a:rPr lang="it-IT" dirty="0">
                <a:solidFill>
                  <a:schemeClr val="tx1"/>
                </a:solidFill>
                <a:latin typeface="Cooper Black" panose="0208090404030B020404" pitchFamily="18" charset="0"/>
              </a:rPr>
              <a:t>Mentre, l’attuale concezione, ponendo tutti i diritti umani su uno stesso piano di valore, crea una sorta di generalizzazione, che ne oscura la luminosità e impedisce di cogliere il suo valore reale e ideale.  </a:t>
            </a:r>
          </a:p>
          <a:p>
            <a:r>
              <a:rPr lang="it-IT" dirty="0">
                <a:solidFill>
                  <a:schemeClr val="tx1"/>
                </a:solidFill>
                <a:latin typeface="Cooper Black" panose="0208090404030B020404" pitchFamily="18" charset="0"/>
              </a:rPr>
              <a:t>Ecco perché, nonostante le tante dichiarazioni autorevoli e l’incessante impegno dei grandi movimenti pacifisti, i diritti umani, soprattutto quello alla vita, continuano ad essere, troppo spesso, negati, violati, equivocati, infatti, non sono pochi quelli che  considerandosi in prima linea nella difesa dei diritti umani, favoriscono la pena di morte, che uccide il diritto alla vita e, con esso, tutti gli altri diritti umani.</a:t>
            </a:r>
          </a:p>
        </p:txBody>
      </p:sp>
    </p:spTree>
    <p:extLst>
      <p:ext uri="{BB962C8B-B14F-4D97-AF65-F5344CB8AC3E}">
        <p14:creationId xmlns:p14="http://schemas.microsoft.com/office/powerpoint/2010/main" val="1644598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39552" y="332656"/>
            <a:ext cx="7848872" cy="6264696"/>
          </a:xfrm>
        </p:spPr>
        <p:txBody>
          <a:bodyPr>
            <a:normAutofit fontScale="85000" lnSpcReduction="20000"/>
          </a:bodyPr>
          <a:lstStyle/>
          <a:p>
            <a:r>
              <a:rPr lang="it-IT" sz="2800" dirty="0">
                <a:solidFill>
                  <a:schemeClr val="tx1"/>
                </a:solidFill>
                <a:latin typeface="Cooper Black" panose="0208090404030B020404" pitchFamily="18" charset="0"/>
              </a:rPr>
              <a:t>Perfino la Chiesa, che ha come compito fondamentale formare le coscienze al rispetto integrale dei diritti umani e in modo particolare, a quello alla vita considera, ancora oggi, in linea di principio, moralmente ammissibile la pena di morte : “L’insegnamento tradizionale della Chiesa non esclude… il ricorso alla pena di morte”.</a:t>
            </a:r>
          </a:p>
          <a:p>
            <a:r>
              <a:rPr lang="it-IT" sz="2800" dirty="0">
                <a:solidFill>
                  <a:schemeClr val="tx1"/>
                </a:solidFill>
                <a:latin typeface="Cooper Black" panose="0208090404030B020404" pitchFamily="18" charset="0"/>
              </a:rPr>
              <a:t>Da ciò si evince, chiaramente, che la violazione dei diritti umani non è solo un problema di natura laica, come molti pensano, ma anche religiosa e, tuttavia, la stragrande maggioranza dei fedeli, e non solo, è profondamente convinta che la Chiesa è, in linea di principio, contraria alla pena di morte.</a:t>
            </a:r>
          </a:p>
          <a:p>
            <a:r>
              <a:rPr lang="it-IT" sz="2800" dirty="0">
                <a:solidFill>
                  <a:schemeClr val="tx1"/>
                </a:solidFill>
                <a:latin typeface="Cooper Black" panose="0208090404030B020404" pitchFamily="18" charset="0"/>
              </a:rPr>
              <a:t>Perciò, una opposizione culturale e morale alla pena capitale, non può, assolutamente, prescindere da questo dato di fatto.</a:t>
            </a:r>
          </a:p>
          <a:p>
            <a:r>
              <a:rPr lang="it-IT" sz="2800" dirty="0">
                <a:solidFill>
                  <a:schemeClr val="tx1"/>
                </a:solidFill>
                <a:latin typeface="Cooper Black" panose="0208090404030B020404" pitchFamily="18" charset="0"/>
              </a:rPr>
              <a:t>«Preso da associazionelavita.it»</a:t>
            </a:r>
          </a:p>
        </p:txBody>
      </p:sp>
    </p:spTree>
    <p:extLst>
      <p:ext uri="{BB962C8B-B14F-4D97-AF65-F5344CB8AC3E}">
        <p14:creationId xmlns:p14="http://schemas.microsoft.com/office/powerpoint/2010/main" val="134461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0"/>
            <a:ext cx="7772400" cy="1944216"/>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it-IT" dirty="0">
                <a:latin typeface="Cooper Black" panose="0208090404030B020404" pitchFamily="18" charset="0"/>
              </a:rPr>
              <a:t>Articoli della costituzione riguardanti il diritto alla vita </a:t>
            </a:r>
          </a:p>
        </p:txBody>
      </p:sp>
      <p:sp>
        <p:nvSpPr>
          <p:cNvPr id="3" name="Sottotitolo 2"/>
          <p:cNvSpPr>
            <a:spLocks noGrp="1"/>
          </p:cNvSpPr>
          <p:nvPr>
            <p:ph type="subTitle" idx="1"/>
          </p:nvPr>
        </p:nvSpPr>
        <p:spPr>
          <a:xfrm>
            <a:off x="827584" y="2204864"/>
            <a:ext cx="7560840" cy="4176464"/>
          </a:xfrm>
        </p:spPr>
        <p:txBody>
          <a:bodyPr>
            <a:normAutofit fontScale="85000" lnSpcReduction="10000"/>
          </a:bodyPr>
          <a:lstStyle/>
          <a:p>
            <a:r>
              <a:rPr lang="it-IT" dirty="0">
                <a:solidFill>
                  <a:schemeClr val="tx1"/>
                </a:solidFill>
                <a:latin typeface="Cooper Black" panose="0208090404030B020404" pitchFamily="18" charset="0"/>
              </a:rPr>
              <a:t>-Articolo 27</a:t>
            </a:r>
          </a:p>
          <a:p>
            <a:r>
              <a:rPr lang="it-IT" dirty="0">
                <a:solidFill>
                  <a:schemeClr val="tx1"/>
                </a:solidFill>
                <a:latin typeface="Cooper Black" panose="0208090404030B020404" pitchFamily="18" charset="0"/>
              </a:rPr>
              <a:t>"La responsabilità penale è personale. L'imputato non è considerato colpevole sino alla condanna definitiva. Le pene non possono consistere in trattamenti contrari al senso di umanità e devono tendere alla rieducazione del condannato. Non è ammessa la pena di morte, se non nei casi previsti dalle Leggi militari di guerra."</a:t>
            </a:r>
          </a:p>
        </p:txBody>
      </p:sp>
    </p:spTree>
    <p:extLst>
      <p:ext uri="{BB962C8B-B14F-4D97-AF65-F5344CB8AC3E}">
        <p14:creationId xmlns:p14="http://schemas.microsoft.com/office/powerpoint/2010/main" val="3101559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404664"/>
            <a:ext cx="8424936" cy="6048672"/>
          </a:xfrm>
        </p:spPr>
        <p:txBody>
          <a:bodyPr>
            <a:normAutofit fontScale="77500" lnSpcReduction="20000"/>
          </a:bodyPr>
          <a:lstStyle/>
          <a:p>
            <a:r>
              <a:rPr lang="it-IT" dirty="0">
                <a:solidFill>
                  <a:schemeClr val="tx1"/>
                </a:solidFill>
                <a:latin typeface="Cooper Black" panose="0208090404030B020404" pitchFamily="18" charset="0"/>
              </a:rPr>
              <a:t>-Articolo 13</a:t>
            </a:r>
          </a:p>
          <a:p>
            <a:r>
              <a:rPr lang="it-IT" dirty="0">
                <a:solidFill>
                  <a:schemeClr val="tx1"/>
                </a:solidFill>
                <a:latin typeface="Cooper Black" panose="0208090404030B020404" pitchFamily="18" charset="0"/>
              </a:rPr>
              <a:t>"La libertà personale è inviolabile. Non è ammessa forma alcuna di detenzione, di ispezione o perquisizione personale, né qualsiasi altra restrizione della libertà personale, se non per atto motivato dell'Autorità Giudiziaria e nei soli casi e modi previsti dalla Legge. In casi eccezionali di necessità ed urgenza, indicati tassativamente dalla Legge, l'Autorità di pubblica sicurezza può adottare provvedimenti provvisori, che devono essere comunicati entro 48 ore all'Autorità Giudiziaria e, se questo non li convalida nelle successive 48 ore, si intendono revocati e restano privi di ogni effetto. E' punita ogni violenza fisica e morale sulle persone, comunque, sottoposte a restrizione della libertà. La Legge stabilisce i limiti massimi della carcerazione preventiva."</a:t>
            </a:r>
          </a:p>
        </p:txBody>
      </p:sp>
    </p:spTree>
    <p:extLst>
      <p:ext uri="{BB962C8B-B14F-4D97-AF65-F5344CB8AC3E}">
        <p14:creationId xmlns:p14="http://schemas.microsoft.com/office/powerpoint/2010/main" val="126379580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1314</Words>
  <Application>Microsoft Office PowerPoint</Application>
  <PresentationFormat>Presentazione su schermo (4:3)</PresentationFormat>
  <Paragraphs>47</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Cooper Black</vt:lpstr>
      <vt:lpstr>Tema di Office</vt:lpstr>
      <vt:lpstr>Diritto al sogno</vt:lpstr>
      <vt:lpstr>Cos’è un sogno</vt:lpstr>
      <vt:lpstr>Parole di Mahasweta Devi riguardanti il diritto al sogno</vt:lpstr>
      <vt:lpstr>Diritto alla realizzazione Personale</vt:lpstr>
      <vt:lpstr>Diritto alla vita</vt:lpstr>
      <vt:lpstr>Presentazione standard di PowerPoint</vt:lpstr>
      <vt:lpstr>Presentazione standard di PowerPoint</vt:lpstr>
      <vt:lpstr>Articoli della costituzione riguardanti il diritto alla vita </vt:lpstr>
      <vt:lpstr>Presentazione standard di PowerPoint</vt:lpstr>
      <vt:lpstr>Presentazione standard di PowerPoint</vt:lpstr>
      <vt:lpstr>Diritti Umani</vt:lpstr>
      <vt:lpstr>Presentazione standard di PowerPoint</vt:lpstr>
      <vt:lpstr>Diritti Fondamentali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Cos’è un sogno</dc:title>
  <dc:creator>Seven</dc:creator>
  <cp:lastModifiedBy>Renda Elisa</cp:lastModifiedBy>
  <cp:revision>9</cp:revision>
  <dcterms:created xsi:type="dcterms:W3CDTF">2017-04-28T15:11:56Z</dcterms:created>
  <dcterms:modified xsi:type="dcterms:W3CDTF">2017-05-31T07:59:16Z</dcterms:modified>
</cp:coreProperties>
</file>