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4" r:id="rId3"/>
    <p:sldId id="267" r:id="rId4"/>
    <p:sldId id="266" r:id="rId5"/>
    <p:sldId id="269" r:id="rId6"/>
    <p:sldId id="265" r:id="rId7"/>
    <p:sldId id="268" r:id="rId8"/>
    <p:sldId id="263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69" autoAdjust="0"/>
  </p:normalViewPr>
  <p:slideViewPr>
    <p:cSldViewPr snapToGrid="0">
      <p:cViewPr varScale="1">
        <p:scale>
          <a:sx n="61" d="100"/>
          <a:sy n="61" d="100"/>
        </p:scale>
        <p:origin x="-797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pPr algn="r" rtl="0"/>
              <a:t>21/05/2017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21/05/2017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339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1646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21/05/2017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80778" y="1752600"/>
            <a:ext cx="9411222" cy="1090808"/>
          </a:xfrm>
        </p:spPr>
        <p:txBody>
          <a:bodyPr rtlCol="0"/>
          <a:lstStyle/>
          <a:p>
            <a:pPr rtl="0"/>
            <a:r>
              <a:rPr lang="it-IT" dirty="0" smtClean="0"/>
              <a:t>Diritto al pane e al sogno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al Pane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9850" y="2179529"/>
            <a:ext cx="10058400" cy="2642991"/>
          </a:xfrm>
        </p:spPr>
        <p:txBody>
          <a:bodyPr/>
          <a:lstStyle/>
          <a:p>
            <a:pPr>
              <a:buNone/>
            </a:pPr>
            <a:r>
              <a:rPr lang="it-IT" b="1" dirty="0" smtClean="0"/>
              <a:t> </a:t>
            </a:r>
            <a:r>
              <a:rPr lang="it-IT" b="1" dirty="0" smtClean="0"/>
              <a:t>  </a:t>
            </a:r>
            <a:r>
              <a:rPr lang="it-IT" dirty="0" smtClean="0"/>
              <a:t>Il </a:t>
            </a:r>
            <a:r>
              <a:rPr lang="it-IT" dirty="0" smtClean="0"/>
              <a:t>diritto al cibo deve essere considerato un diritto fondamentale della persona umana, perché se quel diritto non viene soddisfatto tutti gli altri diritti </a:t>
            </a:r>
            <a:r>
              <a:rPr lang="it-IT" dirty="0" smtClean="0"/>
              <a:t>umani non </a:t>
            </a:r>
            <a:r>
              <a:rPr lang="it-IT" dirty="0" smtClean="0"/>
              <a:t>diventano mai effettivi ed </a:t>
            </a:r>
            <a:r>
              <a:rPr lang="it-IT" dirty="0" smtClean="0"/>
              <a:t>efficaci.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15649" y="5160723"/>
            <a:ext cx="814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“Per </a:t>
            </a:r>
            <a:r>
              <a:rPr lang="it-IT" dirty="0" smtClean="0"/>
              <a:t>l’uomo con lo stomaco vuoto il cibo diventa </a:t>
            </a:r>
            <a:r>
              <a:rPr lang="it-IT" dirty="0" smtClean="0"/>
              <a:t>dio.”</a:t>
            </a:r>
          </a:p>
          <a:p>
            <a:endParaRPr lang="it-IT" dirty="0" smtClean="0"/>
          </a:p>
          <a:p>
            <a:r>
              <a:rPr lang="it-IT" b="1" i="1" dirty="0" smtClean="0">
                <a:solidFill>
                  <a:srgbClr val="FF0000"/>
                </a:solidFill>
              </a:rPr>
              <a:t>Gandhi</a:t>
            </a:r>
            <a:endParaRPr lang="it-IT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2687" y="1734855"/>
            <a:ext cx="5961887" cy="4146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Il </a:t>
            </a:r>
            <a:r>
              <a:rPr lang="it-IT" dirty="0" smtClean="0"/>
              <a:t>pane è un prodotto alimentare </a:t>
            </a:r>
            <a:r>
              <a:rPr lang="it-IT" dirty="0" smtClean="0"/>
              <a:t>che si ottiene tramite un processo di fermentazione, di lievitazione</a:t>
            </a:r>
            <a:r>
              <a:rPr lang="it-IT" dirty="0" smtClean="0"/>
              <a:t>, e </a:t>
            </a:r>
            <a:r>
              <a:rPr lang="it-IT" dirty="0" smtClean="0"/>
              <a:t>di cottura </a:t>
            </a:r>
            <a:r>
              <a:rPr lang="it-IT" dirty="0" smtClean="0"/>
              <a:t>in forno di un impasto a base di </a:t>
            </a:r>
            <a:r>
              <a:rPr lang="it-IT" dirty="0" smtClean="0"/>
              <a:t>farina, cereali e acqua.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029183" y="1979112"/>
            <a:ext cx="4947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u="sng" dirty="0" smtClean="0">
                <a:solidFill>
                  <a:srgbClr val="FF0000"/>
                </a:solidFill>
              </a:rPr>
              <a:t>Ingredienti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sz="2400" dirty="0" smtClean="0"/>
              <a:t>Farina;</a:t>
            </a:r>
            <a:endParaRPr lang="it-IT" sz="2400" dirty="0" smtClean="0"/>
          </a:p>
          <a:p>
            <a:r>
              <a:rPr lang="it-IT" sz="2400" dirty="0" smtClean="0"/>
              <a:t>Acqua;</a:t>
            </a:r>
            <a:endParaRPr lang="it-IT" sz="2400" dirty="0" smtClean="0"/>
          </a:p>
          <a:p>
            <a:r>
              <a:rPr lang="it-IT" sz="2400" dirty="0" smtClean="0"/>
              <a:t>Lievito;</a:t>
            </a:r>
          </a:p>
          <a:p>
            <a:r>
              <a:rPr lang="it-IT" sz="2400" dirty="0" smtClean="0"/>
              <a:t>Sale;</a:t>
            </a:r>
          </a:p>
          <a:p>
            <a:r>
              <a:rPr lang="it-IT" sz="2400" dirty="0" smtClean="0"/>
              <a:t>(Olio).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 descr="p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9070" y="3958225"/>
            <a:ext cx="3884442" cy="2214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72647"/>
          </a:xfrm>
        </p:spPr>
        <p:txBody>
          <a:bodyPr/>
          <a:lstStyle/>
          <a:p>
            <a:r>
              <a:rPr lang="it-IT" dirty="0" smtClean="0"/>
              <a:t>Ode al Pane</a:t>
            </a:r>
            <a:endParaRPr lang="it-IT" sz="2400" i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14609" y="1340284"/>
            <a:ext cx="5060514" cy="519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Del mare e della terra faremo pane,</a:t>
            </a:r>
          </a:p>
          <a:p>
            <a:r>
              <a:rPr lang="it-IT" dirty="0" smtClean="0"/>
              <a:t>coltiveremo a grano la terra e i pianeti,</a:t>
            </a:r>
          </a:p>
          <a:p>
            <a:r>
              <a:rPr lang="it-IT" dirty="0" smtClean="0"/>
              <a:t>il pane di ogni bocca,</a:t>
            </a:r>
          </a:p>
          <a:p>
            <a:r>
              <a:rPr lang="it-IT" dirty="0" smtClean="0"/>
              <a:t>di ogni uomo,</a:t>
            </a:r>
          </a:p>
          <a:p>
            <a:r>
              <a:rPr lang="it-IT" dirty="0" smtClean="0"/>
              <a:t>ogni giorno</a:t>
            </a:r>
          </a:p>
          <a:p>
            <a:r>
              <a:rPr lang="it-IT" dirty="0" smtClean="0"/>
              <a:t>arriverà perché andammo a seminarlo</a:t>
            </a:r>
          </a:p>
          <a:p>
            <a:r>
              <a:rPr lang="it-IT" dirty="0" smtClean="0"/>
              <a:t>e a produrlo non per un uomo</a:t>
            </a:r>
          </a:p>
          <a:p>
            <a:r>
              <a:rPr lang="it-IT" dirty="0" smtClean="0"/>
              <a:t>ma per tutti,</a:t>
            </a:r>
          </a:p>
          <a:p>
            <a:r>
              <a:rPr lang="it-IT" dirty="0" smtClean="0"/>
              <a:t>il pane, il pane</a:t>
            </a:r>
          </a:p>
          <a:p>
            <a:r>
              <a:rPr lang="it-IT" dirty="0" smtClean="0"/>
              <a:t>per tutti i popoli</a:t>
            </a:r>
          </a:p>
          <a:p>
            <a:r>
              <a:rPr lang="it-IT" dirty="0" smtClean="0"/>
              <a:t>e con esso ciò che ha</a:t>
            </a:r>
          </a:p>
          <a:p>
            <a:r>
              <a:rPr lang="it-IT" dirty="0" smtClean="0"/>
              <a:t>forma e sapore di pane</a:t>
            </a:r>
          </a:p>
          <a:p>
            <a:r>
              <a:rPr lang="it-IT" dirty="0" smtClean="0"/>
              <a:t>divideremo:</a:t>
            </a:r>
          </a:p>
          <a:p>
            <a:r>
              <a:rPr lang="it-IT" dirty="0" smtClean="0"/>
              <a:t>la terra,</a:t>
            </a:r>
          </a:p>
          <a:p>
            <a:r>
              <a:rPr lang="it-IT" dirty="0" smtClean="0"/>
              <a:t>la bellezza,</a:t>
            </a:r>
          </a:p>
          <a:p>
            <a:r>
              <a:rPr lang="it-IT" dirty="0" smtClean="0"/>
              <a:t>l’amore,</a:t>
            </a:r>
          </a:p>
          <a:p>
            <a:r>
              <a:rPr lang="it-IT" dirty="0" smtClean="0"/>
              <a:t>tutto questo ha sapore di pane.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58432" y="6125227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Pablo Neruda</a:t>
            </a:r>
            <a:endParaRPr lang="it-IT" sz="1600" b="1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mix-p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2661" y="1916482"/>
            <a:ext cx="5855971" cy="374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574104"/>
          </a:xfrm>
        </p:spPr>
        <p:txBody>
          <a:bodyPr>
            <a:normAutofit/>
          </a:bodyPr>
          <a:lstStyle/>
          <a:p>
            <a:r>
              <a:rPr lang="it-IT" sz="3200" dirty="0" smtClean="0"/>
              <a:t>FAO - </a:t>
            </a:r>
            <a:r>
              <a:rPr lang="it-IT" sz="3200" b="1" dirty="0" smtClean="0"/>
              <a:t>Organizzazione delle Nazioni Unite per l'alimentazione e l'agricoltura</a:t>
            </a:r>
            <a:br>
              <a:rPr lang="it-IT" sz="3200" b="1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5214" y="2016690"/>
            <a:ext cx="9569383" cy="396501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La FAO è un’agenzia </a:t>
            </a:r>
            <a:r>
              <a:rPr lang="it-IT" dirty="0" smtClean="0"/>
              <a:t>specializzata dell'Organizzazione delle Nazioni </a:t>
            </a:r>
            <a:r>
              <a:rPr lang="it-IT" dirty="0" smtClean="0"/>
              <a:t>Unite (ONU).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</a:t>
            </a:r>
            <a:r>
              <a:rPr lang="it-IT" dirty="0" smtClean="0"/>
              <a:t>Venne fondata </a:t>
            </a:r>
            <a:r>
              <a:rPr lang="it-IT" dirty="0" smtClean="0"/>
              <a:t>nel 16 </a:t>
            </a:r>
            <a:r>
              <a:rPr lang="it-IT" dirty="0" smtClean="0"/>
              <a:t>ottobre 1945 </a:t>
            </a:r>
            <a:r>
              <a:rPr lang="it-IT" dirty="0" smtClean="0"/>
              <a:t>con lo scopo di promuovere </a:t>
            </a:r>
            <a:r>
              <a:rPr lang="it-IT" dirty="0" smtClean="0"/>
              <a:t>politiche produttive nel settore </a:t>
            </a:r>
            <a:r>
              <a:rPr lang="it-IT" dirty="0" smtClean="0"/>
              <a:t>agricolo e la </a:t>
            </a:r>
            <a:r>
              <a:rPr lang="it-IT" dirty="0" smtClean="0"/>
              <a:t>lotta alla </a:t>
            </a:r>
            <a:r>
              <a:rPr lang="it-IT" dirty="0" smtClean="0"/>
              <a:t>malnutrizione.</a:t>
            </a:r>
            <a:endParaRPr lang="it-IT" dirty="0"/>
          </a:p>
        </p:txBody>
      </p:sp>
      <p:pic>
        <p:nvPicPr>
          <p:cNvPr id="4" name="Immagine 3" descr="FAO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406" y="4397836"/>
            <a:ext cx="1782871" cy="17449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93512" y="4910201"/>
            <a:ext cx="8700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Attualmente la sede centrale è situata in Italia, a Roma. </a:t>
            </a:r>
          </a:p>
          <a:p>
            <a:r>
              <a:rPr lang="it-IT" sz="2000" dirty="0" smtClean="0"/>
              <a:t>La FAO è tutt’ora riconosciuta in 191 Stati.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Diritto al sogno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4798" y="1752600"/>
            <a:ext cx="10058400" cy="4229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Nel </a:t>
            </a:r>
            <a:r>
              <a:rPr lang="it-IT" dirty="0" smtClean="0"/>
              <a:t>mondo ci 150 milioni di bambini e bambine dai 5 ai 14 anni costretti a lavorare; senza contare gli adolescenti che vivono in paesi coinvolti nei conflitti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Il </a:t>
            </a:r>
            <a:r>
              <a:rPr lang="it-IT" dirty="0" smtClean="0"/>
              <a:t>20 novembre del 1989 </a:t>
            </a:r>
            <a:r>
              <a:rPr lang="it-IT" dirty="0" smtClean="0"/>
              <a:t>l’Assemblea </a:t>
            </a:r>
            <a:r>
              <a:rPr lang="it-IT" dirty="0" smtClean="0"/>
              <a:t>Generale delle Nazioni </a:t>
            </a:r>
            <a:r>
              <a:rPr lang="it-IT" dirty="0" smtClean="0"/>
              <a:t>Unite </a:t>
            </a:r>
            <a:r>
              <a:rPr lang="it-IT" dirty="0" smtClean="0"/>
              <a:t>(</a:t>
            </a:r>
            <a:r>
              <a:rPr lang="it-IT" dirty="0" smtClean="0"/>
              <a:t>Organo istituzionale </a:t>
            </a:r>
            <a:r>
              <a:rPr lang="it-IT" dirty="0" smtClean="0"/>
              <a:t>dell'Organizzazione delle Nazioni </a:t>
            </a:r>
            <a:r>
              <a:rPr lang="it-IT" dirty="0" smtClean="0"/>
              <a:t>Unite - ONU) approva la </a:t>
            </a:r>
            <a:r>
              <a:rPr lang="it-IT" dirty="0" smtClean="0"/>
              <a:t>Convenzione Internazionale sui Diritti </a:t>
            </a:r>
            <a:r>
              <a:rPr lang="it-IT" dirty="0" smtClean="0"/>
              <a:t>dell'Infanzia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4382" y="1990595"/>
            <a:ext cx="7452485" cy="1053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L</a:t>
            </a:r>
            <a:r>
              <a:rPr lang="it-IT" dirty="0" smtClean="0"/>
              <a:t>’ ONU è un'organizzazione intergovernativa a carattere internazionale.</a:t>
            </a:r>
            <a:endParaRPr lang="it-IT" dirty="0"/>
          </a:p>
        </p:txBody>
      </p:sp>
      <p:pic>
        <p:nvPicPr>
          <p:cNvPr id="4" name="Immagine 3" descr="Flag_of_the_United_Nation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1455" y="715549"/>
            <a:ext cx="3154211" cy="21028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27135" y="2968669"/>
            <a:ext cx="10734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All'organizzazione, nata il 24 </a:t>
            </a:r>
            <a:r>
              <a:rPr lang="it-IT" sz="2400" dirty="0" smtClean="0"/>
              <a:t>Ottobre 1945, </a:t>
            </a:r>
            <a:r>
              <a:rPr lang="it-IT" sz="2400" dirty="0" smtClean="0"/>
              <a:t>subito dopo la fine della seconda guerra </a:t>
            </a:r>
            <a:r>
              <a:rPr lang="it-IT" sz="2400" dirty="0" smtClean="0"/>
              <a:t>mondiale, aderiscono attualmente 193 </a:t>
            </a:r>
            <a:r>
              <a:rPr lang="it-IT" sz="2400" dirty="0" smtClean="0"/>
              <a:t>Stati del mondo sul totale dei 196 riconosciuti sovrani.</a:t>
            </a:r>
            <a:endParaRPr lang="it-IT" sz="2400" dirty="0"/>
          </a:p>
        </p:txBody>
      </p:sp>
      <p:pic>
        <p:nvPicPr>
          <p:cNvPr id="6" name="Immagine 5" descr="150px-Nobel_prize_med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979" y="4276594"/>
            <a:ext cx="1677965" cy="16779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55725" y="4835048"/>
            <a:ext cx="774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Nel 2001 L’ONU ottenne il Nobel per la Pace.</a:t>
            </a:r>
            <a:endParaRPr lang="it-IT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34423" y="1878904"/>
            <a:ext cx="6851737" cy="234236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Fiorini Chiara</a:t>
            </a:r>
            <a:br>
              <a:rPr lang="it-IT" b="1" dirty="0" smtClean="0">
                <a:solidFill>
                  <a:srgbClr val="FFC000"/>
                </a:solidFill>
              </a:rPr>
            </a:br>
            <a:r>
              <a:rPr lang="it-IT" b="1" dirty="0" smtClean="0">
                <a:solidFill>
                  <a:srgbClr val="FFC000"/>
                </a:solidFill>
              </a:rPr>
              <a:t>        &amp;</a:t>
            </a:r>
            <a:br>
              <a:rPr lang="it-IT" b="1" dirty="0" smtClean="0">
                <a:solidFill>
                  <a:srgbClr val="FFC000"/>
                </a:solidFill>
              </a:rPr>
            </a:br>
            <a:r>
              <a:rPr lang="it-IT" b="1" dirty="0" err="1" smtClean="0">
                <a:solidFill>
                  <a:srgbClr val="FFC000"/>
                </a:solidFill>
              </a:rPr>
              <a:t>Bonforte</a:t>
            </a:r>
            <a:r>
              <a:rPr lang="it-IT" b="1" dirty="0" smtClean="0">
                <a:solidFill>
                  <a:srgbClr val="FFC000"/>
                </a:solidFill>
              </a:rPr>
              <a:t> Vincenzo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108</TotalTime>
  <Words>381</Words>
  <Application>Microsoft Office PowerPoint</Application>
  <PresentationFormat>Personalizzato</PresentationFormat>
  <Paragraphs>57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tf03431377</vt:lpstr>
      <vt:lpstr>Diritto al pane e al sogno</vt:lpstr>
      <vt:lpstr>Diritto al Pane</vt:lpstr>
      <vt:lpstr>Il Pane</vt:lpstr>
      <vt:lpstr>Ode al Pane</vt:lpstr>
      <vt:lpstr>FAO - Organizzazione delle Nazioni Unite per l'alimentazione e l'agricoltura </vt:lpstr>
      <vt:lpstr>Diritto al sogno</vt:lpstr>
      <vt:lpstr>ONU</vt:lpstr>
      <vt:lpstr>Fiorini Chiara         &amp; Bonforte Vincenzo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al pane e al sogno</dc:title>
  <dc:creator>Filippo Fiorini</dc:creator>
  <cp:lastModifiedBy>Filippo Fiorini</cp:lastModifiedBy>
  <cp:revision>23</cp:revision>
  <dcterms:created xsi:type="dcterms:W3CDTF">2017-05-21T14:32:05Z</dcterms:created>
  <dcterms:modified xsi:type="dcterms:W3CDTF">2017-05-21T16:20:47Z</dcterms:modified>
</cp:coreProperties>
</file>