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3" d="100"/>
          <a:sy n="73" d="100"/>
        </p:scale>
        <p:origin x="-528"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t-I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t-IT"/>
          </a:p>
        </p:txBody>
      </p:sp>
      <p:sp>
        <p:nvSpPr>
          <p:cNvPr id="4" name="Date Placeholder 3"/>
          <p:cNvSpPr>
            <a:spLocks noGrp="1"/>
          </p:cNvSpPr>
          <p:nvPr>
            <p:ph type="dt" sz="half" idx="10"/>
          </p:nvPr>
        </p:nvSpPr>
        <p:spPr/>
        <p:txBody>
          <a:bodyPr/>
          <a:lstStyle/>
          <a:p>
            <a:fld id="{778BEE05-52F6-404F-A6C4-97EF86FBE29E}" type="datetimeFigureOut">
              <a:rPr lang="it-IT" smtClean="0"/>
              <a:pPr/>
              <a:t>29/05/2017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6A868C6-3C50-4A57-9061-FB31DD96560C}" type="slidenum">
              <a:rPr lang="it-IT" smtClean="0"/>
              <a:pPr/>
              <a:t>‹N›</a:t>
            </a:fld>
            <a:endParaRPr lang="it-IT"/>
          </a:p>
        </p:txBody>
      </p:sp>
    </p:spTree>
    <p:extLst>
      <p:ext uri="{BB962C8B-B14F-4D97-AF65-F5344CB8AC3E}">
        <p14:creationId xmlns:p14="http://schemas.microsoft.com/office/powerpoint/2010/main" xmlns="" val="42948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778BEE05-52F6-404F-A6C4-97EF86FBE29E}" type="datetimeFigureOut">
              <a:rPr lang="it-IT" smtClean="0"/>
              <a:pPr/>
              <a:t>29/05/2017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6A868C6-3C50-4A57-9061-FB31DD96560C}" type="slidenum">
              <a:rPr lang="it-IT" smtClean="0"/>
              <a:pPr/>
              <a:t>‹N›</a:t>
            </a:fld>
            <a:endParaRPr lang="it-IT"/>
          </a:p>
        </p:txBody>
      </p:sp>
    </p:spTree>
    <p:extLst>
      <p:ext uri="{BB962C8B-B14F-4D97-AF65-F5344CB8AC3E}">
        <p14:creationId xmlns:p14="http://schemas.microsoft.com/office/powerpoint/2010/main" xmlns="" val="2832050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778BEE05-52F6-404F-A6C4-97EF86FBE29E}" type="datetimeFigureOut">
              <a:rPr lang="it-IT" smtClean="0"/>
              <a:pPr/>
              <a:t>29/05/2017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6A868C6-3C50-4A57-9061-FB31DD96560C}" type="slidenum">
              <a:rPr lang="it-IT" smtClean="0"/>
              <a:pPr/>
              <a:t>‹N›</a:t>
            </a:fld>
            <a:endParaRPr lang="it-IT"/>
          </a:p>
        </p:txBody>
      </p:sp>
    </p:spTree>
    <p:extLst>
      <p:ext uri="{BB962C8B-B14F-4D97-AF65-F5344CB8AC3E}">
        <p14:creationId xmlns:p14="http://schemas.microsoft.com/office/powerpoint/2010/main" xmlns="" val="1813979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778BEE05-52F6-404F-A6C4-97EF86FBE29E}" type="datetimeFigureOut">
              <a:rPr lang="it-IT" smtClean="0"/>
              <a:pPr/>
              <a:t>29/05/2017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6A868C6-3C50-4A57-9061-FB31DD96560C}" type="slidenum">
              <a:rPr lang="it-IT" smtClean="0"/>
              <a:pPr/>
              <a:t>‹N›</a:t>
            </a:fld>
            <a:endParaRPr lang="it-IT"/>
          </a:p>
        </p:txBody>
      </p:sp>
    </p:spTree>
    <p:extLst>
      <p:ext uri="{BB962C8B-B14F-4D97-AF65-F5344CB8AC3E}">
        <p14:creationId xmlns:p14="http://schemas.microsoft.com/office/powerpoint/2010/main" xmlns="" val="4007417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t-I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78BEE05-52F6-404F-A6C4-97EF86FBE29E}" type="datetimeFigureOut">
              <a:rPr lang="it-IT" smtClean="0"/>
              <a:pPr/>
              <a:t>29/05/2017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6A868C6-3C50-4A57-9061-FB31DD96560C}" type="slidenum">
              <a:rPr lang="it-IT" smtClean="0"/>
              <a:pPr/>
              <a:t>‹N›</a:t>
            </a:fld>
            <a:endParaRPr lang="it-IT"/>
          </a:p>
        </p:txBody>
      </p:sp>
    </p:spTree>
    <p:extLst>
      <p:ext uri="{BB962C8B-B14F-4D97-AF65-F5344CB8AC3E}">
        <p14:creationId xmlns:p14="http://schemas.microsoft.com/office/powerpoint/2010/main" xmlns="" val="312551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p>
            <a:fld id="{778BEE05-52F6-404F-A6C4-97EF86FBE29E}" type="datetimeFigureOut">
              <a:rPr lang="it-IT" smtClean="0"/>
              <a:pPr/>
              <a:t>29/05/2017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6A868C6-3C50-4A57-9061-FB31DD96560C}" type="slidenum">
              <a:rPr lang="it-IT" smtClean="0"/>
              <a:pPr/>
              <a:t>‹N›</a:t>
            </a:fld>
            <a:endParaRPr lang="it-IT"/>
          </a:p>
        </p:txBody>
      </p:sp>
    </p:spTree>
    <p:extLst>
      <p:ext uri="{BB962C8B-B14F-4D97-AF65-F5344CB8AC3E}">
        <p14:creationId xmlns:p14="http://schemas.microsoft.com/office/powerpoint/2010/main" xmlns="" val="3504626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t-I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p>
            <a:fld id="{778BEE05-52F6-404F-A6C4-97EF86FBE29E}" type="datetimeFigureOut">
              <a:rPr lang="it-IT" smtClean="0"/>
              <a:pPr/>
              <a:t>29/05/2017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16A868C6-3C50-4A57-9061-FB31DD96560C}" type="slidenum">
              <a:rPr lang="it-IT" smtClean="0"/>
              <a:pPr/>
              <a:t>‹N›</a:t>
            </a:fld>
            <a:endParaRPr lang="it-IT"/>
          </a:p>
        </p:txBody>
      </p:sp>
    </p:spTree>
    <p:extLst>
      <p:ext uri="{BB962C8B-B14F-4D97-AF65-F5344CB8AC3E}">
        <p14:creationId xmlns:p14="http://schemas.microsoft.com/office/powerpoint/2010/main" xmlns="" val="1127378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2"/>
          <p:cNvSpPr>
            <a:spLocks noGrp="1"/>
          </p:cNvSpPr>
          <p:nvPr>
            <p:ph type="dt" sz="half" idx="10"/>
          </p:nvPr>
        </p:nvSpPr>
        <p:spPr/>
        <p:txBody>
          <a:bodyPr/>
          <a:lstStyle/>
          <a:p>
            <a:fld id="{778BEE05-52F6-404F-A6C4-97EF86FBE29E}" type="datetimeFigureOut">
              <a:rPr lang="it-IT" smtClean="0"/>
              <a:pPr/>
              <a:t>29/05/2017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6A868C6-3C50-4A57-9061-FB31DD96560C}" type="slidenum">
              <a:rPr lang="it-IT" smtClean="0"/>
              <a:pPr/>
              <a:t>‹N›</a:t>
            </a:fld>
            <a:endParaRPr lang="it-IT"/>
          </a:p>
        </p:txBody>
      </p:sp>
    </p:spTree>
    <p:extLst>
      <p:ext uri="{BB962C8B-B14F-4D97-AF65-F5344CB8AC3E}">
        <p14:creationId xmlns:p14="http://schemas.microsoft.com/office/powerpoint/2010/main" xmlns="" val="1708137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8BEE05-52F6-404F-A6C4-97EF86FBE29E}" type="datetimeFigureOut">
              <a:rPr lang="it-IT" smtClean="0"/>
              <a:pPr/>
              <a:t>29/05/2017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16A868C6-3C50-4A57-9061-FB31DD96560C}" type="slidenum">
              <a:rPr lang="it-IT" smtClean="0"/>
              <a:pPr/>
              <a:t>‹N›</a:t>
            </a:fld>
            <a:endParaRPr lang="it-IT"/>
          </a:p>
        </p:txBody>
      </p:sp>
    </p:spTree>
    <p:extLst>
      <p:ext uri="{BB962C8B-B14F-4D97-AF65-F5344CB8AC3E}">
        <p14:creationId xmlns:p14="http://schemas.microsoft.com/office/powerpoint/2010/main" xmlns="" val="3027009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78BEE05-52F6-404F-A6C4-97EF86FBE29E}" type="datetimeFigureOut">
              <a:rPr lang="it-IT" smtClean="0"/>
              <a:pPr/>
              <a:t>29/05/2017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6A868C6-3C50-4A57-9061-FB31DD96560C}" type="slidenum">
              <a:rPr lang="it-IT" smtClean="0"/>
              <a:pPr/>
              <a:t>‹N›</a:t>
            </a:fld>
            <a:endParaRPr lang="it-IT"/>
          </a:p>
        </p:txBody>
      </p:sp>
    </p:spTree>
    <p:extLst>
      <p:ext uri="{BB962C8B-B14F-4D97-AF65-F5344CB8AC3E}">
        <p14:creationId xmlns:p14="http://schemas.microsoft.com/office/powerpoint/2010/main" xmlns="" val="3323363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78BEE05-52F6-404F-A6C4-97EF86FBE29E}" type="datetimeFigureOut">
              <a:rPr lang="it-IT" smtClean="0"/>
              <a:pPr/>
              <a:t>29/05/2017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6A868C6-3C50-4A57-9061-FB31DD96560C}" type="slidenum">
              <a:rPr lang="it-IT" smtClean="0"/>
              <a:pPr/>
              <a:t>‹N›</a:t>
            </a:fld>
            <a:endParaRPr lang="it-IT"/>
          </a:p>
        </p:txBody>
      </p:sp>
    </p:spTree>
    <p:extLst>
      <p:ext uri="{BB962C8B-B14F-4D97-AF65-F5344CB8AC3E}">
        <p14:creationId xmlns:p14="http://schemas.microsoft.com/office/powerpoint/2010/main" xmlns="" val="33352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t-I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8BEE05-52F6-404F-A6C4-97EF86FBE29E}" type="datetimeFigureOut">
              <a:rPr lang="it-IT" smtClean="0"/>
              <a:pPr/>
              <a:t>29/05/2017</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A868C6-3C50-4A57-9061-FB31DD96560C}" type="slidenum">
              <a:rPr lang="it-IT" smtClean="0"/>
              <a:pPr/>
              <a:t>‹N›</a:t>
            </a:fld>
            <a:endParaRPr lang="it-IT"/>
          </a:p>
        </p:txBody>
      </p:sp>
    </p:spTree>
    <p:extLst>
      <p:ext uri="{BB962C8B-B14F-4D97-AF65-F5344CB8AC3E}">
        <p14:creationId xmlns:p14="http://schemas.microsoft.com/office/powerpoint/2010/main" xmlns="" val="3609201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940088"/>
          </a:xfrm>
          <a:prstGeom prst="rect">
            <a:avLst/>
          </a:prstGeom>
        </p:spPr>
        <p:txBody>
          <a:bodyPr wrap="square">
            <a:spAutoFit/>
          </a:bodyPr>
          <a:lstStyle/>
          <a:p>
            <a:pPr algn="ctr"/>
            <a:endParaRPr lang="it-IT" sz="3200" b="1" dirty="0" smtClean="0">
              <a:solidFill>
                <a:srgbClr val="FF0000"/>
              </a:solidFill>
            </a:endParaRPr>
          </a:p>
          <a:p>
            <a:pPr algn="ctr"/>
            <a:r>
              <a:rPr lang="it-IT" sz="4800" b="1" dirty="0">
                <a:solidFill>
                  <a:srgbClr val="FF0000"/>
                </a:solidFill>
              </a:rPr>
              <a:t>diritto allo studio e diritto all’istruzione</a:t>
            </a:r>
            <a:endParaRPr lang="it-IT" sz="4800" b="1" dirty="0" smtClean="0"/>
          </a:p>
          <a:p>
            <a:endParaRPr lang="it-IT" sz="2400" dirty="0"/>
          </a:p>
          <a:p>
            <a:r>
              <a:rPr lang="it-IT" sz="2400" dirty="0" smtClean="0"/>
              <a:t>« </a:t>
            </a:r>
            <a:r>
              <a:rPr lang="it-IT" sz="2400" dirty="0"/>
              <a:t>Ognuno ha diritto ad un'istruzione. L'istruzione dovrebbe essere gratuita, almeno a livelli elementari e fondamentali. L'istruzione elementare dovrebbe essere obbligatoria. L'istruzione tecnica e professionale, dovrebbero essere generalmente fruibili, così come pure un'istruzione superiore dovrebbe essere accessibile sulle basi del merito. »</a:t>
            </a:r>
          </a:p>
          <a:p>
            <a:r>
              <a:rPr lang="it-IT" dirty="0"/>
              <a:t>(</a:t>
            </a:r>
            <a:r>
              <a:rPr lang="it-IT" i="1" dirty="0"/>
              <a:t>ONU, Dichiarazione Universale dei Diritti Umani, art. 26</a:t>
            </a:r>
            <a:r>
              <a:rPr lang="it-IT" dirty="0"/>
              <a:t>)</a:t>
            </a:r>
          </a:p>
          <a:p>
            <a:endParaRPr lang="it-IT" sz="2400" dirty="0"/>
          </a:p>
          <a:p>
            <a:endParaRPr lang="it-IT" sz="2400" dirty="0" smtClean="0"/>
          </a:p>
          <a:p>
            <a:r>
              <a:rPr lang="it-IT" sz="2400" dirty="0" smtClean="0"/>
              <a:t>« </a:t>
            </a:r>
            <a:r>
              <a:rPr lang="it-IT" sz="2400" dirty="0"/>
              <a:t>I capaci e meritevoli, anche se privi di mezzi, hanno diritto di raggiungere i gradi più alti degli studi. </a:t>
            </a:r>
          </a:p>
          <a:p>
            <a:r>
              <a:rPr lang="it-IT" sz="2400" dirty="0"/>
              <a:t>La Repubblica rende effettivo questo diritto con borse di studio, assegni alle famiglie ed altre provvidenze, che devono essere attribuite per concorso. »</a:t>
            </a:r>
          </a:p>
          <a:p>
            <a:r>
              <a:rPr lang="it-IT" dirty="0"/>
              <a:t>(</a:t>
            </a:r>
            <a:r>
              <a:rPr lang="it-IT" i="1" dirty="0"/>
              <a:t>Costituzione italiana, art. 34</a:t>
            </a:r>
            <a:r>
              <a:rPr lang="it-IT" dirty="0" smtClean="0"/>
              <a:t>)</a:t>
            </a:r>
            <a:endParaRPr lang="it-IT" dirty="0"/>
          </a:p>
        </p:txBody>
      </p:sp>
    </p:spTree>
    <p:extLst>
      <p:ext uri="{BB962C8B-B14F-4D97-AF65-F5344CB8AC3E}">
        <p14:creationId xmlns:p14="http://schemas.microsoft.com/office/powerpoint/2010/main" xmlns="" val="1231927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001643"/>
          </a:xfrm>
          <a:prstGeom prst="rect">
            <a:avLst/>
          </a:prstGeom>
        </p:spPr>
        <p:txBody>
          <a:bodyPr wrap="square">
            <a:spAutoFit/>
          </a:bodyPr>
          <a:lstStyle/>
          <a:p>
            <a:pPr algn="ctr"/>
            <a:r>
              <a:rPr lang="it-IT" sz="4800" b="1" dirty="0" smtClean="0">
                <a:solidFill>
                  <a:srgbClr val="FF0000"/>
                </a:solidFill>
              </a:rPr>
              <a:t>Differenza </a:t>
            </a:r>
            <a:r>
              <a:rPr lang="it-IT" sz="4800" b="1" dirty="0">
                <a:solidFill>
                  <a:srgbClr val="FF0000"/>
                </a:solidFill>
              </a:rPr>
              <a:t>tra diritto allo studio </a:t>
            </a:r>
            <a:r>
              <a:rPr lang="it-IT" sz="4800" b="1" dirty="0" smtClean="0">
                <a:solidFill>
                  <a:srgbClr val="FF0000"/>
                </a:solidFill>
              </a:rPr>
              <a:t>e</a:t>
            </a:r>
          </a:p>
          <a:p>
            <a:pPr algn="ctr"/>
            <a:r>
              <a:rPr lang="it-IT" sz="4800" b="1" dirty="0" smtClean="0">
                <a:solidFill>
                  <a:srgbClr val="FF0000"/>
                </a:solidFill>
              </a:rPr>
              <a:t>diritto </a:t>
            </a:r>
            <a:r>
              <a:rPr lang="it-IT" sz="4800" b="1" dirty="0">
                <a:solidFill>
                  <a:srgbClr val="FF0000"/>
                </a:solidFill>
              </a:rPr>
              <a:t>all’istruzione</a:t>
            </a:r>
          </a:p>
          <a:p>
            <a:endParaRPr lang="it-IT" sz="2400" dirty="0" smtClean="0"/>
          </a:p>
          <a:p>
            <a:r>
              <a:rPr lang="it-IT" sz="2400" dirty="0" smtClean="0"/>
              <a:t>Per </a:t>
            </a:r>
            <a:r>
              <a:rPr lang="it-IT" sz="2400" dirty="0"/>
              <a:t>«</a:t>
            </a:r>
            <a:r>
              <a:rPr lang="it-IT" sz="2400" i="1" dirty="0"/>
              <a:t>diritto all'istruzione</a:t>
            </a:r>
            <a:r>
              <a:rPr lang="it-IT" sz="2400" dirty="0"/>
              <a:t>» s'intende quello all'istruzione inferiore, di cui sono titolari tutti gli alunni della scuola dell'obbligo. </a:t>
            </a:r>
          </a:p>
          <a:p>
            <a:r>
              <a:rPr lang="it-IT" sz="2400" dirty="0"/>
              <a:t>L'espressione «</a:t>
            </a:r>
            <a:r>
              <a:rPr lang="it-IT" sz="2400" i="1" dirty="0"/>
              <a:t>diritto allo studio</a:t>
            </a:r>
            <a:r>
              <a:rPr lang="it-IT" sz="2400" dirty="0"/>
              <a:t>» indica, invece, il diritto di raggiungere i gradi più elevati degli studi da riconoscersi non indistintamente in capo a tutti gli studenti, ma solo a quanti fra essi presentino specifici requisiti: capacità, merito, appartenenza a famiglie in condizioni economiche disagiate («</a:t>
            </a:r>
            <a:r>
              <a:rPr lang="it-IT" sz="2400" i="1" dirty="0"/>
              <a:t>privi di mezzi</a:t>
            </a:r>
            <a:r>
              <a:rPr lang="it-IT" sz="2400" dirty="0"/>
              <a:t>»); perciò si parla di diritto all'istruzione superiore.</a:t>
            </a:r>
          </a:p>
          <a:p>
            <a:r>
              <a:rPr lang="it-IT" sz="2400" dirty="0"/>
              <a:t>Quest'ultimo orientamento merita attenzione non solo perché soddisfa quell'esigenza di chiarezza cui poc'anzi si accennava, ma soprattutto perché trova la sua giustificazione proprio nel disposto costituzionale in esame.</a:t>
            </a:r>
          </a:p>
          <a:p>
            <a:r>
              <a:rPr lang="it-IT" sz="2400" dirty="0"/>
              <a:t>L'art. 34 Cost., infatti, dà fondamento al diritto all'istruzione nel suo secondo comma; il diritto allo studio si deduce, invece, dalla formulazione del comma successivo.</a:t>
            </a:r>
          </a:p>
        </p:txBody>
      </p:sp>
    </p:spTree>
    <p:extLst>
      <p:ext uri="{BB962C8B-B14F-4D97-AF65-F5344CB8AC3E}">
        <p14:creationId xmlns:p14="http://schemas.microsoft.com/office/powerpoint/2010/main" xmlns="" val="1671272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40307"/>
          </a:xfrm>
          <a:prstGeom prst="rect">
            <a:avLst/>
          </a:prstGeom>
        </p:spPr>
        <p:txBody>
          <a:bodyPr wrap="square">
            <a:spAutoFit/>
          </a:bodyPr>
          <a:lstStyle/>
          <a:p>
            <a:pPr algn="ctr"/>
            <a:r>
              <a:rPr lang="it-IT" sz="4800" b="1" dirty="0" smtClean="0">
                <a:solidFill>
                  <a:srgbClr val="FF0000"/>
                </a:solidFill>
              </a:rPr>
              <a:t>Istruzione fondamentale</a:t>
            </a:r>
          </a:p>
          <a:p>
            <a:pPr algn="ctr"/>
            <a:endParaRPr lang="it-IT" sz="4800" b="1" i="1" dirty="0">
              <a:solidFill>
                <a:srgbClr val="FF0000"/>
              </a:solidFill>
            </a:endParaRPr>
          </a:p>
          <a:p>
            <a:pPr algn="ctr"/>
            <a:r>
              <a:rPr lang="it-IT" sz="2400" i="1" dirty="0" smtClean="0"/>
              <a:t>&lt;&lt;</a:t>
            </a:r>
            <a:r>
              <a:rPr lang="it-IT" sz="2400" i="1" dirty="0"/>
              <a:t>L'art. 33 della Costituzione afferma che la Repubblica detta le norme generali sull'istruzione ed istituisce scuole statali per tutti gli ordini e gradi. Secondo la Corte Costituzionale il diritto di accedere e di usufruire delle prestazioni, che l'organizzazione scolastica è chiamata a fornire, parte dagli asili nido e si estende sino alle università. &gt;&gt;</a:t>
            </a:r>
          </a:p>
          <a:p>
            <a:endParaRPr lang="it-IT" sz="2400" dirty="0" smtClean="0"/>
          </a:p>
          <a:p>
            <a:endParaRPr lang="it-IT" sz="2400" i="1" dirty="0" smtClean="0"/>
          </a:p>
          <a:p>
            <a:r>
              <a:rPr lang="it-IT" sz="2400" i="1" dirty="0" smtClean="0"/>
              <a:t>&lt;&lt;</a:t>
            </a:r>
            <a:r>
              <a:rPr lang="it-IT" sz="2400" i="1" dirty="0"/>
              <a:t>Sempre l'art. 33 garantisce che «Enti e privati hanno il diritto di istituire scuole ed istituti di educazione, senza oneri per lo Stato». Nella seduta del 29 aprile 1947, l'onorevole Epicarmo Corbino, uno dei firmatari dell'emendamento, chiarì davanti all'Assemblea Costituente il senso della precisazione «senza oneri per lo Stato»: «noi non diciamo che lo Stato non potrà mai intervenire a favore degli istituti privati; diciamo solo che nessun istituto privato potrà sorgere con il diritto di avere aiuti da parte dello Stato. È una cosa diversa: si tratta della facoltà di dare o di non dare.&gt;&gt;</a:t>
            </a:r>
          </a:p>
          <a:p>
            <a:endParaRPr lang="it-IT" sz="2400" dirty="0" smtClean="0"/>
          </a:p>
        </p:txBody>
      </p:sp>
    </p:spTree>
    <p:extLst>
      <p:ext uri="{BB962C8B-B14F-4D97-AF65-F5344CB8AC3E}">
        <p14:creationId xmlns:p14="http://schemas.microsoft.com/office/powerpoint/2010/main" xmlns="" val="1018203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893647"/>
          </a:xfrm>
          <a:prstGeom prst="rect">
            <a:avLst/>
          </a:prstGeom>
        </p:spPr>
        <p:txBody>
          <a:bodyPr wrap="square">
            <a:spAutoFit/>
          </a:bodyPr>
          <a:lstStyle/>
          <a:p>
            <a:endParaRPr lang="it-IT" sz="2400" dirty="0" smtClean="0"/>
          </a:p>
          <a:p>
            <a:endParaRPr lang="it-IT" sz="2400" dirty="0"/>
          </a:p>
          <a:p>
            <a:r>
              <a:rPr lang="it-IT" sz="2400" dirty="0" smtClean="0"/>
              <a:t>La </a:t>
            </a:r>
            <a:r>
              <a:rPr lang="it-IT" sz="2400" dirty="0"/>
              <a:t>necessità di aprire la scuola a tutti denuncia, a quanto sembra, la volontà dei costituenti di fare in modo che l'istruzione, cessando di essere privilegio di pochi, potesse finalmente diventare diritto di </a:t>
            </a:r>
            <a:r>
              <a:rPr lang="it-IT" sz="2400" dirty="0" smtClean="0"/>
              <a:t>tutti.</a:t>
            </a:r>
          </a:p>
          <a:p>
            <a:r>
              <a:rPr lang="it-IT" sz="2400" dirty="0" smtClean="0"/>
              <a:t>E </a:t>
            </a:r>
            <a:r>
              <a:rPr lang="it-IT" sz="2400" dirty="0"/>
              <a:t>questo è il senso da dare alla proposizione in esame: essa sancisce il principio della non discriminazione ed il divieto di configurare l'istruzione come appannaggio di categorie determinate di persone, quelle situate più in alto nella scala </a:t>
            </a:r>
            <a:r>
              <a:rPr lang="it-IT" sz="2400" dirty="0" smtClean="0"/>
              <a:t>sociale.</a:t>
            </a:r>
          </a:p>
          <a:p>
            <a:r>
              <a:rPr lang="it-IT" sz="2400" dirty="0" smtClean="0"/>
              <a:t>A </a:t>
            </a:r>
            <a:r>
              <a:rPr lang="it-IT" sz="2400" dirty="0"/>
              <a:t>mente del secondo comma, l'istruzione inferiore, impartita per almeno otto anni, è obbligatoria e gratuita. </a:t>
            </a:r>
          </a:p>
          <a:p>
            <a:r>
              <a:rPr lang="it-IT" sz="2400" dirty="0"/>
              <a:t>Il legame fra le due caratteristiche è chiaro: l'imposizione di un obbligo, per adempiere al quale è previsto un sacrificio economico, non può che sposarsi con la garanzia della non onerosità dell'attività necessaria a tale adempimento.</a:t>
            </a:r>
          </a:p>
        </p:txBody>
      </p:sp>
    </p:spTree>
    <p:extLst>
      <p:ext uri="{BB962C8B-B14F-4D97-AF65-F5344CB8AC3E}">
        <p14:creationId xmlns:p14="http://schemas.microsoft.com/office/powerpoint/2010/main" xmlns="" val="1412672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4524315"/>
          </a:xfrm>
          <a:prstGeom prst="rect">
            <a:avLst/>
          </a:prstGeom>
        </p:spPr>
        <p:txBody>
          <a:bodyPr wrap="square">
            <a:spAutoFit/>
          </a:bodyPr>
          <a:lstStyle/>
          <a:p>
            <a:pPr algn="ctr"/>
            <a:endParaRPr lang="it-IT" sz="4800" b="1" dirty="0" smtClean="0">
              <a:solidFill>
                <a:srgbClr val="FF0000"/>
              </a:solidFill>
            </a:endParaRPr>
          </a:p>
          <a:p>
            <a:pPr algn="ctr"/>
            <a:r>
              <a:rPr lang="it-IT" sz="4800" b="1" dirty="0" smtClean="0">
                <a:solidFill>
                  <a:srgbClr val="FF0000"/>
                </a:solidFill>
              </a:rPr>
              <a:t>Principio meritocratico</a:t>
            </a:r>
          </a:p>
          <a:p>
            <a:endParaRPr lang="it-IT" sz="2400" dirty="0" smtClean="0"/>
          </a:p>
          <a:p>
            <a:endParaRPr lang="it-IT" sz="2400" dirty="0"/>
          </a:p>
          <a:p>
            <a:r>
              <a:rPr lang="it-IT" sz="2400" dirty="0" smtClean="0"/>
              <a:t>Appare </a:t>
            </a:r>
            <a:r>
              <a:rPr lang="it-IT" sz="2400" dirty="0"/>
              <a:t>evidente la concezione dell'istruzione come un servizio pubblico necessario ad assicurare il pieno sviluppo della persona umana anche rispetto alla condizione di partenza sfavorevole di qualcuno. </a:t>
            </a:r>
            <a:endParaRPr lang="it-IT" sz="2400" dirty="0" smtClean="0"/>
          </a:p>
          <a:p>
            <a:r>
              <a:rPr lang="it-IT" sz="2400" dirty="0" smtClean="0"/>
              <a:t>Quindi</a:t>
            </a:r>
            <a:r>
              <a:rPr lang="it-IT" sz="2400" dirty="0"/>
              <a:t>, l'impegno dell'autorità pubblica, come richiesto dall'art. 3, secondo comma della Costituzione, consiste nella rimozione di quegli ostacoli di ordine economico-sociale che caratterizzano il cammino di individui capaci e predisposti allo studio avanzato.</a:t>
            </a:r>
          </a:p>
        </p:txBody>
      </p:sp>
    </p:spTree>
    <p:extLst>
      <p:ext uri="{BB962C8B-B14F-4D97-AF65-F5344CB8AC3E}">
        <p14:creationId xmlns:p14="http://schemas.microsoft.com/office/powerpoint/2010/main" xmlns="" val="4143701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664</Words>
  <Application>Microsoft Office PowerPoint</Application>
  <PresentationFormat>Personalizzato</PresentationFormat>
  <Paragraphs>35</Paragraphs>
  <Slides>5</Slides>
  <Notes>0</Notes>
  <HiddenSlides>0</HiddenSlides>
  <MMClips>0</MMClips>
  <ScaleCrop>false</ScaleCrop>
  <HeadingPairs>
    <vt:vector size="4" baseType="variant">
      <vt:variant>
        <vt:lpstr>Tema</vt:lpstr>
      </vt:variant>
      <vt:variant>
        <vt:i4>1</vt:i4>
      </vt:variant>
      <vt:variant>
        <vt:lpstr>Titoli diapositive</vt:lpstr>
      </vt:variant>
      <vt:variant>
        <vt:i4>5</vt:i4>
      </vt:variant>
    </vt:vector>
  </HeadingPairs>
  <TitlesOfParts>
    <vt:vector size="6" baseType="lpstr">
      <vt:lpstr>Office Theme</vt:lpstr>
      <vt:lpstr>Diapositiva 1</vt:lpstr>
      <vt:lpstr>Diapositiva 2</vt:lpstr>
      <vt:lpstr>Diapositiva 3</vt:lpstr>
      <vt:lpstr>Diapositiva 4</vt:lpstr>
      <vt:lpstr>Diapositiva 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allo studio e diritto all’istruzione</dc:title>
  <dc:creator>Antonio Improta</dc:creator>
  <cp:lastModifiedBy>Irene Ziveri</cp:lastModifiedBy>
  <cp:revision>5</cp:revision>
  <dcterms:created xsi:type="dcterms:W3CDTF">2017-04-25T15:07:48Z</dcterms:created>
  <dcterms:modified xsi:type="dcterms:W3CDTF">2017-05-29T06:42:47Z</dcterms:modified>
</cp:coreProperties>
</file>