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9" d="100"/>
          <a:sy n="79" d="100"/>
        </p:scale>
        <p:origin x="-90" y="-7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6EC20C5-4D3D-4134-AD7A-04B9A14B0F08}" type="datetimeFigureOut">
              <a:rPr lang="it-IT" smtClean="0"/>
              <a:t>27/05/2017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2395444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6EC20C5-4D3D-4134-AD7A-04B9A14B0F08}" type="datetimeFigureOut">
              <a:rPr lang="it-IT" smtClean="0"/>
              <a:t>27/05/2017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22131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6EC20C5-4D3D-4134-AD7A-04B9A14B0F08}" type="datetimeFigureOut">
              <a:rPr lang="it-IT" smtClean="0"/>
              <a:t>27/05/2017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146277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6EC20C5-4D3D-4134-AD7A-04B9A14B0F08}" type="datetimeFigureOut">
              <a:rPr lang="it-IT" smtClean="0"/>
              <a:t>27/05/2017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3477259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6EC20C5-4D3D-4134-AD7A-04B9A14B0F08}" type="datetimeFigureOut">
              <a:rPr lang="it-IT" smtClean="0"/>
              <a:t>27/05/2017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87321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6EC20C5-4D3D-4134-AD7A-04B9A14B0F08}" type="datetimeFigureOut">
              <a:rPr lang="it-IT" smtClean="0"/>
              <a:t>27/05/2017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2969238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6EC20C5-4D3D-4134-AD7A-04B9A14B0F08}" type="datetimeFigureOut">
              <a:rPr lang="it-IT" smtClean="0"/>
              <a:t>27/05/2017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99570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6EC20C5-4D3D-4134-AD7A-04B9A14B0F08}" type="datetimeFigureOut">
              <a:rPr lang="it-IT" smtClean="0"/>
              <a:t>27/05/2017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367377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6EC20C5-4D3D-4134-AD7A-04B9A14B0F08}" type="datetimeFigureOut">
              <a:rPr lang="it-IT" smtClean="0"/>
              <a:t>27/05/2017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134500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6EC20C5-4D3D-4134-AD7A-04B9A14B0F08}" type="datetimeFigureOut">
              <a:rPr lang="it-IT" smtClean="0"/>
              <a:t>27/05/2017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147332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6EC20C5-4D3D-4134-AD7A-04B9A14B0F08}" type="datetimeFigureOut">
              <a:rPr lang="it-IT" smtClean="0"/>
              <a:t>27/05/2017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173013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C20C5-4D3D-4134-AD7A-04B9A14B0F08}" type="datetimeFigureOut">
              <a:rPr lang="it-IT" smtClean="0"/>
              <a:t>27/05/2017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A86071-3075-4A70-88F8-A9DBF947D5AA}" type="slidenum">
              <a:rPr lang="it-IT" smtClean="0"/>
              <a:t>‹N›</a:t>
            </a:fld>
            <a:endParaRPr lang="it-IT"/>
          </a:p>
        </p:txBody>
      </p:sp>
    </p:spTree>
    <p:extLst>
      <p:ext uri="{BB962C8B-B14F-4D97-AF65-F5344CB8AC3E}">
        <p14:creationId xmlns:p14="http://schemas.microsoft.com/office/powerpoint/2010/main" val="3621493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solidFill>
                  <a:srgbClr val="7030A0"/>
                </a:solidFill>
                <a:latin typeface="Bernard MT Condensed" panose="02050806060905020404" pitchFamily="18" charset="0"/>
              </a:rPr>
              <a:t>DIRITTO AL PANE</a:t>
            </a:r>
            <a:endParaRPr lang="it-IT" dirty="0">
              <a:solidFill>
                <a:srgbClr val="7030A0"/>
              </a:solidFill>
              <a:latin typeface="Bernard MT Condensed" panose="02050806060905020404" pitchFamily="18" charset="0"/>
            </a:endParaRPr>
          </a:p>
        </p:txBody>
      </p:sp>
      <p:sp>
        <p:nvSpPr>
          <p:cNvPr id="3" name="Sottotitolo 2"/>
          <p:cNvSpPr>
            <a:spLocks noGrp="1"/>
          </p:cNvSpPr>
          <p:nvPr>
            <p:ph type="subTitle" idx="1"/>
          </p:nvPr>
        </p:nvSpPr>
        <p:spPr/>
        <p:txBody>
          <a:bodyPr/>
          <a:lstStyle/>
          <a:p>
            <a:r>
              <a:rPr lang="it-IT" dirty="0" smtClean="0">
                <a:solidFill>
                  <a:srgbClr val="7030A0"/>
                </a:solidFill>
              </a:rPr>
              <a:t>Progetto scolastico 2016/17</a:t>
            </a:r>
          </a:p>
          <a:p>
            <a:r>
              <a:rPr lang="it-IT" dirty="0" smtClean="0">
                <a:solidFill>
                  <a:srgbClr val="7030A0"/>
                </a:solidFill>
              </a:rPr>
              <a:t>Daniele </a:t>
            </a:r>
            <a:r>
              <a:rPr lang="it-IT" dirty="0" err="1" smtClean="0">
                <a:solidFill>
                  <a:srgbClr val="7030A0"/>
                </a:solidFill>
              </a:rPr>
              <a:t>Friggeri</a:t>
            </a:r>
            <a:endParaRPr lang="it-IT" dirty="0">
              <a:solidFill>
                <a:srgbClr val="7030A0"/>
              </a:solidFill>
            </a:endParaRPr>
          </a:p>
        </p:txBody>
      </p:sp>
    </p:spTree>
    <p:extLst>
      <p:ext uri="{BB962C8B-B14F-4D97-AF65-F5344CB8AC3E}">
        <p14:creationId xmlns:p14="http://schemas.microsoft.com/office/powerpoint/2010/main" val="1633931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latin typeface="Bernard MT Condensed" panose="02050806060905020404" pitchFamily="18" charset="0"/>
              </a:rPr>
              <a:t>DIRITTO AL PANE </a:t>
            </a:r>
            <a:br>
              <a:rPr lang="it-IT" dirty="0" smtClean="0">
                <a:solidFill>
                  <a:srgbClr val="FF0000"/>
                </a:solidFill>
                <a:latin typeface="Bernard MT Condensed" panose="02050806060905020404" pitchFamily="18" charset="0"/>
              </a:rPr>
            </a:br>
            <a:r>
              <a:rPr lang="it-IT" sz="2400" dirty="0" smtClean="0">
                <a:solidFill>
                  <a:srgbClr val="FF0000"/>
                </a:solidFill>
                <a:latin typeface="Bernard MT Condensed" panose="02050806060905020404" pitchFamily="18" charset="0"/>
              </a:rPr>
              <a:t>(Geografia)</a:t>
            </a:r>
            <a:endParaRPr lang="it-IT" sz="2400" dirty="0">
              <a:solidFill>
                <a:srgbClr val="FF0000"/>
              </a:solidFill>
              <a:latin typeface="Bernard MT Condensed" panose="02050806060905020404" pitchFamily="18" charset="0"/>
            </a:endParaRPr>
          </a:p>
        </p:txBody>
      </p:sp>
      <p:sp>
        <p:nvSpPr>
          <p:cNvPr id="3" name="Segnaposto contenuto 2"/>
          <p:cNvSpPr>
            <a:spLocks noGrp="1"/>
          </p:cNvSpPr>
          <p:nvPr>
            <p:ph idx="1"/>
          </p:nvPr>
        </p:nvSpPr>
        <p:spPr/>
        <p:txBody>
          <a:bodyPr/>
          <a:lstStyle/>
          <a:p>
            <a:pPr marL="0" indent="0">
              <a:buNone/>
            </a:pPr>
            <a:r>
              <a:rPr lang="it-IT" dirty="0" smtClean="0">
                <a:solidFill>
                  <a:schemeClr val="accent6">
                    <a:lumMod val="50000"/>
                  </a:schemeClr>
                </a:solidFill>
              </a:rPr>
              <a:t>«La fame è una violazione della dignità umana e un ostacolo al progresso sociale, politico ed economico» ciò che dice la FAO riguardo alla fame nel mondo.</a:t>
            </a:r>
          </a:p>
          <a:p>
            <a:pPr marL="0" indent="0">
              <a:buNone/>
            </a:pPr>
            <a:r>
              <a:rPr lang="it-IT" dirty="0" smtClean="0">
                <a:solidFill>
                  <a:schemeClr val="accent6">
                    <a:lumMod val="50000"/>
                  </a:schemeClr>
                </a:solidFill>
              </a:rPr>
              <a:t>Il diritto internazionale, infatti, riconosce ad ognuno il diritto fondamentale di non soffrire la fame e in 22 paesi il diritto al cibo è stato incluso nella costituzione. «I governi nazionali devono fare tutto il possibile per assicurare alle popolazioni l’accesso fisico ed economico ad una alimentazione </a:t>
            </a:r>
            <a:r>
              <a:rPr lang="it-IT" dirty="0" smtClean="0">
                <a:solidFill>
                  <a:schemeClr val="accent6">
                    <a:lumMod val="50000"/>
                  </a:schemeClr>
                </a:solidFill>
              </a:rPr>
              <a:t>sufficiente , sicura </a:t>
            </a:r>
            <a:r>
              <a:rPr lang="it-IT" dirty="0" smtClean="0">
                <a:solidFill>
                  <a:schemeClr val="accent6">
                    <a:lumMod val="50000"/>
                  </a:schemeClr>
                </a:solidFill>
              </a:rPr>
              <a:t>e nutriente per condurre una vita sana ed attiva.» (FAO)</a:t>
            </a:r>
          </a:p>
          <a:p>
            <a:pPr marL="0" indent="0">
              <a:buNone/>
            </a:pPr>
            <a:endParaRPr lang="it-IT" dirty="0"/>
          </a:p>
        </p:txBody>
      </p:sp>
    </p:spTree>
    <p:extLst>
      <p:ext uri="{BB962C8B-B14F-4D97-AF65-F5344CB8AC3E}">
        <p14:creationId xmlns:p14="http://schemas.microsoft.com/office/powerpoint/2010/main" val="1511069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442398"/>
            <a:ext cx="10515600" cy="1325563"/>
          </a:xfrm>
        </p:spPr>
        <p:txBody>
          <a:bodyPr/>
          <a:lstStyle/>
          <a:p>
            <a:pPr algn="ctr"/>
            <a:r>
              <a:rPr lang="it-IT" dirty="0" smtClean="0">
                <a:solidFill>
                  <a:srgbClr val="FF0000"/>
                </a:solidFill>
                <a:latin typeface="Bernard MT Condensed" panose="02050806060905020404" pitchFamily="18" charset="0"/>
              </a:rPr>
              <a:t>PANE NEL MONDO</a:t>
            </a:r>
            <a:endParaRPr lang="it-IT" dirty="0">
              <a:solidFill>
                <a:srgbClr val="FF0000"/>
              </a:solidFill>
              <a:latin typeface="Bernard MT Condensed" panose="02050806060905020404" pitchFamily="18" charset="0"/>
            </a:endParaRPr>
          </a:p>
        </p:txBody>
      </p:sp>
      <p:sp>
        <p:nvSpPr>
          <p:cNvPr id="3" name="Segnaposto contenuto 2"/>
          <p:cNvSpPr>
            <a:spLocks noGrp="1"/>
          </p:cNvSpPr>
          <p:nvPr>
            <p:ph idx="1"/>
          </p:nvPr>
        </p:nvSpPr>
        <p:spPr>
          <a:xfrm>
            <a:off x="838200" y="1558344"/>
            <a:ext cx="10515600" cy="5112911"/>
          </a:xfrm>
        </p:spPr>
        <p:txBody>
          <a:bodyPr>
            <a:normAutofit fontScale="70000" lnSpcReduction="20000"/>
          </a:bodyPr>
          <a:lstStyle/>
          <a:p>
            <a:pPr marL="0" indent="0">
              <a:buNone/>
            </a:pPr>
            <a:r>
              <a:rPr lang="it-IT" b="1" dirty="0" smtClean="0">
                <a:solidFill>
                  <a:schemeClr val="accent6">
                    <a:lumMod val="50000"/>
                  </a:schemeClr>
                </a:solidFill>
              </a:rPr>
              <a:t>PANE PAKISTANO</a:t>
            </a:r>
          </a:p>
          <a:p>
            <a:pPr marL="0" indent="0">
              <a:buNone/>
            </a:pPr>
            <a:r>
              <a:rPr lang="it-IT" dirty="0" smtClean="0">
                <a:solidFill>
                  <a:schemeClr val="accent6">
                    <a:lumMod val="50000"/>
                  </a:schemeClr>
                </a:solidFill>
              </a:rPr>
              <a:t>Il roti è un tipo di pane tipico dell'Asia meridionale fatto di un tipo di farina integrale macinata a pietra (nota come farina atta)</a:t>
            </a:r>
          </a:p>
          <a:p>
            <a:pPr marL="0" indent="0">
              <a:buNone/>
            </a:pPr>
            <a:r>
              <a:rPr lang="it-IT" dirty="0" smtClean="0">
                <a:solidFill>
                  <a:schemeClr val="accent6">
                    <a:lumMod val="50000"/>
                  </a:schemeClr>
                </a:solidFill>
              </a:rPr>
              <a:t>Il roti e la sua variante più piccola (il più noto </a:t>
            </a:r>
            <a:r>
              <a:rPr lang="it-IT" dirty="0" err="1" smtClean="0">
                <a:solidFill>
                  <a:schemeClr val="accent6">
                    <a:lumMod val="50000"/>
                  </a:schemeClr>
                </a:solidFill>
              </a:rPr>
              <a:t>chapati</a:t>
            </a:r>
            <a:r>
              <a:rPr lang="it-IT" dirty="0" smtClean="0">
                <a:solidFill>
                  <a:schemeClr val="accent6">
                    <a:lumMod val="50000"/>
                  </a:schemeClr>
                </a:solidFill>
              </a:rPr>
              <a:t>), sono una parte molto importante della cucina pakistana.</a:t>
            </a:r>
          </a:p>
          <a:p>
            <a:pPr marL="0" indent="0">
              <a:buNone/>
            </a:pPr>
            <a:r>
              <a:rPr lang="it-IT" b="1" dirty="0" smtClean="0">
                <a:solidFill>
                  <a:schemeClr val="accent6">
                    <a:lumMod val="50000"/>
                  </a:schemeClr>
                </a:solidFill>
              </a:rPr>
              <a:t>PREPARAZIONE:</a:t>
            </a:r>
          </a:p>
          <a:p>
            <a:pPr marL="0" indent="0">
              <a:buNone/>
            </a:pPr>
            <a:r>
              <a:rPr lang="it-IT" dirty="0" smtClean="0">
                <a:solidFill>
                  <a:schemeClr val="accent6">
                    <a:lumMod val="50000"/>
                  </a:schemeClr>
                </a:solidFill>
              </a:rPr>
              <a:t>I metodi di preparazione del roti sono principalmente tre: </a:t>
            </a:r>
          </a:p>
          <a:p>
            <a:pPr marL="0" indent="0">
              <a:buNone/>
            </a:pPr>
            <a:r>
              <a:rPr lang="it-IT" dirty="0" smtClean="0">
                <a:solidFill>
                  <a:schemeClr val="accent6">
                    <a:lumMod val="50000"/>
                  </a:schemeClr>
                </a:solidFill>
              </a:rPr>
              <a:t>•	Uno è farlo cuocere su un </a:t>
            </a:r>
            <a:r>
              <a:rPr lang="it-IT" dirty="0" err="1" smtClean="0">
                <a:solidFill>
                  <a:schemeClr val="accent6">
                    <a:lumMod val="50000"/>
                  </a:schemeClr>
                </a:solidFill>
              </a:rPr>
              <a:t>tava</a:t>
            </a:r>
            <a:r>
              <a:rPr lang="it-IT" dirty="0" smtClean="0">
                <a:solidFill>
                  <a:schemeClr val="accent6">
                    <a:lumMod val="50000"/>
                  </a:schemeClr>
                </a:solidFill>
              </a:rPr>
              <a:t> (una piastra piana, convessa o concava), </a:t>
            </a:r>
            <a:r>
              <a:rPr lang="it-IT" dirty="0" smtClean="0">
                <a:solidFill>
                  <a:schemeClr val="accent6">
                    <a:lumMod val="50000"/>
                  </a:schemeClr>
                </a:solidFill>
              </a:rPr>
              <a:t>fattibile </a:t>
            </a:r>
            <a:r>
              <a:rPr lang="it-IT" dirty="0" smtClean="0">
                <a:solidFill>
                  <a:schemeClr val="accent6">
                    <a:lumMod val="50000"/>
                  </a:schemeClr>
                </a:solidFill>
              </a:rPr>
              <a:t>sia senza l'uso di grassi, sia con un po' di olio; </a:t>
            </a:r>
          </a:p>
          <a:p>
            <a:pPr marL="0" indent="0">
              <a:buNone/>
            </a:pPr>
            <a:r>
              <a:rPr lang="it-IT" dirty="0" smtClean="0">
                <a:solidFill>
                  <a:schemeClr val="accent6">
                    <a:lumMod val="50000"/>
                  </a:schemeClr>
                </a:solidFill>
              </a:rPr>
              <a:t>•	il secondo metodo è friggere l'impasto in un </a:t>
            </a:r>
            <a:r>
              <a:rPr lang="it-IT" dirty="0" err="1" smtClean="0">
                <a:solidFill>
                  <a:schemeClr val="accent6">
                    <a:lumMod val="50000"/>
                  </a:schemeClr>
                </a:solidFill>
              </a:rPr>
              <a:t>karahi</a:t>
            </a:r>
            <a:r>
              <a:rPr lang="it-IT" dirty="0" smtClean="0">
                <a:solidFill>
                  <a:schemeClr val="accent6">
                    <a:lumMod val="50000"/>
                  </a:schemeClr>
                </a:solidFill>
              </a:rPr>
              <a:t> (un particolare tipo di tegame);</a:t>
            </a:r>
          </a:p>
          <a:p>
            <a:pPr marL="0" indent="0">
              <a:buNone/>
            </a:pPr>
            <a:r>
              <a:rPr lang="it-IT" dirty="0" smtClean="0">
                <a:solidFill>
                  <a:schemeClr val="accent6">
                    <a:lumMod val="50000"/>
                  </a:schemeClr>
                </a:solidFill>
              </a:rPr>
              <a:t>•	il terzo è cuocerlo in un </a:t>
            </a:r>
            <a:r>
              <a:rPr lang="it-IT" dirty="0" err="1" smtClean="0">
                <a:solidFill>
                  <a:schemeClr val="accent6">
                    <a:lumMod val="50000"/>
                  </a:schemeClr>
                </a:solidFill>
              </a:rPr>
              <a:t>tandoor</a:t>
            </a:r>
            <a:r>
              <a:rPr lang="it-IT" dirty="0" smtClean="0">
                <a:solidFill>
                  <a:schemeClr val="accent6">
                    <a:lumMod val="50000"/>
                  </a:schemeClr>
                </a:solidFill>
              </a:rPr>
              <a:t> (forno).</a:t>
            </a:r>
          </a:p>
          <a:p>
            <a:pPr marL="0" indent="0">
              <a:buNone/>
            </a:pPr>
            <a:r>
              <a:rPr lang="it-IT" dirty="0" smtClean="0">
                <a:solidFill>
                  <a:schemeClr val="accent6">
                    <a:lumMod val="50000"/>
                  </a:schemeClr>
                </a:solidFill>
              </a:rPr>
              <a:t>Nella maggior parte dei casi non è fermentato; tuttavia, talvolta è necessario farlo lievitare prima della cottura, ad esempio se si </a:t>
            </a:r>
            <a:r>
              <a:rPr lang="it-IT" dirty="0" smtClean="0">
                <a:solidFill>
                  <a:schemeClr val="accent6">
                    <a:lumMod val="50000"/>
                  </a:schemeClr>
                </a:solidFill>
              </a:rPr>
              <a:t>desidera </a:t>
            </a:r>
            <a:r>
              <a:rPr lang="it-IT" dirty="0" smtClean="0">
                <a:solidFill>
                  <a:schemeClr val="accent6">
                    <a:lumMod val="50000"/>
                  </a:schemeClr>
                </a:solidFill>
              </a:rPr>
              <a:t>cuocerlo in forno.</a:t>
            </a:r>
          </a:p>
          <a:p>
            <a:pPr marL="0" indent="0">
              <a:buNone/>
            </a:pPr>
            <a:r>
              <a:rPr lang="it-IT" dirty="0" smtClean="0">
                <a:solidFill>
                  <a:schemeClr val="accent6">
                    <a:lumMod val="50000"/>
                  </a:schemeClr>
                </a:solidFill>
              </a:rPr>
              <a:t>Il roti non lievitato cotto su un </a:t>
            </a:r>
            <a:r>
              <a:rPr lang="it-IT" dirty="0" err="1" smtClean="0">
                <a:solidFill>
                  <a:schemeClr val="accent6">
                    <a:lumMod val="50000"/>
                  </a:schemeClr>
                </a:solidFill>
              </a:rPr>
              <a:t>tava</a:t>
            </a:r>
            <a:r>
              <a:rPr lang="it-IT" dirty="0" smtClean="0">
                <a:solidFill>
                  <a:schemeClr val="accent6">
                    <a:lumMod val="50000"/>
                  </a:schemeClr>
                </a:solidFill>
              </a:rPr>
              <a:t> include i </a:t>
            </a:r>
            <a:r>
              <a:rPr lang="it-IT" dirty="0" err="1" smtClean="0">
                <a:solidFill>
                  <a:schemeClr val="accent6">
                    <a:lumMod val="50000"/>
                  </a:schemeClr>
                </a:solidFill>
              </a:rPr>
              <a:t>chapati</a:t>
            </a:r>
            <a:r>
              <a:rPr lang="it-IT" dirty="0" smtClean="0">
                <a:solidFill>
                  <a:schemeClr val="accent6">
                    <a:lumMod val="50000"/>
                  </a:schemeClr>
                </a:solidFill>
              </a:rPr>
              <a:t>, i rumali ed i </a:t>
            </a:r>
            <a:r>
              <a:rPr lang="it-IT" dirty="0" err="1" smtClean="0">
                <a:solidFill>
                  <a:schemeClr val="accent6">
                    <a:lumMod val="50000"/>
                  </a:schemeClr>
                </a:solidFill>
              </a:rPr>
              <a:t>phulkas</a:t>
            </a:r>
            <a:r>
              <a:rPr lang="it-IT" dirty="0" smtClean="0">
                <a:solidFill>
                  <a:schemeClr val="accent6">
                    <a:lumMod val="50000"/>
                  </a:schemeClr>
                </a:solidFill>
              </a:rPr>
              <a:t> (un particolare tipo di </a:t>
            </a:r>
            <a:r>
              <a:rPr lang="it-IT" dirty="0" err="1" smtClean="0">
                <a:solidFill>
                  <a:schemeClr val="accent6">
                    <a:lumMod val="50000"/>
                  </a:schemeClr>
                </a:solidFill>
              </a:rPr>
              <a:t>chapati</a:t>
            </a:r>
            <a:r>
              <a:rPr lang="it-IT" dirty="0" smtClean="0">
                <a:solidFill>
                  <a:schemeClr val="accent6">
                    <a:lumMod val="50000"/>
                  </a:schemeClr>
                </a:solidFill>
              </a:rPr>
              <a:t>, fatti gonfiare cuocendoli brevemente sui carboni ardenti). Quelli cotti con dei grassi prendono il nome di </a:t>
            </a:r>
            <a:r>
              <a:rPr lang="it-IT" dirty="0" err="1" smtClean="0">
                <a:solidFill>
                  <a:schemeClr val="accent6">
                    <a:lumMod val="50000"/>
                  </a:schemeClr>
                </a:solidFill>
              </a:rPr>
              <a:t>paratha</a:t>
            </a:r>
            <a:r>
              <a:rPr lang="it-IT" dirty="0" smtClean="0">
                <a:solidFill>
                  <a:schemeClr val="accent6">
                    <a:lumMod val="50000"/>
                  </a:schemeClr>
                </a:solidFill>
              </a:rPr>
              <a:t>, che possono essere semplici o farciti con una vasta gamma di ripieni.</a:t>
            </a:r>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29959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latin typeface="Bernard MT Condensed" panose="02050806060905020404" pitchFamily="18" charset="0"/>
              </a:rPr>
              <a:t>DIRITTO AL PANE</a:t>
            </a:r>
            <a:br>
              <a:rPr lang="it-IT" dirty="0" smtClean="0">
                <a:solidFill>
                  <a:srgbClr val="FF0000"/>
                </a:solidFill>
                <a:latin typeface="Bernard MT Condensed" panose="02050806060905020404" pitchFamily="18" charset="0"/>
              </a:rPr>
            </a:br>
            <a:r>
              <a:rPr lang="it-IT" sz="2400" dirty="0" smtClean="0">
                <a:solidFill>
                  <a:srgbClr val="FF0000"/>
                </a:solidFill>
                <a:latin typeface="Bernard MT Condensed" panose="02050806060905020404" pitchFamily="18" charset="0"/>
              </a:rPr>
              <a:t>(Scienze)</a:t>
            </a:r>
            <a:endParaRPr lang="it-IT" dirty="0">
              <a:solidFill>
                <a:srgbClr val="FF0000"/>
              </a:solidFill>
              <a:latin typeface="Bernard MT Condensed" panose="02050806060905020404" pitchFamily="18" charset="0"/>
            </a:endParaRPr>
          </a:p>
        </p:txBody>
      </p:sp>
      <p:sp>
        <p:nvSpPr>
          <p:cNvPr id="3" name="Segnaposto contenuto 2"/>
          <p:cNvSpPr>
            <a:spLocks noGrp="1"/>
          </p:cNvSpPr>
          <p:nvPr>
            <p:ph idx="1"/>
          </p:nvPr>
        </p:nvSpPr>
        <p:spPr>
          <a:xfrm>
            <a:off x="838200" y="1825625"/>
            <a:ext cx="10688392" cy="4588054"/>
          </a:xfrm>
        </p:spPr>
        <p:txBody>
          <a:bodyPr>
            <a:normAutofit fontScale="92500" lnSpcReduction="20000"/>
          </a:bodyPr>
          <a:lstStyle/>
          <a:p>
            <a:pPr marL="0" indent="0">
              <a:buNone/>
            </a:pPr>
            <a:r>
              <a:rPr lang="it-IT" dirty="0" smtClean="0">
                <a:solidFill>
                  <a:schemeClr val="accent2">
                    <a:lumMod val="75000"/>
                  </a:schemeClr>
                </a:solidFill>
              </a:rPr>
              <a:t>Ingredienti fondamentali del pane:</a:t>
            </a:r>
          </a:p>
          <a:p>
            <a:pPr>
              <a:buFont typeface="Wingdings" panose="05000000000000000000" pitchFamily="2" charset="2"/>
              <a:buChar char="Ø"/>
            </a:pPr>
            <a:r>
              <a:rPr lang="it-IT" dirty="0" smtClean="0">
                <a:solidFill>
                  <a:schemeClr val="accent2">
                    <a:lumMod val="75000"/>
                  </a:schemeClr>
                </a:solidFill>
              </a:rPr>
              <a:t>Farina</a:t>
            </a:r>
          </a:p>
          <a:p>
            <a:pPr>
              <a:buFont typeface="Wingdings" panose="05000000000000000000" pitchFamily="2" charset="2"/>
              <a:buChar char="Ø"/>
            </a:pPr>
            <a:r>
              <a:rPr lang="it-IT" dirty="0" smtClean="0">
                <a:solidFill>
                  <a:schemeClr val="accent2">
                    <a:lumMod val="75000"/>
                  </a:schemeClr>
                </a:solidFill>
              </a:rPr>
              <a:t>Acqua</a:t>
            </a:r>
          </a:p>
          <a:p>
            <a:pPr>
              <a:buFont typeface="Wingdings" panose="05000000000000000000" pitchFamily="2" charset="2"/>
              <a:buChar char="Ø"/>
            </a:pPr>
            <a:r>
              <a:rPr lang="it-IT" dirty="0" smtClean="0">
                <a:solidFill>
                  <a:schemeClr val="accent2">
                    <a:lumMod val="75000"/>
                  </a:schemeClr>
                </a:solidFill>
              </a:rPr>
              <a:t>Lievito</a:t>
            </a:r>
          </a:p>
          <a:p>
            <a:pPr marL="0" indent="0">
              <a:buNone/>
            </a:pPr>
            <a:r>
              <a:rPr lang="it-IT" dirty="0" smtClean="0">
                <a:solidFill>
                  <a:schemeClr val="accent2">
                    <a:lumMod val="75000"/>
                  </a:schemeClr>
                </a:solidFill>
              </a:rPr>
              <a:t>Il lievito è un impasto di farina e acqua sottoposto a una contaminazione spontanea da parte dei microrganismi presenti nelle materie prime, provenienti dall'aria, dall'ambiente, dall'operatore; il cui sviluppo crea all'interno della massa una microflora selvaggia autoctona in cui predomina la coltura dei batteri lattici. Tali microrganismi, in competizione nutrizionale tra loro in una realtà artigianale, in presenza di sostanze nutritive, di acqua, calore, ecc., crescono, si moltiplicano, avviano gli specifici processi metabolici della specie cui appartengono e muoiono. </a:t>
            </a:r>
          </a:p>
          <a:p>
            <a:pPr marL="0" indent="0">
              <a:buNone/>
            </a:pPr>
            <a:r>
              <a:rPr lang="it-IT" dirty="0" smtClean="0">
                <a:solidFill>
                  <a:schemeClr val="accent2">
                    <a:lumMod val="75000"/>
                  </a:schemeClr>
                </a:solidFill>
              </a:rPr>
              <a:t>Esistono vari tipi di lieviti: si usa molto spesso il lievito madre e quello di birra.</a:t>
            </a:r>
            <a:endParaRPr lang="it-IT" dirty="0">
              <a:solidFill>
                <a:schemeClr val="accent2">
                  <a:lumMod val="75000"/>
                </a:schemeClr>
              </a:solidFill>
            </a:endParaRPr>
          </a:p>
        </p:txBody>
      </p:sp>
    </p:spTree>
    <p:extLst>
      <p:ext uri="{BB962C8B-B14F-4D97-AF65-F5344CB8AC3E}">
        <p14:creationId xmlns:p14="http://schemas.microsoft.com/office/powerpoint/2010/main" val="169765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latin typeface="Bernard MT Condensed" panose="02050806060905020404" pitchFamily="18" charset="0"/>
              </a:rPr>
              <a:t>DIRITTO AL PANE E AL SOGNO</a:t>
            </a:r>
            <a:br>
              <a:rPr lang="it-IT" dirty="0" smtClean="0">
                <a:solidFill>
                  <a:srgbClr val="FF0000"/>
                </a:solidFill>
                <a:latin typeface="Bernard MT Condensed" panose="02050806060905020404" pitchFamily="18" charset="0"/>
              </a:rPr>
            </a:br>
            <a:r>
              <a:rPr lang="it-IT" sz="2400" dirty="0" smtClean="0">
                <a:solidFill>
                  <a:srgbClr val="FF0000"/>
                </a:solidFill>
                <a:latin typeface="Bernard MT Condensed" panose="02050806060905020404" pitchFamily="18" charset="0"/>
              </a:rPr>
              <a:t>(Italiano)</a:t>
            </a:r>
            <a:endParaRPr lang="it-IT" dirty="0">
              <a:solidFill>
                <a:srgbClr val="FF0000"/>
              </a:solidFill>
              <a:latin typeface="Bernard MT Condensed" panose="02050806060905020404" pitchFamily="18" charset="0"/>
            </a:endParaRPr>
          </a:p>
        </p:txBody>
      </p:sp>
      <p:sp>
        <p:nvSpPr>
          <p:cNvPr id="3" name="Segnaposto contenuto 2"/>
          <p:cNvSpPr>
            <a:spLocks noGrp="1"/>
          </p:cNvSpPr>
          <p:nvPr>
            <p:ph idx="1"/>
          </p:nvPr>
        </p:nvSpPr>
        <p:spPr>
          <a:xfrm>
            <a:off x="838200" y="1571224"/>
            <a:ext cx="10515600" cy="5286776"/>
          </a:xfrm>
        </p:spPr>
        <p:txBody>
          <a:bodyPr>
            <a:normAutofit fontScale="55000" lnSpcReduction="20000"/>
          </a:bodyPr>
          <a:lstStyle/>
          <a:p>
            <a:pPr marL="0" indent="0" algn="ctr">
              <a:buNone/>
            </a:pPr>
            <a:r>
              <a:rPr lang="it-IT" sz="3100" dirty="0" smtClean="0">
                <a:solidFill>
                  <a:schemeClr val="accent1">
                    <a:lumMod val="75000"/>
                  </a:schemeClr>
                </a:solidFill>
              </a:rPr>
              <a:t>Del mare e della terra faremo pane,</a:t>
            </a:r>
          </a:p>
          <a:p>
            <a:pPr marL="0" indent="0" algn="ctr">
              <a:buNone/>
            </a:pPr>
            <a:r>
              <a:rPr lang="it-IT" sz="3100" dirty="0" smtClean="0">
                <a:solidFill>
                  <a:schemeClr val="accent1">
                    <a:lumMod val="75000"/>
                  </a:schemeClr>
                </a:solidFill>
              </a:rPr>
              <a:t>coltiveremo a grano la terra e i pianeti,</a:t>
            </a:r>
          </a:p>
          <a:p>
            <a:pPr marL="0" indent="0" algn="ctr">
              <a:buNone/>
            </a:pPr>
            <a:r>
              <a:rPr lang="it-IT" sz="3100" dirty="0" smtClean="0">
                <a:solidFill>
                  <a:schemeClr val="accent1">
                    <a:lumMod val="75000"/>
                  </a:schemeClr>
                </a:solidFill>
              </a:rPr>
              <a:t>il pane di ogni bocca,</a:t>
            </a:r>
          </a:p>
          <a:p>
            <a:pPr marL="0" indent="0" algn="ctr">
              <a:buNone/>
            </a:pPr>
            <a:r>
              <a:rPr lang="it-IT" sz="3100" dirty="0" smtClean="0">
                <a:solidFill>
                  <a:schemeClr val="accent1">
                    <a:lumMod val="75000"/>
                  </a:schemeClr>
                </a:solidFill>
              </a:rPr>
              <a:t>di ogni uomo,</a:t>
            </a:r>
          </a:p>
          <a:p>
            <a:pPr marL="0" indent="0" algn="ctr">
              <a:buNone/>
            </a:pPr>
            <a:r>
              <a:rPr lang="it-IT" sz="3100" dirty="0" smtClean="0">
                <a:solidFill>
                  <a:schemeClr val="accent1">
                    <a:lumMod val="75000"/>
                  </a:schemeClr>
                </a:solidFill>
              </a:rPr>
              <a:t>ogni giorno</a:t>
            </a:r>
          </a:p>
          <a:p>
            <a:pPr marL="0" indent="0" algn="ctr">
              <a:buNone/>
            </a:pPr>
            <a:r>
              <a:rPr lang="it-IT" sz="3100" dirty="0" smtClean="0">
                <a:solidFill>
                  <a:schemeClr val="accent1">
                    <a:lumMod val="75000"/>
                  </a:schemeClr>
                </a:solidFill>
              </a:rPr>
              <a:t>arriverà perché andammo a seminarlo</a:t>
            </a:r>
          </a:p>
          <a:p>
            <a:pPr marL="0" indent="0" algn="ctr">
              <a:buNone/>
            </a:pPr>
            <a:r>
              <a:rPr lang="it-IT" sz="3100" dirty="0" smtClean="0">
                <a:solidFill>
                  <a:schemeClr val="accent1">
                    <a:lumMod val="75000"/>
                  </a:schemeClr>
                </a:solidFill>
              </a:rPr>
              <a:t>e a produrlo non per un uomo</a:t>
            </a:r>
          </a:p>
          <a:p>
            <a:pPr marL="0" indent="0" algn="ctr">
              <a:buNone/>
            </a:pPr>
            <a:r>
              <a:rPr lang="it-IT" sz="3100" dirty="0" smtClean="0">
                <a:solidFill>
                  <a:schemeClr val="accent1">
                    <a:lumMod val="75000"/>
                  </a:schemeClr>
                </a:solidFill>
              </a:rPr>
              <a:t>ma per tutti,</a:t>
            </a:r>
          </a:p>
          <a:p>
            <a:pPr marL="0" indent="0" algn="ctr">
              <a:buNone/>
            </a:pPr>
            <a:r>
              <a:rPr lang="it-IT" sz="3100" dirty="0" smtClean="0">
                <a:solidFill>
                  <a:schemeClr val="accent1">
                    <a:lumMod val="75000"/>
                  </a:schemeClr>
                </a:solidFill>
              </a:rPr>
              <a:t>il pane, il pane</a:t>
            </a:r>
          </a:p>
          <a:p>
            <a:pPr marL="0" indent="0" algn="ctr">
              <a:buNone/>
            </a:pPr>
            <a:r>
              <a:rPr lang="it-IT" sz="3100" dirty="0" smtClean="0">
                <a:solidFill>
                  <a:schemeClr val="accent1">
                    <a:lumMod val="75000"/>
                  </a:schemeClr>
                </a:solidFill>
              </a:rPr>
              <a:t>per tutti i popoli</a:t>
            </a:r>
          </a:p>
          <a:p>
            <a:pPr marL="0" indent="0" algn="ctr">
              <a:buNone/>
            </a:pPr>
            <a:r>
              <a:rPr lang="it-IT" sz="3100" dirty="0" smtClean="0">
                <a:solidFill>
                  <a:schemeClr val="accent1">
                    <a:lumMod val="75000"/>
                  </a:schemeClr>
                </a:solidFill>
              </a:rPr>
              <a:t>e con esso ciò che ha</a:t>
            </a:r>
          </a:p>
          <a:p>
            <a:pPr marL="0" indent="0" algn="ctr">
              <a:buNone/>
            </a:pPr>
            <a:r>
              <a:rPr lang="it-IT" sz="3100" dirty="0" smtClean="0">
                <a:solidFill>
                  <a:schemeClr val="accent1">
                    <a:lumMod val="75000"/>
                  </a:schemeClr>
                </a:solidFill>
              </a:rPr>
              <a:t>forma e sapore di pane</a:t>
            </a:r>
          </a:p>
          <a:p>
            <a:pPr marL="0" indent="0" algn="ctr">
              <a:buNone/>
            </a:pPr>
            <a:r>
              <a:rPr lang="it-IT" sz="3100" dirty="0" smtClean="0">
                <a:solidFill>
                  <a:schemeClr val="accent1">
                    <a:lumMod val="75000"/>
                  </a:schemeClr>
                </a:solidFill>
              </a:rPr>
              <a:t>divideremo:</a:t>
            </a:r>
          </a:p>
          <a:p>
            <a:pPr marL="0" indent="0" algn="ctr">
              <a:buNone/>
            </a:pPr>
            <a:r>
              <a:rPr lang="it-IT" sz="3100" dirty="0" smtClean="0">
                <a:solidFill>
                  <a:schemeClr val="accent1">
                    <a:lumMod val="75000"/>
                  </a:schemeClr>
                </a:solidFill>
              </a:rPr>
              <a:t>la terra,</a:t>
            </a:r>
          </a:p>
          <a:p>
            <a:pPr marL="0" indent="0" algn="ctr">
              <a:buNone/>
            </a:pPr>
            <a:r>
              <a:rPr lang="it-IT" sz="3100" dirty="0" smtClean="0">
                <a:solidFill>
                  <a:schemeClr val="accent1">
                    <a:lumMod val="75000"/>
                  </a:schemeClr>
                </a:solidFill>
              </a:rPr>
              <a:t>la bellezza,</a:t>
            </a:r>
          </a:p>
          <a:p>
            <a:pPr marL="0" indent="0" algn="ctr">
              <a:buNone/>
            </a:pPr>
            <a:r>
              <a:rPr lang="it-IT" sz="3100" dirty="0" smtClean="0">
                <a:solidFill>
                  <a:schemeClr val="accent1">
                    <a:lumMod val="75000"/>
                  </a:schemeClr>
                </a:solidFill>
              </a:rPr>
              <a:t>l’amore,</a:t>
            </a:r>
          </a:p>
          <a:p>
            <a:pPr marL="0" indent="0" algn="ctr">
              <a:buNone/>
            </a:pPr>
            <a:r>
              <a:rPr lang="it-IT" sz="3100" dirty="0" smtClean="0">
                <a:solidFill>
                  <a:schemeClr val="accent1">
                    <a:lumMod val="75000"/>
                  </a:schemeClr>
                </a:solidFill>
              </a:rPr>
              <a:t>                                                                             tutto questo ha sapore di pane.                 Ode al pane </a:t>
            </a:r>
            <a:r>
              <a:rPr lang="it-IT" sz="3100" dirty="0">
                <a:solidFill>
                  <a:schemeClr val="accent1">
                    <a:lumMod val="75000"/>
                  </a:schemeClr>
                </a:solidFill>
              </a:rPr>
              <a:t>(</a:t>
            </a:r>
            <a:r>
              <a:rPr lang="it-IT" sz="3100" dirty="0" smtClean="0">
                <a:solidFill>
                  <a:schemeClr val="accent1">
                    <a:lumMod val="75000"/>
                  </a:schemeClr>
                </a:solidFill>
              </a:rPr>
              <a:t>Pablo Neruda)</a:t>
            </a:r>
          </a:p>
          <a:p>
            <a:pPr marL="0" indent="0" algn="ctr">
              <a:buNone/>
            </a:pPr>
            <a:endParaRPr lang="it-IT" dirty="0"/>
          </a:p>
        </p:txBody>
      </p:sp>
    </p:spTree>
    <p:extLst>
      <p:ext uri="{BB962C8B-B14F-4D97-AF65-F5344CB8AC3E}">
        <p14:creationId xmlns:p14="http://schemas.microsoft.com/office/powerpoint/2010/main" val="321990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639427"/>
          </a:xfrm>
        </p:spPr>
        <p:txBody>
          <a:bodyPr>
            <a:normAutofit fontScale="90000"/>
          </a:bodyPr>
          <a:lstStyle/>
          <a:p>
            <a:pPr algn="ctr"/>
            <a:r>
              <a:rPr lang="it-IT" dirty="0" smtClean="0">
                <a:solidFill>
                  <a:srgbClr val="FF0000"/>
                </a:solidFill>
                <a:latin typeface="Bernard MT Condensed" panose="02050806060905020404" pitchFamily="18" charset="0"/>
              </a:rPr>
              <a:t>A BAO A </a:t>
            </a:r>
            <a:r>
              <a:rPr lang="it-IT" dirty="0" smtClean="0">
                <a:solidFill>
                  <a:srgbClr val="FF0000"/>
                </a:solidFill>
                <a:latin typeface="Bernard MT Condensed" panose="02050806060905020404" pitchFamily="18" charset="0"/>
              </a:rPr>
              <a:t>QU</a:t>
            </a:r>
            <a:endParaRPr lang="it-IT" dirty="0">
              <a:solidFill>
                <a:srgbClr val="FF0000"/>
              </a:solidFill>
              <a:latin typeface="Bernard MT Condensed" panose="02050806060905020404" pitchFamily="18" charset="0"/>
            </a:endParaRPr>
          </a:p>
        </p:txBody>
      </p:sp>
      <p:sp>
        <p:nvSpPr>
          <p:cNvPr id="3" name="Segnaposto contenuto 2"/>
          <p:cNvSpPr>
            <a:spLocks noGrp="1"/>
          </p:cNvSpPr>
          <p:nvPr>
            <p:ph idx="1"/>
          </p:nvPr>
        </p:nvSpPr>
        <p:spPr>
          <a:xfrm>
            <a:off x="838200" y="1262130"/>
            <a:ext cx="10515600" cy="5331853"/>
          </a:xfrm>
        </p:spPr>
        <p:txBody>
          <a:bodyPr>
            <a:noAutofit/>
          </a:bodyPr>
          <a:lstStyle/>
          <a:p>
            <a:pPr marL="0" indent="0">
              <a:buNone/>
            </a:pPr>
            <a:endParaRPr lang="it-IT" sz="2000" dirty="0" smtClean="0"/>
          </a:p>
          <a:p>
            <a:pPr marL="0" indent="0">
              <a:buNone/>
            </a:pPr>
            <a:r>
              <a:rPr lang="it-IT" sz="2000" dirty="0" smtClean="0">
                <a:solidFill>
                  <a:schemeClr val="accent1">
                    <a:lumMod val="75000"/>
                  </a:schemeClr>
                </a:solidFill>
              </a:rPr>
              <a:t>Sentì la forza rianimare il suo corpo, salì il secondo gradino quasi senza accorgersene. La striscia di sangue era dietro di lui, rossa, quasi color della seta... splendente sotto il riflesso del sole nascente.</a:t>
            </a:r>
          </a:p>
          <a:p>
            <a:pPr marL="0" indent="0">
              <a:buNone/>
            </a:pPr>
            <a:r>
              <a:rPr lang="it-IT" sz="2000" dirty="0" smtClean="0">
                <a:solidFill>
                  <a:schemeClr val="accent1">
                    <a:lumMod val="75000"/>
                  </a:schemeClr>
                </a:solidFill>
              </a:rPr>
              <a:t>Un debole fruscio gli ricordava la vita, una sensazione potente di vita percorreva il suo corpo freddo da tanto tempo immobile.</a:t>
            </a:r>
          </a:p>
          <a:p>
            <a:pPr marL="0" indent="0">
              <a:buNone/>
            </a:pPr>
            <a:r>
              <a:rPr lang="it-IT" sz="2000" dirty="0" smtClean="0">
                <a:solidFill>
                  <a:schemeClr val="accent1">
                    <a:lumMod val="75000"/>
                  </a:schemeClr>
                </a:solidFill>
              </a:rPr>
              <a:t>Il piede avanzò sul terzo gradino. Solo i sacerdoti percorrevano una volta all'anno quella scala, solo loro avevano la forza di farlo, ma i sacerdoti erano morti, tutti!</a:t>
            </a:r>
          </a:p>
          <a:p>
            <a:pPr marL="0" indent="0">
              <a:buNone/>
            </a:pPr>
            <a:r>
              <a:rPr lang="it-IT" sz="2000" dirty="0" smtClean="0">
                <a:solidFill>
                  <a:schemeClr val="accent1">
                    <a:lumMod val="75000"/>
                  </a:schemeClr>
                </a:solidFill>
              </a:rPr>
              <a:t>Piccole zampe, come un millepiedi, sorgevano dalla fredda pietra per afferrare il bordo del gradino, seguivano le tracce del sangue fresco, cercando di sentire l'anima morente di colui che si trascinava lungo la scala. Una forza straordinaria, carica di sentimenti, di orrore, d'amore.</a:t>
            </a:r>
          </a:p>
          <a:p>
            <a:pPr marL="0" indent="0">
              <a:buNone/>
            </a:pPr>
            <a:r>
              <a:rPr lang="it-IT" sz="2000" dirty="0" smtClean="0">
                <a:solidFill>
                  <a:schemeClr val="accent1">
                    <a:lumMod val="75000"/>
                  </a:schemeClr>
                </a:solidFill>
              </a:rPr>
              <a:t>Il quarto gradino, poi il quinto, il sesto, il settimo... uno dietro l'altro.</a:t>
            </a:r>
          </a:p>
          <a:p>
            <a:pPr marL="0" indent="0">
              <a:buNone/>
            </a:pPr>
            <a:r>
              <a:rPr lang="it-IT" sz="2000" dirty="0" smtClean="0">
                <a:solidFill>
                  <a:schemeClr val="accent1">
                    <a:lumMod val="75000"/>
                  </a:schemeClr>
                </a:solidFill>
              </a:rPr>
              <a:t>Il freddo si faceva sempre più intenso, il ricordo dei figli massacrati solo poche ore prima gli offuscava la vista e gli spezzava il cuore ancora una volta. Eppure non sentiva odio per coloro che avevano compiuto un simile massacro ma solo compassione. Compassione per uomini che erano bestie, non per colpa loro.</a:t>
            </a:r>
          </a:p>
        </p:txBody>
      </p:sp>
    </p:spTree>
    <p:extLst>
      <p:ext uri="{BB962C8B-B14F-4D97-AF65-F5344CB8AC3E}">
        <p14:creationId xmlns:p14="http://schemas.microsoft.com/office/powerpoint/2010/main" val="3305132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latin typeface="Bernard MT Condensed" panose="02050806060905020404" pitchFamily="18" charset="0"/>
              </a:rPr>
              <a:t>A BAO A </a:t>
            </a:r>
            <a:r>
              <a:rPr lang="it-IT" dirty="0" smtClean="0">
                <a:solidFill>
                  <a:srgbClr val="FF0000"/>
                </a:solidFill>
                <a:latin typeface="Bernard MT Condensed" panose="02050806060905020404" pitchFamily="18" charset="0"/>
              </a:rPr>
              <a:t>QU</a:t>
            </a:r>
            <a:endParaRPr lang="it-IT" dirty="0">
              <a:solidFill>
                <a:srgbClr val="FF0000"/>
              </a:solidFill>
              <a:latin typeface="Bernard MT Condensed" panose="02050806060905020404" pitchFamily="18" charset="0"/>
            </a:endParaRPr>
          </a:p>
        </p:txBody>
      </p:sp>
      <p:sp>
        <p:nvSpPr>
          <p:cNvPr id="3" name="Segnaposto contenuto 2"/>
          <p:cNvSpPr>
            <a:spLocks noGrp="1"/>
          </p:cNvSpPr>
          <p:nvPr>
            <p:ph idx="1"/>
          </p:nvPr>
        </p:nvSpPr>
        <p:spPr>
          <a:xfrm>
            <a:off x="838200" y="1690688"/>
            <a:ext cx="10515600" cy="4678206"/>
          </a:xfrm>
        </p:spPr>
        <p:txBody>
          <a:bodyPr>
            <a:normAutofit/>
          </a:bodyPr>
          <a:lstStyle/>
          <a:p>
            <a:pPr marL="0" indent="0">
              <a:buNone/>
            </a:pPr>
            <a:endParaRPr lang="it-IT" sz="2000" dirty="0" smtClean="0"/>
          </a:p>
          <a:p>
            <a:pPr marL="0" indent="0">
              <a:buNone/>
            </a:pPr>
            <a:r>
              <a:rPr lang="it-IT" sz="2000" dirty="0" smtClean="0">
                <a:solidFill>
                  <a:schemeClr val="accent1">
                    <a:lumMod val="75000"/>
                  </a:schemeClr>
                </a:solidFill>
              </a:rPr>
              <a:t>La scala a chiocciola sembrava animarsi di vita propria, i gradini davanti a sé lo chiamavano. Le forze gli venivano meno, il sangue scorreva dalle sue ferite ma lui proseguiva senza sosta. Ancora pochi passi.</a:t>
            </a:r>
          </a:p>
          <a:p>
            <a:pPr marL="0" indent="0">
              <a:buNone/>
            </a:pPr>
            <a:r>
              <a:rPr lang="it-IT" sz="2000" dirty="0" smtClean="0">
                <a:solidFill>
                  <a:schemeClr val="accent1">
                    <a:lumMod val="75000"/>
                  </a:schemeClr>
                </a:solidFill>
              </a:rPr>
              <a:t>la sua anima prendeva corpo dopo tanti secoli. Nessuno l'aveva più trascinato fino a quel punto da... quanto tempo? Non ricordava... secoli, millenni forse.</a:t>
            </a:r>
          </a:p>
          <a:p>
            <a:pPr marL="0" indent="0">
              <a:buNone/>
            </a:pPr>
            <a:r>
              <a:rPr lang="it-IT" sz="2000" dirty="0" smtClean="0">
                <a:solidFill>
                  <a:schemeClr val="accent1">
                    <a:lumMod val="75000"/>
                  </a:schemeClr>
                </a:solidFill>
              </a:rPr>
              <a:t>Eppure quest'uomo aveva una forza incredibile, stava morendo ma proseguiva la sua ascesa senza un pensiero negativo. La sua anima era forte e splendente.</a:t>
            </a:r>
          </a:p>
          <a:p>
            <a:pPr marL="0" indent="0">
              <a:buNone/>
            </a:pPr>
            <a:r>
              <a:rPr lang="it-IT" sz="2000" dirty="0" smtClean="0">
                <a:solidFill>
                  <a:schemeClr val="accent1">
                    <a:lumMod val="75000"/>
                  </a:schemeClr>
                </a:solidFill>
              </a:rPr>
              <a:t>A </a:t>
            </a:r>
            <a:r>
              <a:rPr lang="it-IT" sz="2000" dirty="0" err="1" smtClean="0">
                <a:solidFill>
                  <a:schemeClr val="accent1">
                    <a:lumMod val="75000"/>
                  </a:schemeClr>
                </a:solidFill>
              </a:rPr>
              <a:t>Bao</a:t>
            </a:r>
            <a:r>
              <a:rPr lang="it-IT" sz="2000" dirty="0" smtClean="0">
                <a:solidFill>
                  <a:schemeClr val="accent1">
                    <a:lumMod val="75000"/>
                  </a:schemeClr>
                </a:solidFill>
              </a:rPr>
              <a:t> A Qu prendeva </a:t>
            </a:r>
            <a:r>
              <a:rPr lang="it-IT" sz="2000" dirty="0" smtClean="0">
                <a:solidFill>
                  <a:schemeClr val="accent1">
                    <a:lumMod val="75000"/>
                  </a:schemeClr>
                </a:solidFill>
              </a:rPr>
              <a:t>vita , forte </a:t>
            </a:r>
            <a:r>
              <a:rPr lang="it-IT" sz="2000" dirty="0" smtClean="0">
                <a:solidFill>
                  <a:schemeClr val="accent1">
                    <a:lumMod val="75000"/>
                  </a:schemeClr>
                </a:solidFill>
              </a:rPr>
              <a:t>e splendente, ancora una volta dopo tanto tempo. </a:t>
            </a:r>
          </a:p>
          <a:p>
            <a:pPr marL="0" indent="0">
              <a:buNone/>
            </a:pPr>
            <a:r>
              <a:rPr lang="it-IT" sz="2000" dirty="0" smtClean="0">
                <a:solidFill>
                  <a:schemeClr val="accent1">
                    <a:lumMod val="75000"/>
                  </a:schemeClr>
                </a:solidFill>
              </a:rPr>
              <a:t>L'uomo moriva sulla scala, senza sapere </a:t>
            </a:r>
            <a:r>
              <a:rPr lang="it-IT" sz="2000" dirty="0" smtClean="0">
                <a:solidFill>
                  <a:schemeClr val="accent1">
                    <a:lumMod val="75000"/>
                  </a:schemeClr>
                </a:solidFill>
              </a:rPr>
              <a:t>perché , </a:t>
            </a:r>
            <a:r>
              <a:rPr lang="it-IT" sz="2000" dirty="0" smtClean="0">
                <a:solidFill>
                  <a:schemeClr val="accent1">
                    <a:lumMod val="75000"/>
                  </a:schemeClr>
                </a:solidFill>
              </a:rPr>
              <a:t>felice di raggiungere i suoi cari appena scomparsi, lasciando sull'ultimo gradino un fiotto di sangue denso e il pensiero di un futuro radioso per tutta la sua Terra, sotto il sole nascente di un giorno qualunque.</a:t>
            </a:r>
          </a:p>
          <a:p>
            <a:pPr marL="0" indent="0">
              <a:buNone/>
            </a:pPr>
            <a:endParaRPr lang="it-IT" dirty="0"/>
          </a:p>
        </p:txBody>
      </p:sp>
    </p:spTree>
    <p:extLst>
      <p:ext uri="{BB962C8B-B14F-4D97-AF65-F5344CB8AC3E}">
        <p14:creationId xmlns:p14="http://schemas.microsoft.com/office/powerpoint/2010/main" val="3944545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789</Words>
  <Application>Microsoft Office PowerPoint</Application>
  <PresentationFormat>Personalizzato</PresentationFormat>
  <Paragraphs>57</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DIRITTO AL PANE</vt:lpstr>
      <vt:lpstr>DIRITTO AL PANE  (Geografia)</vt:lpstr>
      <vt:lpstr>PANE NEL MONDO</vt:lpstr>
      <vt:lpstr>DIRITTO AL PANE (Scienze)</vt:lpstr>
      <vt:lpstr>DIRITTO AL PANE E AL SOGNO (Italiano)</vt:lpstr>
      <vt:lpstr>A BAO A QU</vt:lpstr>
      <vt:lpstr>A BAO A QU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 CIBO</dc:title>
  <dc:creator>flora melloni</dc:creator>
  <cp:lastModifiedBy>Irene Ziveri</cp:lastModifiedBy>
  <cp:revision>12</cp:revision>
  <dcterms:created xsi:type="dcterms:W3CDTF">2017-05-12T16:41:03Z</dcterms:created>
  <dcterms:modified xsi:type="dcterms:W3CDTF">2017-05-27T09:41:33Z</dcterms:modified>
</cp:coreProperties>
</file>