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0" r:id="rId5"/>
    <p:sldId id="261" r:id="rId6"/>
    <p:sldId id="262" r:id="rId7"/>
    <p:sldId id="267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5317A960-48E2-4386-975B-6B3573D0CB65}">
          <p14:sldIdLst>
            <p14:sldId id="256"/>
            <p14:sldId id="258"/>
            <p14:sldId id="257"/>
            <p14:sldId id="260"/>
            <p14:sldId id="261"/>
            <p14:sldId id="262"/>
            <p14:sldId id="267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2" autoAdjust="0"/>
  </p:normalViewPr>
  <p:slideViewPr>
    <p:cSldViewPr>
      <p:cViewPr varScale="1">
        <p:scale>
          <a:sx n="70" d="100"/>
          <a:sy n="70" d="100"/>
        </p:scale>
        <p:origin x="13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Foglio1!$A$2:$A$6</c:f>
              <c:strCache>
                <c:ptCount val="5"/>
                <c:pt idx="0">
                  <c:v>Totale</c:v>
                </c:pt>
                <c:pt idx="1">
                  <c:v>Direttore generale</c:v>
                </c:pt>
                <c:pt idx="2">
                  <c:v>Membri del consiglio direttivo</c:v>
                </c:pt>
                <c:pt idx="3">
                  <c:v>Vicepresidente</c:v>
                </c:pt>
                <c:pt idx="4">
                  <c:v>Presidente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14</c:v>
                </c:pt>
                <c:pt idx="1">
                  <c:v>22</c:v>
                </c:pt>
                <c:pt idx="2">
                  <c:v>15</c:v>
                </c:pt>
                <c:pt idx="3">
                  <c:v>9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7A-4109-9699-F85C4652D159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Uomini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Foglio1!$A$2:$A$6</c:f>
              <c:strCache>
                <c:ptCount val="5"/>
                <c:pt idx="0">
                  <c:v>Totale</c:v>
                </c:pt>
                <c:pt idx="1">
                  <c:v>Direttore generale</c:v>
                </c:pt>
                <c:pt idx="2">
                  <c:v>Membri del consiglio direttivo</c:v>
                </c:pt>
                <c:pt idx="3">
                  <c:v>Vicepresidente</c:v>
                </c:pt>
                <c:pt idx="4">
                  <c:v>Presidente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86</c:v>
                </c:pt>
                <c:pt idx="1">
                  <c:v>78</c:v>
                </c:pt>
                <c:pt idx="2">
                  <c:v>85</c:v>
                </c:pt>
                <c:pt idx="3">
                  <c:v>91</c:v>
                </c:pt>
                <c:pt idx="4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7A-4109-9699-F85C4652D1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8870784"/>
        <c:axId val="165925952"/>
      </c:barChart>
      <c:catAx>
        <c:axId val="17887078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65925952"/>
        <c:crosses val="autoZero"/>
        <c:auto val="1"/>
        <c:lblAlgn val="ctr"/>
        <c:lblOffset val="100"/>
        <c:noMultiLvlLbl val="0"/>
      </c:catAx>
      <c:valAx>
        <c:axId val="16592595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788707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50425B-9277-4E04-80F6-1BD79B43D7D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B16CAC20-1B1C-417B-B93E-2254CD87F51D}">
      <dgm:prSet phldrT="[Testo]" custT="1"/>
      <dgm:spPr/>
      <dgm:t>
        <a:bodyPr/>
        <a:lstStyle/>
        <a:p>
          <a:r>
            <a:rPr lang="it-IT" sz="1800" dirty="0"/>
            <a:t>Quota di genere per il più alto organo decisionale</a:t>
          </a:r>
        </a:p>
      </dgm:t>
    </dgm:pt>
    <dgm:pt modelId="{C8421783-8429-47A0-B590-0397D4A83D50}" type="parTrans" cxnId="{34FA0334-0503-49E4-8B7B-6C7B63992CD7}">
      <dgm:prSet/>
      <dgm:spPr/>
      <dgm:t>
        <a:bodyPr/>
        <a:lstStyle/>
        <a:p>
          <a:endParaRPr lang="it-IT"/>
        </a:p>
      </dgm:t>
    </dgm:pt>
    <dgm:pt modelId="{91BB07D8-FF73-45EC-91C0-BBD101AFB319}" type="sibTrans" cxnId="{34FA0334-0503-49E4-8B7B-6C7B63992CD7}">
      <dgm:prSet/>
      <dgm:spPr/>
      <dgm:t>
        <a:bodyPr/>
        <a:lstStyle/>
        <a:p>
          <a:endParaRPr lang="it-IT"/>
        </a:p>
      </dgm:t>
    </dgm:pt>
    <dgm:pt modelId="{F96F7004-3A05-40F1-B1FA-9BEB848DCEBF}">
      <dgm:prSet phldrT="[Testo]"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it-IT" sz="1800" b="1" kern="1200" dirty="0"/>
            <a:t>Almeno una donna e un uomo</a:t>
          </a:r>
          <a:r>
            <a:rPr lang="it-IT" sz="1200" kern="1200" dirty="0"/>
            <a:t>           </a:t>
          </a:r>
          <a:r>
            <a:rPr lang="it-IT" sz="1400" kern="1200" dirty="0"/>
            <a:t>  </a:t>
          </a:r>
          <a:r>
            <a:rPr lang="it-IT" sz="1600" kern="1200" dirty="0"/>
            <a:t>Unione mondiale wrestling europea (UWW‑Europa)</a:t>
          </a:r>
        </a:p>
      </dgm:t>
    </dgm:pt>
    <dgm:pt modelId="{B9E3E13A-1E3E-4D86-9E2A-EA2900A4067C}" type="parTrans" cxnId="{55BCF234-B43B-454E-B635-6119A9EA7FDA}">
      <dgm:prSet/>
      <dgm:spPr/>
      <dgm:t>
        <a:bodyPr/>
        <a:lstStyle/>
        <a:p>
          <a:endParaRPr lang="it-IT"/>
        </a:p>
      </dgm:t>
    </dgm:pt>
    <dgm:pt modelId="{F2CFC978-C8C9-4F09-8A17-1C4A16AE7798}" type="sibTrans" cxnId="{55BCF234-B43B-454E-B635-6119A9EA7FDA}">
      <dgm:prSet/>
      <dgm:spPr/>
      <dgm:t>
        <a:bodyPr/>
        <a:lstStyle/>
        <a:p>
          <a:endParaRPr lang="it-IT"/>
        </a:p>
      </dgm:t>
    </dgm:pt>
    <dgm:pt modelId="{45A88ED1-4BFE-4349-A56A-7EE9FAB2883A}">
      <dgm:prSet phldrT="[Testo]" custT="1"/>
      <dgm:spPr/>
      <dgm:t>
        <a:bodyPr/>
        <a:lstStyle/>
        <a:p>
          <a:r>
            <a:rPr lang="it-IT" sz="1800" dirty="0"/>
            <a:t>Quota di genere per consigli, comitati e commissioni</a:t>
          </a:r>
        </a:p>
      </dgm:t>
    </dgm:pt>
    <dgm:pt modelId="{378E3A1A-2420-44BD-96D9-D7C7012BE2BA}" type="parTrans" cxnId="{1BAE61E0-04C3-49D6-9039-903AF900429D}">
      <dgm:prSet/>
      <dgm:spPr/>
      <dgm:t>
        <a:bodyPr/>
        <a:lstStyle/>
        <a:p>
          <a:endParaRPr lang="it-IT"/>
        </a:p>
      </dgm:t>
    </dgm:pt>
    <dgm:pt modelId="{C4E091B9-0A98-4428-9ECB-BAAE7D97FB36}" type="sibTrans" cxnId="{1BAE61E0-04C3-49D6-9039-903AF900429D}">
      <dgm:prSet/>
      <dgm:spPr/>
      <dgm:t>
        <a:bodyPr/>
        <a:lstStyle/>
        <a:p>
          <a:endParaRPr lang="it-IT"/>
        </a:p>
      </dgm:t>
    </dgm:pt>
    <dgm:pt modelId="{7B25883A-CBC5-4E12-9272-4A46F6168B5D}">
      <dgm:prSet phldrT="[Testo]" custT="1"/>
      <dgm:spPr/>
      <dgm:t>
        <a:bodyPr/>
        <a:lstStyle/>
        <a:p>
          <a:pPr>
            <a:buFont typeface="Arial" panose="020B0604020202020204" pitchFamily="34" charset="0"/>
            <a:buNone/>
          </a:pPr>
          <a:r>
            <a:rPr lang="it-IT" sz="1400" dirty="0"/>
            <a:t>                                                                            </a:t>
          </a:r>
        </a:p>
      </dgm:t>
    </dgm:pt>
    <dgm:pt modelId="{9A8116F8-876F-45B3-B521-16E72B016E8B}" type="parTrans" cxnId="{3CC3CD4E-4904-4820-89AB-44D65B61A8ED}">
      <dgm:prSet/>
      <dgm:spPr/>
      <dgm:t>
        <a:bodyPr/>
        <a:lstStyle/>
        <a:p>
          <a:endParaRPr lang="it-IT"/>
        </a:p>
      </dgm:t>
    </dgm:pt>
    <dgm:pt modelId="{9C457DA6-B735-4C15-92E7-E14000DB6F4B}" type="sibTrans" cxnId="{3CC3CD4E-4904-4820-89AB-44D65B61A8ED}">
      <dgm:prSet/>
      <dgm:spPr/>
      <dgm:t>
        <a:bodyPr/>
        <a:lstStyle/>
        <a:p>
          <a:endParaRPr lang="it-IT"/>
        </a:p>
      </dgm:t>
    </dgm:pt>
    <dgm:pt modelId="{C69E7D27-5952-46DD-9C62-37E5EB9B368C}">
      <dgm:prSet phldrT="[Tes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Confederazione europea scherma (EFC)</a:t>
          </a:r>
        </a:p>
      </dgm:t>
    </dgm:pt>
    <dgm:pt modelId="{22166E4B-E3C0-4D03-8F44-653A8B2B6EFE}" type="parTrans" cxnId="{EA677441-81A3-413A-A0E5-5D0FA2EFC7CA}">
      <dgm:prSet/>
      <dgm:spPr/>
      <dgm:t>
        <a:bodyPr/>
        <a:lstStyle/>
        <a:p>
          <a:endParaRPr lang="it-IT"/>
        </a:p>
      </dgm:t>
    </dgm:pt>
    <dgm:pt modelId="{A935E1AC-C4D9-4C0A-93BB-D49090846D1D}" type="sibTrans" cxnId="{EA677441-81A3-413A-A0E5-5D0FA2EFC7CA}">
      <dgm:prSet/>
      <dgm:spPr/>
      <dgm:t>
        <a:bodyPr/>
        <a:lstStyle/>
        <a:p>
          <a:endParaRPr lang="it-IT"/>
        </a:p>
      </dgm:t>
    </dgm:pt>
    <dgm:pt modelId="{9C30EFD1-D01E-4DD5-AAB6-9787D539F3AF}">
      <dgm:prSet phldrT="[Tes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Federazione europea pallamano (EHF)</a:t>
          </a:r>
        </a:p>
      </dgm:t>
    </dgm:pt>
    <dgm:pt modelId="{E4420B13-9D51-4A17-95EE-30C4ED609599}" type="parTrans" cxnId="{2AD604AE-F2EC-4287-9DB7-11190CB100C6}">
      <dgm:prSet/>
      <dgm:spPr/>
      <dgm:t>
        <a:bodyPr/>
        <a:lstStyle/>
        <a:p>
          <a:endParaRPr lang="it-IT"/>
        </a:p>
      </dgm:t>
    </dgm:pt>
    <dgm:pt modelId="{5928B247-ECD3-4B0E-A3E0-16A44CC766EC}" type="sibTrans" cxnId="{2AD604AE-F2EC-4287-9DB7-11190CB100C6}">
      <dgm:prSet/>
      <dgm:spPr/>
      <dgm:t>
        <a:bodyPr/>
        <a:lstStyle/>
        <a:p>
          <a:endParaRPr lang="it-IT"/>
        </a:p>
      </dgm:t>
    </dgm:pt>
    <dgm:pt modelId="{E35A77BB-9044-44A0-8C88-3612A9EEA210}">
      <dgm:prSet phldrT="[Tes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Confederazione europea di tiro (ESC)</a:t>
          </a:r>
        </a:p>
      </dgm:t>
    </dgm:pt>
    <dgm:pt modelId="{6BFAD249-4B48-4754-B466-3B38A7776D53}" type="parTrans" cxnId="{227A34BB-B4AF-47DC-BE89-0B555F496EEC}">
      <dgm:prSet/>
      <dgm:spPr/>
      <dgm:t>
        <a:bodyPr/>
        <a:lstStyle/>
        <a:p>
          <a:endParaRPr lang="it-IT"/>
        </a:p>
      </dgm:t>
    </dgm:pt>
    <dgm:pt modelId="{492F98A8-F69F-46C0-9A01-E9FC7E2AFDAA}" type="sibTrans" cxnId="{227A34BB-B4AF-47DC-BE89-0B555F496EEC}">
      <dgm:prSet/>
      <dgm:spPr/>
      <dgm:t>
        <a:bodyPr/>
        <a:lstStyle/>
        <a:p>
          <a:endParaRPr lang="it-IT"/>
        </a:p>
      </dgm:t>
    </dgm:pt>
    <dgm:pt modelId="{23056B32-80FD-48C6-99D7-BB3CCAEC0D53}">
      <dgm:prSet phldrT="[Tes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Federazione europea sollevamento pesi (EWF)</a:t>
          </a:r>
        </a:p>
      </dgm:t>
    </dgm:pt>
    <dgm:pt modelId="{405FC162-E816-4790-A6D2-A03C884EE82E}" type="parTrans" cxnId="{AB588D87-8A47-4FEB-A397-61901893145E}">
      <dgm:prSet/>
      <dgm:spPr/>
      <dgm:t>
        <a:bodyPr/>
        <a:lstStyle/>
        <a:p>
          <a:endParaRPr lang="it-IT"/>
        </a:p>
      </dgm:t>
    </dgm:pt>
    <dgm:pt modelId="{5647E7F8-FE0E-415D-82A9-568E90458163}" type="sibTrans" cxnId="{AB588D87-8A47-4FEB-A397-61901893145E}">
      <dgm:prSet/>
      <dgm:spPr/>
      <dgm:t>
        <a:bodyPr/>
        <a:lstStyle/>
        <a:p>
          <a:endParaRPr lang="it-IT"/>
        </a:p>
      </dgm:t>
    </dgm:pt>
    <dgm:pt modelId="{D27258C8-8276-4295-9D7A-786053F9E999}">
      <dgm:prSet phldrT="[Testo]" custT="1"/>
      <dgm:spPr/>
      <dgm:t>
        <a:bodyPr/>
        <a:lstStyle/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Unione delle associazioni calcistiche europee (UEFA)</a:t>
          </a:r>
        </a:p>
      </dgm:t>
    </dgm:pt>
    <dgm:pt modelId="{696B15ED-A45B-48ED-B91E-60C36E8BD5F4}" type="parTrans" cxnId="{74BBA0C3-6D07-4BCD-8239-CD20EEE2E0BF}">
      <dgm:prSet/>
      <dgm:spPr/>
      <dgm:t>
        <a:bodyPr/>
        <a:lstStyle/>
        <a:p>
          <a:endParaRPr lang="it-IT"/>
        </a:p>
      </dgm:t>
    </dgm:pt>
    <dgm:pt modelId="{69BEE9BF-7DD8-4FD4-9BB6-9F3FE99AE505}" type="sibTrans" cxnId="{74BBA0C3-6D07-4BCD-8239-CD20EEE2E0BF}">
      <dgm:prSet/>
      <dgm:spPr/>
      <dgm:t>
        <a:bodyPr/>
        <a:lstStyle/>
        <a:p>
          <a:endParaRPr lang="it-IT"/>
        </a:p>
      </dgm:t>
    </dgm:pt>
    <dgm:pt modelId="{103292ED-1B95-4505-9A26-E79B78F33231}">
      <dgm:prSet phldrT="[Testo]" custT="1"/>
      <dgm:spPr/>
      <dgm:t>
        <a:bodyPr/>
        <a:lstStyle/>
        <a:p>
          <a:pPr marL="57150" lvl="1" indent="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it-IT" sz="500" kern="1200" dirty="0"/>
        </a:p>
      </dgm:t>
    </dgm:pt>
    <dgm:pt modelId="{1E46A8F8-B7CF-47D3-8459-A3C9502390BB}" type="parTrans" cxnId="{261A930F-C89D-413C-BDA2-C3F15DF567D2}">
      <dgm:prSet/>
      <dgm:spPr/>
      <dgm:t>
        <a:bodyPr/>
        <a:lstStyle/>
        <a:p>
          <a:endParaRPr lang="it-IT"/>
        </a:p>
      </dgm:t>
    </dgm:pt>
    <dgm:pt modelId="{5904F5F8-EB75-42DF-8BAC-497810927888}" type="sibTrans" cxnId="{261A930F-C89D-413C-BDA2-C3F15DF567D2}">
      <dgm:prSet/>
      <dgm:spPr/>
      <dgm:t>
        <a:bodyPr/>
        <a:lstStyle/>
        <a:p>
          <a:endParaRPr lang="it-IT"/>
        </a:p>
      </dgm:t>
    </dgm:pt>
    <dgm:pt modelId="{FE3B90B8-6F5B-431C-BFE6-D5FD62154C3B}">
      <dgm:prSet phldrT="[Testo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b="1" kern="1200" dirty="0"/>
            <a:t>Almeno due donne e due uomini     </a:t>
          </a: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Federazione europea di hockey (EHF)</a:t>
          </a:r>
        </a:p>
      </dgm:t>
    </dgm:pt>
    <dgm:pt modelId="{013E758B-CE04-4D95-A5EC-2C3A6DB605A5}" type="parTrans" cxnId="{EF20E2F7-786C-4165-90FF-133BD1B8BCC3}">
      <dgm:prSet/>
      <dgm:spPr/>
      <dgm:t>
        <a:bodyPr/>
        <a:lstStyle/>
        <a:p>
          <a:endParaRPr lang="it-IT"/>
        </a:p>
      </dgm:t>
    </dgm:pt>
    <dgm:pt modelId="{F7F47D60-D4CE-45CF-B4FC-3C7A6C38CEC6}" type="sibTrans" cxnId="{EF20E2F7-786C-4165-90FF-133BD1B8BCC3}">
      <dgm:prSet/>
      <dgm:spPr/>
      <dgm:t>
        <a:bodyPr/>
        <a:lstStyle/>
        <a:p>
          <a:endParaRPr lang="it-IT"/>
        </a:p>
      </dgm:t>
    </dgm:pt>
    <dgm:pt modelId="{6B0C1CC1-7FDD-47CD-B46D-CF990D9EDABC}">
      <dgm:prSet phldrT="[Testo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                                                                           FIBA Europa</a:t>
          </a:r>
        </a:p>
      </dgm:t>
    </dgm:pt>
    <dgm:pt modelId="{69B84B92-22E3-44D3-B2A0-07806AB7AE51}" type="parTrans" cxnId="{26165CE6-4EBE-47F7-9777-E31C28555318}">
      <dgm:prSet/>
      <dgm:spPr/>
      <dgm:t>
        <a:bodyPr/>
        <a:lstStyle/>
        <a:p>
          <a:endParaRPr lang="it-IT"/>
        </a:p>
      </dgm:t>
    </dgm:pt>
    <dgm:pt modelId="{69EA616A-1006-49A9-8AA6-73C107381EC9}" type="sibTrans" cxnId="{26165CE6-4EBE-47F7-9777-E31C28555318}">
      <dgm:prSet/>
      <dgm:spPr/>
      <dgm:t>
        <a:bodyPr/>
        <a:lstStyle/>
        <a:p>
          <a:endParaRPr lang="it-IT"/>
        </a:p>
      </dgm:t>
    </dgm:pt>
    <dgm:pt modelId="{4DC5B424-7666-479C-99D9-AFF0EBE96A88}">
      <dgm:prSet phldrT="[Testo]" custT="1"/>
      <dgm:spPr/>
      <dgm:t>
        <a:bodyPr/>
        <a:lstStyle/>
        <a:p>
          <a:pPr>
            <a:buNone/>
          </a:pPr>
          <a:r>
            <a:rPr lang="it-IT" sz="1600" dirty="0"/>
            <a:t>                                                                                      Confederazione europea di tiro (ESC)</a:t>
          </a:r>
        </a:p>
      </dgm:t>
    </dgm:pt>
    <dgm:pt modelId="{62F55B11-45D7-4487-81EE-978679859411}" type="parTrans" cxnId="{F7661D3A-F2F0-4C27-81E4-25E60A5DDD4D}">
      <dgm:prSet/>
      <dgm:spPr/>
      <dgm:t>
        <a:bodyPr/>
        <a:lstStyle/>
        <a:p>
          <a:endParaRPr lang="it-IT"/>
        </a:p>
      </dgm:t>
    </dgm:pt>
    <dgm:pt modelId="{87467629-0F22-4FC1-902F-C42AFC1D7D7E}" type="sibTrans" cxnId="{F7661D3A-F2F0-4C27-81E4-25E60A5DDD4D}">
      <dgm:prSet/>
      <dgm:spPr/>
      <dgm:t>
        <a:bodyPr/>
        <a:lstStyle/>
        <a:p>
          <a:endParaRPr lang="it-IT"/>
        </a:p>
      </dgm:t>
    </dgm:pt>
    <dgm:pt modelId="{61B9BDC5-4B08-49DE-B7DE-D3C4E2BC02B8}">
      <dgm:prSet custT="1"/>
      <dgm:spPr/>
      <dgm:t>
        <a:bodyPr/>
        <a:lstStyle/>
        <a:p>
          <a:pPr>
            <a:buNone/>
          </a:pPr>
          <a:r>
            <a:rPr lang="it-IT" sz="1600" dirty="0"/>
            <a:t>                                                                                      Unione europea tennis tavolo (ETTU)           </a:t>
          </a:r>
        </a:p>
      </dgm:t>
    </dgm:pt>
    <dgm:pt modelId="{57DE3C6F-98BC-4940-9135-ADB141F8365A}" type="parTrans" cxnId="{55E80872-DAC4-4172-9527-6D51E0A2F5A1}">
      <dgm:prSet/>
      <dgm:spPr/>
      <dgm:t>
        <a:bodyPr/>
        <a:lstStyle/>
        <a:p>
          <a:endParaRPr lang="it-IT"/>
        </a:p>
      </dgm:t>
    </dgm:pt>
    <dgm:pt modelId="{4383A450-15CA-4C9A-8FD0-F4BA35A1C8A9}" type="sibTrans" cxnId="{55E80872-DAC4-4172-9527-6D51E0A2F5A1}">
      <dgm:prSet/>
      <dgm:spPr/>
      <dgm:t>
        <a:bodyPr/>
        <a:lstStyle/>
        <a:p>
          <a:endParaRPr lang="it-IT"/>
        </a:p>
      </dgm:t>
    </dgm:pt>
    <dgm:pt modelId="{7202BC6A-A024-451E-8392-F8BDEAFD2B2D}">
      <dgm:prSet custT="1"/>
      <dgm:spPr/>
      <dgm:t>
        <a:bodyPr/>
        <a:lstStyle/>
        <a:p>
          <a:pPr>
            <a:buNone/>
          </a:pPr>
          <a:r>
            <a:rPr lang="it-IT" sz="1600" dirty="0"/>
            <a:t>                                                                                      Unione europea taekwondo (ETU)</a:t>
          </a:r>
        </a:p>
      </dgm:t>
    </dgm:pt>
    <dgm:pt modelId="{B35B4E48-F19E-4F9D-9741-FF52B706A0E8}" type="parTrans" cxnId="{C4B14EB5-388D-4837-A2C4-B82061F98CD5}">
      <dgm:prSet/>
      <dgm:spPr/>
      <dgm:t>
        <a:bodyPr/>
        <a:lstStyle/>
        <a:p>
          <a:endParaRPr lang="it-IT"/>
        </a:p>
      </dgm:t>
    </dgm:pt>
    <dgm:pt modelId="{95C4AE56-B8EF-480C-9262-52DE85733E32}" type="sibTrans" cxnId="{C4B14EB5-388D-4837-A2C4-B82061F98CD5}">
      <dgm:prSet/>
      <dgm:spPr/>
      <dgm:t>
        <a:bodyPr/>
        <a:lstStyle/>
        <a:p>
          <a:endParaRPr lang="it-IT"/>
        </a:p>
      </dgm:t>
    </dgm:pt>
    <dgm:pt modelId="{56D2C871-DEE5-4882-A786-EDB21F1420C3}">
      <dgm:prSet custT="1"/>
      <dgm:spPr/>
      <dgm:t>
        <a:bodyPr/>
        <a:lstStyle/>
        <a:p>
          <a:pPr>
            <a:buNone/>
          </a:pPr>
          <a:r>
            <a:rPr lang="it-IT" sz="1600" dirty="0"/>
            <a:t>                                                                                      Federazione europea di triathlon (ETU)</a:t>
          </a:r>
        </a:p>
      </dgm:t>
    </dgm:pt>
    <dgm:pt modelId="{D431DE04-3F3A-4505-92CD-15234077027B}" type="parTrans" cxnId="{0CEC37CB-AA72-4755-8875-8497503E9FD7}">
      <dgm:prSet/>
      <dgm:spPr/>
      <dgm:t>
        <a:bodyPr/>
        <a:lstStyle/>
        <a:p>
          <a:endParaRPr lang="it-IT"/>
        </a:p>
      </dgm:t>
    </dgm:pt>
    <dgm:pt modelId="{A253E637-7CC9-4049-A17E-53777F510A00}" type="sibTrans" cxnId="{0CEC37CB-AA72-4755-8875-8497503E9FD7}">
      <dgm:prSet/>
      <dgm:spPr/>
      <dgm:t>
        <a:bodyPr/>
        <a:lstStyle/>
        <a:p>
          <a:endParaRPr lang="it-IT"/>
        </a:p>
      </dgm:t>
    </dgm:pt>
    <dgm:pt modelId="{1E197C80-88A2-48F1-A53B-DCB0AC8FCE34}">
      <dgm:prSet phldrT="[Testo]" custT="1"/>
      <dgm:spPr/>
      <dgm:t>
        <a:bodyPr/>
        <a:lstStyle/>
        <a:p>
          <a:pPr>
            <a:buNone/>
          </a:pPr>
          <a:r>
            <a:rPr lang="it-IT" sz="1600" dirty="0"/>
            <a:t>                                                                                     Federazione europea pallamano (EHF)</a:t>
          </a:r>
        </a:p>
      </dgm:t>
    </dgm:pt>
    <dgm:pt modelId="{B3A56CD8-51F3-4827-8B2E-BCB583F7A3AF}" type="parTrans" cxnId="{6606DFD3-B350-438C-9BF2-4FBFE7A5E6ED}">
      <dgm:prSet/>
      <dgm:spPr/>
      <dgm:t>
        <a:bodyPr/>
        <a:lstStyle/>
        <a:p>
          <a:endParaRPr lang="it-IT"/>
        </a:p>
      </dgm:t>
    </dgm:pt>
    <dgm:pt modelId="{07797AD5-167F-43CB-8B36-A0F58D7B41A0}" type="sibTrans" cxnId="{6606DFD3-B350-438C-9BF2-4FBFE7A5E6ED}">
      <dgm:prSet/>
      <dgm:spPr/>
      <dgm:t>
        <a:bodyPr/>
        <a:lstStyle/>
        <a:p>
          <a:endParaRPr lang="it-IT"/>
        </a:p>
      </dgm:t>
    </dgm:pt>
    <dgm:pt modelId="{4A08EF5E-B7A6-48BD-AA05-693E4DA8D3A2}">
      <dgm:prSet phldrT="[Testo]" custT="1"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it-IT" sz="1400" dirty="0"/>
        </a:p>
      </dgm:t>
    </dgm:pt>
    <dgm:pt modelId="{3C0B2D43-FFC5-4377-8E26-912EC7FA515C}" type="parTrans" cxnId="{EB77C16A-F729-4FEC-A59F-78F48D8E2C6B}">
      <dgm:prSet/>
      <dgm:spPr/>
      <dgm:t>
        <a:bodyPr/>
        <a:lstStyle/>
        <a:p>
          <a:endParaRPr lang="it-IT"/>
        </a:p>
      </dgm:t>
    </dgm:pt>
    <dgm:pt modelId="{1CAE6560-CC91-42CF-A162-8924AAA69260}" type="sibTrans" cxnId="{EB77C16A-F729-4FEC-A59F-78F48D8E2C6B}">
      <dgm:prSet/>
      <dgm:spPr/>
      <dgm:t>
        <a:bodyPr/>
        <a:lstStyle/>
        <a:p>
          <a:endParaRPr lang="it-IT"/>
        </a:p>
      </dgm:t>
    </dgm:pt>
    <dgm:pt modelId="{BFDF5B25-AC49-4360-BE34-C1A1C233B2E6}">
      <dgm:prSet phldrT="[Testo]" custT="1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r>
            <a:rPr lang="it-IT" sz="1400" b="1" kern="1200" dirty="0"/>
            <a:t>                                                                                                                                                                   </a:t>
          </a:r>
        </a:p>
      </dgm:t>
    </dgm:pt>
    <dgm:pt modelId="{5F97C7CD-6313-47CF-A5FB-B16217F95310}" type="parTrans" cxnId="{CFC51B7F-C524-4986-80D4-D1B2EB0F0872}">
      <dgm:prSet/>
      <dgm:spPr/>
      <dgm:t>
        <a:bodyPr/>
        <a:lstStyle/>
        <a:p>
          <a:endParaRPr lang="it-IT"/>
        </a:p>
      </dgm:t>
    </dgm:pt>
    <dgm:pt modelId="{91FB9F2B-B847-4F6B-85C1-BC90151F8DF1}" type="sibTrans" cxnId="{CFC51B7F-C524-4986-80D4-D1B2EB0F0872}">
      <dgm:prSet/>
      <dgm:spPr/>
      <dgm:t>
        <a:bodyPr/>
        <a:lstStyle/>
        <a:p>
          <a:endParaRPr lang="it-IT"/>
        </a:p>
      </dgm:t>
    </dgm:pt>
    <dgm:pt modelId="{A386B2C0-F158-4C79-ACEF-AA38BF0EE30E}">
      <dgm:prSet phldrT="[Testo]" custT="1"/>
      <dgm:spPr/>
      <dgm:t>
        <a:bodyPr/>
        <a:lstStyle/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</a:pPr>
          <a:endParaRPr lang="it-IT" sz="1400" b="1" kern="1200" dirty="0"/>
        </a:p>
      </dgm:t>
    </dgm:pt>
    <dgm:pt modelId="{975D0A77-17B7-4154-80CF-06BF4120A046}" type="parTrans" cxnId="{AF5F706D-07A6-4545-A34F-A088B3F361B4}">
      <dgm:prSet/>
      <dgm:spPr/>
      <dgm:t>
        <a:bodyPr/>
        <a:lstStyle/>
        <a:p>
          <a:endParaRPr lang="it-IT"/>
        </a:p>
      </dgm:t>
    </dgm:pt>
    <dgm:pt modelId="{6E28105D-81FC-461E-ACC4-81400BDE964F}" type="sibTrans" cxnId="{AF5F706D-07A6-4545-A34F-A088B3F361B4}">
      <dgm:prSet/>
      <dgm:spPr/>
      <dgm:t>
        <a:bodyPr/>
        <a:lstStyle/>
        <a:p>
          <a:endParaRPr lang="it-IT"/>
        </a:p>
      </dgm:t>
    </dgm:pt>
    <dgm:pt modelId="{B36ED0ED-F9A5-4A24-B55B-8E615450771C}">
      <dgm:prSet phldrT="[Testo]" custT="1"/>
      <dgm:spPr/>
      <dgm:t>
        <a:bodyPr/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b="1" kern="1200" dirty="0"/>
            <a:t>Almeno tre donne e tre uomini         </a:t>
          </a:r>
          <a:r>
            <a:rPr lang="it-IT" sz="1600" b="0" kern="1200" dirty="0"/>
            <a:t>Federazione europea di triathlon (ETU)</a:t>
          </a:r>
          <a:endParaRPr lang="it-IT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</dgm:t>
    </dgm:pt>
    <dgm:pt modelId="{7EF72DBB-6991-40B5-9E18-3707185EF8C4}" type="parTrans" cxnId="{5978581A-1E11-4342-AD7F-6B901230ED35}">
      <dgm:prSet/>
      <dgm:spPr/>
      <dgm:t>
        <a:bodyPr/>
        <a:lstStyle/>
        <a:p>
          <a:endParaRPr lang="it-IT"/>
        </a:p>
      </dgm:t>
    </dgm:pt>
    <dgm:pt modelId="{520DBA21-607C-4DCA-9F64-49D395D15DFA}" type="sibTrans" cxnId="{5978581A-1E11-4342-AD7F-6B901230ED35}">
      <dgm:prSet/>
      <dgm:spPr/>
      <dgm:t>
        <a:bodyPr/>
        <a:lstStyle/>
        <a:p>
          <a:endParaRPr lang="it-IT"/>
        </a:p>
      </dgm:t>
    </dgm:pt>
    <dgm:pt modelId="{5AB1097D-4CC6-4BA1-93A8-2395F6A9A3B5}" type="pres">
      <dgm:prSet presAssocID="{D350425B-9277-4E04-80F6-1BD79B43D7D1}" presName="linear" presStyleCnt="0">
        <dgm:presLayoutVars>
          <dgm:animLvl val="lvl"/>
          <dgm:resizeHandles val="exact"/>
        </dgm:presLayoutVars>
      </dgm:prSet>
      <dgm:spPr/>
    </dgm:pt>
    <dgm:pt modelId="{57832BD5-FEB3-4A85-A7B0-204CC5961CFA}" type="pres">
      <dgm:prSet presAssocID="{B16CAC20-1B1C-417B-B93E-2254CD87F51D}" presName="parentText" presStyleLbl="node1" presStyleIdx="0" presStyleCnt="2" custScaleX="76999" custScaleY="277407" custLinFactNeighborX="-1436" custLinFactNeighborY="-26368">
        <dgm:presLayoutVars>
          <dgm:chMax val="0"/>
          <dgm:bulletEnabled val="1"/>
        </dgm:presLayoutVars>
      </dgm:prSet>
      <dgm:spPr/>
    </dgm:pt>
    <dgm:pt modelId="{35DC2043-4BBE-43F5-AD56-9DE193F0BB3A}" type="pres">
      <dgm:prSet presAssocID="{B16CAC20-1B1C-417B-B93E-2254CD87F51D}" presName="childText" presStyleLbl="revTx" presStyleIdx="0" presStyleCnt="2" custScaleX="99749" custScaleY="113185" custLinFactY="-16662" custLinFactNeighborX="-1162" custLinFactNeighborY="-100000">
        <dgm:presLayoutVars>
          <dgm:bulletEnabled val="1"/>
        </dgm:presLayoutVars>
      </dgm:prSet>
      <dgm:spPr/>
    </dgm:pt>
    <dgm:pt modelId="{65917D92-CD6F-49AF-A8A5-A03571189975}" type="pres">
      <dgm:prSet presAssocID="{45A88ED1-4BFE-4349-A56A-7EE9FAB2883A}" presName="parentText" presStyleLbl="node1" presStyleIdx="1" presStyleCnt="2" custFlipVert="0" custScaleX="81070" custScaleY="288343" custLinFactY="100000" custLinFactNeighborX="-5326" custLinFactNeighborY="110111">
        <dgm:presLayoutVars>
          <dgm:chMax val="0"/>
          <dgm:bulletEnabled val="1"/>
        </dgm:presLayoutVars>
      </dgm:prSet>
      <dgm:spPr/>
    </dgm:pt>
    <dgm:pt modelId="{B58C22EC-A4D9-4DA8-AA07-865C791B7D08}" type="pres">
      <dgm:prSet presAssocID="{45A88ED1-4BFE-4349-A56A-7EE9FAB2883A}" presName="childText" presStyleLbl="revTx" presStyleIdx="1" presStyleCnt="2" custScaleY="433993" custLinFactY="49346" custLinFactNeighborX="-123" custLinFactNeighborY="100000">
        <dgm:presLayoutVars>
          <dgm:bulletEnabled val="1"/>
        </dgm:presLayoutVars>
      </dgm:prSet>
      <dgm:spPr/>
    </dgm:pt>
  </dgm:ptLst>
  <dgm:cxnLst>
    <dgm:cxn modelId="{227A34BB-B4AF-47DC-BE89-0B555F496EEC}" srcId="{B16CAC20-1B1C-417B-B93E-2254CD87F51D}" destId="{E35A77BB-9044-44A0-8C88-3612A9EEA210}" srcOrd="3" destOrd="0" parTransId="{6BFAD249-4B48-4754-B466-3B38A7776D53}" sibTransId="{492F98A8-F69F-46C0-9A01-E9FC7E2AFDAA}"/>
    <dgm:cxn modelId="{20F486F6-15BE-447A-B4CC-2F84D4857E6B}" type="presOf" srcId="{6B0C1CC1-7FDD-47CD-B46D-CF990D9EDABC}" destId="{35DC2043-4BBE-43F5-AD56-9DE193F0BB3A}" srcOrd="0" destOrd="8" presId="urn:microsoft.com/office/officeart/2005/8/layout/vList2"/>
    <dgm:cxn modelId="{3CE3F622-7F7B-4C08-B24E-962A71FEFF39}" type="presOf" srcId="{F96F7004-3A05-40F1-B1FA-9BEB848DCEBF}" destId="{35DC2043-4BBE-43F5-AD56-9DE193F0BB3A}" srcOrd="0" destOrd="0" presId="urn:microsoft.com/office/officeart/2005/8/layout/vList2"/>
    <dgm:cxn modelId="{2B2256B0-0D22-4CE6-ADE6-4867B65A6A1C}" type="presOf" srcId="{7202BC6A-A024-451E-8392-F8BDEAFD2B2D}" destId="{B58C22EC-A4D9-4DA8-AA07-865C791B7D08}" srcOrd="0" destOrd="5" presId="urn:microsoft.com/office/officeart/2005/8/layout/vList2"/>
    <dgm:cxn modelId="{C9D6AEFA-C0E1-469D-9824-6F5E8BBA27B6}" type="presOf" srcId="{4A08EF5E-B7A6-48BD-AA05-693E4DA8D3A2}" destId="{B58C22EC-A4D9-4DA8-AA07-865C791B7D08}" srcOrd="0" destOrd="1" presId="urn:microsoft.com/office/officeart/2005/8/layout/vList2"/>
    <dgm:cxn modelId="{5BE9268D-AA43-4520-BE96-BAB719EFA86C}" type="presOf" srcId="{E35A77BB-9044-44A0-8C88-3612A9EEA210}" destId="{35DC2043-4BBE-43F5-AD56-9DE193F0BB3A}" srcOrd="0" destOrd="3" presId="urn:microsoft.com/office/officeart/2005/8/layout/vList2"/>
    <dgm:cxn modelId="{864AE806-1F80-45E9-ABFC-46D5CCD84228}" type="presOf" srcId="{23056B32-80FD-48C6-99D7-BB3CCAEC0D53}" destId="{35DC2043-4BBE-43F5-AD56-9DE193F0BB3A}" srcOrd="0" destOrd="4" presId="urn:microsoft.com/office/officeart/2005/8/layout/vList2"/>
    <dgm:cxn modelId="{1E502D04-9700-408C-9D07-C0009A6A72A7}" type="presOf" srcId="{A386B2C0-F158-4C79-ACEF-AA38BF0EE30E}" destId="{35DC2043-4BBE-43F5-AD56-9DE193F0BB3A}" srcOrd="0" destOrd="10" presId="urn:microsoft.com/office/officeart/2005/8/layout/vList2"/>
    <dgm:cxn modelId="{2AD604AE-F2EC-4287-9DB7-11190CB100C6}" srcId="{B16CAC20-1B1C-417B-B93E-2254CD87F51D}" destId="{9C30EFD1-D01E-4DD5-AAB6-9787D539F3AF}" srcOrd="2" destOrd="0" parTransId="{E4420B13-9D51-4A17-95EE-30C4ED609599}" sibTransId="{5928B247-ECD3-4B0E-A3E0-16A44CC766EC}"/>
    <dgm:cxn modelId="{1BAE61E0-04C3-49D6-9039-903AF900429D}" srcId="{D350425B-9277-4E04-80F6-1BD79B43D7D1}" destId="{45A88ED1-4BFE-4349-A56A-7EE9FAB2883A}" srcOrd="1" destOrd="0" parTransId="{378E3A1A-2420-44BD-96D9-D7C7012BE2BA}" sibTransId="{C4E091B9-0A98-4428-9ECB-BAAE7D97FB36}"/>
    <dgm:cxn modelId="{74BBA0C3-6D07-4BCD-8239-CD20EEE2E0BF}" srcId="{B16CAC20-1B1C-417B-B93E-2254CD87F51D}" destId="{D27258C8-8276-4295-9D7A-786053F9E999}" srcOrd="5" destOrd="0" parTransId="{696B15ED-A45B-48ED-B91E-60C36E8BD5F4}" sibTransId="{69BEE9BF-7DD8-4FD4-9BB6-9F3FE99AE505}"/>
    <dgm:cxn modelId="{AF5F706D-07A6-4545-A34F-A088B3F361B4}" srcId="{B16CAC20-1B1C-417B-B93E-2254CD87F51D}" destId="{A386B2C0-F158-4C79-ACEF-AA38BF0EE30E}" srcOrd="10" destOrd="0" parTransId="{975D0A77-17B7-4154-80CF-06BF4120A046}" sibTransId="{6E28105D-81FC-461E-ACC4-81400BDE964F}"/>
    <dgm:cxn modelId="{7D8C4AB2-1385-441D-A27C-9C4B9B904F0C}" type="presOf" srcId="{D27258C8-8276-4295-9D7A-786053F9E999}" destId="{35DC2043-4BBE-43F5-AD56-9DE193F0BB3A}" srcOrd="0" destOrd="5" presId="urn:microsoft.com/office/officeart/2005/8/layout/vList2"/>
    <dgm:cxn modelId="{C8728956-548D-4F63-9A5D-D35DA7A04A8D}" type="presOf" srcId="{61B9BDC5-4B08-49DE-B7DE-D3C4E2BC02B8}" destId="{B58C22EC-A4D9-4DA8-AA07-865C791B7D08}" srcOrd="0" destOrd="4" presId="urn:microsoft.com/office/officeart/2005/8/layout/vList2"/>
    <dgm:cxn modelId="{261A930F-C89D-413C-BDA2-C3F15DF567D2}" srcId="{B16CAC20-1B1C-417B-B93E-2254CD87F51D}" destId="{103292ED-1B95-4505-9A26-E79B78F33231}" srcOrd="6" destOrd="0" parTransId="{1E46A8F8-B7CF-47D3-8459-A3C9502390BB}" sibTransId="{5904F5F8-EB75-42DF-8BAC-497810927888}"/>
    <dgm:cxn modelId="{EB77C16A-F729-4FEC-A59F-78F48D8E2C6B}" srcId="{45A88ED1-4BFE-4349-A56A-7EE9FAB2883A}" destId="{4A08EF5E-B7A6-48BD-AA05-693E4DA8D3A2}" srcOrd="1" destOrd="0" parTransId="{3C0B2D43-FFC5-4377-8E26-912EC7FA515C}" sibTransId="{1CAE6560-CC91-42CF-A162-8924AAA69260}"/>
    <dgm:cxn modelId="{C4B14EB5-388D-4837-A2C4-B82061F98CD5}" srcId="{45A88ED1-4BFE-4349-A56A-7EE9FAB2883A}" destId="{7202BC6A-A024-451E-8392-F8BDEAFD2B2D}" srcOrd="5" destOrd="0" parTransId="{B35B4E48-F19E-4F9D-9741-FF52B706A0E8}" sibTransId="{95C4AE56-B8EF-480C-9262-52DE85733E32}"/>
    <dgm:cxn modelId="{62D51B8D-2600-4BD9-A5C5-CC931AB03ABF}" type="presOf" srcId="{1E197C80-88A2-48F1-A53B-DCB0AC8FCE34}" destId="{B58C22EC-A4D9-4DA8-AA07-865C791B7D08}" srcOrd="0" destOrd="2" presId="urn:microsoft.com/office/officeart/2005/8/layout/vList2"/>
    <dgm:cxn modelId="{457640A3-3422-407E-B445-90FC332DE8C9}" type="presOf" srcId="{BFDF5B25-AC49-4360-BE34-C1A1C233B2E6}" destId="{35DC2043-4BBE-43F5-AD56-9DE193F0BB3A}" srcOrd="0" destOrd="11" presId="urn:microsoft.com/office/officeart/2005/8/layout/vList2"/>
    <dgm:cxn modelId="{5978581A-1E11-4342-AD7F-6B901230ED35}" srcId="{B16CAC20-1B1C-417B-B93E-2254CD87F51D}" destId="{B36ED0ED-F9A5-4A24-B55B-8E615450771C}" srcOrd="9" destOrd="0" parTransId="{7EF72DBB-6991-40B5-9E18-3707185EF8C4}" sibTransId="{520DBA21-607C-4DCA-9F64-49D395D15DFA}"/>
    <dgm:cxn modelId="{ED7BB310-9522-4B90-99EF-C3D110DD995F}" type="presOf" srcId="{B36ED0ED-F9A5-4A24-B55B-8E615450771C}" destId="{35DC2043-4BBE-43F5-AD56-9DE193F0BB3A}" srcOrd="0" destOrd="9" presId="urn:microsoft.com/office/officeart/2005/8/layout/vList2"/>
    <dgm:cxn modelId="{F7661D3A-F2F0-4C27-81E4-25E60A5DDD4D}" srcId="{45A88ED1-4BFE-4349-A56A-7EE9FAB2883A}" destId="{4DC5B424-7666-479C-99D9-AFF0EBE96A88}" srcOrd="3" destOrd="0" parTransId="{62F55B11-45D7-4487-81EE-978679859411}" sibTransId="{87467629-0F22-4FC1-902F-C42AFC1D7D7E}"/>
    <dgm:cxn modelId="{3CC3CD4E-4904-4820-89AB-44D65B61A8ED}" srcId="{45A88ED1-4BFE-4349-A56A-7EE9FAB2883A}" destId="{7B25883A-CBC5-4E12-9272-4A46F6168B5D}" srcOrd="0" destOrd="0" parTransId="{9A8116F8-876F-45B3-B521-16E72B016E8B}" sibTransId="{9C457DA6-B735-4C15-92E7-E14000DB6F4B}"/>
    <dgm:cxn modelId="{CFC51B7F-C524-4986-80D4-D1B2EB0F0872}" srcId="{B16CAC20-1B1C-417B-B93E-2254CD87F51D}" destId="{BFDF5B25-AC49-4360-BE34-C1A1C233B2E6}" srcOrd="11" destOrd="0" parTransId="{5F97C7CD-6313-47CF-A5FB-B16217F95310}" sibTransId="{91FB9F2B-B847-4F6B-85C1-BC90151F8DF1}"/>
    <dgm:cxn modelId="{34FA0334-0503-49E4-8B7B-6C7B63992CD7}" srcId="{D350425B-9277-4E04-80F6-1BD79B43D7D1}" destId="{B16CAC20-1B1C-417B-B93E-2254CD87F51D}" srcOrd="0" destOrd="0" parTransId="{C8421783-8429-47A0-B590-0397D4A83D50}" sibTransId="{91BB07D8-FF73-45EC-91C0-BBD101AFB319}"/>
    <dgm:cxn modelId="{6606DFD3-B350-438C-9BF2-4FBFE7A5E6ED}" srcId="{45A88ED1-4BFE-4349-A56A-7EE9FAB2883A}" destId="{1E197C80-88A2-48F1-A53B-DCB0AC8FCE34}" srcOrd="2" destOrd="0" parTransId="{B3A56CD8-51F3-4827-8B2E-BCB583F7A3AF}" sibTransId="{07797AD5-167F-43CB-8B36-A0F58D7B41A0}"/>
    <dgm:cxn modelId="{C1997ABD-07DA-49C3-96B9-D750D751170C}" type="presOf" srcId="{D350425B-9277-4E04-80F6-1BD79B43D7D1}" destId="{5AB1097D-4CC6-4BA1-93A8-2395F6A9A3B5}" srcOrd="0" destOrd="0" presId="urn:microsoft.com/office/officeart/2005/8/layout/vList2"/>
    <dgm:cxn modelId="{55BCF234-B43B-454E-B635-6119A9EA7FDA}" srcId="{B16CAC20-1B1C-417B-B93E-2254CD87F51D}" destId="{F96F7004-3A05-40F1-B1FA-9BEB848DCEBF}" srcOrd="0" destOrd="0" parTransId="{B9E3E13A-1E3E-4D86-9E2A-EA2900A4067C}" sibTransId="{F2CFC978-C8C9-4F09-8A17-1C4A16AE7798}"/>
    <dgm:cxn modelId="{EA677441-81A3-413A-A0E5-5D0FA2EFC7CA}" srcId="{B16CAC20-1B1C-417B-B93E-2254CD87F51D}" destId="{C69E7D27-5952-46DD-9C62-37E5EB9B368C}" srcOrd="1" destOrd="0" parTransId="{22166E4B-E3C0-4D03-8F44-653A8B2B6EFE}" sibTransId="{A935E1AC-C4D9-4C0A-93BB-D49090846D1D}"/>
    <dgm:cxn modelId="{55E80872-DAC4-4172-9527-6D51E0A2F5A1}" srcId="{45A88ED1-4BFE-4349-A56A-7EE9FAB2883A}" destId="{61B9BDC5-4B08-49DE-B7DE-D3C4E2BC02B8}" srcOrd="4" destOrd="0" parTransId="{57DE3C6F-98BC-4940-9135-ADB141F8365A}" sibTransId="{4383A450-15CA-4C9A-8FD0-F4BA35A1C8A9}"/>
    <dgm:cxn modelId="{BC229375-C77B-41B0-83E5-16720A30937B}" type="presOf" srcId="{103292ED-1B95-4505-9A26-E79B78F33231}" destId="{35DC2043-4BBE-43F5-AD56-9DE193F0BB3A}" srcOrd="0" destOrd="6" presId="urn:microsoft.com/office/officeart/2005/8/layout/vList2"/>
    <dgm:cxn modelId="{EAAE3C3D-D2C3-4713-8A82-57423BD718F6}" type="presOf" srcId="{7B25883A-CBC5-4E12-9272-4A46F6168B5D}" destId="{B58C22EC-A4D9-4DA8-AA07-865C791B7D08}" srcOrd="0" destOrd="0" presId="urn:microsoft.com/office/officeart/2005/8/layout/vList2"/>
    <dgm:cxn modelId="{AB588D87-8A47-4FEB-A397-61901893145E}" srcId="{B16CAC20-1B1C-417B-B93E-2254CD87F51D}" destId="{23056B32-80FD-48C6-99D7-BB3CCAEC0D53}" srcOrd="4" destOrd="0" parTransId="{405FC162-E816-4790-A6D2-A03C884EE82E}" sibTransId="{5647E7F8-FE0E-415D-82A9-568E90458163}"/>
    <dgm:cxn modelId="{08EA23DB-1460-4C1A-A397-A2F7EC538D44}" type="presOf" srcId="{FE3B90B8-6F5B-431C-BFE6-D5FD62154C3B}" destId="{35DC2043-4BBE-43F5-AD56-9DE193F0BB3A}" srcOrd="0" destOrd="7" presId="urn:microsoft.com/office/officeart/2005/8/layout/vList2"/>
    <dgm:cxn modelId="{BE977516-5ED8-4CBF-9150-D8592B17D352}" type="presOf" srcId="{B16CAC20-1B1C-417B-B93E-2254CD87F51D}" destId="{57832BD5-FEB3-4A85-A7B0-204CC5961CFA}" srcOrd="0" destOrd="0" presId="urn:microsoft.com/office/officeart/2005/8/layout/vList2"/>
    <dgm:cxn modelId="{41762796-2662-4FEB-9B17-671B842EBE82}" type="presOf" srcId="{9C30EFD1-D01E-4DD5-AAB6-9787D539F3AF}" destId="{35DC2043-4BBE-43F5-AD56-9DE193F0BB3A}" srcOrd="0" destOrd="2" presId="urn:microsoft.com/office/officeart/2005/8/layout/vList2"/>
    <dgm:cxn modelId="{1818E49A-B987-4BFC-B526-76679FA3B025}" type="presOf" srcId="{45A88ED1-4BFE-4349-A56A-7EE9FAB2883A}" destId="{65917D92-CD6F-49AF-A8A5-A03571189975}" srcOrd="0" destOrd="0" presId="urn:microsoft.com/office/officeart/2005/8/layout/vList2"/>
    <dgm:cxn modelId="{4599BCE3-B561-4946-A15A-8AE002ECCCA3}" type="presOf" srcId="{56D2C871-DEE5-4882-A786-EDB21F1420C3}" destId="{B58C22EC-A4D9-4DA8-AA07-865C791B7D08}" srcOrd="0" destOrd="6" presId="urn:microsoft.com/office/officeart/2005/8/layout/vList2"/>
    <dgm:cxn modelId="{F57FA2A2-D9A8-4627-9241-2129A42AD98D}" type="presOf" srcId="{C69E7D27-5952-46DD-9C62-37E5EB9B368C}" destId="{35DC2043-4BBE-43F5-AD56-9DE193F0BB3A}" srcOrd="0" destOrd="1" presId="urn:microsoft.com/office/officeart/2005/8/layout/vList2"/>
    <dgm:cxn modelId="{26165CE6-4EBE-47F7-9777-E31C28555318}" srcId="{B16CAC20-1B1C-417B-B93E-2254CD87F51D}" destId="{6B0C1CC1-7FDD-47CD-B46D-CF990D9EDABC}" srcOrd="8" destOrd="0" parTransId="{69B84B92-22E3-44D3-B2A0-07806AB7AE51}" sibTransId="{69EA616A-1006-49A9-8AA6-73C107381EC9}"/>
    <dgm:cxn modelId="{EF20E2F7-786C-4165-90FF-133BD1B8BCC3}" srcId="{B16CAC20-1B1C-417B-B93E-2254CD87F51D}" destId="{FE3B90B8-6F5B-431C-BFE6-D5FD62154C3B}" srcOrd="7" destOrd="0" parTransId="{013E758B-CE04-4D95-A5EC-2C3A6DB605A5}" sibTransId="{F7F47D60-D4CE-45CF-B4FC-3C7A6C38CEC6}"/>
    <dgm:cxn modelId="{0CEC37CB-AA72-4755-8875-8497503E9FD7}" srcId="{45A88ED1-4BFE-4349-A56A-7EE9FAB2883A}" destId="{56D2C871-DEE5-4882-A786-EDB21F1420C3}" srcOrd="6" destOrd="0" parTransId="{D431DE04-3F3A-4505-92CD-15234077027B}" sibTransId="{A253E637-7CC9-4049-A17E-53777F510A00}"/>
    <dgm:cxn modelId="{89362254-F31A-47CC-8825-F6A301A41BE3}" type="presOf" srcId="{4DC5B424-7666-479C-99D9-AFF0EBE96A88}" destId="{B58C22EC-A4D9-4DA8-AA07-865C791B7D08}" srcOrd="0" destOrd="3" presId="urn:microsoft.com/office/officeart/2005/8/layout/vList2"/>
    <dgm:cxn modelId="{2846D122-29B7-4DF5-A61A-717797246049}" type="presParOf" srcId="{5AB1097D-4CC6-4BA1-93A8-2395F6A9A3B5}" destId="{57832BD5-FEB3-4A85-A7B0-204CC5961CFA}" srcOrd="0" destOrd="0" presId="urn:microsoft.com/office/officeart/2005/8/layout/vList2"/>
    <dgm:cxn modelId="{0B5CC190-C0DB-4518-914F-1F422292F88E}" type="presParOf" srcId="{5AB1097D-4CC6-4BA1-93A8-2395F6A9A3B5}" destId="{35DC2043-4BBE-43F5-AD56-9DE193F0BB3A}" srcOrd="1" destOrd="0" presId="urn:microsoft.com/office/officeart/2005/8/layout/vList2"/>
    <dgm:cxn modelId="{41926F6F-CDED-4202-B877-227E63995226}" type="presParOf" srcId="{5AB1097D-4CC6-4BA1-93A8-2395F6A9A3B5}" destId="{65917D92-CD6F-49AF-A8A5-A03571189975}" srcOrd="2" destOrd="0" presId="urn:microsoft.com/office/officeart/2005/8/layout/vList2"/>
    <dgm:cxn modelId="{219688A8-78B3-41AE-BD4E-798ADAA556DD}" type="presParOf" srcId="{5AB1097D-4CC6-4BA1-93A8-2395F6A9A3B5}" destId="{B58C22EC-A4D9-4DA8-AA07-865C791B7D0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832BD5-FEB3-4A85-A7B0-204CC5961CFA}">
      <dsp:nvSpPr>
        <dsp:cNvPr id="0" name=""/>
        <dsp:cNvSpPr/>
      </dsp:nvSpPr>
      <dsp:spPr>
        <a:xfrm>
          <a:off x="1621805" y="0"/>
          <a:ext cx="4995014" cy="193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Quota di genere per il più alto organo decisionale</a:t>
          </a:r>
        </a:p>
      </dsp:txBody>
      <dsp:txXfrm>
        <a:off x="1631246" y="9441"/>
        <a:ext cx="4976132" cy="174527"/>
      </dsp:txXfrm>
    </dsp:sp>
    <dsp:sp modelId="{35DC2043-4BBE-43F5-AD56-9DE193F0BB3A}">
      <dsp:nvSpPr>
        <dsp:cNvPr id="0" name=""/>
        <dsp:cNvSpPr/>
      </dsp:nvSpPr>
      <dsp:spPr>
        <a:xfrm>
          <a:off x="0" y="256510"/>
          <a:ext cx="8382695" cy="1653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20" tIns="22860" rIns="128016" bIns="22860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b="1" kern="1200" dirty="0"/>
            <a:t>Almeno una donna e un uomo</a:t>
          </a:r>
          <a:r>
            <a:rPr lang="it-IT" sz="1200" kern="1200" dirty="0"/>
            <a:t>           </a:t>
          </a:r>
          <a:r>
            <a:rPr lang="it-IT" sz="1400" kern="1200" dirty="0"/>
            <a:t>  </a:t>
          </a:r>
          <a:r>
            <a:rPr lang="it-IT" sz="1600" kern="1200" dirty="0"/>
            <a:t>Unione mondiale wrestling europea (UWW‑Europa)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Confederazione europea scherma (EFC)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Federazione europea pallamano (EHF)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Confederazione europea di tiro (ESC)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 Federazione europea sollevamento pesi (EWF)</a:t>
          </a:r>
        </a:p>
        <a:p>
          <a:pPr marL="171450" lvl="1" indent="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r>
            <a:rPr lang="it-IT" sz="1600" kern="1200" dirty="0"/>
            <a:t>                                                                            Unione delle associazioni calcistiche europee (UEFA)</a:t>
          </a:r>
        </a:p>
        <a:p>
          <a:pPr marL="57150" lvl="1" indent="0" algn="l" defTabSz="222250">
            <a:lnSpc>
              <a:spcPct val="90000"/>
            </a:lnSpc>
            <a:spcBef>
              <a:spcPct val="0"/>
            </a:spcBef>
            <a:spcAft>
              <a:spcPct val="20000"/>
            </a:spcAft>
            <a:buFontTx/>
            <a:buNone/>
          </a:pPr>
          <a:endParaRPr lang="it-IT" sz="5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b="1" kern="1200" dirty="0"/>
            <a:t>Almeno due donne e due uomini     </a:t>
          </a: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Federazione europea di hockey (EHF)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                                                                              FIBA Europa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800" b="1" kern="1200" dirty="0"/>
            <a:t>Almeno tre donne e tre uomini         </a:t>
          </a:r>
          <a:r>
            <a:rPr lang="it-IT" sz="1600" b="0" kern="1200" dirty="0"/>
            <a:t>Federazione europea di triathlon (ETU)</a:t>
          </a:r>
          <a:endParaRPr lang="it-IT" sz="16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/>
            <a:ea typeface="+mn-ea"/>
            <a:cs typeface="+mn-cs"/>
          </a:endParaRPr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it-IT" sz="1400" b="1" kern="1200" dirty="0"/>
        </a:p>
        <a:p>
          <a:pPr marL="114300" lvl="1" indent="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it-IT" sz="1400" b="1" kern="1200" dirty="0"/>
            <a:t>                                                                                                                                                                   </a:t>
          </a:r>
        </a:p>
      </dsp:txBody>
      <dsp:txXfrm>
        <a:off x="0" y="256510"/>
        <a:ext cx="8382695" cy="1653809"/>
      </dsp:txXfrm>
    </dsp:sp>
    <dsp:sp modelId="{65917D92-CD6F-49AF-A8A5-A03571189975}">
      <dsp:nvSpPr>
        <dsp:cNvPr id="0" name=""/>
        <dsp:cNvSpPr/>
      </dsp:nvSpPr>
      <dsp:spPr>
        <a:xfrm>
          <a:off x="1080117" y="2909340"/>
          <a:ext cx="5537158" cy="2010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Quota di genere per consigli, comitati e commissioni</a:t>
          </a:r>
        </a:p>
      </dsp:txBody>
      <dsp:txXfrm>
        <a:off x="1089931" y="2919154"/>
        <a:ext cx="5517530" cy="181406"/>
      </dsp:txXfrm>
    </dsp:sp>
    <dsp:sp modelId="{B58C22EC-A4D9-4DA8-AA07-865C791B7D08}">
      <dsp:nvSpPr>
        <dsp:cNvPr id="0" name=""/>
        <dsp:cNvSpPr/>
      </dsp:nvSpPr>
      <dsp:spPr>
        <a:xfrm>
          <a:off x="0" y="2770366"/>
          <a:ext cx="8424936" cy="24283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492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it-IT" sz="1400" kern="1200" dirty="0"/>
            <a:t>                                                                           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endParaRPr lang="it-IT" sz="1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/>
            <a:t>                                                                                     Federazione europea pallamano (EHF)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/>
            <a:t>                                                                                      Confederazione europea di tiro (ESC)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/>
            <a:t>                                                                                      Unione europea tennis tavolo (ETTU)          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/>
            <a:t>                                                                                      Unione europea taekwondo (ETU)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it-IT" sz="1600" kern="1200" dirty="0"/>
            <a:t>                                                                                      Federazione europea di triathlon (ETU)</a:t>
          </a:r>
        </a:p>
      </dsp:txBody>
      <dsp:txXfrm>
        <a:off x="0" y="2770366"/>
        <a:ext cx="8424936" cy="24283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262202-D89A-495A-82AD-8E1ADFAB650B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680E4-AE43-4E0A-A141-4A4ED3E351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5709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680E4-AE43-4E0A-A141-4A4ED3E35148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772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680E4-AE43-4E0A-A141-4A4ED3E3514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37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67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68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8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46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268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0636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7268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459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137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000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5338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DCC7D-61AF-4591-BC44-D657441BBB89}" type="datetimeFigureOut">
              <a:rPr lang="it-IT" smtClean="0"/>
              <a:t>07/02/2017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BC5DF-0F52-4339-ABF2-6B1BCB25225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244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r>
              <a:rPr lang="it-IT" dirty="0"/>
              <a:t> </a:t>
            </a:r>
            <a:r>
              <a:rPr lang="it-IT" b="1" dirty="0"/>
              <a:t>La parità di genere nello sport 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 Oltre a stimolare l’interazione sociale lo sport promuove la salute fisica e mentale.</a:t>
            </a:r>
          </a:p>
          <a:p>
            <a:pPr algn="just"/>
            <a:r>
              <a:rPr lang="it-IT" dirty="0"/>
              <a:t>Lo sport può inoltre favorire l’istruzione, la comunicazione, le capacità di negoziazione e la leadership, che sono vitali per l’emancipazione femminile. </a:t>
            </a:r>
          </a:p>
        </p:txBody>
      </p:sp>
    </p:spTree>
    <p:extLst>
      <p:ext uri="{BB962C8B-B14F-4D97-AF65-F5344CB8AC3E}">
        <p14:creationId xmlns:p14="http://schemas.microsoft.com/office/powerpoint/2010/main" val="1054046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Che altro si può fare?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Mancano    indicatori adeguati per misurare l’entità del cambiamento  a livello dell’UE e ciò  ostacola l’adozione di politiche che riflettano le necessità diverse delle donne e degli uomini e incoraggino una pari partecipazione e un pari coinvolgimento. </a:t>
            </a:r>
          </a:p>
          <a:p>
            <a:r>
              <a:rPr lang="it-IT" dirty="0"/>
              <a:t>Per agevolare i responsabili delle politiche dell’UE, l’EIGE ha creato una banca dati statistica sulle questioni di genere .</a:t>
            </a:r>
          </a:p>
          <a:p>
            <a:r>
              <a:rPr lang="it-IT" dirty="0"/>
              <a:t>Il centro risorse e documentazione dell’EIGE mette a disposizione molti tipi diversi di pubblicazioni sullo sport attraverso la sua biblioteca online. </a:t>
            </a:r>
          </a:p>
          <a:p>
            <a:r>
              <a:rPr lang="it-IT" dirty="0"/>
              <a:t>Le risorse sono disponibili in danese, francese, greco, inglese, italiano, neerlandese, norvegese, portoghese, svedese e tedesco, e sono accessibili attraverso il seguente link: http://eige.europa.eu/rdc </a:t>
            </a:r>
          </a:p>
        </p:txBody>
      </p:sp>
    </p:spTree>
    <p:extLst>
      <p:ext uri="{BB962C8B-B14F-4D97-AF65-F5344CB8AC3E}">
        <p14:creationId xmlns:p14="http://schemas.microsoft.com/office/powerpoint/2010/main" val="3980336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Fonti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Documento EIGE </a:t>
            </a:r>
          </a:p>
          <a:p>
            <a:pPr marL="0" indent="0">
              <a:buNone/>
            </a:pPr>
            <a:r>
              <a:rPr lang="it-IT" dirty="0"/>
              <a:t>(Istituto Europeo   Uguaglianza di Genere).</a:t>
            </a:r>
          </a:p>
        </p:txBody>
      </p:sp>
    </p:spTree>
    <p:extLst>
      <p:ext uri="{BB962C8B-B14F-4D97-AF65-F5344CB8AC3E}">
        <p14:creationId xmlns:p14="http://schemas.microsoft.com/office/powerpoint/2010/main" val="338310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it-IT" sz="1400" dirty="0"/>
          </a:p>
          <a:p>
            <a:endParaRPr lang="it-IT" sz="1400" dirty="0"/>
          </a:p>
          <a:p>
            <a:r>
              <a:rPr lang="it-IT" sz="2000" dirty="0"/>
              <a:t> La parità tra donne e uomini è un principio fondamentale </a:t>
            </a:r>
            <a:r>
              <a:rPr lang="it-IT" sz="2000" b="1" dirty="0"/>
              <a:t>dell’Unione europea</a:t>
            </a:r>
            <a:r>
              <a:rPr lang="it-IT" sz="2000" dirty="0"/>
              <a:t>. La Commissione europea, (Carta per le donne e Strategia per la parità tra donne e uomini- 2010-2015) ha espresso il suo impegno ad affrontare ed eliminare il divario di genere </a:t>
            </a:r>
            <a:r>
              <a:rPr lang="it-IT" sz="2000" b="1" dirty="0"/>
              <a:t>nei processi decisionali.</a:t>
            </a:r>
          </a:p>
          <a:p>
            <a:r>
              <a:rPr lang="it-IT" sz="2000" dirty="0"/>
              <a:t>In seguito alla conferenza dell’UE sulla parità di genere </a:t>
            </a:r>
            <a:r>
              <a:rPr lang="it-IT" sz="2000" b="1" dirty="0"/>
              <a:t>nello sport </a:t>
            </a:r>
            <a:r>
              <a:rPr lang="it-IT" sz="2000" dirty="0"/>
              <a:t>(2013), è stata approvata una proposta riguardante le azioni strategiche da porre in atto nel periodo 2014-2020 per promuovere la parità di genere nello sport. </a:t>
            </a:r>
          </a:p>
          <a:p>
            <a:endParaRPr lang="it-IT" sz="2000" dirty="0"/>
          </a:p>
          <a:p>
            <a:r>
              <a:rPr lang="it-IT" sz="2000" dirty="0"/>
              <a:t> Le conclusioni del Consiglio sulla parità di genere nello sport </a:t>
            </a:r>
            <a:r>
              <a:rPr lang="it-IT" sz="2000" b="1" dirty="0"/>
              <a:t>esortano le organizzazioni sportive </a:t>
            </a:r>
            <a:r>
              <a:rPr lang="it-IT" sz="2000" dirty="0"/>
              <a:t>a migliorare l’equilibrio di genere nei consigli e nei comitati esecutivi, nonché nella gestione e negli staff tecnici; inoltre, si esprimono a favore dell’eliminazione delle barriere non legislative che ostacolano l’assunzione di tali funzioni da parte delle donne (20 maggio 2014). </a:t>
            </a:r>
          </a:p>
        </p:txBody>
      </p:sp>
    </p:spTree>
    <p:extLst>
      <p:ext uri="{BB962C8B-B14F-4D97-AF65-F5344CB8AC3E}">
        <p14:creationId xmlns:p14="http://schemas.microsoft.com/office/powerpoint/2010/main" val="254563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r>
              <a:rPr lang="it-IT" sz="2200" b="1" dirty="0"/>
              <a:t>Percentuale di donne e uomini nelle </a:t>
            </a:r>
            <a:r>
              <a:rPr lang="it-IT" sz="2200" b="1" u="sng" dirty="0"/>
              <a:t>posizioni decisionali </a:t>
            </a:r>
            <a:r>
              <a:rPr lang="it-IT" sz="2200" b="1" dirty="0"/>
              <a:t>nelle confederazioni continentali degli sport olimpici in Europa, 2015</a:t>
            </a:r>
            <a:br>
              <a:rPr lang="it-IT" dirty="0"/>
            </a:br>
            <a:r>
              <a:rPr lang="it-IT" dirty="0"/>
              <a:t> </a:t>
            </a:r>
            <a:r>
              <a:rPr lang="it-IT" b="1" dirty="0"/>
              <a:t> 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96099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01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Ostacoli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>
          <a:xfrm>
            <a:off x="457200" y="1241946"/>
            <a:ext cx="4038600" cy="5472038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Le donne sono relegate ai margini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 dei processi decisionali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Sebbene la partecipazione femminile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 all’ambito sportivo   stia gradualmente aumentando, le donne rimangono sottorappresentate negli organi decisionali delle istituzioni sportive,</a:t>
            </a:r>
          </a:p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sia a livello locale e nazionale, sia a livello europeo e mondiale.</a:t>
            </a:r>
          </a:p>
          <a:p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4721149" y="1245342"/>
            <a:ext cx="4038600" cy="546864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it-IT" sz="3800" dirty="0"/>
              <a:t>Lo sport è considerato un ambito maschile e i progressi compiuti nella parità di genere in questo campo sono frenati dalle concezioni sociali di femminilità e mascolinità, che spesso associano lo sport a caratteristiche «maschili» quali la forza fisica e la resistenza, la velocità e uno spirito molto combattivo, se non addirittura aggressivo.</a:t>
            </a:r>
          </a:p>
          <a:p>
            <a:pPr marL="0" lvl="0" indent="0">
              <a:lnSpc>
                <a:spcPct val="170000"/>
              </a:lnSpc>
              <a:buNone/>
            </a:pPr>
            <a:endParaRPr lang="it-IT" sz="3800" dirty="0"/>
          </a:p>
          <a:p>
            <a:pPr marL="0" lvl="0" indent="0">
              <a:lnSpc>
                <a:spcPct val="170000"/>
              </a:lnSpc>
              <a:buNone/>
            </a:pPr>
            <a:r>
              <a:rPr lang="it-IT" sz="3800" dirty="0"/>
              <a:t>Le donne che si impegnano nello sport possono essere viste come «mascoline», mentre gli uomini non interessati agli sport possono essere considerati «poco virili».</a:t>
            </a:r>
          </a:p>
          <a:p>
            <a:pPr marL="0" lvl="0" indent="0">
              <a:buNone/>
            </a:pP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457200" y="4941168"/>
            <a:ext cx="3754760" cy="177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12" y="4653198"/>
            <a:ext cx="2419536" cy="1766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80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/>
              <a:t>Ostacoli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900" b="1" dirty="0"/>
              <a:t>Gli uomini dominano gli staff tecnici </a:t>
            </a:r>
          </a:p>
          <a:p>
            <a:pPr marL="0" indent="0">
              <a:buNone/>
            </a:pPr>
            <a:r>
              <a:rPr lang="it-IT" sz="1600" dirty="0"/>
              <a:t>Nell’area tecnica  dello sport in le donne sono largamente sottorappresentate.</a:t>
            </a:r>
          </a:p>
          <a:p>
            <a:pPr marL="0" indent="0">
              <a:buNone/>
            </a:pPr>
            <a:r>
              <a:rPr lang="it-IT" sz="1600" dirty="0"/>
              <a:t> - Sulla base dei dati di sette Stati membri dell’UE, si stima che </a:t>
            </a:r>
            <a:r>
              <a:rPr lang="it-IT" sz="1600" b="1" dirty="0"/>
              <a:t>le allenatrici </a:t>
            </a:r>
            <a:r>
              <a:rPr lang="it-IT" sz="1600" dirty="0"/>
              <a:t>in Europa non superino il 20-30 % (1);</a:t>
            </a:r>
          </a:p>
          <a:p>
            <a:pPr marL="0" indent="0">
              <a:buNone/>
            </a:pPr>
            <a:r>
              <a:rPr lang="it-IT" sz="1600" dirty="0"/>
              <a:t>- è   più comune nelle discipline che vedono una forte componente femminile ,ad esempio nella danza, nella ginnastica, nel pattinaggio artistico e nell’equitazione.</a:t>
            </a:r>
          </a:p>
          <a:p>
            <a:pPr marL="0" indent="0">
              <a:buNone/>
            </a:pPr>
            <a:r>
              <a:rPr lang="it-IT" sz="1600" dirty="0"/>
              <a:t> -Le allenatrici lavorano prevalentemente con donne, adolescenti o bambini che gareggiano a livello locale e regionale. </a:t>
            </a:r>
          </a:p>
          <a:p>
            <a:pPr marL="0" indent="0">
              <a:buNone/>
            </a:pPr>
            <a:r>
              <a:rPr lang="it-IT" sz="1600" dirty="0"/>
              <a:t>- Gli uomini sono più numerosi delle donne anche tra gli occupati nel settore dello sport : </a:t>
            </a:r>
            <a:r>
              <a:rPr lang="it-IT" sz="1600" b="1" dirty="0"/>
              <a:t>tra il 2012 e il 2014, l’occupazione femminile nello sport è addirittura diminuita, mentre quella maschile è aumentata.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05923" y="1196753"/>
            <a:ext cx="4244280" cy="492941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it-IT" sz="3400" b="1" dirty="0"/>
              <a:t>Gli stereotipi nei media tengono le donne in secondo piano </a:t>
            </a:r>
            <a:endParaRPr lang="it-IT" sz="3400" dirty="0"/>
          </a:p>
          <a:p>
            <a:pPr marL="0" indent="0">
              <a:buNone/>
            </a:pPr>
            <a:r>
              <a:rPr lang="it-IT" sz="2900" dirty="0"/>
              <a:t>I media svolgono un ruolo importante nel rafforzamento o  nell’indebolimento degli stereotipi di genere negli sport. </a:t>
            </a:r>
          </a:p>
          <a:p>
            <a:pPr marL="0" indent="0">
              <a:buNone/>
            </a:pPr>
            <a:endParaRPr lang="it-IT" sz="2900" dirty="0"/>
          </a:p>
          <a:p>
            <a:pPr marL="0" indent="0" algn="ctr">
              <a:buNone/>
            </a:pPr>
            <a:r>
              <a:rPr lang="it-IT" sz="2900" dirty="0"/>
              <a:t>Si rappresentano le donne  in un modo da mettere in risalto la femminilità e l’attrazione sessuale e non  la forza , le capacità e i risultati ottenuti.</a:t>
            </a:r>
          </a:p>
          <a:p>
            <a:pPr marL="0" indent="0">
              <a:buNone/>
            </a:pPr>
            <a:endParaRPr lang="it-IT" sz="2900" dirty="0"/>
          </a:p>
          <a:p>
            <a:pPr marL="0" indent="0">
              <a:buNone/>
            </a:pPr>
            <a:r>
              <a:rPr lang="it-IT" sz="2900" dirty="0"/>
              <a:t> Agli sport femminili è dedicata un’attenzione mediatica   minore .</a:t>
            </a:r>
          </a:p>
          <a:p>
            <a:pPr marL="0" indent="0">
              <a:buNone/>
            </a:pPr>
            <a:r>
              <a:rPr lang="it-IT" sz="2900" dirty="0"/>
              <a:t>Scarsa  è la presenza delle donne nel giornalismo sportivo ( Olimpiadi di Londra del 2012 :  solo il 15 % dei giornalisti e dei fotografi erano donne).</a:t>
            </a:r>
          </a:p>
          <a:p>
            <a:pPr marL="0" indent="0">
              <a:buNone/>
            </a:pPr>
            <a:endParaRPr lang="it-IT" sz="2900" dirty="0"/>
          </a:p>
          <a:p>
            <a:pPr marL="0" indent="0" algn="ctr">
              <a:buNone/>
            </a:pPr>
            <a:r>
              <a:rPr lang="it-IT" sz="2900" dirty="0"/>
              <a:t> Il divario di genere  si riscontra anche nella struttura organizzativa dei media: le donne occupano meno di un terzo delle posizioni dirigenziali più alte 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039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Che cosa si sta facendo? 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79297" y="1417638"/>
            <a:ext cx="8229600" cy="4963690"/>
          </a:xfrm>
        </p:spPr>
        <p:txBody>
          <a:bodyPr>
            <a:noAutofit/>
          </a:bodyPr>
          <a:lstStyle/>
          <a:p>
            <a:r>
              <a:rPr lang="it-IT" sz="2400" dirty="0"/>
              <a:t>Diverse federazioni   sportive internazionali e continentali  europee hanno già introdotto </a:t>
            </a:r>
            <a:r>
              <a:rPr lang="it-IT" sz="2400" b="1" dirty="0"/>
              <a:t>quote di genere. </a:t>
            </a:r>
          </a:p>
          <a:p>
            <a:r>
              <a:rPr lang="it-IT" sz="2400" dirty="0"/>
              <a:t>Nel 2015, nove delle 28 confederazioni europee avevano quote di genere per il più alto organo decisionale e solo una non aveva donne nelle posizioni decisionali di vertice. </a:t>
            </a:r>
          </a:p>
          <a:p>
            <a:r>
              <a:rPr lang="it-IT" sz="2400" dirty="0"/>
              <a:t>Commissioni o comitati femminili sono presenti in cinque organizzazioni: </a:t>
            </a:r>
          </a:p>
          <a:p>
            <a:pPr marL="0" indent="0">
              <a:buNone/>
            </a:pPr>
            <a:r>
              <a:rPr lang="it-IT" sz="2400" dirty="0"/>
              <a:t>-    Confederazione pugilistica europea (EUBC); </a:t>
            </a:r>
          </a:p>
          <a:p>
            <a:pPr>
              <a:buFontTx/>
              <a:buChar char="-"/>
            </a:pPr>
            <a:r>
              <a:rPr lang="it-IT" sz="2400" dirty="0"/>
              <a:t>Unione europea taekwondo (ETU);</a:t>
            </a:r>
          </a:p>
          <a:p>
            <a:pPr>
              <a:buFontTx/>
              <a:buChar char="-"/>
            </a:pPr>
            <a:r>
              <a:rPr lang="it-IT" sz="2400" dirty="0"/>
              <a:t>Unione europea di ginnastica (UEG); </a:t>
            </a:r>
          </a:p>
          <a:p>
            <a:pPr>
              <a:buFontTx/>
              <a:buChar char="-"/>
            </a:pPr>
            <a:r>
              <a:rPr lang="it-IT" sz="2400" dirty="0"/>
              <a:t>FIBA Europa; </a:t>
            </a:r>
          </a:p>
          <a:p>
            <a:pPr>
              <a:buFontTx/>
              <a:buChar char="-"/>
            </a:pPr>
            <a:r>
              <a:rPr lang="it-IT" sz="2400" dirty="0"/>
              <a:t>Unione delle associazioni calcistiche europee (UEFA). 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4555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Che cosa si sta facendo?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075240" cy="4857750"/>
          </a:xfrm>
        </p:spPr>
        <p:txBody>
          <a:bodyPr>
            <a:normAutofit/>
          </a:bodyPr>
          <a:lstStyle/>
          <a:p>
            <a:r>
              <a:rPr lang="it-IT" sz="2600" dirty="0"/>
              <a:t>In cinque Stati membri — Finlandia, Francia, Germania, Regno Unito (Inghilterra) e Svezia — sono stati proposti o sono già stati introdotti suggerimenti per conseguire  l’equilibrio tra i  generi nelle strutture di governo societario delle federazioni sportive. </a:t>
            </a:r>
          </a:p>
          <a:p>
            <a:r>
              <a:rPr lang="it-IT" sz="2600" dirty="0"/>
              <a:t>l’EIGE ha creato una piattaforma online dedicata al </a:t>
            </a:r>
            <a:r>
              <a:rPr lang="it-IT" sz="2600" i="1" dirty="0"/>
              <a:t>gender </a:t>
            </a:r>
            <a:r>
              <a:rPr lang="it-IT" sz="2600" i="1" dirty="0" err="1"/>
              <a:t>mainstreaming</a:t>
            </a:r>
            <a:r>
              <a:rPr lang="it-IT" sz="2600" dirty="0"/>
              <a:t>, accessibile al pubblico attraverso il sito web dell’EIGE.</a:t>
            </a:r>
          </a:p>
          <a:p>
            <a:pPr marL="0" indent="0" algn="ctr">
              <a:buNone/>
            </a:pPr>
            <a:r>
              <a:rPr lang="it-IT" sz="2600" dirty="0"/>
              <a:t>Tuttavia,  per conseguire un vero equilibrio di genere nello sport e nei processi decisionali, è necessario adottare ulteriori misure.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08849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/>
              <a:t>Quote di genere nelle confederazioni sportive europee, 2015 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150008"/>
              </p:ext>
            </p:extLst>
          </p:nvPr>
        </p:nvGraphicFramePr>
        <p:xfrm>
          <a:off x="457200" y="1628800"/>
          <a:ext cx="8424936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1171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Che altro si può fare?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9809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="1" dirty="0"/>
              <a:t>Per applicare una prospettiva di genere: </a:t>
            </a:r>
            <a:endParaRPr lang="it-IT" dirty="0"/>
          </a:p>
          <a:p>
            <a:endParaRPr lang="it-IT" dirty="0"/>
          </a:p>
          <a:p>
            <a:r>
              <a:rPr lang="it-IT" dirty="0"/>
              <a:t>promuovere l’integrazione di una dimensione di genere (</a:t>
            </a:r>
            <a:r>
              <a:rPr lang="it-IT" i="1" dirty="0"/>
              <a:t>gender </a:t>
            </a:r>
            <a:r>
              <a:rPr lang="it-IT" i="1" dirty="0" err="1"/>
              <a:t>mainstreaming</a:t>
            </a:r>
            <a:r>
              <a:rPr lang="it-IT" dirty="0"/>
              <a:t>) in ogni fase dell’elaborazione e dell’attuazione di una politica o di un programma.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6289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it-IT" sz="2400" b="1" dirty="0"/>
              <a:t>Misure e iniziative mirate </a:t>
            </a:r>
          </a:p>
          <a:p>
            <a:pPr marL="0" indent="0" algn="ctr">
              <a:buNone/>
            </a:pPr>
            <a:endParaRPr lang="it-IT" sz="2400" dirty="0"/>
          </a:p>
          <a:p>
            <a:r>
              <a:rPr lang="it-IT" sz="2400" dirty="0"/>
              <a:t>organizzare dibattiti pubblici, mettendo a disposizione programmi di formazione e di tutoraggio</a:t>
            </a:r>
          </a:p>
          <a:p>
            <a:r>
              <a:rPr lang="it-IT" sz="2400" dirty="0"/>
              <a:t> avviare politiche proattive che incoraggino le giovani donne a rimanere nello sport. </a:t>
            </a:r>
          </a:p>
          <a:p>
            <a:r>
              <a:rPr lang="it-IT" sz="2400" dirty="0"/>
              <a:t>Organizzare iniziative volte a sensibilizzare l’opinione pubblica e a contrastare i ruoli di genere prescrittivi.</a:t>
            </a:r>
          </a:p>
          <a:p>
            <a:endParaRPr lang="it-IT" sz="1400" dirty="0"/>
          </a:p>
          <a:p>
            <a:endParaRPr lang="it-IT" sz="1400" dirty="0"/>
          </a:p>
        </p:txBody>
      </p:sp>
      <p:sp>
        <p:nvSpPr>
          <p:cNvPr id="6" name="Rettangolo 5"/>
          <p:cNvSpPr/>
          <p:nvPr/>
        </p:nvSpPr>
        <p:spPr>
          <a:xfrm>
            <a:off x="723764" y="5517232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dirty="0"/>
              <a:t> Lo sradicamento degli stereotipi di genere è fondamentale ai fini dell’eliminazione delle barriere che limitano l’accesso delle donne alle posizioni di vertice nello sport. </a:t>
            </a:r>
          </a:p>
        </p:txBody>
      </p:sp>
    </p:spTree>
    <p:extLst>
      <p:ext uri="{BB962C8B-B14F-4D97-AF65-F5344CB8AC3E}">
        <p14:creationId xmlns:p14="http://schemas.microsoft.com/office/powerpoint/2010/main" val="14361501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1148</Words>
  <Application>Microsoft Office PowerPoint</Application>
  <PresentationFormat>Presentazione su schermo (4:3)</PresentationFormat>
  <Paragraphs>89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di Office</vt:lpstr>
      <vt:lpstr>   La parità di genere nello sport </vt:lpstr>
      <vt:lpstr>Presentazione standard di PowerPoint</vt:lpstr>
      <vt:lpstr> Percentuale di donne e uomini nelle posizioni decisionali nelle confederazioni continentali degli sport olimpici in Europa, 2015   </vt:lpstr>
      <vt:lpstr>Ostacoli</vt:lpstr>
      <vt:lpstr>Ostacoli</vt:lpstr>
      <vt:lpstr>Che cosa si sta facendo? </vt:lpstr>
      <vt:lpstr>Che cosa si sta facendo? </vt:lpstr>
      <vt:lpstr> Quote di genere nelle confederazioni sportive europee, 2015  </vt:lpstr>
      <vt:lpstr>Che altro si può fare?</vt:lpstr>
      <vt:lpstr>Che altro si può fare?</vt:lpstr>
      <vt:lpstr>Fonti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Emanuela Cioni</cp:lastModifiedBy>
  <cp:revision>26</cp:revision>
  <dcterms:created xsi:type="dcterms:W3CDTF">2017-01-31T16:06:29Z</dcterms:created>
  <dcterms:modified xsi:type="dcterms:W3CDTF">2017-02-07T22:17:44Z</dcterms:modified>
</cp:coreProperties>
</file>