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65" r:id="rId3"/>
    <p:sldId id="257" r:id="rId4"/>
    <p:sldId id="263" r:id="rId5"/>
    <p:sldId id="259" r:id="rId6"/>
    <p:sldId id="269" r:id="rId7"/>
    <p:sldId id="260" r:id="rId8"/>
    <p:sldId id="268" r:id="rId9"/>
    <p:sldId id="262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3DF23-0001-470C-AF43-F06997767204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1B5CD-81DC-4FAE-8F91-6B4C1B6E4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0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B5CD-81DC-4FAE-8F91-6B4C1B6E4776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51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D53-0E31-6844-AE33-DB4327FFED1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0276531F-1285-2048-ACFA-AEA96BAB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3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D53-0E31-6844-AE33-DB4327FFED1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531F-1285-2048-ACFA-AEA96BAB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77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D53-0E31-6844-AE33-DB4327FFED1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531F-1285-2048-ACFA-AEA96BAB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280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D53-0E31-6844-AE33-DB4327FFED1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531F-1285-2048-ACFA-AEA96BAB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366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2B7D53-0E31-6844-AE33-DB4327FFED1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0276531F-1285-2048-ACFA-AEA96BAB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0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D53-0E31-6844-AE33-DB4327FFED1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531F-1285-2048-ACFA-AEA96BAB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78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D53-0E31-6844-AE33-DB4327FFED1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531F-1285-2048-ACFA-AEA96BAB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69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2B7D53-0E31-6844-AE33-DB4327FFED1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531F-1285-2048-ACFA-AEA96BAB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11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D53-0E31-6844-AE33-DB4327FFED1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531F-1285-2048-ACFA-AEA96BAB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086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D53-0E31-6844-AE33-DB4327FFED1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531F-1285-2048-ACFA-AEA96BAB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59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D53-0E31-6844-AE33-DB4327FFED1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531F-1285-2048-ACFA-AEA96BAB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20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2B7D53-0E31-6844-AE33-DB4327FFED1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276531F-1285-2048-ACFA-AEA96BAB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0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highlight>
                  <a:srgbClr val="FFFF00"/>
                </a:highlight>
              </a:rPr>
              <a:t>LA DONNA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2385" y="4389120"/>
            <a:ext cx="6349041" cy="1645920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La situazione delle donne oggi: riferimento alle leggi e all’attualità.</a:t>
            </a:r>
          </a:p>
          <a:p>
            <a:pPr algn="ctr"/>
            <a:r>
              <a:rPr lang="it-IT" sz="2800" dirty="0"/>
              <a:t>Confronto tra Italia e Medio Oriente.</a:t>
            </a:r>
          </a:p>
        </p:txBody>
      </p:sp>
    </p:spTree>
    <p:extLst>
      <p:ext uri="{BB962C8B-B14F-4D97-AF65-F5344CB8AC3E}">
        <p14:creationId xmlns:p14="http://schemas.microsoft.com/office/powerpoint/2010/main" val="300029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300" dirty="0">
                <a:solidFill>
                  <a:schemeClr val="tx1"/>
                </a:solidFill>
                <a:highlight>
                  <a:srgbClr val="008080"/>
                </a:highlight>
                <a:latin typeface="Haettenschweiler" panose="020B0706040902060204" pitchFamily="34" charset="0"/>
              </a:rPr>
              <a:t>Tipi di Velo: </a:t>
            </a:r>
            <a:r>
              <a:rPr lang="it-IT" sz="5300" dirty="0" err="1">
                <a:solidFill>
                  <a:schemeClr val="tx1"/>
                </a:solidFill>
                <a:highlight>
                  <a:srgbClr val="008080"/>
                </a:highlight>
                <a:latin typeface="Haettenschweiler" panose="020B0706040902060204" pitchFamily="34" charset="0"/>
              </a:rPr>
              <a:t>hijab</a:t>
            </a:r>
            <a:r>
              <a:rPr lang="it-IT" sz="5300" dirty="0">
                <a:solidFill>
                  <a:schemeClr val="tx1"/>
                </a:solidFill>
                <a:highlight>
                  <a:srgbClr val="008080"/>
                </a:highlight>
                <a:latin typeface="Haettenschweiler" panose="020B0706040902060204" pitchFamily="34" charset="0"/>
              </a:rPr>
              <a:t>, </a:t>
            </a:r>
            <a:r>
              <a:rPr lang="it-IT" sz="5300" dirty="0" err="1">
                <a:solidFill>
                  <a:schemeClr val="tx1"/>
                </a:solidFill>
                <a:highlight>
                  <a:srgbClr val="008080"/>
                </a:highlight>
                <a:latin typeface="Haettenschweiler" panose="020B0706040902060204" pitchFamily="34" charset="0"/>
              </a:rPr>
              <a:t>niqab</a:t>
            </a:r>
            <a:r>
              <a:rPr lang="it-IT" sz="5300" dirty="0">
                <a:solidFill>
                  <a:schemeClr val="tx1"/>
                </a:solidFill>
                <a:highlight>
                  <a:srgbClr val="008080"/>
                </a:highlight>
                <a:latin typeface="Haettenschweiler" panose="020B0706040902060204" pitchFamily="34" charset="0"/>
              </a:rPr>
              <a:t> e burka</a:t>
            </a:r>
            <a:br>
              <a:rPr lang="it-IT" dirty="0"/>
            </a:br>
            <a:r>
              <a:rPr lang="it-IT" sz="2400" cap="none" dirty="0">
                <a:latin typeface="Footlight MT Light" panose="0204060206030A020304" pitchFamily="18" charset="0"/>
              </a:rPr>
              <a:t>In moltissimi Stati del Medio Oriente le donne sono costrette ad indossare il velo.</a:t>
            </a:r>
            <a:endParaRPr lang="it-IT" sz="2400" dirty="0">
              <a:latin typeface="Footlight MT Light" panose="0204060206030A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775" y="2525395"/>
            <a:ext cx="2638425" cy="287655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2760124"/>
            <a:ext cx="42386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9936" y="31684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>
                <a:highlight>
                  <a:srgbClr val="FFFF00"/>
                </a:highlight>
              </a:rPr>
              <a:t>Data d'introduzione del suffragio femminile nei paesi a maggioranza musulmana</a:t>
            </a:r>
            <a:br>
              <a:rPr lang="it-IT" dirty="0">
                <a:highlight>
                  <a:srgbClr val="FFFF00"/>
                </a:highlight>
              </a:rPr>
            </a:b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9936" y="1459841"/>
            <a:ext cx="8229600" cy="4525963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it-IT" dirty="0"/>
              <a:t>1918 – Azerbaigian   </a:t>
            </a:r>
          </a:p>
          <a:p>
            <a:pPr marL="0" indent="0">
              <a:buNone/>
            </a:pPr>
            <a:r>
              <a:rPr lang="it-IT" dirty="0"/>
              <a:t>1924 – Tagikistan, Kazakistan</a:t>
            </a:r>
          </a:p>
          <a:p>
            <a:pPr marL="0" indent="0">
              <a:buNone/>
            </a:pPr>
            <a:r>
              <a:rPr lang="it-IT" dirty="0"/>
              <a:t>1927 - Turkmenistan</a:t>
            </a:r>
          </a:p>
          <a:p>
            <a:pPr marL="0" indent="0">
              <a:buNone/>
            </a:pPr>
            <a:r>
              <a:rPr lang="it-IT" dirty="0"/>
              <a:t>1930 - Turchia</a:t>
            </a:r>
          </a:p>
          <a:p>
            <a:pPr marL="0" indent="0">
              <a:buNone/>
            </a:pPr>
            <a:r>
              <a:rPr lang="it-IT" dirty="0"/>
              <a:t>1938 - Uzbekistan</a:t>
            </a:r>
          </a:p>
          <a:p>
            <a:pPr marL="0" indent="0">
              <a:buNone/>
            </a:pPr>
            <a:r>
              <a:rPr lang="it-IT" dirty="0"/>
              <a:t>1946 - Palestina</a:t>
            </a:r>
          </a:p>
          <a:p>
            <a:pPr marL="0" indent="0">
              <a:buNone/>
            </a:pPr>
            <a:r>
              <a:rPr lang="it-IT" dirty="0"/>
              <a:t>1948-1980- Iraq</a:t>
            </a:r>
          </a:p>
          <a:p>
            <a:pPr marL="0" indent="0">
              <a:buNone/>
            </a:pPr>
            <a:r>
              <a:rPr lang="it-IT" dirty="0"/>
              <a:t>1948 - Niger</a:t>
            </a:r>
          </a:p>
          <a:p>
            <a:pPr marL="0" indent="0">
              <a:buNone/>
            </a:pPr>
            <a:r>
              <a:rPr lang="it-IT" dirty="0"/>
              <a:t>1949-1953 - Siria</a:t>
            </a:r>
          </a:p>
          <a:p>
            <a:pPr marL="0" indent="0">
              <a:buNone/>
            </a:pPr>
            <a:r>
              <a:rPr lang="it-IT" dirty="0"/>
              <a:t>1952 - Libano</a:t>
            </a:r>
          </a:p>
          <a:p>
            <a:pPr marL="0" indent="0">
              <a:buNone/>
            </a:pPr>
            <a:r>
              <a:rPr lang="it-IT" dirty="0"/>
              <a:t>1956- Egitto</a:t>
            </a:r>
          </a:p>
          <a:p>
            <a:pPr marL="0" indent="0">
              <a:buNone/>
            </a:pPr>
            <a:r>
              <a:rPr lang="it-IT" dirty="0"/>
              <a:t>1957 - 1959 - Tunisia</a:t>
            </a:r>
          </a:p>
          <a:p>
            <a:pPr marL="0" indent="0">
              <a:buNone/>
            </a:pPr>
            <a:r>
              <a:rPr lang="it-IT" dirty="0"/>
              <a:t>1960 - Gambia</a:t>
            </a:r>
          </a:p>
          <a:p>
            <a:pPr marL="0" indent="0">
              <a:buNone/>
            </a:pPr>
            <a:r>
              <a:rPr lang="it-IT" dirty="0"/>
              <a:t>1961 – Sierra Leone</a:t>
            </a:r>
          </a:p>
          <a:p>
            <a:pPr marL="0" indent="0">
              <a:buNone/>
            </a:pPr>
            <a:r>
              <a:rPr lang="it-IT" dirty="0"/>
              <a:t>1962 - Algeria</a:t>
            </a:r>
          </a:p>
          <a:p>
            <a:pPr marL="0" indent="0">
              <a:buNone/>
            </a:pPr>
            <a:r>
              <a:rPr lang="it-IT" dirty="0"/>
              <a:t>1963 – Iran, Marocco</a:t>
            </a:r>
          </a:p>
          <a:p>
            <a:pPr marL="0" indent="0">
              <a:buNone/>
            </a:pPr>
            <a:r>
              <a:rPr lang="it-IT" dirty="0"/>
              <a:t>1964 – Libia, Sudan</a:t>
            </a:r>
          </a:p>
          <a:p>
            <a:pPr marL="0" indent="0">
              <a:buNone/>
            </a:pPr>
            <a:r>
              <a:rPr lang="it-IT" dirty="0"/>
              <a:t>1965 - Afghanistan</a:t>
            </a:r>
          </a:p>
          <a:p>
            <a:pPr marL="0" indent="0">
              <a:buNone/>
            </a:pPr>
            <a:r>
              <a:rPr lang="it-IT" dirty="0"/>
              <a:t>1970 - Yemen</a:t>
            </a:r>
          </a:p>
          <a:p>
            <a:pPr marL="0" indent="0">
              <a:buNone/>
            </a:pPr>
            <a:r>
              <a:rPr lang="it-IT" dirty="0"/>
              <a:t>1972 - Bangladesh</a:t>
            </a:r>
          </a:p>
          <a:p>
            <a:pPr marL="0" indent="0">
              <a:buNone/>
            </a:pPr>
            <a:r>
              <a:rPr lang="it-IT" dirty="0"/>
              <a:t>1974 - Giordania</a:t>
            </a:r>
          </a:p>
          <a:p>
            <a:pPr marL="0" indent="0">
              <a:buNone/>
            </a:pPr>
            <a:r>
              <a:rPr lang="it-IT" dirty="0"/>
              <a:t>1978 - Nigeria</a:t>
            </a:r>
          </a:p>
          <a:p>
            <a:pPr marL="0" indent="0">
              <a:buNone/>
            </a:pPr>
            <a:r>
              <a:rPr lang="it-IT" dirty="0"/>
              <a:t>1993</a:t>
            </a:r>
            <a:r>
              <a:rPr lang="it-IT" baseline="30000" dirty="0"/>
              <a:t>-</a:t>
            </a:r>
            <a:r>
              <a:rPr lang="it-IT" dirty="0"/>
              <a:t>1994 - Kazakistan</a:t>
            </a:r>
          </a:p>
          <a:p>
            <a:pPr marL="0" indent="0">
              <a:buNone/>
            </a:pPr>
            <a:r>
              <a:rPr lang="it-IT" dirty="0"/>
              <a:t>1999 - Qatar</a:t>
            </a:r>
          </a:p>
          <a:p>
            <a:pPr marL="0" indent="0">
              <a:buNone/>
            </a:pPr>
            <a:r>
              <a:rPr lang="it-IT" dirty="0"/>
              <a:t>2002 - Bahrain</a:t>
            </a:r>
          </a:p>
          <a:p>
            <a:pPr marL="0" indent="0">
              <a:buNone/>
            </a:pPr>
            <a:r>
              <a:rPr lang="it-IT" dirty="0"/>
              <a:t>2003 - Oman</a:t>
            </a:r>
          </a:p>
          <a:p>
            <a:pPr marL="0" indent="0">
              <a:buNone/>
            </a:pPr>
            <a:r>
              <a:rPr lang="it-IT" dirty="0"/>
              <a:t>2005 - Kuwait</a:t>
            </a:r>
          </a:p>
          <a:p>
            <a:pPr marL="0" indent="0">
              <a:buNone/>
            </a:pPr>
            <a:r>
              <a:rPr lang="it-IT" dirty="0"/>
              <a:t>2006 – Emirati Arabi Uniti</a:t>
            </a:r>
          </a:p>
          <a:p>
            <a:pPr marL="0" indent="0">
              <a:buNone/>
            </a:pPr>
            <a:r>
              <a:rPr lang="it-IT" dirty="0"/>
              <a:t>2015 – Arabia Saudita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13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508" y="370916"/>
            <a:ext cx="8813410" cy="852969"/>
          </a:xfrm>
        </p:spPr>
        <p:txBody>
          <a:bodyPr>
            <a:normAutofit/>
          </a:bodyPr>
          <a:lstStyle/>
          <a:p>
            <a:r>
              <a:rPr lang="it-IT" sz="3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Leggi per le donne emanate in Italia dal 1946 al 2013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9489" y="1223885"/>
            <a:ext cx="8609428" cy="5824027"/>
          </a:xfrm>
        </p:spPr>
        <p:txBody>
          <a:bodyPr>
            <a:normAutofit fontScale="92500"/>
          </a:bodyPr>
          <a:lstStyle/>
          <a:p>
            <a:pPr lvl="0">
              <a:buClr>
                <a:srgbClr val="D34817">
                  <a:lumMod val="75000"/>
                </a:srgbClr>
              </a:buClr>
            </a:pPr>
            <a:r>
              <a:rPr lang="it-IT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1902: vengono diminuite le ore di lavoro per le donne e vengono escluse dal         lavoro in miniera;</a:t>
            </a:r>
          </a:p>
          <a:p>
            <a:pPr lvl="0"/>
            <a:r>
              <a:rPr lang="it-IT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1946: diritto al voto;</a:t>
            </a:r>
          </a:p>
          <a:p>
            <a:pPr lvl="0"/>
            <a:r>
              <a:rPr lang="it-IT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1956: viene introdotta la parità retributiva tra uomo e donna;</a:t>
            </a:r>
          </a:p>
          <a:p>
            <a:pPr lvl="0"/>
            <a:r>
              <a:rPr lang="it-IT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1963: eliminazione clausola di nubilato, con pieno accesso a tutti gli impieghi;</a:t>
            </a:r>
          </a:p>
          <a:p>
            <a:pPr lvl="0"/>
            <a:r>
              <a:rPr lang="it-IT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1963: viene permesso alle donne di intraprendere la carriera di magistrato;</a:t>
            </a:r>
          </a:p>
          <a:p>
            <a:pPr lvl="0"/>
            <a:r>
              <a:rPr lang="it-IT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1968: l’adulterio femminile cessa di essere reato;</a:t>
            </a:r>
          </a:p>
          <a:p>
            <a:pPr lvl="0"/>
            <a:r>
              <a:rPr lang="it-IT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1975: diventa possibile mantenere il proprio cognome di nascita dopo il matrimonio</a:t>
            </a:r>
          </a:p>
          <a:p>
            <a:pPr lvl="0"/>
            <a:r>
              <a:rPr lang="it-IT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1983: legge sulla parità tra padri e madri nei congedi parentali (per congedo parentale si intende il diritto in capo a entrambi i genitori di astenersi dal lavoro facoltativamente e contemporaneamente entro i primi anni di vita del bambino);</a:t>
            </a:r>
          </a:p>
          <a:p>
            <a:pPr lvl="0"/>
            <a:r>
              <a:rPr lang="it-IT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1996: la violenza sessuale diventa reato contro la persona e non contro la moralità pubblica e si stabiliscono pene gravi per chi compie violenza</a:t>
            </a:r>
          </a:p>
          <a:p>
            <a:pPr lvl="0"/>
            <a:r>
              <a:rPr lang="it-IT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2009: si introduce il reato di stalking, per arrivare a quella contro il femminicidio  approvata in Senato nel 2013;</a:t>
            </a:r>
          </a:p>
          <a:p>
            <a:pPr marL="34290" lvl="0" indent="0">
              <a:buNone/>
            </a:pPr>
            <a:endParaRPr lang="it-IT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2604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609" y="315820"/>
            <a:ext cx="9017391" cy="1609344"/>
          </a:xfrm>
        </p:spPr>
        <p:txBody>
          <a:bodyPr>
            <a:normAutofit/>
          </a:bodyPr>
          <a:lstStyle/>
          <a:p>
            <a:r>
              <a:rPr lang="it-I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Condizione  attuale delle donne in Italia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7251" y="1659988"/>
            <a:ext cx="7404653" cy="4670474"/>
          </a:xfrm>
        </p:spPr>
        <p:txBody>
          <a:bodyPr>
            <a:normAutofit/>
          </a:bodyPr>
          <a:lstStyle/>
          <a:p>
            <a:r>
              <a:rPr lang="it-IT" i="1" dirty="0">
                <a:solidFill>
                  <a:schemeClr val="tx1"/>
                </a:solidFill>
              </a:rPr>
              <a:t>Secondo la Global Gender Gap Index</a:t>
            </a:r>
            <a:r>
              <a:rPr lang="it-IT" dirty="0">
                <a:solidFill>
                  <a:schemeClr val="tx1"/>
                </a:solidFill>
              </a:rPr>
              <a:t>, l’Italia si è posizionata al 41° posto (su 145 totali) nel 2015 per la parità di genere.</a:t>
            </a:r>
          </a:p>
          <a:p>
            <a:r>
              <a:rPr lang="it-IT" dirty="0">
                <a:solidFill>
                  <a:schemeClr val="tx1"/>
                </a:solidFill>
              </a:rPr>
              <a:t>L'Italia ha guadagnato 28 posizioni rispetto al 2014, anche grazie ai progressi compiuti nella partecipazione delle donne alla vita politica, ma resta al di sotto dei Paesi più avanzati.</a:t>
            </a:r>
          </a:p>
          <a:p>
            <a:r>
              <a:rPr lang="it-IT" dirty="0">
                <a:solidFill>
                  <a:schemeClr val="tx1"/>
                </a:solidFill>
              </a:rPr>
              <a:t>Il tempo delle donne italiane è impiegato nel sostenere in maniera preponderante i carichi di lavoro familiari, molto più che in tutto il resto d'Europa. </a:t>
            </a:r>
          </a:p>
          <a:p>
            <a:r>
              <a:rPr lang="it-IT" dirty="0">
                <a:solidFill>
                  <a:schemeClr val="tx1"/>
                </a:solidFill>
              </a:rPr>
              <a:t>Gli uomini italiani risultano i meno attivi del continente nel lavoro familiare, dedicando a tali attività poco tempo. </a:t>
            </a:r>
          </a:p>
          <a:p>
            <a:pPr>
              <a:buNone/>
            </a:pP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556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204" y="434692"/>
            <a:ext cx="8331591" cy="1609344"/>
          </a:xfrm>
        </p:spPr>
        <p:txBody>
          <a:bodyPr>
            <a:normAutofit/>
          </a:bodyPr>
          <a:lstStyle/>
          <a:p>
            <a:r>
              <a:rPr lang="it-IT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Condizione donne in Medio Oriente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204" y="2121408"/>
            <a:ext cx="7772400" cy="4050792"/>
          </a:xfrm>
        </p:spPr>
        <p:txBody>
          <a:bodyPr>
            <a:normAutofit/>
          </a:bodyPr>
          <a:lstStyle/>
          <a:p>
            <a:r>
              <a:rPr lang="it-IT" dirty="0"/>
              <a:t>Non è permesso guidare autovetture, la pena è di 10 frustate;</a:t>
            </a:r>
          </a:p>
          <a:p>
            <a:r>
              <a:rPr lang="it-IT" dirty="0"/>
              <a:t>Non è permesso circolare da sole;</a:t>
            </a:r>
          </a:p>
          <a:p>
            <a:r>
              <a:rPr lang="it-IT" dirty="0"/>
              <a:t>Le palestre riservate alle donne sono state chiuse;</a:t>
            </a:r>
          </a:p>
          <a:p>
            <a:r>
              <a:rPr lang="it-IT" dirty="0"/>
              <a:t>Alle donne non è permesso fare tutti i tipi di lavoro;</a:t>
            </a:r>
          </a:p>
          <a:p>
            <a:r>
              <a:rPr lang="it-IT" dirty="0"/>
              <a:t>Separazione dei due sessi nella vita pubblica;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7343">
            <a:off x="608042" y="4350323"/>
            <a:ext cx="3570263" cy="214215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51" y="4325816"/>
            <a:ext cx="3077307" cy="18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2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dirty="0">
                <a:solidFill>
                  <a:schemeClr val="tx1"/>
                </a:solidFill>
                <a:highlight>
                  <a:srgbClr val="00FF00"/>
                </a:highlight>
              </a:rPr>
              <a:t>Situazione delle donne nelle scuole italiane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Nel proseguimento degli studi universitari le donne ormai superano gli uomini: nel 2004 su 100 laureati con il vecchio ordinamento 59 erano donne, mentre nei corsi triennali le donne rappresentavano quasi il 57 per cento.                                   Inoltre i voti finali sono mediamente più alti per le donne.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5071">
            <a:off x="5658580" y="3854890"/>
            <a:ext cx="3079401" cy="242506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68" y="3624476"/>
            <a:ext cx="418346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64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5">
                    <a:lumMod val="50000"/>
                  </a:schemeClr>
                </a:solidFill>
                <a:highlight>
                  <a:srgbClr val="FF00FF"/>
                </a:highlight>
              </a:rPr>
              <a:t>Situazione delle donne nelle scuole in medio oriente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dirty="0"/>
              <a:t>In </a:t>
            </a:r>
            <a:r>
              <a:rPr lang="it-IT" b="1" dirty="0"/>
              <a:t>Medio Oriente</a:t>
            </a:r>
            <a:r>
              <a:rPr lang="it-IT" dirty="0"/>
              <a:t> sarebbe circa del </a:t>
            </a:r>
            <a:r>
              <a:rPr lang="it-IT" b="1" dirty="0"/>
              <a:t>42% </a:t>
            </a:r>
            <a:r>
              <a:rPr lang="it-IT" dirty="0"/>
              <a:t>la percentuale di analfabetismo tra le ragazze di età superiore ai 15 anni. Tra i Paesi arabi le nazioni che sono state teatro di sanguinose guerre negli ultimi quattro decenni hanno fatto registrare numeri molto più alti. È il caso dell’</a:t>
            </a:r>
            <a:r>
              <a:rPr lang="it-IT" b="1" dirty="0"/>
              <a:t>Iraq e dello Yemen</a:t>
            </a:r>
            <a:r>
              <a:rPr lang="it-IT" dirty="0"/>
              <a:t>, che secondo le statistiche avrebbero un tasso di analfabetismo rispettivamente del </a:t>
            </a:r>
            <a:r>
              <a:rPr lang="it-IT" b="1" dirty="0"/>
              <a:t>77%</a:t>
            </a:r>
            <a:r>
              <a:rPr lang="it-IT" dirty="0"/>
              <a:t> e del </a:t>
            </a:r>
            <a:r>
              <a:rPr lang="it-IT" b="1" dirty="0"/>
              <a:t>75%</a:t>
            </a:r>
            <a:r>
              <a:rPr lang="it-IT" dirty="0"/>
              <a:t>. </a:t>
            </a:r>
          </a:p>
          <a:p>
            <a:r>
              <a:rPr lang="it-IT" dirty="0"/>
              <a:t>A limitare l’apprendimento femminile, però, non sono solo circostanze sociali, ma anche culturali ed economiche. Per le prime, i governi possono fornire sostegno e aiuto. In alcuni Paesi, infatti, la soluzione è stata trovata attraverso l’istituzione di </a:t>
            </a:r>
            <a:r>
              <a:rPr lang="it-IT" b="1" dirty="0"/>
              <a:t>scuole di genere</a:t>
            </a:r>
            <a:r>
              <a:rPr lang="it-IT" dirty="0"/>
              <a:t>, che consentono alle bambine lo stesso grado d’istruzione riservato ai compagni maschi.</a:t>
            </a:r>
          </a:p>
        </p:txBody>
      </p:sp>
    </p:spTree>
    <p:extLst>
      <p:ext uri="{BB962C8B-B14F-4D97-AF65-F5344CB8AC3E}">
        <p14:creationId xmlns:p14="http://schemas.microsoft.com/office/powerpoint/2010/main" val="13142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  <a:highlight>
                  <a:srgbClr val="FFFF00"/>
                </a:highlight>
              </a:rPr>
              <a:t>Condizione donne a lavoro in italia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tasso di disoccupazione femminile in Italia è più elevato di quello maschile (circa 4% Istat, 2005). Il tasso di occupazione femminile è nettamente inferiore a quello maschile: risultano occupate nel 2010 solo circa 46 donne su 100, contro una percentuale del 66% degli uomini.</a:t>
            </a:r>
          </a:p>
          <a:p>
            <a:r>
              <a:rPr lang="it-IT" dirty="0"/>
              <a:t>Le retribuzioni degli uomini in Italia sono superiori mediamente a quelle delle donne</a:t>
            </a:r>
          </a:p>
          <a:p>
            <a:r>
              <a:rPr lang="it-IT" dirty="0"/>
              <a:t>Gli uomini italiani risultano i meno attivi del continente nel lavoro familiare, dedicando a tali attività appena 1 h 35 minuti della propria giornata. Si stima che il 76,2 per cento del lavoro familiare delle coppie sia ancora a carico delle donne.</a:t>
            </a:r>
          </a:p>
          <a:p>
            <a:r>
              <a:rPr lang="it-IT" dirty="0"/>
              <a:t>Considerando i tempi di lavoro totale, le donne lavorano sempre più dei loro partner. </a:t>
            </a:r>
          </a:p>
        </p:txBody>
      </p:sp>
    </p:spTree>
    <p:extLst>
      <p:ext uri="{BB962C8B-B14F-4D97-AF65-F5344CB8AC3E}">
        <p14:creationId xmlns:p14="http://schemas.microsoft.com/office/powerpoint/2010/main" val="219969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bg2">
                    <a:lumMod val="10000"/>
                  </a:schemeClr>
                </a:solidFill>
                <a:highlight>
                  <a:srgbClr val="808000"/>
                </a:highlight>
              </a:rPr>
              <a:t>Condizione donne a lavoro in</a:t>
            </a:r>
            <a:br>
              <a:rPr lang="it-IT" dirty="0">
                <a:solidFill>
                  <a:schemeClr val="bg2">
                    <a:lumMod val="10000"/>
                  </a:schemeClr>
                </a:solidFill>
                <a:highlight>
                  <a:srgbClr val="808000"/>
                </a:highlight>
              </a:rPr>
            </a:br>
            <a:r>
              <a:rPr lang="it-IT" dirty="0">
                <a:solidFill>
                  <a:schemeClr val="bg2">
                    <a:lumMod val="10000"/>
                  </a:schemeClr>
                </a:solidFill>
                <a:highlight>
                  <a:srgbClr val="808000"/>
                </a:highlight>
              </a:rPr>
              <a:t> medio oriente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7673" y="2121408"/>
            <a:ext cx="8270542" cy="4050792"/>
          </a:xfrm>
        </p:spPr>
        <p:txBody>
          <a:bodyPr>
            <a:normAutofit/>
          </a:bodyPr>
          <a:lstStyle/>
          <a:p>
            <a:r>
              <a:rPr lang="it-IT" dirty="0"/>
              <a:t>Solamente da un paio di anni  le donne saudite sono state autorizzate a svolgere, almeno teoricamente, qualsiasi lavoro. In realtà alle donne in Arabia Saudita non è permesso svolgere tutti i tipi di lavoro. Se  si nasce donna in questo Paese, non  si può lavorare, viaggiare o persino recarsi da un medico senza il permesso di un tutore maschio .</a:t>
            </a:r>
          </a:p>
          <a:p>
            <a:r>
              <a:rPr lang="it-IT" dirty="0"/>
              <a:t>In passato potevano svolgere solamente due attività ritenute adeguate e appropriate ad una donna: il medico o l'insegnante. Oggi possono teoricamente svolgere qualsiasi lavoro, ma</a:t>
            </a:r>
            <a:r>
              <a:rPr lang="it-IT" b="1" dirty="0"/>
              <a:t> in pratica ciò non accade mai considerato che tutto dipende sempre dalle possibilità concesse dalle loro famiglie. </a:t>
            </a:r>
            <a:r>
              <a:rPr lang="it-IT" dirty="0"/>
              <a:t>Purtroppo, spesso sono costrette a rimanere  a casa e a rinunciare a qualsiasi tipo di professione.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3402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2320">
            <a:off x="4854486" y="3752886"/>
            <a:ext cx="3010288" cy="19983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34507"/>
            <a:ext cx="3042139" cy="211718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  <a:highlight>
                  <a:srgbClr val="00FFFF"/>
                </a:highlight>
              </a:rPr>
              <a:t>Situazione nei casi di divorzio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600903"/>
            <a:ext cx="7772400" cy="4050792"/>
          </a:xfrm>
        </p:spPr>
        <p:txBody>
          <a:bodyPr>
            <a:normAutofit/>
          </a:bodyPr>
          <a:lstStyle/>
          <a:p>
            <a:r>
              <a:rPr lang="it-IT" dirty="0"/>
              <a:t>Sempre in materia di diritto di famiglia si registra che il 71% delle richieste di divorzio è presentata dal genere femminile. Inoltre, in caso di divorzio, l'assegnazione della casa dove la famiglia viveva (in assenza di figli ed indipendentemente della proprietà della stessa) è attribuita alle donne nel 57% dei casi e solo nel 21% ai loro ex-mariti.</a:t>
            </a:r>
          </a:p>
        </p:txBody>
      </p:sp>
    </p:spTree>
    <p:extLst>
      <p:ext uri="{BB962C8B-B14F-4D97-AF65-F5344CB8AC3E}">
        <p14:creationId xmlns:p14="http://schemas.microsoft.com/office/powerpoint/2010/main" val="150265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289</TotalTime>
  <Words>779</Words>
  <Application>Microsoft Office PowerPoint</Application>
  <PresentationFormat>Presentazione su schermo (4:3)</PresentationFormat>
  <Paragraphs>73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Calibri</vt:lpstr>
      <vt:lpstr>Footlight MT Light</vt:lpstr>
      <vt:lpstr>Haettenschweiler</vt:lpstr>
      <vt:lpstr>Rockwell</vt:lpstr>
      <vt:lpstr>Rockwell Condensed</vt:lpstr>
      <vt:lpstr>Times New Roman</vt:lpstr>
      <vt:lpstr>Wingdings</vt:lpstr>
      <vt:lpstr>Legno</vt:lpstr>
      <vt:lpstr>LA DONNA</vt:lpstr>
      <vt:lpstr>Leggi per le donne emanate in Italia dal 1946 al 2013</vt:lpstr>
      <vt:lpstr>Condizione  attuale delle donne in Italia</vt:lpstr>
      <vt:lpstr>Condizione donne in Medio Oriente</vt:lpstr>
      <vt:lpstr>Situazione delle donne nelle scuole italiane</vt:lpstr>
      <vt:lpstr>Situazione delle donne nelle scuole in medio oriente</vt:lpstr>
      <vt:lpstr>Condizione donne a lavoro in italia</vt:lpstr>
      <vt:lpstr>Condizione donne a lavoro in  medio oriente</vt:lpstr>
      <vt:lpstr>Situazione nei casi di divorzio</vt:lpstr>
      <vt:lpstr>Tipi di Velo: hijab, niqab e burka In moltissimi Stati del Medio Oriente le donne sono costrette ad indossare il velo.</vt:lpstr>
      <vt:lpstr>Data d'introduzione del suffragio femminile nei paesi a maggioranza musulmana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andrea benatti</dc:creator>
  <cp:lastModifiedBy>Emanuela Cioni</cp:lastModifiedBy>
  <cp:revision>40</cp:revision>
  <dcterms:created xsi:type="dcterms:W3CDTF">2017-02-06T16:29:05Z</dcterms:created>
  <dcterms:modified xsi:type="dcterms:W3CDTF">2017-02-07T14:45:45Z</dcterms:modified>
</cp:coreProperties>
</file>