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sldIdLst>
    <p:sldId id="274" r:id="rId2"/>
    <p:sldId id="297" r:id="rId3"/>
    <p:sldId id="316" r:id="rId4"/>
    <p:sldId id="298" r:id="rId5"/>
    <p:sldId id="317" r:id="rId6"/>
    <p:sldId id="275" r:id="rId7"/>
    <p:sldId id="307" r:id="rId8"/>
    <p:sldId id="276" r:id="rId9"/>
    <p:sldId id="277" r:id="rId10"/>
    <p:sldId id="278" r:id="rId11"/>
    <p:sldId id="308" r:id="rId12"/>
    <p:sldId id="280" r:id="rId13"/>
    <p:sldId id="309" r:id="rId14"/>
    <p:sldId id="279" r:id="rId15"/>
    <p:sldId id="281" r:id="rId16"/>
    <p:sldId id="310" r:id="rId17"/>
    <p:sldId id="282" r:id="rId18"/>
    <p:sldId id="284" r:id="rId19"/>
    <p:sldId id="287" r:id="rId20"/>
    <p:sldId id="311" r:id="rId21"/>
    <p:sldId id="288" r:id="rId22"/>
    <p:sldId id="312" r:id="rId23"/>
    <p:sldId id="300" r:id="rId24"/>
    <p:sldId id="313" r:id="rId25"/>
    <p:sldId id="291" r:id="rId26"/>
    <p:sldId id="314" r:id="rId27"/>
    <p:sldId id="293" r:id="rId28"/>
    <p:sldId id="294" r:id="rId29"/>
    <p:sldId id="295" r:id="rId30"/>
    <p:sldId id="304" r:id="rId31"/>
    <p:sldId id="318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1F57F"/>
    <a:srgbClr val="B5F7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434" autoAdjust="0"/>
  </p:normalViewPr>
  <p:slideViewPr>
    <p:cSldViewPr>
      <p:cViewPr>
        <p:scale>
          <a:sx n="81" d="100"/>
          <a:sy n="81" d="100"/>
        </p:scale>
        <p:origin x="-105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E96E7-E239-4E6E-A529-1B3EDC7F08D1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FD5A8-BE6D-4C73-98BE-2202DFCD79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844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D5A8-BE6D-4C73-98BE-2202DFCD79C6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0596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D5A8-BE6D-4C73-98BE-2202DFCD79C6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48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AE1F-C78F-4734-B4B1-C68FB3486847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CA44-EC7D-49DC-8157-7FEF8DFEA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url?sa=i&amp;rct=j&amp;q=&amp;esrc=s&amp;source=images&amp;cd=&amp;cad=rja&amp;uact=8&amp;ved=2ahUKEwiY5oalpJffAhWIfFAKHRnGCLsQjRx6BAgBEAU&amp;url=https://www.pinterest.com/pin/274227064791593455/&amp;psig=AOvVaw1wfCCMbUaXU7wmLiS9VsL7&amp;ust=1544600722984062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2571" t="2336" r="8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Rettangolo 4"/>
          <p:cNvSpPr/>
          <p:nvPr/>
        </p:nvSpPr>
        <p:spPr>
          <a:xfrm>
            <a:off x="179512" y="3501008"/>
            <a:ext cx="7956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 smtClean="0"/>
              <a:t>TERRE DEL FRIGNANO, </a:t>
            </a:r>
            <a:br>
              <a:rPr lang="it-IT" sz="5400" b="1" dirty="0" smtClean="0"/>
            </a:br>
            <a:r>
              <a:rPr lang="it-IT" sz="5400" b="1" dirty="0" smtClean="0"/>
              <a:t>MUSEO DIFFUSO</a:t>
            </a:r>
            <a:endParaRPr lang="it-IT" sz="5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cimone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 l="20020" t="1391" r="11698"/>
          <a:stretch>
            <a:fillRect/>
          </a:stretch>
        </p:blipFill>
        <p:spPr bwMode="auto">
          <a:xfrm>
            <a:off x="-1" y="0"/>
            <a:ext cx="9258561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611560" y="3068960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vogliamo fare?</a:t>
            </a:r>
            <a:endParaRPr lang="it-IT" sz="6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cimone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 l="20020" t="1391" r="11698"/>
          <a:stretch>
            <a:fillRect/>
          </a:stretch>
        </p:blipFill>
        <p:spPr bwMode="auto">
          <a:xfrm>
            <a:off x="5421586" y="0"/>
            <a:ext cx="3707904" cy="274651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5496" y="44624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3600" b="1" dirty="0" smtClean="0"/>
              <a:t>La cooperativa che vogliamo creare si chiamerà:</a:t>
            </a:r>
          </a:p>
          <a:p>
            <a:pPr algn="ctr">
              <a:buNone/>
            </a:pPr>
            <a:r>
              <a:rPr lang="it-IT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 del Frignano, museo diffuso</a:t>
            </a:r>
            <a:r>
              <a:rPr lang="it-IT" sz="3600" b="1" dirty="0" smtClean="0"/>
              <a:t>. </a:t>
            </a:r>
            <a:endParaRPr lang="it-IT" sz="3600" b="1" dirty="0"/>
          </a:p>
        </p:txBody>
      </p:sp>
      <p:sp>
        <p:nvSpPr>
          <p:cNvPr id="2" name="Rettangolo 1"/>
          <p:cNvSpPr/>
          <p:nvPr/>
        </p:nvSpPr>
        <p:spPr>
          <a:xfrm>
            <a:off x="107504" y="4005064"/>
            <a:ext cx="892899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t-IT" sz="3600" b="1" dirty="0">
                <a:solidFill>
                  <a:schemeClr val="tx1"/>
                </a:solidFill>
              </a:rPr>
              <a:t>La </a:t>
            </a:r>
            <a:r>
              <a:rPr lang="it-IT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r>
              <a:rPr lang="it-IT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>
                <a:solidFill>
                  <a:schemeClr val="tx1"/>
                </a:solidFill>
              </a:rPr>
              <a:t>è la promozione, la valorizzazione,</a:t>
            </a:r>
          </a:p>
          <a:p>
            <a:pPr algn="ctr">
              <a:buNone/>
            </a:pPr>
            <a:r>
              <a:rPr lang="it-IT" sz="3600" b="1" dirty="0">
                <a:solidFill>
                  <a:schemeClr val="tx1"/>
                </a:solidFill>
              </a:rPr>
              <a:t>la riscoperta del territorio frignanese sotto molteplici punti di vista: naturalistici, artistici, antropomorfi, storici, culturali.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99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isultati immagini per autobus rossi"/>
          <p:cNvPicPr>
            <a:picLocks noChangeAspect="1" noChangeArrowheads="1"/>
          </p:cNvPicPr>
          <p:nvPr/>
        </p:nvPicPr>
        <p:blipFill>
          <a:blip r:embed="rId2" cstate="print">
            <a:lum contrast="-45000"/>
          </a:blip>
          <a:srcRect/>
          <a:stretch>
            <a:fillRect/>
          </a:stretch>
        </p:blipFill>
        <p:spPr bwMode="auto">
          <a:xfrm>
            <a:off x="1572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735293" y="2204864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cooperativa sarà ITINERANTE e DIFFUSA</a:t>
            </a:r>
            <a:endParaRPr lang="it-IT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isultati immagini per autobus rossi"/>
          <p:cNvPicPr>
            <a:picLocks noChangeAspect="1" noChangeArrowheads="1"/>
          </p:cNvPicPr>
          <p:nvPr/>
        </p:nvPicPr>
        <p:blipFill>
          <a:blip r:embed="rId2" cstate="print">
            <a:lum contrast="-45000"/>
          </a:blip>
          <a:srcRect/>
          <a:stretch>
            <a:fillRect/>
          </a:stretch>
        </p:blipFill>
        <p:spPr bwMode="auto">
          <a:xfrm>
            <a:off x="5399584" y="44624"/>
            <a:ext cx="3744416" cy="280831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44624"/>
            <a:ext cx="53995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/>
              <a:t>I</a:t>
            </a:r>
            <a:r>
              <a:rPr lang="it-IT" sz="4400" b="1" dirty="0" smtClean="0"/>
              <a:t>n ogni ”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frignanese</a:t>
            </a:r>
            <a:r>
              <a:rPr lang="it-IT" sz="4400" b="1" dirty="0" smtClean="0"/>
              <a:t>” si muoverà un pulmino della cooperativa che sarà contraddistinto dalla mappa del percorso museale e naturalistico, con relative soste, per scoprire…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xmlns="" val="344865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isultati immagini per pinone pavullo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 r="10909"/>
          <a:stretch>
            <a:fillRect/>
          </a:stretch>
        </p:blipFill>
        <p:spPr bwMode="auto">
          <a:xfrm>
            <a:off x="194582" y="22557"/>
            <a:ext cx="9177915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51520" y="332656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…il paesaggio come     bene culturale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4162139" y="2549462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… gli elementi artistici e architettonici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1520" y="4869160"/>
            <a:ext cx="5076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… gli elementi culturali degni di nota</a:t>
            </a:r>
            <a:endParaRPr lang="it-IT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 l="4132" r="69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67544" y="1844824"/>
            <a:ext cx="7974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prevede una stazione fissa del museo a Pavullo nel Frignano, cuore del territorio</a:t>
            </a:r>
            <a:endParaRPr lang="it-IT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 l="4132" r="6979"/>
          <a:stretch>
            <a:fillRect/>
          </a:stretch>
        </p:blipFill>
        <p:spPr bwMode="auto">
          <a:xfrm>
            <a:off x="4366818" y="3248980"/>
            <a:ext cx="4777181" cy="358288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5496" y="44624"/>
            <a:ext cx="43313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/>
              <a:t>Q</a:t>
            </a:r>
            <a:r>
              <a:rPr lang="it-IT" sz="3600" b="1" dirty="0" smtClean="0"/>
              <a:t>ui, all’interno del Palazzo Ducale, ci sarà infatti la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logistica</a:t>
            </a:r>
            <a:r>
              <a:rPr lang="it-IT" sz="3600" b="1" dirty="0" smtClean="0"/>
              <a:t> che raccoglierà e gestirà gli utenti del Museo diffuso.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851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 l="5665" r="1046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51520" y="260648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Pensiamo non solo ai turisti vicini e lontani, ma anche alle persone che vivono nelle terre del Frignano e che spesso non conoscono da vicino le ricchezze del loro territorio.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 l="11334" t="7937" r="15416" b="5604"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95536" y="2132856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I soci della cooperativa saranno i</a:t>
            </a:r>
          </a:p>
          <a:p>
            <a:pPr algn="ctr"/>
            <a:r>
              <a:rPr lang="it-IT" sz="3200" b="1" dirty="0" smtClean="0"/>
              <a:t> “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Ciceroni Frignanesi</a:t>
            </a:r>
            <a:r>
              <a:rPr lang="it-IT" sz="3200" b="1" dirty="0" smtClean="0"/>
              <a:t>”, che guideranno i visitatori all’interno del museo diffuso illustrandone i diversi aspetti.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sultati immagini per immagini uffic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51" t="-908" r="780" b="1"/>
          <a:stretch/>
        </p:blipFill>
        <p:spPr bwMode="auto">
          <a:xfrm>
            <a:off x="0" y="-102594"/>
            <a:ext cx="9144000" cy="69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59532" y="2023788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cooperativa si avvarrà anche di un ufficio stampa che preparerà brochure dedicate</a:t>
            </a:r>
            <a:endParaRPr lang="it-I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98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magine correla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8" t="-450" b="1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 rot="20965113">
            <a:off x="156133" y="1290406"/>
            <a:ext cx="3096344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bg1"/>
                </a:solidFill>
                <a:latin typeface="+mn-lt"/>
                <a:ea typeface="Cambria" pitchFamily="18" charset="0"/>
              </a:rPr>
              <a:t>Cos’è un museo diffuso?</a:t>
            </a:r>
            <a:endParaRPr lang="it-IT" b="1" dirty="0">
              <a:solidFill>
                <a:schemeClr val="bg1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85237" y="-27384"/>
            <a:ext cx="55232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Il termine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museo diffuso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 indica un territorio caratterizzato da ambienti </a:t>
            </a:r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tradizionali e da un patrimonio 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naturalistico </a:t>
            </a:r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e storico-artistico degni 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di tutela, restauro e valorizzazione</a:t>
            </a:r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.</a:t>
            </a:r>
          </a:p>
          <a:p>
            <a:pPr algn="r">
              <a:buFont typeface="Arial" pitchFamily="34" charset="0"/>
              <a:buNone/>
            </a:pP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77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sultati immagini per immagini uffic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51" t="-908" r="780" b="1"/>
          <a:stretch/>
        </p:blipFill>
        <p:spPr bwMode="auto">
          <a:xfrm>
            <a:off x="5076392" y="44624"/>
            <a:ext cx="40676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5496" y="116632"/>
            <a:ext cx="4968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/>
              <a:t>I</a:t>
            </a:r>
            <a:r>
              <a:rPr lang="it-IT" sz="3600" b="1" dirty="0" smtClean="0"/>
              <a:t>n </a:t>
            </a:r>
            <a:r>
              <a:rPr lang="it-IT" sz="3600" b="1" dirty="0"/>
              <a:t>collegamento con le associazioni culturali del </a:t>
            </a:r>
            <a:r>
              <a:rPr lang="it-IT" sz="3600" b="1" dirty="0" smtClean="0"/>
              <a:t>territorio, la cooperativa organizzerà </a:t>
            </a:r>
            <a:r>
              <a:rPr lang="it-IT" sz="3600" b="1" dirty="0"/>
              <a:t>eventi </a:t>
            </a:r>
            <a:r>
              <a:rPr lang="it-IT" sz="3600" b="1" dirty="0" smtClean="0"/>
              <a:t>all’interno </a:t>
            </a:r>
            <a:r>
              <a:rPr lang="it-IT" sz="3600" b="1" dirty="0"/>
              <a:t>delle </a:t>
            </a:r>
            <a:r>
              <a:rPr lang="it-IT" sz="3600" b="1" dirty="0" smtClean="0"/>
              <a:t>“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museali</a:t>
            </a:r>
            <a:r>
              <a:rPr lang="it-IT" sz="3600" b="1" dirty="0" smtClean="0"/>
              <a:t>”:</a:t>
            </a:r>
          </a:p>
          <a:p>
            <a:pPr algn="ctr"/>
            <a:r>
              <a:rPr lang="it-IT" sz="3600" b="1" dirty="0" smtClean="0"/>
              <a:t>nel bosco, nelle piazze, nelle cascine, nelle aie, nei borghi, nelle pievi, nei luoghi vissuti in epoca romana, medioevale…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xmlns="" val="62230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gallina morta pavu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 txBox="1">
            <a:spLocks/>
          </p:cNvSpPr>
          <p:nvPr/>
        </p:nvSpPr>
        <p:spPr>
          <a:xfrm>
            <a:off x="0" y="332656"/>
            <a:ext cx="9036496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itchFamily="34" charset="0"/>
              <a:buNone/>
            </a:pPr>
            <a:r>
              <a:rPr lang="it-IT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eventi culturali avranno come scenografia il territorio che meglio si collegherà con la manifestazione stessa</a:t>
            </a:r>
          </a:p>
        </p:txBody>
      </p:sp>
    </p:spTree>
    <p:extLst>
      <p:ext uri="{BB962C8B-B14F-4D97-AF65-F5344CB8AC3E}">
        <p14:creationId xmlns:p14="http://schemas.microsoft.com/office/powerpoint/2010/main" xmlns="" val="216113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gallina morta pavu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007"/>
            <a:ext cx="3635895" cy="27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 txBox="1">
            <a:spLocks/>
          </p:cNvSpPr>
          <p:nvPr/>
        </p:nvSpPr>
        <p:spPr>
          <a:xfrm>
            <a:off x="72008" y="44624"/>
            <a:ext cx="5148064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it-IT" b="1" dirty="0" smtClean="0"/>
              <a:t>Ad es</a:t>
            </a:r>
            <a:r>
              <a:rPr lang="it-IT" b="1" dirty="0"/>
              <a:t>. </a:t>
            </a:r>
            <a:r>
              <a:rPr lang="it-IT" b="1" dirty="0" smtClean="0"/>
              <a:t>una conferenza </a:t>
            </a:r>
            <a:r>
              <a:rPr lang="it-IT" b="1" dirty="0"/>
              <a:t>storica sul rapporto tra Galli e </a:t>
            </a:r>
            <a:r>
              <a:rPr lang="it-IT" b="1" dirty="0" smtClean="0"/>
              <a:t>Romani a Gallinamorta, sito dove avvenne una battaglia tra Romani e Galli,…</a:t>
            </a:r>
          </a:p>
        </p:txBody>
      </p:sp>
      <p:sp>
        <p:nvSpPr>
          <p:cNvPr id="4" name="Rettangolo 3"/>
          <p:cNvSpPr/>
          <p:nvPr/>
        </p:nvSpPr>
        <p:spPr>
          <a:xfrm>
            <a:off x="72008" y="3789040"/>
            <a:ext cx="892899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it-IT" sz="3600" b="1" dirty="0" smtClean="0">
                <a:solidFill>
                  <a:schemeClr val="tx1"/>
                </a:solidFill>
              </a:rPr>
              <a:t>…</a:t>
            </a:r>
            <a:r>
              <a:rPr lang="it-IT" sz="3200" b="1" dirty="0" smtClean="0">
                <a:solidFill>
                  <a:schemeClr val="tx1"/>
                </a:solidFill>
              </a:rPr>
              <a:t>oppure un </a:t>
            </a:r>
            <a:r>
              <a:rPr lang="it-IT" sz="3200" b="1" dirty="0">
                <a:solidFill>
                  <a:schemeClr val="tx1"/>
                </a:solidFill>
              </a:rPr>
              <a:t>p</a:t>
            </a:r>
            <a:r>
              <a:rPr lang="it-IT" sz="3200" b="1" dirty="0" smtClean="0">
                <a:solidFill>
                  <a:schemeClr val="tx1"/>
                </a:solidFill>
              </a:rPr>
              <a:t>ercorso </a:t>
            </a:r>
            <a:r>
              <a:rPr lang="it-IT" sz="3200" b="1" dirty="0">
                <a:solidFill>
                  <a:schemeClr val="tx1"/>
                </a:solidFill>
              </a:rPr>
              <a:t>museale naturalistico nella porzione del territorio che da Mediana arriva a </a:t>
            </a:r>
            <a:r>
              <a:rPr lang="it-IT" sz="3200" b="1" dirty="0" smtClean="0">
                <a:solidFill>
                  <a:schemeClr val="tx1"/>
                </a:solidFill>
              </a:rPr>
              <a:t>Montecuccolo</a:t>
            </a:r>
          </a:p>
          <a:p>
            <a:pPr algn="ctr">
              <a:lnSpc>
                <a:spcPct val="120000"/>
              </a:lnSpc>
            </a:pPr>
            <a:r>
              <a:rPr lang="it-IT" sz="3200" b="1" dirty="0" smtClean="0">
                <a:solidFill>
                  <a:schemeClr val="tx1"/>
                </a:solidFill>
              </a:rPr>
              <a:t>(che </a:t>
            </a:r>
            <a:r>
              <a:rPr lang="it-IT" sz="3200" b="1" dirty="0">
                <a:solidFill>
                  <a:schemeClr val="tx1"/>
                </a:solidFill>
              </a:rPr>
              <a:t>tipo di vegetazione incontriamo/ come ha abitato questo territorio l’uomo? )</a:t>
            </a:r>
            <a:endParaRPr lang="it-IT" sz="3200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12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/>
          <a:stretch>
            <a:fillRect/>
          </a:stretch>
        </p:blipFill>
        <p:spPr bwMode="auto">
          <a:xfrm>
            <a:off x="-108520" y="-22740"/>
            <a:ext cx="9144000" cy="6866313"/>
          </a:xfrm>
          <a:prstGeom prst="rect">
            <a:avLst/>
          </a:prstGeom>
          <a:noFill/>
        </p:spPr>
      </p:pic>
      <p:sp>
        <p:nvSpPr>
          <p:cNvPr id="3" name="Segnaposto contenuto 2"/>
          <p:cNvSpPr txBox="1">
            <a:spLocks/>
          </p:cNvSpPr>
          <p:nvPr/>
        </p:nvSpPr>
        <p:spPr>
          <a:xfrm>
            <a:off x="-540568" y="332655"/>
            <a:ext cx="4922227" cy="6480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it-I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Altro esempio…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671392" y="5064115"/>
            <a:ext cx="547260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it-I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…il ponte di Olina</a:t>
            </a:r>
            <a:endParaRPr lang="it-IT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/>
          <a:stretch>
            <a:fillRect/>
          </a:stretch>
        </p:blipFill>
        <p:spPr bwMode="auto">
          <a:xfrm>
            <a:off x="5821889" y="55165"/>
            <a:ext cx="3319837" cy="2492896"/>
          </a:xfrm>
          <a:prstGeom prst="rect">
            <a:avLst/>
          </a:prstGeom>
          <a:noFill/>
        </p:spPr>
      </p:pic>
      <p:sp>
        <p:nvSpPr>
          <p:cNvPr id="3" name="Segnaposto contenuto 2"/>
          <p:cNvSpPr txBox="1">
            <a:spLocks/>
          </p:cNvSpPr>
          <p:nvPr/>
        </p:nvSpPr>
        <p:spPr>
          <a:xfrm>
            <a:off x="107504" y="55165"/>
            <a:ext cx="576064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it-IT" sz="3600" b="1" dirty="0" smtClean="0"/>
              <a:t>Un percorso museale di tipo naturalistico;</a:t>
            </a:r>
          </a:p>
          <a:p>
            <a:pPr algn="ctr">
              <a:buFont typeface="Arial" pitchFamily="34" charset="0"/>
              <a:buNone/>
            </a:pPr>
            <a:r>
              <a:rPr lang="it-IT" sz="3600" b="1" dirty="0" smtClean="0"/>
              <a:t>un percorso museale di tipo storico; </a:t>
            </a:r>
            <a:endParaRPr lang="it-IT" sz="3600" b="1" dirty="0"/>
          </a:p>
          <a:p>
            <a:pPr algn="ctr">
              <a:buFont typeface="Arial" pitchFamily="34" charset="0"/>
              <a:buNone/>
            </a:pPr>
            <a:r>
              <a:rPr lang="it-IT" sz="3600" b="1" dirty="0" smtClean="0"/>
              <a:t>un’analisi del ponte come bene culturale;</a:t>
            </a:r>
          </a:p>
          <a:p>
            <a:pPr algn="ctr">
              <a:buFont typeface="Arial" pitchFamily="34" charset="0"/>
              <a:buNone/>
            </a:pPr>
            <a:r>
              <a:rPr lang="it-IT" sz="3600" b="1" dirty="0"/>
              <a:t>u</a:t>
            </a:r>
            <a:r>
              <a:rPr lang="it-IT" sz="3600" b="1" dirty="0" smtClean="0"/>
              <a:t>na conferenza sulla viabilità romana con riferimento al territorio del Frignano, Monzone, Montebonello</a:t>
            </a:r>
          </a:p>
          <a:p>
            <a:pPr algn="ctr">
              <a:buFont typeface="Arial" pitchFamily="34" charset="0"/>
              <a:buNone/>
            </a:pPr>
            <a:r>
              <a:rPr lang="it-IT" sz="3600" b="1" dirty="0" smtClean="0"/>
              <a:t>….e via di seguito</a:t>
            </a:r>
          </a:p>
          <a:p>
            <a:pPr>
              <a:buFont typeface="Arial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2885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isultati immagini per palloncini che volano in ci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476672"/>
            <a:ext cx="8712968" cy="59046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itchFamily="34" charset="0"/>
              <a:buNone/>
            </a:pPr>
            <a:r>
              <a:rPr lang="it-IT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L’ufficio stampa curerà anche l’aspetto pubblicitario per far sì che la cooperativa sia conosciuta e con essa siano divulgate le sue attività.</a:t>
            </a:r>
          </a:p>
          <a:p>
            <a:pPr marL="0" indent="0" algn="ctr">
              <a:lnSpc>
                <a:spcPct val="120000"/>
              </a:lnSpc>
              <a:buFont typeface="Arial" pitchFamily="34" charset="0"/>
              <a:buNone/>
            </a:pPr>
            <a:endParaRPr lang="it-IT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20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isultati immagini per palloncini che volano in ci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2546" y="0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2"/>
          <p:cNvSpPr txBox="1">
            <a:spLocks/>
          </p:cNvSpPr>
          <p:nvPr/>
        </p:nvSpPr>
        <p:spPr>
          <a:xfrm>
            <a:off x="35496" y="44624"/>
            <a:ext cx="5297050" cy="33123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itchFamily="34" charset="0"/>
              <a:buNone/>
            </a:pPr>
            <a:r>
              <a:rPr lang="it-IT" sz="3600" b="1" dirty="0" smtClean="0"/>
              <a:t>È previsto inoltre un collegamento con le feste patronali, importante momento di coesione delle piccole comunità.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5008" y="4293096"/>
            <a:ext cx="892899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it-IT" sz="3600" b="1" dirty="0">
                <a:solidFill>
                  <a:schemeClr val="tx1"/>
                </a:solidFill>
              </a:rPr>
              <a:t>L</a:t>
            </a:r>
            <a:r>
              <a:rPr lang="it-IT" sz="3600" b="1" dirty="0" smtClean="0">
                <a:solidFill>
                  <a:schemeClr val="tx1"/>
                </a:solidFill>
              </a:rPr>
              <a:t>a </a:t>
            </a:r>
            <a:r>
              <a:rPr lang="it-IT" sz="3600" b="1" dirty="0">
                <a:solidFill>
                  <a:schemeClr val="tx1"/>
                </a:solidFill>
              </a:rPr>
              <a:t>cooperativa si metterà a disposizione dei comitati organizzativi per far rientrare nei loro programmi percorsi di museo diffuso in occasione delle giornate di festa. 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74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magine correla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171400"/>
            <a:ext cx="9285864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 rot="20987315">
            <a:off x="2165280" y="2639523"/>
            <a:ext cx="53983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/>
              <a:t>Come ci </a:t>
            </a:r>
            <a:endParaRPr lang="it-IT" sz="6000" b="1" dirty="0" smtClean="0"/>
          </a:p>
          <a:p>
            <a:pPr algn="ctr"/>
            <a:r>
              <a:rPr lang="it-IT" sz="6000" b="1" dirty="0" smtClean="0"/>
              <a:t>organizziamo</a:t>
            </a:r>
            <a:r>
              <a:rPr lang="it-IT" sz="6000" b="1" dirty="0"/>
              <a:t>?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xmlns="" val="168051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ultati immagini per sfondo post 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87" b="6422"/>
          <a:stretch/>
        </p:blipFill>
        <p:spPr bwMode="auto">
          <a:xfrm>
            <a:off x="251520" y="0"/>
            <a:ext cx="8604448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115616" y="908720"/>
            <a:ext cx="2952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Studio geofisico del territorio frignanese e suoi confini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64088" y="908719"/>
            <a:ext cx="3078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Individuazione dei comuni </a:t>
            </a:r>
            <a:r>
              <a:rPr lang="it-IT" sz="3200" b="1" dirty="0" smtClean="0"/>
              <a:t>dell’area </a:t>
            </a:r>
            <a:r>
              <a:rPr lang="it-IT" sz="3200" b="1" dirty="0"/>
              <a:t>del Frignano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332459" y="4653136"/>
            <a:ext cx="27354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Studio di flora e fauna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364088" y="4657691"/>
            <a:ext cx="3286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La “storiografia” del Frignano </a:t>
            </a:r>
          </a:p>
        </p:txBody>
      </p:sp>
    </p:spTree>
    <p:extLst>
      <p:ext uri="{BB962C8B-B14F-4D97-AF65-F5344CB8AC3E}">
        <p14:creationId xmlns:p14="http://schemas.microsoft.com/office/powerpoint/2010/main" xmlns="" val="348416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ultati immagini per sfondo post 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87" b="6422"/>
          <a:stretch/>
        </p:blipFill>
        <p:spPr bwMode="auto">
          <a:xfrm>
            <a:off x="251520" y="0"/>
            <a:ext cx="8604448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187624" y="1340768"/>
            <a:ext cx="2924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Ricerca dei beni culturali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220072" y="1340768"/>
            <a:ext cx="3294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Realizzazione dei percorsi </a:t>
            </a:r>
            <a:r>
              <a:rPr lang="it-IT" sz="3200" b="1" dirty="0" smtClean="0"/>
              <a:t>museali</a:t>
            </a:r>
            <a:endParaRPr lang="it-IT" sz="3200" b="1" dirty="0"/>
          </a:p>
        </p:txBody>
      </p:sp>
      <p:sp>
        <p:nvSpPr>
          <p:cNvPr id="8" name="Rettangolo 7"/>
          <p:cNvSpPr/>
          <p:nvPr/>
        </p:nvSpPr>
        <p:spPr>
          <a:xfrm>
            <a:off x="1187624" y="4437112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Divisione dei </a:t>
            </a:r>
            <a:endParaRPr lang="it-IT" sz="3200" b="1" dirty="0" smtClean="0"/>
          </a:p>
          <a:p>
            <a:r>
              <a:rPr lang="it-IT" sz="3200" b="1" dirty="0" smtClean="0"/>
              <a:t>ruoli </a:t>
            </a:r>
            <a:r>
              <a:rPr lang="it-IT" sz="3200" b="1" dirty="0"/>
              <a:t>all’interno della classe</a:t>
            </a:r>
          </a:p>
        </p:txBody>
      </p:sp>
      <p:sp>
        <p:nvSpPr>
          <p:cNvPr id="9" name="Rettangolo 8"/>
          <p:cNvSpPr/>
          <p:nvPr/>
        </p:nvSpPr>
        <p:spPr>
          <a:xfrm>
            <a:off x="5290449" y="4425625"/>
            <a:ext cx="2837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Contatti coi diversi comuni del Frignano </a:t>
            </a:r>
          </a:p>
        </p:txBody>
      </p:sp>
    </p:spTree>
    <p:extLst>
      <p:ext uri="{BB962C8B-B14F-4D97-AF65-F5344CB8AC3E}">
        <p14:creationId xmlns:p14="http://schemas.microsoft.com/office/powerpoint/2010/main" xmlns="" val="128355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magine correla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8" t="-450" b="1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 rot="20965113">
            <a:off x="156133" y="1290406"/>
            <a:ext cx="3096344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bg1"/>
                </a:solidFill>
                <a:latin typeface="+mn-lt"/>
                <a:ea typeface="Cambria" pitchFamily="18" charset="0"/>
              </a:rPr>
              <a:t>Cos’è un museo diffuso?</a:t>
            </a:r>
            <a:endParaRPr lang="it-IT" b="1" dirty="0">
              <a:solidFill>
                <a:schemeClr val="bg1"/>
              </a:solidFill>
              <a:latin typeface="+mn-lt"/>
              <a:ea typeface="Cambria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08610" y="0"/>
            <a:ext cx="55558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 Il patrimonio storico, culturale ed </a:t>
            </a:r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ambientale è diventato 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oggetto </a:t>
            </a:r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d'interesse 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pubblico </a:t>
            </a:r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e la 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società può </a:t>
            </a:r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riconoscersi nel 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territorio che la circonda.</a:t>
            </a:r>
          </a:p>
        </p:txBody>
      </p:sp>
    </p:spTree>
    <p:extLst>
      <p:ext uri="{BB962C8B-B14F-4D97-AF65-F5344CB8AC3E}">
        <p14:creationId xmlns:p14="http://schemas.microsoft.com/office/powerpoint/2010/main" xmlns="" val="165747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7308304" cy="5517352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1979712" y="1099987"/>
            <a:ext cx="5616624" cy="45587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Abbiamo parlato all’inizio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mission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è la nostra speranza? Che la riscoperta del territorio dia nuove possibilità di lavoro ai giovani, permettendo loro di non allontanarsi dai luoghi in cui sono  cresciuti. In altre parole, abbiamo pensato a un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latin typeface="+mj-lt"/>
                <a:ea typeface="+mj-ea"/>
                <a:cs typeface="+mj-cs"/>
              </a:rPr>
              <a:t>m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odo … Perché no? Di costruire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il futuro … attraverso il passato.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di ridare valore ad entrambi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085584" cy="28083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Un’ idea della classe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IV A PROFESSIONALE</a:t>
            </a:r>
            <a:br>
              <a:rPr lang="fr-FR" b="1" dirty="0" smtClean="0"/>
            </a:br>
            <a:r>
              <a:rPr lang="fr-FR" b="1" dirty="0" smtClean="0"/>
              <a:t>IIS CAVAZZI 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Pavullo nel Frignano (Mo)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123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91" y="110532"/>
            <a:ext cx="54309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 Un </a:t>
            </a:r>
            <a:r>
              <a:rPr lang="it-I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museo diffuso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, diversamente da un normale museo, non è circondato da mura o limitato in altro modo, 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ma è l’insieme di tutti gli aspetti di un territorio, siano essi in uno spazio aperto o chiuso.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2571" t="2336" r="8380"/>
          <a:stretch>
            <a:fillRect/>
          </a:stretch>
        </p:blipFill>
        <p:spPr bwMode="auto">
          <a:xfrm>
            <a:off x="5436096" y="332656"/>
            <a:ext cx="3707903" cy="278092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58202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91" y="110532"/>
            <a:ext cx="571893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itchFamily="18" charset="0"/>
            </a:endParaRPr>
          </a:p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Tutti però fanno parte di un percorso che valorizza il patrimonio di quell’area. </a:t>
            </a:r>
          </a:p>
          <a:p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itchFamily="18" charset="0"/>
            </a:endParaRPr>
          </a:p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Come? Attraverso itinerari 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predisposti, attività didattiche e di ricerca che coinvolgono la popolazione. 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2571" t="2336" r="8380"/>
          <a:stretch>
            <a:fillRect/>
          </a:stretch>
        </p:blipFill>
        <p:spPr bwMode="auto">
          <a:xfrm>
            <a:off x="5724128" y="360041"/>
            <a:ext cx="3419871" cy="2564903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79104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57201" y="306896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Perché abbiamo scelto questa cooperativa?</a:t>
            </a:r>
            <a:endParaRPr kumimoji="0" lang="it-IT" sz="60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/>
          <a:stretch>
            <a:fillRect/>
          </a:stretch>
        </p:blipFill>
        <p:spPr bwMode="auto">
          <a:xfrm>
            <a:off x="6359688" y="44624"/>
            <a:ext cx="2784312" cy="208823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5496" y="44624"/>
            <a:ext cx="64807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L’esigenza che ci ha spinto a scegliere questo tipo di cooperativa è la consapevolezza che il nostro territorio, il Frignano, abbia enormi potenzialità turistiche poiché è ricchissimo sia come ambiente naturale (boschi di aghifoglie, querceti, siepi, castagneti, fontane, risorgive, il Parco comunale di Pavullo, il Parco dell’Alto Frignano, …)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67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 r="6493"/>
          <a:stretch>
            <a:fillRect/>
          </a:stretch>
        </p:blipFill>
        <p:spPr bwMode="auto">
          <a:xfrm>
            <a:off x="11518" y="27384"/>
            <a:ext cx="9152458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162880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… sia come tipologia dell’abitato (case-torri, castelli, casali, borghi, muretti a secco..)...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-47000"/>
          </a:blip>
          <a:srcRect l="4950" r="5093"/>
          <a:stretch>
            <a:fillRect/>
          </a:stretch>
        </p:blipFill>
        <p:spPr bwMode="auto">
          <a:xfrm>
            <a:off x="-1" y="0"/>
            <a:ext cx="9235867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035066" y="378904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…sia artisticamente ( castello di Montecuccolo, pieve di Renno, chiesa di Olina, affreschi di Montebonello, borgo di Monzone , Lavacchio e i suoi murales…)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534</TotalTime>
  <Words>800</Words>
  <Application>Microsoft Office PowerPoint</Application>
  <PresentationFormat>Presentazione su schermo (4:3)</PresentationFormat>
  <Paragraphs>65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   Un’ idea della classe  IV A PROFESSIONALE IIS CAVAZZI   Pavullo nel Frignano (Mo)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 del frignano, museo diffuso</dc:title>
  <dc:creator>Registro</dc:creator>
  <cp:lastModifiedBy>Registro</cp:lastModifiedBy>
  <cp:revision>114</cp:revision>
  <dcterms:created xsi:type="dcterms:W3CDTF">2018-12-05T07:28:21Z</dcterms:created>
  <dcterms:modified xsi:type="dcterms:W3CDTF">2018-12-12T07:09:50Z</dcterms:modified>
</cp:coreProperties>
</file>