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9" r:id="rId2"/>
    <p:sldId id="271" r:id="rId3"/>
    <p:sldId id="263" r:id="rId4"/>
    <p:sldId id="268" r:id="rId5"/>
    <p:sldId id="264" r:id="rId6"/>
    <p:sldId id="256" r:id="rId7"/>
    <p:sldId id="257" r:id="rId8"/>
    <p:sldId id="273" r:id="rId9"/>
    <p:sldId id="265" r:id="rId10"/>
    <p:sldId id="272" r:id="rId11"/>
    <p:sldId id="262" r:id="rId12"/>
    <p:sldId id="267" r:id="rId13"/>
    <p:sldId id="258" r:id="rId14"/>
    <p:sldId id="274"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FF"/>
    <a:srgbClr val="1C3C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varScale="1">
        <p:scale>
          <a:sx n="71" d="100"/>
          <a:sy n="71" d="100"/>
        </p:scale>
        <p:origin x="485"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E6C3C6-AF41-44AA-983C-6AECA0C6F446}" type="datetimeFigureOut">
              <a:rPr lang="it-IT" smtClean="0"/>
              <a:pPr/>
              <a:t>11/04/2019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AD1C46-9A16-4C31-B320-AFECE8B998A1}"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notes"/>
          <p:cNvSpPr txBox="1">
            <a:spLocks noGrp="1"/>
          </p:cNvSpPr>
          <p:nvPr>
            <p:ph type="body" sz="quarter" idx="1"/>
          </p:nvPr>
        </p:nvSpPr>
        <p:spPr>
          <a:xfrm>
            <a:off x="685799" y="4343400"/>
            <a:ext cx="5486040" cy="4114440"/>
          </a:xfrm>
        </p:spPr>
        <p:txBody>
          <a:bodyPr wrap="square" lIns="91440" tIns="91440" rIns="91440" bIns="91440" anchor="t"/>
          <a:lstStyle/>
          <a:p>
            <a:pPr lvl="0"/>
            <a:endParaRPr lang="it-IT"/>
          </a:p>
        </p:txBody>
      </p:sp>
      <p:sp>
        <p:nvSpPr>
          <p:cNvPr id="3" name="Segnaposto immagine diapositiva 2"/>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3FAA9EC-67A2-407A-BD41-67E9D817A9E7}" type="slidenum">
              <a:rPr lang="it-IT" smtClean="0"/>
              <a:pPr/>
              <a:t>11</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9AD1C46-9A16-4C31-B320-AFECE8B998A1}" type="slidenum">
              <a:rPr lang="it-IT" smtClean="0"/>
              <a:pPr/>
              <a:t>13</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9AD1C46-9A16-4C31-B320-AFECE8B998A1}" type="slidenum">
              <a:rPr lang="it-IT" smtClean="0"/>
              <a:pPr/>
              <a:t>14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B6AA792-7DAB-45B6-BE36-B30D0132B6A4}" type="datetimeFigureOut">
              <a:rPr lang="it-IT" smtClean="0"/>
              <a:pPr/>
              <a:t>11/04/2019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930085-B3B0-4982-8902-261256362E6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B6AA792-7DAB-45B6-BE36-B30D0132B6A4}" type="datetimeFigureOut">
              <a:rPr lang="it-IT" smtClean="0"/>
              <a:pPr/>
              <a:t>11/04/2019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930085-B3B0-4982-8902-261256362E6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B6AA792-7DAB-45B6-BE36-B30D0132B6A4}" type="datetimeFigureOut">
              <a:rPr lang="it-IT" smtClean="0"/>
              <a:pPr/>
              <a:t>11/04/2019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930085-B3B0-4982-8902-261256362E6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B6AA792-7DAB-45B6-BE36-B30D0132B6A4}" type="datetimeFigureOut">
              <a:rPr lang="it-IT" smtClean="0"/>
              <a:pPr/>
              <a:t>11/04/2019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930085-B3B0-4982-8902-261256362E6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B6AA792-7DAB-45B6-BE36-B30D0132B6A4}" type="datetimeFigureOut">
              <a:rPr lang="it-IT" smtClean="0"/>
              <a:pPr/>
              <a:t>11/04/2019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930085-B3B0-4982-8902-261256362E6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B6AA792-7DAB-45B6-BE36-B30D0132B6A4}" type="datetimeFigureOut">
              <a:rPr lang="it-IT" smtClean="0"/>
              <a:pPr/>
              <a:t>11/04/2019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930085-B3B0-4982-8902-261256362E6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B6AA792-7DAB-45B6-BE36-B30D0132B6A4}" type="datetimeFigureOut">
              <a:rPr lang="it-IT" smtClean="0"/>
              <a:pPr/>
              <a:t>11/04/2019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7930085-B3B0-4982-8902-261256362E6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B6AA792-7DAB-45B6-BE36-B30D0132B6A4}" type="datetimeFigureOut">
              <a:rPr lang="it-IT" smtClean="0"/>
              <a:pPr/>
              <a:t>11/04/2019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7930085-B3B0-4982-8902-261256362E6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B6AA792-7DAB-45B6-BE36-B30D0132B6A4}" type="datetimeFigureOut">
              <a:rPr lang="it-IT" smtClean="0"/>
              <a:pPr/>
              <a:t>11/04/2019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930085-B3B0-4982-8902-261256362E6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B6AA792-7DAB-45B6-BE36-B30D0132B6A4}" type="datetimeFigureOut">
              <a:rPr lang="it-IT" smtClean="0"/>
              <a:pPr/>
              <a:t>11/04/2019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930085-B3B0-4982-8902-261256362E6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B6AA792-7DAB-45B6-BE36-B30D0132B6A4}" type="datetimeFigureOut">
              <a:rPr lang="it-IT" smtClean="0"/>
              <a:pPr/>
              <a:t>11/04/2019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930085-B3B0-4982-8902-261256362E6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0000"/>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AA792-7DAB-45B6-BE36-B30D0132B6A4}" type="datetimeFigureOut">
              <a:rPr lang="it-IT" smtClean="0"/>
              <a:pPr/>
              <a:t>11/04/2019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30085-B3B0-4982-8902-261256362E6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moldovangiulio77.wixsite.com/ebreialugo"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istoferibryan121.wixsite.com/ebrei-a-lug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rjaengi.wixsite.com/ebreialugo"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ferrilinda03.wixsite.com/ebreialugo"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daamacheibtisam.wixsite.com/ebreialugo"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s://szappi02.wixsite.com/secondadiasporaebrei" TargetMode="External"/><Relationship Id="rId2" Type="http://schemas.openxmlformats.org/officeDocument/2006/relationships/hyperlink" Target="https://szappi02.wixsite.com/laprimadiasporaebrei"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calderonimc7.wixsite.com/ebreialugo" TargetMode="Externa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hyperlink" Target="https://calderonimc7.wixsite.com/ebreialugo2" TargetMode="External"/><Relationship Id="rId4" Type="http://schemas.openxmlformats.org/officeDocument/2006/relationships/hyperlink" Target="https://calderonimc7.wixsite.com/ebreialugo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eliabadarau4.wixsite.com/ebreialugo"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eliabadarau4.wixsite.com/ebreipt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matteoquaranta40.wixsite.com/ebreialugo"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hyperlink" Target="https://denisilfenomeno.wixsite.com/ebreialugo"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852936"/>
            <a:ext cx="7524328" cy="1143000"/>
          </a:xfrm>
        </p:spPr>
        <p:txBody>
          <a:bodyPr>
            <a:noAutofit/>
          </a:bodyPr>
          <a:lstStyle/>
          <a:p>
            <a:r>
              <a:rPr lang="it-IT" sz="5000" dirty="0">
                <a:latin typeface="Algerian" pitchFamily="82" charset="0"/>
              </a:rPr>
              <a:t>“L’ANNIENTAMENTO DEL LUOGO NON CANCELLA LA MEMORIA</a:t>
            </a:r>
            <a:r>
              <a:rPr lang="it-IT" sz="4800" dirty="0">
                <a:latin typeface="Algerian" pitchFamily="82" charset="0"/>
              </a:rPr>
              <a:t>”</a:t>
            </a:r>
          </a:p>
        </p:txBody>
      </p:sp>
      <p:sp>
        <p:nvSpPr>
          <p:cNvPr id="3" name="Segnaposto contenuto 2"/>
          <p:cNvSpPr>
            <a:spLocks noGrp="1"/>
          </p:cNvSpPr>
          <p:nvPr>
            <p:ph idx="1"/>
          </p:nvPr>
        </p:nvSpPr>
        <p:spPr>
          <a:xfrm>
            <a:off x="251520" y="0"/>
            <a:ext cx="6336704" cy="748680"/>
          </a:xfrm>
        </p:spPr>
        <p:txBody>
          <a:bodyPr>
            <a:noAutofit/>
          </a:bodyPr>
          <a:lstStyle/>
          <a:p>
            <a:pPr algn="ctr">
              <a:buNone/>
            </a:pPr>
            <a:r>
              <a:rPr lang="it-IT" sz="4000" b="1" dirty="0">
                <a:effectLst>
                  <a:outerShdw blurRad="38100" dist="38100" dir="2700000" algn="tl">
                    <a:srgbClr val="000000">
                      <a:alpha val="43137"/>
                    </a:srgbClr>
                  </a:outerShdw>
                </a:effectLst>
                <a:cs typeface="Aharoni"/>
              </a:rPr>
              <a:t>POLO TECNICO PROFESSIONALE </a:t>
            </a:r>
            <a:r>
              <a:rPr lang="it-IT" sz="4000" b="1" dirty="0" err="1">
                <a:effectLst>
                  <a:outerShdw blurRad="38100" dist="38100" dir="2700000" algn="tl">
                    <a:srgbClr val="000000">
                      <a:alpha val="43137"/>
                    </a:srgbClr>
                  </a:outerShdw>
                </a:effectLst>
                <a:cs typeface="Aharoni"/>
              </a:rPr>
              <a:t>DI</a:t>
            </a:r>
            <a:r>
              <a:rPr lang="it-IT" sz="4000" b="1" dirty="0">
                <a:effectLst>
                  <a:outerShdw blurRad="38100" dist="38100" dir="2700000" algn="tl">
                    <a:srgbClr val="000000">
                      <a:alpha val="43137"/>
                    </a:srgbClr>
                  </a:outerShdw>
                </a:effectLst>
                <a:cs typeface="Aharoni"/>
              </a:rPr>
              <a:t> LUGO</a:t>
            </a:r>
          </a:p>
        </p:txBody>
      </p:sp>
      <p:sp>
        <p:nvSpPr>
          <p:cNvPr id="5" name="CasellaDiTesto 4"/>
          <p:cNvSpPr txBox="1"/>
          <p:nvPr/>
        </p:nvSpPr>
        <p:spPr>
          <a:xfrm>
            <a:off x="3419872" y="4869160"/>
            <a:ext cx="2376264" cy="461665"/>
          </a:xfrm>
          <a:prstGeom prst="rect">
            <a:avLst/>
          </a:prstGeom>
          <a:noFill/>
        </p:spPr>
        <p:txBody>
          <a:bodyPr wrap="square" rtlCol="0">
            <a:spAutoFit/>
          </a:bodyPr>
          <a:lstStyle/>
          <a:p>
            <a:pPr algn="ctr"/>
            <a:r>
              <a:rPr lang="it-IT" sz="2400" dirty="0">
                <a:cs typeface="Aharoni"/>
              </a:rPr>
              <a:t>2B-AFM</a:t>
            </a:r>
          </a:p>
        </p:txBody>
      </p:sp>
      <p:sp>
        <p:nvSpPr>
          <p:cNvPr id="6" name="CasellaDiTesto 5"/>
          <p:cNvSpPr txBox="1"/>
          <p:nvPr/>
        </p:nvSpPr>
        <p:spPr>
          <a:xfrm>
            <a:off x="6300192" y="6165304"/>
            <a:ext cx="2664296" cy="461665"/>
          </a:xfrm>
          <a:prstGeom prst="rect">
            <a:avLst/>
          </a:prstGeom>
          <a:noFill/>
        </p:spPr>
        <p:txBody>
          <a:bodyPr wrap="square" rtlCol="0">
            <a:spAutoFit/>
          </a:bodyPr>
          <a:lstStyle/>
          <a:p>
            <a:pPr algn="ctr"/>
            <a:r>
              <a:rPr lang="it-IT" sz="2400" b="1" dirty="0">
                <a:effectLst>
                  <a:outerShdw blurRad="38100" dist="38100" dir="2700000" algn="tl">
                    <a:srgbClr val="000000">
                      <a:alpha val="43137"/>
                    </a:srgbClr>
                  </a:outerShdw>
                </a:effectLst>
              </a:rPr>
              <a:t>A.S.2018/2019</a:t>
            </a:r>
          </a:p>
        </p:txBody>
      </p:sp>
      <p:pic>
        <p:nvPicPr>
          <p:cNvPr id="4" name="Picture 2"/>
          <p:cNvPicPr>
            <a:picLocks noChangeAspect="1" noChangeArrowheads="1"/>
          </p:cNvPicPr>
          <p:nvPr/>
        </p:nvPicPr>
        <p:blipFill>
          <a:blip r:embed="rId2" cstate="print">
            <a:grayscl/>
          </a:blip>
          <a:stretch>
            <a:fillRect/>
          </a:stretch>
        </p:blipFill>
        <p:spPr bwMode="auto">
          <a:xfrm>
            <a:off x="6521537" y="0"/>
            <a:ext cx="2622463" cy="115212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0000FF"/>
                </a:solidFill>
                <a:effectLst>
                  <a:outerShdw blurRad="38100" dist="38100" dir="2700000" algn="tl">
                    <a:srgbClr val="000000">
                      <a:alpha val="43137"/>
                    </a:srgbClr>
                  </a:outerShdw>
                </a:effectLst>
                <a:latin typeface="Aharoni" pitchFamily="2" charset="-79"/>
                <a:cs typeface="Aharoni" pitchFamily="2" charset="-79"/>
              </a:rPr>
              <a:t>I CONTRATTI MATRIMONIALI</a:t>
            </a:r>
          </a:p>
        </p:txBody>
      </p:sp>
      <p:sp>
        <p:nvSpPr>
          <p:cNvPr id="3" name="Segnaposto contenuto 2"/>
          <p:cNvSpPr>
            <a:spLocks noGrp="1"/>
          </p:cNvSpPr>
          <p:nvPr>
            <p:ph idx="1"/>
          </p:nvPr>
        </p:nvSpPr>
        <p:spPr>
          <a:xfrm>
            <a:off x="323528" y="1556792"/>
            <a:ext cx="8820472" cy="4525963"/>
          </a:xfrm>
        </p:spPr>
        <p:txBody>
          <a:bodyPr>
            <a:normAutofit/>
          </a:bodyPr>
          <a:lstStyle/>
          <a:p>
            <a:pPr algn="ctr">
              <a:buNone/>
            </a:pPr>
            <a:r>
              <a:rPr lang="it-IT" sz="2900" dirty="0">
                <a:latin typeface="Times New Roman" pitchFamily="18" charset="0"/>
                <a:cs typeface="Times New Roman" pitchFamily="18" charset="0"/>
              </a:rPr>
              <a:t>Si diffuse in Italia dal XVII secolo fino alla metà del </a:t>
            </a:r>
            <a:r>
              <a:rPr lang="it-IT" sz="2900" dirty="0" err="1">
                <a:latin typeface="Times New Roman" pitchFamily="18" charset="0"/>
                <a:cs typeface="Times New Roman" pitchFamily="18" charset="0"/>
              </a:rPr>
              <a:t>XIX</a:t>
            </a:r>
            <a:r>
              <a:rPr lang="it-IT" sz="2900" dirty="0">
                <a:latin typeface="Times New Roman" pitchFamily="18" charset="0"/>
                <a:cs typeface="Times New Roman" pitchFamily="18" charset="0"/>
              </a:rPr>
              <a:t>.</a:t>
            </a:r>
          </a:p>
          <a:p>
            <a:pPr algn="ctr">
              <a:buNone/>
            </a:pPr>
            <a:r>
              <a:rPr lang="it-IT" sz="2900" dirty="0">
                <a:latin typeface="Times New Roman" pitchFamily="18" charset="0"/>
                <a:cs typeface="Times New Roman" pitchFamily="18" charset="0"/>
              </a:rPr>
              <a:t>Alcuni dei contratti più importanti dal punto di vista artistico provengono da Lugo. </a:t>
            </a:r>
          </a:p>
          <a:p>
            <a:pPr algn="ctr">
              <a:buNone/>
            </a:pPr>
            <a:endParaRPr lang="it-IT" sz="2900" dirty="0">
              <a:latin typeface="Times New Roman" pitchFamily="18" charset="0"/>
              <a:cs typeface="Times New Roman" pitchFamily="18" charset="0"/>
            </a:endParaRPr>
          </a:p>
          <a:p>
            <a:endParaRPr lang="it-IT" sz="2900" dirty="0">
              <a:latin typeface="Times New Roman" pitchFamily="18" charset="0"/>
              <a:cs typeface="Times New Roman" pitchFamily="18" charset="0"/>
            </a:endParaRPr>
          </a:p>
          <a:p>
            <a:endParaRPr lang="it-IT" sz="2800" dirty="0"/>
          </a:p>
          <a:p>
            <a:pPr>
              <a:buNone/>
            </a:pPr>
            <a:endParaRPr lang="it-IT" sz="4000" dirty="0">
              <a:solidFill>
                <a:srgbClr val="FF0000"/>
              </a:solidFill>
              <a:latin typeface="Bodoni MT" pitchFamily="18" charset="0"/>
            </a:endParaRPr>
          </a:p>
        </p:txBody>
      </p:sp>
      <p:pic>
        <p:nvPicPr>
          <p:cNvPr id="1026" name="Picture 2" descr="C:\Users\lab2 alun\Desktop\download.jpg"/>
          <p:cNvPicPr>
            <a:picLocks noChangeAspect="1" noChangeArrowheads="1"/>
          </p:cNvPicPr>
          <p:nvPr/>
        </p:nvPicPr>
        <p:blipFill>
          <a:blip r:embed="rId2" cstate="print">
            <a:grayscl/>
          </a:blip>
          <a:srcRect/>
          <a:stretch>
            <a:fillRect/>
          </a:stretch>
        </p:blipFill>
        <p:spPr bwMode="auto">
          <a:xfrm>
            <a:off x="2771800" y="3356992"/>
            <a:ext cx="3100236" cy="3018651"/>
          </a:xfrm>
          <a:prstGeom prst="rect">
            <a:avLst/>
          </a:prstGeom>
          <a:noFill/>
        </p:spPr>
      </p:pic>
      <p:pic>
        <p:nvPicPr>
          <p:cNvPr id="1027" name="Picture 3" descr="C:\Users\lab2 alun\Desktop\download (1).jpg"/>
          <p:cNvPicPr>
            <a:picLocks noChangeAspect="1" noChangeArrowheads="1"/>
          </p:cNvPicPr>
          <p:nvPr/>
        </p:nvPicPr>
        <p:blipFill>
          <a:blip r:embed="rId3" cstate="print">
            <a:grayscl/>
          </a:blip>
          <a:srcRect/>
          <a:stretch>
            <a:fillRect/>
          </a:stretch>
        </p:blipFill>
        <p:spPr bwMode="auto">
          <a:xfrm>
            <a:off x="6156176" y="3361800"/>
            <a:ext cx="2809474" cy="2997059"/>
          </a:xfrm>
          <a:prstGeom prst="rect">
            <a:avLst/>
          </a:prstGeom>
          <a:noFill/>
        </p:spPr>
      </p:pic>
      <p:sp>
        <p:nvSpPr>
          <p:cNvPr id="6" name="CasellaDiTesto 5"/>
          <p:cNvSpPr txBox="1"/>
          <p:nvPr/>
        </p:nvSpPr>
        <p:spPr>
          <a:xfrm>
            <a:off x="-180528" y="3645024"/>
            <a:ext cx="2952328" cy="1431161"/>
          </a:xfrm>
          <a:prstGeom prst="rect">
            <a:avLst/>
          </a:prstGeom>
          <a:noFill/>
        </p:spPr>
        <p:txBody>
          <a:bodyPr wrap="square" rtlCol="0">
            <a:spAutoFit/>
          </a:bodyPr>
          <a:lstStyle/>
          <a:p>
            <a:pPr algn="ctr"/>
            <a:r>
              <a:rPr lang="it-IT" sz="2900" dirty="0">
                <a:latin typeface="Times New Roman" pitchFamily="18" charset="0"/>
                <a:cs typeface="Times New Roman" pitchFamily="18" charset="0"/>
              </a:rPr>
              <a:t>Uno di questi contratti è il </a:t>
            </a:r>
            <a:r>
              <a:rPr lang="it-IT" sz="2900" dirty="0">
                <a:latin typeface="Times New Roman" pitchFamily="18" charset="0"/>
                <a:cs typeface="Times New Roman" pitchFamily="18" charset="0"/>
                <a:hlinkClick r:id="rId4"/>
              </a:rPr>
              <a:t>KETUBAH</a:t>
            </a:r>
            <a:r>
              <a:rPr lang="it-IT" sz="2900" dirty="0">
                <a:latin typeface="Times New Roman" pitchFamily="18" charset="0"/>
                <a:cs typeface="Times New Roman" pitchFamily="18" charset="0"/>
              </a:rPr>
              <a:t>.</a:t>
            </a:r>
            <a:endParaRPr lang="it-IT" sz="2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04664"/>
            <a:ext cx="8229600" cy="1143000"/>
          </a:xfrm>
        </p:spPr>
        <p:txBody>
          <a:bodyPr/>
          <a:lstStyle/>
          <a:p>
            <a:r>
              <a:rPr lang="it-IT" b="1" dirty="0">
                <a:effectLst>
                  <a:outerShdw blurRad="38100" dist="38100" dir="2700000" algn="tl">
                    <a:srgbClr val="000000">
                      <a:alpha val="43137"/>
                    </a:srgbClr>
                  </a:outerShdw>
                </a:effectLst>
                <a:latin typeface="Aharoni"/>
                <a:hlinkClick r:id="rId3"/>
              </a:rPr>
              <a:t>IL CIMITERO EBRAICO</a:t>
            </a:r>
            <a:endParaRPr lang="it-IT" b="1" dirty="0">
              <a:effectLst>
                <a:outerShdw blurRad="38100" dist="38100" dir="2700000" algn="tl">
                  <a:srgbClr val="000000">
                    <a:alpha val="43137"/>
                  </a:srgbClr>
                </a:outerShdw>
              </a:effectLst>
              <a:latin typeface="Aharoni"/>
            </a:endParaRPr>
          </a:p>
        </p:txBody>
      </p:sp>
      <p:sp>
        <p:nvSpPr>
          <p:cNvPr id="3" name="Segnaposto contenuto 2"/>
          <p:cNvSpPr>
            <a:spLocks noGrp="1"/>
          </p:cNvSpPr>
          <p:nvPr>
            <p:ph idx="1"/>
          </p:nvPr>
        </p:nvSpPr>
        <p:spPr>
          <a:xfrm>
            <a:off x="395536" y="1673424"/>
            <a:ext cx="8229600" cy="5184576"/>
          </a:xfrm>
        </p:spPr>
        <p:txBody>
          <a:bodyPr>
            <a:normAutofit/>
          </a:bodyPr>
          <a:lstStyle/>
          <a:p>
            <a:pPr marL="0" indent="0" algn="just">
              <a:buNone/>
            </a:pPr>
            <a:r>
              <a:rPr lang="it-IT" sz="2900" dirty="0">
                <a:latin typeface="Times New Roman" pitchFamily="18" charset="0"/>
                <a:cs typeface="Times New Roman" pitchFamily="18" charset="0"/>
              </a:rPr>
              <a:t>Prima del </a:t>
            </a:r>
            <a:r>
              <a:rPr lang="it-IT" sz="2900" dirty="0" err="1">
                <a:latin typeface="Times New Roman" pitchFamily="18" charset="0"/>
                <a:cs typeface="Times New Roman" pitchFamily="18" charset="0"/>
              </a:rPr>
              <a:t>XVIIsec</a:t>
            </a:r>
            <a:r>
              <a:rPr lang="it-IT" sz="2900" dirty="0">
                <a:latin typeface="Times New Roman" pitchFamily="18" charset="0"/>
                <a:cs typeface="Times New Roman" pitchFamily="18" charset="0"/>
              </a:rPr>
              <a:t>. gli ebrei venivano sepolti insieme ai cristiani, in seguito vennero creati appositi cimiteri.</a:t>
            </a:r>
          </a:p>
          <a:p>
            <a:pPr marL="0" indent="0" algn="just">
              <a:buNone/>
            </a:pPr>
            <a:endParaRPr lang="it-IT" sz="2900" dirty="0">
              <a:latin typeface="Times New Roman" pitchFamily="18" charset="0"/>
              <a:cs typeface="Times New Roman" pitchFamily="18" charset="0"/>
            </a:endParaRPr>
          </a:p>
          <a:p>
            <a:pPr marL="0" indent="0" algn="just">
              <a:buFont typeface="Wingdings" pitchFamily="2" charset="2"/>
              <a:buChar char="Ø"/>
            </a:pPr>
            <a:r>
              <a:rPr lang="it-IT" sz="2900" dirty="0">
                <a:latin typeface="Times New Roman" pitchFamily="18" charset="0"/>
                <a:cs typeface="Times New Roman" pitchFamily="18" charset="0"/>
              </a:rPr>
              <a:t>Vecchio cimitero: sorgeva in via Garibaldi vicino al ghetto  costruito pochi anni prima nel 1639.</a:t>
            </a:r>
          </a:p>
          <a:p>
            <a:pPr marL="0" indent="0" algn="just">
              <a:buNone/>
            </a:pPr>
            <a:endParaRPr lang="it-IT" sz="2900" dirty="0">
              <a:latin typeface="Times New Roman" pitchFamily="18" charset="0"/>
              <a:cs typeface="Times New Roman" pitchFamily="18" charset="0"/>
            </a:endParaRPr>
          </a:p>
          <a:p>
            <a:pPr marL="0" indent="0" algn="just">
              <a:buFont typeface="Wingdings" pitchFamily="2" charset="2"/>
              <a:buChar char="Ø"/>
            </a:pPr>
            <a:r>
              <a:rPr lang="it-IT" sz="2900" dirty="0">
                <a:latin typeface="Times New Roman" pitchFamily="18" charset="0"/>
                <a:cs typeface="Times New Roman" pitchFamily="18" charset="0"/>
              </a:rPr>
              <a:t> Nuovo cimitero: si trova in via di Giù e venne inaugurato nel 1877 per allontanarlo dal centro della città.</a:t>
            </a:r>
          </a:p>
          <a:p>
            <a:pPr marL="0" indent="0" algn="just">
              <a:buNone/>
            </a:pPr>
            <a:endParaRPr lang="it-IT" sz="2400" dirty="0"/>
          </a:p>
          <a:p>
            <a:pPr marL="0" indent="0" algn="just">
              <a:buFont typeface="Wingdings" pitchFamily="2" charset="2"/>
              <a:buChar char="q"/>
            </a:pPr>
            <a:endParaRPr lang="it-IT"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b="1" dirty="0">
                <a:effectLst>
                  <a:outerShdw blurRad="38100" dist="38100" dir="2700000" algn="tl">
                    <a:srgbClr val="000000">
                      <a:alpha val="43137"/>
                    </a:srgbClr>
                  </a:outerShdw>
                </a:effectLst>
                <a:latin typeface="Aharoni"/>
                <a:hlinkClick r:id="rId3"/>
              </a:rPr>
              <a:t>LA PALESTINA OGGI</a:t>
            </a:r>
          </a:p>
        </p:txBody>
      </p:sp>
      <p:pic>
        <p:nvPicPr>
          <p:cNvPr id="2050" name="Picture 2"/>
          <p:cNvPicPr>
            <a:picLocks noChangeAspect="1" noChangeArrowheads="1"/>
          </p:cNvPicPr>
          <p:nvPr/>
        </p:nvPicPr>
        <p:blipFill>
          <a:blip r:embed="rId4" cstate="print"/>
          <a:srcRect/>
          <a:stretch>
            <a:fillRect/>
          </a:stretch>
        </p:blipFill>
        <p:spPr bwMode="auto">
          <a:xfrm>
            <a:off x="3076575" y="1772816"/>
            <a:ext cx="2990850" cy="4619625"/>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30000"/>
            <a:lum/>
          </a:blip>
          <a:srcRect/>
          <a:stretch>
            <a:fillRect/>
          </a:stretch>
        </a:blipFill>
        <a:effectLst/>
      </p:bgPr>
    </p:bg>
    <p:spTree>
      <p:nvGrpSpPr>
        <p:cNvPr id="1" name=""/>
        <p:cNvGrpSpPr/>
        <p:nvPr/>
      </p:nvGrpSpPr>
      <p:grpSpPr>
        <a:xfrm>
          <a:off x="0" y="0"/>
          <a:ext cx="0" cy="0"/>
          <a:chOff x="0" y="0"/>
          <a:chExt cx="0" cy="0"/>
        </a:xfrm>
      </p:grpSpPr>
      <p:sp>
        <p:nvSpPr>
          <p:cNvPr id="10" name="Titolo 9"/>
          <p:cNvSpPr>
            <a:spLocks noGrp="1"/>
          </p:cNvSpPr>
          <p:nvPr>
            <p:ph type="title"/>
          </p:nvPr>
        </p:nvSpPr>
        <p:spPr/>
        <p:txBody>
          <a:bodyPr>
            <a:normAutofit/>
          </a:bodyPr>
          <a:lstStyle/>
          <a:p>
            <a:r>
              <a:rPr lang="it-IT" b="1" dirty="0">
                <a:solidFill>
                  <a:srgbClr val="0000FF"/>
                </a:solidFill>
                <a:effectLst>
                  <a:outerShdw blurRad="38100" dist="38100" dir="2700000" algn="tl">
                    <a:srgbClr val="000000">
                      <a:alpha val="43137"/>
                    </a:srgbClr>
                  </a:outerShdw>
                </a:effectLst>
                <a:cs typeface="Aharoni"/>
              </a:rPr>
              <a:t>CONCLUSIONI</a:t>
            </a:r>
          </a:p>
        </p:txBody>
      </p:sp>
      <p:sp>
        <p:nvSpPr>
          <p:cNvPr id="3" name="Segnaposto contenuto 2"/>
          <p:cNvSpPr>
            <a:spLocks noGrp="1"/>
          </p:cNvSpPr>
          <p:nvPr>
            <p:ph idx="1"/>
          </p:nvPr>
        </p:nvSpPr>
        <p:spPr>
          <a:xfrm>
            <a:off x="467544" y="1700808"/>
            <a:ext cx="8229600" cy="4525963"/>
          </a:xfrm>
        </p:spPr>
        <p:txBody>
          <a:bodyPr>
            <a:normAutofit fontScale="25000" lnSpcReduction="20000"/>
          </a:bodyPr>
          <a:lstStyle/>
          <a:p>
            <a:pPr algn="just">
              <a:buNone/>
            </a:pPr>
            <a:r>
              <a:rPr lang="it-IT" sz="6000" dirty="0">
                <a:latin typeface="Times New Roman" pitchFamily="18" charset="0"/>
                <a:cs typeface="Times New Roman" pitchFamily="18" charset="0"/>
              </a:rPr>
              <a:t>Questo progetto mi è stato utile perché mi ha fatto capire, in modo più preciso, le vicende riguardanti gli ebrei. Sono consapevole e questo genocidio mi fa rabbrividire</a:t>
            </a:r>
          </a:p>
          <a:p>
            <a:pPr algn="r">
              <a:buNone/>
            </a:pPr>
            <a:r>
              <a:rPr lang="it-IT" sz="6000" b="1" dirty="0">
                <a:latin typeface="Times New Roman" pitchFamily="18" charset="0"/>
                <a:cs typeface="Times New Roman" pitchFamily="18" charset="0"/>
              </a:rPr>
              <a:t>Simone.</a:t>
            </a:r>
          </a:p>
          <a:p>
            <a:pPr marL="342900" lvl="8" indent="-342900">
              <a:buNone/>
            </a:pPr>
            <a:r>
              <a:rPr lang="it-IT" sz="6000" dirty="0">
                <a:latin typeface="Times New Roman" pitchFamily="18" charset="0"/>
                <a:cs typeface="Times New Roman" pitchFamily="18" charset="0"/>
              </a:rPr>
              <a:t>Una delle stragi più importanti della storia è stato l’Olocausto, portato da Nazisti e Fascisti in quella che è stata la Seconda Guerra Mondiale.</a:t>
            </a:r>
          </a:p>
          <a:p>
            <a:pPr marL="342900" lvl="8" indent="-342900" algn="r">
              <a:buNone/>
            </a:pPr>
            <a:r>
              <a:rPr lang="it-IT" sz="6000" b="1" dirty="0">
                <a:latin typeface="Times New Roman" pitchFamily="18" charset="0"/>
                <a:cs typeface="Times New Roman" pitchFamily="18" charset="0"/>
              </a:rPr>
              <a:t> Bryan.</a:t>
            </a:r>
            <a:r>
              <a:rPr lang="it-IT" sz="6000" dirty="0">
                <a:latin typeface="Times New Roman" pitchFamily="18" charset="0"/>
                <a:cs typeface="Times New Roman" pitchFamily="18" charset="0"/>
              </a:rPr>
              <a:t>                 </a:t>
            </a:r>
          </a:p>
          <a:p>
            <a:pPr lvl="0">
              <a:buNone/>
              <a:defRPr>
                <a:latin typeface="Times New Roman" pitchFamily="18"/>
              </a:defRPr>
            </a:pPr>
            <a:r>
              <a:rPr lang="it-IT" sz="6000" dirty="0">
                <a:solidFill>
                  <a:srgbClr val="000000"/>
                </a:solidFill>
                <a:latin typeface="Times New Roman" pitchFamily="18" charset="0"/>
                <a:ea typeface="Microsoft YaHei" pitchFamily="2"/>
                <a:cs typeface="Times New Roman" pitchFamily="18" charset="0"/>
              </a:rPr>
              <a:t>Questo progetto mi ha aperto gli occhi. Tutto quello che è successo agli ebrei è stato un “grave errore”.</a:t>
            </a:r>
          </a:p>
          <a:p>
            <a:pPr lvl="0" algn="r">
              <a:buNone/>
              <a:defRPr>
                <a:latin typeface="Times New Roman" pitchFamily="18"/>
              </a:defRPr>
            </a:pPr>
            <a:r>
              <a:rPr lang="it-IT" sz="6000" b="1" dirty="0">
                <a:solidFill>
                  <a:srgbClr val="000000"/>
                </a:solidFill>
                <a:latin typeface="Times New Roman" pitchFamily="18" charset="0"/>
                <a:ea typeface="Microsoft YaHei" pitchFamily="2"/>
                <a:cs typeface="Times New Roman" pitchFamily="18" charset="0"/>
              </a:rPr>
              <a:t>Luca.</a:t>
            </a:r>
          </a:p>
          <a:p>
            <a:pPr algn="just">
              <a:buNone/>
            </a:pPr>
            <a:r>
              <a:rPr lang="it-IT" sz="6000" dirty="0">
                <a:latin typeface="Times New Roman" pitchFamily="18" charset="0"/>
                <a:cs typeface="Times New Roman" pitchFamily="18" charset="0"/>
              </a:rPr>
              <a:t>Il percorso a cui abbiamo partecipato sugli ebrei ci ha permesso di vedere le cose, in  modo diverso permettendoci così di capire che è stato l’errore più grave mai  commesso  dall’umanità, perché nessuno, e ripeto nessuno, a mio parere, si può permettere di decidere  chi deve morire e chi no.</a:t>
            </a:r>
          </a:p>
          <a:p>
            <a:pPr algn="r">
              <a:buNone/>
            </a:pPr>
            <a:r>
              <a:rPr lang="it-IT" sz="6000" b="1" dirty="0" err="1">
                <a:latin typeface="Times New Roman" pitchFamily="18" charset="0"/>
                <a:cs typeface="Times New Roman" pitchFamily="18" charset="0"/>
              </a:rPr>
              <a:t>Ibtisam</a:t>
            </a:r>
            <a:r>
              <a:rPr lang="it-IT" sz="6000" b="1" dirty="0">
                <a:latin typeface="Times New Roman" pitchFamily="18" charset="0"/>
                <a:cs typeface="Times New Roman" pitchFamily="18" charset="0"/>
              </a:rPr>
              <a:t>.</a:t>
            </a:r>
          </a:p>
          <a:p>
            <a:pPr>
              <a:buNone/>
            </a:pPr>
            <a:r>
              <a:rPr lang="it-IT" sz="6000" dirty="0">
                <a:latin typeface="Times New Roman" pitchFamily="18" charset="0"/>
                <a:cs typeface="Times New Roman" pitchFamily="18" charset="0"/>
              </a:rPr>
              <a:t>Questo progetto mi è stato molto utile perché mi ha fatto ricordare un evento molto triste che ha portato alla morte milioni di ebrei innocenti. Mi auguro che tutto questo non succeda più.</a:t>
            </a:r>
          </a:p>
          <a:p>
            <a:pPr algn="r">
              <a:buNone/>
            </a:pPr>
            <a:r>
              <a:rPr lang="it-IT" sz="6000" b="1" dirty="0">
                <a:latin typeface="Times New Roman" pitchFamily="18" charset="0"/>
                <a:cs typeface="Times New Roman" pitchFamily="18" charset="0"/>
              </a:rPr>
              <a:t>Denis.</a:t>
            </a:r>
          </a:p>
          <a:p>
            <a:pPr>
              <a:lnSpc>
                <a:spcPct val="80000"/>
              </a:lnSpc>
              <a:buNone/>
            </a:pPr>
            <a:r>
              <a:rPr lang="it-IT" sz="6000" dirty="0">
                <a:latin typeface="Times New Roman" pitchFamily="18" charset="0"/>
                <a:cs typeface="Times New Roman" pitchFamily="18" charset="0"/>
              </a:rPr>
              <a:t>Il genocidio degli ebrei è stata la strage più grande della storia recente dove persone innocenti sono state coinvolte, bisogna ricordare quello che è successo e non ripeterlo più.</a:t>
            </a:r>
          </a:p>
          <a:p>
            <a:pPr algn="r">
              <a:buNone/>
            </a:pPr>
            <a:r>
              <a:rPr lang="it-IT" sz="6000" b="1" dirty="0">
                <a:latin typeface="Times New Roman" pitchFamily="18" charset="0"/>
                <a:cs typeface="Times New Roman" pitchFamily="18" charset="0"/>
              </a:rPr>
              <a:t>Matteo.</a:t>
            </a:r>
          </a:p>
          <a:p>
            <a:pPr lvl="0" algn="just">
              <a:buNone/>
              <a:defRPr>
                <a:latin typeface="Times New Roman" pitchFamily="18"/>
              </a:defRPr>
            </a:pPr>
            <a:r>
              <a:rPr lang="it-IT" sz="6000" dirty="0">
                <a:solidFill>
                  <a:srgbClr val="000000"/>
                </a:solidFill>
                <a:latin typeface="Times New Roman" pitchFamily="18" charset="0"/>
                <a:ea typeface="Microsoft YaHei" pitchFamily="2"/>
                <a:cs typeface="Times New Roman" pitchFamily="18" charset="0"/>
              </a:rPr>
              <a:t>Il progetto Concittadini mi è piaciuto davvero molto, ha cambiato la mia prospettiva di vedere le cose in meglio, mi ha fatto scoprire molte cose che non conoscevo sugli ebrei e sulla loro storia.</a:t>
            </a:r>
          </a:p>
          <a:p>
            <a:pPr lvl="0" algn="r">
              <a:buNone/>
              <a:defRPr>
                <a:latin typeface="Times New Roman" pitchFamily="18"/>
              </a:defRPr>
            </a:pPr>
            <a:r>
              <a:rPr lang="it-IT" sz="6000" b="1" dirty="0" err="1">
                <a:solidFill>
                  <a:srgbClr val="000000"/>
                </a:solidFill>
                <a:latin typeface="Times New Roman" pitchFamily="18" charset="0"/>
                <a:ea typeface="Microsoft YaHei" pitchFamily="2"/>
                <a:cs typeface="Times New Roman" pitchFamily="18" charset="0"/>
              </a:rPr>
              <a:t>Engi</a:t>
            </a:r>
            <a:r>
              <a:rPr lang="it-IT" sz="6000" b="1" dirty="0">
                <a:solidFill>
                  <a:srgbClr val="000000"/>
                </a:solidFill>
                <a:latin typeface="Times New Roman" pitchFamily="18" charset="0"/>
                <a:ea typeface="Microsoft YaHei" pitchFamily="2"/>
                <a:cs typeface="Times New Roman" pitchFamily="18" charset="0"/>
              </a:rPr>
              <a:t>.</a:t>
            </a:r>
          </a:p>
          <a:p>
            <a:pPr lvl="0" algn="r">
              <a:buNone/>
              <a:defRPr>
                <a:latin typeface="Times New Roman" pitchFamily="18"/>
              </a:defRPr>
            </a:pPr>
            <a:endParaRPr lang="it-IT" sz="4600" b="1" dirty="0">
              <a:solidFill>
                <a:srgbClr val="000000"/>
              </a:solidFill>
              <a:latin typeface="Times New Roman" pitchFamily="18" charset="0"/>
              <a:ea typeface="Microsoft YaHei" pitchFamily="2"/>
              <a:cs typeface="Times New Roman" pitchFamily="18" charset="0"/>
            </a:endParaRPr>
          </a:p>
          <a:p>
            <a:pPr lvl="0">
              <a:buNone/>
              <a:defRPr>
                <a:latin typeface="Times New Roman" pitchFamily="18"/>
              </a:defRPr>
            </a:pPr>
            <a:r>
              <a:rPr lang="it-IT" sz="4600" b="1" dirty="0">
                <a:solidFill>
                  <a:srgbClr val="000000"/>
                </a:solidFill>
                <a:latin typeface="Times New Roman" pitchFamily="18" charset="0"/>
                <a:ea typeface="Microsoft YaHei" pitchFamily="2"/>
                <a:cs typeface="Times New Roman" pitchFamily="18" charset="0"/>
              </a:rPr>
              <a:t> </a:t>
            </a:r>
          </a:p>
          <a:p>
            <a:pPr lvl="0" algn="just">
              <a:buNone/>
              <a:defRPr>
                <a:latin typeface="Times New Roman" pitchFamily="18"/>
              </a:defRPr>
            </a:pPr>
            <a:endParaRPr lang="it-IT" sz="4600" dirty="0"/>
          </a:p>
          <a:p>
            <a:pPr>
              <a:buNone/>
            </a:pPr>
            <a:endParaRPr lang="it-IT" sz="2000" dirty="0"/>
          </a:p>
          <a:p>
            <a:pPr>
              <a:buNone/>
            </a:pPr>
            <a:endParaRPr lang="it-IT" sz="2000" dirty="0"/>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p:txBody>
          <a:bodyPr/>
          <a:lstStyle/>
          <a:p>
            <a:r>
              <a:rPr lang="it-IT" b="1" dirty="0">
                <a:solidFill>
                  <a:srgbClr val="0000FF"/>
                </a:solidFill>
                <a:effectLst>
                  <a:outerShdw blurRad="38100" dist="38100" dir="2700000" algn="tl">
                    <a:srgbClr val="000000">
                      <a:alpha val="43137"/>
                    </a:srgbClr>
                  </a:outerShdw>
                </a:effectLst>
                <a:cs typeface="Aharoni"/>
              </a:rPr>
              <a:t>CONCLUSIONI</a:t>
            </a:r>
          </a:p>
        </p:txBody>
      </p:sp>
      <p:sp>
        <p:nvSpPr>
          <p:cNvPr id="3" name="Segnaposto contenuto 2"/>
          <p:cNvSpPr>
            <a:spLocks noGrp="1"/>
          </p:cNvSpPr>
          <p:nvPr>
            <p:ph idx="1"/>
          </p:nvPr>
        </p:nvSpPr>
        <p:spPr/>
        <p:txBody>
          <a:bodyPr>
            <a:normAutofit/>
          </a:bodyPr>
          <a:lstStyle/>
          <a:p>
            <a:pPr lvl="0" algn="just">
              <a:buNone/>
              <a:defRPr>
                <a:latin typeface="Times New Roman" pitchFamily="18"/>
              </a:defRPr>
            </a:pPr>
            <a:endParaRPr lang="it-IT" sz="2000" dirty="0"/>
          </a:p>
          <a:p>
            <a:pPr>
              <a:buNone/>
            </a:pPr>
            <a:endParaRPr lang="it-IT" sz="2000" dirty="0"/>
          </a:p>
          <a:p>
            <a:pPr>
              <a:buNone/>
            </a:pPr>
            <a:endParaRPr lang="it-IT" sz="2000" dirty="0"/>
          </a:p>
        </p:txBody>
      </p:sp>
      <p:sp>
        <p:nvSpPr>
          <p:cNvPr id="4" name="Rettangolo 3"/>
          <p:cNvSpPr/>
          <p:nvPr/>
        </p:nvSpPr>
        <p:spPr>
          <a:xfrm>
            <a:off x="467544" y="1772816"/>
            <a:ext cx="8280920" cy="4616648"/>
          </a:xfrm>
          <a:prstGeom prst="rect">
            <a:avLst/>
          </a:prstGeom>
        </p:spPr>
        <p:txBody>
          <a:bodyPr wrap="square">
            <a:spAutoFit/>
          </a:bodyPr>
          <a:lstStyle/>
          <a:p>
            <a:pPr>
              <a:buNone/>
            </a:pPr>
            <a:r>
              <a:rPr lang="it-IT" sz="1500" dirty="0">
                <a:latin typeface="Times New Roman" pitchFamily="18" charset="0"/>
                <a:cs typeface="Times New Roman" pitchFamily="18" charset="0"/>
              </a:rPr>
              <a:t>La nostra classe è composta principalmente da ragazzi di diverse nazionalità. E durante l’anno scolastico abbiamo imparato tanto l’uno dall’altro, sulla nostra cultura e sulle nostre tradizioni. Il fatto che abbiamo nazionalità diverse non ci divide ma per certi aspetti ci unisce come classe e come persone.</a:t>
            </a:r>
          </a:p>
          <a:p>
            <a:pPr algn="r">
              <a:buNone/>
            </a:pPr>
            <a:r>
              <a:rPr lang="it-IT" sz="1500" b="1" dirty="0">
                <a:latin typeface="Times New Roman" pitchFamily="18" charset="0"/>
                <a:cs typeface="Times New Roman" pitchFamily="18" charset="0"/>
              </a:rPr>
              <a:t>Delia.</a:t>
            </a:r>
          </a:p>
          <a:p>
            <a:pPr>
              <a:buNone/>
            </a:pPr>
            <a:r>
              <a:rPr lang="it-IT" sz="1500" dirty="0">
                <a:latin typeface="Times New Roman" pitchFamily="18" charset="0"/>
                <a:cs typeface="Times New Roman" pitchFamily="18" charset="0"/>
              </a:rPr>
              <a:t>Questo progetto mi ha fatto capire quanto sia importante rispettare gli altri anche se diversi da noi.</a:t>
            </a:r>
          </a:p>
          <a:p>
            <a:pPr algn="r">
              <a:buNone/>
            </a:pPr>
            <a:r>
              <a:rPr lang="it-IT" sz="1500" b="1" dirty="0">
                <a:latin typeface="Times New Roman" pitchFamily="18" charset="0"/>
                <a:cs typeface="Times New Roman" pitchFamily="18" charset="0"/>
              </a:rPr>
              <a:t>Michela.</a:t>
            </a:r>
          </a:p>
          <a:p>
            <a:pPr marL="342900" indent="-342900">
              <a:lnSpc>
                <a:spcPct val="80000"/>
              </a:lnSpc>
              <a:spcBef>
                <a:spcPct val="20000"/>
              </a:spcBef>
            </a:pPr>
            <a:r>
              <a:rPr lang="it-IT" sz="1500" dirty="0">
                <a:latin typeface="Times New Roman" pitchFamily="18" charset="0"/>
                <a:cs typeface="Times New Roman" pitchFamily="18" charset="0"/>
              </a:rPr>
              <a:t>Il progetto mi ha fatto riflettere molto sulla storia degli ebrei, che per molti anni hanno dovuto soffrire per poi essere perseguitati da alcuni popolazioni.</a:t>
            </a:r>
          </a:p>
          <a:p>
            <a:pPr marL="342900" indent="-342900" algn="r">
              <a:lnSpc>
                <a:spcPct val="80000"/>
              </a:lnSpc>
              <a:spcBef>
                <a:spcPct val="20000"/>
              </a:spcBef>
            </a:pPr>
            <a:r>
              <a:rPr lang="it-IT" sz="1500" b="1" dirty="0">
                <a:latin typeface="Times New Roman" pitchFamily="18" charset="0"/>
                <a:cs typeface="Times New Roman" pitchFamily="18" charset="0"/>
              </a:rPr>
              <a:t>Giulio.</a:t>
            </a:r>
          </a:p>
          <a:p>
            <a:r>
              <a:rPr lang="it-IT" sz="1500" dirty="0">
                <a:latin typeface="Times New Roman" pitchFamily="18" charset="0"/>
                <a:cs typeface="Times New Roman" pitchFamily="18" charset="0"/>
              </a:rPr>
              <a:t>Sono rimasta stupita, non immaginavo che egli ebrei fossero stati discriminati già molto tempo prima di Auschwitz, o almeno non così tanto.</a:t>
            </a:r>
          </a:p>
          <a:p>
            <a:pPr algn="r"/>
            <a:r>
              <a:rPr lang="it-IT" sz="1500" b="1" dirty="0">
                <a:latin typeface="Times New Roman" pitchFamily="18" charset="0"/>
                <a:cs typeface="Times New Roman" pitchFamily="18" charset="0"/>
              </a:rPr>
              <a:t>Maria Chiara.</a:t>
            </a:r>
          </a:p>
          <a:p>
            <a:r>
              <a:rPr lang="it-IT" sz="1500" dirty="0">
                <a:latin typeface="Times New Roman" pitchFamily="18" charset="0"/>
                <a:cs typeface="Times New Roman" pitchFamily="18" charset="0"/>
              </a:rPr>
              <a:t>Questo progetto è stato utile a noi alunni perché ci ha fatto comprendere importanti tappe dell’età contemporanea, come la persecuzione della razza ebraica e soprattutto ci ha aiutato ad approfondire  la storia locale della nostra città conoscendo come si è svolto questo brutale genocidio.</a:t>
            </a:r>
          </a:p>
          <a:p>
            <a:pPr algn="r"/>
            <a:r>
              <a:rPr lang="it-IT" sz="1500" b="1" dirty="0">
                <a:latin typeface="Times New Roman" pitchFamily="18" charset="0"/>
                <a:cs typeface="Times New Roman" pitchFamily="18" charset="0"/>
              </a:rPr>
              <a:t>Linda.</a:t>
            </a:r>
          </a:p>
          <a:p>
            <a:pPr marL="342900" indent="-342900">
              <a:lnSpc>
                <a:spcPct val="80000"/>
              </a:lnSpc>
              <a:spcBef>
                <a:spcPct val="20000"/>
              </a:spcBef>
            </a:pPr>
            <a:r>
              <a:rPr lang="it-IT" sz="1500" b="1" dirty="0">
                <a:latin typeface="Times New Roman" pitchFamily="18" charset="0"/>
                <a:cs typeface="Times New Roman" pitchFamily="18" charset="0"/>
              </a:rPr>
              <a:t> </a:t>
            </a:r>
            <a:r>
              <a:rPr lang="it-IT" sz="1500" dirty="0">
                <a:latin typeface="Times New Roman" pitchFamily="18" charset="0"/>
                <a:cs typeface="Times New Roman" pitchFamily="18" charset="0"/>
              </a:rPr>
              <a:t>Il progetto mi ha colpito molto perché mi ha fatto capire ancora di più il modo in cui sono stati trattati gli ebrei: è stato disumano.</a:t>
            </a:r>
          </a:p>
          <a:p>
            <a:pPr algn="r"/>
            <a:r>
              <a:rPr lang="it-IT" sz="1500" b="1" dirty="0" err="1">
                <a:latin typeface="Times New Roman" pitchFamily="18" charset="0"/>
                <a:cs typeface="Times New Roman" pitchFamily="18" charset="0"/>
              </a:rPr>
              <a:t>Saheed</a:t>
            </a:r>
            <a:r>
              <a:rPr lang="it-IT" sz="1500" b="1" dirty="0">
                <a:latin typeface="Times New Roman" pitchFamily="18" charset="0"/>
                <a:cs typeface="Times New Roman" pitchFamily="18" charset="0"/>
              </a:rPr>
              <a:t>.</a:t>
            </a:r>
          </a:p>
          <a:p>
            <a:pPr algn="r"/>
            <a:r>
              <a:rPr lang="it-IT" sz="1500" b="1" dirty="0">
                <a:latin typeface="Times New Roman" pitchFamily="18" charset="0"/>
                <a:cs typeface="Times New Roman"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188640"/>
            <a:ext cx="4427984" cy="1296144"/>
          </a:xfrm>
        </p:spPr>
        <p:txBody>
          <a:bodyPr/>
          <a:lstStyle/>
          <a:p>
            <a:r>
              <a:rPr lang="it-IT" dirty="0">
                <a:latin typeface="Aharoni" pitchFamily="2" charset="-79"/>
                <a:cs typeface="Aharoni" pitchFamily="2" charset="-79"/>
                <a:hlinkClick r:id="rId2"/>
              </a:rPr>
              <a:t>LE ORIGINI</a:t>
            </a:r>
            <a:endParaRPr lang="it-IT" dirty="0">
              <a:latin typeface="Aharoni" pitchFamily="2" charset="-79"/>
              <a:cs typeface="Aharoni" pitchFamily="2" charset="-79"/>
            </a:endParaRPr>
          </a:p>
        </p:txBody>
      </p:sp>
      <p:pic>
        <p:nvPicPr>
          <p:cNvPr id="11" name="Immagine 10" descr="f1_0_storia-e-origine-della-pasqua-cristiana-e-ebraica (1).jpg"/>
          <p:cNvPicPr>
            <a:picLocks noChangeAspect="1"/>
          </p:cNvPicPr>
          <p:nvPr/>
        </p:nvPicPr>
        <p:blipFill>
          <a:blip r:embed="rId3" cstate="print">
            <a:grayscl/>
          </a:blip>
          <a:srcRect t="13832" r="29196" b="10095"/>
          <a:stretch>
            <a:fillRect/>
          </a:stretch>
        </p:blipFill>
        <p:spPr>
          <a:xfrm>
            <a:off x="6372200" y="4797152"/>
            <a:ext cx="2376264" cy="1689788"/>
          </a:xfrm>
          <a:prstGeom prst="rect">
            <a:avLst/>
          </a:prstGeom>
          <a:ln>
            <a:noFill/>
          </a:ln>
          <a:effectLst>
            <a:outerShdw blurRad="292100" dist="139700" dir="2700000" algn="tl" rotWithShape="0">
              <a:srgbClr val="333333">
                <a:alpha val="65000"/>
              </a:srgbClr>
            </a:outerShdw>
          </a:effectLst>
        </p:spPr>
      </p:pic>
      <p:pic>
        <p:nvPicPr>
          <p:cNvPr id="12" name="Immagine 11" descr="6575840.jpg"/>
          <p:cNvPicPr>
            <a:picLocks noChangeAspect="1"/>
          </p:cNvPicPr>
          <p:nvPr/>
        </p:nvPicPr>
        <p:blipFill>
          <a:blip r:embed="rId4" cstate="print">
            <a:grayscl/>
          </a:blip>
          <a:srcRect l="8085" r="19737"/>
          <a:stretch>
            <a:fillRect/>
          </a:stretch>
        </p:blipFill>
        <p:spPr>
          <a:xfrm>
            <a:off x="6372200" y="2708920"/>
            <a:ext cx="2304256" cy="1767098"/>
          </a:xfrm>
          <a:prstGeom prst="rect">
            <a:avLst/>
          </a:prstGeom>
          <a:ln>
            <a:noFill/>
          </a:ln>
          <a:effectLst>
            <a:outerShdw blurRad="292100" dist="139700" dir="2700000" algn="tl" rotWithShape="0">
              <a:srgbClr val="333333">
                <a:alpha val="65000"/>
              </a:srgbClr>
            </a:outerShdw>
          </a:effectLst>
        </p:spPr>
      </p:pic>
      <p:pic>
        <p:nvPicPr>
          <p:cNvPr id="13" name="Immagine 12"/>
          <p:cNvPicPr/>
          <p:nvPr/>
        </p:nvPicPr>
        <p:blipFill rotWithShape="1">
          <a:blip r:embed="rId5" cstate="print">
            <a:grayscl/>
            <a:extLst>
              <a:ext uri="{28A0092B-C50C-407E-A947-70E740481C1C}">
                <a14:useLocalDpi xmlns:a14="http://schemas.microsoft.com/office/drawing/2010/main" val="0"/>
              </a:ext>
            </a:extLst>
          </a:blip>
          <a:srcRect l="19327" t="3021" r="5389" b="4642"/>
          <a:stretch/>
        </p:blipFill>
        <p:spPr bwMode="auto">
          <a:xfrm>
            <a:off x="6372200" y="836712"/>
            <a:ext cx="2304256" cy="158417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0" name="CasellaDiTesto 9"/>
          <p:cNvSpPr txBox="1"/>
          <p:nvPr/>
        </p:nvSpPr>
        <p:spPr>
          <a:xfrm>
            <a:off x="323528" y="1772816"/>
            <a:ext cx="5760640" cy="4108817"/>
          </a:xfrm>
          <a:prstGeom prst="rect">
            <a:avLst/>
          </a:prstGeom>
          <a:noFill/>
        </p:spPr>
        <p:txBody>
          <a:bodyPr wrap="square" rtlCol="0">
            <a:spAutoFit/>
          </a:bodyPr>
          <a:lstStyle/>
          <a:p>
            <a:pPr>
              <a:buFont typeface="Arial" pitchFamily="34" charset="0"/>
              <a:buChar char="•"/>
            </a:pPr>
            <a:r>
              <a:rPr lang="it-IT" sz="2900" dirty="0">
                <a:latin typeface="Times New Roman" pitchFamily="18" charset="0"/>
                <a:cs typeface="Times New Roman" pitchFamily="18" charset="0"/>
              </a:rPr>
              <a:t>La terra promessa</a:t>
            </a:r>
          </a:p>
          <a:p>
            <a:endParaRPr lang="it-IT" sz="2900" dirty="0">
              <a:latin typeface="Times New Roman" pitchFamily="18" charset="0"/>
              <a:cs typeface="Times New Roman" pitchFamily="18" charset="0"/>
            </a:endParaRPr>
          </a:p>
          <a:p>
            <a:pPr>
              <a:buFont typeface="Arial" pitchFamily="34" charset="0"/>
              <a:buChar char="•"/>
            </a:pPr>
            <a:r>
              <a:rPr lang="it-IT" sz="2900" dirty="0">
                <a:latin typeface="Times New Roman" pitchFamily="18" charset="0"/>
                <a:cs typeface="Times New Roman" pitchFamily="18" charset="0"/>
              </a:rPr>
              <a:t>Gli ebrei in Egitto</a:t>
            </a:r>
          </a:p>
          <a:p>
            <a:endParaRPr lang="it-IT" sz="2900" dirty="0">
              <a:latin typeface="Times New Roman" pitchFamily="18" charset="0"/>
              <a:cs typeface="Times New Roman" pitchFamily="18" charset="0"/>
            </a:endParaRPr>
          </a:p>
          <a:p>
            <a:pPr>
              <a:buFont typeface="Arial" pitchFamily="34" charset="0"/>
              <a:buChar char="•"/>
            </a:pPr>
            <a:r>
              <a:rPr lang="it-IT" sz="2900" dirty="0">
                <a:latin typeface="Times New Roman" pitchFamily="18" charset="0"/>
                <a:cs typeface="Times New Roman" pitchFamily="18" charset="0"/>
              </a:rPr>
              <a:t>Regno di Giuda e il regno di Israele</a:t>
            </a:r>
          </a:p>
          <a:p>
            <a:endParaRPr lang="it-IT" sz="2900" dirty="0">
              <a:latin typeface="Times New Roman" pitchFamily="18" charset="0"/>
              <a:cs typeface="Times New Roman" pitchFamily="18" charset="0"/>
            </a:endParaRPr>
          </a:p>
          <a:p>
            <a:pPr>
              <a:buFont typeface="Arial" pitchFamily="34" charset="0"/>
              <a:buChar char="•"/>
            </a:pPr>
            <a:r>
              <a:rPr lang="it-IT" sz="2900" dirty="0">
                <a:latin typeface="Times New Roman" pitchFamily="18" charset="0"/>
                <a:cs typeface="Times New Roman" pitchFamily="18" charset="0"/>
              </a:rPr>
              <a:t>Cattività babilonese</a:t>
            </a:r>
          </a:p>
          <a:p>
            <a:endParaRPr lang="it-IT" sz="2900" dirty="0">
              <a:latin typeface="Times New Roman" pitchFamily="18" charset="0"/>
              <a:cs typeface="Times New Roman" pitchFamily="18" charset="0"/>
            </a:endParaRPr>
          </a:p>
          <a:p>
            <a:pPr>
              <a:buFont typeface="Arial" pitchFamily="34" charset="0"/>
              <a:buChar char="•"/>
            </a:pPr>
            <a:r>
              <a:rPr lang="it-IT" sz="2900" dirty="0">
                <a:latin typeface="Times New Roman" pitchFamily="18" charset="0"/>
                <a:cs typeface="Times New Roman" pitchFamily="18" charset="0"/>
              </a:rPr>
              <a:t>La Palestina nel regno di Augusto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3"/>
          <p:cNvSpPr/>
          <p:nvPr/>
        </p:nvSpPr>
        <p:spPr>
          <a:xfrm>
            <a:off x="683568" y="404664"/>
            <a:ext cx="8244361" cy="5627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defRPr sz="1800"/>
            </a:pPr>
            <a:r>
              <a:rPr lang="it-IT" sz="3200" b="1" i="0" u="none" strike="noStrike" kern="1200" spc="0" dirty="0">
                <a:ln>
                  <a:noFill/>
                </a:ln>
                <a:solidFill>
                  <a:srgbClr val="000000"/>
                </a:solidFill>
                <a:effectLst>
                  <a:outerShdw blurRad="38100" dist="38100" dir="2700000" algn="tl">
                    <a:srgbClr val="000000">
                      <a:alpha val="43137"/>
                    </a:srgbClr>
                  </a:outerShdw>
                </a:effectLst>
                <a:latin typeface="Aharoni"/>
                <a:ea typeface="Microsoft YaHei" pitchFamily="2"/>
                <a:cs typeface="Arial" pitchFamily="2"/>
                <a:hlinkClick r:id="rId3"/>
              </a:rPr>
              <a:t>LE PRIME DISCRIMINAZIONI EBRAICHE</a:t>
            </a:r>
          </a:p>
        </p:txBody>
      </p:sp>
      <p:sp>
        <p:nvSpPr>
          <p:cNvPr id="3" name="CasellaDiTesto 9"/>
          <p:cNvSpPr/>
          <p:nvPr/>
        </p:nvSpPr>
        <p:spPr>
          <a:xfrm>
            <a:off x="539640" y="3069000"/>
            <a:ext cx="7272360" cy="368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it-IT" sz="1800" b="0" i="0" u="none" strike="noStrike" kern="1200">
              <a:ln>
                <a:noFill/>
              </a:ln>
              <a:latin typeface="Arial" pitchFamily="18"/>
              <a:ea typeface="Microsoft YaHei" pitchFamily="2"/>
              <a:cs typeface="Arial" pitchFamily="2"/>
            </a:endParaRPr>
          </a:p>
        </p:txBody>
      </p:sp>
      <p:sp>
        <p:nvSpPr>
          <p:cNvPr id="4" name="Segnaposto contenuto 14"/>
          <p:cNvSpPr txBox="1">
            <a:spLocks noGrp="1"/>
          </p:cNvSpPr>
          <p:nvPr>
            <p:ph type="body" idx="4294967295"/>
          </p:nvPr>
        </p:nvSpPr>
        <p:spPr>
          <a:xfrm>
            <a:off x="467640" y="1247040"/>
            <a:ext cx="4824440" cy="4872960"/>
          </a:xfrm>
        </p:spPr>
        <p:txBody>
          <a:bodyPr>
            <a:noAutofit/>
          </a:bodyPr>
          <a:lstStyle>
            <a:defPPr marL="432000" lvl="0" indent="-324000" algn="l" rtl="0" hangingPunct="1">
              <a:spcBef>
                <a:spcPts val="0"/>
              </a:spcBef>
              <a:spcAft>
                <a:spcPts val="1417"/>
              </a:spcAft>
              <a:buSzPct val="45000"/>
              <a:buFont typeface="StarSymbol"/>
              <a:buNone/>
              <a:defRPr lang="it-IT" sz="3200" b="0" i="0" u="none" strike="noStrike" kern="1200" spc="0">
                <a:ln>
                  <a:noFill/>
                </a:ln>
                <a:solidFill>
                  <a:srgbClr val="000000"/>
                </a:solidFill>
                <a:latin typeface="Calibri"/>
                <a:ea typeface="Microsoft YaHei" pitchFamily="2"/>
                <a:cs typeface="Arial" pitchFamily="2"/>
              </a:defRPr>
            </a:defPPr>
            <a:lvl1pPr marL="432000" lvl="0" indent="-324000" algn="l" rtl="0" hangingPunct="1">
              <a:spcBef>
                <a:spcPts val="0"/>
              </a:spcBef>
              <a:spcAft>
                <a:spcPts val="1417"/>
              </a:spcAft>
              <a:buSzPct val="45000"/>
              <a:buFont typeface="StarSymbol"/>
              <a:buChar char="●"/>
              <a:defRPr lang="it-IT" sz="3200" b="0" i="0" u="none" strike="noStrike" kern="1200" spc="0">
                <a:ln>
                  <a:noFill/>
                </a:ln>
                <a:solidFill>
                  <a:srgbClr val="000000"/>
                </a:solidFill>
                <a:latin typeface="Calibri"/>
                <a:ea typeface="Microsoft YaHei" pitchFamily="2"/>
                <a:cs typeface="Arial" pitchFamily="2"/>
              </a:defRPr>
            </a:lvl1pPr>
            <a:lvl2pPr marL="864000" lvl="1" indent="-324000" algn="l" rtl="0" hangingPunct="1">
              <a:spcBef>
                <a:spcPts val="0"/>
              </a:spcBef>
              <a:spcAft>
                <a:spcPts val="1134"/>
              </a:spcAft>
              <a:buSzPct val="75000"/>
              <a:buFont typeface="StarSymbol"/>
              <a:buChar char="–"/>
              <a:defRPr lang="it-IT" sz="2400" b="0" i="0" u="none" strike="noStrike" kern="1200" spc="0">
                <a:ln>
                  <a:noFill/>
                </a:ln>
                <a:solidFill>
                  <a:srgbClr val="000000"/>
                </a:solidFill>
                <a:latin typeface="Calibri"/>
                <a:ea typeface="Microsoft YaHei" pitchFamily="2"/>
                <a:cs typeface="Arial" pitchFamily="2"/>
              </a:defRPr>
            </a:lvl2pPr>
            <a:lvl3pPr marL="1295999" lvl="2" indent="-288000" algn="l" rtl="0" hangingPunct="1">
              <a:spcBef>
                <a:spcPts val="0"/>
              </a:spcBef>
              <a:spcAft>
                <a:spcPts val="850"/>
              </a:spcAft>
              <a:buSzPct val="45000"/>
              <a:buFont typeface="StarSymbol"/>
              <a:buChar char="●"/>
              <a:defRPr lang="it-IT" sz="2000" b="0" i="0" u="none" strike="noStrike" kern="1200" spc="0">
                <a:ln>
                  <a:noFill/>
                </a:ln>
                <a:solidFill>
                  <a:srgbClr val="000000"/>
                </a:solidFill>
                <a:latin typeface="Calibri"/>
                <a:ea typeface="Microsoft YaHei" pitchFamily="2"/>
                <a:cs typeface="Arial" pitchFamily="2"/>
              </a:defRPr>
            </a:lvl3pPr>
            <a:lvl4pPr marL="1728000" lvl="3" indent="-216000" algn="l" rtl="0" hangingPunct="1">
              <a:spcBef>
                <a:spcPts val="0"/>
              </a:spcBef>
              <a:spcAft>
                <a:spcPts val="567"/>
              </a:spcAft>
              <a:buSzPct val="75000"/>
              <a:buFont typeface="StarSymbol"/>
              <a:buChar char="–"/>
              <a:defRPr lang="it-IT" sz="2000" b="0" i="0" u="none" strike="noStrike" kern="1200" spc="0">
                <a:ln>
                  <a:noFill/>
                </a:ln>
                <a:solidFill>
                  <a:srgbClr val="000000"/>
                </a:solidFill>
                <a:latin typeface="Calibri"/>
                <a:ea typeface="Microsoft YaHei" pitchFamily="2"/>
                <a:cs typeface="Arial" pitchFamily="2"/>
              </a:defRPr>
            </a:lvl4pPr>
            <a:lvl5pPr marL="2160000" lvl="4" indent="-216000" algn="l" rtl="0"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Arial" pitchFamily="2"/>
              </a:defRPr>
            </a:lvl5pPr>
            <a:lvl6pPr marL="2592000" lvl="5" indent="-216000" algn="l" rtl="0"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Arial" pitchFamily="2"/>
              </a:defRPr>
            </a:lvl6pPr>
            <a:lvl7pPr marL="3024000" lvl="6" indent="-216000" algn="l" rtl="0"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Arial" pitchFamily="2"/>
              </a:defRPr>
            </a:lvl7pPr>
            <a:lvl8pPr marL="3456000" lvl="7" indent="-216000" algn="l" rtl="0"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Arial" pitchFamily="2"/>
              </a:defRPr>
            </a:lvl8pPr>
            <a:lvl9pPr marL="3887999" lvl="8" indent="-216000" algn="l" rtl="0"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Arial" pitchFamily="2"/>
              </a:defRPr>
            </a:lvl9pPr>
          </a:lstStyle>
          <a:p>
            <a:pPr marL="0" lvl="0" indent="0">
              <a:spcBef>
                <a:spcPts val="638"/>
              </a:spcBef>
              <a:buSzPct val="60000"/>
              <a:buFont typeface="Wingdings" pitchFamily="2" charset="2"/>
              <a:buChar char="Ø"/>
            </a:pPr>
            <a:r>
              <a:rPr lang="it-IT" sz="2100" dirty="0">
                <a:latin typeface="Calibri" pitchFamily="18"/>
              </a:rPr>
              <a:t> </a:t>
            </a:r>
            <a:r>
              <a:rPr lang="it-IT" sz="2100" dirty="0">
                <a:latin typeface="Times New Roman" pitchFamily="18" charset="0"/>
                <a:cs typeface="Times New Roman" pitchFamily="18" charset="0"/>
              </a:rPr>
              <a:t>La prima violenza subita dagli ebrei si verificò nel  </a:t>
            </a:r>
            <a:r>
              <a:rPr lang="it-IT" sz="2100" b="1" dirty="0">
                <a:latin typeface="Times New Roman" pitchFamily="18" charset="0"/>
                <a:cs typeface="Times New Roman" pitchFamily="18" charset="0"/>
              </a:rPr>
              <a:t>597 a.c. </a:t>
            </a:r>
            <a:r>
              <a:rPr lang="it-IT" sz="2100" dirty="0">
                <a:latin typeface="Times New Roman" pitchFamily="18" charset="0"/>
                <a:cs typeface="Times New Roman" pitchFamily="18" charset="0"/>
              </a:rPr>
              <a:t>quando il re </a:t>
            </a:r>
            <a:r>
              <a:rPr lang="it-IT" sz="2100" b="1" dirty="0" err="1">
                <a:latin typeface="Times New Roman" pitchFamily="18" charset="0"/>
                <a:cs typeface="Times New Roman" pitchFamily="18" charset="0"/>
              </a:rPr>
              <a:t>Nabucodonosor</a:t>
            </a:r>
            <a:r>
              <a:rPr lang="it-IT" sz="2100" dirty="0">
                <a:latin typeface="Times New Roman" pitchFamily="18" charset="0"/>
                <a:cs typeface="Times New Roman" pitchFamily="18" charset="0"/>
              </a:rPr>
              <a:t> distrusse il tempio di </a:t>
            </a:r>
            <a:r>
              <a:rPr lang="it-IT" sz="2100" b="1" dirty="0">
                <a:latin typeface="Times New Roman" pitchFamily="18" charset="0"/>
                <a:cs typeface="Times New Roman" pitchFamily="18" charset="0"/>
              </a:rPr>
              <a:t>Gerusalemme</a:t>
            </a:r>
            <a:r>
              <a:rPr lang="it-IT" sz="2100" dirty="0">
                <a:latin typeface="Times New Roman" pitchFamily="18" charset="0"/>
                <a:cs typeface="Times New Roman" pitchFamily="18" charset="0"/>
              </a:rPr>
              <a:t> e ridusse gli ebrei in</a:t>
            </a:r>
            <a:r>
              <a:rPr lang="it-IT" sz="2100" b="1" dirty="0">
                <a:latin typeface="Times New Roman" pitchFamily="18" charset="0"/>
                <a:cs typeface="Times New Roman" pitchFamily="18" charset="0"/>
              </a:rPr>
              <a:t> schiavitù</a:t>
            </a:r>
            <a:r>
              <a:rPr lang="it-IT" sz="2100" dirty="0">
                <a:latin typeface="Times New Roman" pitchFamily="18" charset="0"/>
                <a:cs typeface="Times New Roman" pitchFamily="18" charset="0"/>
              </a:rPr>
              <a:t>.</a:t>
            </a:r>
            <a:endParaRPr lang="it-IT" sz="2100" b="1" dirty="0">
              <a:latin typeface="Times New Roman" pitchFamily="18" charset="0"/>
              <a:cs typeface="Times New Roman" pitchFamily="18" charset="0"/>
            </a:endParaRPr>
          </a:p>
          <a:p>
            <a:pPr marL="0" lvl="0" indent="0">
              <a:spcBef>
                <a:spcPts val="638"/>
              </a:spcBef>
              <a:buSzPct val="60000"/>
              <a:buFont typeface="Wingdings" pitchFamily="2" charset="2"/>
              <a:buChar char="Ø"/>
            </a:pPr>
            <a:r>
              <a:rPr lang="it-IT" sz="2100" dirty="0">
                <a:latin typeface="Times New Roman" pitchFamily="18" charset="0"/>
                <a:cs typeface="Times New Roman" pitchFamily="18" charset="0"/>
              </a:rPr>
              <a:t>La città fu definitivamente rasa al suolo nel </a:t>
            </a:r>
            <a:r>
              <a:rPr lang="it-IT" sz="2100" b="1" dirty="0">
                <a:latin typeface="Times New Roman" pitchFamily="18" charset="0"/>
                <a:cs typeface="Times New Roman" pitchFamily="18" charset="0"/>
              </a:rPr>
              <a:t>587 a.c. </a:t>
            </a:r>
            <a:r>
              <a:rPr lang="it-IT" sz="2100" dirty="0">
                <a:latin typeface="Times New Roman" pitchFamily="18" charset="0"/>
                <a:cs typeface="Times New Roman" pitchFamily="18" charset="0"/>
              </a:rPr>
              <a:t>dal re</a:t>
            </a:r>
            <a:r>
              <a:rPr lang="it-IT" sz="2100" b="1" dirty="0">
                <a:latin typeface="Times New Roman" pitchFamily="18" charset="0"/>
                <a:cs typeface="Times New Roman" pitchFamily="18" charset="0"/>
              </a:rPr>
              <a:t> </a:t>
            </a:r>
            <a:r>
              <a:rPr lang="it-IT" sz="2100" b="1" dirty="0" err="1">
                <a:latin typeface="Times New Roman" pitchFamily="18" charset="0"/>
                <a:cs typeface="Times New Roman" pitchFamily="18" charset="0"/>
              </a:rPr>
              <a:t>Sedecia</a:t>
            </a:r>
            <a:r>
              <a:rPr lang="it-IT" sz="2100" dirty="0">
                <a:latin typeface="Times New Roman" pitchFamily="18" charset="0"/>
                <a:cs typeface="Times New Roman" pitchFamily="18" charset="0"/>
              </a:rPr>
              <a:t>. Gli ebrei subirono  la</a:t>
            </a:r>
            <a:r>
              <a:rPr lang="it-IT" sz="2100" b="1" dirty="0">
                <a:latin typeface="Times New Roman" pitchFamily="18" charset="0"/>
                <a:cs typeface="Times New Roman" pitchFamily="18" charset="0"/>
              </a:rPr>
              <a:t> cattività  babilonese.</a:t>
            </a:r>
            <a:endParaRPr lang="it-IT" sz="2100" dirty="0">
              <a:latin typeface="Times New Roman" pitchFamily="18" charset="0"/>
              <a:cs typeface="Times New Roman" pitchFamily="18" charset="0"/>
            </a:endParaRPr>
          </a:p>
          <a:p>
            <a:pPr marL="0" lvl="0" indent="0">
              <a:spcBef>
                <a:spcPts val="638"/>
              </a:spcBef>
              <a:buSzPct val="60000"/>
              <a:buFont typeface="Wingdings" pitchFamily="2" charset="2"/>
              <a:buChar char="Ø"/>
            </a:pPr>
            <a:r>
              <a:rPr lang="it-IT" sz="2100" dirty="0">
                <a:latin typeface="Times New Roman" pitchFamily="18" charset="0"/>
                <a:cs typeface="Times New Roman" pitchFamily="18" charset="0"/>
              </a:rPr>
              <a:t>Gli ebrei sono stati anche violentemente perseguitati in </a:t>
            </a:r>
            <a:r>
              <a:rPr lang="it-IT" sz="2100" b="1" dirty="0">
                <a:latin typeface="Times New Roman" pitchFamily="18" charset="0"/>
                <a:cs typeface="Times New Roman" pitchFamily="18" charset="0"/>
              </a:rPr>
              <a:t>Egitto,</a:t>
            </a:r>
            <a:r>
              <a:rPr lang="it-IT" sz="2100" dirty="0">
                <a:latin typeface="Times New Roman" pitchFamily="18" charset="0"/>
                <a:cs typeface="Times New Roman" pitchFamily="18" charset="0"/>
              </a:rPr>
              <a:t> in seguito alla loro </a:t>
            </a:r>
            <a:r>
              <a:rPr lang="it-IT" sz="2100" b="1" dirty="0">
                <a:latin typeface="Times New Roman" pitchFamily="18" charset="0"/>
                <a:cs typeface="Times New Roman" pitchFamily="18" charset="0"/>
              </a:rPr>
              <a:t>diaspora </a:t>
            </a:r>
            <a:r>
              <a:rPr lang="it-IT" sz="2100" dirty="0">
                <a:latin typeface="Times New Roman" pitchFamily="18" charset="0"/>
                <a:cs typeface="Times New Roman" pitchFamily="18" charset="0"/>
              </a:rPr>
              <a:t>nel</a:t>
            </a:r>
            <a:r>
              <a:rPr lang="it-IT" sz="2100" b="1" dirty="0">
                <a:latin typeface="Times New Roman" pitchFamily="18" charset="0"/>
                <a:cs typeface="Times New Roman" pitchFamily="18" charset="0"/>
              </a:rPr>
              <a:t> 721 a.c</a:t>
            </a:r>
            <a:r>
              <a:rPr lang="it-IT" sz="2100" dirty="0">
                <a:latin typeface="Times New Roman" pitchFamily="18" charset="0"/>
                <a:cs typeface="Times New Roman" pitchFamily="18" charset="0"/>
              </a:rPr>
              <a:t>.</a:t>
            </a:r>
          </a:p>
          <a:p>
            <a:pPr marL="0" lvl="0" indent="0">
              <a:spcBef>
                <a:spcPts val="638"/>
              </a:spcBef>
              <a:buSzPct val="60000"/>
              <a:buFont typeface="Wingdings" pitchFamily="2" charset="2"/>
              <a:buChar char="Ø"/>
            </a:pPr>
            <a:r>
              <a:rPr lang="it-IT" sz="2100" dirty="0">
                <a:latin typeface="Times New Roman" pitchFamily="18" charset="0"/>
                <a:cs typeface="Times New Roman" pitchFamily="18" charset="0"/>
              </a:rPr>
              <a:t>Molti ebrei furono uccisi o addirittura crocifissi  durante la battaglia di</a:t>
            </a:r>
            <a:r>
              <a:rPr lang="it-IT" sz="2100" b="1" dirty="0">
                <a:latin typeface="Times New Roman" pitchFamily="18" charset="0"/>
                <a:cs typeface="Times New Roman" pitchFamily="18" charset="0"/>
              </a:rPr>
              <a:t> </a:t>
            </a:r>
            <a:r>
              <a:rPr lang="it-IT" sz="2100" b="1" dirty="0" err="1">
                <a:latin typeface="Times New Roman" pitchFamily="18" charset="0"/>
                <a:cs typeface="Times New Roman" pitchFamily="18" charset="0"/>
              </a:rPr>
              <a:t>Masada</a:t>
            </a:r>
            <a:r>
              <a:rPr lang="it-IT" sz="2100" b="1" dirty="0">
                <a:latin typeface="Times New Roman" pitchFamily="18" charset="0"/>
                <a:cs typeface="Times New Roman" pitchFamily="18" charset="0"/>
              </a:rPr>
              <a:t> </a:t>
            </a:r>
            <a:r>
              <a:rPr lang="it-IT" sz="2100" dirty="0">
                <a:latin typeface="Times New Roman" pitchFamily="18" charset="0"/>
                <a:cs typeface="Times New Roman" pitchFamily="18" charset="0"/>
              </a:rPr>
              <a:t>da parte dell’imperatore </a:t>
            </a:r>
            <a:r>
              <a:rPr lang="it-IT" sz="2100" b="1" dirty="0">
                <a:latin typeface="Times New Roman" pitchFamily="18" charset="0"/>
                <a:cs typeface="Times New Roman" pitchFamily="18" charset="0"/>
              </a:rPr>
              <a:t>Tito </a:t>
            </a:r>
            <a:r>
              <a:rPr lang="it-IT" sz="2100" dirty="0">
                <a:latin typeface="Times New Roman" pitchFamily="18" charset="0"/>
                <a:cs typeface="Times New Roman" pitchFamily="18" charset="0"/>
              </a:rPr>
              <a:t>nel</a:t>
            </a:r>
            <a:r>
              <a:rPr lang="it-IT" sz="2100" b="1" dirty="0">
                <a:latin typeface="Times New Roman" pitchFamily="18" charset="0"/>
                <a:cs typeface="Times New Roman" pitchFamily="18" charset="0"/>
              </a:rPr>
              <a:t> 70 d.c.</a:t>
            </a:r>
          </a:p>
          <a:p>
            <a:pPr marL="0" lvl="0" indent="0">
              <a:spcBef>
                <a:spcPts val="638"/>
              </a:spcBef>
              <a:buNone/>
            </a:pPr>
            <a:endParaRPr lang="it-IT" sz="2100" dirty="0">
              <a:latin typeface="Calibri" pitchFamily="18"/>
            </a:endParaRPr>
          </a:p>
        </p:txBody>
      </p:sp>
      <p:pic>
        <p:nvPicPr>
          <p:cNvPr id="5" name="Picture 2"/>
          <p:cNvPicPr>
            <a:picLocks noChangeAspect="1"/>
          </p:cNvPicPr>
          <p:nvPr/>
        </p:nvPicPr>
        <p:blipFill>
          <a:blip r:embed="rId4" cstate="print">
            <a:alphaModFix/>
            <a:grayscl/>
          </a:blip>
          <a:srcRect/>
          <a:stretch>
            <a:fillRect/>
          </a:stretch>
        </p:blipFill>
        <p:spPr>
          <a:xfrm>
            <a:off x="5220072" y="1412776"/>
            <a:ext cx="3367705" cy="2088360"/>
          </a:xfrm>
          <a:prstGeom prst="rect">
            <a:avLst/>
          </a:prstGeom>
          <a:noFill/>
          <a:ln w="0">
            <a:noFill/>
            <a:prstDash val="solid"/>
          </a:ln>
        </p:spPr>
      </p:pic>
      <p:sp>
        <p:nvSpPr>
          <p:cNvPr id="6" name="CasellaDiTesto 17"/>
          <p:cNvSpPr/>
          <p:nvPr/>
        </p:nvSpPr>
        <p:spPr>
          <a:xfrm>
            <a:off x="5220072" y="3429000"/>
            <a:ext cx="3168000" cy="31004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defRPr sz="1800"/>
            </a:pPr>
            <a:r>
              <a:rPr lang="it-IT" sz="1400" b="1" i="0" u="none" strike="noStrike" kern="1200" spc="0" dirty="0">
                <a:ln>
                  <a:noFill/>
                </a:ln>
                <a:solidFill>
                  <a:srgbClr val="000000"/>
                </a:solidFill>
                <a:latin typeface="Calibri" pitchFamily="18"/>
                <a:ea typeface="Microsoft YaHei" pitchFamily="2"/>
                <a:cs typeface="Arial" pitchFamily="2"/>
              </a:rPr>
              <a:t>               Distruzione Gerusalemme</a:t>
            </a:r>
          </a:p>
        </p:txBody>
      </p:sp>
      <p:pic>
        <p:nvPicPr>
          <p:cNvPr id="7" name="Picture 4"/>
          <p:cNvPicPr>
            <a:picLocks noChangeAspect="1"/>
          </p:cNvPicPr>
          <p:nvPr/>
        </p:nvPicPr>
        <p:blipFill>
          <a:blip r:embed="rId5" cstate="print">
            <a:alphaModFix/>
            <a:grayscl/>
          </a:blip>
          <a:srcRect/>
          <a:stretch>
            <a:fillRect/>
          </a:stretch>
        </p:blipFill>
        <p:spPr>
          <a:xfrm>
            <a:off x="5220072" y="4077072"/>
            <a:ext cx="3384375" cy="2125073"/>
          </a:xfrm>
          <a:prstGeom prst="rect">
            <a:avLst/>
          </a:prstGeom>
          <a:noFill/>
          <a:ln w="0">
            <a:noFill/>
            <a:prstDash val="solid"/>
          </a:ln>
        </p:spPr>
      </p:pic>
      <p:sp>
        <p:nvSpPr>
          <p:cNvPr id="8" name="CasellaDiTesto 19"/>
          <p:cNvSpPr/>
          <p:nvPr/>
        </p:nvSpPr>
        <p:spPr>
          <a:xfrm>
            <a:off x="5436096" y="6093296"/>
            <a:ext cx="3096000" cy="303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defRPr sz="1800"/>
            </a:pPr>
            <a:r>
              <a:rPr lang="it-IT" sz="1400" b="1" i="0" u="none" strike="noStrike" kern="1200" spc="0" dirty="0">
                <a:ln>
                  <a:noFill/>
                </a:ln>
                <a:solidFill>
                  <a:srgbClr val="000000"/>
                </a:solidFill>
                <a:latin typeface="Calibri" pitchFamily="18"/>
                <a:ea typeface="Microsoft YaHei" pitchFamily="2"/>
                <a:cs typeface="Arial" pitchFamily="2"/>
              </a:rPr>
              <a:t>                Diaspora in Egitto</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908720"/>
            <a:ext cx="9144000" cy="2154436"/>
          </a:xfrm>
          <a:prstGeom prst="rect">
            <a:avLst/>
          </a:prstGeom>
          <a:noFill/>
        </p:spPr>
        <p:txBody>
          <a:bodyPr wrap="square" rtlCol="0">
            <a:spAutoFit/>
          </a:bodyPr>
          <a:lstStyle/>
          <a:p>
            <a:pPr algn="just"/>
            <a:r>
              <a:rPr lang="it-IT" sz="2900" dirty="0">
                <a:latin typeface="Times New Roman" pitchFamily="18" charset="0"/>
                <a:cs typeface="Times New Roman" pitchFamily="18" charset="0"/>
              </a:rPr>
              <a:t>Nel 1800 a.C. circa, gli ebrei per sfuggire da una carestia che si era abbattuta sulla Palestina decisero di fuggire in Egitto, in un viaggio che diede inizio alla prima diaspora ebraica</a:t>
            </a:r>
            <a:r>
              <a:rPr lang="it-IT" sz="2900" dirty="0"/>
              <a:t>.</a:t>
            </a:r>
          </a:p>
          <a:p>
            <a:endParaRPr lang="it-IT" dirty="0"/>
          </a:p>
        </p:txBody>
      </p:sp>
      <p:sp>
        <p:nvSpPr>
          <p:cNvPr id="3" name="CasellaDiTesto 2"/>
          <p:cNvSpPr txBox="1"/>
          <p:nvPr/>
        </p:nvSpPr>
        <p:spPr>
          <a:xfrm>
            <a:off x="0" y="0"/>
            <a:ext cx="9144000" cy="769441"/>
          </a:xfrm>
          <a:prstGeom prst="rect">
            <a:avLst/>
          </a:prstGeom>
          <a:noFill/>
        </p:spPr>
        <p:txBody>
          <a:bodyPr wrap="square" rtlCol="0">
            <a:spAutoFit/>
          </a:bodyPr>
          <a:lstStyle/>
          <a:p>
            <a:pPr algn="ctr"/>
            <a:r>
              <a:rPr lang="it-IT" sz="4400" b="1" dirty="0">
                <a:solidFill>
                  <a:srgbClr val="0000FF"/>
                </a:solidFill>
                <a:effectLst>
                  <a:outerShdw blurRad="38100" dist="38100" dir="2700000" algn="tl">
                    <a:srgbClr val="000000">
                      <a:alpha val="43137"/>
                    </a:srgbClr>
                  </a:outerShdw>
                </a:effectLst>
                <a:cs typeface="Aharoni"/>
                <a:hlinkClick r:id="rId2"/>
              </a:rPr>
              <a:t>LA PRIMA DIASPORA</a:t>
            </a:r>
            <a:endParaRPr lang="it-IT" sz="4400" b="1" dirty="0">
              <a:solidFill>
                <a:srgbClr val="0000FF"/>
              </a:solidFill>
              <a:effectLst>
                <a:outerShdw blurRad="38100" dist="38100" dir="2700000" algn="tl">
                  <a:srgbClr val="000000">
                    <a:alpha val="43137"/>
                  </a:srgbClr>
                </a:outerShdw>
              </a:effectLst>
              <a:cs typeface="Aharoni"/>
            </a:endParaRPr>
          </a:p>
        </p:txBody>
      </p:sp>
      <p:sp>
        <p:nvSpPr>
          <p:cNvPr id="4" name="CasellaDiTesto 3"/>
          <p:cNvSpPr txBox="1"/>
          <p:nvPr/>
        </p:nvSpPr>
        <p:spPr>
          <a:xfrm>
            <a:off x="0" y="2924944"/>
            <a:ext cx="9144000" cy="769441"/>
          </a:xfrm>
          <a:prstGeom prst="rect">
            <a:avLst/>
          </a:prstGeom>
          <a:noFill/>
        </p:spPr>
        <p:txBody>
          <a:bodyPr wrap="square" rtlCol="0">
            <a:spAutoFit/>
          </a:bodyPr>
          <a:lstStyle/>
          <a:p>
            <a:pPr algn="ctr"/>
            <a:r>
              <a:rPr lang="it-IT" sz="4400" b="1" dirty="0">
                <a:effectLst>
                  <a:outerShdw blurRad="38100" dist="38100" dir="2700000" algn="tl">
                    <a:srgbClr val="000000">
                      <a:alpha val="43137"/>
                    </a:srgbClr>
                  </a:outerShdw>
                </a:effectLst>
                <a:cs typeface="Aharoni"/>
                <a:hlinkClick r:id="rId3"/>
              </a:rPr>
              <a:t>LA SECONDA DIASPORA </a:t>
            </a:r>
            <a:endParaRPr lang="it-IT" sz="4400" b="1" dirty="0">
              <a:effectLst>
                <a:outerShdw blurRad="38100" dist="38100" dir="2700000" algn="tl">
                  <a:srgbClr val="000000">
                    <a:alpha val="43137"/>
                  </a:srgbClr>
                </a:outerShdw>
              </a:effectLst>
              <a:cs typeface="Aharoni"/>
            </a:endParaRPr>
          </a:p>
        </p:txBody>
      </p:sp>
      <p:sp>
        <p:nvSpPr>
          <p:cNvPr id="5" name="CasellaDiTesto 4"/>
          <p:cNvSpPr txBox="1"/>
          <p:nvPr/>
        </p:nvSpPr>
        <p:spPr>
          <a:xfrm>
            <a:off x="0" y="4005064"/>
            <a:ext cx="9144000" cy="2323713"/>
          </a:xfrm>
          <a:prstGeom prst="rect">
            <a:avLst/>
          </a:prstGeom>
          <a:noFill/>
        </p:spPr>
        <p:txBody>
          <a:bodyPr wrap="square" rtlCol="0">
            <a:spAutoFit/>
          </a:bodyPr>
          <a:lstStyle/>
          <a:p>
            <a:pPr algn="just"/>
            <a:r>
              <a:rPr lang="it-IT" sz="2900" dirty="0">
                <a:latin typeface="Times New Roman" pitchFamily="18" charset="0"/>
                <a:cs typeface="Times New Roman" pitchFamily="18" charset="0"/>
              </a:rPr>
              <a:t>Nel 70 d.C. la rivolta degli ebrei contro i romani viene repressa col sangue: 600 mila morti, il sacro tempio di Gerusalemme distrutto e accesso alla stessa città vietato agli ebrei, che quindi inizieranno ad emigrare dando inizio alla seconda diaspora ebraica.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b="1" dirty="0">
                <a:solidFill>
                  <a:srgbClr val="0000FF"/>
                </a:solidFill>
                <a:effectLst>
                  <a:outerShdw blurRad="38100" dist="38100" dir="2700000" algn="tl">
                    <a:srgbClr val="000000">
                      <a:alpha val="43137"/>
                    </a:srgbClr>
                  </a:outerShdw>
                </a:effectLst>
                <a:latin typeface="Aharoni"/>
              </a:rPr>
              <a:t>CODICE CIVILE</a:t>
            </a:r>
          </a:p>
        </p:txBody>
      </p:sp>
      <p:sp>
        <p:nvSpPr>
          <p:cNvPr id="3" name="Segnaposto contenuto 2"/>
          <p:cNvSpPr txBox="1">
            <a:spLocks noGrp="1"/>
          </p:cNvSpPr>
          <p:nvPr>
            <p:ph type="body" idx="4294967295"/>
          </p:nvPr>
        </p:nvSpPr>
        <p:spPr>
          <a:xfrm>
            <a:off x="467544" y="1556792"/>
            <a:ext cx="8229240" cy="1295640"/>
          </a:xfrm>
        </p:spPr>
        <p:txBody>
          <a:bodyPr>
            <a:noAutofit/>
          </a:bodyPr>
          <a:lstStyle>
            <a:defPPr marL="432000" lvl="0" indent="-324000" algn="l" rtl="0" hangingPunct="1">
              <a:spcBef>
                <a:spcPts val="0"/>
              </a:spcBef>
              <a:spcAft>
                <a:spcPts val="1417"/>
              </a:spcAft>
              <a:buSzPct val="45000"/>
              <a:buFont typeface="StarSymbol"/>
              <a:buNone/>
              <a:defRPr lang="it-IT" sz="3200" b="0" i="0" u="none" strike="noStrike" kern="1200" spc="0">
                <a:ln>
                  <a:noFill/>
                </a:ln>
                <a:solidFill>
                  <a:srgbClr val="000000"/>
                </a:solidFill>
                <a:latin typeface="Calibri"/>
                <a:ea typeface="Microsoft YaHei" pitchFamily="2"/>
                <a:cs typeface="Arial" pitchFamily="2"/>
              </a:defRPr>
            </a:defPPr>
            <a:lvl1pPr marL="432000" lvl="0" indent="-324000" algn="l" rtl="0" hangingPunct="1">
              <a:spcBef>
                <a:spcPts val="0"/>
              </a:spcBef>
              <a:spcAft>
                <a:spcPts val="1417"/>
              </a:spcAft>
              <a:buSzPct val="45000"/>
              <a:buFont typeface="StarSymbol"/>
              <a:buChar char="●"/>
              <a:defRPr lang="it-IT" sz="3200" b="0" i="0" u="none" strike="noStrike" kern="1200" spc="0">
                <a:ln>
                  <a:noFill/>
                </a:ln>
                <a:solidFill>
                  <a:srgbClr val="000000"/>
                </a:solidFill>
                <a:latin typeface="Calibri"/>
                <a:ea typeface="Microsoft YaHei" pitchFamily="2"/>
                <a:cs typeface="Arial" pitchFamily="2"/>
              </a:defRPr>
            </a:lvl1pPr>
            <a:lvl2pPr marL="864000" lvl="1" indent="-324000" algn="l" rtl="0" hangingPunct="1">
              <a:spcBef>
                <a:spcPts val="0"/>
              </a:spcBef>
              <a:spcAft>
                <a:spcPts val="1134"/>
              </a:spcAft>
              <a:buSzPct val="75000"/>
              <a:buFont typeface="StarSymbol"/>
              <a:buChar char="–"/>
              <a:defRPr lang="it-IT" sz="2400" b="0" i="0" u="none" strike="noStrike" kern="1200" spc="0">
                <a:ln>
                  <a:noFill/>
                </a:ln>
                <a:solidFill>
                  <a:srgbClr val="000000"/>
                </a:solidFill>
                <a:latin typeface="Calibri"/>
                <a:ea typeface="Microsoft YaHei" pitchFamily="2"/>
                <a:cs typeface="Arial" pitchFamily="2"/>
              </a:defRPr>
            </a:lvl2pPr>
            <a:lvl3pPr marL="1295999" lvl="2" indent="-288000" algn="l" rtl="0" hangingPunct="1">
              <a:spcBef>
                <a:spcPts val="0"/>
              </a:spcBef>
              <a:spcAft>
                <a:spcPts val="850"/>
              </a:spcAft>
              <a:buSzPct val="45000"/>
              <a:buFont typeface="StarSymbol"/>
              <a:buChar char="●"/>
              <a:defRPr lang="it-IT" sz="2000" b="0" i="0" u="none" strike="noStrike" kern="1200" spc="0">
                <a:ln>
                  <a:noFill/>
                </a:ln>
                <a:solidFill>
                  <a:srgbClr val="000000"/>
                </a:solidFill>
                <a:latin typeface="Calibri"/>
                <a:ea typeface="Microsoft YaHei" pitchFamily="2"/>
                <a:cs typeface="Arial" pitchFamily="2"/>
              </a:defRPr>
            </a:lvl3pPr>
            <a:lvl4pPr marL="1728000" lvl="3" indent="-216000" algn="l" rtl="0" hangingPunct="1">
              <a:spcBef>
                <a:spcPts val="0"/>
              </a:spcBef>
              <a:spcAft>
                <a:spcPts val="567"/>
              </a:spcAft>
              <a:buSzPct val="75000"/>
              <a:buFont typeface="StarSymbol"/>
              <a:buChar char="–"/>
              <a:defRPr lang="it-IT" sz="2000" b="0" i="0" u="none" strike="noStrike" kern="1200" spc="0">
                <a:ln>
                  <a:noFill/>
                </a:ln>
                <a:solidFill>
                  <a:srgbClr val="000000"/>
                </a:solidFill>
                <a:latin typeface="Calibri"/>
                <a:ea typeface="Microsoft YaHei" pitchFamily="2"/>
                <a:cs typeface="Arial" pitchFamily="2"/>
              </a:defRPr>
            </a:lvl4pPr>
            <a:lvl5pPr marL="2160000" lvl="4" indent="-216000" algn="l" rtl="0"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Arial" pitchFamily="2"/>
              </a:defRPr>
            </a:lvl5pPr>
            <a:lvl6pPr marL="2592000" lvl="5" indent="-216000" algn="l" rtl="0"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Arial" pitchFamily="2"/>
              </a:defRPr>
            </a:lvl6pPr>
            <a:lvl7pPr marL="3024000" lvl="6" indent="-216000" algn="l" rtl="0"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Arial" pitchFamily="2"/>
              </a:defRPr>
            </a:lvl7pPr>
            <a:lvl8pPr marL="3456000" lvl="7" indent="-216000" algn="l" rtl="0"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Arial" pitchFamily="2"/>
              </a:defRPr>
            </a:lvl8pPr>
            <a:lvl9pPr marL="3887999" lvl="8" indent="-216000" algn="l" rtl="0"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Arial" pitchFamily="2"/>
              </a:defRPr>
            </a:lvl9pPr>
          </a:lstStyle>
          <a:p>
            <a:pPr marL="0" lvl="0" indent="0">
              <a:spcBef>
                <a:spcPts val="638"/>
              </a:spcBef>
              <a:buNone/>
            </a:pPr>
            <a:r>
              <a:rPr lang="it-IT" sz="2500" dirty="0">
                <a:latin typeface="Times New Roman" pitchFamily="18" charset="0"/>
                <a:cs typeface="Times New Roman" pitchFamily="18" charset="0"/>
                <a:hlinkClick r:id="rId3"/>
              </a:rPr>
              <a:t>STATUTO ALBERTINO</a:t>
            </a:r>
          </a:p>
          <a:p>
            <a:pPr marL="0" lvl="0" indent="0">
              <a:spcBef>
                <a:spcPts val="638"/>
              </a:spcBef>
              <a:buNone/>
            </a:pPr>
            <a:r>
              <a:rPr lang="it-IT" sz="2500" dirty="0">
                <a:latin typeface="Times New Roman" pitchFamily="18" charset="0"/>
                <a:cs typeface="Times New Roman" pitchFamily="18" charset="0"/>
                <a:hlinkClick r:id="rId4"/>
              </a:rPr>
              <a:t>LEGGE FALCO 1930</a:t>
            </a:r>
          </a:p>
          <a:p>
            <a:pPr marL="0" lvl="0" indent="0">
              <a:spcBef>
                <a:spcPts val="638"/>
              </a:spcBef>
              <a:buNone/>
            </a:pPr>
            <a:r>
              <a:rPr lang="it-IT" sz="2500" dirty="0">
                <a:latin typeface="Times New Roman" pitchFamily="18" charset="0"/>
                <a:cs typeface="Times New Roman" pitchFamily="18" charset="0"/>
                <a:hlinkClick r:id="rId5"/>
              </a:rPr>
              <a:t>PROVVEDIMENTI PER LA DIFESA DELLA RAZZA 1939</a:t>
            </a:r>
          </a:p>
        </p:txBody>
      </p:sp>
      <p:pic>
        <p:nvPicPr>
          <p:cNvPr id="4" name="Picture 6"/>
          <p:cNvPicPr>
            <a:picLocks noChangeAspect="1"/>
          </p:cNvPicPr>
          <p:nvPr/>
        </p:nvPicPr>
        <p:blipFill>
          <a:blip r:embed="rId6" cstate="print">
            <a:alphaModFix/>
            <a:grayscl/>
          </a:blip>
          <a:srcRect/>
          <a:stretch>
            <a:fillRect/>
          </a:stretch>
        </p:blipFill>
        <p:spPr>
          <a:xfrm>
            <a:off x="683568" y="3356992"/>
            <a:ext cx="2015999" cy="2580479"/>
          </a:xfrm>
          <a:prstGeom prst="rect">
            <a:avLst/>
          </a:prstGeom>
          <a:noFill/>
          <a:ln>
            <a:noFill/>
          </a:ln>
        </p:spPr>
      </p:pic>
      <p:pic>
        <p:nvPicPr>
          <p:cNvPr id="5" name="Picture 8"/>
          <p:cNvPicPr>
            <a:picLocks noChangeAspect="1"/>
          </p:cNvPicPr>
          <p:nvPr/>
        </p:nvPicPr>
        <p:blipFill>
          <a:blip r:embed="rId7" cstate="print">
            <a:alphaModFix/>
            <a:grayscl/>
          </a:blip>
          <a:srcRect/>
          <a:stretch>
            <a:fillRect/>
          </a:stretch>
        </p:blipFill>
        <p:spPr>
          <a:xfrm>
            <a:off x="2987824" y="3356992"/>
            <a:ext cx="2310231" cy="2520280"/>
          </a:xfrm>
          <a:prstGeom prst="rect">
            <a:avLst/>
          </a:prstGeom>
          <a:noFill/>
          <a:ln>
            <a:noFill/>
          </a:ln>
        </p:spPr>
      </p:pic>
      <p:pic>
        <p:nvPicPr>
          <p:cNvPr id="6" name="Picture 10"/>
          <p:cNvPicPr>
            <a:picLocks noChangeAspect="1"/>
          </p:cNvPicPr>
          <p:nvPr/>
        </p:nvPicPr>
        <p:blipFill>
          <a:blip r:embed="rId8" cstate="print">
            <a:alphaModFix/>
            <a:lum/>
          </a:blip>
          <a:srcRect/>
          <a:stretch>
            <a:fillRect/>
          </a:stretch>
        </p:blipFill>
        <p:spPr>
          <a:xfrm>
            <a:off x="6012160" y="3356992"/>
            <a:ext cx="2466572" cy="2520280"/>
          </a:xfrm>
          <a:prstGeom prst="rect">
            <a:avLst/>
          </a:prstGeom>
          <a:noFill/>
          <a:ln>
            <a:noFill/>
          </a:ln>
        </p:spPr>
      </p:pic>
      <p:sp>
        <p:nvSpPr>
          <p:cNvPr id="7" name="CasellaDiTesto 10"/>
          <p:cNvSpPr/>
          <p:nvPr/>
        </p:nvSpPr>
        <p:spPr>
          <a:xfrm>
            <a:off x="611560" y="5949280"/>
            <a:ext cx="2015999" cy="3415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a:buNone/>
              <a:defRPr sz="1800"/>
            </a:pPr>
            <a:r>
              <a:rPr lang="it-IT" sz="1700" dirty="0">
                <a:solidFill>
                  <a:srgbClr val="000000"/>
                </a:solidFill>
                <a:latin typeface="Times New Roman" pitchFamily="18" charset="0"/>
                <a:ea typeface="Microsoft YaHei" pitchFamily="2"/>
                <a:cs typeface="Times New Roman" pitchFamily="18" charset="0"/>
              </a:rPr>
              <a:t>Carlo Alberto</a:t>
            </a:r>
          </a:p>
        </p:txBody>
      </p:sp>
      <p:sp>
        <p:nvSpPr>
          <p:cNvPr id="8" name="CasellaDiTesto 11"/>
          <p:cNvSpPr/>
          <p:nvPr/>
        </p:nvSpPr>
        <p:spPr>
          <a:xfrm>
            <a:off x="2915816" y="5949280"/>
            <a:ext cx="2448000" cy="3415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defRPr sz="1800"/>
            </a:pPr>
            <a:r>
              <a:rPr lang="it-IT" sz="1700" b="0" i="0" u="none" strike="noStrike" kern="1200" spc="0" dirty="0">
                <a:ln>
                  <a:noFill/>
                </a:ln>
                <a:solidFill>
                  <a:srgbClr val="000000"/>
                </a:solidFill>
                <a:latin typeface="Times New Roman" pitchFamily="18" charset="0"/>
                <a:ea typeface="Microsoft YaHei" pitchFamily="2"/>
                <a:cs typeface="Times New Roman" pitchFamily="18" charset="0"/>
              </a:rPr>
              <a:t>Vittorio Emanuele III</a:t>
            </a:r>
          </a:p>
        </p:txBody>
      </p:sp>
      <p:sp>
        <p:nvSpPr>
          <p:cNvPr id="9" name="CasellaDiTesto 12"/>
          <p:cNvSpPr/>
          <p:nvPr/>
        </p:nvSpPr>
        <p:spPr>
          <a:xfrm>
            <a:off x="5868144" y="5949280"/>
            <a:ext cx="2592000" cy="3415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R="0" lvl="0" indent="0" algn="ctr">
              <a:lnSpc>
                <a:spcPct val="100000"/>
              </a:lnSpc>
              <a:spcBef>
                <a:spcPts val="0"/>
              </a:spcBef>
              <a:spcAft>
                <a:spcPts val="0"/>
              </a:spcAft>
              <a:buNone/>
              <a:tabLst/>
              <a:defRPr sz="1800"/>
            </a:pPr>
            <a:r>
              <a:rPr lang="it-IT" sz="1700" dirty="0">
                <a:solidFill>
                  <a:srgbClr val="000000"/>
                </a:solidFill>
                <a:latin typeface="Times New Roman" pitchFamily="18" charset="0"/>
                <a:ea typeface="Microsoft YaHei" pitchFamily="2"/>
                <a:cs typeface="Times New Roman" pitchFamily="18" charset="0"/>
              </a:rPr>
              <a:t>Benito Mussolini</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15416"/>
            <a:ext cx="7772400" cy="1470025"/>
          </a:xfrm>
        </p:spPr>
        <p:txBody>
          <a:bodyPr/>
          <a:lstStyle/>
          <a:p>
            <a:r>
              <a:rPr lang="it-IT" b="1" dirty="0">
                <a:solidFill>
                  <a:srgbClr val="0070C0"/>
                </a:solidFill>
                <a:effectLst>
                  <a:outerShdw blurRad="38100" dist="38100" dir="2700000" algn="tl">
                    <a:srgbClr val="000000">
                      <a:alpha val="43137"/>
                    </a:srgbClr>
                  </a:outerShdw>
                </a:effectLst>
                <a:latin typeface="Aharoni"/>
                <a:hlinkClick r:id="rId2"/>
              </a:rPr>
              <a:t>LE LEGGI RAZZIALI</a:t>
            </a:r>
            <a:endParaRPr lang="it-IT" b="1" dirty="0">
              <a:solidFill>
                <a:srgbClr val="0070C0"/>
              </a:solidFill>
              <a:effectLst>
                <a:outerShdw blurRad="38100" dist="38100" dir="2700000" algn="tl">
                  <a:srgbClr val="000000">
                    <a:alpha val="43137"/>
                  </a:srgbClr>
                </a:outerShdw>
              </a:effectLst>
              <a:latin typeface="Aharoni"/>
            </a:endParaRPr>
          </a:p>
        </p:txBody>
      </p:sp>
      <p:sp>
        <p:nvSpPr>
          <p:cNvPr id="3" name="Sottotitolo 2"/>
          <p:cNvSpPr>
            <a:spLocks noGrp="1"/>
          </p:cNvSpPr>
          <p:nvPr>
            <p:ph type="subTitle" idx="1"/>
          </p:nvPr>
        </p:nvSpPr>
        <p:spPr>
          <a:xfrm>
            <a:off x="0" y="1124744"/>
            <a:ext cx="9144000" cy="4680520"/>
          </a:xfrm>
        </p:spPr>
        <p:txBody>
          <a:bodyPr>
            <a:normAutofit/>
          </a:bodyPr>
          <a:lstStyle/>
          <a:p>
            <a:r>
              <a:rPr lang="it-IT" sz="2900" dirty="0">
                <a:solidFill>
                  <a:schemeClr val="tx1"/>
                </a:solidFill>
                <a:latin typeface="Times New Roman" pitchFamily="18" charset="0"/>
                <a:cs typeface="Times New Roman" pitchFamily="18" charset="0"/>
              </a:rPr>
              <a:t>Le Leggi Razziali furono un insieme di provvedimenti  legislativi e amministrativi applicati in Italia il 5 Settembre 1938. Esse furono prevalentemente contro le persone di religione ebraica.</a:t>
            </a:r>
          </a:p>
          <a:p>
            <a:endParaRPr lang="it-IT" sz="2800" dirty="0">
              <a:solidFill>
                <a:schemeClr val="tx1"/>
              </a:solidFill>
            </a:endParaRPr>
          </a:p>
          <a:p>
            <a:endParaRPr lang="it-IT"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1979712" y="3140968"/>
            <a:ext cx="5542220" cy="331236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effectLst>
                  <a:outerShdw blurRad="38100" dist="38100" dir="2700000" algn="tl">
                    <a:srgbClr val="000000">
                      <a:alpha val="43137"/>
                    </a:srgbClr>
                  </a:outerShdw>
                </a:effectLst>
                <a:latin typeface="Aharoni"/>
                <a:hlinkClick r:id="rId2"/>
              </a:rPr>
              <a:t>LEGGI RAZZIALI NEL GHETTO </a:t>
            </a:r>
            <a:r>
              <a:rPr lang="it-IT" b="1" dirty="0" err="1">
                <a:effectLst>
                  <a:outerShdw blurRad="38100" dist="38100" dir="2700000" algn="tl">
                    <a:srgbClr val="000000">
                      <a:alpha val="43137"/>
                    </a:srgbClr>
                  </a:outerShdw>
                </a:effectLst>
                <a:latin typeface="Aharoni"/>
                <a:hlinkClick r:id="rId2"/>
              </a:rPr>
              <a:t>DI</a:t>
            </a:r>
            <a:r>
              <a:rPr lang="it-IT" b="1" dirty="0">
                <a:effectLst>
                  <a:outerShdw blurRad="38100" dist="38100" dir="2700000" algn="tl">
                    <a:srgbClr val="000000">
                      <a:alpha val="43137"/>
                    </a:srgbClr>
                  </a:outerShdw>
                </a:effectLst>
                <a:latin typeface="Aharoni"/>
                <a:hlinkClick r:id="rId2"/>
              </a:rPr>
              <a:t> LUGO</a:t>
            </a:r>
            <a:endParaRPr lang="it-IT" b="1" dirty="0">
              <a:effectLst>
                <a:outerShdw blurRad="38100" dist="38100" dir="2700000" algn="tl">
                  <a:srgbClr val="000000">
                    <a:alpha val="43137"/>
                  </a:srgbClr>
                </a:outerShdw>
              </a:effectLst>
              <a:latin typeface="Aharoni"/>
            </a:endParaRPr>
          </a:p>
        </p:txBody>
      </p:sp>
      <p:sp>
        <p:nvSpPr>
          <p:cNvPr id="3" name="Segnaposto contenuto 2"/>
          <p:cNvSpPr>
            <a:spLocks noGrp="1"/>
          </p:cNvSpPr>
          <p:nvPr>
            <p:ph idx="1"/>
          </p:nvPr>
        </p:nvSpPr>
        <p:spPr/>
        <p:txBody>
          <a:bodyPr/>
          <a:lstStyle/>
          <a:p>
            <a:pPr algn="ctr">
              <a:buNone/>
            </a:pPr>
            <a:r>
              <a:rPr lang="it-IT" dirty="0">
                <a:latin typeface="Times New Roman" pitchFamily="18" charset="0"/>
                <a:cs typeface="Times New Roman" pitchFamily="18" charset="0"/>
              </a:rPr>
              <a:t>    La vita degli Ebrei era guidata dai capitoli emanati per il ghetto di Ferrara, stipulati nel 1400.</a:t>
            </a:r>
          </a:p>
          <a:p>
            <a:pPr>
              <a:buNone/>
            </a:pPr>
            <a:endParaRPr lang="it-IT" dirty="0"/>
          </a:p>
          <a:p>
            <a:pPr>
              <a:buNone/>
            </a:pPr>
            <a:endParaRPr lang="it-IT" dirty="0"/>
          </a:p>
          <a:p>
            <a:pPr>
              <a:buNone/>
            </a:pPr>
            <a:endParaRPr lang="it-IT" dirty="0"/>
          </a:p>
          <a:p>
            <a:pPr>
              <a:buNone/>
            </a:pPr>
            <a:endParaRPr lang="it-IT" dirty="0"/>
          </a:p>
        </p:txBody>
      </p:sp>
      <p:pic>
        <p:nvPicPr>
          <p:cNvPr id="2052" name="Picture 4"/>
          <p:cNvPicPr>
            <a:picLocks noChangeAspect="1" noChangeArrowheads="1"/>
          </p:cNvPicPr>
          <p:nvPr/>
        </p:nvPicPr>
        <p:blipFill>
          <a:blip r:embed="rId3" cstate="print"/>
          <a:srcRect/>
          <a:stretch>
            <a:fillRect/>
          </a:stretch>
        </p:blipFill>
        <p:spPr bwMode="auto">
          <a:xfrm>
            <a:off x="2267744" y="3284984"/>
            <a:ext cx="4680520" cy="306033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a:solidFill>
                  <a:srgbClr val="00B050"/>
                </a:solidFill>
                <a:effectLst>
                  <a:outerShdw blurRad="38100" dist="38100" dir="2700000" algn="tl">
                    <a:srgbClr val="000000">
                      <a:alpha val="43137"/>
                    </a:srgbClr>
                  </a:outerShdw>
                </a:effectLst>
                <a:latin typeface="Aharoni" pitchFamily="2" charset="-79"/>
                <a:ea typeface="BatangChe" pitchFamily="49" charset="-127"/>
                <a:cs typeface="Aharoni" pitchFamily="2" charset="-79"/>
                <a:hlinkClick r:id="rId2"/>
              </a:rPr>
              <a:t>IL GHETTO</a:t>
            </a:r>
            <a:endParaRPr lang="it-IT" b="1" dirty="0">
              <a:solidFill>
                <a:srgbClr val="00B050"/>
              </a:solidFill>
              <a:effectLst>
                <a:outerShdw blurRad="38100" dist="38100" dir="2700000" algn="tl">
                  <a:srgbClr val="000000">
                    <a:alpha val="43137"/>
                  </a:srgbClr>
                </a:outerShdw>
              </a:effectLst>
              <a:latin typeface="Aharoni" pitchFamily="2" charset="-79"/>
              <a:ea typeface="BatangChe" pitchFamily="49" charset="-127"/>
              <a:cs typeface="Aharoni" pitchFamily="2" charset="-79"/>
            </a:endParaRPr>
          </a:p>
        </p:txBody>
      </p:sp>
      <p:sp>
        <p:nvSpPr>
          <p:cNvPr id="3" name="Segnaposto contenuto 2"/>
          <p:cNvSpPr>
            <a:spLocks noGrp="1"/>
          </p:cNvSpPr>
          <p:nvPr>
            <p:ph idx="1"/>
          </p:nvPr>
        </p:nvSpPr>
        <p:spPr>
          <a:xfrm>
            <a:off x="251520" y="1484784"/>
            <a:ext cx="5976664" cy="1872208"/>
          </a:xfrm>
        </p:spPr>
        <p:txBody>
          <a:bodyPr>
            <a:normAutofit fontScale="92500" lnSpcReduction="10000"/>
          </a:bodyPr>
          <a:lstStyle/>
          <a:p>
            <a:pPr>
              <a:buFont typeface="Wingdings" pitchFamily="2" charset="2"/>
              <a:buChar char="Ø"/>
            </a:pPr>
            <a:r>
              <a:rPr lang="it-IT" sz="3100" dirty="0">
                <a:latin typeface="Times New Roman" pitchFamily="18" charset="0"/>
                <a:cs typeface="Times New Roman" pitchFamily="18" charset="0"/>
              </a:rPr>
              <a:t>COSTRUZIONE DEL GHETTO</a:t>
            </a:r>
          </a:p>
          <a:p>
            <a:pPr>
              <a:buFont typeface="Wingdings" pitchFamily="2" charset="2"/>
              <a:buChar char="Ø"/>
            </a:pPr>
            <a:r>
              <a:rPr lang="it-IT" sz="3100" dirty="0">
                <a:latin typeface="Times New Roman" pitchFamily="18" charset="0"/>
                <a:cs typeface="Times New Roman" pitchFamily="18" charset="0"/>
              </a:rPr>
              <a:t>LE ATTIVITA’ ALL’ INTERNO DEL GHETTO</a:t>
            </a:r>
          </a:p>
          <a:p>
            <a:pPr>
              <a:buFont typeface="Wingdings" pitchFamily="2" charset="2"/>
              <a:buChar char="Ø"/>
            </a:pPr>
            <a:r>
              <a:rPr lang="it-IT" sz="3100" dirty="0">
                <a:latin typeface="Times New Roman" pitchFamily="18" charset="0"/>
                <a:cs typeface="Times New Roman" pitchFamily="18" charset="0"/>
              </a:rPr>
              <a:t>LE FAMIGLIE</a:t>
            </a:r>
          </a:p>
          <a:p>
            <a:endParaRPr lang="it-IT" dirty="0"/>
          </a:p>
        </p:txBody>
      </p:sp>
      <p:sp>
        <p:nvSpPr>
          <p:cNvPr id="1026" name="AutoShape 2" descr="Risultati immagini per ghetto di lu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Risultati immagini per ghetto di lu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 name="Immagine 5" descr="ghetto.jpg"/>
          <p:cNvPicPr>
            <a:picLocks noChangeAspect="1"/>
          </p:cNvPicPr>
          <p:nvPr/>
        </p:nvPicPr>
        <p:blipFill>
          <a:blip r:embed="rId3" cstate="print">
            <a:grayscl/>
          </a:blip>
          <a:stretch>
            <a:fillRect/>
          </a:stretch>
        </p:blipFill>
        <p:spPr>
          <a:xfrm>
            <a:off x="323528" y="3717032"/>
            <a:ext cx="4762259" cy="3037993"/>
          </a:xfrm>
          <a:prstGeom prst="rect">
            <a:avLst/>
          </a:prstGeom>
        </p:spPr>
      </p:pic>
      <p:pic>
        <p:nvPicPr>
          <p:cNvPr id="7" name="Immagine 6" descr="swag ghetto.jpg"/>
          <p:cNvPicPr>
            <a:picLocks noChangeAspect="1"/>
          </p:cNvPicPr>
          <p:nvPr/>
        </p:nvPicPr>
        <p:blipFill>
          <a:blip r:embed="rId4" cstate="print">
            <a:grayscl/>
          </a:blip>
          <a:stretch>
            <a:fillRect/>
          </a:stretch>
        </p:blipFill>
        <p:spPr>
          <a:xfrm>
            <a:off x="5508104" y="3717032"/>
            <a:ext cx="3456384" cy="3020952"/>
          </a:xfrm>
          <a:prstGeom prst="rect">
            <a:avLst/>
          </a:prstGeom>
        </p:spPr>
      </p:pic>
      <p:pic>
        <p:nvPicPr>
          <p:cNvPr id="8" name="Immagine 7" descr="ghetto lugo 3.JPG"/>
          <p:cNvPicPr>
            <a:picLocks noChangeAspect="1"/>
          </p:cNvPicPr>
          <p:nvPr/>
        </p:nvPicPr>
        <p:blipFill>
          <a:blip r:embed="rId5" cstate="print">
            <a:grayscl/>
          </a:blip>
          <a:stretch>
            <a:fillRect/>
          </a:stretch>
        </p:blipFill>
        <p:spPr>
          <a:xfrm>
            <a:off x="6228184" y="1340768"/>
            <a:ext cx="2736304" cy="22322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4;p13"/>
          <p:cNvSpPr txBox="1">
            <a:spLocks noGrp="1"/>
          </p:cNvSpPr>
          <p:nvPr>
            <p:ph type="title" idx="4294967295"/>
          </p:nvPr>
        </p:nvSpPr>
        <p:spPr/>
        <p:txBody>
          <a:bodyPr lIns="91440" tIns="45720" rIns="91440" bIns="4572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b="1" dirty="0">
                <a:effectLst>
                  <a:outerShdw blurRad="38100" dist="38100" dir="2700000" algn="tl">
                    <a:srgbClr val="000000">
                      <a:alpha val="43137"/>
                    </a:srgbClr>
                  </a:outerShdw>
                </a:effectLst>
                <a:latin typeface="Aharoni"/>
                <a:ea typeface="Open Sans" pitchFamily="2"/>
                <a:cs typeface="Open Sans" pitchFamily="2"/>
                <a:hlinkClick r:id="rId3"/>
              </a:rPr>
              <a:t>LE BOLLE PAPALI</a:t>
            </a:r>
          </a:p>
        </p:txBody>
      </p:sp>
      <p:pic>
        <p:nvPicPr>
          <p:cNvPr id="3" name="Google Shape;86;p13"/>
          <p:cNvPicPr>
            <a:picLocks noChangeAspect="1"/>
          </p:cNvPicPr>
          <p:nvPr/>
        </p:nvPicPr>
        <p:blipFill>
          <a:blip r:embed="rId4" cstate="print">
            <a:alphaModFix/>
            <a:lum/>
          </a:blip>
          <a:srcRect/>
          <a:stretch>
            <a:fillRect/>
          </a:stretch>
        </p:blipFill>
        <p:spPr>
          <a:xfrm>
            <a:off x="0" y="3356993"/>
            <a:ext cx="1080120" cy="1584176"/>
          </a:xfrm>
          <a:prstGeom prst="rect">
            <a:avLst/>
          </a:prstGeom>
          <a:noFill/>
          <a:ln>
            <a:noFill/>
          </a:ln>
        </p:spPr>
      </p:pic>
      <p:pic>
        <p:nvPicPr>
          <p:cNvPr id="4" name="Google Shape;88;p13"/>
          <p:cNvPicPr>
            <a:picLocks noChangeAspect="1"/>
          </p:cNvPicPr>
          <p:nvPr/>
        </p:nvPicPr>
        <p:blipFill>
          <a:blip r:embed="rId5" cstate="print">
            <a:alphaModFix/>
            <a:grayscl/>
          </a:blip>
          <a:srcRect/>
          <a:stretch>
            <a:fillRect/>
          </a:stretch>
        </p:blipFill>
        <p:spPr>
          <a:xfrm>
            <a:off x="7775848" y="1484784"/>
            <a:ext cx="1368152" cy="1584176"/>
          </a:xfrm>
          <a:prstGeom prst="rect">
            <a:avLst/>
          </a:prstGeom>
          <a:noFill/>
          <a:ln>
            <a:noFill/>
          </a:ln>
        </p:spPr>
      </p:pic>
      <p:pic>
        <p:nvPicPr>
          <p:cNvPr id="5" name="Google Shape;90;p13"/>
          <p:cNvPicPr>
            <a:picLocks noChangeAspect="1"/>
          </p:cNvPicPr>
          <p:nvPr/>
        </p:nvPicPr>
        <p:blipFill>
          <a:blip r:embed="rId6" cstate="print">
            <a:alphaModFix/>
            <a:lum/>
          </a:blip>
          <a:srcRect/>
          <a:stretch>
            <a:fillRect/>
          </a:stretch>
        </p:blipFill>
        <p:spPr>
          <a:xfrm>
            <a:off x="7665481" y="4869160"/>
            <a:ext cx="1478519" cy="1819439"/>
          </a:xfrm>
          <a:prstGeom prst="rect">
            <a:avLst/>
          </a:prstGeom>
          <a:noFill/>
          <a:ln>
            <a:noFill/>
          </a:ln>
        </p:spPr>
      </p:pic>
      <p:sp>
        <p:nvSpPr>
          <p:cNvPr id="6" name="Google Shape;92;p13"/>
          <p:cNvSpPr/>
          <p:nvPr/>
        </p:nvSpPr>
        <p:spPr>
          <a:xfrm>
            <a:off x="2195736" y="3429000"/>
            <a:ext cx="4320360" cy="153196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25560">
            <a:solidFill>
              <a:srgbClr val="000000"/>
            </a:solidFill>
            <a:prstDash val="solid"/>
            <a:roun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0"/>
              </a:spcBef>
              <a:spcAft>
                <a:spcPts val="0"/>
              </a:spcAft>
              <a:buNone/>
              <a:tabLst/>
              <a:defRPr sz="1800"/>
            </a:pPr>
            <a:r>
              <a:rPr lang="it-IT" sz="2000" b="1" i="0" u="none" strike="noStrike" kern="1200" spc="0" dirty="0">
                <a:ln>
                  <a:noFill/>
                </a:ln>
                <a:solidFill>
                  <a:srgbClr val="000000"/>
                </a:solidFill>
                <a:effectLst>
                  <a:outerShdw blurRad="38100" dist="38100" dir="2700000" algn="tl">
                    <a:srgbClr val="000000">
                      <a:alpha val="43137"/>
                    </a:srgbClr>
                  </a:outerShdw>
                </a:effectLst>
                <a:latin typeface="Times New Roman" pitchFamily="18" charset="0"/>
                <a:ea typeface="Calibri" pitchFamily="2"/>
                <a:cs typeface="Times New Roman" pitchFamily="18" charset="0"/>
              </a:rPr>
              <a:t>Papa Pio IV </a:t>
            </a:r>
            <a:r>
              <a:rPr lang="it-IT" sz="2000" b="1" i="0" u="none" strike="noStrike" kern="1200" spc="0" dirty="0">
                <a:ln>
                  <a:noFill/>
                </a:ln>
                <a:solidFill>
                  <a:srgbClr val="000000"/>
                </a:solidFill>
                <a:latin typeface="Times New Roman" pitchFamily="18" charset="0"/>
                <a:ea typeface="Calibri" pitchFamily="2"/>
                <a:cs typeface="Times New Roman" pitchFamily="18" charset="0"/>
              </a:rPr>
              <a:t>:</a:t>
            </a:r>
            <a:r>
              <a:rPr lang="it-IT" sz="2000" b="1" i="0" u="none" strike="noStrike" kern="1200" spc="0" dirty="0">
                <a:ln>
                  <a:noFill/>
                </a:ln>
                <a:solidFill>
                  <a:srgbClr val="000000"/>
                </a:solidFill>
                <a:latin typeface="Times New Roman" pitchFamily="18" charset="0"/>
                <a:ea typeface="Open Sans" pitchFamily="2"/>
                <a:cs typeface="Times New Roman" pitchFamily="18" charset="0"/>
              </a:rPr>
              <a:t>ammorbidiva gli articoli con un comportamento fiscale e oppressivo, in particolare per quanto riguarda le limitazioni all’attività economica</a:t>
            </a:r>
          </a:p>
        </p:txBody>
      </p:sp>
      <p:sp>
        <p:nvSpPr>
          <p:cNvPr id="7" name="Google Shape;94;p13"/>
          <p:cNvSpPr/>
          <p:nvPr/>
        </p:nvSpPr>
        <p:spPr>
          <a:xfrm>
            <a:off x="2187000" y="1568879"/>
            <a:ext cx="4329216" cy="142807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25560">
            <a:solidFill>
              <a:srgbClr val="000000"/>
            </a:solidFill>
            <a:prstDash val="solid"/>
            <a:roun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0"/>
              </a:spcBef>
              <a:spcAft>
                <a:spcPts val="0"/>
              </a:spcAft>
              <a:buNone/>
              <a:tabLst/>
              <a:defRPr sz="1800"/>
            </a:pPr>
            <a:r>
              <a:rPr lang="it-IT" sz="2000" b="1" i="0" u="none" strike="noStrike" kern="1200" spc="0" dirty="0">
                <a:ln>
                  <a:noFill/>
                </a:ln>
                <a:solidFill>
                  <a:srgbClr val="000000"/>
                </a:solidFill>
                <a:effectLst>
                  <a:outerShdw blurRad="38100" dist="38100" dir="2700000" algn="tl">
                    <a:srgbClr val="000000">
                      <a:alpha val="43137"/>
                    </a:srgbClr>
                  </a:outerShdw>
                </a:effectLst>
                <a:latin typeface="Times New Roman" pitchFamily="18" charset="0"/>
                <a:ea typeface="Calibri" pitchFamily="2"/>
                <a:cs typeface="Times New Roman" pitchFamily="18" charset="0"/>
              </a:rPr>
              <a:t>Papa Innocenzo XI:</a:t>
            </a:r>
            <a:r>
              <a:rPr lang="it-IT" sz="2000" b="1" i="0" u="none" strike="noStrike" kern="1200" spc="0" dirty="0">
                <a:ln>
                  <a:noFill/>
                </a:ln>
                <a:solidFill>
                  <a:srgbClr val="000000"/>
                </a:solidFill>
                <a:effectLst>
                  <a:outerShdw blurRad="38100" dist="38100" dir="2700000" algn="tl">
                    <a:srgbClr val="000000">
                      <a:alpha val="43137"/>
                    </a:srgbClr>
                  </a:outerShdw>
                </a:effectLst>
                <a:latin typeface="Times New Roman" pitchFamily="18" charset="0"/>
                <a:ea typeface="Open Sans" pitchFamily="2"/>
                <a:cs typeface="Times New Roman" pitchFamily="18" charset="0"/>
              </a:rPr>
              <a:t> </a:t>
            </a:r>
            <a:r>
              <a:rPr lang="it-IT" sz="2000" b="1" i="0" u="none" strike="noStrike" kern="1200" spc="0" dirty="0">
                <a:ln>
                  <a:noFill/>
                </a:ln>
                <a:solidFill>
                  <a:srgbClr val="000000"/>
                </a:solidFill>
                <a:latin typeface="Times New Roman" pitchFamily="18" charset="0"/>
                <a:ea typeface="Open Sans" pitchFamily="2"/>
                <a:cs typeface="Times New Roman" pitchFamily="18" charset="0"/>
              </a:rPr>
              <a:t>nella sua bolla ordina alle donne di indossare un velo giallo(simbolo delle prostitute) e agli uomini di portare un berretto</a:t>
            </a:r>
            <a:r>
              <a:rPr lang="it-IT" sz="1500" b="1" i="0" u="none" strike="noStrike" kern="1200" spc="0" dirty="0">
                <a:ln>
                  <a:noFill/>
                </a:ln>
                <a:solidFill>
                  <a:srgbClr val="000000"/>
                </a:solidFill>
                <a:latin typeface="Times New Roman" pitchFamily="18" charset="0"/>
                <a:ea typeface="Open Sans" pitchFamily="2"/>
                <a:cs typeface="Times New Roman" pitchFamily="18" charset="0"/>
              </a:rPr>
              <a:t>.</a:t>
            </a:r>
          </a:p>
        </p:txBody>
      </p:sp>
      <p:sp>
        <p:nvSpPr>
          <p:cNvPr id="8" name="Google Shape;96;p13"/>
          <p:cNvSpPr/>
          <p:nvPr/>
        </p:nvSpPr>
        <p:spPr>
          <a:xfrm>
            <a:off x="2195736" y="5373216"/>
            <a:ext cx="4248352" cy="129614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25560">
            <a:solidFill>
              <a:srgbClr val="000000"/>
            </a:solidFill>
            <a:prstDash val="solid"/>
            <a:roun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0"/>
              </a:spcBef>
              <a:spcAft>
                <a:spcPts val="0"/>
              </a:spcAft>
              <a:buNone/>
              <a:tabLst/>
              <a:defRPr sz="1800"/>
            </a:pPr>
            <a:r>
              <a:rPr lang="it-IT" sz="2000" b="1" i="0" u="none" strike="noStrike" kern="1200" spc="0" dirty="0">
                <a:ln>
                  <a:noFill/>
                </a:ln>
                <a:solidFill>
                  <a:srgbClr val="000000"/>
                </a:solidFill>
                <a:effectLst>
                  <a:outerShdw blurRad="38100" dist="38100" dir="2700000" algn="tl">
                    <a:srgbClr val="000000">
                      <a:alpha val="43137"/>
                    </a:srgbClr>
                  </a:outerShdw>
                </a:effectLst>
                <a:latin typeface="Times New Roman" pitchFamily="18" charset="0"/>
                <a:ea typeface="Calibri" pitchFamily="2"/>
                <a:cs typeface="Times New Roman" pitchFamily="18" charset="0"/>
              </a:rPr>
              <a:t>Papa Clemente VIII</a:t>
            </a:r>
            <a:r>
              <a:rPr lang="it-IT" sz="2000" b="1" i="0" u="none" strike="noStrike" kern="1200" spc="0" dirty="0">
                <a:ln>
                  <a:noFill/>
                </a:ln>
                <a:solidFill>
                  <a:srgbClr val="000000"/>
                </a:solidFill>
                <a:latin typeface="Times New Roman" pitchFamily="18" charset="0"/>
                <a:ea typeface="Calibri" pitchFamily="2"/>
                <a:cs typeface="Times New Roman" pitchFamily="18" charset="0"/>
              </a:rPr>
              <a:t>: s</a:t>
            </a:r>
            <a:r>
              <a:rPr lang="it-IT" sz="2000" b="1" i="0" u="none" strike="noStrike" kern="1200" spc="0" dirty="0">
                <a:ln>
                  <a:noFill/>
                </a:ln>
                <a:solidFill>
                  <a:srgbClr val="000000"/>
                </a:solidFill>
                <a:latin typeface="Times New Roman" pitchFamily="18" charset="0"/>
                <a:ea typeface="Open Sans" pitchFamily="2"/>
                <a:cs typeface="Times New Roman" pitchFamily="18" charset="0"/>
              </a:rPr>
              <a:t>i distingue perché nelle bolle, da lui emanate, </a:t>
            </a:r>
            <a:r>
              <a:rPr lang="it-IT" sz="2000" b="1" i="0" u="none" strike="noStrike" kern="1200" spc="0" dirty="0">
                <a:ln>
                  <a:noFill/>
                </a:ln>
                <a:latin typeface="Times New Roman" pitchFamily="18" charset="0"/>
                <a:ea typeface="Open Sans" pitchFamily="2"/>
                <a:cs typeface="Times New Roman" pitchFamily="18" charset="0"/>
              </a:rPr>
              <a:t>emette provvedimenti avversi </a:t>
            </a:r>
            <a:r>
              <a:rPr lang="it-IT" sz="2000" b="1" i="0" u="none" strike="noStrike" kern="1200" spc="0">
                <a:ln>
                  <a:noFill/>
                </a:ln>
                <a:latin typeface="Times New Roman" pitchFamily="18" charset="0"/>
                <a:ea typeface="Open Sans" pitchFamily="2"/>
                <a:cs typeface="Times New Roman" pitchFamily="18" charset="0"/>
              </a:rPr>
              <a:t>agli ebrei</a:t>
            </a:r>
            <a:r>
              <a:rPr lang="it-IT" sz="2000" b="1" i="0" u="none" strike="noStrike" kern="1200" spc="0" dirty="0">
                <a:ln>
                  <a:noFill/>
                </a:ln>
                <a:latin typeface="Times New Roman" pitchFamily="18" charset="0"/>
                <a:ea typeface="Open Sans" pitchFamily="2"/>
                <a:cs typeface="Times New Roman" pitchFamily="18" charset="0"/>
              </a:rPr>
              <a:t>.</a:t>
            </a:r>
          </a:p>
        </p:txBody>
      </p:sp>
      <p:cxnSp>
        <p:nvCxnSpPr>
          <p:cNvPr id="20" name="Connettore 2 19"/>
          <p:cNvCxnSpPr/>
          <p:nvPr/>
        </p:nvCxnSpPr>
        <p:spPr>
          <a:xfrm flipH="1">
            <a:off x="6444208" y="5877272"/>
            <a:ext cx="122413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Connettore 2 14"/>
          <p:cNvCxnSpPr>
            <a:stCxn id="4" idx="1"/>
          </p:cNvCxnSpPr>
          <p:nvPr/>
        </p:nvCxnSpPr>
        <p:spPr>
          <a:xfrm flipH="1">
            <a:off x="6516216" y="2276872"/>
            <a:ext cx="12596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ttore 2 28"/>
          <p:cNvCxnSpPr>
            <a:stCxn id="3" idx="3"/>
          </p:cNvCxnSpPr>
          <p:nvPr/>
        </p:nvCxnSpPr>
        <p:spPr>
          <a:xfrm flipV="1">
            <a:off x="1080120" y="4149080"/>
            <a:ext cx="1043608"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547</TotalTime>
  <Words>986</Words>
  <Application>Microsoft Office PowerPoint</Application>
  <PresentationFormat>Presentazione su schermo (4:3)</PresentationFormat>
  <Paragraphs>95</Paragraphs>
  <Slides>14</Slides>
  <Notes>7</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14</vt:i4>
      </vt:variant>
    </vt:vector>
  </HeadingPairs>
  <TitlesOfParts>
    <vt:vector size="26" baseType="lpstr">
      <vt:lpstr>BatangChe</vt:lpstr>
      <vt:lpstr>Microsoft YaHei</vt:lpstr>
      <vt:lpstr>Aharoni</vt:lpstr>
      <vt:lpstr>Algerian</vt:lpstr>
      <vt:lpstr>Arial</vt:lpstr>
      <vt:lpstr>Bodoni MT</vt:lpstr>
      <vt:lpstr>Calibri</vt:lpstr>
      <vt:lpstr>Open Sans</vt:lpstr>
      <vt:lpstr>StarSymbol</vt:lpstr>
      <vt:lpstr>Times New Roman</vt:lpstr>
      <vt:lpstr>Wingdings</vt:lpstr>
      <vt:lpstr>Tema di Office</vt:lpstr>
      <vt:lpstr>“L’ANNIENTAMENTO DEL LUOGO NON CANCELLA LA MEMORIA”</vt:lpstr>
      <vt:lpstr>LE ORIGINI</vt:lpstr>
      <vt:lpstr>Presentazione standard di PowerPoint</vt:lpstr>
      <vt:lpstr>Presentazione standard di PowerPoint</vt:lpstr>
      <vt:lpstr>CODICE CIVILE</vt:lpstr>
      <vt:lpstr>LE LEGGI RAZZIALI</vt:lpstr>
      <vt:lpstr>LEGGI RAZZIALI NEL GHETTO DI LUGO</vt:lpstr>
      <vt:lpstr>IL GHETTO</vt:lpstr>
      <vt:lpstr>LE BOLLE PAPALI</vt:lpstr>
      <vt:lpstr>I CONTRATTI MATRIMONIALI</vt:lpstr>
      <vt:lpstr>IL CIMITERO EBRAICO</vt:lpstr>
      <vt:lpstr>LA PALESTINA OGGI</vt:lpstr>
      <vt:lpstr>CONCLUSIONI</vt:lpstr>
      <vt:lpstr>CONCLUSIONI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LEGGI RAZIALI</dc:title>
  <dc:creator>utente</dc:creator>
  <cp:lastModifiedBy>Renda Elisa</cp:lastModifiedBy>
  <cp:revision>78</cp:revision>
  <dcterms:created xsi:type="dcterms:W3CDTF">2019-03-04T10:20:21Z</dcterms:created>
  <dcterms:modified xsi:type="dcterms:W3CDTF">2019-04-11T10:11:13Z</dcterms:modified>
</cp:coreProperties>
</file>