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A20F8-78C5-4329-87A2-A58C0158DD7C}" type="datetimeFigureOut">
              <a:rPr lang="it-IT" smtClean="0"/>
              <a:t>03/02/2018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E4C37-A5DA-4363-B944-8E82ED102DF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A20F8-78C5-4329-87A2-A58C0158DD7C}" type="datetimeFigureOut">
              <a:rPr lang="it-IT" smtClean="0"/>
              <a:t>03/02/2018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E4C37-A5DA-4363-B944-8E82ED102DF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A20F8-78C5-4329-87A2-A58C0158DD7C}" type="datetimeFigureOut">
              <a:rPr lang="it-IT" smtClean="0"/>
              <a:t>03/02/2018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E4C37-A5DA-4363-B944-8E82ED102DF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A20F8-78C5-4329-87A2-A58C0158DD7C}" type="datetimeFigureOut">
              <a:rPr lang="it-IT" smtClean="0"/>
              <a:t>03/02/2018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E4C37-A5DA-4363-B944-8E82ED102DF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A20F8-78C5-4329-87A2-A58C0158DD7C}" type="datetimeFigureOut">
              <a:rPr lang="it-IT" smtClean="0"/>
              <a:t>03/02/2018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E4C37-A5DA-4363-B944-8E82ED102DF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A20F8-78C5-4329-87A2-A58C0158DD7C}" type="datetimeFigureOut">
              <a:rPr lang="it-IT" smtClean="0"/>
              <a:t>03/02/2018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E4C37-A5DA-4363-B944-8E82ED102DF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A20F8-78C5-4329-87A2-A58C0158DD7C}" type="datetimeFigureOut">
              <a:rPr lang="it-IT" smtClean="0"/>
              <a:t>03/02/2018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E4C37-A5DA-4363-B944-8E82ED102DF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A20F8-78C5-4329-87A2-A58C0158DD7C}" type="datetimeFigureOut">
              <a:rPr lang="it-IT" smtClean="0"/>
              <a:t>03/02/2018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E4C37-A5DA-4363-B944-8E82ED102DF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A20F8-78C5-4329-87A2-A58C0158DD7C}" type="datetimeFigureOut">
              <a:rPr lang="it-IT" smtClean="0"/>
              <a:t>03/02/2018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E4C37-A5DA-4363-B944-8E82ED102DF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A20F8-78C5-4329-87A2-A58C0158DD7C}" type="datetimeFigureOut">
              <a:rPr lang="it-IT" smtClean="0"/>
              <a:t>03/02/2018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E4C37-A5DA-4363-B944-8E82ED102DF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A20F8-78C5-4329-87A2-A58C0158DD7C}" type="datetimeFigureOut">
              <a:rPr lang="it-IT" smtClean="0"/>
              <a:t>03/02/2018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E4C37-A5DA-4363-B944-8E82ED102DF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A20F8-78C5-4329-87A2-A58C0158DD7C}" type="datetimeFigureOut">
              <a:rPr lang="it-IT" smtClean="0"/>
              <a:t>03/02/2018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8E4C37-A5DA-4363-B944-8E82ED102DFA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683568" y="404664"/>
            <a:ext cx="741682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Cosa significa avere dei Diritti?</a:t>
            </a:r>
            <a:br>
              <a:rPr lang="it-IT" sz="3200" b="1" dirty="0" smtClean="0">
                <a:latin typeface="Times New Roman" pitchFamily="18" charset="0"/>
                <a:cs typeface="Times New Roman" pitchFamily="18" charset="0"/>
              </a:rPr>
            </a:b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1. Non fare il proprio Dovere</a:t>
            </a:r>
          </a:p>
          <a:p>
            <a:pPr>
              <a:buNone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2. Ottenere tutto ciò che si vuole</a:t>
            </a:r>
          </a:p>
          <a:p>
            <a:pPr>
              <a:buNone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3. Avere ciò che è giusto che tutti abbiano </a:t>
            </a:r>
            <a:br>
              <a:rPr lang="it-IT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it-IT" sz="3200" b="1" dirty="0" smtClean="0">
                <a:latin typeface="Times New Roman" pitchFamily="18" charset="0"/>
                <a:cs typeface="Times New Roman" pitchFamily="18" charset="0"/>
              </a:rPr>
            </a:b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</a:p>
          <a:p>
            <a:pPr>
              <a:buNone/>
            </a:pPr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                  Risposta esatta:  3</a:t>
            </a:r>
            <a:endParaRPr lang="it-IT" sz="3200" dirty="0"/>
          </a:p>
        </p:txBody>
      </p:sp>
      <p:pic>
        <p:nvPicPr>
          <p:cNvPr id="2050" name="Picture 2" descr="C:\Users\Gennro\Desktop\diritt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3284984"/>
            <a:ext cx="2809875" cy="1628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899592" y="332657"/>
            <a:ext cx="59584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La guerra</a:t>
            </a:r>
            <a:br>
              <a:rPr lang="it-IT" sz="3200" b="1" dirty="0" smtClean="0">
                <a:latin typeface="Times New Roman" pitchFamily="18" charset="0"/>
                <a:cs typeface="Times New Roman" pitchFamily="18" charset="0"/>
              </a:rPr>
            </a:br>
            <a:endParaRPr lang="it-IT" sz="3200" dirty="0"/>
          </a:p>
        </p:txBody>
      </p:sp>
      <p:sp>
        <p:nvSpPr>
          <p:cNvPr id="3" name="Rettangolo 2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it-IT" b="1" dirty="0" smtClean="0">
                <a:latin typeface="Times New Roman" pitchFamily="18" charset="0"/>
                <a:cs typeface="Times New Roman" pitchFamily="18" charset="0"/>
              </a:rPr>
            </a:br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395536" y="1268760"/>
            <a:ext cx="770485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E’ utile all’uomo così dimostra di essere forte</a:t>
            </a:r>
          </a:p>
          <a:p>
            <a:pPr marL="457200" indent="-4572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E’ distruzione, morte e non risolve i problemi</a:t>
            </a:r>
          </a:p>
          <a:p>
            <a:pPr marL="457200" indent="-4572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Serve all’uomo per essere  più felice</a:t>
            </a:r>
          </a:p>
          <a:p>
            <a:pPr marL="457200" indent="-457200">
              <a:buAutoNum type="arabicPeriod"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it-IT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Risposta esatta:  2</a:t>
            </a: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6" name="Picture 2" descr="C:\Users\Gennro\Desktop\diritt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4077072"/>
            <a:ext cx="2809875" cy="1628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899592" y="260648"/>
            <a:ext cx="517019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Arriva un nuovo alunno</a:t>
            </a:r>
            <a:endParaRPr lang="it-IT" sz="3200" dirty="0"/>
          </a:p>
        </p:txBody>
      </p:sp>
      <p:sp>
        <p:nvSpPr>
          <p:cNvPr id="3" name="Rettangolo 2"/>
          <p:cNvSpPr/>
          <p:nvPr/>
        </p:nvSpPr>
        <p:spPr>
          <a:xfrm>
            <a:off x="755576" y="836712"/>
            <a:ext cx="7704856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Non gli rivolgo la parola tanto non capisce la mia lingua</a:t>
            </a:r>
          </a:p>
          <a:p>
            <a:pPr marL="457200" indent="-4572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Ha un aspetto diverso … meglio stare alla larga da lui</a:t>
            </a:r>
          </a:p>
          <a:p>
            <a:pPr marL="457200" indent="-4572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Lo accolgo con un sorriso e  lo invito a giocare, così si sentirà a suo agio</a:t>
            </a:r>
          </a:p>
          <a:p>
            <a:pPr marL="457200" indent="-457200">
              <a:buNone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it-IT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Risposta esatta:  3 </a:t>
            </a:r>
          </a:p>
          <a:p>
            <a:pPr marL="457200" indent="-457200">
              <a:buAutoNum type="arabicPeriod"/>
            </a:pPr>
            <a:endParaRPr lang="it-IT" dirty="0" smtClean="0"/>
          </a:p>
          <a:p>
            <a:pPr marL="457200" indent="-457200">
              <a:buNone/>
            </a:pPr>
            <a:endParaRPr lang="it-IT" dirty="0"/>
          </a:p>
        </p:txBody>
      </p:sp>
      <p:pic>
        <p:nvPicPr>
          <p:cNvPr id="12290" name="Picture 2" descr="C:\Users\Gennro\Desktop\diritt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3933056"/>
            <a:ext cx="2809875" cy="1628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115616" y="692696"/>
            <a:ext cx="66247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Cosa fai per proteggere l’aria </a:t>
            </a:r>
            <a:endParaRPr lang="it-IT" sz="3200" dirty="0"/>
          </a:p>
        </p:txBody>
      </p:sp>
      <p:sp>
        <p:nvSpPr>
          <p:cNvPr id="3" name="Rettangolo 2"/>
          <p:cNvSpPr/>
          <p:nvPr/>
        </p:nvSpPr>
        <p:spPr>
          <a:xfrm>
            <a:off x="539552" y="1628800"/>
            <a:ext cx="82809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Che mi importa, tanto non è solo colpa mia</a:t>
            </a:r>
          </a:p>
          <a:p>
            <a:pPr marL="457200" indent="-4572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Quando posso uso la bicicletta o faccio una bella passeggiata</a:t>
            </a:r>
          </a:p>
          <a:p>
            <a:pPr marL="457200" indent="-4572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Non è inquinata … ci sono tanti alberi! </a:t>
            </a:r>
          </a:p>
          <a:p>
            <a:pPr marL="457200" indent="-457200">
              <a:buNone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</a:p>
          <a:p>
            <a:pPr marL="457200" indent="-457200">
              <a:buNone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457200" indent="-457200">
              <a:buNone/>
            </a:pPr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                   </a:t>
            </a:r>
          </a:p>
          <a:p>
            <a:pPr marL="457200" indent="-457200">
              <a:buNone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                      Risposta esatta:  2</a:t>
            </a:r>
            <a:endParaRPr lang="it-IT" sz="3200" dirty="0"/>
          </a:p>
        </p:txBody>
      </p:sp>
      <p:pic>
        <p:nvPicPr>
          <p:cNvPr id="13314" name="Picture 2" descr="C:\Users\Gennro\Desktop\diritt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3789040"/>
            <a:ext cx="2809875" cy="1628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827584" y="404664"/>
            <a:ext cx="70567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Il mio compagno non ha la merenda</a:t>
            </a:r>
            <a:endParaRPr lang="it-IT" sz="3200" dirty="0"/>
          </a:p>
        </p:txBody>
      </p:sp>
      <p:sp>
        <p:nvSpPr>
          <p:cNvPr id="3" name="Rettangolo 2"/>
          <p:cNvSpPr/>
          <p:nvPr/>
        </p:nvSpPr>
        <p:spPr>
          <a:xfrm>
            <a:off x="827584" y="1268760"/>
            <a:ext cx="748883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Posso condividere la mia, ne ho sempre tanta …</a:t>
            </a:r>
          </a:p>
          <a:p>
            <a:pPr marL="514350" indent="-514350">
              <a:buAutoNum type="arabicPeriod" startAt="2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Se non ce l’ha non è colpa mia, ognuno mangia la sua</a:t>
            </a:r>
          </a:p>
          <a:p>
            <a:pPr marL="457200" indent="-457200">
              <a:buNone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3.  Ci penserà la maestra</a:t>
            </a:r>
          </a:p>
          <a:p>
            <a:pPr marL="457200" indent="-457200">
              <a:buAutoNum type="arabicPeriod"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>
              <a:buNone/>
            </a:pPr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it-IT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Risposta esatta:  1</a:t>
            </a: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8" name="Picture 2" descr="C:\Users\Gennro\Desktop\diritt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3933056"/>
            <a:ext cx="2809875" cy="1628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467545" y="692696"/>
            <a:ext cx="490643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Le regole sono</a:t>
            </a:r>
            <a:endParaRPr lang="it-IT" sz="3200" dirty="0"/>
          </a:p>
        </p:txBody>
      </p:sp>
      <p:sp>
        <p:nvSpPr>
          <p:cNvPr id="3" name="Rettangolo 2"/>
          <p:cNvSpPr/>
          <p:nvPr/>
        </p:nvSpPr>
        <p:spPr>
          <a:xfrm>
            <a:off x="611560" y="1412776"/>
            <a:ext cx="8064896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Divieti che ci impediscono di fare tutto ciò che vogliamo</a:t>
            </a:r>
          </a:p>
          <a:p>
            <a:pPr marL="514350" indent="-51435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Obblighi noiosi e non sempre utili</a:t>
            </a:r>
          </a:p>
          <a:p>
            <a:pPr marL="514350" indent="-51435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Ciò che permette alle persone di idee diverse di vivere insieme</a:t>
            </a:r>
          </a:p>
          <a:p>
            <a:pPr marL="514350" indent="-514350">
              <a:buNone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it-IT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Risposta esatta:  3</a:t>
            </a:r>
          </a:p>
          <a:p>
            <a:pPr marL="514350" indent="-514350">
              <a:buNone/>
            </a:pPr>
            <a:endParaRPr lang="it-IT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2" name="Picture 2" descr="C:\Users\Gennro\Desktop\diritt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4077072"/>
            <a:ext cx="2809875" cy="1628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755576" y="260649"/>
            <a:ext cx="756084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Ci vogliono delle regole per far parte di un gruppo?</a:t>
            </a:r>
            <a:endParaRPr lang="it-IT" sz="3200" dirty="0"/>
          </a:p>
        </p:txBody>
      </p:sp>
      <p:sp>
        <p:nvSpPr>
          <p:cNvPr id="3" name="Rettangolo 2"/>
          <p:cNvSpPr/>
          <p:nvPr/>
        </p:nvSpPr>
        <p:spPr>
          <a:xfrm>
            <a:off x="683568" y="1484784"/>
            <a:ext cx="813690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No,  basta pagare la quota di iscrizione</a:t>
            </a:r>
          </a:p>
          <a:p>
            <a:pPr marL="457200" indent="-4572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No, ognuno ha le sue regole personali</a:t>
            </a:r>
          </a:p>
          <a:p>
            <a:pPr marL="457200" indent="-4572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Si, ogni gruppo per funzionare bene, ha bisogno di regole che tutti devono rispettare</a:t>
            </a:r>
          </a:p>
          <a:p>
            <a:pPr marL="457200" indent="-457200">
              <a:buAutoNum type="arabicPeriod"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428750" lvl="2" indent="-514350">
              <a:buFont typeface="+mj-lt"/>
              <a:buAutoNum type="arabicPeriod"/>
            </a:pPr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Risposta esatta:  3</a:t>
            </a:r>
            <a:endParaRPr lang="it-IT" sz="3200" dirty="0"/>
          </a:p>
        </p:txBody>
      </p:sp>
      <p:pic>
        <p:nvPicPr>
          <p:cNvPr id="16386" name="Picture 2" descr="C:\Users\Gennro\Desktop\diritt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4005064"/>
            <a:ext cx="2809875" cy="1628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899592" y="323612"/>
            <a:ext cx="494246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Il rispetto per gli altri  è</a:t>
            </a:r>
            <a:endParaRPr lang="it-IT" sz="3200" dirty="0"/>
          </a:p>
        </p:txBody>
      </p:sp>
      <p:sp>
        <p:nvSpPr>
          <p:cNvPr id="3" name="Rettangolo 2"/>
          <p:cNvSpPr/>
          <p:nvPr/>
        </p:nvSpPr>
        <p:spPr>
          <a:xfrm>
            <a:off x="683568" y="1268760"/>
            <a:ext cx="777686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Una regola da osservare , ma solo con chi ci rispetta</a:t>
            </a:r>
          </a:p>
          <a:p>
            <a:pPr marL="457200" indent="-4572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E’ una regola da osservare sempre e con tutti</a:t>
            </a:r>
          </a:p>
          <a:p>
            <a:pPr marL="457200" indent="-4572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Nessuno ci può costringere a farlo</a:t>
            </a:r>
          </a:p>
          <a:p>
            <a:pPr marL="457200" indent="-457200">
              <a:buAutoNum type="arabicPeriod"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it-IT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Risposta esatta:   2</a:t>
            </a:r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0" name="Picture 2" descr="C:\Users\Gennro\Desktop\diritt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4005064"/>
            <a:ext cx="2809875" cy="1628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971600" y="548680"/>
            <a:ext cx="477636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Un uomo e una donna</a:t>
            </a:r>
            <a:endParaRPr lang="it-IT" sz="3200" dirty="0"/>
          </a:p>
        </p:txBody>
      </p:sp>
      <p:sp>
        <p:nvSpPr>
          <p:cNvPr id="3" name="Rettangolo 2"/>
          <p:cNvSpPr/>
          <p:nvPr/>
        </p:nvSpPr>
        <p:spPr>
          <a:xfrm>
            <a:off x="755576" y="1340768"/>
            <a:ext cx="777686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Hanno sempre gli stessi Diritti</a:t>
            </a:r>
          </a:p>
          <a:p>
            <a:pPr marL="457200" indent="-4572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Hanno Diritti diversi, perché sono diversi</a:t>
            </a:r>
          </a:p>
          <a:p>
            <a:pPr marL="457200" indent="-4572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Hanno gli stessi Diritti ma doveri Diversi</a:t>
            </a:r>
          </a:p>
          <a:p>
            <a:pPr marL="457200" indent="-457200">
              <a:buAutoNum type="arabicPeriod"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it-IT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Risposta esatta:  1</a:t>
            </a:r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4" name="Picture 2" descr="C:\Users\Gennro\Desktop\diritt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3933056"/>
            <a:ext cx="2809875" cy="1628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683568" y="476672"/>
            <a:ext cx="734481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Se ho dei Diritti ho anche dei Doveri?</a:t>
            </a:r>
            <a:endParaRPr lang="it-IT" sz="3200" dirty="0"/>
          </a:p>
        </p:txBody>
      </p:sp>
      <p:sp>
        <p:nvSpPr>
          <p:cNvPr id="3" name="Rettangolo 2"/>
          <p:cNvSpPr/>
          <p:nvPr/>
        </p:nvSpPr>
        <p:spPr>
          <a:xfrm>
            <a:off x="467544" y="1340768"/>
            <a:ext cx="784887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No, sono gli  altri cha hanno il Dovere di rispettare i miei Diritti</a:t>
            </a:r>
          </a:p>
          <a:p>
            <a:pPr marL="457200" indent="-4572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Sì, per esempio il Dovere di rispettare i Diritti  degli altri</a:t>
            </a:r>
          </a:p>
          <a:p>
            <a:pPr marL="457200" indent="-4572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Sì, ho il Dovere di far rispettare i miei Diritti</a:t>
            </a:r>
          </a:p>
          <a:p>
            <a:pPr marL="457200" indent="-457200">
              <a:buAutoNum type="arabicPeriod"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457200" indent="-457200"/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                      Risposta esatta:  2</a:t>
            </a:r>
            <a:endParaRPr lang="it-IT" sz="3200" dirty="0"/>
          </a:p>
        </p:txBody>
      </p:sp>
      <p:pic>
        <p:nvPicPr>
          <p:cNvPr id="19458" name="Picture 2" descr="C:\Users\Gennro\Desktop\diritt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3933056"/>
            <a:ext cx="2809875" cy="1628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467544" y="476672"/>
            <a:ext cx="74888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Chi parla una lingua diversa dalla nostra</a:t>
            </a:r>
            <a:endParaRPr lang="it-IT" sz="3200" dirty="0"/>
          </a:p>
        </p:txBody>
      </p:sp>
      <p:sp>
        <p:nvSpPr>
          <p:cNvPr id="3" name="Rettangolo 2"/>
          <p:cNvSpPr/>
          <p:nvPr/>
        </p:nvSpPr>
        <p:spPr>
          <a:xfrm>
            <a:off x="827584" y="1196752"/>
            <a:ext cx="705678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Ha qualche diritto in meno</a:t>
            </a:r>
          </a:p>
          <a:p>
            <a:pPr marL="457200" indent="-4572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Ha qualche diritto in più</a:t>
            </a:r>
          </a:p>
          <a:p>
            <a:pPr marL="457200" indent="-4572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Ha i nostri stessi diritti</a:t>
            </a:r>
          </a:p>
          <a:p>
            <a:pPr marL="457200" indent="-457200">
              <a:buAutoNum type="arabicPeriod"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457200" indent="-457200">
              <a:buNone/>
            </a:pPr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Risposta esatta:  3</a:t>
            </a:r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2" name="Picture 2" descr="C:\Users\Gennro\Desktop\diritt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3501008"/>
            <a:ext cx="2809875" cy="1628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755576" y="260648"/>
            <a:ext cx="792088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Che cos’è un Diritto inviolabile?</a:t>
            </a:r>
          </a:p>
          <a:p>
            <a:pPr marL="342900" indent="-342900">
              <a:buAutoNum type="arabicPeriod"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Un Diritto riconosciuto solo a chi si veste sempre di viola</a:t>
            </a:r>
          </a:p>
          <a:p>
            <a:pPr marL="342900" indent="-3429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Un diritto che nessuno al mondo può calpestare </a:t>
            </a:r>
          </a:p>
          <a:p>
            <a:pPr marL="342900" indent="-3429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Un Diritto ereditario</a:t>
            </a:r>
          </a:p>
          <a:p>
            <a:pPr marL="342900" indent="-342900">
              <a:buAutoNum type="arabicPeriod"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</a:p>
          <a:p>
            <a:pPr marL="342900" indent="-342900"/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                   Risposta esatta:  2</a:t>
            </a:r>
          </a:p>
          <a:p>
            <a:endParaRPr lang="it-IT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it-IT" sz="3200" dirty="0"/>
          </a:p>
        </p:txBody>
      </p:sp>
      <p:pic>
        <p:nvPicPr>
          <p:cNvPr id="3074" name="Picture 2" descr="C:\Users\Gennro\Desktop\diritt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3861048"/>
            <a:ext cx="2809875" cy="1628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755576" y="548680"/>
            <a:ext cx="727280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Il colore della pelle di una persona</a:t>
            </a:r>
            <a:endParaRPr lang="it-IT" sz="3200" dirty="0"/>
          </a:p>
        </p:txBody>
      </p:sp>
      <p:sp>
        <p:nvSpPr>
          <p:cNvPr id="3" name="Rettangolo 2"/>
          <p:cNvSpPr/>
          <p:nvPr/>
        </p:nvSpPr>
        <p:spPr>
          <a:xfrm>
            <a:off x="611560" y="1412776"/>
            <a:ext cx="777686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Influisce sui suoi Diritti</a:t>
            </a:r>
          </a:p>
          <a:p>
            <a:pPr marL="457200" indent="-4572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Influisce sui suoi Doveri</a:t>
            </a:r>
          </a:p>
          <a:p>
            <a:pPr marL="457200" indent="-4572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Non influisce né sui suoi Diritti e né sui suoi Doveri</a:t>
            </a:r>
          </a:p>
          <a:p>
            <a:pPr marL="457200" indent="-457200">
              <a:buAutoNum type="arabicPeriod"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                   Risposta esatta.  3</a:t>
            </a:r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6" name="Picture 2" descr="C:\Users\Gennro\Desktop\diritt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3789040"/>
            <a:ext cx="2809875" cy="1628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251520" y="188640"/>
            <a:ext cx="828092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Partecipare alla vita della tua comunità significa</a:t>
            </a:r>
            <a:endParaRPr lang="it-IT" sz="3200" dirty="0"/>
          </a:p>
        </p:txBody>
      </p:sp>
      <p:sp>
        <p:nvSpPr>
          <p:cNvPr id="3" name="Rettangolo 2"/>
          <p:cNvSpPr/>
          <p:nvPr/>
        </p:nvSpPr>
        <p:spPr>
          <a:xfrm>
            <a:off x="683568" y="1412776"/>
            <a:ext cx="806489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Interessarti di ciò che accade attorno a te e impegnarti per migliorare il posto in cui vivi</a:t>
            </a:r>
          </a:p>
          <a:p>
            <a:pPr marL="457200" indent="-4572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Andare con regolarità allo stadio, alle feste e al parco</a:t>
            </a:r>
          </a:p>
          <a:p>
            <a:pPr marL="457200" indent="-4572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Dare sempre ragione al più forte</a:t>
            </a:r>
          </a:p>
          <a:p>
            <a:pPr marL="457200" indent="-457200">
              <a:buNone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marL="457200" indent="-457200">
              <a:buNone/>
            </a:pPr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it-IT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</a:p>
          <a:p>
            <a:pPr marL="457200" indent="-457200">
              <a:buNone/>
            </a:pPr>
            <a:r>
              <a:rPr lang="it-IT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                    Risposta esatta:  1</a:t>
            </a:r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30" name="Picture 2" descr="C:\Users\Gennro\Desktop\diritt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4365104"/>
            <a:ext cx="2809875" cy="1628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755576" y="332657"/>
            <a:ext cx="610242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Vivere in pace significa</a:t>
            </a:r>
            <a:br>
              <a:rPr lang="it-IT" sz="3200" b="1" dirty="0" smtClean="0">
                <a:latin typeface="Times New Roman" pitchFamily="18" charset="0"/>
                <a:cs typeface="Times New Roman" pitchFamily="18" charset="0"/>
              </a:rPr>
            </a:br>
            <a:endParaRPr lang="it-IT" sz="3200" dirty="0"/>
          </a:p>
        </p:txBody>
      </p:sp>
      <p:sp>
        <p:nvSpPr>
          <p:cNvPr id="3" name="Rettangolo 2"/>
          <p:cNvSpPr/>
          <p:nvPr/>
        </p:nvSpPr>
        <p:spPr>
          <a:xfrm>
            <a:off x="467544" y="1124744"/>
            <a:ext cx="777686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Giocare alla  play station senza essere disturbati</a:t>
            </a:r>
          </a:p>
          <a:p>
            <a:pPr marL="514350" indent="-514350">
              <a:buAutoNum type="arabicPeriod" startAt="2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Non arrabbiarsi ma cercare soluzioni ai problemi con il dialogo</a:t>
            </a:r>
          </a:p>
          <a:p>
            <a:pPr marL="514350" indent="-514350">
              <a:buAutoNum type="arabicPeriod" startAt="2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Agitarsi, urlare, usare le mani, così ti rispettano di più</a:t>
            </a:r>
          </a:p>
          <a:p>
            <a:pPr marL="514350" indent="-514350">
              <a:buNone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it-IT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                 </a:t>
            </a:r>
          </a:p>
          <a:p>
            <a:pPr marL="514350" indent="-514350">
              <a:buNone/>
            </a:pPr>
            <a:r>
              <a:rPr lang="it-IT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                    Risposta esatta:  2</a:t>
            </a: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4" name="Picture 2" descr="C:\Users\Gennro\Desktop\diritt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4149080"/>
            <a:ext cx="2809875" cy="1628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683568" y="548680"/>
            <a:ext cx="524072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C’è un cane abbandonato</a:t>
            </a:r>
            <a:endParaRPr lang="it-IT" sz="3200" dirty="0"/>
          </a:p>
        </p:txBody>
      </p:sp>
      <p:sp>
        <p:nvSpPr>
          <p:cNvPr id="3" name="Rettangolo 2"/>
          <p:cNvSpPr/>
          <p:nvPr/>
        </p:nvSpPr>
        <p:spPr>
          <a:xfrm>
            <a:off x="467544" y="1268760"/>
            <a:ext cx="828092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Non è mio, non  mi interessa</a:t>
            </a:r>
          </a:p>
          <a:p>
            <a:pPr marL="457200" indent="-4572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Avviso gli operatori del canile e mi prendo cura di lui</a:t>
            </a:r>
          </a:p>
          <a:p>
            <a:pPr marL="457200" indent="-4572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Speriamo che qualcuno ci pensi, altrimenti  finirà per essere investito</a:t>
            </a:r>
          </a:p>
          <a:p>
            <a:pPr marL="457200" indent="-457200">
              <a:buNone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it-IT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Risposta esatta:  2</a:t>
            </a:r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578" name="Picture 2" descr="C:\Users\Gennro\Desktop\diritt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4077072"/>
            <a:ext cx="2809875" cy="1628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899592" y="476672"/>
            <a:ext cx="69847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Per avere il Mondo che vorrei</a:t>
            </a:r>
            <a:endParaRPr lang="it-IT" sz="3200" dirty="0"/>
          </a:p>
        </p:txBody>
      </p:sp>
      <p:sp>
        <p:nvSpPr>
          <p:cNvPr id="3" name="Rettangolo 2"/>
          <p:cNvSpPr/>
          <p:nvPr/>
        </p:nvSpPr>
        <p:spPr>
          <a:xfrm>
            <a:off x="899592" y="1340768"/>
            <a:ext cx="763284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Devo sperare che  qualcuno abbia voglia di rispettare le regole</a:t>
            </a:r>
          </a:p>
          <a:p>
            <a:pPr marL="514350" indent="-51435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Devo impegnarmi  per migliorare le cose sin da ora</a:t>
            </a:r>
          </a:p>
          <a:p>
            <a:pPr marL="514350" indent="-51435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Devo costruire il mio futuro usando la forza per impormi sugli altri</a:t>
            </a:r>
          </a:p>
          <a:p>
            <a:pPr marL="514350" indent="-514350">
              <a:buNone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514350" indent="-514350">
              <a:buNone/>
            </a:pPr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                  Risposta esatta:  2</a:t>
            </a: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02" name="Picture 2" descr="C:\Users\Gennro\Desktop\diritt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4365104"/>
            <a:ext cx="2809875" cy="1628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467545" y="188640"/>
            <a:ext cx="7776864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endParaRPr lang="it-IT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C’è una cartaccia in  terra</a:t>
            </a:r>
          </a:p>
          <a:p>
            <a:pPr marL="342900" indent="-342900">
              <a:buAutoNum type="arabicPeriod"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Faccio finta di niente</a:t>
            </a:r>
          </a:p>
          <a:p>
            <a:pPr marL="342900" indent="-3429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La raccolgo e la butto in un cestino          </a:t>
            </a:r>
          </a:p>
          <a:p>
            <a:pPr marL="342900" indent="-342900">
              <a:buAutoNum type="arabicPeriod" startAt="3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Ci gioco a pallone</a:t>
            </a:r>
          </a:p>
          <a:p>
            <a:pPr marL="342900" indent="-342900">
              <a:buAutoNum type="arabicPeriod" startAt="3"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                   </a:t>
            </a:r>
          </a:p>
          <a:p>
            <a:pPr marL="342900" indent="-342900"/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                     Risposta esatta:  2</a:t>
            </a:r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Users\Gennro\Desktop\diritt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3645024"/>
            <a:ext cx="2809875" cy="1628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395536" y="260648"/>
            <a:ext cx="684075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        Il cibo avanzato</a:t>
            </a:r>
          </a:p>
          <a:p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it-IT" sz="3200" dirty="0"/>
          </a:p>
        </p:txBody>
      </p:sp>
      <p:sp>
        <p:nvSpPr>
          <p:cNvPr id="3" name="Rettangolo 2"/>
          <p:cNvSpPr/>
          <p:nvPr/>
        </p:nvSpPr>
        <p:spPr>
          <a:xfrm>
            <a:off x="971600" y="980729"/>
            <a:ext cx="7776864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endParaRPr lang="it-IT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Si butta nei rifiuti</a:t>
            </a:r>
          </a:p>
          <a:p>
            <a:pPr marL="514350" indent="-51435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Si conserva per mangiarlo più tardi</a:t>
            </a:r>
          </a:p>
          <a:p>
            <a:pPr marL="514350" indent="-51435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Lo butto via quando nessuno mi osserva</a:t>
            </a:r>
          </a:p>
          <a:p>
            <a:pPr marL="514350" indent="-514350">
              <a:buAutoNum type="arabicPeriod"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      </a:t>
            </a:r>
          </a:p>
          <a:p>
            <a:pPr marL="514350" indent="-514350">
              <a:buNone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</a:p>
          <a:p>
            <a:pPr marL="514350" indent="-514350">
              <a:buNone/>
            </a:pPr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          </a:t>
            </a:r>
          </a:p>
          <a:p>
            <a:pPr marL="514350" indent="-514350">
              <a:buNone/>
            </a:pPr>
            <a:r>
              <a:rPr lang="it-IT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Risposta esatta:   2 </a:t>
            </a:r>
          </a:p>
          <a:p>
            <a:pPr marL="514350" indent="-514350">
              <a:buNone/>
            </a:pPr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C:\Users\Gennro\Desktop\diritt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3356992"/>
            <a:ext cx="3096344" cy="170078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115616" y="332656"/>
            <a:ext cx="5832648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In una stanza vuota</a:t>
            </a:r>
          </a:p>
          <a:p>
            <a:endParaRPr lang="it-IT" b="1" dirty="0">
              <a:latin typeface="Times New Roman" pitchFamily="18" charset="0"/>
              <a:cs typeface="Times New Roman" pitchFamily="18" charset="0"/>
            </a:endParaRPr>
          </a:p>
          <a:p>
            <a:endParaRPr lang="it-IT" dirty="0"/>
          </a:p>
        </p:txBody>
      </p:sp>
      <p:sp>
        <p:nvSpPr>
          <p:cNvPr id="3" name="Rettangolo 2"/>
          <p:cNvSpPr/>
          <p:nvPr/>
        </p:nvSpPr>
        <p:spPr>
          <a:xfrm>
            <a:off x="755576" y="980728"/>
            <a:ext cx="770485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Spegni la luce per evitare sprechi</a:t>
            </a:r>
          </a:p>
          <a:p>
            <a:pPr marL="514350" indent="-51435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Lasci acceso, tanto prima o poi qualcuno entra</a:t>
            </a:r>
          </a:p>
          <a:p>
            <a:pPr marL="514350" indent="-51435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Lo ignori, qualcun’ altro spegnerà per te</a:t>
            </a:r>
          </a:p>
          <a:p>
            <a:pPr marL="514350" indent="-514350">
              <a:buNone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None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 marL="514350" indent="-514350">
              <a:buNone/>
            </a:pPr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                  Risposta esatta:  1</a:t>
            </a:r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C:\Users\Gennro\Desktop\diritt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3933056"/>
            <a:ext cx="2809875" cy="1628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187624" y="332656"/>
            <a:ext cx="61926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Quando faccio la doccia</a:t>
            </a:r>
            <a:endParaRPr lang="it-IT" sz="3200" b="1" dirty="0"/>
          </a:p>
        </p:txBody>
      </p:sp>
      <p:sp>
        <p:nvSpPr>
          <p:cNvPr id="3" name="Rettangolo 2"/>
          <p:cNvSpPr/>
          <p:nvPr/>
        </p:nvSpPr>
        <p:spPr>
          <a:xfrm>
            <a:off x="539552" y="1196752"/>
            <a:ext cx="792088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L’acqua scorre di  continuo</a:t>
            </a:r>
          </a:p>
          <a:p>
            <a:pPr marL="514350" indent="-51435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Mentre mi  insapono la chiudo</a:t>
            </a:r>
          </a:p>
          <a:p>
            <a:pPr marL="514350" indent="-51435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Lascio sgocciolare quando finisco</a:t>
            </a:r>
          </a:p>
          <a:p>
            <a:pPr marL="514350" indent="-514350"/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                 Risposta esatta: 2 </a:t>
            </a:r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C:\Users\Gennro\Desktop\diritt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3356992"/>
            <a:ext cx="2809875" cy="1628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259632" y="476672"/>
            <a:ext cx="47525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Dopo un picnic</a:t>
            </a:r>
            <a:endParaRPr lang="it-IT" sz="3200" dirty="0"/>
          </a:p>
        </p:txBody>
      </p:sp>
      <p:sp>
        <p:nvSpPr>
          <p:cNvPr id="3" name="Rettangolo 2"/>
          <p:cNvSpPr/>
          <p:nvPr/>
        </p:nvSpPr>
        <p:spPr>
          <a:xfrm>
            <a:off x="611560" y="1268760"/>
            <a:ext cx="770485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Pulisco il prato e porto via i rifiuti</a:t>
            </a:r>
          </a:p>
          <a:p>
            <a:pPr marL="457200" indent="-4572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Abbandono i miei rifiuti tra l’erba</a:t>
            </a:r>
          </a:p>
          <a:p>
            <a:pPr marL="457200" indent="-4572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Metto i miei rifiuti in un sacchetto di plastica ma lo lascio lì …</a:t>
            </a:r>
          </a:p>
          <a:p>
            <a:pPr marL="457200" indent="-457200">
              <a:buAutoNum type="arabicPeriod"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457200" indent="-457200">
              <a:buNone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it-IT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Risposta esatta:  1  </a:t>
            </a:r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 descr="C:\Users\Gennro\Desktop\diritt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3645024"/>
            <a:ext cx="2809875" cy="1628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827584" y="476672"/>
            <a:ext cx="62646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Ogni uomo va rispettato</a:t>
            </a:r>
            <a:endParaRPr lang="it-IT" sz="3200" dirty="0"/>
          </a:p>
        </p:txBody>
      </p:sp>
      <p:sp>
        <p:nvSpPr>
          <p:cNvPr id="3" name="Rettangolo 2"/>
          <p:cNvSpPr/>
          <p:nvPr/>
        </p:nvSpPr>
        <p:spPr>
          <a:xfrm>
            <a:off x="611560" y="1196752"/>
            <a:ext cx="748883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Dipende dal colore della sua pelle</a:t>
            </a:r>
          </a:p>
          <a:p>
            <a:pPr marL="457200" indent="-4572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Non importa la lingua, il colore e la religione</a:t>
            </a:r>
          </a:p>
          <a:p>
            <a:pPr marL="457200" indent="-4572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Solo se è ricco e ha una bella casa</a:t>
            </a:r>
          </a:p>
          <a:p>
            <a:pPr marL="457200" indent="-457200">
              <a:buNone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it-IT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</a:p>
          <a:p>
            <a:pPr marL="457200" indent="-457200">
              <a:buNone/>
            </a:pPr>
            <a:r>
              <a:rPr lang="it-IT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                   Risposta esatta:  2</a:t>
            </a:r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 descr="C:\Users\Gennro\Desktop\diritt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3645024"/>
            <a:ext cx="2809875" cy="1628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467545" y="620688"/>
            <a:ext cx="50079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Sei mio amico se</a:t>
            </a:r>
            <a:endParaRPr lang="it-IT" sz="3200" dirty="0"/>
          </a:p>
        </p:txBody>
      </p:sp>
      <p:sp>
        <p:nvSpPr>
          <p:cNvPr id="3" name="Rettangolo 2"/>
          <p:cNvSpPr/>
          <p:nvPr/>
        </p:nvSpPr>
        <p:spPr>
          <a:xfrm>
            <a:off x="467544" y="1340768"/>
            <a:ext cx="792088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Porti i tuoi giochi e me li fai usare</a:t>
            </a:r>
          </a:p>
          <a:p>
            <a:pPr marL="457200" indent="-4572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Se la pensi come me</a:t>
            </a:r>
          </a:p>
          <a:p>
            <a:pPr marL="457200" indent="-457200">
              <a:buAutoNum type="arabicPeriod"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Mi capisci e mi stai vicino senza pretendere nulla in cambio</a:t>
            </a:r>
          </a:p>
          <a:p>
            <a:pPr marL="457200" indent="-457200">
              <a:buAutoNum type="arabicPeriod"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marL="457200" indent="-457200">
              <a:buNone/>
            </a:pPr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it-IT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                      Risposta esatta: 3</a:t>
            </a:r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 descr="C:\Users\Gennro\Desktop\diritt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3789040"/>
            <a:ext cx="2809875" cy="1628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860</Words>
  <Application>Microsoft Office PowerPoint</Application>
  <PresentationFormat>Presentazione su schermo (4:3)</PresentationFormat>
  <Paragraphs>237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24</vt:i4>
      </vt:variant>
    </vt:vector>
  </HeadingPairs>
  <TitlesOfParts>
    <vt:vector size="25" baseType="lpstr">
      <vt:lpstr>Tema di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</vt:vector>
  </TitlesOfParts>
  <Company>Arma dei Carabinieri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Arma dei Carabinieri</dc:creator>
  <cp:lastModifiedBy>Arma dei Carabinieri</cp:lastModifiedBy>
  <cp:revision>15</cp:revision>
  <dcterms:created xsi:type="dcterms:W3CDTF">2018-02-03T15:31:02Z</dcterms:created>
  <dcterms:modified xsi:type="dcterms:W3CDTF">2018-02-03T16:46:27Z</dcterms:modified>
</cp:coreProperties>
</file>