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70" r:id="rId6"/>
    <p:sldId id="271" r:id="rId7"/>
    <p:sldId id="275" r:id="rId8"/>
    <p:sldId id="278" r:id="rId9"/>
    <p:sldId id="279" r:id="rId10"/>
    <p:sldId id="273" r:id="rId11"/>
    <p:sldId id="276" r:id="rId12"/>
    <p:sldId id="277" r:id="rId13"/>
    <p:sldId id="262" r:id="rId14"/>
    <p:sldId id="267" r:id="rId15"/>
    <p:sldId id="266" r:id="rId16"/>
    <p:sldId id="268" r:id="rId17"/>
    <p:sldId id="269" r:id="rId18"/>
    <p:sldId id="264" r:id="rId19"/>
    <p:sldId id="260" r:id="rId20"/>
    <p:sldId id="261" r:id="rId21"/>
    <p:sldId id="280"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43C568-0C9E-4B6F-9D56-1163E8446798}"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4DA158-A85B-42D6-8984-09A4BFFFD69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3C568-0C9E-4B6F-9D56-1163E8446798}" type="datetimeFigureOut">
              <a:rPr lang="it-IT" smtClean="0"/>
              <a:pPr/>
              <a:t>27/06/2013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DA158-A85B-42D6-8984-09A4BFFFD697}"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 rifugiati politici</a:t>
            </a:r>
            <a:endParaRPr lang="it-IT" dirty="0"/>
          </a:p>
        </p:txBody>
      </p:sp>
      <p:sp>
        <p:nvSpPr>
          <p:cNvPr id="3" name="Sottotitolo 2"/>
          <p:cNvSpPr>
            <a:spLocks noGrp="1"/>
          </p:cNvSpPr>
          <p:nvPr>
            <p:ph type="subTitle" idx="1"/>
          </p:nvPr>
        </p:nvSpPr>
        <p:spPr/>
        <p:txBody>
          <a:bodyPr/>
          <a:lstStyle/>
          <a:p>
            <a:r>
              <a:rPr lang="it-IT" dirty="0" smtClean="0"/>
              <a:t>Esperienza relativa al progetto SPRAR</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cittadinanza italiana</a:t>
            </a:r>
            <a:endParaRPr lang="it-IT" dirty="0"/>
          </a:p>
        </p:txBody>
      </p:sp>
      <p:sp>
        <p:nvSpPr>
          <p:cNvPr id="3" name="Segnaposto contenuto 2"/>
          <p:cNvSpPr>
            <a:spLocks noGrp="1"/>
          </p:cNvSpPr>
          <p:nvPr>
            <p:ph idx="1"/>
          </p:nvPr>
        </p:nvSpPr>
        <p:spPr/>
        <p:txBody>
          <a:bodyPr/>
          <a:lstStyle/>
          <a:p>
            <a:pPr>
              <a:buNone/>
            </a:pPr>
            <a:r>
              <a:rPr lang="it-IT" dirty="0" smtClean="0"/>
              <a:t>Dopo 5 anni di permanenza in Italia, il rifugiato politico può chiedere la cittadinanza.</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Il Sistema di protezione per richiedenti asilo e rifugiati </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a:t>
            </a:r>
            <a:r>
              <a:rPr lang="it-IT" dirty="0" smtClean="0"/>
              <a:t>Il </a:t>
            </a:r>
            <a:r>
              <a:rPr lang="it-IT" dirty="0" smtClean="0"/>
              <a:t>Sistema di protezione per richiedenti asilo e rifugiati (SPRAR) è costituito dalla rete degli enti locali che collaborano con il Ministero dell’Interno e accedono al </a:t>
            </a:r>
            <a:r>
              <a:rPr lang="it-IT" i="1" dirty="0" smtClean="0"/>
              <a:t>Fondo nazionale per le politiche e i servizi dell'asilo</a:t>
            </a:r>
            <a:r>
              <a:rPr lang="it-IT" dirty="0" smtClean="0"/>
              <a:t>. A livello territoriale gli enti locali si avvalgono del supporto delle realtà del terzo settore e garantiscono interventi di "</a:t>
            </a:r>
            <a:r>
              <a:rPr lang="it-IT" i="1" dirty="0" smtClean="0"/>
              <a:t>accoglienza integrata</a:t>
            </a:r>
            <a:r>
              <a:rPr lang="it-IT" dirty="0" smtClean="0"/>
              <a:t>“  fornendo vitto,alloggio, informazione,accompagnamento, assistenza e orientamento, attraverso la costruzione di percorsi individuali di inserimento socio-economico.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SPRAR</a:t>
            </a:r>
            <a:endParaRPr lang="it-IT" dirty="0"/>
          </a:p>
        </p:txBody>
      </p:sp>
      <p:sp>
        <p:nvSpPr>
          <p:cNvPr id="3" name="Segnaposto contenuto 2"/>
          <p:cNvSpPr>
            <a:spLocks noGrp="1"/>
          </p:cNvSpPr>
          <p:nvPr>
            <p:ph idx="1"/>
          </p:nvPr>
        </p:nvSpPr>
        <p:spPr/>
        <p:txBody>
          <a:bodyPr/>
          <a:lstStyle/>
          <a:p>
            <a:pPr>
              <a:buNone/>
            </a:pPr>
            <a:r>
              <a:rPr lang="it-IT" dirty="0" smtClean="0"/>
              <a:t>    In Italia si realizzano progetti SPRAR di dimensioni </a:t>
            </a:r>
            <a:r>
              <a:rPr lang="it-IT" dirty="0" err="1" smtClean="0"/>
              <a:t>medio-piccole</a:t>
            </a:r>
            <a:r>
              <a:rPr lang="it-IT" dirty="0" smtClean="0"/>
              <a:t>,  </a:t>
            </a:r>
            <a:r>
              <a:rPr lang="it-IT" dirty="0" smtClean="0"/>
              <a:t>che coinvolgono enti locali come i Comuni e organizzazioni di assistenza come le cooperative sociali, per diffondere una cultura dell'accoglienza presso le comunità cittadine e favorire la continuità dei percorsi di inserimento socio-economico dei beneficiari.</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Incontro con richiedenti asilo</a:t>
            </a:r>
            <a:br>
              <a:rPr lang="it-IT" dirty="0" smtClean="0"/>
            </a:br>
            <a:endParaRPr lang="it-IT" dirty="0"/>
          </a:p>
        </p:txBody>
      </p:sp>
      <p:sp>
        <p:nvSpPr>
          <p:cNvPr id="3" name="Segnaposto contenuto 2"/>
          <p:cNvSpPr>
            <a:spLocks noGrp="1"/>
          </p:cNvSpPr>
          <p:nvPr>
            <p:ph idx="1"/>
          </p:nvPr>
        </p:nvSpPr>
        <p:spPr/>
        <p:txBody>
          <a:bodyPr>
            <a:normAutofit fontScale="85000" lnSpcReduction="10000"/>
          </a:bodyPr>
          <a:lstStyle/>
          <a:p>
            <a:pPr>
              <a:buNone/>
            </a:pPr>
            <a:r>
              <a:rPr lang="it-IT" dirty="0"/>
              <a:t> </a:t>
            </a:r>
          </a:p>
          <a:p>
            <a:pPr>
              <a:buNone/>
            </a:pPr>
            <a:r>
              <a:rPr lang="it-IT" dirty="0"/>
              <a:t> </a:t>
            </a:r>
            <a:r>
              <a:rPr lang="it-IT" dirty="0" smtClean="0"/>
              <a:t>   A conclusione del nostro percorso </a:t>
            </a:r>
            <a:r>
              <a:rPr lang="it-IT" dirty="0"/>
              <a:t>sulla cittadinanza iniziato l' anno </a:t>
            </a:r>
            <a:r>
              <a:rPr lang="it-IT" dirty="0" smtClean="0"/>
              <a:t>scorso, abbiamo incontrato le operatrici dello “Sportello stranieri” del comune di Cento, due ragazzi nigeriani richiedenti asilo, che non chiameremo con il loro vero nome, per motivi di privacy, e due persone che lavorano per la cooperativa sociale </a:t>
            </a:r>
            <a:r>
              <a:rPr lang="it-IT" dirty="0" err="1" smtClean="0"/>
              <a:t>Camelot</a:t>
            </a:r>
            <a:r>
              <a:rPr lang="it-IT" dirty="0" smtClean="0"/>
              <a:t>, impegnate </a:t>
            </a:r>
            <a:r>
              <a:rPr lang="it-IT" dirty="0"/>
              <a:t>nel progetto </a:t>
            </a:r>
            <a:r>
              <a:rPr lang="it-IT" dirty="0" smtClean="0"/>
              <a:t>SPRAR </a:t>
            </a:r>
            <a:r>
              <a:rPr lang="it-IT" dirty="0"/>
              <a:t>di accoglienza dei rifugiati </a:t>
            </a:r>
            <a:r>
              <a:rPr lang="it-IT" dirty="0" smtClean="0"/>
              <a:t>attraverso </a:t>
            </a:r>
            <a:r>
              <a:rPr lang="it-IT" dirty="0"/>
              <a:t>l’offerta a queste persone di un' integrazione e un’indipendenza (con soldi, buoni spesa per cibo, un lavoro, COSTRUIRE UNA VITA...)</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cooperativa sociale </a:t>
            </a:r>
            <a:r>
              <a:rPr lang="it-IT" dirty="0" err="1" smtClean="0"/>
              <a:t>Camelot</a:t>
            </a:r>
            <a:endParaRPr lang="it-IT" dirty="0"/>
          </a:p>
        </p:txBody>
      </p:sp>
      <p:sp>
        <p:nvSpPr>
          <p:cNvPr id="3" name="Segnaposto contenuto 2"/>
          <p:cNvSpPr>
            <a:spLocks noGrp="1"/>
          </p:cNvSpPr>
          <p:nvPr>
            <p:ph idx="1"/>
          </p:nvPr>
        </p:nvSpPr>
        <p:spPr/>
        <p:txBody>
          <a:bodyPr/>
          <a:lstStyle/>
          <a:p>
            <a:pPr>
              <a:buNone/>
            </a:pPr>
            <a:r>
              <a:rPr lang="it-IT" dirty="0" smtClean="0"/>
              <a:t>    </a:t>
            </a:r>
            <a:r>
              <a:rPr lang="it-IT" dirty="0" err="1" smtClean="0"/>
              <a:t>Camelot</a:t>
            </a:r>
            <a:r>
              <a:rPr lang="it-IT" dirty="0" smtClean="0"/>
              <a:t> è una cooperativa sociale che si occupa principalmente di inserimenti nel mondo del lavoro, di anziani, di attività educative, di intercultura e di politiche per l’integrazione.  </a:t>
            </a:r>
            <a:r>
              <a:rPr lang="it-IT" dirty="0" err="1" smtClean="0"/>
              <a:t>Camelot</a:t>
            </a:r>
            <a:r>
              <a:rPr lang="it-IT" dirty="0" smtClean="0"/>
              <a:t> collabora con lo “Sportello stranieri” del comune di Cento, </a:t>
            </a:r>
          </a:p>
          <a:p>
            <a:pPr>
              <a:buNone/>
            </a:pPr>
            <a:r>
              <a:rPr lang="it-IT" dirty="0" smtClean="0"/>
              <a:t>    prestando assistenza ai rifugiati.</a:t>
            </a:r>
          </a:p>
          <a:p>
            <a:pPr>
              <a:buNone/>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L’asilo politico</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dirty="0" smtClean="0"/>
              <a:t>    </a:t>
            </a:r>
            <a:r>
              <a:rPr lang="it-IT" dirty="0" err="1"/>
              <a:t>Iacopo</a:t>
            </a:r>
            <a:r>
              <a:rPr lang="it-IT" dirty="0"/>
              <a:t>, un operatore che lavora nella provincia di Ferrara </a:t>
            </a:r>
            <a:r>
              <a:rPr lang="it-IT" dirty="0" smtClean="0"/>
              <a:t>per </a:t>
            </a:r>
            <a:r>
              <a:rPr lang="it-IT" dirty="0"/>
              <a:t>dare una mano ai rifugiati che arrivano in Italia, ci ha spiegato che l’asilo politico può essere concesso a chi lascia il suo paese a causa di guerre, persecuzioni </a:t>
            </a:r>
            <a:r>
              <a:rPr lang="it-IT" dirty="0" smtClean="0"/>
              <a:t>politiche, religiose o riguardanti la nazionalità e il gruppo sociale di appartenenza, che </a:t>
            </a:r>
            <a:r>
              <a:rPr lang="it-IT" dirty="0"/>
              <a:t>il rifugiato può rimanere in Italia per cinque anni, che è previsto un sussidio per la durata di tre anni. Federica, un'altra operatrice che lavora per aiutare i ragazzi stranieri che vivono a Cento a imparare la lingua italiana, ha spiegato che non è facile per queste persone integrarsi presto e facilmente in un nuovo Paese.</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vita in Nigeria</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a:t> </a:t>
            </a:r>
            <a:r>
              <a:rPr lang="it-IT" dirty="0" smtClean="0"/>
              <a:t>   Uno dei ragazzi nigeriani ha </a:t>
            </a:r>
            <a:r>
              <a:rPr lang="it-IT" dirty="0"/>
              <a:t>23 anni, parla poco la nostra lingua, e ci ha spiegato, un po’ in italiano, un po’ in inglese, come sia difficile la vita in Nigeria, paese diviso in due parti a causa di conflitti religiosi, in cui regnano corruzione e povertà. </a:t>
            </a:r>
            <a:r>
              <a:rPr lang="it-IT" dirty="0" smtClean="0"/>
              <a:t>Il secondo </a:t>
            </a:r>
            <a:r>
              <a:rPr lang="it-IT" dirty="0" smtClean="0"/>
              <a:t>ragazzo ci </a:t>
            </a:r>
            <a:r>
              <a:rPr lang="it-IT" dirty="0"/>
              <a:t>ha raccontato che da piccolino ha frequentato le scuole in Nigeria, arrivando fino a un passo dalla laurea in medicina, ma non ha potuto prenderla perché la sua famiglia non era in grado di pagare le mazzette ai professori.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storia di Alì</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dirty="0"/>
              <a:t> </a:t>
            </a:r>
            <a:r>
              <a:rPr lang="it-IT" dirty="0" smtClean="0"/>
              <a:t>    Alì ci ha detto che </a:t>
            </a:r>
            <a:r>
              <a:rPr lang="it-IT" dirty="0"/>
              <a:t>per lasciare il suo paese, ha dovuto salire clandestinamente su un furgone, poi corrompere la polizia alla dogana per arrivare in Libia, dove ha passato 2  mesi prima di partire con una barca in direzione dell’Italia; ha vissuto  2 mesi a Foggia, prima di trasferirsi a </a:t>
            </a:r>
            <a:r>
              <a:rPr lang="it-IT" dirty="0" smtClean="0"/>
              <a:t>Cento. Alì ci ha anche detto che </a:t>
            </a:r>
            <a:r>
              <a:rPr lang="it-IT" dirty="0"/>
              <a:t>ha visitato Torino e Milano, che in Nigeria ci sono molti tipi di musica e che la scuola nigeriana è molto dura, perché ancora si usa picchiare gli studenti che commettono irregolarità, che lui parla diverse lingue, principalmente l’inglese,  infatti in </a:t>
            </a:r>
            <a:r>
              <a:rPr lang="it-IT" dirty="0" smtClean="0"/>
              <a:t>Nigeria, </a:t>
            </a:r>
            <a:r>
              <a:rPr lang="it-IT" dirty="0"/>
              <a:t>oltre a diversi </a:t>
            </a:r>
            <a:r>
              <a:rPr lang="it-IT" dirty="0" smtClean="0"/>
              <a:t>dialetti, </a:t>
            </a:r>
            <a:r>
              <a:rPr lang="it-IT" dirty="0"/>
              <a:t>si parla un tipo di inglese chiamato “</a:t>
            </a:r>
            <a:r>
              <a:rPr lang="it-IT" dirty="0" err="1"/>
              <a:t>broken</a:t>
            </a:r>
            <a:r>
              <a:rPr lang="it-IT" dirty="0"/>
              <a:t> english”.</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storia di Dustin</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a:t> </a:t>
            </a:r>
            <a:r>
              <a:rPr lang="it-IT" dirty="0" smtClean="0"/>
              <a:t>   Uno dei ragazzi </a:t>
            </a:r>
            <a:r>
              <a:rPr lang="it-IT" dirty="0"/>
              <a:t>ci ha raccontato che ha studiato in una scuola che assomiglia ad un liceo e che ha smesso di frequentare all' età di 19 anni</a:t>
            </a:r>
            <a:r>
              <a:rPr lang="it-IT" dirty="0" smtClean="0"/>
              <a:t>, ora ne ha 22, è qui da dicembre, parla </a:t>
            </a:r>
            <a:r>
              <a:rPr lang="it-IT" dirty="0"/>
              <a:t>inglese e la lingua ISHAN diffusa in una parte della Nigeria (ci sono varie lingue in Nigeria, ma quella più parlata è il </a:t>
            </a:r>
            <a:r>
              <a:rPr lang="it-IT" dirty="0" err="1"/>
              <a:t>brundu</a:t>
            </a:r>
            <a:r>
              <a:rPr lang="it-IT" dirty="0" smtClean="0"/>
              <a:t>...), è </a:t>
            </a:r>
            <a:r>
              <a:rPr lang="it-IT" dirty="0"/>
              <a:t>scappato dalla Nigeria per motivi che ha comunicato alla commissione per i rifugiati politici e sta aspettando una risposta per sapere se può rimanere o meno in Italia.</a:t>
            </a:r>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progetto SPRAR</a:t>
            </a:r>
            <a:endParaRPr lang="it-IT" dirty="0"/>
          </a:p>
        </p:txBody>
      </p:sp>
      <p:sp>
        <p:nvSpPr>
          <p:cNvPr id="3" name="Segnaposto contenuto 2"/>
          <p:cNvSpPr>
            <a:spLocks noGrp="1"/>
          </p:cNvSpPr>
          <p:nvPr>
            <p:ph idx="1"/>
          </p:nvPr>
        </p:nvSpPr>
        <p:spPr/>
        <p:txBody>
          <a:bodyPr>
            <a:normAutofit/>
          </a:bodyPr>
          <a:lstStyle/>
          <a:p>
            <a:pPr>
              <a:buNone/>
            </a:pPr>
            <a:r>
              <a:rPr lang="it-IT" dirty="0"/>
              <a:t> </a:t>
            </a:r>
            <a:r>
              <a:rPr lang="it-IT" dirty="0" smtClean="0"/>
              <a:t>   Ora </a:t>
            </a:r>
            <a:r>
              <a:rPr lang="it-IT" dirty="0"/>
              <a:t>che </a:t>
            </a:r>
            <a:r>
              <a:rPr lang="it-IT" dirty="0" smtClean="0"/>
              <a:t>sono giunti  </a:t>
            </a:r>
            <a:r>
              <a:rPr lang="it-IT" dirty="0"/>
              <a:t>qui in Italia </a:t>
            </a:r>
            <a:r>
              <a:rPr lang="it-IT" dirty="0" smtClean="0"/>
              <a:t>i ragazzi che abbiamo incontrato sono </a:t>
            </a:r>
            <a:r>
              <a:rPr lang="it-IT" dirty="0"/>
              <a:t>più </a:t>
            </a:r>
            <a:r>
              <a:rPr lang="it-IT" dirty="0" smtClean="0"/>
              <a:t>tranquilli, </a:t>
            </a:r>
            <a:r>
              <a:rPr lang="it-IT" dirty="0"/>
              <a:t>si </a:t>
            </a:r>
            <a:r>
              <a:rPr lang="it-IT" dirty="0" smtClean="0"/>
              <a:t>trovano </a:t>
            </a:r>
            <a:r>
              <a:rPr lang="it-IT" dirty="0"/>
              <a:t>molto bene  grazie a </a:t>
            </a:r>
            <a:r>
              <a:rPr lang="it-IT" dirty="0" err="1"/>
              <a:t>Camelot</a:t>
            </a:r>
            <a:r>
              <a:rPr lang="it-IT" dirty="0"/>
              <a:t> e </a:t>
            </a:r>
            <a:r>
              <a:rPr lang="it-IT" dirty="0" smtClean="0"/>
              <a:t>stanno </a:t>
            </a:r>
            <a:r>
              <a:rPr lang="it-IT" dirty="0"/>
              <a:t>imparando </a:t>
            </a:r>
            <a:r>
              <a:rPr lang="it-IT" dirty="0" smtClean="0"/>
              <a:t>l’italiano.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rifugiato politico</a:t>
            </a:r>
            <a:endParaRPr lang="it-IT" dirty="0"/>
          </a:p>
        </p:txBody>
      </p:sp>
      <p:sp>
        <p:nvSpPr>
          <p:cNvPr id="3" name="Segnaposto contenuto 2"/>
          <p:cNvSpPr>
            <a:spLocks noGrp="1"/>
          </p:cNvSpPr>
          <p:nvPr>
            <p:ph idx="1"/>
          </p:nvPr>
        </p:nvSpPr>
        <p:spPr/>
        <p:txBody>
          <a:bodyPr>
            <a:normAutofit/>
          </a:bodyPr>
          <a:lstStyle/>
          <a:p>
            <a:pPr>
              <a:buNone/>
            </a:pPr>
            <a:r>
              <a:rPr lang="it-IT" dirty="0" smtClean="0"/>
              <a:t>    Rifugiato </a:t>
            </a:r>
            <a:r>
              <a:rPr lang="it-IT" dirty="0"/>
              <a:t>politico è un termine giuridico che indica chi è fuggito o è stato espulso, a causa di discriminazioni politiche, </a:t>
            </a:r>
            <a:r>
              <a:rPr lang="it-IT" dirty="0" smtClean="0"/>
              <a:t>religiose o </a:t>
            </a:r>
            <a:r>
              <a:rPr lang="it-IT" dirty="0"/>
              <a:t>razziali, dal proprio Paese e trova ospitalità in uno Stato straniero.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Essere multietnici</a:t>
            </a:r>
            <a:endParaRPr lang="it-IT" dirty="0"/>
          </a:p>
        </p:txBody>
      </p:sp>
      <p:sp>
        <p:nvSpPr>
          <p:cNvPr id="3" name="Segnaposto contenuto 2"/>
          <p:cNvSpPr>
            <a:spLocks noGrp="1"/>
          </p:cNvSpPr>
          <p:nvPr>
            <p:ph idx="1"/>
          </p:nvPr>
        </p:nvSpPr>
        <p:spPr/>
        <p:txBody>
          <a:bodyPr>
            <a:normAutofit/>
          </a:bodyPr>
          <a:lstStyle/>
          <a:p>
            <a:pPr>
              <a:buNone/>
            </a:pPr>
            <a:r>
              <a:rPr lang="it-IT" dirty="0" smtClean="0"/>
              <a:t>    </a:t>
            </a:r>
            <a:r>
              <a:rPr lang="it-IT" dirty="0" smtClean="0"/>
              <a:t>Riteniamo </a:t>
            </a:r>
            <a:r>
              <a:rPr lang="it-IT" dirty="0"/>
              <a:t>molto </a:t>
            </a:r>
            <a:r>
              <a:rPr lang="it-IT" dirty="0" smtClean="0"/>
              <a:t>positivo </a:t>
            </a:r>
            <a:r>
              <a:rPr lang="it-IT" dirty="0"/>
              <a:t>che si facciano queste iniziative in Italia, un paese che, a parere </a:t>
            </a:r>
            <a:r>
              <a:rPr lang="it-IT" dirty="0" smtClean="0"/>
              <a:t>nostro, </a:t>
            </a:r>
            <a:r>
              <a:rPr lang="it-IT" dirty="0"/>
              <a:t>non è multietnico. Essere multietnici vuol dire conoscere più etnie, cioè conoscere più cose (cibo, modi di vivere, ecc.) di diverse nazioni. Questo potrebbe diventare un vantaggio anche per il turismo, perché verrebbero più persone a visitare il nostro Paese.</a:t>
            </a:r>
          </a:p>
          <a:p>
            <a:pPr>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1600200"/>
            <a:ext cx="8229600" cy="4525963"/>
          </a:xfrm>
        </p:spPr>
        <p:txBody>
          <a:bodyPr>
            <a:normAutofit fontScale="70000" lnSpcReduction="20000"/>
          </a:bodyPr>
          <a:lstStyle/>
          <a:p>
            <a:pPr>
              <a:buNone/>
            </a:pPr>
            <a:r>
              <a:rPr lang="it-IT" dirty="0" smtClean="0"/>
              <a:t>    Percorso seguito nella classe II H</a:t>
            </a:r>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r>
              <a:rPr lang="it-IT" dirty="0" smtClean="0"/>
              <a:t/>
            </a:r>
            <a:br>
              <a:rPr lang="it-IT" dirty="0" smtClean="0"/>
            </a:br>
            <a:r>
              <a:rPr lang="it-IT" sz="2000" dirty="0" smtClean="0"/>
              <a:t>Sono riportati, in particolare, i contributi degli alunni Gioacchino Biasi, Samuele </a:t>
            </a:r>
            <a:r>
              <a:rPr lang="it-IT" sz="2000" dirty="0" err="1" smtClean="0"/>
              <a:t>Buonamici</a:t>
            </a:r>
            <a:r>
              <a:rPr lang="it-IT" sz="2000" dirty="0" smtClean="0"/>
              <a:t>, Mach Michael, </a:t>
            </a:r>
            <a:r>
              <a:rPr lang="it-IT" sz="2000" dirty="0" smtClean="0"/>
              <a:t> </a:t>
            </a:r>
            <a:r>
              <a:rPr lang="it-IT" sz="2000" dirty="0" smtClean="0"/>
              <a:t>Farina Simone, Christian Piva, Daniele Setti, </a:t>
            </a:r>
            <a:r>
              <a:rPr lang="it-IT" sz="2000" dirty="0" err="1" smtClean="0"/>
              <a:t>Zambonelli</a:t>
            </a:r>
            <a:r>
              <a:rPr lang="it-IT" sz="2000" dirty="0" smtClean="0"/>
              <a:t> Niccolò.</a:t>
            </a:r>
            <a:endParaRPr lang="it-IT"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Profughi e rifugiati</a:t>
            </a:r>
            <a:endParaRPr lang="it-IT" dirty="0"/>
          </a:p>
        </p:txBody>
      </p:sp>
      <p:sp>
        <p:nvSpPr>
          <p:cNvPr id="3" name="Segnaposto contenuto 2"/>
          <p:cNvSpPr>
            <a:spLocks noGrp="1"/>
          </p:cNvSpPr>
          <p:nvPr>
            <p:ph idx="1"/>
          </p:nvPr>
        </p:nvSpPr>
        <p:spPr/>
        <p:txBody>
          <a:bodyPr/>
          <a:lstStyle/>
          <a:p>
            <a:pPr>
              <a:buNone/>
            </a:pPr>
            <a:r>
              <a:rPr lang="it-IT" dirty="0" smtClean="0"/>
              <a:t>    A differenza del concetto di profugo, espressione  usata per definire genericamente chi si allontana dal Paese di origine per sfuggire a  una guerra, ciò che caratterizza il rifugiato è l'aver ricevuto, in base alla legge dello Stato che lo ospita o alle convenzioni internazionali, un particolare status giuridico e la relativa protezione.</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Status di rifugiato</a:t>
            </a:r>
            <a:endParaRPr lang="it-IT" dirty="0"/>
          </a:p>
        </p:txBody>
      </p:sp>
      <p:sp>
        <p:nvSpPr>
          <p:cNvPr id="3" name="Segnaposto contenuto 2"/>
          <p:cNvSpPr>
            <a:spLocks noGrp="1"/>
          </p:cNvSpPr>
          <p:nvPr>
            <p:ph idx="1"/>
          </p:nvPr>
        </p:nvSpPr>
        <p:spPr/>
        <p:txBody>
          <a:bodyPr>
            <a:normAutofit fontScale="85000" lnSpcReduction="10000"/>
          </a:bodyPr>
          <a:lstStyle/>
          <a:p>
            <a:pPr>
              <a:buNone/>
            </a:pPr>
            <a:r>
              <a:rPr lang="it-IT" dirty="0" smtClean="0"/>
              <a:t>    Il rifugiato è colui "che temendo a ragione di essere perseguitato per motivi di razza, religione, nazionalità, appartenenza ad un determinato gruppo sociale o per le sue opinioni politiche, si trova fuori del Paese di cui è cittadino e non può o non vuole, a causa di questo timore, avvalersi della protezione di questo Paese; oppure che, non avendo cittadinanza e trovandosi fuori del Paese in cui aveva residenza abituale a seguito di tali avvenimenti, non può o non vuole tornarvi per il timore di cui sopra" [Articolo 1A della Convenzione di Ginevra del 1951 relativa allo status dei rifugiati].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Convenzione ONU relativa allo Status dei rifugiati</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La Convenzione ONU per i rifugiati fu approvata a Ginevra il 28 luglio 1951. Essa garantisce il diritto all’asilo, all’assistenza,  all’istruzione, alla professione di fede e, in generale, al trattamento più favorevole concesso, nelle stesse circostanze, ai cittadini di un paese estero. La Convenzione prevede anche obblighi per il rifugiato e definisce le categorie di persone, ad esempio i criminali di guerra, che non possono accedere allo status di rifugiati.</a:t>
            </a:r>
            <a:br>
              <a:rPr lang="it-IT" dirty="0" smtClean="0"/>
            </a:br>
            <a:endParaRPr lang="it-IT"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richiesta di asilo</a:t>
            </a:r>
            <a:endParaRPr lang="it-IT" dirty="0"/>
          </a:p>
        </p:txBody>
      </p:sp>
      <p:sp>
        <p:nvSpPr>
          <p:cNvPr id="3" name="Segnaposto contenuto 2"/>
          <p:cNvSpPr>
            <a:spLocks noGrp="1"/>
          </p:cNvSpPr>
          <p:nvPr>
            <p:ph idx="1"/>
          </p:nvPr>
        </p:nvSpPr>
        <p:spPr/>
        <p:txBody>
          <a:bodyPr>
            <a:normAutofit/>
          </a:bodyPr>
          <a:lstStyle/>
          <a:p>
            <a:pPr>
              <a:buNone/>
            </a:pPr>
            <a:r>
              <a:rPr lang="it-IT" dirty="0" smtClean="0"/>
              <a:t>    Il richiedente asilo in Italia deve compilare una scheda che sarà esaminata da un’apposita commissione e sostenere un colloquio presso la commissione stessa; essa può riconoscere lo Status di rifugiato e rilasciare un  permesso di soggiorno, oppure constatare che non ci sono le condizioni, perché, per esempio, il richiedente asilo si è trasferito on Italia soltanto per cercare un lavoro.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Permesso per asilo politico</a:t>
            </a:r>
            <a:endParaRPr lang="it-IT" dirty="0"/>
          </a:p>
        </p:txBody>
      </p:sp>
      <p:sp>
        <p:nvSpPr>
          <p:cNvPr id="3" name="Segnaposto contenuto 2"/>
          <p:cNvSpPr>
            <a:spLocks noGrp="1"/>
          </p:cNvSpPr>
          <p:nvPr>
            <p:ph idx="1"/>
          </p:nvPr>
        </p:nvSpPr>
        <p:spPr/>
        <p:txBody>
          <a:bodyPr>
            <a:normAutofit fontScale="70000" lnSpcReduction="20000"/>
          </a:bodyPr>
          <a:lstStyle/>
          <a:p>
            <a:pPr fontAlgn="base">
              <a:buNone/>
            </a:pPr>
            <a:r>
              <a:rPr lang="it-IT" dirty="0" smtClean="0"/>
              <a:t>      Il </a:t>
            </a:r>
            <a:r>
              <a:rPr lang="it-IT" b="1" dirty="0" smtClean="0"/>
              <a:t>'permesso di soggiorno per asilo politico’</a:t>
            </a:r>
            <a:r>
              <a:rPr lang="it-IT" dirty="0" smtClean="0"/>
              <a:t>:</a:t>
            </a:r>
          </a:p>
          <a:p>
            <a:pPr fontAlgn="base"/>
            <a:r>
              <a:rPr lang="it-IT" dirty="0" smtClean="0"/>
              <a:t>ha una durata di 5 anni; è rinnovabile; consente l’accesso allo studio; consente lo svolgimento di un’attività lavorativa (subordinata o autonoma), incluso l’accesso al pubblico impiego, con le modalità e le limitazioni previste per i cittadini comunitari;</a:t>
            </a:r>
          </a:p>
          <a:p>
            <a:pPr fontAlgn="base"/>
            <a:r>
              <a:rPr lang="it-IT" dirty="0" smtClean="0"/>
              <a:t>permette l’iscrizione agli albi professionali;</a:t>
            </a:r>
          </a:p>
          <a:p>
            <a:pPr fontAlgn="base"/>
            <a:r>
              <a:rPr lang="it-IT" dirty="0" smtClean="0"/>
              <a:t>consente l’accesso al servizio sanitario;</a:t>
            </a:r>
          </a:p>
          <a:p>
            <a:pPr fontAlgn="base"/>
            <a:r>
              <a:rPr lang="it-IT" dirty="0" smtClean="0"/>
              <a:t>dà diritto alle </a:t>
            </a:r>
            <a:r>
              <a:rPr lang="it-IT" b="1" dirty="0" smtClean="0"/>
              <a:t>prestazioni assistenziali dell’Inps</a:t>
            </a:r>
            <a:r>
              <a:rPr lang="it-IT" dirty="0" smtClean="0"/>
              <a:t> (</a:t>
            </a:r>
            <a:r>
              <a:rPr lang="it-IT" i="1" dirty="0" smtClean="0"/>
              <a:t>'assegno sociale’ e 'pensione agli invalidi civili’</a:t>
            </a:r>
            <a:r>
              <a:rPr lang="it-IT" dirty="0" smtClean="0"/>
              <a:t>) e all’</a:t>
            </a:r>
            <a:r>
              <a:rPr lang="it-IT" b="1" dirty="0" smtClean="0"/>
              <a:t>assegno di maternità concesso dai Comuni </a:t>
            </a:r>
            <a:r>
              <a:rPr lang="it-IT" dirty="0" smtClean="0"/>
              <a:t>e </a:t>
            </a:r>
            <a:r>
              <a:rPr lang="it-IT" b="1" dirty="0" smtClean="0"/>
              <a:t>all’assegno per il nucleo familiare con tre figli minori, concesso dai Comuni</a:t>
            </a:r>
            <a:r>
              <a:rPr lang="it-IT" dirty="0" smtClean="0"/>
              <a:t> (Circolare Inps n. 9 del 22.1.2010).</a:t>
            </a:r>
          </a:p>
          <a:p>
            <a:pPr fontAlgn="base"/>
            <a:r>
              <a:rPr lang="it-IT" dirty="0" smtClean="0"/>
              <a:t>I cittadini stranieri 'rifugiati’ vengono equiparati ai cittadini italiani </a:t>
            </a:r>
            <a:r>
              <a:rPr lang="it-IT" dirty="0" smtClean="0"/>
              <a:t>in </a:t>
            </a:r>
            <a:r>
              <a:rPr lang="it-IT" dirty="0" smtClean="0"/>
              <a:t>materia di assistenza sociale, sanitaria e di normativa sul lavoro.</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protezione sussidiaria</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dirty="0" smtClean="0"/>
              <a:t>    Se non ci sono i presupposti per la concessione dello Status di rifugiato, la commissione territoriale può attribuire lo status di beneficiario di protezione sussidiaria, prevista per il “</a:t>
            </a:r>
            <a:r>
              <a:rPr lang="it-IT" i="1" dirty="0" smtClean="0"/>
              <a:t>cittadino straniero che non possiede i requisiti per essere riconosciuto come rifugiato ma nei cui confronti sussistono fondati motivi di ritenere che, se ritornasse nel Paese di origine, o, nel caso di un apolide, se ritornasse nel Paese nel quale aveva precedentemente la dimora abituale, correrebbe un rischio effettivo di subire un grave danno come definito dal presente decreto e il quale non può o, a causa di tale rischio, non vuole avvalersi della protezione di detto Paese</a:t>
            </a:r>
            <a:r>
              <a:rPr lang="it-IT" dirty="0" smtClean="0"/>
              <a:t>” (art. 2, </a:t>
            </a:r>
            <a:r>
              <a:rPr lang="it-IT" dirty="0" err="1" smtClean="0"/>
              <a:t>D.Lgs.</a:t>
            </a:r>
            <a:r>
              <a:rPr lang="it-IT" dirty="0" smtClean="0"/>
              <a:t> n. 251/07).</a:t>
            </a:r>
          </a:p>
          <a:p>
            <a:pPr>
              <a:buNone/>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Permesso di soggiorno per protezione sussidiaria</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La protezione sussidiaria comporta il rilascio di un permesso di soggiorno per protezione sussidiaria con validità triennale e rinnovabile e del titolo di viaggio, quando sussistano fondate ragioni che impediscono di chiedere il rilascio del passaporto alle autorità diplomatiche del paese di cittadinanza. </a:t>
            </a:r>
          </a:p>
          <a:p>
            <a:pPr>
              <a:buNone/>
            </a:pPr>
            <a:r>
              <a:rPr lang="it-IT" dirty="0" smtClean="0"/>
              <a:t>    Il permesso di soggiorno per protezione sussidiaria, in presenza dei requisiti necessari, può essere convertito in un permesso per motivi di lavoro.</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1242</Words>
  <Application>Microsoft Office PowerPoint</Application>
  <PresentationFormat>Presentazione su schermo (4:3)</PresentationFormat>
  <Paragraphs>59</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I rifugiati politici</vt:lpstr>
      <vt:lpstr>Il rifugiato politico</vt:lpstr>
      <vt:lpstr>Profughi e rifugiati</vt:lpstr>
      <vt:lpstr>Lo Status di rifugiato</vt:lpstr>
      <vt:lpstr>La Convenzione ONU relativa allo Status dei rifugiati</vt:lpstr>
      <vt:lpstr>La richiesta di asilo</vt:lpstr>
      <vt:lpstr>Permesso per asilo politico</vt:lpstr>
      <vt:lpstr>La protezione sussidiaria</vt:lpstr>
      <vt:lpstr>Permesso di soggiorno per protezione sussidiaria</vt:lpstr>
      <vt:lpstr>La cittadinanza italiana</vt:lpstr>
      <vt:lpstr> Il Sistema di protezione per richiedenti asilo e rifugiati </vt:lpstr>
      <vt:lpstr>I progetti SPRAR</vt:lpstr>
      <vt:lpstr>Incontro con richiedenti asilo </vt:lpstr>
      <vt:lpstr>La cooperativa sociale Camelot</vt:lpstr>
      <vt:lpstr>L’asilo politico</vt:lpstr>
      <vt:lpstr>La vita in Nigeria</vt:lpstr>
      <vt:lpstr>La storia di Alì</vt:lpstr>
      <vt:lpstr>La storia di Dustin</vt:lpstr>
      <vt:lpstr>Il progetto SPRAR</vt:lpstr>
      <vt:lpstr>Essere multietnici</vt:lpstr>
      <vt:lpstr>Diapositiva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rifugiati politici</dc:title>
  <dc:creator>demodueok</dc:creator>
  <cp:lastModifiedBy>demodueok</cp:lastModifiedBy>
  <cp:revision>27</cp:revision>
  <dcterms:created xsi:type="dcterms:W3CDTF">2013-06-23T19:33:47Z</dcterms:created>
  <dcterms:modified xsi:type="dcterms:W3CDTF">2013-06-27T16:27:44Z</dcterms:modified>
</cp:coreProperties>
</file>