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8" r:id="rId3"/>
    <p:sldId id="281" r:id="rId4"/>
    <p:sldId id="259" r:id="rId5"/>
    <p:sldId id="260" r:id="rId6"/>
    <p:sldId id="261" r:id="rId7"/>
    <p:sldId id="262" r:id="rId8"/>
    <p:sldId id="263" r:id="rId9"/>
    <p:sldId id="278" r:id="rId10"/>
    <p:sldId id="279" r:id="rId11"/>
    <p:sldId id="265" r:id="rId12"/>
    <p:sldId id="266" r:id="rId13"/>
    <p:sldId id="268" r:id="rId14"/>
    <p:sldId id="270" r:id="rId15"/>
    <p:sldId id="277" r:id="rId16"/>
    <p:sldId id="272" r:id="rId17"/>
    <p:sldId id="273" r:id="rId18"/>
    <p:sldId id="274" r:id="rId19"/>
    <p:sldId id="275" r:id="rId20"/>
    <p:sldId id="282" r:id="rId21"/>
    <p:sldId id="283" r:id="rId22"/>
    <p:sldId id="280" r:id="rId23"/>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29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BC6CF3-4C38-4F3C-A47A-3B0FAA1AFCDA}" type="datetimeFigureOut">
              <a:rPr lang="it-IT" smtClean="0"/>
              <a:pPr/>
              <a:t>27/06/2013</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DE74AD-E83B-4DB3-B4D5-12E0E668D19D}"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88DE74AD-E83B-4DB3-B4D5-12E0E668D19D}" type="slidenum">
              <a:rPr lang="it-IT" smtClean="0"/>
              <a:pPr/>
              <a:t>18</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5D4702CC-B4C9-4EEC-8992-A67A1F21FFC1}" type="datetimeFigureOut">
              <a:rPr lang="it-IT" smtClean="0"/>
              <a:pPr/>
              <a:t>27/06/2013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D19C4F9-3725-48E1-AD29-EEE6C9F8B440}"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D4702CC-B4C9-4EEC-8992-A67A1F21FFC1}" type="datetimeFigureOut">
              <a:rPr lang="it-IT" smtClean="0"/>
              <a:pPr/>
              <a:t>27/06/2013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D19C4F9-3725-48E1-AD29-EEE6C9F8B440}"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D4702CC-B4C9-4EEC-8992-A67A1F21FFC1}" type="datetimeFigureOut">
              <a:rPr lang="it-IT" smtClean="0"/>
              <a:pPr/>
              <a:t>27/06/2013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D19C4F9-3725-48E1-AD29-EEE6C9F8B440}"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D4702CC-B4C9-4EEC-8992-A67A1F21FFC1}" type="datetimeFigureOut">
              <a:rPr lang="it-IT" smtClean="0"/>
              <a:pPr/>
              <a:t>27/06/2013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D19C4F9-3725-48E1-AD29-EEE6C9F8B440}"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5D4702CC-B4C9-4EEC-8992-A67A1F21FFC1}" type="datetimeFigureOut">
              <a:rPr lang="it-IT" smtClean="0"/>
              <a:pPr/>
              <a:t>27/06/2013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D19C4F9-3725-48E1-AD29-EEE6C9F8B440}"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5D4702CC-B4C9-4EEC-8992-A67A1F21FFC1}" type="datetimeFigureOut">
              <a:rPr lang="it-IT" smtClean="0"/>
              <a:pPr/>
              <a:t>27/06/2013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D19C4F9-3725-48E1-AD29-EEE6C9F8B440}"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5D4702CC-B4C9-4EEC-8992-A67A1F21FFC1}" type="datetimeFigureOut">
              <a:rPr lang="it-IT" smtClean="0"/>
              <a:pPr/>
              <a:t>27/06/2013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D19C4F9-3725-48E1-AD29-EEE6C9F8B440}"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5D4702CC-B4C9-4EEC-8992-A67A1F21FFC1}" type="datetimeFigureOut">
              <a:rPr lang="it-IT" smtClean="0"/>
              <a:pPr/>
              <a:t>27/06/2013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D19C4F9-3725-48E1-AD29-EEE6C9F8B440}"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D4702CC-B4C9-4EEC-8992-A67A1F21FFC1}" type="datetimeFigureOut">
              <a:rPr lang="it-IT" smtClean="0"/>
              <a:pPr/>
              <a:t>27/06/2013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D19C4F9-3725-48E1-AD29-EEE6C9F8B440}"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5D4702CC-B4C9-4EEC-8992-A67A1F21FFC1}" type="datetimeFigureOut">
              <a:rPr lang="it-IT" smtClean="0"/>
              <a:pPr/>
              <a:t>27/06/2013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D19C4F9-3725-48E1-AD29-EEE6C9F8B440}"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5D4702CC-B4C9-4EEC-8992-A67A1F21FFC1}" type="datetimeFigureOut">
              <a:rPr lang="it-IT" smtClean="0"/>
              <a:pPr/>
              <a:t>27/06/2013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D19C4F9-3725-48E1-AD29-EEE6C9F8B440}"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4702CC-B4C9-4EEC-8992-A67A1F21FFC1}" type="datetimeFigureOut">
              <a:rPr lang="it-IT" smtClean="0"/>
              <a:pPr/>
              <a:t>27/06/2013</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19C4F9-3725-48E1-AD29-EEE6C9F8B440}" type="slidenum">
              <a:rPr lang="it-IT" smtClean="0"/>
              <a:pPr/>
              <a:t>‹N›</a:t>
            </a:fld>
            <a:endParaRPr lang="it-IT"/>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La cittadinanza</a:t>
            </a:r>
            <a:endParaRPr lang="it-IT" dirty="0"/>
          </a:p>
        </p:txBody>
      </p:sp>
      <p:sp>
        <p:nvSpPr>
          <p:cNvPr id="4" name="Sottotitolo 3"/>
          <p:cNvSpPr>
            <a:spLocks noGrp="1"/>
          </p:cNvSpPr>
          <p:nvPr>
            <p:ph type="subTitle" idx="1"/>
          </p:nvPr>
        </p:nvSpPr>
        <p:spPr/>
        <p:txBody>
          <a:bodyPr/>
          <a:lstStyle/>
          <a:p>
            <a:r>
              <a:rPr lang="it-IT" dirty="0" smtClean="0"/>
              <a:t>Come si diventa cittadini in Italia</a:t>
            </a:r>
            <a:endParaRPr lang="it-IT"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L’apolidia in Italia</a:t>
            </a:r>
            <a:endParaRPr lang="it-IT" dirty="0"/>
          </a:p>
        </p:txBody>
      </p:sp>
      <p:sp>
        <p:nvSpPr>
          <p:cNvPr id="3" name="Segnaposto contenuto 2"/>
          <p:cNvSpPr>
            <a:spLocks noGrp="1"/>
          </p:cNvSpPr>
          <p:nvPr>
            <p:ph idx="1"/>
          </p:nvPr>
        </p:nvSpPr>
        <p:spPr/>
        <p:txBody>
          <a:bodyPr>
            <a:normAutofit fontScale="92500" lnSpcReduction="20000"/>
          </a:bodyPr>
          <a:lstStyle/>
          <a:p>
            <a:pPr>
              <a:buNone/>
            </a:pPr>
            <a:r>
              <a:rPr lang="it-IT" dirty="0" smtClean="0"/>
              <a:t>    Nel nostro Paese l’apolidia di un soggetto può essere riconosciuta sia in sede giudiziaria che in via amministrativa. </a:t>
            </a:r>
            <a:br>
              <a:rPr lang="it-IT" dirty="0" smtClean="0"/>
            </a:br>
            <a:r>
              <a:rPr lang="it-IT" dirty="0" smtClean="0"/>
              <a:t>Per la certificazione dello status di apolidia in via amministrativa è competente il Ministero dell’Interno – Dipartimento per le libertà civili e l’immigrazione e la relativa procedura è disciplinata dall’art. 17 del D.P.R. n. 572/93 “Regolamento di esecuzione della legge 91/92”. </a:t>
            </a:r>
            <a:br>
              <a:rPr lang="it-IT" dirty="0" smtClean="0"/>
            </a:br>
            <a:r>
              <a:rPr lang="it-IT" dirty="0" smtClean="0"/>
              <a:t/>
            </a:r>
            <a:br>
              <a:rPr lang="it-IT" dirty="0" smtClean="0"/>
            </a:br>
            <a:endParaRPr lang="it-I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Lo </a:t>
            </a:r>
            <a:r>
              <a:rPr lang="it-IT" dirty="0" err="1" smtClean="0"/>
              <a:t>ius</a:t>
            </a:r>
            <a:r>
              <a:rPr lang="it-IT" dirty="0" smtClean="0"/>
              <a:t> </a:t>
            </a:r>
            <a:r>
              <a:rPr lang="it-IT" dirty="0" err="1" smtClean="0"/>
              <a:t>sanguinis</a:t>
            </a:r>
            <a:endParaRPr lang="it-IT" dirty="0"/>
          </a:p>
        </p:txBody>
      </p:sp>
      <p:sp>
        <p:nvSpPr>
          <p:cNvPr id="3" name="Segnaposto contenuto 2"/>
          <p:cNvSpPr>
            <a:spLocks noGrp="1"/>
          </p:cNvSpPr>
          <p:nvPr>
            <p:ph idx="1"/>
          </p:nvPr>
        </p:nvSpPr>
        <p:spPr/>
        <p:txBody>
          <a:bodyPr/>
          <a:lstStyle/>
          <a:p>
            <a:pPr>
              <a:buNone/>
            </a:pPr>
            <a:r>
              <a:rPr lang="it-IT" dirty="0" smtClean="0"/>
              <a:t>    Normalmente gli Stati attribuiscono automaticamente la cittadinanza ai figli di chi è già cittadino.</a:t>
            </a:r>
            <a:endParaRPr lang="it-I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Lo </a:t>
            </a:r>
            <a:r>
              <a:rPr lang="it-IT" dirty="0" err="1" smtClean="0"/>
              <a:t>ius</a:t>
            </a:r>
            <a:r>
              <a:rPr lang="it-IT" dirty="0" smtClean="0"/>
              <a:t> soli</a:t>
            </a:r>
            <a:endParaRPr lang="it-IT" dirty="0"/>
          </a:p>
        </p:txBody>
      </p:sp>
      <p:sp>
        <p:nvSpPr>
          <p:cNvPr id="3" name="Segnaposto contenuto 2"/>
          <p:cNvSpPr>
            <a:spLocks noGrp="1"/>
          </p:cNvSpPr>
          <p:nvPr>
            <p:ph idx="1"/>
          </p:nvPr>
        </p:nvSpPr>
        <p:spPr/>
        <p:txBody>
          <a:bodyPr>
            <a:normAutofit fontScale="92500" lnSpcReduction="10000"/>
          </a:bodyPr>
          <a:lstStyle/>
          <a:p>
            <a:pPr>
              <a:buNone/>
            </a:pPr>
            <a:r>
              <a:rPr lang="it-IT" dirty="0" smtClean="0"/>
              <a:t>    Sono pochi gli Stati in cui la cittadinanza viene riconosciuta per il solo fatto di essere nati sul proprio territorio, anche se i genitori sono stranieri.</a:t>
            </a:r>
          </a:p>
          <a:p>
            <a:pPr>
              <a:buNone/>
            </a:pPr>
            <a:r>
              <a:rPr lang="it-IT" dirty="0" smtClean="0"/>
              <a:t>    Gli Stati in genere concedono la cittadinanza alle persone nate nel loro territorio da genitori che non hanno la cittadinanza, se sussistono altre condizioni come il compimento di una determinata età, o la residenza nel territorio per un certo numero di anni.</a:t>
            </a:r>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naturalizzazione</a:t>
            </a:r>
            <a:endParaRPr lang="it-IT" dirty="0"/>
          </a:p>
        </p:txBody>
      </p:sp>
      <p:sp>
        <p:nvSpPr>
          <p:cNvPr id="3" name="Segnaposto contenuto 2"/>
          <p:cNvSpPr>
            <a:spLocks noGrp="1"/>
          </p:cNvSpPr>
          <p:nvPr>
            <p:ph idx="1"/>
          </p:nvPr>
        </p:nvSpPr>
        <p:spPr/>
        <p:txBody>
          <a:bodyPr>
            <a:normAutofit fontScale="92500" lnSpcReduction="10000"/>
          </a:bodyPr>
          <a:lstStyle/>
          <a:p>
            <a:pPr>
              <a:buNone/>
            </a:pPr>
            <a:r>
              <a:rPr lang="it-IT" dirty="0" smtClean="0"/>
              <a:t>    Gli Stati concedono la cittadinanza agli stranieri o apolidi che dimostrano di aver avuto la residenza nel territorio dello Stato per un numero variabile di anni; a tale condizione si aggiungono spesso altri requisiti come l’integrazione sociale, non avere condanne o procedimenti penali, avere un reddito sufficiente, conoscere la lingua del paese ospitante.  La naturalizzazione può avvenire per alti meriti in campo culturale, scientifico, sportivo.</a:t>
            </a:r>
            <a:endParaRPr lang="it-I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matrimonio e la cittadinanza</a:t>
            </a:r>
            <a:endParaRPr lang="it-IT" dirty="0"/>
          </a:p>
        </p:txBody>
      </p:sp>
      <p:sp>
        <p:nvSpPr>
          <p:cNvPr id="3" name="Segnaposto contenuto 2"/>
          <p:cNvSpPr>
            <a:spLocks noGrp="1"/>
          </p:cNvSpPr>
          <p:nvPr>
            <p:ph idx="1"/>
          </p:nvPr>
        </p:nvSpPr>
        <p:spPr/>
        <p:txBody>
          <a:bodyPr/>
          <a:lstStyle/>
          <a:p>
            <a:pPr>
              <a:buNone/>
            </a:pPr>
            <a:r>
              <a:rPr lang="it-IT" dirty="0" smtClean="0"/>
              <a:t>    In genere gli Stati attribuiscono la cittadinanza ai coniugi dei propri cittadini automaticamente, oppure dopo un certo periodo di convivenza, periodo che in alcuni casi varia a seconda che la coppia abbia o meno figli e risieda nello Stato a all’estero.  </a:t>
            </a:r>
            <a:endParaRPr lang="it-I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L’acquisizione della cittadinanza in Italia</a:t>
            </a:r>
            <a:endParaRPr lang="it-IT" dirty="0"/>
          </a:p>
        </p:txBody>
      </p:sp>
      <p:sp>
        <p:nvSpPr>
          <p:cNvPr id="3" name="Segnaposto contenuto 2"/>
          <p:cNvSpPr>
            <a:spLocks noGrp="1"/>
          </p:cNvSpPr>
          <p:nvPr>
            <p:ph idx="1"/>
          </p:nvPr>
        </p:nvSpPr>
        <p:spPr/>
        <p:txBody>
          <a:bodyPr>
            <a:normAutofit fontScale="92500" lnSpcReduction="10000"/>
          </a:bodyPr>
          <a:lstStyle/>
          <a:p>
            <a:pPr>
              <a:buNone/>
            </a:pPr>
            <a:r>
              <a:rPr lang="it-IT" dirty="0" smtClean="0"/>
              <a:t>    In Italia l’acquisizione della cittadinanza è regolata dalla legge 5 febbraio 1992 n. 91 e successive modifiche e integrazioni.</a:t>
            </a:r>
          </a:p>
          <a:p>
            <a:pPr>
              <a:buNone/>
            </a:pPr>
            <a:r>
              <a:rPr lang="it-IT" dirty="0" smtClean="0"/>
              <a:t>    Norme speciali sono state emanate per i discendenti di italiani emigrati all’estero e per </a:t>
            </a:r>
          </a:p>
          <a:p>
            <a:pPr>
              <a:buNone/>
            </a:pPr>
            <a:r>
              <a:rPr lang="it-IT" dirty="0" smtClean="0"/>
              <a:t>    i connazionali dell’Istria, di Fiume e della Dalmazia e i loro discendenti che “hanno perso il nostro status </a:t>
            </a:r>
            <a:r>
              <a:rPr lang="it-IT" dirty="0" err="1" smtClean="0"/>
              <a:t>civitatis</a:t>
            </a:r>
            <a:r>
              <a:rPr lang="it-IT" dirty="0" smtClean="0"/>
              <a:t> a seguito dei Trattati di Parigi del 10/02/1947 e di Osimo del 10/11/1975”. </a:t>
            </a:r>
            <a:endParaRPr lang="it-IT"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L’acquisizione della cittadinanza il Italia</a:t>
            </a:r>
            <a:br>
              <a:rPr lang="it-IT" dirty="0" smtClean="0"/>
            </a:br>
            <a:r>
              <a:rPr lang="it-IT" dirty="0" smtClean="0"/>
              <a:t>lo </a:t>
            </a:r>
            <a:r>
              <a:rPr lang="it-IT" dirty="0" err="1" smtClean="0"/>
              <a:t>ius</a:t>
            </a:r>
            <a:r>
              <a:rPr lang="it-IT" dirty="0" smtClean="0"/>
              <a:t> </a:t>
            </a:r>
            <a:r>
              <a:rPr lang="it-IT" dirty="0" err="1" smtClean="0"/>
              <a:t>sanguinis</a:t>
            </a:r>
            <a:endParaRPr lang="it-IT" dirty="0"/>
          </a:p>
        </p:txBody>
      </p:sp>
      <p:sp>
        <p:nvSpPr>
          <p:cNvPr id="3" name="Segnaposto contenuto 2"/>
          <p:cNvSpPr>
            <a:spLocks noGrp="1"/>
          </p:cNvSpPr>
          <p:nvPr>
            <p:ph idx="1"/>
          </p:nvPr>
        </p:nvSpPr>
        <p:spPr/>
        <p:txBody>
          <a:bodyPr/>
          <a:lstStyle/>
          <a:p>
            <a:pPr>
              <a:buNone/>
            </a:pPr>
            <a:r>
              <a:rPr lang="it-IT" dirty="0" smtClean="0"/>
              <a:t>    In Italia diventano cittadini automaticamente i figli di coloro che hanno già la cittadinanza, anche se i figli stessi sono nati all’estero, o sono minorenni adottati. </a:t>
            </a:r>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L’elezione della cittadinanza italiana </a:t>
            </a:r>
            <a:endParaRPr lang="it-IT" dirty="0"/>
          </a:p>
        </p:txBody>
      </p:sp>
      <p:sp>
        <p:nvSpPr>
          <p:cNvPr id="3" name="Segnaposto contenuto 2"/>
          <p:cNvSpPr>
            <a:spLocks noGrp="1"/>
          </p:cNvSpPr>
          <p:nvPr>
            <p:ph idx="1"/>
          </p:nvPr>
        </p:nvSpPr>
        <p:spPr/>
        <p:txBody>
          <a:bodyPr>
            <a:normAutofit fontScale="92500" lnSpcReduction="20000"/>
          </a:bodyPr>
          <a:lstStyle/>
          <a:p>
            <a:pPr>
              <a:buNone/>
            </a:pPr>
            <a:r>
              <a:rPr lang="it-IT" dirty="0" smtClean="0"/>
              <a:t>    I figli nati in Italia da genitori stranieri  possono, al compimento dei 18 anni, “dichiarare di voler eleggere la cittadinanza italiana” entro un anno dalla suddetta data, se hanno avuto residenza legale ininterrotta in Italia. Tale dichiarazione di volontà deve essere resa dall’interessato, all’Ufficiale dello Stato Civile del Comune di residenza.</a:t>
            </a:r>
          </a:p>
          <a:p>
            <a:pPr>
              <a:buNone/>
            </a:pPr>
            <a:r>
              <a:rPr lang="it-IT" dirty="0" smtClean="0"/>
              <a:t>    L’iter burocratico successivo per avere la cittadinanza è piuttosto complesso e può durare molti mesi.</a:t>
            </a:r>
            <a:endParaRPr lang="it-IT"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L’attribuzione della cittadinanza agli stranieri residenti in Italia</a:t>
            </a:r>
            <a:endParaRPr lang="it-IT" dirty="0"/>
          </a:p>
        </p:txBody>
      </p:sp>
      <p:sp>
        <p:nvSpPr>
          <p:cNvPr id="3" name="Segnaposto contenuto 2"/>
          <p:cNvSpPr>
            <a:spLocks noGrp="1"/>
          </p:cNvSpPr>
          <p:nvPr>
            <p:ph idx="1"/>
          </p:nvPr>
        </p:nvSpPr>
        <p:spPr/>
        <p:txBody>
          <a:bodyPr>
            <a:normAutofit fontScale="70000" lnSpcReduction="20000"/>
          </a:bodyPr>
          <a:lstStyle/>
          <a:p>
            <a:pPr>
              <a:buNone/>
            </a:pPr>
            <a:r>
              <a:rPr lang="it-IT" dirty="0" smtClean="0"/>
              <a:t>    La cittadinanza viene riconosciuta agli stranieri che dimostrano di aver avuto residenza in Italia per 10 anni. Il periodo di residenza si riduce:</a:t>
            </a:r>
          </a:p>
          <a:p>
            <a:r>
              <a:rPr lang="it-IT" dirty="0" smtClean="0"/>
              <a:t> a 4 anni per i cittadini di un paese appartenente all’Unione europea;</a:t>
            </a:r>
          </a:p>
          <a:p>
            <a:r>
              <a:rPr lang="it-IT" dirty="0" smtClean="0"/>
              <a:t>a 5 anni per gli apolidi,i rifugiati, i maggiorenni adottati da italiani;</a:t>
            </a:r>
          </a:p>
          <a:p>
            <a:r>
              <a:rPr lang="it-IT" dirty="0" smtClean="0"/>
              <a:t>a 3 anni per lo straniero del quale il padre o la madre o uno degli ascendenti in linea retta di secondo grado sono stati cittadini per nascita o che è nato nel territorio della Repubblica.</a:t>
            </a:r>
          </a:p>
          <a:p>
            <a:pPr>
              <a:buNone/>
            </a:pPr>
            <a:r>
              <a:rPr lang="it-IT" dirty="0" smtClean="0"/>
              <a:t>     La cittadinanza può essere concessa a coloro che hanno lavorato per 5 anni alle dipendenze dello Stato italiano, anche all’estero.</a:t>
            </a:r>
          </a:p>
          <a:p>
            <a:pPr>
              <a:buNone/>
            </a:pPr>
            <a:endParaRPr lang="it-I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L’acquisizione della cittadinanza italiana per matrimonio</a:t>
            </a:r>
            <a:endParaRPr lang="it-IT" dirty="0"/>
          </a:p>
        </p:txBody>
      </p:sp>
      <p:sp>
        <p:nvSpPr>
          <p:cNvPr id="3" name="Segnaposto contenuto 2"/>
          <p:cNvSpPr>
            <a:spLocks noGrp="1"/>
          </p:cNvSpPr>
          <p:nvPr>
            <p:ph idx="1"/>
          </p:nvPr>
        </p:nvSpPr>
        <p:spPr/>
        <p:txBody>
          <a:bodyPr/>
          <a:lstStyle/>
          <a:p>
            <a:r>
              <a:rPr lang="it-IT" dirty="0" smtClean="0"/>
              <a:t>Può diventare cittadino italiano lo straniero sposato con un’italiana o la straniera sposata con un’italiano, dopo</a:t>
            </a:r>
          </a:p>
          <a:p>
            <a:r>
              <a:rPr lang="it-IT" dirty="0" smtClean="0"/>
              <a:t>3 anni di matrimonio se i coniugi risiedono all’estero;</a:t>
            </a:r>
          </a:p>
          <a:p>
            <a:r>
              <a:rPr lang="it-IT" dirty="0" smtClean="0"/>
              <a:t>2 anni di matrimonio se i coniugi risiedono in Italia;</a:t>
            </a:r>
          </a:p>
          <a:p>
            <a:pPr>
              <a:buNone/>
            </a:pPr>
            <a:r>
              <a:rPr lang="it-IT" dirty="0" smtClean="0"/>
              <a:t>   I tempi si riducono in presenza di  figli.</a:t>
            </a:r>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Definizione giuridica</a:t>
            </a:r>
            <a:endParaRPr lang="it-IT" dirty="0"/>
          </a:p>
        </p:txBody>
      </p:sp>
      <p:sp>
        <p:nvSpPr>
          <p:cNvPr id="3" name="Segnaposto contenuto 2"/>
          <p:cNvSpPr>
            <a:spLocks noGrp="1"/>
          </p:cNvSpPr>
          <p:nvPr>
            <p:ph idx="1"/>
          </p:nvPr>
        </p:nvSpPr>
        <p:spPr/>
        <p:txBody>
          <a:bodyPr>
            <a:normAutofit/>
          </a:bodyPr>
          <a:lstStyle/>
          <a:p>
            <a:pPr>
              <a:buNone/>
            </a:pPr>
            <a:r>
              <a:rPr lang="it-IT" dirty="0"/>
              <a:t> </a:t>
            </a:r>
            <a:r>
              <a:rPr lang="it-IT" dirty="0" smtClean="0"/>
              <a:t>   La </a:t>
            </a:r>
            <a:r>
              <a:rPr lang="it-IT" dirty="0"/>
              <a:t>cittadinanza </a:t>
            </a:r>
            <a:r>
              <a:rPr lang="it-IT" dirty="0" smtClean="0"/>
              <a:t>si può definire come uno status della persona fisica, alla quale lo Stato riconosce diritti civili </a:t>
            </a:r>
            <a:r>
              <a:rPr lang="it-IT" dirty="0"/>
              <a:t>e </a:t>
            </a:r>
            <a:r>
              <a:rPr lang="it-IT" dirty="0" smtClean="0"/>
              <a:t>politici e richiede alcuni doveri. </a:t>
            </a:r>
            <a:endParaRPr lang="it-IT"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Lo </a:t>
            </a:r>
            <a:r>
              <a:rPr lang="it-IT" dirty="0" err="1" smtClean="0"/>
              <a:t>ius</a:t>
            </a:r>
            <a:r>
              <a:rPr lang="it-IT" dirty="0" smtClean="0"/>
              <a:t> soli in Italia</a:t>
            </a:r>
            <a:endParaRPr lang="it-IT" dirty="0"/>
          </a:p>
        </p:txBody>
      </p:sp>
      <p:sp>
        <p:nvSpPr>
          <p:cNvPr id="3" name="Segnaposto contenuto 2"/>
          <p:cNvSpPr>
            <a:spLocks noGrp="1"/>
          </p:cNvSpPr>
          <p:nvPr>
            <p:ph idx="1"/>
          </p:nvPr>
        </p:nvSpPr>
        <p:spPr/>
        <p:txBody>
          <a:bodyPr/>
          <a:lstStyle/>
          <a:p>
            <a:pPr>
              <a:buNone/>
            </a:pPr>
            <a:r>
              <a:rPr lang="it-IT" dirty="0" smtClean="0"/>
              <a:t>    Recentemente è stata presentata una proposta di legge per rendere più rapida l’attribuzione della cittadinanza a tutte le persone nate in Italia, indipendentemente dalla provenienza dei genitori, e ai minorenni stranieri che abbiano concluso un ciclo di studi in Italia.</a:t>
            </a:r>
            <a:endParaRPr lang="it-IT"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cittadinanza europea</a:t>
            </a:r>
            <a:endParaRPr lang="it-IT" dirty="0"/>
          </a:p>
        </p:txBody>
      </p:sp>
      <p:sp>
        <p:nvSpPr>
          <p:cNvPr id="3" name="Segnaposto contenuto 2"/>
          <p:cNvSpPr>
            <a:spLocks noGrp="1"/>
          </p:cNvSpPr>
          <p:nvPr>
            <p:ph idx="1"/>
          </p:nvPr>
        </p:nvSpPr>
        <p:spPr/>
        <p:txBody>
          <a:bodyPr/>
          <a:lstStyle/>
          <a:p>
            <a:pPr>
              <a:buNone/>
            </a:pPr>
            <a:r>
              <a:rPr lang="it-IT" dirty="0" smtClean="0"/>
              <a:t>    Sarebbe auspicabile armonizzare a livello di Unione europea le regole di acquisizione della cittadinanza negli Stati membri, visto che essa è presupposto per la cittadinanza europea.</a:t>
            </a:r>
            <a:endParaRPr lang="it-IT"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Classi interessate</a:t>
            </a:r>
            <a:endParaRPr lang="it-IT" dirty="0"/>
          </a:p>
        </p:txBody>
      </p:sp>
      <p:sp>
        <p:nvSpPr>
          <p:cNvPr id="3" name="Segnaposto contenuto 2"/>
          <p:cNvSpPr>
            <a:spLocks noGrp="1"/>
          </p:cNvSpPr>
          <p:nvPr>
            <p:ph idx="1"/>
          </p:nvPr>
        </p:nvSpPr>
        <p:spPr/>
        <p:txBody>
          <a:bodyPr>
            <a:normAutofit/>
          </a:bodyPr>
          <a:lstStyle/>
          <a:p>
            <a:pPr>
              <a:buNone/>
            </a:pPr>
            <a:r>
              <a:rPr lang="it-IT" dirty="0" smtClean="0"/>
              <a:t>Il percorso è stato realizzato nelle classi I H e </a:t>
            </a:r>
          </a:p>
          <a:p>
            <a:pPr>
              <a:buNone/>
            </a:pPr>
            <a:r>
              <a:rPr lang="it-IT" dirty="0" smtClean="0"/>
              <a:t>II H</a:t>
            </a:r>
          </a:p>
          <a:p>
            <a:pPr>
              <a:buNone/>
            </a:pPr>
            <a:endParaRPr lang="it-IT" dirty="0" smtClean="0"/>
          </a:p>
          <a:p>
            <a:pPr>
              <a:buNone/>
            </a:pPr>
            <a:endParaRPr lang="it-IT" dirty="0" smtClean="0"/>
          </a:p>
          <a:p>
            <a:pPr>
              <a:buNone/>
            </a:pPr>
            <a:endParaRPr lang="it-IT" dirty="0" smtClean="0"/>
          </a:p>
          <a:p>
            <a:pPr>
              <a:buNone/>
            </a:pPr>
            <a:endParaRPr lang="it-IT" dirty="0" smtClean="0"/>
          </a:p>
          <a:p>
            <a:pPr>
              <a:buNone/>
            </a:pPr>
            <a:r>
              <a:rPr lang="it-IT" sz="2000" dirty="0" smtClean="0"/>
              <a:t>      Si segnala il contributo particolare degli alunni Samuele </a:t>
            </a:r>
            <a:r>
              <a:rPr lang="it-IT" sz="2000" dirty="0" err="1" smtClean="0"/>
              <a:t>Buonamici</a:t>
            </a:r>
            <a:r>
              <a:rPr lang="it-IT" sz="2000" dirty="0" smtClean="0"/>
              <a:t> e Christian Piva</a:t>
            </a:r>
          </a:p>
          <a:p>
            <a:pPr>
              <a:buNone/>
            </a:pPr>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nazionalità</a:t>
            </a:r>
            <a:endParaRPr lang="it-IT" dirty="0"/>
          </a:p>
        </p:txBody>
      </p:sp>
      <p:sp>
        <p:nvSpPr>
          <p:cNvPr id="3" name="Segnaposto contenuto 2"/>
          <p:cNvSpPr>
            <a:spLocks noGrp="1"/>
          </p:cNvSpPr>
          <p:nvPr>
            <p:ph idx="1"/>
          </p:nvPr>
        </p:nvSpPr>
        <p:spPr/>
        <p:txBody>
          <a:bodyPr>
            <a:normAutofit lnSpcReduction="10000"/>
          </a:bodyPr>
          <a:lstStyle/>
          <a:p>
            <a:pPr>
              <a:buNone/>
            </a:pPr>
            <a:r>
              <a:rPr lang="it-IT" dirty="0" smtClean="0"/>
              <a:t>    A volte si usa il termine nazionalità come sinonimo di cittadinanza, ma tale termine riguarda, più propriamente, le persone giuridiche come le società di capitali. La parola nazionalità, riferita alle persone fisiche, indica invece l'appartenenza ad una nazione, cioè a un popolo che condivide aspetti della vita di relazione come lingua, costumi, cultura, a volte origini e religione; non sempre la nazione coincide con lo Stato. </a:t>
            </a:r>
          </a:p>
          <a:p>
            <a:pPr>
              <a:buNone/>
            </a:pPr>
            <a:endParaRPr lang="it-I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Diritti di cittadinanza</a:t>
            </a:r>
            <a:endParaRPr lang="it-IT" dirty="0"/>
          </a:p>
        </p:txBody>
      </p:sp>
      <p:sp>
        <p:nvSpPr>
          <p:cNvPr id="3" name="Segnaposto contenuto 2"/>
          <p:cNvSpPr>
            <a:spLocks noGrp="1"/>
          </p:cNvSpPr>
          <p:nvPr>
            <p:ph idx="1"/>
          </p:nvPr>
        </p:nvSpPr>
        <p:spPr/>
        <p:txBody>
          <a:bodyPr/>
          <a:lstStyle/>
          <a:p>
            <a:pPr>
              <a:buNone/>
            </a:pPr>
            <a:r>
              <a:rPr lang="it-IT" dirty="0" smtClean="0"/>
              <a:t>    I diritti di cittadinanza, enunciati nelle Costituzioni e nelle Dichiarazioni dei diritti, si distinguono tradizionalmente in </a:t>
            </a:r>
          </a:p>
          <a:p>
            <a:r>
              <a:rPr lang="it-IT" dirty="0" smtClean="0"/>
              <a:t>diritti civili</a:t>
            </a:r>
          </a:p>
          <a:p>
            <a:r>
              <a:rPr lang="it-IT" dirty="0" smtClean="0"/>
              <a:t>diritti politici</a:t>
            </a:r>
          </a:p>
          <a:p>
            <a:r>
              <a:rPr lang="it-IT" dirty="0" smtClean="0"/>
              <a:t> diritti economico-sociali.</a:t>
            </a:r>
            <a:endParaRPr 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diritti civili</a:t>
            </a:r>
            <a:endParaRPr lang="it-IT" dirty="0"/>
          </a:p>
        </p:txBody>
      </p:sp>
      <p:sp>
        <p:nvSpPr>
          <p:cNvPr id="3" name="Segnaposto contenuto 2"/>
          <p:cNvSpPr>
            <a:spLocks noGrp="1"/>
          </p:cNvSpPr>
          <p:nvPr>
            <p:ph idx="1"/>
          </p:nvPr>
        </p:nvSpPr>
        <p:spPr/>
        <p:txBody>
          <a:bodyPr>
            <a:normAutofit fontScale="92500"/>
          </a:bodyPr>
          <a:lstStyle/>
          <a:p>
            <a:pPr lvl="0">
              <a:buNone/>
            </a:pPr>
            <a:r>
              <a:rPr lang="it-IT" dirty="0" smtClean="0"/>
              <a:t>    I diritti civili  corrispondono  in genere a limitazioni al potere dello Stato e comprendono la libertà personale, di movimento, di associazione, di riunione, di coscienza e di religione, l'uguaglianza di fronte alla legge, il diritto alla presunzione d'innocenza, il diritto a non essere privati arbitrariamente  della cittadinanza, del nome,  della proprietà.</a:t>
            </a:r>
          </a:p>
          <a:p>
            <a:r>
              <a:rPr lang="it-IT" dirty="0" smtClean="0"/>
              <a:t> </a:t>
            </a:r>
            <a:endParaRPr 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diritti politici</a:t>
            </a:r>
            <a:endParaRPr lang="it-IT" dirty="0"/>
          </a:p>
        </p:txBody>
      </p:sp>
      <p:sp>
        <p:nvSpPr>
          <p:cNvPr id="3" name="Segnaposto contenuto 2"/>
          <p:cNvSpPr>
            <a:spLocks noGrp="1"/>
          </p:cNvSpPr>
          <p:nvPr>
            <p:ph idx="1"/>
          </p:nvPr>
        </p:nvSpPr>
        <p:spPr/>
        <p:txBody>
          <a:bodyPr>
            <a:normAutofit/>
          </a:bodyPr>
          <a:lstStyle/>
          <a:p>
            <a:pPr>
              <a:buNone/>
            </a:pPr>
            <a:r>
              <a:rPr lang="it-IT" dirty="0" smtClean="0"/>
              <a:t>    I diritti politici riguardano la partecipazione dei cittadini al governo dello Stato e degli altri enti territoriali, con strumenti di democrazia diretta (come il referendum, la proposta di legge, la petizione), e indiretta, come l’elezione dei propri rappresentanti (elettorato attivo) e la candidatura alle elezioni (elettorato passivo).</a:t>
            </a:r>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diritti economico-sociali</a:t>
            </a:r>
            <a:endParaRPr lang="it-IT" dirty="0"/>
          </a:p>
        </p:txBody>
      </p:sp>
      <p:sp>
        <p:nvSpPr>
          <p:cNvPr id="3" name="Segnaposto contenuto 2"/>
          <p:cNvSpPr>
            <a:spLocks noGrp="1"/>
          </p:cNvSpPr>
          <p:nvPr>
            <p:ph idx="1"/>
          </p:nvPr>
        </p:nvSpPr>
        <p:spPr/>
        <p:txBody>
          <a:bodyPr>
            <a:normAutofit fontScale="92500" lnSpcReduction="20000"/>
          </a:bodyPr>
          <a:lstStyle/>
          <a:p>
            <a:pPr>
              <a:buNone/>
            </a:pPr>
            <a:r>
              <a:rPr lang="it-IT" dirty="0" smtClean="0"/>
              <a:t>    I diritti sociali corrispondono in genere a obblighi di fare, di erogare prestazioni, da parte dello Stato e dei pubblici poteri.</a:t>
            </a:r>
          </a:p>
          <a:p>
            <a:pPr>
              <a:buNone/>
            </a:pPr>
            <a:r>
              <a:rPr lang="it-IT" dirty="0" smtClean="0"/>
              <a:t>    I principali diritti economico-sociali riguardano la protezione sociale contro la malattia, la vecchiaia, la disoccupazione, gli infortuni sul lavoro, il diritto alla salute, il diritto al lavoro, il diritto all'istruzione. </a:t>
            </a:r>
          </a:p>
          <a:p>
            <a:pPr>
              <a:buNone/>
            </a:pPr>
            <a:r>
              <a:rPr lang="it-IT" dirty="0" smtClean="0"/>
              <a:t>    Lo Stato sociale si è affermato , con alcune differenze, nei paesi occidentali, nel corso del ventesimo secolo.</a:t>
            </a:r>
            <a:endParaRPr lang="it-I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Acquisizione della cittadinanza</a:t>
            </a:r>
            <a:endParaRPr lang="it-IT" dirty="0"/>
          </a:p>
        </p:txBody>
      </p:sp>
      <p:sp>
        <p:nvSpPr>
          <p:cNvPr id="3" name="Segnaposto contenuto 2"/>
          <p:cNvSpPr>
            <a:spLocks noGrp="1"/>
          </p:cNvSpPr>
          <p:nvPr>
            <p:ph idx="1"/>
          </p:nvPr>
        </p:nvSpPr>
        <p:spPr/>
        <p:txBody>
          <a:bodyPr/>
          <a:lstStyle/>
          <a:p>
            <a:pPr>
              <a:buNone/>
            </a:pPr>
            <a:r>
              <a:rPr lang="it-IT" dirty="0" smtClean="0"/>
              <a:t>    Le regole per l’acquisizione della cittadinanza variano da Stato a Stato; in alcuni casi esse sono di natura costituzionale, in altri sono definite dalle leggi ordinarie, come avviene in Italia.</a:t>
            </a:r>
            <a:endParaRPr lang="it-I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Gli apolidi</a:t>
            </a:r>
            <a:endParaRPr lang="it-IT" dirty="0"/>
          </a:p>
        </p:txBody>
      </p:sp>
      <p:sp>
        <p:nvSpPr>
          <p:cNvPr id="3" name="Segnaposto contenuto 2"/>
          <p:cNvSpPr>
            <a:spLocks noGrp="1"/>
          </p:cNvSpPr>
          <p:nvPr>
            <p:ph idx="1"/>
          </p:nvPr>
        </p:nvSpPr>
        <p:spPr/>
        <p:txBody>
          <a:bodyPr>
            <a:normAutofit fontScale="77500" lnSpcReduction="20000"/>
          </a:bodyPr>
          <a:lstStyle/>
          <a:p>
            <a:pPr>
              <a:buNone/>
            </a:pPr>
            <a:r>
              <a:rPr lang="it-IT" dirty="0" smtClean="0"/>
              <a:t/>
            </a:r>
            <a:br>
              <a:rPr lang="it-IT" dirty="0" smtClean="0"/>
            </a:br>
            <a:r>
              <a:rPr lang="it-IT" dirty="0" err="1" smtClean="0"/>
              <a:t>iI</a:t>
            </a:r>
            <a:r>
              <a:rPr lang="it-IT" dirty="0" smtClean="0"/>
              <a:t> termine “apolide” designa la condizione di una persona che nessuno Stato considera come proprio cittadino. </a:t>
            </a:r>
          </a:p>
          <a:p>
            <a:pPr>
              <a:buNone/>
            </a:pPr>
            <a:r>
              <a:rPr lang="it-IT" dirty="0" smtClean="0"/>
              <a:t>     Con la legge 306/62, l’Italia ha reso esecutivo L’art. 1 della Convenzione di New York del 28 settembre 1954 sugli apolidi.</a:t>
            </a:r>
          </a:p>
          <a:p>
            <a:pPr>
              <a:buNone/>
            </a:pPr>
            <a:endParaRPr lang="it-IT" dirty="0" smtClean="0"/>
          </a:p>
          <a:p>
            <a:pPr>
              <a:buNone/>
            </a:pPr>
            <a:r>
              <a:rPr lang="it-IT" dirty="0" smtClean="0"/>
              <a:t>    </a:t>
            </a:r>
          </a:p>
          <a:p>
            <a:pPr>
              <a:buNone/>
            </a:pPr>
            <a:r>
              <a:rPr lang="it-IT" dirty="0" smtClean="0"/>
              <a:t/>
            </a:r>
            <a:br>
              <a:rPr lang="it-IT" dirty="0" smtClean="0"/>
            </a:br>
            <a:endParaRPr lang="it-IT" dirty="0" smtClean="0"/>
          </a:p>
          <a:p>
            <a:r>
              <a:rPr lang="it-IT" dirty="0" smtClean="0"/>
              <a:t/>
            </a:r>
            <a:br>
              <a:rPr lang="it-IT" dirty="0" smtClean="0"/>
            </a:br>
            <a:endParaRPr lang="it-IT" dirty="0"/>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264</TotalTime>
  <Words>1127</Words>
  <Application>Microsoft Office PowerPoint</Application>
  <PresentationFormat>Presentazione su schermo (4:3)</PresentationFormat>
  <Paragraphs>73</Paragraphs>
  <Slides>22</Slides>
  <Notes>1</Notes>
  <HiddenSlides>0</HiddenSlides>
  <MMClips>0</MMClips>
  <ScaleCrop>false</ScaleCrop>
  <HeadingPairs>
    <vt:vector size="4" baseType="variant">
      <vt:variant>
        <vt:lpstr>Tema</vt:lpstr>
      </vt:variant>
      <vt:variant>
        <vt:i4>1</vt:i4>
      </vt:variant>
      <vt:variant>
        <vt:lpstr>Titoli diapositive</vt:lpstr>
      </vt:variant>
      <vt:variant>
        <vt:i4>22</vt:i4>
      </vt:variant>
    </vt:vector>
  </HeadingPairs>
  <TitlesOfParts>
    <vt:vector size="23" baseType="lpstr">
      <vt:lpstr>Tema di Office</vt:lpstr>
      <vt:lpstr>La cittadinanza</vt:lpstr>
      <vt:lpstr>Definizione giuridica</vt:lpstr>
      <vt:lpstr>La nazionalità</vt:lpstr>
      <vt:lpstr>Diritti di cittadinanza</vt:lpstr>
      <vt:lpstr>I diritti civili</vt:lpstr>
      <vt:lpstr>I diritti politici</vt:lpstr>
      <vt:lpstr>I diritti economico-sociali</vt:lpstr>
      <vt:lpstr>Acquisizione della cittadinanza</vt:lpstr>
      <vt:lpstr>Gli apolidi</vt:lpstr>
      <vt:lpstr>L’apolidia in Italia</vt:lpstr>
      <vt:lpstr>Lo ius sanguinis</vt:lpstr>
      <vt:lpstr>Lo ius soli</vt:lpstr>
      <vt:lpstr>La naturalizzazione</vt:lpstr>
      <vt:lpstr>Il matrimonio e la cittadinanza</vt:lpstr>
      <vt:lpstr>L’acquisizione della cittadinanza in Italia</vt:lpstr>
      <vt:lpstr>L’acquisizione della cittadinanza il Italia lo ius sanguinis</vt:lpstr>
      <vt:lpstr>L’elezione della cittadinanza italiana </vt:lpstr>
      <vt:lpstr>L’attribuzione della cittadinanza agli stranieri residenti in Italia</vt:lpstr>
      <vt:lpstr>L’acquisizione della cittadinanza italiana per matrimonio</vt:lpstr>
      <vt:lpstr>Lo ius soli in Italia</vt:lpstr>
      <vt:lpstr>La cittadinanza europea</vt:lpstr>
      <vt:lpstr>Classi interessate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cittadinanza</dc:title>
  <dc:creator>demodueok</dc:creator>
  <cp:lastModifiedBy>demodueok</cp:lastModifiedBy>
  <cp:revision>27</cp:revision>
  <dcterms:created xsi:type="dcterms:W3CDTF">2013-06-25T18:07:20Z</dcterms:created>
  <dcterms:modified xsi:type="dcterms:W3CDTF">2013-06-27T16:11:24Z</dcterms:modified>
</cp:coreProperties>
</file>